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Roboto Thin"/>
      <p:regular r:id="rId25"/>
      <p:bold r:id="rId26"/>
      <p:italic r:id="rId27"/>
      <p:boldItalic r:id="rId28"/>
    </p:embeddedFont>
    <p:embeddedFont>
      <p:font typeface="Libre Franklin"/>
      <p:regular r:id="rId29"/>
      <p:bold r:id="rId30"/>
      <p:italic r:id="rId31"/>
      <p:boldItalic r:id="rId32"/>
    </p:embeddedFont>
    <p:embeddedFont>
      <p:font typeface="Roboto Medium"/>
      <p:regular r:id="rId33"/>
      <p:bold r:id="rId34"/>
      <p:italic r:id="rId35"/>
      <p:boldItalic r:id="rId36"/>
    </p:embeddedFon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Thin-bold.fntdata"/><Relationship Id="rId25" Type="http://schemas.openxmlformats.org/officeDocument/2006/relationships/font" Target="fonts/RobotoThin-regular.fntdata"/><Relationship Id="rId28" Type="http://schemas.openxmlformats.org/officeDocument/2006/relationships/font" Target="fonts/RobotoThin-boldItalic.fntdata"/><Relationship Id="rId27" Type="http://schemas.openxmlformats.org/officeDocument/2006/relationships/font" Target="fonts/RobotoThin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ibreFranklin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ibreFranklin-italic.fntdata"/><Relationship Id="rId30" Type="http://schemas.openxmlformats.org/officeDocument/2006/relationships/font" Target="fonts/LibreFranklin-bold.fntdata"/><Relationship Id="rId11" Type="http://schemas.openxmlformats.org/officeDocument/2006/relationships/slide" Target="slides/slide6.xml"/><Relationship Id="rId33" Type="http://schemas.openxmlformats.org/officeDocument/2006/relationships/font" Target="fonts/RobotoMedium-regular.fntdata"/><Relationship Id="rId10" Type="http://schemas.openxmlformats.org/officeDocument/2006/relationships/slide" Target="slides/slide5.xml"/><Relationship Id="rId32" Type="http://schemas.openxmlformats.org/officeDocument/2006/relationships/font" Target="fonts/LibreFranklin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Medium-italic.fntdata"/><Relationship Id="rId12" Type="http://schemas.openxmlformats.org/officeDocument/2006/relationships/slide" Target="slides/slide7.xml"/><Relationship Id="rId34" Type="http://schemas.openxmlformats.org/officeDocument/2006/relationships/font" Target="fonts/RobotoMedium-bold.fntdata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font" Target="fonts/RobotoMedium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21" name="Google Shape;21;p2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 txBox="1"/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5"/>
          <p:cNvGrpSpPr/>
          <p:nvPr/>
        </p:nvGrpSpPr>
        <p:grpSpPr>
          <a:xfrm>
            <a:off x="0" y="508002"/>
            <a:ext cx="1383800" cy="1355050"/>
            <a:chOff x="0" y="381001"/>
            <a:chExt cx="1037850" cy="1016288"/>
          </a:xfrm>
        </p:grpSpPr>
        <p:sp>
          <p:nvSpPr>
            <p:cNvPr id="41" name="Google Shape;41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ibre Franklin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ibre Franklin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5"/>
          <p:cNvSpPr txBox="1"/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3F3F3F"/>
              </a:buClr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3F3F3F"/>
              </a:buClr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3F3F3F"/>
              </a:buClr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3F3F3F"/>
              </a:buClr>
              <a:buSzPts val="1100"/>
              <a:buChar char="○"/>
              <a:defRPr/>
            </a:lvl5pPr>
            <a:lvl6pPr indent="-298450" lvl="5" marL="27432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buClr>
                <a:srgbClr val="FFFFFF"/>
              </a:buClr>
              <a:buSzPts val="800"/>
              <a:buFont typeface="Libre Franklin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buClr>
                <a:srgbClr val="FFFFFF"/>
              </a:buClr>
              <a:buSzPts val="800"/>
              <a:buFont typeface="Libre Franklin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buClr>
                <a:srgbClr val="FFFFFF"/>
              </a:buClr>
              <a:buSzPts val="800"/>
              <a:buFont typeface="Libre Franklin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buClr>
                <a:srgbClr val="FFFFFF"/>
              </a:buClr>
              <a:buSzPts val="800"/>
              <a:buFont typeface="Libre Franklin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buClr>
                <a:srgbClr val="FFFFFF"/>
              </a:buClr>
              <a:buSzPts val="800"/>
              <a:buFont typeface="Libre Franklin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buClr>
                <a:srgbClr val="FFFFFF"/>
              </a:buClr>
              <a:buSzPts val="800"/>
              <a:buFont typeface="Libre Franklin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buClr>
                <a:srgbClr val="FFFFFF"/>
              </a:buClr>
              <a:buSzPts val="800"/>
              <a:buFont typeface="Libre Franklin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buClr>
                <a:srgbClr val="FFFFFF"/>
              </a:buClr>
              <a:buSzPts val="800"/>
              <a:buFont typeface="Libre Franklin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buClr>
                <a:srgbClr val="FFFFFF"/>
              </a:buClr>
              <a:buSzPts val="800"/>
              <a:buFont typeface="Libre Franklin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>
            <p:ph idx="2" type="pic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63" name="Google Shape;63;p8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71" name="Google Shape;71;p9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11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7" name="Google Shape;87;p11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b="0" i="0" sz="47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925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b="0" i="0" sz="1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b="0" i="0" sz="47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925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b="0" i="0" sz="1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" name="Google Shape;32;p3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5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cms.gov/Research-Statistics-Data-and-Systems/Statistics-Trends-and-Reports/Medicare-Provider-Charge-Data/PartD2017" TargetMode="External"/><Relationship Id="rId4" Type="http://schemas.openxmlformats.org/officeDocument/2006/relationships/hyperlink" Target="https://oig.hhs.gov/exclusions/exclusions_list.asp" TargetMode="External"/><Relationship Id="rId5" Type="http://schemas.openxmlformats.org/officeDocument/2006/relationships/hyperlink" Target="https://www.cms.gov/OpenPayments/Explore-the-Data/Dataset-Download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piece of paper with a pencil laying on top" id="108" name="Google Shape;10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2" y="10"/>
            <a:ext cx="1219203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/>
          <p:nvPr/>
        </p:nvSpPr>
        <p:spPr>
          <a:xfrm>
            <a:off x="-2307" y="4915076"/>
            <a:ext cx="12188952" cy="194292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3000">
                <a:srgbClr val="000000">
                  <a:alpha val="20000"/>
                </a:srgbClr>
              </a:gs>
              <a:gs pos="100000">
                <a:srgbClr val="000000">
                  <a:alpha val="2980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0" name="Google Shape;110;p14"/>
          <p:cNvSpPr txBox="1"/>
          <p:nvPr>
            <p:ph type="ctrTitle"/>
          </p:nvPr>
        </p:nvSpPr>
        <p:spPr>
          <a:xfrm>
            <a:off x="828675" y="5120639"/>
            <a:ext cx="7137263" cy="1280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Bookman Old Style"/>
              <a:buNone/>
            </a:pPr>
            <a:r>
              <a:rPr b="1" lang="en-US" sz="4100">
                <a:solidFill>
                  <a:srgbClr val="FFFFFF"/>
                </a:solidFill>
              </a:rPr>
              <a:t>Big Data Medicare Fraud Detection</a:t>
            </a:r>
            <a:endParaRPr/>
          </a:p>
        </p:txBody>
      </p:sp>
      <p:sp>
        <p:nvSpPr>
          <p:cNvPr id="111" name="Google Shape;111;p14"/>
          <p:cNvSpPr txBox="1"/>
          <p:nvPr>
            <p:ph idx="1" type="subTitle"/>
          </p:nvPr>
        </p:nvSpPr>
        <p:spPr>
          <a:xfrm>
            <a:off x="8289580" y="5120639"/>
            <a:ext cx="3073745" cy="128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-US" sz="1500">
                <a:solidFill>
                  <a:srgbClr val="FFFFFF"/>
                </a:solidFill>
              </a:rPr>
              <a:t>ROHAN SINGH        54</a:t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-US" sz="1500">
                <a:solidFill>
                  <a:srgbClr val="FFFFFF"/>
                </a:solidFill>
              </a:rPr>
              <a:t>YASH SARANG       47</a:t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-US" sz="1500">
                <a:solidFill>
                  <a:srgbClr val="FFFFFF"/>
                </a:solidFill>
              </a:rPr>
              <a:t>KSHITIJ SHIDORE 51</a:t>
            </a:r>
            <a:endParaRPr b="1" sz="1500">
              <a:solidFill>
                <a:srgbClr val="FFFFFF"/>
              </a:solidFill>
            </a:endParaRPr>
          </a:p>
        </p:txBody>
      </p:sp>
      <p:cxnSp>
        <p:nvCxnSpPr>
          <p:cNvPr id="112" name="Google Shape;112;p14"/>
          <p:cNvCxnSpPr/>
          <p:nvPr/>
        </p:nvCxnSpPr>
        <p:spPr>
          <a:xfrm rot="-5400000">
            <a:off x="7532813" y="5760720"/>
            <a:ext cx="118872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Workflow </a:t>
            </a:r>
            <a:endParaRPr b="1">
              <a:solidFill>
                <a:schemeClr val="dk1"/>
              </a:solidFill>
            </a:endParaRPr>
          </a:p>
        </p:txBody>
      </p:sp>
      <p:grpSp>
        <p:nvGrpSpPr>
          <p:cNvPr id="193" name="Google Shape;193;p23"/>
          <p:cNvGrpSpPr/>
          <p:nvPr/>
        </p:nvGrpSpPr>
        <p:grpSpPr>
          <a:xfrm>
            <a:off x="2232550" y="3942499"/>
            <a:ext cx="7943967" cy="1150956"/>
            <a:chOff x="1593000" y="2322568"/>
            <a:chExt cx="5957975" cy="643500"/>
          </a:xfrm>
        </p:grpSpPr>
        <p:sp>
          <p:nvSpPr>
            <p:cNvPr id="194" name="Google Shape;194;p23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5" name="Google Shape;195;p23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6" name="Google Shape;196;p23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33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Data Modelling</a:t>
              </a:r>
              <a:endParaRPr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66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3466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321724" lvl="0" marL="609585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800"/>
                <a:buFont typeface="Roboto"/>
                <a:buNone/>
              </a:pPr>
              <a:r>
                <a:t/>
              </a:r>
              <a:endParaRPr sz="1067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72524" lvl="0" marL="609585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US" sz="1067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Logistic Regression	</a:t>
              </a:r>
              <a:endParaRPr sz="1067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72524" lvl="0" marL="609585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US" sz="1067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Gaussian Naïve Bayes 		</a:t>
              </a:r>
              <a:endParaRPr sz="1067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72524" lvl="0" marL="609585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US" sz="1067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Random Forest Classifier</a:t>
              </a:r>
              <a:endParaRPr/>
            </a:p>
            <a:p>
              <a:pPr indent="-372524" lvl="0" marL="609585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US" sz="1067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Extra Tree Classifier</a:t>
              </a:r>
              <a:endParaRPr/>
            </a:p>
            <a:p>
              <a:pPr indent="-372524" lvl="0" marL="609585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US" sz="1067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Gradient Boosting Classifier</a:t>
              </a:r>
              <a:endParaRPr/>
            </a:p>
            <a:p>
              <a:pPr indent="-321724" lvl="0" marL="609585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800"/>
                <a:buFont typeface="Roboto"/>
                <a:buNone/>
              </a:pPr>
              <a:r>
                <a:t/>
              </a:r>
              <a:endParaRPr sz="1067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1" name="Google Shape;201;p23"/>
          <p:cNvGrpSpPr/>
          <p:nvPr/>
        </p:nvGrpSpPr>
        <p:grpSpPr>
          <a:xfrm>
            <a:off x="2232550" y="3031218"/>
            <a:ext cx="7943967" cy="858001"/>
            <a:chOff x="1593000" y="2322568"/>
            <a:chExt cx="5957975" cy="643500"/>
          </a:xfrm>
        </p:grpSpPr>
        <p:sp>
          <p:nvSpPr>
            <p:cNvPr id="202" name="Google Shape;202;p23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3" name="Google Shape;203;p23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23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33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Data Pre-processing</a:t>
              </a:r>
              <a:endParaRPr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66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3466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321724" lvl="0" marL="609585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800"/>
                <a:buFont typeface="Roboto"/>
                <a:buNone/>
              </a:pPr>
              <a:r>
                <a:t/>
              </a:r>
              <a:endParaRPr sz="1067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72524" lvl="0" marL="609585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US" sz="1067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Data Visualization/ Exploratory Data Analysis  </a:t>
              </a:r>
              <a:endParaRPr sz="1067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72524" lvl="0" marL="609585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US" sz="1067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Data cleaning</a:t>
              </a:r>
              <a:endParaRPr/>
            </a:p>
            <a:p>
              <a:pPr indent="-372524" lvl="0" marL="609585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US" sz="1067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Feature Engineering</a:t>
              </a:r>
              <a:endParaRPr/>
            </a:p>
            <a:p>
              <a:pPr indent="-372524" lvl="0" marL="609585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US" sz="1067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Class weights Balancing</a:t>
              </a:r>
              <a:endParaRPr sz="1067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23706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67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9" name="Google Shape;209;p23"/>
          <p:cNvGrpSpPr/>
          <p:nvPr/>
        </p:nvGrpSpPr>
        <p:grpSpPr>
          <a:xfrm>
            <a:off x="2232551" y="2131578"/>
            <a:ext cx="7943967" cy="858001"/>
            <a:chOff x="1593000" y="2322568"/>
            <a:chExt cx="5957975" cy="643500"/>
          </a:xfrm>
        </p:grpSpPr>
        <p:sp>
          <p:nvSpPr>
            <p:cNvPr id="210" name="Google Shape;210;p23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11" name="Google Shape;211;p23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12" name="Google Shape;212;p23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33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Database Selection</a:t>
              </a:r>
              <a:endParaRPr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66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3466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321724" lvl="0" marL="609585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800"/>
                <a:buFont typeface="Roboto"/>
                <a:buNone/>
              </a:pPr>
              <a:r>
                <a:t/>
              </a:r>
              <a:endParaRPr sz="1067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72524" lvl="0" marL="609585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US" sz="1067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CMS Prescriber Data 2017</a:t>
              </a:r>
              <a:endParaRPr/>
            </a:p>
            <a:p>
              <a:pPr indent="-372524" lvl="0" marL="609585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US" sz="1067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Payment Data 2017 </a:t>
              </a:r>
              <a:endParaRPr/>
            </a:p>
            <a:p>
              <a:pPr indent="-372524" lvl="0" marL="609585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US" sz="1067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Excluded (LEIE) dataset</a:t>
              </a:r>
              <a:endParaRPr sz="1067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1724" lvl="0" marL="609585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800"/>
                <a:buFont typeface="Roboto"/>
                <a:buNone/>
              </a:pPr>
              <a:r>
                <a:t/>
              </a:r>
              <a:endParaRPr sz="1067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23706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67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067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7" name="Google Shape;217;p23"/>
          <p:cNvGrpSpPr/>
          <p:nvPr/>
        </p:nvGrpSpPr>
        <p:grpSpPr>
          <a:xfrm>
            <a:off x="2232550" y="5144792"/>
            <a:ext cx="7943967" cy="858001"/>
            <a:chOff x="1593000" y="2322568"/>
            <a:chExt cx="5957975" cy="643500"/>
          </a:xfrm>
        </p:grpSpPr>
        <p:sp>
          <p:nvSpPr>
            <p:cNvPr id="218" name="Google Shape;218;p23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19" name="Google Shape;219;p23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0" name="Google Shape;220;p23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33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End Result</a:t>
              </a:r>
              <a:endParaRPr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66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3466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372524" lvl="0" marL="609585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US" sz="1067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sz="1067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72524" lvl="0" marL="609585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US" sz="1067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Future scope</a:t>
              </a:r>
              <a:endParaRPr sz="1067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Bookman Old Style"/>
              <a:buNone/>
            </a:pPr>
            <a:r>
              <a:rPr b="1" lang="en-US"/>
              <a:t>Dataset Selection</a:t>
            </a:r>
            <a:endParaRPr b="1"/>
          </a:p>
        </p:txBody>
      </p:sp>
      <p:sp>
        <p:nvSpPr>
          <p:cNvPr id="230" name="Google Shape;230;p24"/>
          <p:cNvSpPr txBox="1"/>
          <p:nvPr>
            <p:ph idx="1" type="body"/>
          </p:nvPr>
        </p:nvSpPr>
        <p:spPr>
          <a:xfrm>
            <a:off x="1730000" y="2090067"/>
            <a:ext cx="9385200" cy="38804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2305" lvl="0" marL="60958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t/>
            </a:r>
            <a:endParaRPr/>
          </a:p>
          <a:p>
            <a:pPr indent="0" lvl="0" marL="194728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grpSp>
        <p:nvGrpSpPr>
          <p:cNvPr id="231" name="Google Shape;231;p24"/>
          <p:cNvGrpSpPr/>
          <p:nvPr/>
        </p:nvGrpSpPr>
        <p:grpSpPr>
          <a:xfrm>
            <a:off x="2232551" y="1997475"/>
            <a:ext cx="7943967" cy="992104"/>
            <a:chOff x="1593000" y="2322568"/>
            <a:chExt cx="5957975" cy="643500"/>
          </a:xfrm>
        </p:grpSpPr>
        <p:sp>
          <p:nvSpPr>
            <p:cNvPr id="232" name="Google Shape;232;p2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3" name="Google Shape;233;p2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4" name="Google Shape;234;p24"/>
            <p:cNvSpPr/>
            <p:nvPr/>
          </p:nvSpPr>
          <p:spPr>
            <a:xfrm rot="-5400000">
              <a:off x="3501575" y="1934671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33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CMS – Prescriber Data 2017  </a:t>
              </a:r>
              <a:endParaRPr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66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3466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321724" lvl="0" marL="609585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800"/>
                <a:buFont typeface="Roboto"/>
                <a:buNone/>
              </a:pPr>
              <a:r>
                <a:t/>
              </a:r>
              <a:endParaRPr sz="1067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1724" lvl="0" marL="609585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800"/>
                <a:buFont typeface="Roboto"/>
                <a:buNone/>
              </a:pPr>
              <a:r>
                <a:t/>
              </a:r>
              <a:endParaRPr sz="1067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1724" lvl="0" marL="609585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800"/>
                <a:buFont typeface="Roboto"/>
                <a:buNone/>
              </a:pPr>
              <a:r>
                <a:t/>
              </a:r>
              <a:endParaRPr sz="1067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1724" lvl="0" marL="609585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800"/>
                <a:buFont typeface="Roboto"/>
                <a:buNone/>
              </a:pPr>
              <a:r>
                <a:t/>
              </a:r>
              <a:endParaRPr sz="1067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1724" lvl="0" marL="609585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800"/>
                <a:buFont typeface="Roboto"/>
                <a:buNone/>
              </a:pPr>
              <a:r>
                <a:t/>
              </a:r>
              <a:endParaRPr sz="1067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1724" lvl="0" marL="609585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800"/>
                <a:buFont typeface="Roboto"/>
                <a:buNone/>
              </a:pPr>
              <a:r>
                <a:t/>
              </a:r>
              <a:endParaRPr sz="1067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1724" lvl="0" marL="609585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800"/>
                <a:buFont typeface="Roboto"/>
                <a:buNone/>
              </a:pPr>
              <a:r>
                <a:t/>
              </a:r>
              <a:endParaRPr sz="1067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72524" lvl="0" marL="609585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US" sz="1067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25M+ rows and 21 columns </a:t>
              </a:r>
              <a:endParaRPr/>
            </a:p>
            <a:p>
              <a:pPr indent="-372524" lvl="0" marL="609585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US" sz="1067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 All information related to prescription, drugs, payments and charges by National Provider Identifier (NPI).</a:t>
              </a:r>
              <a:endParaRPr/>
            </a:p>
            <a:p>
              <a:pPr indent="-372524" lvl="0" marL="609585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US" sz="1067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All information on the physician (NPI, Name, City, Practice, etc.)</a:t>
              </a:r>
              <a:endParaRPr sz="1067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1724" lvl="0" marL="609585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800"/>
                <a:buFont typeface="Roboto"/>
                <a:buNone/>
              </a:pPr>
              <a:r>
                <a:t/>
              </a:r>
              <a:endParaRPr sz="1067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1724" lvl="0" marL="609585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800"/>
                <a:buFont typeface="Roboto"/>
                <a:buNone/>
              </a:pPr>
              <a:r>
                <a:t/>
              </a:r>
              <a:endParaRPr sz="1067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1724" lvl="0" marL="609585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800"/>
                <a:buFont typeface="Roboto"/>
                <a:buNone/>
              </a:pPr>
              <a:r>
                <a:t/>
              </a:r>
              <a:endParaRPr sz="1067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1724" lvl="0" marL="609585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800"/>
                <a:buFont typeface="Roboto"/>
                <a:buNone/>
              </a:pPr>
              <a:r>
                <a:t/>
              </a:r>
              <a:endParaRPr sz="1067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1724" lvl="0" marL="609585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800"/>
                <a:buFont typeface="Roboto"/>
                <a:buNone/>
              </a:pPr>
              <a:r>
                <a:t/>
              </a:r>
              <a:endParaRPr sz="1067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1724" lvl="0" marL="609585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800"/>
                <a:buFont typeface="Roboto"/>
                <a:buNone/>
              </a:pPr>
              <a:r>
                <a:t/>
              </a:r>
              <a:endParaRPr sz="1067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23706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67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067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9" name="Google Shape;239;p24"/>
          <p:cNvGrpSpPr/>
          <p:nvPr/>
        </p:nvGrpSpPr>
        <p:grpSpPr>
          <a:xfrm>
            <a:off x="2232550" y="3031218"/>
            <a:ext cx="7943967" cy="1243457"/>
            <a:chOff x="1593000" y="2322568"/>
            <a:chExt cx="5957975" cy="643500"/>
          </a:xfrm>
        </p:grpSpPr>
        <p:sp>
          <p:nvSpPr>
            <p:cNvPr id="240" name="Google Shape;240;p2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1" name="Google Shape;241;p2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2" name="Google Shape;242;p2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33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Payments Received by Physicians 2017</a:t>
              </a:r>
              <a:endParaRPr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66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3466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321724" lvl="0" marL="609585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800"/>
                <a:buFont typeface="Roboto"/>
                <a:buNone/>
              </a:pPr>
              <a:r>
                <a:t/>
              </a:r>
              <a:endParaRPr sz="1067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72524" lvl="0" marL="609585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US" sz="1067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11M+ rows and 75 columns</a:t>
              </a:r>
              <a:endParaRPr/>
            </a:p>
            <a:p>
              <a:pPr indent="-372524" lvl="0" marL="609585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US" sz="1067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Physicians in the US are required to declare all payments received from pharmaceutical companies </a:t>
              </a:r>
              <a:endParaRPr/>
            </a:p>
            <a:p>
              <a:pPr indent="-372524" lvl="0" marL="609585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US" sz="1067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The sum of general payment</a:t>
              </a:r>
              <a:endParaRPr/>
            </a:p>
            <a:p>
              <a:pPr indent="-372524" lvl="0" marL="609585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US" sz="1067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Name of drug associated with the payments</a:t>
              </a:r>
              <a:endParaRPr sz="1067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23706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67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47" name="Google Shape;2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6517" y="3031218"/>
            <a:ext cx="2015484" cy="554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33523" y="1740699"/>
            <a:ext cx="2058477" cy="6349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24"/>
          <p:cNvGrpSpPr/>
          <p:nvPr/>
        </p:nvGrpSpPr>
        <p:grpSpPr>
          <a:xfrm>
            <a:off x="2232550" y="4334428"/>
            <a:ext cx="7943967" cy="1242156"/>
            <a:chOff x="1593000" y="2322040"/>
            <a:chExt cx="5957975" cy="644028"/>
          </a:xfrm>
        </p:grpSpPr>
        <p:sp>
          <p:nvSpPr>
            <p:cNvPr id="250" name="Google Shape;250;p2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1" name="Google Shape;251;p2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2" name="Google Shape;252;p24"/>
            <p:cNvSpPr/>
            <p:nvPr/>
          </p:nvSpPr>
          <p:spPr>
            <a:xfrm rot="-5400000">
              <a:off x="3576729" y="1934143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33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List of Excluded Individuals and Entities (LEIE) database 2017</a:t>
              </a:r>
              <a:endParaRPr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66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3466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321724" lvl="0" marL="609585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800"/>
                <a:buFont typeface="Roboto"/>
                <a:buNone/>
              </a:pPr>
              <a:r>
                <a:t/>
              </a:r>
              <a:endParaRPr sz="1067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72524" lvl="0" marL="609585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US" sz="1067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list of individuals and entities that are excluded from participating in federally funded healthcare programs (i.e. Medicare) due to previous healthcare fraud. </a:t>
              </a:r>
              <a:endParaRPr/>
            </a:p>
            <a:p>
              <a:pPr indent="-372524" lvl="0" marL="609585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US" sz="1067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Mapped fraud labels</a:t>
              </a:r>
              <a:endParaRPr sz="1067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57" name="Google Shape;25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87016" y="4335447"/>
            <a:ext cx="2042605" cy="657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/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Bookman Old Style"/>
              <a:buNone/>
            </a:pPr>
            <a:r>
              <a:rPr b="1" lang="en-US"/>
              <a:t>Data Pre-Processing</a:t>
            </a:r>
            <a:br>
              <a:rPr b="1" lang="en-US"/>
            </a:br>
            <a:r>
              <a:rPr b="1" lang="en-US" sz="2667"/>
              <a:t>Data cleaning </a:t>
            </a:r>
            <a:endParaRPr b="1" sz="2667"/>
          </a:p>
        </p:txBody>
      </p:sp>
      <p:sp>
        <p:nvSpPr>
          <p:cNvPr id="263" name="Google Shape;263;p25"/>
          <p:cNvSpPr txBox="1"/>
          <p:nvPr>
            <p:ph idx="1" type="body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3323" lvl="0" marL="60958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/>
              <a:t>Impute missing Data</a:t>
            </a:r>
            <a:endParaRPr/>
          </a:p>
          <a:p>
            <a:pPr indent="-423323" lvl="0" marL="60958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/>
              <a:t>Removing duplicates</a:t>
            </a:r>
            <a:endParaRPr/>
          </a:p>
          <a:p>
            <a:pPr indent="-423323" lvl="0" marL="60958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/>
              <a:t>Removing outliers</a:t>
            </a:r>
            <a:endParaRPr/>
          </a:p>
          <a:p>
            <a:pPr indent="-423323" lvl="0" marL="60958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/>
              <a:t>Factoring the categorical data</a:t>
            </a:r>
            <a:endParaRPr/>
          </a:p>
          <a:p>
            <a:pPr indent="-423323" lvl="0" marL="60958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/>
              <a:t>Removing data based on general information.</a:t>
            </a:r>
            <a:endParaRPr/>
          </a:p>
          <a:p>
            <a:pPr indent="-423323" lvl="0" marL="60958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/>
              <a:t>Data Sampling:  The data set is very imbalanced  in terms of fraud detection context as it is very skewed (99 % no fraudulent cases and less than 1% fraudulent cases)</a:t>
            </a:r>
            <a:endParaRPr/>
          </a:p>
          <a:p>
            <a:pPr indent="0" lvl="0" marL="186262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-332305" lvl="0" marL="60958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64" name="Google Shape;2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6668" y="1949540"/>
            <a:ext cx="4728532" cy="744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"/>
          <p:cNvSpPr txBox="1"/>
          <p:nvPr>
            <p:ph type="title"/>
          </p:nvPr>
        </p:nvSpPr>
        <p:spPr>
          <a:xfrm>
            <a:off x="1403400" y="383677"/>
            <a:ext cx="9385200" cy="12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Bookman Old Style"/>
              <a:buNone/>
            </a:pPr>
            <a:r>
              <a:rPr b="1" lang="en-US"/>
              <a:t>Feature Engineering </a:t>
            </a:r>
            <a:endParaRPr b="1"/>
          </a:p>
        </p:txBody>
      </p:sp>
      <p:pic>
        <p:nvPicPr>
          <p:cNvPr id="270" name="Google Shape;2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7530" y="1981245"/>
            <a:ext cx="6761314" cy="3176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676" y="1981249"/>
            <a:ext cx="4451850" cy="43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/>
          <p:nvPr>
            <p:ph type="title"/>
          </p:nvPr>
        </p:nvSpPr>
        <p:spPr>
          <a:xfrm>
            <a:off x="1717300" y="5377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Bookman Old Style"/>
              <a:buNone/>
            </a:pPr>
            <a:r>
              <a:rPr b="1" lang="en-US"/>
              <a:t>Drug- based Fraudulent cases </a:t>
            </a:r>
            <a:endParaRPr b="1"/>
          </a:p>
        </p:txBody>
      </p:sp>
      <p:pic>
        <p:nvPicPr>
          <p:cNvPr id="277" name="Google Shape;27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60" y="2102767"/>
            <a:ext cx="5529948" cy="1338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559" y="3674992"/>
            <a:ext cx="5529947" cy="2658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1500" y="2997817"/>
            <a:ext cx="5665944" cy="1910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21501" y="2153738"/>
            <a:ext cx="4191585" cy="927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21500" y="4847113"/>
            <a:ext cx="5278478" cy="148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"/>
          <p:cNvSpPr txBox="1"/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Bookman Old Style"/>
              <a:buNone/>
            </a:pPr>
            <a:r>
              <a:rPr b="1" lang="en-US"/>
              <a:t>Transforming Data and class balancing</a:t>
            </a:r>
            <a:endParaRPr b="1"/>
          </a:p>
        </p:txBody>
      </p:sp>
      <p:pic>
        <p:nvPicPr>
          <p:cNvPr id="287" name="Google Shape;28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166" y="2095707"/>
            <a:ext cx="10488705" cy="1098096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8"/>
          <p:cNvSpPr txBox="1"/>
          <p:nvPr/>
        </p:nvSpPr>
        <p:spPr>
          <a:xfrm>
            <a:off x="466166" y="3223816"/>
            <a:ext cx="118348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Transform</a:t>
            </a:r>
            <a:r>
              <a:rPr lang="en-US" sz="2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skewed data to approximately conform to normality by using log transformation </a:t>
            </a:r>
            <a:endParaRPr/>
          </a:p>
        </p:txBody>
      </p:sp>
      <p:pic>
        <p:nvPicPr>
          <p:cNvPr id="289" name="Google Shape;28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592" y="3813924"/>
            <a:ext cx="5496168" cy="251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80335" y="3813924"/>
            <a:ext cx="4674536" cy="126278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8"/>
          <p:cNvSpPr txBox="1"/>
          <p:nvPr/>
        </p:nvSpPr>
        <p:spPr>
          <a:xfrm>
            <a:off x="6280336" y="5114201"/>
            <a:ext cx="454510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 weights assigned to reduce skewness according to the balancing ratio</a:t>
            </a:r>
            <a:endParaRPr sz="2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"/>
          <p:cNvSpPr txBox="1"/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Bookman Old Style"/>
              <a:buNone/>
            </a:pPr>
            <a:r>
              <a:rPr b="1" lang="en-US"/>
              <a:t>Data Modelling</a:t>
            </a:r>
            <a:endParaRPr b="1"/>
          </a:p>
        </p:txBody>
      </p:sp>
      <p:pic>
        <p:nvPicPr>
          <p:cNvPr id="297" name="Google Shape;29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78" y="2065085"/>
            <a:ext cx="6167717" cy="881103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9"/>
          <p:cNvSpPr txBox="1"/>
          <p:nvPr/>
        </p:nvSpPr>
        <p:spPr>
          <a:xfrm>
            <a:off x="107578" y="3018632"/>
            <a:ext cx="20609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Train-Test-Split</a:t>
            </a:r>
            <a:endParaRPr sz="2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99" name="Google Shape;29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578" y="3680315"/>
            <a:ext cx="6167717" cy="88110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9"/>
          <p:cNvSpPr txBox="1"/>
          <p:nvPr/>
        </p:nvSpPr>
        <p:spPr>
          <a:xfrm>
            <a:off x="0" y="4679577"/>
            <a:ext cx="47210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Scaling data using Standard Scalar</a:t>
            </a:r>
            <a:endParaRPr sz="2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1" name="Google Shape;301;p29"/>
          <p:cNvSpPr txBox="1"/>
          <p:nvPr/>
        </p:nvSpPr>
        <p:spPr>
          <a:xfrm>
            <a:off x="7503459" y="2065084"/>
            <a:ext cx="4356847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04789" lvl="0" marL="45718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None/>
            </a:pPr>
            <a:r>
              <a:t/>
            </a:r>
            <a:endParaRPr sz="2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Models Implemented:</a:t>
            </a:r>
            <a:endParaRPr/>
          </a:p>
          <a:p>
            <a:pPr indent="-3809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Logistic Regression</a:t>
            </a:r>
            <a:endParaRPr/>
          </a:p>
          <a:p>
            <a:pPr indent="-3809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Gaussian Naïve Bayes</a:t>
            </a:r>
            <a:endParaRPr/>
          </a:p>
          <a:p>
            <a:pPr indent="-3809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 Gradient Boosting </a:t>
            </a:r>
            <a:endParaRPr/>
          </a:p>
          <a:p>
            <a:pPr indent="-3809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Classifier</a:t>
            </a:r>
            <a:endParaRPr/>
          </a:p>
          <a:p>
            <a:pPr indent="-2285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7" name="Google Shape;307;p30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8" name="Google Shape;308;p30"/>
          <p:cNvSpPr/>
          <p:nvPr/>
        </p:nvSpPr>
        <p:spPr>
          <a:xfrm>
            <a:off x="1575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9" name="Google Shape;309;p30"/>
          <p:cNvSpPr txBox="1"/>
          <p:nvPr>
            <p:ph type="title"/>
          </p:nvPr>
        </p:nvSpPr>
        <p:spPr>
          <a:xfrm>
            <a:off x="633999" y="4550230"/>
            <a:ext cx="10909073" cy="9579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Bookman Old Style"/>
              <a:buNone/>
            </a:pPr>
            <a:r>
              <a:rPr lang="en-US" sz="6000">
                <a:solidFill>
                  <a:srgbClr val="262626"/>
                </a:solidFill>
              </a:rPr>
              <a:t>Model Evaluation</a:t>
            </a:r>
            <a:endParaRPr/>
          </a:p>
        </p:txBody>
      </p:sp>
      <p:pic>
        <p:nvPicPr>
          <p:cNvPr id="310" name="Google Shape;31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458" y="1025233"/>
            <a:ext cx="3312784" cy="28324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1" name="Google Shape;311;p30"/>
          <p:cNvCxnSpPr/>
          <p:nvPr/>
        </p:nvCxnSpPr>
        <p:spPr>
          <a:xfrm>
            <a:off x="4190558" y="1298448"/>
            <a:ext cx="0" cy="228600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2" name="Google Shape;31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2874" y="1335806"/>
            <a:ext cx="3312785" cy="22112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p30"/>
          <p:cNvCxnSpPr/>
          <p:nvPr/>
        </p:nvCxnSpPr>
        <p:spPr>
          <a:xfrm>
            <a:off x="7987975" y="1298448"/>
            <a:ext cx="0" cy="228600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4" name="Google Shape;314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30289" y="1029374"/>
            <a:ext cx="3312784" cy="28241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" name="Google Shape;315;p30"/>
          <p:cNvCxnSpPr/>
          <p:nvPr/>
        </p:nvCxnSpPr>
        <p:spPr>
          <a:xfrm>
            <a:off x="721086" y="5645296"/>
            <a:ext cx="105156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6" name="Google Shape;316;p3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0"/>
          <p:cNvSpPr txBox="1"/>
          <p:nvPr/>
        </p:nvSpPr>
        <p:spPr>
          <a:xfrm>
            <a:off x="8230289" y="3571107"/>
            <a:ext cx="3312784" cy="282414"/>
          </a:xfrm>
          <a:prstGeom prst="rect">
            <a:avLst/>
          </a:prstGeom>
          <a:solidFill>
            <a:srgbClr val="000000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Random Classifier</a:t>
            </a:r>
            <a:endParaRPr sz="1300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/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Bookman Old Style"/>
              <a:buNone/>
            </a:pPr>
            <a:r>
              <a:rPr b="1" lang="en-US"/>
              <a:t>Conclusion</a:t>
            </a:r>
            <a:endParaRPr b="1"/>
          </a:p>
        </p:txBody>
      </p:sp>
      <p:sp>
        <p:nvSpPr>
          <p:cNvPr id="323" name="Google Shape;323;p31"/>
          <p:cNvSpPr txBox="1"/>
          <p:nvPr>
            <p:ph idx="1" type="body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4728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42900" lvl="0" marL="53762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With the increasing number of population of over 65 in USA, Medicare Fraud Detection is essential </a:t>
            </a:r>
            <a:endParaRPr/>
          </a:p>
          <a:p>
            <a:pPr indent="-342900" lvl="0" marL="53762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All types of Fraud Patterns have been Covered.</a:t>
            </a:r>
            <a:endParaRPr/>
          </a:p>
          <a:p>
            <a:pPr indent="-342900" lvl="0" marL="53762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Most Fraud Cases committed are in bay area </a:t>
            </a:r>
            <a:endParaRPr/>
          </a:p>
          <a:p>
            <a:pPr indent="-342900" lvl="0" marL="53762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Out of 5 Models Performed, best resulting model is Random Forest with AUC 72 %</a:t>
            </a:r>
            <a:endParaRPr/>
          </a:p>
          <a:p>
            <a:pPr indent="0" lvl="0" marL="194728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194729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32305" lvl="0" marL="60958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32305" lvl="0" marL="60958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32305" lvl="0" marL="60958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32305" lvl="0" marL="60958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/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Bookman Old Style"/>
              <a:buNone/>
            </a:pPr>
            <a:r>
              <a:rPr b="1" lang="en-US"/>
              <a:t>References</a:t>
            </a:r>
            <a:endParaRPr b="1"/>
          </a:p>
        </p:txBody>
      </p:sp>
      <p:sp>
        <p:nvSpPr>
          <p:cNvPr id="329" name="Google Shape;329;p32"/>
          <p:cNvSpPr txBox="1"/>
          <p:nvPr>
            <p:ph idx="1" type="body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6605" lvl="0" marL="60958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Part D Prescriber Data CY 2017. (n.d.). Retrieved June 23, 2020, from </a:t>
            </a: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https://www.cms.gov/Research-Statistics-Data-and-Systems/Statistics-Trends-and-Reports/Medicare-Provider-Charge-Data/PartD2017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6605" lvl="0" marL="60958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LEIE Downloadable Databases: Office of Inspector General: U.S. Department of Health and Human Services. (2020, June 10). Retrieved June 23, 2020, from </a:t>
            </a: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https://oig.hhs.gov/exclusions/exclusions_list.asp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6605" lvl="0" marL="60958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Dataset Downloads. (n.d.). Retrieved June 23, 2020, from </a:t>
            </a: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https://www.cms.gov/OpenPayments/Explore-the-Data/Dataset-Downloads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305" lvl="0" marL="60958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8" name="Google Shape;118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WHY ?</a:t>
            </a:r>
            <a:endParaRPr/>
          </a:p>
        </p:txBody>
      </p:sp>
      <p:cxnSp>
        <p:nvCxnSpPr>
          <p:cNvPr id="119" name="Google Shape;119;p15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1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15"/>
          <p:cNvGrpSpPr/>
          <p:nvPr/>
        </p:nvGrpSpPr>
        <p:grpSpPr>
          <a:xfrm>
            <a:off x="1382060" y="2818256"/>
            <a:ext cx="9488205" cy="2346597"/>
            <a:chOff x="285097" y="719741"/>
            <a:chExt cx="9488205" cy="2346597"/>
          </a:xfrm>
        </p:grpSpPr>
        <p:sp>
          <p:nvSpPr>
            <p:cNvPr id="122" name="Google Shape;122;p15"/>
            <p:cNvSpPr/>
            <p:nvPr/>
          </p:nvSpPr>
          <p:spPr>
            <a:xfrm>
              <a:off x="1063980" y="719741"/>
              <a:ext cx="1274535" cy="127453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85097" y="2346338"/>
              <a:ext cx="2832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 txBox="1"/>
            <p:nvPr/>
          </p:nvSpPr>
          <p:spPr>
            <a:xfrm>
              <a:off x="285097" y="2346338"/>
              <a:ext cx="2832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US Healthcare spending has increased by 6.7 %  making it $ 3 trillion.</a:t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4391932" y="719741"/>
              <a:ext cx="1274535" cy="127453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613050" y="2346338"/>
              <a:ext cx="2832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 txBox="1"/>
            <p:nvPr/>
          </p:nvSpPr>
          <p:spPr>
            <a:xfrm>
              <a:off x="3613050" y="2346338"/>
              <a:ext cx="2832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Medicare accounts for up to $800 bn.</a:t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7719885" y="719741"/>
              <a:ext cx="1274535" cy="127453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6941002" y="2346338"/>
              <a:ext cx="2832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 txBox="1"/>
            <p:nvPr/>
          </p:nvSpPr>
          <p:spPr>
            <a:xfrm>
              <a:off x="6941002" y="2346338"/>
              <a:ext cx="2832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Fraud impact is estimated up to 10%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6" name="Google Shape;136;p16"/>
          <p:cNvSpPr txBox="1"/>
          <p:nvPr>
            <p:ph type="title"/>
          </p:nvPr>
        </p:nvSpPr>
        <p:spPr>
          <a:xfrm>
            <a:off x="643467" y="632582"/>
            <a:ext cx="5921921" cy="5126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0"/>
              <a:buFont typeface="Bookman Old Style"/>
              <a:buNone/>
            </a:pPr>
            <a:r>
              <a:rPr lang="en-US" sz="7200"/>
              <a:t>Problem Statement</a:t>
            </a:r>
            <a:endParaRPr/>
          </a:p>
        </p:txBody>
      </p:sp>
      <p:cxnSp>
        <p:nvCxnSpPr>
          <p:cNvPr id="137" name="Google Shape;137;p16"/>
          <p:cNvCxnSpPr/>
          <p:nvPr/>
        </p:nvCxnSpPr>
        <p:spPr>
          <a:xfrm>
            <a:off x="7050021" y="1595483"/>
            <a:ext cx="0" cy="3200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" name="Google Shape;138;p16"/>
          <p:cNvSpPr txBox="1"/>
          <p:nvPr>
            <p:ph idx="1" type="body"/>
          </p:nvPr>
        </p:nvSpPr>
        <p:spPr>
          <a:xfrm>
            <a:off x="7534654" y="621697"/>
            <a:ext cx="3621025" cy="5147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-12065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en-US"/>
              <a:t>Build an innovative machine learning model that predicts fraud in the Medicare industry using anomaly analysis and geo-demographic metrics. </a:t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5" name="Google Shape;145;p17"/>
          <p:cNvSpPr txBox="1"/>
          <p:nvPr>
            <p:ph type="title"/>
          </p:nvPr>
        </p:nvSpPr>
        <p:spPr>
          <a:xfrm>
            <a:off x="643468" y="643467"/>
            <a:ext cx="3073550" cy="5126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Fraud Patterns</a:t>
            </a:r>
            <a:endParaRPr/>
          </a:p>
        </p:txBody>
      </p:sp>
      <p:cxnSp>
        <p:nvCxnSpPr>
          <p:cNvPr id="146" name="Google Shape;146;p17"/>
          <p:cNvCxnSpPr/>
          <p:nvPr/>
        </p:nvCxnSpPr>
        <p:spPr>
          <a:xfrm>
            <a:off x="4042052" y="1778497"/>
            <a:ext cx="0" cy="3200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7" name="Google Shape;147;p17"/>
          <p:cNvSpPr txBox="1"/>
          <p:nvPr>
            <p:ph idx="1" type="body"/>
          </p:nvPr>
        </p:nvSpPr>
        <p:spPr>
          <a:xfrm>
            <a:off x="4363786" y="621697"/>
            <a:ext cx="6791894" cy="5147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ookman Old Style"/>
              <a:buAutoNum type="arabicPeriod"/>
            </a:pPr>
            <a:r>
              <a:rPr lang="en-US"/>
              <a:t>Fraud by Service Providers (Doctors, hospitals, pharmacies) 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Bookman Old Style"/>
              <a:buAutoNum type="arabicPeriod"/>
            </a:pPr>
            <a:r>
              <a:rPr lang="en-US"/>
              <a:t>Fraud by Insurance subscribers (patient or patient’s employers) 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Bookman Old Style"/>
              <a:buAutoNum type="arabicPeriod"/>
            </a:pPr>
            <a:r>
              <a:rPr lang="en-US"/>
              <a:t>Fraud by insurance carriers 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Bookman Old Style"/>
              <a:buAutoNum type="arabicPeriod"/>
            </a:pPr>
            <a:r>
              <a:rPr lang="en-US"/>
              <a:t>Conspiracy Frauds (involved with all parties)</a:t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/>
          <p:nvPr/>
        </p:nvSpPr>
        <p:spPr>
          <a:xfrm>
            <a:off x="5685" y="0"/>
            <a:ext cx="1218631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4180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 txBox="1"/>
          <p:nvPr>
            <p:ph type="title"/>
          </p:nvPr>
        </p:nvSpPr>
        <p:spPr>
          <a:xfrm>
            <a:off x="492370" y="516836"/>
            <a:ext cx="3084844" cy="19610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Bookman Old Style"/>
              <a:buNone/>
            </a:pPr>
            <a:r>
              <a:rPr lang="en-US" sz="4000">
                <a:solidFill>
                  <a:srgbClr val="FFFFFF"/>
                </a:solidFill>
              </a:rPr>
              <a:t>Govt. Efforts</a:t>
            </a:r>
            <a:endParaRPr/>
          </a:p>
        </p:txBody>
      </p:sp>
      <p:cxnSp>
        <p:nvCxnSpPr>
          <p:cNvPr id="156" name="Google Shape;156;p18"/>
          <p:cNvCxnSpPr/>
          <p:nvPr/>
        </p:nvCxnSpPr>
        <p:spPr>
          <a:xfrm>
            <a:off x="571752" y="2638787"/>
            <a:ext cx="2743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571752" y="2799654"/>
            <a:ext cx="3005462" cy="3189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43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FFFFFF"/>
                </a:solidFill>
              </a:rPr>
              <a:t>Government has initialized the programs, such as the Medicare Fraud Strike Force, enacted to help combat fraud, but continued efforts are needed to better mitigate the effects of fraud.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descr="A screenshot of a cell phone&#10;&#10;Description automatically generated" id="158" name="Google Shape;15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9378" y="640080"/>
            <a:ext cx="6163359" cy="557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1066799" y="387458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NPI per State</a:t>
            </a:r>
            <a:endParaRPr/>
          </a:p>
        </p:txBody>
      </p:sp>
      <p:pic>
        <p:nvPicPr>
          <p:cNvPr descr="A close up of a map&#10;&#10;Description automatically generated" id="164" name="Google Shape;164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3947" y="1984375"/>
            <a:ext cx="9984105" cy="3760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0" name="Google Shape;170;p20"/>
          <p:cNvSpPr txBox="1"/>
          <p:nvPr>
            <p:ph type="title"/>
          </p:nvPr>
        </p:nvSpPr>
        <p:spPr>
          <a:xfrm>
            <a:off x="643467" y="632582"/>
            <a:ext cx="5921921" cy="5126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800"/>
              <a:buFont typeface="Bookman Old Style"/>
              <a:buNone/>
            </a:pPr>
            <a:r>
              <a:rPr lang="en-US" sz="8800"/>
              <a:t>Insights</a:t>
            </a:r>
            <a:endParaRPr/>
          </a:p>
        </p:txBody>
      </p:sp>
      <p:cxnSp>
        <p:nvCxnSpPr>
          <p:cNvPr id="171" name="Google Shape;171;p20"/>
          <p:cNvCxnSpPr/>
          <p:nvPr/>
        </p:nvCxnSpPr>
        <p:spPr>
          <a:xfrm>
            <a:off x="7050021" y="1595483"/>
            <a:ext cx="0" cy="3200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7534654" y="621697"/>
            <a:ext cx="3621025" cy="5147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-12065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en-US"/>
              <a:t>Tools Used: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Bookman Old Style"/>
              <a:buAutoNum type="arabicPeriod"/>
            </a:pPr>
            <a:r>
              <a:rPr lang="en-US"/>
              <a:t>Tableau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Bookman Old Style"/>
              <a:buAutoNum type="arabicPeriod"/>
            </a:pPr>
            <a:r>
              <a:rPr lang="en-US"/>
              <a:t>Power BI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Bookman Old Style"/>
              <a:buAutoNum type="arabicPeriod"/>
            </a:pPr>
            <a:r>
              <a:rPr lang="en-US"/>
              <a:t>Spark using Azure HDinsight</a:t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522732" y="521208"/>
            <a:ext cx="11146500" cy="5815500"/>
          </a:xfrm>
          <a:prstGeom prst="rect">
            <a:avLst/>
          </a:prstGeom>
          <a:solidFill>
            <a:srgbClr val="FFFFFF"/>
          </a:solidFill>
          <a:ln cap="flat" cmpd="sng" w="698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A screenshot of a cell phone&#10;&#10;Description automatically generated" id="180" name="Google Shape;180;p21"/>
          <p:cNvPicPr preferRelativeResize="0"/>
          <p:nvPr/>
        </p:nvPicPr>
        <p:blipFill rotWithShape="1">
          <a:blip r:embed="rId3">
            <a:alphaModFix/>
          </a:blip>
          <a:srcRect b="18032" l="0" r="0" t="0"/>
          <a:stretch/>
        </p:blipFill>
        <p:spPr>
          <a:xfrm>
            <a:off x="943356" y="1032163"/>
            <a:ext cx="10337293" cy="4787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522732" y="521208"/>
            <a:ext cx="11146500" cy="5815500"/>
          </a:xfrm>
          <a:prstGeom prst="rect">
            <a:avLst/>
          </a:prstGeom>
          <a:solidFill>
            <a:srgbClr val="FFFFFF"/>
          </a:solidFill>
          <a:ln cap="flat" cmpd="sng" w="698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A screenshot of a cell phone&#10;&#10;Description automatically generated" id="187" name="Google Shape;18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245" y="905933"/>
            <a:ext cx="8959514" cy="5039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RetrospectVTI">
  <a:themeElements>
    <a:clrScheme name="Custom 34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RetrospectVTI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