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Century Gothic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8" roundtripDataSignature="AMtx7mi7uDsbHUTOucBakdjROhLlgQKo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7.xml"/><Relationship Id="rId44" Type="http://schemas.openxmlformats.org/officeDocument/2006/relationships/font" Target="fonts/CenturyGothic-regular.fntdata"/><Relationship Id="rId21" Type="http://schemas.openxmlformats.org/officeDocument/2006/relationships/slide" Target="slides/slide16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9.xml"/><Relationship Id="rId46" Type="http://schemas.openxmlformats.org/officeDocument/2006/relationships/font" Target="fonts/CenturyGothic-italic.fntdata"/><Relationship Id="rId23" Type="http://schemas.openxmlformats.org/officeDocument/2006/relationships/slide" Target="slides/slide18.xml"/><Relationship Id="rId45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font" Target="fonts/CenturyGothic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8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86:notes"/>
          <p:cNvSpPr/>
          <p:nvPr>
            <p:ph idx="2" type="sldImg"/>
          </p:nvPr>
        </p:nvSpPr>
        <p:spPr>
          <a:xfrm>
            <a:off x="1144588" y="684213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3" name="Google Shape;353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9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98:notes"/>
          <p:cNvSpPr/>
          <p:nvPr>
            <p:ph idx="2" type="sldImg"/>
          </p:nvPr>
        </p:nvSpPr>
        <p:spPr>
          <a:xfrm>
            <a:off x="1144588" y="684213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9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99:notes"/>
          <p:cNvSpPr/>
          <p:nvPr>
            <p:ph idx="2" type="sldImg"/>
          </p:nvPr>
        </p:nvSpPr>
        <p:spPr>
          <a:xfrm>
            <a:off x="1144588" y="684213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Google Shape;367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1-HD-BTM.png" id="16" name="Google Shape;16;p1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9144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15"/>
          <p:cNvSpPr txBox="1"/>
          <p:nvPr>
            <p:ph type="ctrTitle"/>
          </p:nvPr>
        </p:nvSpPr>
        <p:spPr>
          <a:xfrm>
            <a:off x="1028700" y="1803405"/>
            <a:ext cx="70866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5"/>
          <p:cNvSpPr txBox="1"/>
          <p:nvPr>
            <p:ph idx="1" type="subTitle"/>
          </p:nvPr>
        </p:nvSpPr>
        <p:spPr>
          <a:xfrm>
            <a:off x="1028700" y="3632201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15"/>
          <p:cNvSpPr txBox="1"/>
          <p:nvPr>
            <p:ph idx="10" type="dt"/>
          </p:nvPr>
        </p:nvSpPr>
        <p:spPr>
          <a:xfrm>
            <a:off x="5932171" y="4314328"/>
            <a:ext cx="2183130" cy="374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15"/>
          <p:cNvSpPr txBox="1"/>
          <p:nvPr>
            <p:ph idx="11" type="ftr"/>
          </p:nvPr>
        </p:nvSpPr>
        <p:spPr>
          <a:xfrm>
            <a:off x="1028700" y="4323846"/>
            <a:ext cx="480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5"/>
          <p:cNvSpPr txBox="1"/>
          <p:nvPr>
            <p:ph idx="12" type="sldNum"/>
          </p:nvPr>
        </p:nvSpPr>
        <p:spPr>
          <a:xfrm>
            <a:off x="6057900" y="143086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4"/>
          <p:cNvSpPr txBox="1"/>
          <p:nvPr>
            <p:ph type="title"/>
          </p:nvPr>
        </p:nvSpPr>
        <p:spPr>
          <a:xfrm>
            <a:off x="514333" y="4697361"/>
            <a:ext cx="8116526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4"/>
          <p:cNvSpPr/>
          <p:nvPr>
            <p:ph idx="2" type="pic"/>
          </p:nvPr>
        </p:nvSpPr>
        <p:spPr>
          <a:xfrm>
            <a:off x="511295" y="941440"/>
            <a:ext cx="8116380" cy="3478161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24"/>
          <p:cNvSpPr txBox="1"/>
          <p:nvPr>
            <p:ph idx="1" type="body"/>
          </p:nvPr>
        </p:nvSpPr>
        <p:spPr>
          <a:xfrm>
            <a:off x="514350" y="5516716"/>
            <a:ext cx="8115300" cy="701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24"/>
          <p:cNvSpPr txBox="1"/>
          <p:nvPr>
            <p:ph idx="11" type="ftr"/>
          </p:nvPr>
        </p:nvSpPr>
        <p:spPr>
          <a:xfrm>
            <a:off x="514350" y="6355846"/>
            <a:ext cx="58293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4"/>
          <p:cNvSpPr txBox="1"/>
          <p:nvPr>
            <p:ph idx="12" type="sldNum"/>
          </p:nvPr>
        </p:nvSpPr>
        <p:spPr>
          <a:xfrm>
            <a:off x="6572250" y="38100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 showMasterSp="0">
  <p:cSld name="Title and 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1-HD-BTM.png" id="74" name="Google Shape;74;p1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9144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25"/>
          <p:cNvSpPr txBox="1"/>
          <p:nvPr>
            <p:ph type="title"/>
          </p:nvPr>
        </p:nvSpPr>
        <p:spPr>
          <a:xfrm>
            <a:off x="514350" y="753533"/>
            <a:ext cx="8115300" cy="280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5"/>
          <p:cNvSpPr txBox="1"/>
          <p:nvPr>
            <p:ph idx="1" type="body"/>
          </p:nvPr>
        </p:nvSpPr>
        <p:spPr>
          <a:xfrm>
            <a:off x="768350" y="3649134"/>
            <a:ext cx="7597887" cy="999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25"/>
          <p:cNvSpPr txBox="1"/>
          <p:nvPr>
            <p:ph idx="10" type="dt"/>
          </p:nvPr>
        </p:nvSpPr>
        <p:spPr>
          <a:xfrm>
            <a:off x="5860839" y="381001"/>
            <a:ext cx="21831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Google Shape;78;p125"/>
          <p:cNvSpPr txBox="1"/>
          <p:nvPr>
            <p:ph idx="11" type="ftr"/>
          </p:nvPr>
        </p:nvSpPr>
        <p:spPr>
          <a:xfrm>
            <a:off x="514350" y="379942"/>
            <a:ext cx="52436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5"/>
          <p:cNvSpPr txBox="1"/>
          <p:nvPr>
            <p:ph idx="12" type="sldNum"/>
          </p:nvPr>
        </p:nvSpPr>
        <p:spPr>
          <a:xfrm>
            <a:off x="8146839" y="381001"/>
            <a:ext cx="4828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 showMasterSp="0">
  <p:cSld name="Quote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1-HD-BTM.png" id="81" name="Google Shape;81;p1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9144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26"/>
          <p:cNvSpPr txBox="1"/>
          <p:nvPr>
            <p:ph type="title"/>
          </p:nvPr>
        </p:nvSpPr>
        <p:spPr>
          <a:xfrm>
            <a:off x="768351" y="753534"/>
            <a:ext cx="7613650" cy="2604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6"/>
          <p:cNvSpPr txBox="1"/>
          <p:nvPr>
            <p:ph idx="1" type="body"/>
          </p:nvPr>
        </p:nvSpPr>
        <p:spPr>
          <a:xfrm>
            <a:off x="977899" y="3365557"/>
            <a:ext cx="7194552" cy="444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126"/>
          <p:cNvSpPr txBox="1"/>
          <p:nvPr>
            <p:ph idx="2" type="body"/>
          </p:nvPr>
        </p:nvSpPr>
        <p:spPr>
          <a:xfrm>
            <a:off x="768351" y="3959863"/>
            <a:ext cx="7613650" cy="679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26"/>
          <p:cNvSpPr txBox="1"/>
          <p:nvPr>
            <p:ph idx="10" type="dt"/>
          </p:nvPr>
        </p:nvSpPr>
        <p:spPr>
          <a:xfrm>
            <a:off x="5860839" y="381001"/>
            <a:ext cx="21831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Google Shape;86;p126"/>
          <p:cNvSpPr txBox="1"/>
          <p:nvPr>
            <p:ph idx="11" type="ftr"/>
          </p:nvPr>
        </p:nvSpPr>
        <p:spPr>
          <a:xfrm>
            <a:off x="514350" y="379942"/>
            <a:ext cx="52436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6"/>
          <p:cNvSpPr txBox="1"/>
          <p:nvPr>
            <p:ph idx="12" type="sldNum"/>
          </p:nvPr>
        </p:nvSpPr>
        <p:spPr>
          <a:xfrm>
            <a:off x="8146839" y="381001"/>
            <a:ext cx="4828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26"/>
          <p:cNvSpPr txBox="1"/>
          <p:nvPr/>
        </p:nvSpPr>
        <p:spPr>
          <a:xfrm>
            <a:off x="357188" y="933450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lang="en-US" sz="80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89" name="Google Shape;89;p126"/>
          <p:cNvSpPr txBox="1"/>
          <p:nvPr/>
        </p:nvSpPr>
        <p:spPr>
          <a:xfrm>
            <a:off x="8238173" y="2701290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lang="en-US" sz="80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 showMasterSp="0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1-HD-BTM.png" id="91" name="Google Shape;91;p1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9144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7"/>
          <p:cNvSpPr txBox="1"/>
          <p:nvPr>
            <p:ph type="title"/>
          </p:nvPr>
        </p:nvSpPr>
        <p:spPr>
          <a:xfrm>
            <a:off x="768371" y="1124702"/>
            <a:ext cx="7609640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Century Gothic"/>
              <a:buNone/>
              <a:defRPr sz="3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7"/>
          <p:cNvSpPr txBox="1"/>
          <p:nvPr>
            <p:ph idx="1" type="body"/>
          </p:nvPr>
        </p:nvSpPr>
        <p:spPr>
          <a:xfrm>
            <a:off x="768350" y="3648316"/>
            <a:ext cx="7608491" cy="999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p127"/>
          <p:cNvSpPr txBox="1"/>
          <p:nvPr>
            <p:ph idx="10" type="dt"/>
          </p:nvPr>
        </p:nvSpPr>
        <p:spPr>
          <a:xfrm>
            <a:off x="5860839" y="378884"/>
            <a:ext cx="21831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Google Shape;95;p127"/>
          <p:cNvSpPr txBox="1"/>
          <p:nvPr>
            <p:ph idx="11" type="ftr"/>
          </p:nvPr>
        </p:nvSpPr>
        <p:spPr>
          <a:xfrm>
            <a:off x="514350" y="378884"/>
            <a:ext cx="52436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7"/>
          <p:cNvSpPr txBox="1"/>
          <p:nvPr>
            <p:ph idx="12" type="sldNum"/>
          </p:nvPr>
        </p:nvSpPr>
        <p:spPr>
          <a:xfrm>
            <a:off x="8146839" y="381001"/>
            <a:ext cx="4828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8"/>
          <p:cNvSpPr txBox="1"/>
          <p:nvPr>
            <p:ph type="title"/>
          </p:nvPr>
        </p:nvSpPr>
        <p:spPr>
          <a:xfrm>
            <a:off x="2171701" y="762000"/>
            <a:ext cx="6457949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8"/>
          <p:cNvSpPr txBox="1"/>
          <p:nvPr>
            <p:ph idx="1" type="body"/>
          </p:nvPr>
        </p:nvSpPr>
        <p:spPr>
          <a:xfrm>
            <a:off x="514350" y="2202080"/>
            <a:ext cx="2592324" cy="617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0" name="Google Shape;100;p128"/>
          <p:cNvSpPr txBox="1"/>
          <p:nvPr>
            <p:ph idx="2" type="body"/>
          </p:nvPr>
        </p:nvSpPr>
        <p:spPr>
          <a:xfrm>
            <a:off x="514349" y="2904565"/>
            <a:ext cx="2592324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1" name="Google Shape;101;p128"/>
          <p:cNvSpPr txBox="1"/>
          <p:nvPr>
            <p:ph idx="3" type="body"/>
          </p:nvPr>
        </p:nvSpPr>
        <p:spPr>
          <a:xfrm>
            <a:off x="3276600" y="2201333"/>
            <a:ext cx="2592324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2" name="Google Shape;102;p128"/>
          <p:cNvSpPr txBox="1"/>
          <p:nvPr>
            <p:ph idx="4" type="body"/>
          </p:nvPr>
        </p:nvSpPr>
        <p:spPr>
          <a:xfrm>
            <a:off x="3275144" y="2904067"/>
            <a:ext cx="2592324" cy="3314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128"/>
          <p:cNvSpPr txBox="1"/>
          <p:nvPr>
            <p:ph idx="5" type="body"/>
          </p:nvPr>
        </p:nvSpPr>
        <p:spPr>
          <a:xfrm>
            <a:off x="6038850" y="2192866"/>
            <a:ext cx="2592324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4" name="Google Shape;104;p128"/>
          <p:cNvSpPr txBox="1"/>
          <p:nvPr>
            <p:ph idx="6" type="body"/>
          </p:nvPr>
        </p:nvSpPr>
        <p:spPr>
          <a:xfrm>
            <a:off x="6038851" y="2904565"/>
            <a:ext cx="2592324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5" name="Google Shape;105;p128"/>
          <p:cNvSpPr txBox="1"/>
          <p:nvPr>
            <p:ph idx="11" type="ftr"/>
          </p:nvPr>
        </p:nvSpPr>
        <p:spPr>
          <a:xfrm>
            <a:off x="514350" y="6355846"/>
            <a:ext cx="58293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28"/>
          <p:cNvSpPr txBox="1"/>
          <p:nvPr>
            <p:ph idx="12" type="sldNum"/>
          </p:nvPr>
        </p:nvSpPr>
        <p:spPr>
          <a:xfrm>
            <a:off x="6572250" y="38100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9"/>
          <p:cNvSpPr txBox="1"/>
          <p:nvPr>
            <p:ph type="title"/>
          </p:nvPr>
        </p:nvSpPr>
        <p:spPr>
          <a:xfrm>
            <a:off x="2171701" y="762000"/>
            <a:ext cx="645794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Century Gothic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29"/>
          <p:cNvSpPr txBox="1"/>
          <p:nvPr>
            <p:ph idx="1" type="body"/>
          </p:nvPr>
        </p:nvSpPr>
        <p:spPr>
          <a:xfrm>
            <a:off x="516463" y="4191001"/>
            <a:ext cx="2588687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29"/>
          <p:cNvSpPr/>
          <p:nvPr>
            <p:ph idx="2" type="pic"/>
          </p:nvPr>
        </p:nvSpPr>
        <p:spPr>
          <a:xfrm>
            <a:off x="516463" y="2362200"/>
            <a:ext cx="2588687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1" name="Google Shape;111;p129"/>
          <p:cNvSpPr txBox="1"/>
          <p:nvPr>
            <p:ph idx="3" type="body"/>
          </p:nvPr>
        </p:nvSpPr>
        <p:spPr>
          <a:xfrm>
            <a:off x="516463" y="4873765"/>
            <a:ext cx="2588687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2" name="Google Shape;112;p129"/>
          <p:cNvSpPr txBox="1"/>
          <p:nvPr>
            <p:ph idx="4" type="body"/>
          </p:nvPr>
        </p:nvSpPr>
        <p:spPr>
          <a:xfrm>
            <a:off x="3280698" y="4191001"/>
            <a:ext cx="2586701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129"/>
          <p:cNvSpPr/>
          <p:nvPr>
            <p:ph idx="5" type="pic"/>
          </p:nvPr>
        </p:nvSpPr>
        <p:spPr>
          <a:xfrm>
            <a:off x="3280697" y="2362200"/>
            <a:ext cx="2586702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4" name="Google Shape;114;p129"/>
          <p:cNvSpPr txBox="1"/>
          <p:nvPr>
            <p:ph idx="6" type="body"/>
          </p:nvPr>
        </p:nvSpPr>
        <p:spPr>
          <a:xfrm>
            <a:off x="3280699" y="4873764"/>
            <a:ext cx="2586701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129"/>
          <p:cNvSpPr txBox="1"/>
          <p:nvPr>
            <p:ph idx="7" type="body"/>
          </p:nvPr>
        </p:nvSpPr>
        <p:spPr>
          <a:xfrm>
            <a:off x="6037299" y="4191001"/>
            <a:ext cx="2592352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129"/>
          <p:cNvSpPr/>
          <p:nvPr>
            <p:ph idx="8" type="pic"/>
          </p:nvPr>
        </p:nvSpPr>
        <p:spPr>
          <a:xfrm>
            <a:off x="6037391" y="2362200"/>
            <a:ext cx="2585909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7" name="Google Shape;117;p129"/>
          <p:cNvSpPr txBox="1"/>
          <p:nvPr>
            <p:ph idx="9" type="body"/>
          </p:nvPr>
        </p:nvSpPr>
        <p:spPr>
          <a:xfrm>
            <a:off x="6037299" y="4873762"/>
            <a:ext cx="2589334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8" name="Google Shape;118;p129"/>
          <p:cNvSpPr txBox="1"/>
          <p:nvPr>
            <p:ph idx="11" type="ftr"/>
          </p:nvPr>
        </p:nvSpPr>
        <p:spPr>
          <a:xfrm>
            <a:off x="514350" y="6355846"/>
            <a:ext cx="58293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29"/>
          <p:cNvSpPr txBox="1"/>
          <p:nvPr>
            <p:ph idx="12" type="sldNum"/>
          </p:nvPr>
        </p:nvSpPr>
        <p:spPr>
          <a:xfrm>
            <a:off x="6572250" y="38100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0"/>
          <p:cNvSpPr txBox="1"/>
          <p:nvPr>
            <p:ph type="title"/>
          </p:nvPr>
        </p:nvSpPr>
        <p:spPr>
          <a:xfrm>
            <a:off x="2171700" y="764373"/>
            <a:ext cx="645795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0"/>
          <p:cNvSpPr txBox="1"/>
          <p:nvPr>
            <p:ph idx="1" type="body"/>
          </p:nvPr>
        </p:nvSpPr>
        <p:spPr>
          <a:xfrm rot="5400000">
            <a:off x="2559938" y="148972"/>
            <a:ext cx="4024125" cy="81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30"/>
          <p:cNvSpPr txBox="1"/>
          <p:nvPr>
            <p:ph idx="11" type="ftr"/>
          </p:nvPr>
        </p:nvSpPr>
        <p:spPr>
          <a:xfrm>
            <a:off x="514350" y="6355846"/>
            <a:ext cx="58293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30"/>
          <p:cNvSpPr txBox="1"/>
          <p:nvPr>
            <p:ph idx="12" type="sldNum"/>
          </p:nvPr>
        </p:nvSpPr>
        <p:spPr>
          <a:xfrm>
            <a:off x="6572250" y="38100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1-HD-BTM.png" id="126" name="Google Shape;126;p1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9144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31"/>
          <p:cNvSpPr txBox="1"/>
          <p:nvPr>
            <p:ph type="title"/>
          </p:nvPr>
        </p:nvSpPr>
        <p:spPr>
          <a:xfrm rot="5400000">
            <a:off x="5906559" y="1925109"/>
            <a:ext cx="3903133" cy="154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31"/>
          <p:cNvSpPr txBox="1"/>
          <p:nvPr>
            <p:ph idx="1" type="body"/>
          </p:nvPr>
        </p:nvSpPr>
        <p:spPr>
          <a:xfrm rot="5400000">
            <a:off x="1893359" y="-379941"/>
            <a:ext cx="3903133" cy="6153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31"/>
          <p:cNvSpPr txBox="1"/>
          <p:nvPr>
            <p:ph idx="10" type="dt"/>
          </p:nvPr>
        </p:nvSpPr>
        <p:spPr>
          <a:xfrm>
            <a:off x="5860839" y="379942"/>
            <a:ext cx="21831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Google Shape;130;p131"/>
          <p:cNvSpPr txBox="1"/>
          <p:nvPr>
            <p:ph idx="11" type="ftr"/>
          </p:nvPr>
        </p:nvSpPr>
        <p:spPr>
          <a:xfrm>
            <a:off x="514350" y="381001"/>
            <a:ext cx="52436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31"/>
          <p:cNvSpPr txBox="1"/>
          <p:nvPr>
            <p:ph idx="12" type="sldNum"/>
          </p:nvPr>
        </p:nvSpPr>
        <p:spPr>
          <a:xfrm>
            <a:off x="8146839" y="381001"/>
            <a:ext cx="4828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>
  <p:cSld name="標題及物件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2"/>
          <p:cNvSpPr txBox="1"/>
          <p:nvPr>
            <p:ph type="title"/>
          </p:nvPr>
        </p:nvSpPr>
        <p:spPr>
          <a:xfrm>
            <a:off x="2171700" y="764373"/>
            <a:ext cx="645795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Century Gothic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2"/>
          <p:cNvSpPr txBox="1"/>
          <p:nvPr>
            <p:ph idx="1" type="body"/>
          </p:nvPr>
        </p:nvSpPr>
        <p:spPr>
          <a:xfrm>
            <a:off x="514350" y="2194561"/>
            <a:ext cx="81153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>
                <a:solidFill>
                  <a:schemeClr val="accent4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和物件，Alt。">
  <p:cSld name="標題和物件，Alt。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3"/>
          <p:cNvSpPr/>
          <p:nvPr/>
        </p:nvSpPr>
        <p:spPr>
          <a:xfrm>
            <a:off x="8166100" y="282575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Google Shape;137;p133"/>
          <p:cNvSpPr txBox="1"/>
          <p:nvPr/>
        </p:nvSpPr>
        <p:spPr>
          <a:xfrm>
            <a:off x="223839" y="228600"/>
            <a:ext cx="260350" cy="5540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70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/>
          </a:p>
        </p:txBody>
      </p:sp>
      <p:sp>
        <p:nvSpPr>
          <p:cNvPr id="138" name="Google Shape;138;p133"/>
          <p:cNvSpPr txBox="1"/>
          <p:nvPr>
            <p:ph type="title"/>
          </p:nvPr>
        </p:nvSpPr>
        <p:spPr>
          <a:xfrm>
            <a:off x="498475" y="134471"/>
            <a:ext cx="7556313" cy="9950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8944"/>
              </a:buClr>
              <a:buSzPts val="4000"/>
              <a:buFont typeface="Century Gothic"/>
              <a:buNone/>
              <a:defRPr>
                <a:solidFill>
                  <a:srgbClr val="EE894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33"/>
          <p:cNvSpPr txBox="1"/>
          <p:nvPr>
            <p:ph idx="1" type="body"/>
          </p:nvPr>
        </p:nvSpPr>
        <p:spPr>
          <a:xfrm>
            <a:off x="514350" y="2194561"/>
            <a:ext cx="81153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133"/>
          <p:cNvSpPr txBox="1"/>
          <p:nvPr>
            <p:ph idx="2" type="body"/>
          </p:nvPr>
        </p:nvSpPr>
        <p:spPr>
          <a:xfrm>
            <a:off x="498519" y="1129553"/>
            <a:ext cx="7558960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B7B7B"/>
              </a:buClr>
              <a:buSzPts val="2400"/>
              <a:buNone/>
              <a:defRPr b="0" i="0" sz="2400" u="none" cap="none" strike="noStrike">
                <a:solidFill>
                  <a:srgbClr val="7B7B7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1" name="Google Shape;141;p133"/>
          <p:cNvSpPr txBox="1"/>
          <p:nvPr>
            <p:ph idx="10" type="dt"/>
          </p:nvPr>
        </p:nvSpPr>
        <p:spPr>
          <a:xfrm>
            <a:off x="6794500" y="642302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2" name="Google Shape;142;p133"/>
          <p:cNvSpPr txBox="1"/>
          <p:nvPr>
            <p:ph idx="11" type="ftr"/>
          </p:nvPr>
        </p:nvSpPr>
        <p:spPr>
          <a:xfrm>
            <a:off x="514350" y="6355846"/>
            <a:ext cx="58293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33"/>
          <p:cNvSpPr txBox="1"/>
          <p:nvPr>
            <p:ph idx="12" type="sldNum"/>
          </p:nvPr>
        </p:nvSpPr>
        <p:spPr>
          <a:xfrm>
            <a:off x="6572250" y="38100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6"/>
          <p:cNvSpPr txBox="1"/>
          <p:nvPr>
            <p:ph type="title"/>
          </p:nvPr>
        </p:nvSpPr>
        <p:spPr>
          <a:xfrm>
            <a:off x="2171700" y="764373"/>
            <a:ext cx="645795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Century Gothic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6"/>
          <p:cNvSpPr txBox="1"/>
          <p:nvPr>
            <p:ph idx="1" type="body"/>
          </p:nvPr>
        </p:nvSpPr>
        <p:spPr>
          <a:xfrm>
            <a:off x="514350" y="2194561"/>
            <a:ext cx="81153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7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  <a:defRPr sz="3600"/>
            </a:lvl1pPr>
            <a:lvl2pPr indent="-457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2CC"/>
              </a:buClr>
              <a:buSzPts val="3600"/>
              <a:buChar char="•"/>
              <a:defRPr sz="3600">
                <a:solidFill>
                  <a:srgbClr val="FFF2CC"/>
                </a:solidFill>
              </a:defRPr>
            </a:lvl2pPr>
            <a:lvl3pPr indent="-431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3pPr>
            <a:lvl4pPr indent="-406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4pPr>
            <a:lvl5pPr indent="-406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16"/>
          <p:cNvSpPr txBox="1"/>
          <p:nvPr>
            <p:ph idx="11" type="ftr"/>
          </p:nvPr>
        </p:nvSpPr>
        <p:spPr>
          <a:xfrm>
            <a:off x="514350" y="6355846"/>
            <a:ext cx="58293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6"/>
          <p:cNvSpPr txBox="1"/>
          <p:nvPr>
            <p:ph idx="12" type="sldNum"/>
          </p:nvPr>
        </p:nvSpPr>
        <p:spPr>
          <a:xfrm>
            <a:off x="6572250" y="38100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7"/>
          <p:cNvSpPr txBox="1"/>
          <p:nvPr>
            <p:ph idx="11" type="ftr"/>
          </p:nvPr>
        </p:nvSpPr>
        <p:spPr>
          <a:xfrm>
            <a:off x="514350" y="6355846"/>
            <a:ext cx="58293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7"/>
          <p:cNvSpPr txBox="1"/>
          <p:nvPr>
            <p:ph idx="12" type="sldNum"/>
          </p:nvPr>
        </p:nvSpPr>
        <p:spPr>
          <a:xfrm>
            <a:off x="6572250" y="38100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8"/>
          <p:cNvSpPr txBox="1"/>
          <p:nvPr>
            <p:ph type="title"/>
          </p:nvPr>
        </p:nvSpPr>
        <p:spPr>
          <a:xfrm>
            <a:off x="2171700" y="764373"/>
            <a:ext cx="645795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Century Gothic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8"/>
          <p:cNvSpPr txBox="1"/>
          <p:nvPr>
            <p:ph idx="1" type="body"/>
          </p:nvPr>
        </p:nvSpPr>
        <p:spPr>
          <a:xfrm>
            <a:off x="514350" y="2194560"/>
            <a:ext cx="40005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>
                <a:solidFill>
                  <a:schemeClr val="accent4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8"/>
          <p:cNvSpPr txBox="1"/>
          <p:nvPr>
            <p:ph idx="2" type="body"/>
          </p:nvPr>
        </p:nvSpPr>
        <p:spPr>
          <a:xfrm>
            <a:off x="4629150" y="2194560"/>
            <a:ext cx="40005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>
                <a:solidFill>
                  <a:schemeClr val="accent4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18"/>
          <p:cNvSpPr txBox="1"/>
          <p:nvPr>
            <p:ph idx="11" type="ftr"/>
          </p:nvPr>
        </p:nvSpPr>
        <p:spPr>
          <a:xfrm>
            <a:off x="514350" y="6355846"/>
            <a:ext cx="58293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8"/>
          <p:cNvSpPr txBox="1"/>
          <p:nvPr>
            <p:ph idx="12" type="sldNum"/>
          </p:nvPr>
        </p:nvSpPr>
        <p:spPr>
          <a:xfrm>
            <a:off x="6572250" y="38100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9"/>
          <p:cNvSpPr txBox="1"/>
          <p:nvPr>
            <p:ph type="title"/>
          </p:nvPr>
        </p:nvSpPr>
        <p:spPr>
          <a:xfrm>
            <a:off x="2171700" y="764373"/>
            <a:ext cx="645795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9"/>
          <p:cNvSpPr txBox="1"/>
          <p:nvPr>
            <p:ph idx="11" type="ftr"/>
          </p:nvPr>
        </p:nvSpPr>
        <p:spPr>
          <a:xfrm>
            <a:off x="514350" y="6355846"/>
            <a:ext cx="58293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9"/>
          <p:cNvSpPr txBox="1"/>
          <p:nvPr>
            <p:ph idx="12" type="sldNum"/>
          </p:nvPr>
        </p:nvSpPr>
        <p:spPr>
          <a:xfrm>
            <a:off x="6572250" y="38100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1-HD-BTM.png" id="41" name="Google Shape;41;p1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9144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20"/>
          <p:cNvSpPr txBox="1"/>
          <p:nvPr>
            <p:ph type="title"/>
          </p:nvPr>
        </p:nvSpPr>
        <p:spPr>
          <a:xfrm>
            <a:off x="514351" y="753534"/>
            <a:ext cx="8115299" cy="28019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Century Gothic"/>
              <a:buNone/>
              <a:defRPr sz="4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0"/>
          <p:cNvSpPr txBox="1"/>
          <p:nvPr>
            <p:ph idx="1" type="body"/>
          </p:nvPr>
        </p:nvSpPr>
        <p:spPr>
          <a:xfrm>
            <a:off x="768350" y="3641726"/>
            <a:ext cx="7867650" cy="95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120"/>
          <p:cNvSpPr txBox="1"/>
          <p:nvPr>
            <p:ph idx="10" type="dt"/>
          </p:nvPr>
        </p:nvSpPr>
        <p:spPr>
          <a:xfrm>
            <a:off x="5860839" y="381001"/>
            <a:ext cx="21831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Google Shape;45;p120"/>
          <p:cNvSpPr txBox="1"/>
          <p:nvPr>
            <p:ph idx="11" type="ftr"/>
          </p:nvPr>
        </p:nvSpPr>
        <p:spPr>
          <a:xfrm>
            <a:off x="514350" y="381002"/>
            <a:ext cx="5243619" cy="36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0"/>
          <p:cNvSpPr txBox="1"/>
          <p:nvPr>
            <p:ph idx="12" type="sldNum"/>
          </p:nvPr>
        </p:nvSpPr>
        <p:spPr>
          <a:xfrm>
            <a:off x="8146839" y="381001"/>
            <a:ext cx="4828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1"/>
          <p:cNvSpPr txBox="1"/>
          <p:nvPr>
            <p:ph type="title"/>
          </p:nvPr>
        </p:nvSpPr>
        <p:spPr>
          <a:xfrm>
            <a:off x="2171700" y="762000"/>
            <a:ext cx="645795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Century Gothic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1"/>
          <p:cNvSpPr txBox="1"/>
          <p:nvPr>
            <p:ph idx="1" type="body"/>
          </p:nvPr>
        </p:nvSpPr>
        <p:spPr>
          <a:xfrm>
            <a:off x="685807" y="2183802"/>
            <a:ext cx="380999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21"/>
          <p:cNvSpPr txBox="1"/>
          <p:nvPr>
            <p:ph idx="2" type="body"/>
          </p:nvPr>
        </p:nvSpPr>
        <p:spPr>
          <a:xfrm>
            <a:off x="514351" y="3132667"/>
            <a:ext cx="3983831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>
                <a:solidFill>
                  <a:schemeClr val="accent4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21"/>
          <p:cNvSpPr txBox="1"/>
          <p:nvPr>
            <p:ph idx="3" type="body"/>
          </p:nvPr>
        </p:nvSpPr>
        <p:spPr>
          <a:xfrm>
            <a:off x="4800600" y="2183802"/>
            <a:ext cx="382905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21"/>
          <p:cNvSpPr txBox="1"/>
          <p:nvPr>
            <p:ph idx="4" type="body"/>
          </p:nvPr>
        </p:nvSpPr>
        <p:spPr>
          <a:xfrm>
            <a:off x="4629150" y="3132667"/>
            <a:ext cx="4000500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>
                <a:solidFill>
                  <a:schemeClr val="accent4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21"/>
          <p:cNvSpPr txBox="1"/>
          <p:nvPr>
            <p:ph idx="11" type="ftr"/>
          </p:nvPr>
        </p:nvSpPr>
        <p:spPr>
          <a:xfrm>
            <a:off x="514350" y="6355846"/>
            <a:ext cx="58293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1"/>
          <p:cNvSpPr txBox="1"/>
          <p:nvPr>
            <p:ph idx="12" type="sldNum"/>
          </p:nvPr>
        </p:nvSpPr>
        <p:spPr>
          <a:xfrm>
            <a:off x="6572250" y="38100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2"/>
          <p:cNvSpPr txBox="1"/>
          <p:nvPr>
            <p:ph type="title"/>
          </p:nvPr>
        </p:nvSpPr>
        <p:spPr>
          <a:xfrm>
            <a:off x="514350" y="1524000"/>
            <a:ext cx="3086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2"/>
          <p:cNvSpPr txBox="1"/>
          <p:nvPr>
            <p:ph idx="1" type="body"/>
          </p:nvPr>
        </p:nvSpPr>
        <p:spPr>
          <a:xfrm>
            <a:off x="3746686" y="746760"/>
            <a:ext cx="4882964" cy="547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22"/>
          <p:cNvSpPr txBox="1"/>
          <p:nvPr>
            <p:ph idx="2" type="body"/>
          </p:nvPr>
        </p:nvSpPr>
        <p:spPr>
          <a:xfrm>
            <a:off x="514350" y="3124200"/>
            <a:ext cx="308610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22"/>
          <p:cNvSpPr txBox="1"/>
          <p:nvPr>
            <p:ph idx="11" type="ftr"/>
          </p:nvPr>
        </p:nvSpPr>
        <p:spPr>
          <a:xfrm>
            <a:off x="514350" y="6355846"/>
            <a:ext cx="58293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2"/>
          <p:cNvSpPr txBox="1"/>
          <p:nvPr>
            <p:ph idx="12" type="sldNum"/>
          </p:nvPr>
        </p:nvSpPr>
        <p:spPr>
          <a:xfrm>
            <a:off x="6572250" y="38100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3"/>
          <p:cNvSpPr txBox="1"/>
          <p:nvPr>
            <p:ph type="title"/>
          </p:nvPr>
        </p:nvSpPr>
        <p:spPr>
          <a:xfrm>
            <a:off x="514350" y="1524000"/>
            <a:ext cx="515493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3"/>
          <p:cNvSpPr/>
          <p:nvPr>
            <p:ph idx="2" type="pic"/>
          </p:nvPr>
        </p:nvSpPr>
        <p:spPr>
          <a:xfrm>
            <a:off x="5895928" y="751242"/>
            <a:ext cx="2733722" cy="546744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3"/>
          <p:cNvSpPr txBox="1"/>
          <p:nvPr>
            <p:ph idx="1" type="body"/>
          </p:nvPr>
        </p:nvSpPr>
        <p:spPr>
          <a:xfrm>
            <a:off x="514350" y="3124200"/>
            <a:ext cx="515493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3"/>
          <p:cNvSpPr txBox="1"/>
          <p:nvPr>
            <p:ph idx="11" type="ftr"/>
          </p:nvPr>
        </p:nvSpPr>
        <p:spPr>
          <a:xfrm>
            <a:off x="514350" y="6355846"/>
            <a:ext cx="58293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3"/>
          <p:cNvSpPr txBox="1"/>
          <p:nvPr>
            <p:ph idx="12" type="sldNum"/>
          </p:nvPr>
        </p:nvSpPr>
        <p:spPr>
          <a:xfrm>
            <a:off x="6572250" y="38100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1-HD-TOP.png" id="10" name="Google Shape;10;p1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4"/>
          <p:cNvSpPr txBox="1"/>
          <p:nvPr>
            <p:ph type="title"/>
          </p:nvPr>
        </p:nvSpPr>
        <p:spPr>
          <a:xfrm>
            <a:off x="2171700" y="764373"/>
            <a:ext cx="645795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14"/>
          <p:cNvSpPr txBox="1"/>
          <p:nvPr>
            <p:ph idx="1" type="body"/>
          </p:nvPr>
        </p:nvSpPr>
        <p:spPr>
          <a:xfrm>
            <a:off x="514350" y="2194561"/>
            <a:ext cx="81153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14"/>
          <p:cNvSpPr txBox="1"/>
          <p:nvPr>
            <p:ph idx="11" type="ftr"/>
          </p:nvPr>
        </p:nvSpPr>
        <p:spPr>
          <a:xfrm>
            <a:off x="514350" y="6355846"/>
            <a:ext cx="58293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14"/>
          <p:cNvSpPr txBox="1"/>
          <p:nvPr>
            <p:ph idx="12" type="sldNum"/>
          </p:nvPr>
        </p:nvSpPr>
        <p:spPr>
          <a:xfrm>
            <a:off x="6572250" y="38100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jpg"/><Relationship Id="rId4" Type="http://schemas.openxmlformats.org/officeDocument/2006/relationships/hyperlink" Target="https://techvidvan.com/tutorials/hadoop-mapreduce-key-value-pair/" TargetMode="External"/><Relationship Id="rId5" Type="http://schemas.openxmlformats.org/officeDocument/2006/relationships/hyperlink" Target="https://techvidvan.com/tutorials/hadoop-mapper-class-mapreduce/" TargetMode="External"/><Relationship Id="rId6" Type="http://schemas.openxmlformats.org/officeDocument/2006/relationships/hyperlink" Target="https://techvidvan.com/tutorials/hadoop-mapper-class-mapreduce/" TargetMode="External"/><Relationship Id="rId7" Type="http://schemas.openxmlformats.org/officeDocument/2006/relationships/hyperlink" Target="https://techvidvan.com/tutorials/hadoop-reducer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152400" y="914400"/>
            <a:ext cx="86106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6363"/>
              <a:buFont typeface="Century Gothic"/>
              <a:buNone/>
            </a:pPr>
            <a:r>
              <a:rPr lang="en-US" cap="none"/>
              <a:t>MapReduce Paradigm </a:t>
            </a:r>
            <a:br>
              <a:rPr lang="en-US" sz="4400" cap="none"/>
            </a:br>
            <a:endParaRPr sz="4400" cap="none"/>
          </a:p>
        </p:txBody>
      </p:sp>
      <p:sp>
        <p:nvSpPr>
          <p:cNvPr id="149" name="Google Shape;149;p1"/>
          <p:cNvSpPr txBox="1"/>
          <p:nvPr>
            <p:ph idx="1" type="subTitle"/>
          </p:nvPr>
        </p:nvSpPr>
        <p:spPr>
          <a:xfrm>
            <a:off x="304800" y="3124200"/>
            <a:ext cx="8153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</a:pPr>
            <a:r>
              <a:rPr lang="en-US" sz="4000">
                <a:solidFill>
                  <a:schemeClr val="accent2"/>
                </a:solidFill>
              </a:rPr>
              <a:t>Module 3A – Introduction to MapReduce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/>
          <p:nvPr>
            <p:ph type="title"/>
          </p:nvPr>
        </p:nvSpPr>
        <p:spPr>
          <a:xfrm>
            <a:off x="1676400" y="381000"/>
            <a:ext cx="64579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Century Gothic"/>
              <a:buNone/>
            </a:pPr>
            <a:r>
              <a:rPr lang="en-US"/>
              <a:t>IDEA AND SOLUTION</a:t>
            </a:r>
            <a:endParaRPr/>
          </a:p>
        </p:txBody>
      </p:sp>
      <p:sp>
        <p:nvSpPr>
          <p:cNvPr id="203" name="Google Shape;203;p11"/>
          <p:cNvSpPr txBox="1"/>
          <p:nvPr>
            <p:ph idx="1" type="body"/>
          </p:nvPr>
        </p:nvSpPr>
        <p:spPr>
          <a:xfrm>
            <a:off x="228600" y="1295400"/>
            <a:ext cx="8763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•"/>
            </a:pPr>
            <a:r>
              <a:rPr lang="en-US" sz="2600"/>
              <a:t>Issue: Copying data over a network takes time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•"/>
            </a:pPr>
            <a:r>
              <a:rPr lang="en-US" sz="2600"/>
              <a:t>Idea: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600"/>
              <a:buChar char="•"/>
            </a:pPr>
            <a:r>
              <a:rPr lang="en-US" sz="2600"/>
              <a:t>Bring computation close to the data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600"/>
              <a:buChar char="•"/>
            </a:pPr>
            <a:r>
              <a:rPr lang="en-US" sz="2600"/>
              <a:t>Store files multiple times for reliability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•"/>
            </a:pPr>
            <a:r>
              <a:rPr lang="en-US" sz="2600"/>
              <a:t>Map-reduce addresses these problems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600"/>
              <a:buChar char="•"/>
            </a:pPr>
            <a:r>
              <a:rPr lang="en-US" sz="2600"/>
              <a:t>Google’s computational/data manipulation model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600"/>
              <a:buChar char="•"/>
            </a:pPr>
            <a:r>
              <a:rPr lang="en-US" sz="2600"/>
              <a:t>Elegant way to work with big data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600"/>
              <a:buChar char="•"/>
            </a:pPr>
            <a:r>
              <a:rPr lang="en-US" sz="2600"/>
              <a:t>Storage Infrastructure – File system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•"/>
            </a:pPr>
            <a:r>
              <a:rPr lang="en-US" sz="2600"/>
              <a:t>Google: GFS. Hadoop: HDFS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600"/>
              <a:buChar char="•"/>
            </a:pPr>
            <a:r>
              <a:rPr lang="en-US" sz="2600"/>
              <a:t>Programming model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•"/>
            </a:pPr>
            <a:r>
              <a:rPr lang="en-US" sz="2600"/>
              <a:t>Map-Reduce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/>
          <p:nvPr>
            <p:ph type="title"/>
          </p:nvPr>
        </p:nvSpPr>
        <p:spPr>
          <a:xfrm>
            <a:off x="1752600" y="218596"/>
            <a:ext cx="6457950" cy="759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Century Gothic"/>
              <a:buNone/>
            </a:pPr>
            <a:r>
              <a:rPr lang="en-US"/>
              <a:t>MAPREDUCE: OVERVIEW</a:t>
            </a:r>
            <a:endParaRPr/>
          </a:p>
        </p:txBody>
      </p:sp>
      <p:sp>
        <p:nvSpPr>
          <p:cNvPr id="209" name="Google Shape;209;p17"/>
          <p:cNvSpPr txBox="1"/>
          <p:nvPr>
            <p:ph idx="1" type="body"/>
          </p:nvPr>
        </p:nvSpPr>
        <p:spPr>
          <a:xfrm>
            <a:off x="152400" y="1143000"/>
            <a:ext cx="8763000" cy="5075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Sequentially read a lot of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Map: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2CC"/>
              </a:buClr>
              <a:buSzPts val="2800"/>
              <a:buChar char="•"/>
            </a:pPr>
            <a:r>
              <a:rPr lang="en-US" sz="2800"/>
              <a:t>Extract something you care about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00"/>
              </a:buClr>
              <a:buSzPts val="2800"/>
              <a:buChar char="•"/>
            </a:pPr>
            <a:r>
              <a:rPr lang="en-US" sz="28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The basic unit of information, used in MapReduce is a (Key,value) pair. All types of structured and unstructured data need to be translated to this basic unit, before feeding the data to MapReduce model.</a:t>
            </a:r>
            <a:r>
              <a:rPr lang="en-US" sz="2800">
                <a:solidFill>
                  <a:srgbClr val="595858"/>
                </a:solidFill>
                <a:latin typeface="Roboto"/>
                <a:ea typeface="Roboto"/>
                <a:cs typeface="Roboto"/>
                <a:sym typeface="Roboto"/>
              </a:rPr>
              <a:t> </a:t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Group by key: Sort and Shuffle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Reduce: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2CC"/>
              </a:buClr>
              <a:buSzPts val="2800"/>
              <a:buChar char="•"/>
            </a:pPr>
            <a:r>
              <a:rPr lang="en-US" sz="2800"/>
              <a:t>Aggregate, summarize, filter or transform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Write the result</a:t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3638550" y="5647993"/>
            <a:ext cx="5410200" cy="1066800"/>
          </a:xfrm>
          <a:prstGeom prst="rect">
            <a:avLst/>
          </a:prstGeom>
          <a:solidFill>
            <a:srgbClr val="1E4E7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Outline stays the same,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Reduce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change to fit the problem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>
            <p:ph type="title"/>
          </p:nvPr>
        </p:nvSpPr>
        <p:spPr>
          <a:xfrm>
            <a:off x="2171700" y="764373"/>
            <a:ext cx="6457950" cy="531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/>
              <a:t>MR -  ONE PICTURE</a:t>
            </a:r>
            <a:endParaRPr/>
          </a:p>
        </p:txBody>
      </p:sp>
      <p:pic>
        <p:nvPicPr>
          <p:cNvPr id="216" name="Google Shape;2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295400"/>
            <a:ext cx="8382000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/>
          <p:nvPr>
            <p:ph type="title"/>
          </p:nvPr>
        </p:nvSpPr>
        <p:spPr>
          <a:xfrm>
            <a:off x="1828800" y="381000"/>
            <a:ext cx="6457950" cy="607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Century Gothic"/>
              <a:buNone/>
            </a:pPr>
            <a:r>
              <a:rPr lang="en-US"/>
              <a:t>MORE SPECIFICALLY</a:t>
            </a:r>
            <a:endParaRPr/>
          </a:p>
        </p:txBody>
      </p:sp>
      <p:sp>
        <p:nvSpPr>
          <p:cNvPr id="222" name="Google Shape;222;p21"/>
          <p:cNvSpPr txBox="1"/>
          <p:nvPr>
            <p:ph idx="1" type="body"/>
          </p:nvPr>
        </p:nvSpPr>
        <p:spPr>
          <a:xfrm>
            <a:off x="152400" y="1143000"/>
            <a:ext cx="8839200" cy="5075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b="1" lang="en-US" sz="2400">
                <a:solidFill>
                  <a:schemeClr val="accent2"/>
                </a:solidFill>
              </a:rPr>
              <a:t>Input: a set of key-value pairs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Programmer specifies two methods: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b="1" lang="en-US" sz="2400">
                <a:solidFill>
                  <a:schemeClr val="accent2"/>
                </a:solidFill>
              </a:rPr>
              <a:t>Map(k, v) → &lt;k’, v’&gt;*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2CC"/>
              </a:buClr>
              <a:buSzPts val="2400"/>
              <a:buChar char="•"/>
            </a:pPr>
            <a:r>
              <a:rPr lang="en-US" sz="2400"/>
              <a:t>Takes a key-value pair and outputs a set of key-value pairs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E.g., key is the filename, value is a single line in the file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2CC"/>
              </a:buClr>
              <a:buSzPts val="2400"/>
              <a:buChar char="•"/>
            </a:pPr>
            <a:r>
              <a:rPr lang="en-US" sz="2400"/>
              <a:t>There is one Map call for every (k,v) pair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b="1" lang="en-US" sz="2400">
                <a:solidFill>
                  <a:schemeClr val="accent2"/>
                </a:solidFill>
              </a:rPr>
              <a:t>Reduce(k’, &lt;v’&gt;*) → &lt;k’, v’’&gt;*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2CC"/>
              </a:buClr>
              <a:buSzPts val="2400"/>
              <a:buChar char="•"/>
            </a:pPr>
            <a:r>
              <a:rPr lang="en-US" sz="2400"/>
              <a:t>All values v’ with same key k’ are reduced together  and processed in v’ order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2CC"/>
              </a:buClr>
              <a:buSzPts val="2400"/>
              <a:buChar char="•"/>
            </a:pPr>
            <a:r>
              <a:rPr lang="en-US" sz="2400"/>
              <a:t>There is one Reduce function call per unique key k’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type="title"/>
          </p:nvPr>
        </p:nvSpPr>
        <p:spPr>
          <a:xfrm>
            <a:off x="381000" y="228600"/>
            <a:ext cx="8534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Century Gothic"/>
              <a:buNone/>
            </a:pPr>
            <a:r>
              <a:rPr lang="en-US" sz="3600"/>
              <a:t>WORD COUNT USING MAPREDUCE</a:t>
            </a:r>
            <a:endParaRPr sz="3600"/>
          </a:p>
        </p:txBody>
      </p:sp>
      <p:sp>
        <p:nvSpPr>
          <p:cNvPr id="228" name="Google Shape;228;p23"/>
          <p:cNvSpPr txBox="1"/>
          <p:nvPr>
            <p:ph idx="1" type="body"/>
          </p:nvPr>
        </p:nvSpPr>
        <p:spPr>
          <a:xfrm>
            <a:off x="685800" y="1295400"/>
            <a:ext cx="8001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map(key, value):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// key: document name; value: text of the document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for each word w in value: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	emit(w, 1)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533400" y="3581400"/>
            <a:ext cx="80772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reduce(key, values):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 key: a word; value: an iterator over counts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result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for each count v in values: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result += v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emit(key, result)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title"/>
          </p:nvPr>
        </p:nvSpPr>
        <p:spPr>
          <a:xfrm>
            <a:off x="2057400" y="230973"/>
            <a:ext cx="6457950" cy="683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Century Gothic"/>
              <a:buNone/>
            </a:pPr>
            <a:r>
              <a:rPr lang="en-US"/>
              <a:t>MAPREDUCE FOR BIG DATA</a:t>
            </a:r>
            <a:endParaRPr/>
          </a:p>
        </p:txBody>
      </p:sp>
      <p:sp>
        <p:nvSpPr>
          <p:cNvPr id="235" name="Google Shape;235;p25"/>
          <p:cNvSpPr txBox="1"/>
          <p:nvPr>
            <p:ph idx="1" type="body"/>
          </p:nvPr>
        </p:nvSpPr>
        <p:spPr>
          <a:xfrm>
            <a:off x="304800" y="942975"/>
            <a:ext cx="8686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MapReduce logic, unlike other data frameworks, is not restricted to just structured datasets.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It has an extensive capability to handle unstructured data as well.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Map stage is the critical step which makes this possible.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Mapper brings a structure to unstructured data. 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400"/>
              <a:buChar char="•"/>
            </a:pPr>
            <a:r>
              <a:rPr lang="en-US" sz="2400"/>
              <a:t>For instance, if U want to count the number of photographs on ur laptop by the location (city), where the photo was taken, U need to analyze unstructured data.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400"/>
              <a:buChar char="•"/>
            </a:pPr>
            <a:r>
              <a:rPr lang="en-US" sz="2400"/>
              <a:t>Mapper makes (key, value) pairs from this data set. 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400"/>
              <a:buChar char="•"/>
            </a:pPr>
            <a:r>
              <a:rPr lang="en-US" sz="2400"/>
              <a:t>In this case, key will be the location and value will be the photograph. 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400"/>
              <a:buChar char="•"/>
            </a:pPr>
            <a:r>
              <a:rPr lang="en-US" sz="2400"/>
              <a:t>After mapper is done with its task, we have a structure to the entire data-set.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br>
              <a:rPr lang="en-US" sz="2400"/>
            </a:b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1219200" y="228600"/>
            <a:ext cx="72199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chemeClr val="accent2"/>
                </a:solidFill>
              </a:rPr>
              <a:t>MAP-REDUCE: A DIAGRAM</a:t>
            </a:r>
            <a:endParaRPr/>
          </a:p>
        </p:txBody>
      </p:sp>
      <p:pic>
        <p:nvPicPr>
          <p:cNvPr descr="index-auto-0007-0001" id="241" name="Google Shape;24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210" y="1219200"/>
            <a:ext cx="7920990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4"/>
          <p:cNvSpPr txBox="1"/>
          <p:nvPr/>
        </p:nvSpPr>
        <p:spPr>
          <a:xfrm>
            <a:off x="2143046" y="1371600"/>
            <a:ext cx="15760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Big document</a:t>
            </a:r>
            <a:endParaRPr/>
          </a:p>
        </p:txBody>
      </p:sp>
      <p:sp>
        <p:nvSpPr>
          <p:cNvPr id="243" name="Google Shape;243;p34"/>
          <p:cNvSpPr/>
          <p:nvPr/>
        </p:nvSpPr>
        <p:spPr>
          <a:xfrm>
            <a:off x="152400" y="1752600"/>
            <a:ext cx="1752600" cy="1143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Read input and produces a set of key-value pairs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4" name="Google Shape;244;p34"/>
          <p:cNvSpPr/>
          <p:nvPr/>
        </p:nvSpPr>
        <p:spPr>
          <a:xfrm>
            <a:off x="232410" y="3429000"/>
            <a:ext cx="1901190" cy="137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 by key: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Collect all pairs with same key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(Hash merge, Shuffle, Sort, Partition)</a:t>
            </a:r>
            <a:endParaRPr/>
          </a:p>
        </p:txBody>
      </p:sp>
      <p:sp>
        <p:nvSpPr>
          <p:cNvPr id="245" name="Google Shape;245;p34"/>
          <p:cNvSpPr/>
          <p:nvPr/>
        </p:nvSpPr>
        <p:spPr>
          <a:xfrm>
            <a:off x="232410" y="4953000"/>
            <a:ext cx="1977390" cy="1143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Reduce: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Collect all values belonging to the key and output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685800" y="304800"/>
            <a:ext cx="80581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Century Gothic"/>
              <a:buNone/>
            </a:pPr>
            <a:r>
              <a:rPr lang="en-US"/>
              <a:t>MAP-REDUCE: IN PARALLEL</a:t>
            </a:r>
            <a:endParaRPr/>
          </a:p>
        </p:txBody>
      </p:sp>
      <p:pic>
        <p:nvPicPr>
          <p:cNvPr descr="http://labs.google.com/papers/mapreduce-osdi04-slides/index-auto-0008-0001.gif" id="251" name="Google Shape;25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066800"/>
            <a:ext cx="8229600" cy="4705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5"/>
          <p:cNvSpPr/>
          <p:nvPr/>
        </p:nvSpPr>
        <p:spPr>
          <a:xfrm>
            <a:off x="304800" y="5867400"/>
            <a:ext cx="8686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phases are distributed with many tasks doing the work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>
            <p:ph type="title"/>
          </p:nvPr>
        </p:nvSpPr>
        <p:spPr>
          <a:xfrm>
            <a:off x="2057400" y="228600"/>
            <a:ext cx="64579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Century Gothic"/>
              <a:buNone/>
            </a:pPr>
            <a:r>
              <a:rPr lang="en-US">
                <a:solidFill>
                  <a:srgbClr val="FFC000"/>
                </a:solidFill>
              </a:rPr>
              <a:t>MAP-REDUCE</a:t>
            </a:r>
            <a:endParaRPr/>
          </a:p>
        </p:txBody>
      </p:sp>
      <p:sp>
        <p:nvSpPr>
          <p:cNvPr id="258" name="Google Shape;258;p36"/>
          <p:cNvSpPr txBox="1"/>
          <p:nvPr>
            <p:ph idx="4294967295" type="body"/>
          </p:nvPr>
        </p:nvSpPr>
        <p:spPr>
          <a:xfrm>
            <a:off x="152400" y="533400"/>
            <a:ext cx="48768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Char char="•"/>
            </a:pPr>
            <a:r>
              <a:rPr b="1" lang="en-US" sz="2000">
                <a:solidFill>
                  <a:srgbClr val="FFF2CC"/>
                </a:solidFill>
              </a:rPr>
              <a:t>Programmer specifies: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Map, Reduce and input files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b="1" lang="en-US" sz="2000"/>
              <a:t>Workflow: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Read inputs as a set of key-value-pairs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</a:pPr>
            <a:r>
              <a:rPr b="1" lang="en-US" sz="2000">
                <a:solidFill>
                  <a:schemeClr val="accent2"/>
                </a:solidFill>
              </a:rPr>
              <a:t>Map</a:t>
            </a:r>
            <a:r>
              <a:rPr b="1" lang="en-US" sz="2000"/>
              <a:t> </a:t>
            </a:r>
            <a:r>
              <a:rPr lang="en-US" sz="2000"/>
              <a:t>transforms input kv-pairs into a new set of k'v'-pairs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Sorts &amp; Shuffles the k'v'-pairs to output nodes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All k’v’-pairs with a given k’ are sent to the same </a:t>
            </a:r>
            <a:r>
              <a:rPr b="1" lang="en-US" sz="2000">
                <a:solidFill>
                  <a:schemeClr val="accent4"/>
                </a:solidFill>
              </a:rPr>
              <a:t>reduce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</a:pPr>
            <a:r>
              <a:rPr b="1" lang="en-US" sz="2000">
                <a:solidFill>
                  <a:schemeClr val="accent4"/>
                </a:solidFill>
              </a:rPr>
              <a:t>Reduce</a:t>
            </a:r>
            <a:r>
              <a:rPr b="1" lang="en-US" sz="2000"/>
              <a:t> </a:t>
            </a:r>
            <a:r>
              <a:rPr lang="en-US" sz="2000"/>
              <a:t>processes all k'v'-pairs grouped by key into new k''v''-pairs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Write the resulting pairs to files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 sz="2400">
                <a:solidFill>
                  <a:schemeClr val="accent2"/>
                </a:solidFill>
              </a:rPr>
              <a:t>All phases are distributed with many tasks doing the work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 sz="4000"/>
          </a:p>
          <a:p>
            <a:pPr indent="-177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</a:pPr>
            <a:r>
              <a:t/>
            </a:r>
            <a:endParaRPr sz="800"/>
          </a:p>
        </p:txBody>
      </p:sp>
      <p:grpSp>
        <p:nvGrpSpPr>
          <p:cNvPr id="259" name="Google Shape;259;p36"/>
          <p:cNvGrpSpPr/>
          <p:nvPr/>
        </p:nvGrpSpPr>
        <p:grpSpPr>
          <a:xfrm>
            <a:off x="5041900" y="1295400"/>
            <a:ext cx="3581400" cy="5105400"/>
            <a:chOff x="5334001" y="1676400"/>
            <a:chExt cx="3428999" cy="4419600"/>
          </a:xfrm>
        </p:grpSpPr>
        <p:sp>
          <p:nvSpPr>
            <p:cNvPr id="260" name="Google Shape;260;p36"/>
            <p:cNvSpPr/>
            <p:nvPr/>
          </p:nvSpPr>
          <p:spPr>
            <a:xfrm>
              <a:off x="5334001" y="1676400"/>
              <a:ext cx="774700" cy="5334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Input 0</a:t>
              </a:r>
              <a:endParaRPr/>
            </a:p>
          </p:txBody>
        </p:sp>
        <p:cxnSp>
          <p:nvCxnSpPr>
            <p:cNvPr id="261" name="Google Shape;261;p36"/>
            <p:cNvCxnSpPr/>
            <p:nvPr/>
          </p:nvCxnSpPr>
          <p:spPr>
            <a:xfrm>
              <a:off x="5803900" y="2209800"/>
              <a:ext cx="1588" cy="381000"/>
            </a:xfrm>
            <a:prstGeom prst="straightConnector1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2" name="Google Shape;262;p36"/>
            <p:cNvSpPr/>
            <p:nvPr/>
          </p:nvSpPr>
          <p:spPr>
            <a:xfrm>
              <a:off x="5410200" y="2590800"/>
              <a:ext cx="873125" cy="685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-US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Map 0</a:t>
              </a:r>
              <a:endParaRPr/>
            </a:p>
          </p:txBody>
        </p:sp>
        <p:sp>
          <p:nvSpPr>
            <p:cNvPr id="263" name="Google Shape;263;p36"/>
            <p:cNvSpPr/>
            <p:nvPr/>
          </p:nvSpPr>
          <p:spPr>
            <a:xfrm>
              <a:off x="6764338" y="1676400"/>
              <a:ext cx="779462" cy="5334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Input 1</a:t>
              </a:r>
              <a:endParaRPr/>
            </a:p>
          </p:txBody>
        </p:sp>
        <p:cxnSp>
          <p:nvCxnSpPr>
            <p:cNvPr id="264" name="Google Shape;264;p36"/>
            <p:cNvCxnSpPr/>
            <p:nvPr/>
          </p:nvCxnSpPr>
          <p:spPr>
            <a:xfrm>
              <a:off x="7070725" y="2209800"/>
              <a:ext cx="1588" cy="381000"/>
            </a:xfrm>
            <a:prstGeom prst="straightConnector1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5" name="Google Shape;265;p36"/>
            <p:cNvSpPr/>
            <p:nvPr/>
          </p:nvSpPr>
          <p:spPr>
            <a:xfrm>
              <a:off x="6634163" y="2590800"/>
              <a:ext cx="873125" cy="685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-US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Map 1</a:t>
              </a:r>
              <a:endParaRPr/>
            </a:p>
          </p:txBody>
        </p:sp>
        <p:sp>
          <p:nvSpPr>
            <p:cNvPr id="266" name="Google Shape;266;p36"/>
            <p:cNvSpPr/>
            <p:nvPr/>
          </p:nvSpPr>
          <p:spPr>
            <a:xfrm>
              <a:off x="7943850" y="1676400"/>
              <a:ext cx="819150" cy="5334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Input 2</a:t>
              </a:r>
              <a:endParaRPr/>
            </a:p>
          </p:txBody>
        </p:sp>
        <p:cxnSp>
          <p:nvCxnSpPr>
            <p:cNvPr id="267" name="Google Shape;267;p36"/>
            <p:cNvCxnSpPr/>
            <p:nvPr/>
          </p:nvCxnSpPr>
          <p:spPr>
            <a:xfrm>
              <a:off x="8205788" y="2209800"/>
              <a:ext cx="1587" cy="381000"/>
            </a:xfrm>
            <a:prstGeom prst="straightConnector1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8" name="Google Shape;268;p36"/>
            <p:cNvSpPr/>
            <p:nvPr/>
          </p:nvSpPr>
          <p:spPr>
            <a:xfrm>
              <a:off x="7813675" y="2590800"/>
              <a:ext cx="873125" cy="685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-US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Map 2</a:t>
              </a:r>
              <a:endParaRPr/>
            </a:p>
          </p:txBody>
        </p:sp>
        <p:sp>
          <p:nvSpPr>
            <p:cNvPr id="269" name="Google Shape;269;p36"/>
            <p:cNvSpPr/>
            <p:nvPr/>
          </p:nvSpPr>
          <p:spPr>
            <a:xfrm>
              <a:off x="5716588" y="4267200"/>
              <a:ext cx="1004887" cy="76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-US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Reduce 0</a:t>
              </a:r>
              <a:endParaRPr/>
            </a:p>
          </p:txBody>
        </p:sp>
        <p:sp>
          <p:nvSpPr>
            <p:cNvPr id="270" name="Google Shape;270;p36"/>
            <p:cNvSpPr/>
            <p:nvPr/>
          </p:nvSpPr>
          <p:spPr>
            <a:xfrm>
              <a:off x="7462838" y="4267200"/>
              <a:ext cx="1004887" cy="76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-US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Reduce 1</a:t>
              </a:r>
              <a:endParaRPr/>
            </a:p>
          </p:txBody>
        </p:sp>
        <p:cxnSp>
          <p:nvCxnSpPr>
            <p:cNvPr id="271" name="Google Shape;271;p36"/>
            <p:cNvCxnSpPr/>
            <p:nvPr/>
          </p:nvCxnSpPr>
          <p:spPr>
            <a:xfrm>
              <a:off x="5803900" y="3276600"/>
              <a:ext cx="349250" cy="990600"/>
            </a:xfrm>
            <a:prstGeom prst="straightConnector1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2" name="Google Shape;272;p36"/>
            <p:cNvCxnSpPr/>
            <p:nvPr/>
          </p:nvCxnSpPr>
          <p:spPr>
            <a:xfrm>
              <a:off x="5803900" y="3276600"/>
              <a:ext cx="2184400" cy="990600"/>
            </a:xfrm>
            <a:prstGeom prst="straightConnector1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3" name="Google Shape;273;p36"/>
            <p:cNvCxnSpPr/>
            <p:nvPr/>
          </p:nvCxnSpPr>
          <p:spPr>
            <a:xfrm flipH="1">
              <a:off x="6148388" y="3276600"/>
              <a:ext cx="839787" cy="990600"/>
            </a:xfrm>
            <a:prstGeom prst="straightConnector1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4" name="Google Shape;274;p36"/>
            <p:cNvCxnSpPr/>
            <p:nvPr/>
          </p:nvCxnSpPr>
          <p:spPr>
            <a:xfrm>
              <a:off x="7026275" y="3276600"/>
              <a:ext cx="962025" cy="990600"/>
            </a:xfrm>
            <a:prstGeom prst="straightConnector1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5" name="Google Shape;275;p36"/>
            <p:cNvCxnSpPr/>
            <p:nvPr/>
          </p:nvCxnSpPr>
          <p:spPr>
            <a:xfrm flipH="1">
              <a:off x="6235700" y="3276600"/>
              <a:ext cx="2019300" cy="990600"/>
            </a:xfrm>
            <a:prstGeom prst="straightConnector1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6" name="Google Shape;276;p36"/>
            <p:cNvCxnSpPr/>
            <p:nvPr/>
          </p:nvCxnSpPr>
          <p:spPr>
            <a:xfrm flipH="1">
              <a:off x="8026400" y="3276600"/>
              <a:ext cx="228600" cy="990600"/>
            </a:xfrm>
            <a:prstGeom prst="straightConnector1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7" name="Google Shape;277;p36"/>
            <p:cNvSpPr/>
            <p:nvPr/>
          </p:nvSpPr>
          <p:spPr>
            <a:xfrm>
              <a:off x="5867400" y="5486400"/>
              <a:ext cx="619125" cy="6096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Out 0</a:t>
              </a:r>
              <a:endParaRPr/>
            </a:p>
          </p:txBody>
        </p:sp>
        <p:sp>
          <p:nvSpPr>
            <p:cNvPr id="278" name="Google Shape;278;p36"/>
            <p:cNvSpPr/>
            <p:nvPr/>
          </p:nvSpPr>
          <p:spPr>
            <a:xfrm>
              <a:off x="7769225" y="5486400"/>
              <a:ext cx="536575" cy="5334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Out 1</a:t>
              </a:r>
              <a:endParaRPr/>
            </a:p>
          </p:txBody>
        </p:sp>
        <p:cxnSp>
          <p:nvCxnSpPr>
            <p:cNvPr id="279" name="Google Shape;279;p36"/>
            <p:cNvCxnSpPr/>
            <p:nvPr/>
          </p:nvCxnSpPr>
          <p:spPr>
            <a:xfrm>
              <a:off x="6196013" y="5029200"/>
              <a:ext cx="1587" cy="457200"/>
            </a:xfrm>
            <a:prstGeom prst="straightConnector1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0" name="Google Shape;280;p36"/>
            <p:cNvCxnSpPr/>
            <p:nvPr/>
          </p:nvCxnSpPr>
          <p:spPr>
            <a:xfrm>
              <a:off x="8031163" y="5029200"/>
              <a:ext cx="1587" cy="457200"/>
            </a:xfrm>
            <a:prstGeom prst="straightConnector1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81" name="Google Shape;281;p36"/>
            <p:cNvSpPr/>
            <p:nvPr/>
          </p:nvSpPr>
          <p:spPr>
            <a:xfrm>
              <a:off x="5410200" y="3657600"/>
              <a:ext cx="3276600" cy="2286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2" name="Google Shape;282;p36"/>
            <p:cNvSpPr txBox="1"/>
            <p:nvPr/>
          </p:nvSpPr>
          <p:spPr>
            <a:xfrm>
              <a:off x="6629400" y="3581400"/>
              <a:ext cx="892175" cy="36671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Shuffle</a:t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3"/>
          <p:cNvSpPr txBox="1"/>
          <p:nvPr>
            <p:ph type="title"/>
          </p:nvPr>
        </p:nvSpPr>
        <p:spPr>
          <a:xfrm>
            <a:off x="1905000" y="152400"/>
            <a:ext cx="645795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Century Gothic"/>
              <a:buNone/>
            </a:pPr>
            <a:r>
              <a:rPr b="1" lang="en-US" cap="none"/>
              <a:t>MR- Execution Details</a:t>
            </a:r>
            <a:endParaRPr/>
          </a:p>
        </p:txBody>
      </p:sp>
      <p:sp>
        <p:nvSpPr>
          <p:cNvPr id="288" name="Google Shape;288;p43"/>
          <p:cNvSpPr txBox="1"/>
          <p:nvPr>
            <p:ph idx="1" type="body"/>
          </p:nvPr>
        </p:nvSpPr>
        <p:spPr>
          <a:xfrm>
            <a:off x="381000" y="1234056"/>
            <a:ext cx="8610600" cy="5166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The complete execution process (execution of Map and Reduce tasks, both) is controlled by two types of entities called 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n-US"/>
              <a:t>Jobtracker</a:t>
            </a:r>
            <a:r>
              <a:rPr lang="en-US"/>
              <a:t>: Acts like a </a:t>
            </a:r>
            <a:r>
              <a:rPr b="1" lang="en-US"/>
              <a:t>master</a:t>
            </a:r>
            <a:r>
              <a:rPr lang="en-US"/>
              <a:t> (responsible for complete execution of submitted job)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n-US"/>
              <a:t>Multiple Task Trackers</a:t>
            </a:r>
            <a:r>
              <a:rPr lang="en-US"/>
              <a:t>: Acts like </a:t>
            </a:r>
            <a:r>
              <a:rPr b="1" lang="en-US"/>
              <a:t>slaves,</a:t>
            </a:r>
            <a:r>
              <a:rPr lang="en-US"/>
              <a:t> each of them performing the job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For every job submitted for execution in the system, there is one </a:t>
            </a:r>
            <a:r>
              <a:rPr b="1" lang="en-US"/>
              <a:t>Jobtracker</a:t>
            </a:r>
            <a:r>
              <a:rPr lang="en-US"/>
              <a:t> that resides on </a:t>
            </a:r>
            <a:r>
              <a:rPr b="1" lang="en-US"/>
              <a:t>Namenode</a:t>
            </a:r>
            <a:r>
              <a:rPr lang="en-US"/>
              <a:t> and there are </a:t>
            </a:r>
            <a:r>
              <a:rPr b="1" lang="en-US"/>
              <a:t>multiple tasktrackers</a:t>
            </a:r>
            <a:r>
              <a:rPr lang="en-US"/>
              <a:t> which reside on </a:t>
            </a:r>
            <a:r>
              <a:rPr b="1" lang="en-US"/>
              <a:t>Datanode</a:t>
            </a:r>
            <a:r>
              <a:rPr lang="en-US"/>
              <a:t>.</a:t>
            </a:r>
            <a:endParaRPr/>
          </a:p>
          <a:p>
            <a:pPr indent="-5143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514350" y="137029"/>
            <a:ext cx="76200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Century Gothic"/>
              <a:buNone/>
            </a:pPr>
            <a:r>
              <a:rPr lang="en-US"/>
              <a:t>OVERVIEW OF THE CHAPTER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501650" y="1353857"/>
            <a:ext cx="8115300" cy="5199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n-US"/>
              <a:t>MapReduce: </a:t>
            </a:r>
            <a:r>
              <a:rPr lang="en-US"/>
              <a:t>The Map Tasks, Grouping by Key, The Reduce Tasks, Combiners, Details of MapReduce Execution, Coping With Node Failures.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n-US"/>
              <a:t>Algorithms Using MapReduce: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2CC"/>
              </a:buClr>
              <a:buSzPct val="100000"/>
              <a:buChar char="•"/>
            </a:pPr>
            <a:r>
              <a:rPr lang="en-US"/>
              <a:t>Matrix-Vector Multiplication by MapReduce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2CC"/>
              </a:buClr>
              <a:buSzPct val="100000"/>
              <a:buChar char="•"/>
            </a:pPr>
            <a:r>
              <a:rPr lang="en-US"/>
              <a:t>Relational-Algebra Operations, Computing Selections by MapReduce, Computing Projections by MapReduce, Union, Intersection, and Difference by MapReduce, Computing Natural Join by MapReduce, Grouping and Aggregation by MapReduce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2CC"/>
              </a:buClr>
              <a:buSzPct val="100000"/>
              <a:buChar char="•"/>
            </a:pPr>
            <a:r>
              <a:rPr lang="en-US"/>
              <a:t>Matrix Multiplication, Matrix Multiplication with One MapReduce Step 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n-US"/>
              <a:t>Illustrating </a:t>
            </a:r>
            <a:r>
              <a:rPr lang="en-US"/>
              <a:t>use of MapReduce with use of real life databases and applications. </a:t>
            </a:r>
            <a:endParaRPr/>
          </a:p>
          <a:p>
            <a:pPr indent="-10287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8"/>
          <p:cNvSpPr txBox="1"/>
          <p:nvPr>
            <p:ph type="title"/>
          </p:nvPr>
        </p:nvSpPr>
        <p:spPr>
          <a:xfrm>
            <a:off x="266700" y="304800"/>
            <a:ext cx="8610600" cy="121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Century Gothic"/>
              <a:buNone/>
            </a:pPr>
            <a:r>
              <a:rPr b="1" lang="en-US" cap="none"/>
              <a:t>MapReduce </a:t>
            </a:r>
            <a:br>
              <a:rPr b="1" lang="en-US" cap="none"/>
            </a:br>
            <a:r>
              <a:rPr b="1" lang="en-US" cap="none"/>
              <a:t> Software Components </a:t>
            </a:r>
            <a:endParaRPr/>
          </a:p>
        </p:txBody>
      </p:sp>
      <p:sp>
        <p:nvSpPr>
          <p:cNvPr id="294" name="Google Shape;294;p48"/>
          <p:cNvSpPr txBox="1"/>
          <p:nvPr>
            <p:ph idx="1" type="body"/>
          </p:nvPr>
        </p:nvSpPr>
        <p:spPr>
          <a:xfrm>
            <a:off x="514350" y="1905001"/>
            <a:ext cx="8115300" cy="4313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/>
              <a:t>an </a:t>
            </a:r>
            <a:r>
              <a:rPr i="1" lang="en-US"/>
              <a:t>input reader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/>
              <a:t>a </a:t>
            </a:r>
            <a:r>
              <a:rPr i="1" lang="en-US"/>
              <a:t>Map</a:t>
            </a:r>
            <a:r>
              <a:rPr lang="en-US"/>
              <a:t> function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/>
              <a:t>a </a:t>
            </a:r>
            <a:r>
              <a:rPr i="1" lang="en-US"/>
              <a:t>partition</a:t>
            </a:r>
            <a:r>
              <a:rPr lang="en-US"/>
              <a:t> function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/>
              <a:t>a </a:t>
            </a:r>
            <a:r>
              <a:rPr i="1" lang="en-US"/>
              <a:t>compare</a:t>
            </a:r>
            <a:r>
              <a:rPr lang="en-US"/>
              <a:t> function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/>
              <a:t>a </a:t>
            </a:r>
            <a:r>
              <a:rPr i="1" lang="en-US"/>
              <a:t>Reduce</a:t>
            </a:r>
            <a:r>
              <a:rPr lang="en-US"/>
              <a:t> function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/>
              <a:t>an </a:t>
            </a:r>
            <a:r>
              <a:rPr i="1" lang="en-US"/>
              <a:t>output writer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9"/>
          <p:cNvSpPr txBox="1"/>
          <p:nvPr>
            <p:ph type="title"/>
          </p:nvPr>
        </p:nvSpPr>
        <p:spPr>
          <a:xfrm>
            <a:off x="762000" y="221400"/>
            <a:ext cx="7677150" cy="835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Century Gothic"/>
              <a:buNone/>
            </a:pPr>
            <a:r>
              <a:rPr b="1" lang="en-US" cap="none"/>
              <a:t>MR  Software Components</a:t>
            </a:r>
            <a:endParaRPr/>
          </a:p>
        </p:txBody>
      </p:sp>
      <p:sp>
        <p:nvSpPr>
          <p:cNvPr id="300" name="Google Shape;300;p49"/>
          <p:cNvSpPr txBox="1"/>
          <p:nvPr>
            <p:ph idx="1" type="body"/>
          </p:nvPr>
        </p:nvSpPr>
        <p:spPr>
          <a:xfrm>
            <a:off x="228600" y="914401"/>
            <a:ext cx="8686800" cy="57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b="1" lang="en-US" sz="2200"/>
              <a:t>Input reader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2CC"/>
              </a:buClr>
              <a:buSzPts val="2200"/>
              <a:buChar char="•"/>
            </a:pPr>
            <a:r>
              <a:rPr lang="en-US" sz="2200"/>
              <a:t>divides the input into appropriate size 'splits' and the framework assigns one split to each </a:t>
            </a:r>
            <a:r>
              <a:rPr i="1" lang="en-US" sz="2200"/>
              <a:t>Map</a:t>
            </a:r>
            <a:r>
              <a:rPr lang="en-US" sz="2200"/>
              <a:t> function. 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2CC"/>
              </a:buClr>
              <a:buSzPts val="2200"/>
              <a:buChar char="•"/>
            </a:pPr>
            <a:r>
              <a:rPr lang="en-US" sz="2200"/>
              <a:t>reads data from stable storage (typically,distributed file system) and generates key/value pairs.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2CC"/>
              </a:buClr>
              <a:buSzPts val="2200"/>
              <a:buChar char="•"/>
            </a:pPr>
            <a:r>
              <a:rPr lang="en-US" sz="2200"/>
              <a:t>A common example will read a directory full of text files and return each line as a record.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b="1" lang="en-US" sz="2200"/>
              <a:t>Map function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2CC"/>
              </a:buClr>
              <a:buSzPts val="2200"/>
              <a:buChar char="•"/>
            </a:pPr>
            <a:r>
              <a:rPr lang="en-US" sz="2200"/>
              <a:t>takes a series of key/value pairs, processes each, and generates zero or more output key/value pairs. 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2CC"/>
              </a:buClr>
              <a:buSzPts val="2200"/>
              <a:buChar char="•"/>
            </a:pPr>
            <a:r>
              <a:rPr lang="en-US" sz="2200"/>
              <a:t>The input and output types of the map can be (and often are) different from each other.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2CC"/>
              </a:buClr>
              <a:buSzPts val="2200"/>
              <a:buChar char="•"/>
            </a:pPr>
            <a:r>
              <a:rPr lang="en-US" sz="2200"/>
              <a:t>Eg: </a:t>
            </a:r>
            <a:r>
              <a:rPr lang="en-US" sz="2200">
                <a:solidFill>
                  <a:schemeClr val="accent2"/>
                </a:solidFill>
              </a:rPr>
              <a:t>word count, the map function would break the line into words and output a key/value pair for each word. 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2CC"/>
              </a:buClr>
              <a:buSzPts val="2200"/>
              <a:buChar char="•"/>
            </a:pPr>
            <a:r>
              <a:rPr lang="en-US" sz="2200"/>
              <a:t>Each output pair would contain the word as the key and no. of instances of that word in the line as the value.</a:t>
            </a:r>
            <a:br>
              <a:rPr lang="en-US" sz="2200"/>
            </a:br>
            <a:endParaRPr sz="2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0"/>
          <p:cNvSpPr txBox="1"/>
          <p:nvPr>
            <p:ph type="title"/>
          </p:nvPr>
        </p:nvSpPr>
        <p:spPr>
          <a:xfrm>
            <a:off x="381000" y="76200"/>
            <a:ext cx="8108950" cy="835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Century Gothic"/>
              <a:buNone/>
            </a:pPr>
            <a:r>
              <a:rPr b="1" lang="en-US" cap="none"/>
              <a:t>Software Components- Partitioner </a:t>
            </a:r>
            <a:endParaRPr/>
          </a:p>
        </p:txBody>
      </p:sp>
      <p:sp>
        <p:nvSpPr>
          <p:cNvPr id="306" name="Google Shape;306;p50"/>
          <p:cNvSpPr txBox="1"/>
          <p:nvPr>
            <p:ph idx="1" type="body"/>
          </p:nvPr>
        </p:nvSpPr>
        <p:spPr>
          <a:xfrm>
            <a:off x="228600" y="1057227"/>
            <a:ext cx="8686800" cy="5579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/>
              <a:t>Each Map function output is allocated to a particular reducer by the application's partition function for sharding purposes.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/>
              <a:t>The partition function is given the key and the number of reducers and returns the index of the desired reducer.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/>
              <a:t>A typical default is to hash the key and use a uniformly distribute function to get the hash value modulo the number of reducers.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/>
              <a:t>Between the map and reduce stages, the data are shuffled (parallel-sorted / exchanged between nodes) in order to move the data from the map node that produced them to the shard in which they will be reduced.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/>
              <a:t> The shuffle can sometimes take longer than the computation time depending on network bandwidth, CPU speeds, data produced and time taken by map and reduce computations.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br>
              <a:rPr lang="en-US" sz="2200"/>
            </a:br>
            <a:endParaRPr sz="2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1"/>
          <p:cNvSpPr txBox="1"/>
          <p:nvPr>
            <p:ph type="title"/>
          </p:nvPr>
        </p:nvSpPr>
        <p:spPr>
          <a:xfrm>
            <a:off x="762000" y="457200"/>
            <a:ext cx="77914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Century Gothic"/>
              <a:buNone/>
            </a:pPr>
            <a:r>
              <a:rPr b="1" lang="en-US" sz="3600"/>
              <a:t>REFINEMENT: PARTITION FUNCTION</a:t>
            </a:r>
            <a:endParaRPr/>
          </a:p>
        </p:txBody>
      </p:sp>
      <p:sp>
        <p:nvSpPr>
          <p:cNvPr id="312" name="Google Shape;312;p61"/>
          <p:cNvSpPr txBox="1"/>
          <p:nvPr>
            <p:ph idx="1" type="body"/>
          </p:nvPr>
        </p:nvSpPr>
        <p:spPr>
          <a:xfrm>
            <a:off x="228600" y="1287779"/>
            <a:ext cx="8610600" cy="4923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b="1" lang="en-US" sz="2400">
                <a:solidFill>
                  <a:srgbClr val="0000FF"/>
                </a:solidFill>
              </a:rPr>
              <a:t>Want to control how keys get partitioned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2CC"/>
              </a:buClr>
              <a:buSzPts val="2400"/>
              <a:buChar char="•"/>
            </a:pPr>
            <a:r>
              <a:rPr lang="en-US" sz="2400"/>
              <a:t>Inputs to map tasks are created by contiguous splits of input file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2CC"/>
              </a:buClr>
              <a:buSzPts val="2400"/>
              <a:buChar char="•"/>
            </a:pPr>
            <a:r>
              <a:rPr lang="en-US" sz="2400"/>
              <a:t>Reduce needs to ensure that records with the same intermediate key end up at the same worker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en-US" sz="2400"/>
              <a:t>System uses a default partition function: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8000"/>
              </a:buClr>
              <a:buSzPts val="2400"/>
              <a:buChar char="•"/>
            </a:pPr>
            <a:r>
              <a:rPr b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hash(key) mod </a:t>
            </a:r>
            <a:r>
              <a:rPr b="1" i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1" i="1" sz="1100">
              <a:solidFill>
                <a:schemeClr val="accent3"/>
              </a:solidFill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D60093"/>
              </a:buClr>
              <a:buSzPts val="2400"/>
              <a:buChar char="•"/>
            </a:pPr>
            <a:r>
              <a:rPr b="1" lang="en-US" sz="2400">
                <a:solidFill>
                  <a:srgbClr val="D60093"/>
                </a:solidFill>
              </a:rPr>
              <a:t>Sometimes useful to override the hash function: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2CC"/>
              </a:buClr>
              <a:buSzPts val="2400"/>
              <a:buChar char="•"/>
            </a:pPr>
            <a:r>
              <a:rPr lang="en-US" sz="2400"/>
              <a:t>E.g.,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hash(hostname(URL)) mod </a:t>
            </a:r>
            <a:r>
              <a:rPr b="1" i="1" lang="en-US" sz="16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/>
              <a:t> ensures URLs from a host end up in the same output file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2"/>
          <p:cNvSpPr txBox="1"/>
          <p:nvPr>
            <p:ph type="title"/>
          </p:nvPr>
        </p:nvSpPr>
        <p:spPr>
          <a:xfrm>
            <a:off x="514350" y="764373"/>
            <a:ext cx="8115300" cy="835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Century Gothic"/>
              <a:buNone/>
            </a:pPr>
            <a:r>
              <a:rPr b="1" lang="en-US" cap="none"/>
              <a:t>Why Do We Need A Partitioner</a:t>
            </a:r>
            <a:endParaRPr/>
          </a:p>
        </p:txBody>
      </p:sp>
      <p:sp>
        <p:nvSpPr>
          <p:cNvPr id="318" name="Google Shape;318;p62"/>
          <p:cNvSpPr txBox="1"/>
          <p:nvPr>
            <p:ph idx="1" type="body"/>
          </p:nvPr>
        </p:nvSpPr>
        <p:spPr>
          <a:xfrm>
            <a:off x="304800" y="1600200"/>
            <a:ext cx="8324850" cy="48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b="1" lang="en-US" sz="2200">
                <a:solidFill>
                  <a:srgbClr val="FF0000"/>
                </a:solidFill>
              </a:rPr>
              <a:t>Even Distribution of Data</a:t>
            </a:r>
            <a:r>
              <a:rPr lang="en-US" sz="2200"/>
              <a:t>: Partitioning ensures that data is evenly distributed across reducers, which can improve the performance of your MapReduce job.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b="1" lang="en-US" sz="2200">
                <a:solidFill>
                  <a:srgbClr val="FF0000"/>
                </a:solidFill>
              </a:rPr>
              <a:t>Processing Specific Keys</a:t>
            </a:r>
            <a:r>
              <a:rPr lang="en-US" sz="2200"/>
              <a:t>: Sometimes you may want to ensure that certain keys are processed by a specific reducer. For example, if you are processing sales data, you may want to ensure that all sales for a specific region are processed by the same reducer.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b="1" lang="en-US" sz="2200">
                <a:solidFill>
                  <a:srgbClr val="FF0000"/>
                </a:solidFill>
              </a:rPr>
              <a:t>Reducing Network Overhead: </a:t>
            </a:r>
            <a:r>
              <a:rPr lang="en-US" sz="2200"/>
              <a:t>When the output of a mapper is not partitioned, all keys are sent to all reducers. This can result in a lot of unnecessary network traffic and can slow down processing times. Partitioning can help reduce network overhead by ensuring that each reducer only receives the keys it needs to process</a:t>
            </a:r>
            <a:br>
              <a:rPr lang="en-US" sz="2200"/>
            </a:br>
            <a:endParaRPr sz="2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3"/>
          <p:cNvSpPr txBox="1"/>
          <p:nvPr>
            <p:ph type="title"/>
          </p:nvPr>
        </p:nvSpPr>
        <p:spPr>
          <a:xfrm>
            <a:off x="2171700" y="221400"/>
            <a:ext cx="6457950" cy="835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Century Gothic"/>
              <a:buNone/>
            </a:pPr>
            <a:r>
              <a:rPr b="1" lang="en-US"/>
              <a:t>PARTITIONER</a:t>
            </a:r>
            <a:endParaRPr/>
          </a:p>
        </p:txBody>
      </p:sp>
      <p:sp>
        <p:nvSpPr>
          <p:cNvPr id="324" name="Google Shape;324;p63"/>
          <p:cNvSpPr txBox="1"/>
          <p:nvPr>
            <p:ph idx="1" type="body"/>
          </p:nvPr>
        </p:nvSpPr>
        <p:spPr>
          <a:xfrm>
            <a:off x="228600" y="1057227"/>
            <a:ext cx="8534400" cy="5419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3200"/>
              <a:t>A partitioner works like a condition in processing an input dataset. 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3200"/>
              <a:t>The partition phase takes place after the Map phase and before the Reduce phase.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3200"/>
              <a:t>A partitioner partitions the key-value pairs of intermediate Map-outputs. 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3200"/>
              <a:t>It partitions the data using a user-defined condition, which works like a hash function.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3200"/>
              <a:t> The total number of partitions is same as the number of Reducer tasks for the job. Let us take an example to understand how the partitioner works.</a:t>
            </a:r>
            <a:endParaRPr sz="3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doop MapReduce partitioner" id="329" name="Google Shape;329;p64"/>
          <p:cNvPicPr preferRelativeResize="0"/>
          <p:nvPr/>
        </p:nvPicPr>
        <p:blipFill rotWithShape="1">
          <a:blip r:embed="rId3">
            <a:alphaModFix/>
          </a:blip>
          <a:srcRect b="2222" l="990" r="14142" t="11779"/>
          <a:stretch/>
        </p:blipFill>
        <p:spPr>
          <a:xfrm>
            <a:off x="228600" y="228600"/>
            <a:ext cx="36576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64"/>
          <p:cNvSpPr/>
          <p:nvPr/>
        </p:nvSpPr>
        <p:spPr>
          <a:xfrm>
            <a:off x="4140200" y="685800"/>
            <a:ext cx="4775200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Partitioner in MapReduce job execution controls the partitioning of the keys of the intermediate map-outputs.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 With the help of hash function, key (or a subset of the key) derives the partition.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 The total number of partitions is equal to the number of reduce tasks.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On the basis of </a:t>
            </a:r>
            <a:r>
              <a:rPr b="1" lang="en-US" sz="1800" u="sng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key value</a:t>
            </a:r>
            <a:r>
              <a:rPr lang="en-US" sz="18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, framework partitions, each</a:t>
            </a:r>
            <a:r>
              <a:rPr b="1" lang="en-US" sz="1800" u="sng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 mapper</a:t>
            </a:r>
            <a:r>
              <a:rPr lang="en-US" sz="1800" u="sng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 </a:t>
            </a:r>
            <a:r>
              <a:rPr lang="en-US" sz="18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output.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Records as having the same key value go into the same partition (within each mapper).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Then each partition is sent to a </a:t>
            </a:r>
            <a:r>
              <a:rPr b="1" lang="en-US" sz="1800" u="sng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reducer</a:t>
            </a:r>
            <a:r>
              <a:rPr lang="en-US" sz="18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. Partition class decides which partition a given (key, value) pair will go.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Partition phase in MapReduce data flow takes place after map phase and before reduce phase.</a:t>
            </a:r>
            <a:br>
              <a:rPr lang="en-US" sz="18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80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1" name="Google Shape;331;p64"/>
          <p:cNvSpPr/>
          <p:nvPr/>
        </p:nvSpPr>
        <p:spPr>
          <a:xfrm>
            <a:off x="546100" y="5849034"/>
            <a:ext cx="7683500" cy="64633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Poor partitioning of data means that some reducers will have more data input as compared to other.</a:t>
            </a:r>
            <a:endParaRPr b="1" sz="1800">
              <a:solidFill>
                <a:schemeClr val="accen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1"/>
          <p:cNvSpPr txBox="1"/>
          <p:nvPr>
            <p:ph type="title"/>
          </p:nvPr>
        </p:nvSpPr>
        <p:spPr>
          <a:xfrm>
            <a:off x="990600" y="0"/>
            <a:ext cx="645795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Century Gothic"/>
              <a:buNone/>
            </a:pPr>
            <a:r>
              <a:rPr lang="en-US"/>
              <a:t>MAP TASK</a:t>
            </a:r>
            <a:endParaRPr/>
          </a:p>
        </p:txBody>
      </p:sp>
      <p:sp>
        <p:nvSpPr>
          <p:cNvPr id="337" name="Google Shape;337;p71"/>
          <p:cNvSpPr txBox="1"/>
          <p:nvPr>
            <p:ph idx="1" type="body"/>
          </p:nvPr>
        </p:nvSpPr>
        <p:spPr>
          <a:xfrm>
            <a:off x="304800" y="914400"/>
            <a:ext cx="85344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b="1" lang="en-US" sz="2200"/>
              <a:t>Map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200"/>
              <a:buChar char="•"/>
            </a:pPr>
            <a:r>
              <a:rPr b="1" lang="en-US" sz="2200"/>
              <a:t>Input</a:t>
            </a:r>
            <a:r>
              <a:rPr lang="en-US" sz="2200"/>
              <a:t> − The key would be a pattern such as “any special key + filename + line number” (example: key = @input1) and the value would be the data in that line (eg: </a:t>
            </a:r>
            <a:r>
              <a:rPr b="1" i="1" lang="en-US" sz="2200">
                <a:solidFill>
                  <a:srgbClr val="833C0B"/>
                </a:solidFill>
              </a:rPr>
              <a:t>value = 1201 \t gopal \t 45 \t Male \t 50000</a:t>
            </a:r>
            <a:r>
              <a:rPr lang="en-US" sz="2200"/>
              <a:t>).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200"/>
              <a:buChar char="•"/>
            </a:pPr>
            <a:r>
              <a:rPr lang="en-US" sz="2200"/>
              <a:t>Read the </a:t>
            </a:r>
            <a:r>
              <a:rPr b="1" lang="en-US" sz="2200"/>
              <a:t>value</a:t>
            </a:r>
            <a:r>
              <a:rPr lang="en-US" sz="2200"/>
              <a:t> (record data), which comes as input value from the argument list in a string.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200"/>
              <a:buChar char="•"/>
            </a:pPr>
            <a:r>
              <a:rPr lang="en-US" sz="2200"/>
              <a:t>Using the split function, separate the gender and store in a string variable.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200"/>
              <a:buChar char="•"/>
            </a:pPr>
            <a:r>
              <a:rPr lang="en-US" sz="2200"/>
              <a:t>Send the gender information and the record data </a:t>
            </a:r>
            <a:r>
              <a:rPr b="1" lang="en-US" sz="2200"/>
              <a:t>value</a:t>
            </a:r>
            <a:r>
              <a:rPr lang="en-US" sz="2200"/>
              <a:t> as output key-value pair from the map task to the </a:t>
            </a:r>
            <a:r>
              <a:rPr b="1" lang="en-US" sz="2200"/>
              <a:t>partition task</a:t>
            </a:r>
            <a:r>
              <a:rPr lang="en-US" sz="2200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b="1" lang="en-US" sz="2200"/>
              <a:t>Output</a:t>
            </a:r>
            <a:endParaRPr sz="2200"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200"/>
              <a:buChar char="•"/>
            </a:pPr>
            <a:r>
              <a:rPr lang="en-US" sz="2200"/>
              <a:t>You will get the gender data and the record data value as key-value pairs.</a:t>
            </a:r>
            <a:br>
              <a:rPr lang="en-US" sz="2200"/>
            </a:br>
            <a:endParaRPr sz="2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72"/>
          <p:cNvSpPr txBox="1"/>
          <p:nvPr>
            <p:ph type="title"/>
          </p:nvPr>
        </p:nvSpPr>
        <p:spPr>
          <a:xfrm>
            <a:off x="1343025" y="144013"/>
            <a:ext cx="645795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Century Gothic"/>
              <a:buNone/>
            </a:pPr>
            <a:r>
              <a:rPr b="1" lang="en-US" cap="none"/>
              <a:t>Partitioner Task</a:t>
            </a:r>
            <a:endParaRPr b="1" cap="none"/>
          </a:p>
        </p:txBody>
      </p:sp>
      <p:sp>
        <p:nvSpPr>
          <p:cNvPr id="343" name="Google Shape;343;p72"/>
          <p:cNvSpPr txBox="1"/>
          <p:nvPr>
            <p:ph idx="1" type="body"/>
          </p:nvPr>
        </p:nvSpPr>
        <p:spPr>
          <a:xfrm>
            <a:off x="300037" y="914400"/>
            <a:ext cx="8543925" cy="5708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partitioner task accepts  key-value pairs from the map task as its input.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According to the given conditional criteria of partitions, the input key-value paired data can be divided into three parts based on the age criteria.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b="1" lang="en-US" sz="2000"/>
              <a:t>Input</a:t>
            </a:r>
            <a:r>
              <a:rPr lang="en-US" sz="2000"/>
              <a:t> − The whole data in a collection of key-value pairs.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Char char="•"/>
            </a:pPr>
            <a:r>
              <a:rPr lang="en-US" sz="2000"/>
              <a:t>key = Gender field value in the record.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Char char="•"/>
            </a:pPr>
            <a:r>
              <a:rPr lang="en-US" sz="2000"/>
              <a:t>value = Whole record data value of that gender.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b="1" lang="en-US" sz="2000"/>
              <a:t>Method</a:t>
            </a:r>
            <a:r>
              <a:rPr lang="en-US" sz="2000"/>
              <a:t> − The process of partition logic runs as follows.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Char char="•"/>
            </a:pPr>
            <a:r>
              <a:rPr lang="en-US" sz="2000"/>
              <a:t>Read the age field value from the input key-value pair.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Char char="•"/>
            </a:pPr>
            <a:r>
              <a:rPr lang="en-US" sz="2000"/>
              <a:t>Check the age value with the following conditions.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Age less than or equal to 20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Age Greater than 20 and Less than or equal to 30.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Age Greater than 30.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b="1" lang="en-US" sz="2000"/>
              <a:t>Output</a:t>
            </a:r>
            <a:r>
              <a:rPr lang="en-US" sz="2000"/>
              <a:t> − The whole data of key-value pairs are segmented into three collections of key-value pairs. The Reducer works individually on each collection.</a:t>
            </a:r>
            <a:br>
              <a:rPr lang="en-US" sz="2000"/>
            </a:br>
            <a:endParaRPr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73"/>
          <p:cNvSpPr txBox="1"/>
          <p:nvPr>
            <p:ph type="title"/>
          </p:nvPr>
        </p:nvSpPr>
        <p:spPr>
          <a:xfrm>
            <a:off x="1752600" y="221400"/>
            <a:ext cx="6457950" cy="835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Century Gothic"/>
              <a:buNone/>
            </a:pPr>
            <a:r>
              <a:rPr b="1" lang="en-US" cap="none"/>
              <a:t>Reduce Task</a:t>
            </a:r>
            <a:endParaRPr/>
          </a:p>
        </p:txBody>
      </p:sp>
      <p:sp>
        <p:nvSpPr>
          <p:cNvPr id="349" name="Google Shape;349;p73"/>
          <p:cNvSpPr txBox="1"/>
          <p:nvPr>
            <p:ph idx="1" type="body"/>
          </p:nvPr>
        </p:nvSpPr>
        <p:spPr>
          <a:xfrm>
            <a:off x="304800" y="1057227"/>
            <a:ext cx="8382000" cy="5495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The number of partitioner tasks is equal to the number of reducer tasks.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Hence we have three Reducer tasks to be executed.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n-US"/>
              <a:t>Input</a:t>
            </a:r>
            <a:r>
              <a:rPr lang="en-US"/>
              <a:t> − The Reducer will execute three times with different collection of key-value pairs.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2CC"/>
              </a:buClr>
              <a:buSzPct val="100000"/>
              <a:buChar char="•"/>
            </a:pPr>
            <a:r>
              <a:rPr lang="en-US"/>
              <a:t>key = gender field value in the record.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2CC"/>
              </a:buClr>
              <a:buSzPct val="100000"/>
              <a:buChar char="•"/>
            </a:pPr>
            <a:r>
              <a:rPr lang="en-US"/>
              <a:t>value = the whole record data of that gender.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n-US"/>
              <a:t>Method</a:t>
            </a:r>
            <a:r>
              <a:rPr lang="en-US"/>
              <a:t> − The following logic will be applied on each collection.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Read the Salary field value of each record.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Check the salary with the max variable. If is the max salary, then assign this to max, otherwise skip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Repeat Steps for each key collection (Male &amp; Female are the key collections).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After executing these three steps, you will find one max salary from the Male key collection and one max salary from the Female key collection.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>
            <p:ph type="title"/>
          </p:nvPr>
        </p:nvSpPr>
        <p:spPr>
          <a:xfrm>
            <a:off x="838200" y="177316"/>
            <a:ext cx="779145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Century Gothic"/>
              <a:buNone/>
            </a:pPr>
            <a:r>
              <a:rPr b="1" lang="en-US" cap="none"/>
              <a:t>What Is Mapreduce In Hadoop?</a:t>
            </a:r>
            <a:br>
              <a:rPr b="1" lang="en-US" cap="none"/>
            </a:br>
            <a:endParaRPr cap="none"/>
          </a:p>
        </p:txBody>
      </p:sp>
      <p:sp>
        <p:nvSpPr>
          <p:cNvPr id="161" name="Google Shape;161;p3"/>
          <p:cNvSpPr txBox="1"/>
          <p:nvPr>
            <p:ph idx="1" type="body"/>
          </p:nvPr>
        </p:nvSpPr>
        <p:spPr>
          <a:xfrm>
            <a:off x="514350" y="1143001"/>
            <a:ext cx="8115300" cy="5075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n-US" sz="2400"/>
              <a:t>MapReduce</a:t>
            </a:r>
            <a:r>
              <a:rPr lang="en-US" sz="2400"/>
              <a:t> is a software framework and programming model used for processing huge amounts of data.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n-US" sz="2400"/>
              <a:t>MapReduce</a:t>
            </a:r>
            <a:r>
              <a:rPr lang="en-US" sz="2400"/>
              <a:t> program work in two phases, namely, Map and Reduce.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400"/>
              <a:t>Map tasks deal with splitting and mapping of data while Reduce tasks shuffle and reduce the data.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400"/>
              <a:t>Hadoop is capable of running MapReduce programs written in various languages: Java, Ruby, Python, and C++.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400"/>
              <a:t> The programs of Map Reduce in cloud computing are parallel in nature, thus are very useful for performing large-scale data analysis using multiple machines in the cluster.</a:t>
            </a:r>
            <a:endParaRPr/>
          </a:p>
          <a:p>
            <a:pPr indent="-87629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6"/>
          <p:cNvSpPr txBox="1"/>
          <p:nvPr>
            <p:ph type="title"/>
          </p:nvPr>
        </p:nvSpPr>
        <p:spPr>
          <a:xfrm>
            <a:off x="2171700" y="764373"/>
            <a:ext cx="645795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Century Gothic"/>
              <a:buNone/>
            </a:pPr>
            <a:r>
              <a:rPr lang="en-US"/>
              <a:t>MAPPER</a:t>
            </a:r>
            <a:endParaRPr/>
          </a:p>
        </p:txBody>
      </p:sp>
      <p:sp>
        <p:nvSpPr>
          <p:cNvPr id="356" name="Google Shape;356;p86"/>
          <p:cNvSpPr txBox="1"/>
          <p:nvPr>
            <p:ph idx="1" type="body"/>
          </p:nvPr>
        </p:nvSpPr>
        <p:spPr>
          <a:xfrm>
            <a:off x="514350" y="2194561"/>
            <a:ext cx="81153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void map(K1 key,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2CC"/>
              </a:buClr>
              <a:buSzPct val="100000"/>
              <a:buChar char="•"/>
            </a:pPr>
            <a:r>
              <a:rPr lang="en-US"/>
              <a:t>			   V1 value,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2CC"/>
              </a:buClr>
              <a:buSzPct val="100000"/>
              <a:buChar char="•"/>
            </a:pPr>
            <a:r>
              <a:rPr lang="en-US"/>
              <a:t>			   OutputCollector&lt;K2, V2&gt; output,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2CC"/>
              </a:buClr>
              <a:buSzPct val="100000"/>
              <a:buChar char="•"/>
            </a:pPr>
            <a:r>
              <a:rPr lang="en-US"/>
              <a:t>			   Reporter reporter) </a:t>
            </a:r>
            <a:endParaRPr/>
          </a:p>
          <a:p>
            <a:pPr indent="-17144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2CC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K types implement WritableComparable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V types implement Writable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98"/>
          <p:cNvSpPr txBox="1"/>
          <p:nvPr>
            <p:ph type="title"/>
          </p:nvPr>
        </p:nvSpPr>
        <p:spPr>
          <a:xfrm>
            <a:off x="2171700" y="764373"/>
            <a:ext cx="645795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Century Gothic"/>
              <a:buNone/>
            </a:pPr>
            <a:r>
              <a:rPr lang="en-US"/>
              <a:t>PARTITIONER</a:t>
            </a:r>
            <a:endParaRPr/>
          </a:p>
        </p:txBody>
      </p:sp>
      <p:sp>
        <p:nvSpPr>
          <p:cNvPr id="363" name="Google Shape;363;p98"/>
          <p:cNvSpPr txBox="1"/>
          <p:nvPr>
            <p:ph idx="1" type="body"/>
          </p:nvPr>
        </p:nvSpPr>
        <p:spPr>
          <a:xfrm>
            <a:off x="514350" y="2194561"/>
            <a:ext cx="81153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int getPartition(key, val, numPartitions)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2CC"/>
              </a:buClr>
              <a:buSzPct val="100000"/>
              <a:buChar char="•"/>
            </a:pPr>
            <a:r>
              <a:rPr lang="en-US"/>
              <a:t>Outputs the partition number for a given key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2CC"/>
              </a:buClr>
              <a:buSzPct val="100000"/>
              <a:buChar char="•"/>
            </a:pPr>
            <a:r>
              <a:rPr lang="en-US"/>
              <a:t>One partition == values sent to one Reduce task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HashPartitioner used by default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2CC"/>
              </a:buClr>
              <a:buSzPct val="100000"/>
              <a:buChar char="•"/>
            </a:pPr>
            <a:r>
              <a:rPr lang="en-US"/>
              <a:t>Uses key.hashCode() to return partition num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JobConf sets Partitioner implementation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99"/>
          <p:cNvSpPr txBox="1"/>
          <p:nvPr>
            <p:ph type="title"/>
          </p:nvPr>
        </p:nvSpPr>
        <p:spPr>
          <a:xfrm>
            <a:off x="2171700" y="764373"/>
            <a:ext cx="6457950" cy="988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Century Gothic"/>
              <a:buNone/>
            </a:pPr>
            <a:r>
              <a:rPr lang="en-US"/>
              <a:t>REDUCTION</a:t>
            </a:r>
            <a:endParaRPr/>
          </a:p>
        </p:txBody>
      </p:sp>
      <p:sp>
        <p:nvSpPr>
          <p:cNvPr id="370" name="Google Shape;370;p99"/>
          <p:cNvSpPr txBox="1"/>
          <p:nvPr>
            <p:ph idx="1" type="body"/>
          </p:nvPr>
        </p:nvSpPr>
        <p:spPr>
          <a:xfrm>
            <a:off x="514350" y="1981201"/>
            <a:ext cx="8115300" cy="4237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reduce(	K2 key,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2CC"/>
              </a:buClr>
              <a:buSzPct val="100000"/>
              <a:buChar char="•"/>
            </a:pPr>
            <a:r>
              <a:rPr lang="en-US"/>
              <a:t>			Iterator&lt;V2&gt; values,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2CC"/>
              </a:buClr>
              <a:buSzPct val="100000"/>
              <a:buChar char="•"/>
            </a:pPr>
            <a:r>
              <a:rPr lang="en-US"/>
              <a:t>			OutputCollector&lt;K3, V3&gt; output,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2CC"/>
              </a:buClr>
              <a:buSzPct val="100000"/>
              <a:buChar char="•"/>
            </a:pPr>
            <a:r>
              <a:rPr lang="en-US"/>
              <a:t>			Reporter reporter 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Keys &amp; values sent to one partition all go to the same reduce task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Calls are sorted by key – “earlier” keys are reduced and output before “later” keys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12"/>
          <p:cNvSpPr txBox="1"/>
          <p:nvPr>
            <p:ph type="title"/>
          </p:nvPr>
        </p:nvSpPr>
        <p:spPr>
          <a:xfrm>
            <a:off x="1828800" y="3810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Century Gothic"/>
              <a:buNone/>
            </a:pPr>
            <a:br>
              <a:rPr lang="en-US"/>
            </a:br>
            <a:r>
              <a:rPr lang="en-US"/>
              <a:t>MAPREDUCE ADVANTAGES</a:t>
            </a:r>
            <a:br>
              <a:rPr lang="en-US"/>
            </a:br>
            <a:endParaRPr cap="none"/>
          </a:p>
        </p:txBody>
      </p:sp>
      <p:sp>
        <p:nvSpPr>
          <p:cNvPr id="376" name="Google Shape;376;p112"/>
          <p:cNvSpPr txBox="1"/>
          <p:nvPr/>
        </p:nvSpPr>
        <p:spPr>
          <a:xfrm>
            <a:off x="395288" y="1143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7" name="Google Shape;377;p112"/>
          <p:cNvSpPr txBox="1"/>
          <p:nvPr>
            <p:ph idx="1" type="body"/>
          </p:nvPr>
        </p:nvSpPr>
        <p:spPr>
          <a:xfrm>
            <a:off x="228600" y="1295400"/>
            <a:ext cx="8686800" cy="529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•"/>
            </a:pPr>
            <a:r>
              <a:rPr lang="en-US" sz="2600"/>
              <a:t>Automatic Parallelization: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600"/>
              <a:buChar char="•"/>
            </a:pPr>
            <a:r>
              <a:rPr lang="en-US" sz="2600"/>
              <a:t>Depending on the size of RAW INPUT DATA 🡺 instantiate multiple MAP tasks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600"/>
              <a:buChar char="•"/>
            </a:pPr>
            <a:r>
              <a:rPr lang="en-US" sz="2600"/>
              <a:t>Similarly, depending upon the number of intermediate &lt;key, value&gt; partitions 🡺 instantiate multiple REDUCE tasks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•"/>
            </a:pPr>
            <a:r>
              <a:rPr lang="en-US" sz="2600"/>
              <a:t>Run-time: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600"/>
              <a:buChar char="•"/>
            </a:pPr>
            <a:r>
              <a:rPr lang="en-US" sz="2600"/>
              <a:t>Data partitioning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600"/>
              <a:buChar char="•"/>
            </a:pPr>
            <a:r>
              <a:rPr lang="en-US" sz="2600"/>
              <a:t>Task scheduling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600"/>
              <a:buChar char="•"/>
            </a:pPr>
            <a:r>
              <a:rPr lang="en-US" sz="2600"/>
              <a:t>Handling machine failures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600"/>
              <a:buChar char="•"/>
            </a:pPr>
            <a:r>
              <a:rPr lang="en-US" sz="2600"/>
              <a:t>Managing inter-machine communication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•"/>
            </a:pPr>
            <a:r>
              <a:rPr lang="en-US" sz="2600"/>
              <a:t>Completely transparent to the programmer/ analyst/ user</a:t>
            </a:r>
            <a:endParaRPr/>
          </a:p>
          <a:p>
            <a:pPr indent="-635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600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13"/>
          <p:cNvSpPr txBox="1"/>
          <p:nvPr>
            <p:ph type="title"/>
          </p:nvPr>
        </p:nvSpPr>
        <p:spPr>
          <a:xfrm>
            <a:off x="1981200" y="152400"/>
            <a:ext cx="64579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Century Gothic"/>
              <a:buNone/>
            </a:pPr>
            <a:r>
              <a:rPr b="1" lang="en-US" cap="none"/>
              <a:t>Disadvantages</a:t>
            </a:r>
            <a:endParaRPr/>
          </a:p>
        </p:txBody>
      </p:sp>
      <p:sp>
        <p:nvSpPr>
          <p:cNvPr id="383" name="Google Shape;383;p113"/>
          <p:cNvSpPr txBox="1"/>
          <p:nvPr>
            <p:ph idx="1" type="body"/>
          </p:nvPr>
        </p:nvSpPr>
        <p:spPr>
          <a:xfrm>
            <a:off x="304800" y="762001"/>
            <a:ext cx="85344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b="1" lang="en-US" sz="2000"/>
              <a:t>Real-time</a:t>
            </a:r>
            <a:r>
              <a:rPr lang="en-US" sz="2000"/>
              <a:t> processing.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It's not </a:t>
            </a:r>
            <a:r>
              <a:rPr b="1" lang="en-US" sz="2000"/>
              <a:t>always</a:t>
            </a:r>
            <a:r>
              <a:rPr lang="en-US" sz="2000"/>
              <a:t> very easy to implement each and everything as a MR program. A lot of manual coding is required, even for common operations such as join, filter, projection, aggregates, sorting, distinct...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Semantics are hidden inside the map and reduce functions, so it is difficult to maintain, extend and optimize them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When your intermediate processes need to talk to each other(jobs run in isolation).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When your processing requires lot of data to be </a:t>
            </a:r>
            <a:r>
              <a:rPr b="1" lang="en-US" sz="2000"/>
              <a:t>shuffled</a:t>
            </a:r>
            <a:r>
              <a:rPr lang="en-US" sz="2000"/>
              <a:t> over the network.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When you need to handle streaming data. MR is best suited to </a:t>
            </a:r>
            <a:r>
              <a:rPr b="1" lang="en-US" sz="2000"/>
              <a:t>batch process</a:t>
            </a:r>
            <a:r>
              <a:rPr lang="en-US" sz="2000"/>
              <a:t> huge amounts of data which you already have with you.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When you can get the desired result with a standalone system.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When you have </a:t>
            </a:r>
            <a:r>
              <a:rPr b="1" lang="en-US" sz="2000"/>
              <a:t>OLTP</a:t>
            </a:r>
            <a:r>
              <a:rPr lang="en-US" sz="2000"/>
              <a:t> needs. MR is not suitable for a large number of short on-line transactions.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 txBox="1"/>
          <p:nvPr>
            <p:ph type="title"/>
          </p:nvPr>
        </p:nvSpPr>
        <p:spPr>
          <a:xfrm>
            <a:off x="228600" y="183749"/>
            <a:ext cx="8458200" cy="156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Century Gothic"/>
              <a:buNone/>
            </a:pPr>
            <a:r>
              <a:rPr lang="en-US" cap="none"/>
              <a:t>MapReduce</a:t>
            </a:r>
            <a:br>
              <a:rPr lang="en-US" sz="2800" cap="none"/>
            </a:br>
            <a:r>
              <a:rPr lang="en-US" sz="2000" cap="none">
                <a:solidFill>
                  <a:schemeClr val="lt2"/>
                </a:solidFill>
              </a:rPr>
              <a:t>Dean, J., &amp; Ghemawat, S. (2004). “Mapreduce: Simplified Data Processing On Large Clusters</a:t>
            </a:r>
            <a:r>
              <a:rPr lang="en-US" sz="2800" cap="none">
                <a:solidFill>
                  <a:schemeClr val="lt2"/>
                </a:solidFill>
              </a:rPr>
              <a:t>”</a:t>
            </a:r>
            <a:endParaRPr sz="2800" cap="none"/>
          </a:p>
        </p:txBody>
      </p:sp>
      <p:sp>
        <p:nvSpPr>
          <p:cNvPr id="167" name="Google Shape;167;p5"/>
          <p:cNvSpPr txBox="1"/>
          <p:nvPr>
            <p:ph idx="1" type="body"/>
          </p:nvPr>
        </p:nvSpPr>
        <p:spPr>
          <a:xfrm>
            <a:off x="266700" y="1789881"/>
            <a:ext cx="8420100" cy="4687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MapReduce is a programming model and an associated implementation for </a:t>
            </a:r>
            <a:r>
              <a:rPr b="1" lang="en-US"/>
              <a:t>processing and generating large data sets</a:t>
            </a:r>
            <a:r>
              <a:rPr lang="en-US"/>
              <a:t>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Users specify a </a:t>
            </a:r>
            <a:r>
              <a:rPr b="1" lang="en-US">
                <a:solidFill>
                  <a:schemeClr val="accent2"/>
                </a:solidFill>
              </a:rPr>
              <a:t>Map</a:t>
            </a:r>
            <a:r>
              <a:rPr lang="en-US"/>
              <a:t> function that processes a key/value pair to generate a set of intermediate key/value pairs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 and a </a:t>
            </a:r>
            <a:r>
              <a:rPr b="1" lang="en-US">
                <a:solidFill>
                  <a:schemeClr val="accent2"/>
                </a:solidFill>
              </a:rPr>
              <a:t>Reduce</a:t>
            </a:r>
            <a:r>
              <a:rPr lang="en-US"/>
              <a:t> function that merges all intermediate values associated with the same intermediate key.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Many real world tasks are expressible in this model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>
            <p:ph type="title"/>
          </p:nvPr>
        </p:nvSpPr>
        <p:spPr>
          <a:xfrm>
            <a:off x="1343025" y="177316"/>
            <a:ext cx="6457950" cy="8894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Century Gothic"/>
              <a:buNone/>
            </a:pPr>
            <a:r>
              <a:rPr lang="en-US" cap="none"/>
              <a:t>MapReduce - Contd</a:t>
            </a:r>
            <a:endParaRPr cap="none"/>
          </a:p>
        </p:txBody>
      </p:sp>
      <p:sp>
        <p:nvSpPr>
          <p:cNvPr id="173" name="Google Shape;173;p6"/>
          <p:cNvSpPr txBox="1"/>
          <p:nvPr>
            <p:ph idx="1" type="body"/>
          </p:nvPr>
        </p:nvSpPr>
        <p:spPr>
          <a:xfrm>
            <a:off x="381000" y="1270485"/>
            <a:ext cx="8458200" cy="5206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Programs written in this functional style are automatically parallelized and executed on a large cluster of commodity machines.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2CC"/>
              </a:buClr>
              <a:buSzPct val="100000"/>
              <a:buChar char="•"/>
            </a:pPr>
            <a:r>
              <a:rPr lang="en-US"/>
              <a:t>The run-time system takes care of the details of 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2CC"/>
              </a:buClr>
              <a:buSzPct val="100000"/>
              <a:buChar char="•"/>
            </a:pPr>
            <a:r>
              <a:rPr lang="en-US"/>
              <a:t>Partitioning the input data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2CC"/>
              </a:buClr>
              <a:buSzPct val="100000"/>
              <a:buChar char="•"/>
            </a:pPr>
            <a:r>
              <a:rPr lang="en-US"/>
              <a:t>Scheduling the program’s execution across a set of machines 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2CC"/>
              </a:buClr>
              <a:buSzPct val="100000"/>
              <a:buChar char="•"/>
            </a:pPr>
            <a:r>
              <a:rPr lang="en-US"/>
              <a:t>Handling machine failures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2CC"/>
              </a:buClr>
              <a:buSzPct val="100000"/>
              <a:buChar char="•"/>
            </a:pPr>
            <a:r>
              <a:rPr lang="en-US"/>
              <a:t>Managing the required inter-machine communication.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This allows programmers without any experience with parallel and distributed systems to easily utilize the resources of a large distributed system.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 txBox="1"/>
          <p:nvPr>
            <p:ph type="title"/>
          </p:nvPr>
        </p:nvSpPr>
        <p:spPr>
          <a:xfrm>
            <a:off x="1721182" y="99612"/>
            <a:ext cx="6457950" cy="96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Century Gothic"/>
              <a:buNone/>
            </a:pPr>
            <a:r>
              <a:rPr lang="en-US" sz="4400" cap="none"/>
              <a:t>MR- Programming Model</a:t>
            </a:r>
            <a:endParaRPr/>
          </a:p>
        </p:txBody>
      </p:sp>
      <p:sp>
        <p:nvSpPr>
          <p:cNvPr id="179" name="Google Shape;179;p7"/>
          <p:cNvSpPr txBox="1"/>
          <p:nvPr>
            <p:ph idx="1" type="body"/>
          </p:nvPr>
        </p:nvSpPr>
        <p:spPr>
          <a:xfrm>
            <a:off x="232439" y="1066800"/>
            <a:ext cx="4415761" cy="5334000"/>
          </a:xfrm>
          <a:prstGeom prst="rect">
            <a:avLst/>
          </a:prstGeom>
          <a:solidFill>
            <a:srgbClr val="833C0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6987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The computation takes a set of input key/value pairs, and produces a set of output key/value pairs.</a:t>
            </a:r>
            <a:endParaRPr/>
          </a:p>
          <a:p>
            <a:pPr indent="-257175" lvl="0" marL="269875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The user expresses the computation as two functions: </a:t>
            </a:r>
            <a:r>
              <a:rPr b="1" lang="en-US" sz="2000">
                <a:solidFill>
                  <a:srgbClr val="002060"/>
                </a:solidFill>
              </a:rPr>
              <a:t>Map and Reduce</a:t>
            </a:r>
            <a:r>
              <a:rPr b="1" lang="en-US" sz="2000">
                <a:solidFill>
                  <a:schemeClr val="accent2"/>
                </a:solidFill>
              </a:rPr>
              <a:t>.</a:t>
            </a:r>
            <a:endParaRPr/>
          </a:p>
          <a:p>
            <a:pPr indent="-257175" lvl="0" marL="269875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Map, written by the user, takes an input pair &amp; produces a set of intermediate key/value pairs. </a:t>
            </a:r>
            <a:endParaRPr/>
          </a:p>
          <a:p>
            <a:pPr indent="-257175" lvl="0" marL="269875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The MapReduce library groups together all intermediate values with same intermediate key I and passes them to the Reduce function.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80" name="Google Shape;180;p7"/>
          <p:cNvSpPr txBox="1"/>
          <p:nvPr>
            <p:ph idx="2" type="body"/>
          </p:nvPr>
        </p:nvSpPr>
        <p:spPr>
          <a:xfrm>
            <a:off x="4950157" y="1348189"/>
            <a:ext cx="4000500" cy="533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3" lvl="0" marL="1889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The Reduce function, also written by the user, accepts an intermediate key I and a set of values for that key. </a:t>
            </a:r>
            <a:endParaRPr/>
          </a:p>
          <a:p>
            <a:pPr indent="-176213" lvl="0" marL="18891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It merges together these values to form a possibly smaller set of values.</a:t>
            </a:r>
            <a:endParaRPr/>
          </a:p>
          <a:p>
            <a:pPr indent="-176213" lvl="0" marL="18891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Typically just zero or one output value is produced per Reduce invocation.</a:t>
            </a:r>
            <a:endParaRPr/>
          </a:p>
          <a:p>
            <a:pPr indent="-176213" lvl="0" marL="18891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The intermediate values are supplied to the user’s Reduce function via an iterator. This allows us to handle lists of values that are too large to fit in memory.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/>
          <p:nvPr>
            <p:ph type="title"/>
          </p:nvPr>
        </p:nvSpPr>
        <p:spPr>
          <a:xfrm>
            <a:off x="1143000" y="381000"/>
            <a:ext cx="64579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Century Gothic"/>
              <a:buNone/>
            </a:pPr>
            <a:r>
              <a:rPr lang="en-US"/>
              <a:t>MAP-REDUCE</a:t>
            </a:r>
            <a:endParaRPr/>
          </a:p>
        </p:txBody>
      </p:sp>
      <p:sp>
        <p:nvSpPr>
          <p:cNvPr id="186" name="Google Shape;186;p8"/>
          <p:cNvSpPr txBox="1"/>
          <p:nvPr>
            <p:ph idx="1" type="body"/>
          </p:nvPr>
        </p:nvSpPr>
        <p:spPr>
          <a:xfrm>
            <a:off x="381000" y="1600200"/>
            <a:ext cx="8458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▪"/>
            </a:pPr>
            <a:r>
              <a:rPr lang="en-US" sz="3200"/>
              <a:t>Logical Functions : Mappers and Reducers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▪"/>
            </a:pPr>
            <a:r>
              <a:rPr lang="en-US" sz="3200"/>
              <a:t>Developers write map and reducer functions then submit a jar to the Hadoop Cluster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▪"/>
            </a:pPr>
            <a:r>
              <a:rPr lang="en-US" sz="3200"/>
              <a:t>Hadoop handles distributing the Map and Reduce tasks across the cluster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▪"/>
            </a:pPr>
            <a:r>
              <a:rPr lang="en-US" sz="3200"/>
              <a:t>Typically Batch-Oriented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w MapReduce Works" id="191" name="Google Shape;191;p9"/>
          <p:cNvPicPr preferRelativeResize="0"/>
          <p:nvPr/>
        </p:nvPicPr>
        <p:blipFill rotWithShape="1">
          <a:blip r:embed="rId3">
            <a:alphaModFix/>
          </a:blip>
          <a:srcRect b="7141" l="0" r="0" t="0"/>
          <a:stretch/>
        </p:blipFill>
        <p:spPr>
          <a:xfrm>
            <a:off x="228600" y="304801"/>
            <a:ext cx="8534400" cy="5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 txBox="1"/>
          <p:nvPr>
            <p:ph type="title"/>
          </p:nvPr>
        </p:nvSpPr>
        <p:spPr>
          <a:xfrm>
            <a:off x="1981200" y="381000"/>
            <a:ext cx="6457950" cy="683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entury Gothic"/>
              <a:buNone/>
            </a:pPr>
            <a:r>
              <a:rPr lang="en-US">
                <a:solidFill>
                  <a:schemeClr val="accent2"/>
                </a:solidFill>
              </a:rPr>
              <a:t>MAP-REDUCE JOB-FLOW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97" name="Google Shape;19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676400"/>
            <a:ext cx="7272338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apor Trail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Pranav</dc:creator>
</cp:coreProperties>
</file>