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9144000"/>
  <p:notesSz cx="6858000" cy="9144000"/>
  <p:embeddedFontLst>
    <p:embeddedFont>
      <p:font typeface="Century Gothic"/>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9" roundtripDataSignature="AMtx7miQzSY2R4nwRU+fZDDVSdhOHIyg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4101B3-26D6-4FDF-AA5F-E425E701C033}">
  <a:tblStyle styleId="{4E4101B3-26D6-4FDF-AA5F-E425E701C033}"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EEA1666-E0A0-421C-84ED-5932BF2B2D3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CenturyGothic-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CenturyGothic-italic.fntdata"/><Relationship Id="rId32" Type="http://schemas.openxmlformats.org/officeDocument/2006/relationships/slide" Target="slides/slide26.xml"/><Relationship Id="rId76" Type="http://schemas.openxmlformats.org/officeDocument/2006/relationships/font" Target="fonts/CenturyGothic-bold.fntdata"/><Relationship Id="rId35" Type="http://schemas.openxmlformats.org/officeDocument/2006/relationships/slide" Target="slides/slide29.xml"/><Relationship Id="rId79" Type="http://customschemas.google.com/relationships/presentationmetadata" Target="metadata"/><Relationship Id="rId34" Type="http://schemas.openxmlformats.org/officeDocument/2006/relationships/slide" Target="slides/slide28.xml"/><Relationship Id="rId78" Type="http://schemas.openxmlformats.org/officeDocument/2006/relationships/font" Target="fonts/CenturyGothic-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6" name="Google Shape;806;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2" name="Google Shape;81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9" name="Google Shape;819;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3" name="Google Shape;84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9" name="Google Shape;849;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5" name="Google Shape;855;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descr="C1-HD-BTM.png" id="16" name="Google Shape;16;p87"/>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17" name="Google Shape;17;p87"/>
          <p:cNvSpPr txBox="1"/>
          <p:nvPr>
            <p:ph type="ctrTitle"/>
          </p:nvPr>
        </p:nvSpPr>
        <p:spPr>
          <a:xfrm>
            <a:off x="1028700" y="1803405"/>
            <a:ext cx="70866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7"/>
          <p:cNvSpPr txBox="1"/>
          <p:nvPr>
            <p:ph idx="1" type="subTitle"/>
          </p:nvPr>
        </p:nvSpPr>
        <p:spPr>
          <a:xfrm>
            <a:off x="1028700" y="3632201"/>
            <a:ext cx="70866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87"/>
          <p:cNvSpPr txBox="1"/>
          <p:nvPr>
            <p:ph idx="10" type="dt"/>
          </p:nvPr>
        </p:nvSpPr>
        <p:spPr>
          <a:xfrm>
            <a:off x="5932171" y="4314328"/>
            <a:ext cx="2183130" cy="37464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87"/>
          <p:cNvSpPr txBox="1"/>
          <p:nvPr>
            <p:ph idx="11" type="ftr"/>
          </p:nvPr>
        </p:nvSpPr>
        <p:spPr>
          <a:xfrm>
            <a:off x="1028700" y="4323846"/>
            <a:ext cx="480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7"/>
          <p:cNvSpPr txBox="1"/>
          <p:nvPr>
            <p:ph idx="12" type="sldNum"/>
          </p:nvPr>
        </p:nvSpPr>
        <p:spPr>
          <a:xfrm>
            <a:off x="6057900" y="143086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6"/>
          <p:cNvSpPr txBox="1"/>
          <p:nvPr>
            <p:ph type="title"/>
          </p:nvPr>
        </p:nvSpPr>
        <p:spPr>
          <a:xfrm>
            <a:off x="514350" y="1524000"/>
            <a:ext cx="3086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6"/>
          <p:cNvSpPr txBox="1"/>
          <p:nvPr>
            <p:ph idx="1" type="body"/>
          </p:nvPr>
        </p:nvSpPr>
        <p:spPr>
          <a:xfrm>
            <a:off x="3746686" y="746760"/>
            <a:ext cx="4882964"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96"/>
          <p:cNvSpPr txBox="1"/>
          <p:nvPr>
            <p:ph idx="2" type="body"/>
          </p:nvPr>
        </p:nvSpPr>
        <p:spPr>
          <a:xfrm>
            <a:off x="514350" y="3124200"/>
            <a:ext cx="30861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96"/>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6"/>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97"/>
          <p:cNvSpPr txBox="1"/>
          <p:nvPr>
            <p:ph type="title"/>
          </p:nvPr>
        </p:nvSpPr>
        <p:spPr>
          <a:xfrm>
            <a:off x="514350" y="1524000"/>
            <a:ext cx="515493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7"/>
          <p:cNvSpPr/>
          <p:nvPr>
            <p:ph idx="2" type="pic"/>
          </p:nvPr>
        </p:nvSpPr>
        <p:spPr>
          <a:xfrm>
            <a:off x="5895928" y="751242"/>
            <a:ext cx="2733722" cy="5467443"/>
          </a:xfrm>
          <a:prstGeom prst="rect">
            <a:avLst/>
          </a:prstGeom>
          <a:noFill/>
          <a:ln>
            <a:noFill/>
          </a:ln>
        </p:spPr>
      </p:sp>
      <p:sp>
        <p:nvSpPr>
          <p:cNvPr id="77" name="Google Shape;77;p97"/>
          <p:cNvSpPr txBox="1"/>
          <p:nvPr>
            <p:ph idx="1" type="body"/>
          </p:nvPr>
        </p:nvSpPr>
        <p:spPr>
          <a:xfrm>
            <a:off x="514350" y="3124200"/>
            <a:ext cx="515493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97"/>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7"/>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sp>
        <p:nvSpPr>
          <p:cNvPr id="81" name="Google Shape;81;p98"/>
          <p:cNvSpPr txBox="1"/>
          <p:nvPr>
            <p:ph type="title"/>
          </p:nvPr>
        </p:nvSpPr>
        <p:spPr>
          <a:xfrm>
            <a:off x="514333" y="4697361"/>
            <a:ext cx="8116526"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8"/>
          <p:cNvSpPr/>
          <p:nvPr>
            <p:ph idx="2" type="pic"/>
          </p:nvPr>
        </p:nvSpPr>
        <p:spPr>
          <a:xfrm>
            <a:off x="511295" y="941440"/>
            <a:ext cx="8116380" cy="3478161"/>
          </a:xfrm>
          <a:prstGeom prst="rect">
            <a:avLst/>
          </a:prstGeom>
          <a:noFill/>
          <a:ln>
            <a:noFill/>
          </a:ln>
        </p:spPr>
      </p:sp>
      <p:sp>
        <p:nvSpPr>
          <p:cNvPr id="83" name="Google Shape;83;p98"/>
          <p:cNvSpPr txBox="1"/>
          <p:nvPr>
            <p:ph idx="1" type="body"/>
          </p:nvPr>
        </p:nvSpPr>
        <p:spPr>
          <a:xfrm>
            <a:off x="514350" y="5516716"/>
            <a:ext cx="81153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98"/>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8"/>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6" name="Shape 86"/>
        <p:cNvGrpSpPr/>
        <p:nvPr/>
      </p:nvGrpSpPr>
      <p:grpSpPr>
        <a:xfrm>
          <a:off x="0" y="0"/>
          <a:ext cx="0" cy="0"/>
          <a:chOff x="0" y="0"/>
          <a:chExt cx="0" cy="0"/>
        </a:xfrm>
      </p:grpSpPr>
      <p:pic>
        <p:nvPicPr>
          <p:cNvPr descr="C1-HD-BTM.png" id="87" name="Google Shape;87;p99"/>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88" name="Google Shape;88;p99"/>
          <p:cNvSpPr txBox="1"/>
          <p:nvPr>
            <p:ph type="title"/>
          </p:nvPr>
        </p:nvSpPr>
        <p:spPr>
          <a:xfrm>
            <a:off x="514350" y="753533"/>
            <a:ext cx="81153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99"/>
          <p:cNvSpPr txBox="1"/>
          <p:nvPr>
            <p:ph idx="1" type="body"/>
          </p:nvPr>
        </p:nvSpPr>
        <p:spPr>
          <a:xfrm>
            <a:off x="768350" y="3649134"/>
            <a:ext cx="7597887"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99"/>
          <p:cNvSpPr txBox="1"/>
          <p:nvPr>
            <p:ph idx="10" type="dt"/>
          </p:nvPr>
        </p:nvSpPr>
        <p:spPr>
          <a:xfrm>
            <a:off x="5860839" y="381001"/>
            <a:ext cx="218313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99"/>
          <p:cNvSpPr txBox="1"/>
          <p:nvPr>
            <p:ph idx="11" type="ftr"/>
          </p:nvPr>
        </p:nvSpPr>
        <p:spPr>
          <a:xfrm>
            <a:off x="514350" y="379942"/>
            <a:ext cx="52436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9"/>
          <p:cNvSpPr txBox="1"/>
          <p:nvPr>
            <p:ph idx="12" type="sldNum"/>
          </p:nvPr>
        </p:nvSpPr>
        <p:spPr>
          <a:xfrm>
            <a:off x="8146839" y="381001"/>
            <a:ext cx="4828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3" name="Shape 93"/>
        <p:cNvGrpSpPr/>
        <p:nvPr/>
      </p:nvGrpSpPr>
      <p:grpSpPr>
        <a:xfrm>
          <a:off x="0" y="0"/>
          <a:ext cx="0" cy="0"/>
          <a:chOff x="0" y="0"/>
          <a:chExt cx="0" cy="0"/>
        </a:xfrm>
      </p:grpSpPr>
      <p:pic>
        <p:nvPicPr>
          <p:cNvPr descr="C1-HD-BTM.png" id="94" name="Google Shape;94;p100"/>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95" name="Google Shape;95;p100"/>
          <p:cNvSpPr txBox="1"/>
          <p:nvPr>
            <p:ph type="title"/>
          </p:nvPr>
        </p:nvSpPr>
        <p:spPr>
          <a:xfrm>
            <a:off x="768351" y="753534"/>
            <a:ext cx="7613650"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0"/>
          <p:cNvSpPr txBox="1"/>
          <p:nvPr>
            <p:ph idx="1" type="body"/>
          </p:nvPr>
        </p:nvSpPr>
        <p:spPr>
          <a:xfrm>
            <a:off x="977899" y="3365557"/>
            <a:ext cx="7194552"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7" name="Google Shape;97;p100"/>
          <p:cNvSpPr txBox="1"/>
          <p:nvPr>
            <p:ph idx="2" type="body"/>
          </p:nvPr>
        </p:nvSpPr>
        <p:spPr>
          <a:xfrm>
            <a:off x="768351" y="3959863"/>
            <a:ext cx="7613650"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8" name="Google Shape;98;p100"/>
          <p:cNvSpPr txBox="1"/>
          <p:nvPr>
            <p:ph idx="10" type="dt"/>
          </p:nvPr>
        </p:nvSpPr>
        <p:spPr>
          <a:xfrm>
            <a:off x="5860839" y="381001"/>
            <a:ext cx="218313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9" name="Google Shape;99;p100"/>
          <p:cNvSpPr txBox="1"/>
          <p:nvPr>
            <p:ph idx="11" type="ftr"/>
          </p:nvPr>
        </p:nvSpPr>
        <p:spPr>
          <a:xfrm>
            <a:off x="514350" y="379942"/>
            <a:ext cx="52436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0"/>
          <p:cNvSpPr txBox="1"/>
          <p:nvPr>
            <p:ph idx="12" type="sldNum"/>
          </p:nvPr>
        </p:nvSpPr>
        <p:spPr>
          <a:xfrm>
            <a:off x="8146839" y="381001"/>
            <a:ext cx="4828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0"/>
          <p:cNvSpPr txBox="1"/>
          <p:nvPr/>
        </p:nvSpPr>
        <p:spPr>
          <a:xfrm>
            <a:off x="357188" y="933450"/>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102" name="Google Shape;102;p100"/>
          <p:cNvSpPr txBox="1"/>
          <p:nvPr/>
        </p:nvSpPr>
        <p:spPr>
          <a:xfrm>
            <a:off x="8238173" y="2701290"/>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3" name="Shape 103"/>
        <p:cNvGrpSpPr/>
        <p:nvPr/>
      </p:nvGrpSpPr>
      <p:grpSpPr>
        <a:xfrm>
          <a:off x="0" y="0"/>
          <a:ext cx="0" cy="0"/>
          <a:chOff x="0" y="0"/>
          <a:chExt cx="0" cy="0"/>
        </a:xfrm>
      </p:grpSpPr>
      <p:pic>
        <p:nvPicPr>
          <p:cNvPr descr="C1-HD-BTM.png" id="104" name="Google Shape;104;p101"/>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105" name="Google Shape;105;p101"/>
          <p:cNvSpPr txBox="1"/>
          <p:nvPr>
            <p:ph type="title"/>
          </p:nvPr>
        </p:nvSpPr>
        <p:spPr>
          <a:xfrm>
            <a:off x="768371" y="1124702"/>
            <a:ext cx="760964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3200"/>
              <a:buFont typeface="Century Gothic"/>
              <a:buNone/>
              <a:defRPr sz="32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01"/>
          <p:cNvSpPr txBox="1"/>
          <p:nvPr>
            <p:ph idx="1" type="body"/>
          </p:nvPr>
        </p:nvSpPr>
        <p:spPr>
          <a:xfrm>
            <a:off x="768350" y="3648316"/>
            <a:ext cx="7608491"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7" name="Google Shape;107;p101"/>
          <p:cNvSpPr txBox="1"/>
          <p:nvPr>
            <p:ph idx="10" type="dt"/>
          </p:nvPr>
        </p:nvSpPr>
        <p:spPr>
          <a:xfrm>
            <a:off x="5860839" y="378884"/>
            <a:ext cx="218313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8" name="Google Shape;108;p101"/>
          <p:cNvSpPr txBox="1"/>
          <p:nvPr>
            <p:ph idx="11" type="ftr"/>
          </p:nvPr>
        </p:nvSpPr>
        <p:spPr>
          <a:xfrm>
            <a:off x="514350" y="378884"/>
            <a:ext cx="52436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1"/>
          <p:cNvSpPr txBox="1"/>
          <p:nvPr>
            <p:ph idx="12" type="sldNum"/>
          </p:nvPr>
        </p:nvSpPr>
        <p:spPr>
          <a:xfrm>
            <a:off x="8146839" y="381001"/>
            <a:ext cx="4828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sp>
        <p:nvSpPr>
          <p:cNvPr id="111" name="Google Shape;111;p102"/>
          <p:cNvSpPr txBox="1"/>
          <p:nvPr>
            <p:ph type="title"/>
          </p:nvPr>
        </p:nvSpPr>
        <p:spPr>
          <a:xfrm>
            <a:off x="2171701" y="762000"/>
            <a:ext cx="645794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02"/>
          <p:cNvSpPr txBox="1"/>
          <p:nvPr>
            <p:ph idx="1" type="body"/>
          </p:nvPr>
        </p:nvSpPr>
        <p:spPr>
          <a:xfrm>
            <a:off x="514350" y="2202080"/>
            <a:ext cx="2592324"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02"/>
          <p:cNvSpPr txBox="1"/>
          <p:nvPr>
            <p:ph idx="2" type="body"/>
          </p:nvPr>
        </p:nvSpPr>
        <p:spPr>
          <a:xfrm>
            <a:off x="514349" y="2904565"/>
            <a:ext cx="2592324"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4" name="Google Shape;114;p102"/>
          <p:cNvSpPr txBox="1"/>
          <p:nvPr>
            <p:ph idx="3" type="body"/>
          </p:nvPr>
        </p:nvSpPr>
        <p:spPr>
          <a:xfrm>
            <a:off x="3276600" y="2201333"/>
            <a:ext cx="2592324"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5" name="Google Shape;115;p102"/>
          <p:cNvSpPr txBox="1"/>
          <p:nvPr>
            <p:ph idx="4" type="body"/>
          </p:nvPr>
        </p:nvSpPr>
        <p:spPr>
          <a:xfrm>
            <a:off x="3275144" y="2904067"/>
            <a:ext cx="2592324"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6" name="Google Shape;116;p102"/>
          <p:cNvSpPr txBox="1"/>
          <p:nvPr>
            <p:ph idx="5" type="body"/>
          </p:nvPr>
        </p:nvSpPr>
        <p:spPr>
          <a:xfrm>
            <a:off x="6038850" y="2192866"/>
            <a:ext cx="2592324"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102"/>
          <p:cNvSpPr txBox="1"/>
          <p:nvPr>
            <p:ph idx="6" type="body"/>
          </p:nvPr>
        </p:nvSpPr>
        <p:spPr>
          <a:xfrm>
            <a:off x="6038851" y="2904565"/>
            <a:ext cx="2592324"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02"/>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2"/>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0" name="Shape 120"/>
        <p:cNvGrpSpPr/>
        <p:nvPr/>
      </p:nvGrpSpPr>
      <p:grpSpPr>
        <a:xfrm>
          <a:off x="0" y="0"/>
          <a:ext cx="0" cy="0"/>
          <a:chOff x="0" y="0"/>
          <a:chExt cx="0" cy="0"/>
        </a:xfrm>
      </p:grpSpPr>
      <p:sp>
        <p:nvSpPr>
          <p:cNvPr id="121" name="Google Shape;121;p103"/>
          <p:cNvSpPr txBox="1"/>
          <p:nvPr>
            <p:ph type="title"/>
          </p:nvPr>
        </p:nvSpPr>
        <p:spPr>
          <a:xfrm>
            <a:off x="2171701" y="762000"/>
            <a:ext cx="645794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03"/>
          <p:cNvSpPr txBox="1"/>
          <p:nvPr>
            <p:ph idx="1" type="body"/>
          </p:nvPr>
        </p:nvSpPr>
        <p:spPr>
          <a:xfrm>
            <a:off x="516463" y="4191001"/>
            <a:ext cx="2588687"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3" name="Google Shape;123;p103"/>
          <p:cNvSpPr/>
          <p:nvPr>
            <p:ph idx="2" type="pic"/>
          </p:nvPr>
        </p:nvSpPr>
        <p:spPr>
          <a:xfrm>
            <a:off x="516463" y="2362200"/>
            <a:ext cx="2588687"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4" name="Google Shape;124;p103"/>
          <p:cNvSpPr txBox="1"/>
          <p:nvPr>
            <p:ph idx="3" type="body"/>
          </p:nvPr>
        </p:nvSpPr>
        <p:spPr>
          <a:xfrm>
            <a:off x="516463" y="4873765"/>
            <a:ext cx="2588687"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5" name="Google Shape;125;p103"/>
          <p:cNvSpPr txBox="1"/>
          <p:nvPr>
            <p:ph idx="4" type="body"/>
          </p:nvPr>
        </p:nvSpPr>
        <p:spPr>
          <a:xfrm>
            <a:off x="3280698" y="4191001"/>
            <a:ext cx="2586701"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6" name="Google Shape;126;p103"/>
          <p:cNvSpPr/>
          <p:nvPr>
            <p:ph idx="5" type="pic"/>
          </p:nvPr>
        </p:nvSpPr>
        <p:spPr>
          <a:xfrm>
            <a:off x="3280697" y="2362200"/>
            <a:ext cx="258670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7" name="Google Shape;127;p103"/>
          <p:cNvSpPr txBox="1"/>
          <p:nvPr>
            <p:ph idx="6" type="body"/>
          </p:nvPr>
        </p:nvSpPr>
        <p:spPr>
          <a:xfrm>
            <a:off x="3280699" y="4873764"/>
            <a:ext cx="2586701"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8" name="Google Shape;128;p103"/>
          <p:cNvSpPr txBox="1"/>
          <p:nvPr>
            <p:ph idx="7" type="body"/>
          </p:nvPr>
        </p:nvSpPr>
        <p:spPr>
          <a:xfrm>
            <a:off x="6037299" y="4191001"/>
            <a:ext cx="259235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9" name="Google Shape;129;p103"/>
          <p:cNvSpPr/>
          <p:nvPr>
            <p:ph idx="8" type="pic"/>
          </p:nvPr>
        </p:nvSpPr>
        <p:spPr>
          <a:xfrm>
            <a:off x="6037391" y="2362200"/>
            <a:ext cx="2585909"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30" name="Google Shape;130;p103"/>
          <p:cNvSpPr txBox="1"/>
          <p:nvPr>
            <p:ph idx="9" type="body"/>
          </p:nvPr>
        </p:nvSpPr>
        <p:spPr>
          <a:xfrm>
            <a:off x="6037299" y="4873762"/>
            <a:ext cx="2589334"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31" name="Google Shape;131;p103"/>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03"/>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104"/>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04"/>
          <p:cNvSpPr txBox="1"/>
          <p:nvPr>
            <p:ph idx="1" type="body"/>
          </p:nvPr>
        </p:nvSpPr>
        <p:spPr>
          <a:xfrm rot="5400000">
            <a:off x="2559938" y="148972"/>
            <a:ext cx="4024125"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104"/>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04"/>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8" name="Shape 138"/>
        <p:cNvGrpSpPr/>
        <p:nvPr/>
      </p:nvGrpSpPr>
      <p:grpSpPr>
        <a:xfrm>
          <a:off x="0" y="0"/>
          <a:ext cx="0" cy="0"/>
          <a:chOff x="0" y="0"/>
          <a:chExt cx="0" cy="0"/>
        </a:xfrm>
      </p:grpSpPr>
      <p:pic>
        <p:nvPicPr>
          <p:cNvPr descr="C1-HD-BTM.png" id="139" name="Google Shape;139;p105"/>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140" name="Google Shape;140;p105"/>
          <p:cNvSpPr txBox="1"/>
          <p:nvPr>
            <p:ph type="title"/>
          </p:nvPr>
        </p:nvSpPr>
        <p:spPr>
          <a:xfrm rot="5400000">
            <a:off x="5906559" y="1925109"/>
            <a:ext cx="3903133" cy="1543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05"/>
          <p:cNvSpPr txBox="1"/>
          <p:nvPr>
            <p:ph idx="1" type="body"/>
          </p:nvPr>
        </p:nvSpPr>
        <p:spPr>
          <a:xfrm rot="5400000">
            <a:off x="1893359" y="-379941"/>
            <a:ext cx="3903133" cy="61531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2" name="Google Shape;142;p105"/>
          <p:cNvSpPr txBox="1"/>
          <p:nvPr>
            <p:ph idx="10" type="dt"/>
          </p:nvPr>
        </p:nvSpPr>
        <p:spPr>
          <a:xfrm>
            <a:off x="5860839" y="379942"/>
            <a:ext cx="218313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3" name="Google Shape;143;p105"/>
          <p:cNvSpPr txBox="1"/>
          <p:nvPr>
            <p:ph idx="11" type="ftr"/>
          </p:nvPr>
        </p:nvSpPr>
        <p:spPr>
          <a:xfrm>
            <a:off x="514350" y="381001"/>
            <a:ext cx="52436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05"/>
          <p:cNvSpPr txBox="1"/>
          <p:nvPr>
            <p:ph idx="12" type="sldNum"/>
          </p:nvPr>
        </p:nvSpPr>
        <p:spPr>
          <a:xfrm>
            <a:off x="8146839" y="381001"/>
            <a:ext cx="4828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8"/>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8"/>
          <p:cNvSpPr txBox="1"/>
          <p:nvPr>
            <p:ph idx="1" type="body"/>
          </p:nvPr>
        </p:nvSpPr>
        <p:spPr>
          <a:xfrm>
            <a:off x="514350" y="2194561"/>
            <a:ext cx="8115300" cy="4024125"/>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lvl1pPr>
            <a:lvl2pPr indent="-457200" lvl="1" marL="914400" algn="l">
              <a:lnSpc>
                <a:spcPct val="90000"/>
              </a:lnSpc>
              <a:spcBef>
                <a:spcPts val="500"/>
              </a:spcBef>
              <a:spcAft>
                <a:spcPts val="0"/>
              </a:spcAft>
              <a:buClr>
                <a:srgbClr val="FFF2CC"/>
              </a:buClr>
              <a:buSzPts val="3600"/>
              <a:buChar char="•"/>
              <a:defRPr sz="3600">
                <a:solidFill>
                  <a:srgbClr val="FFF2CC"/>
                </a:solidFill>
              </a:defRPr>
            </a:lvl2pPr>
            <a:lvl3pPr indent="-431800" lvl="2" marL="1371600" algn="l">
              <a:lnSpc>
                <a:spcPct val="90000"/>
              </a:lnSpc>
              <a:spcBef>
                <a:spcPts val="500"/>
              </a:spcBef>
              <a:spcAft>
                <a:spcPts val="0"/>
              </a:spcAft>
              <a:buClr>
                <a:schemeClr val="lt1"/>
              </a:buClr>
              <a:buSzPts val="3200"/>
              <a:buChar char="•"/>
              <a:defRPr sz="3200"/>
            </a:lvl3pPr>
            <a:lvl4pPr indent="-406400" lvl="3" marL="1828800" algn="l">
              <a:lnSpc>
                <a:spcPct val="90000"/>
              </a:lnSpc>
              <a:spcBef>
                <a:spcPts val="500"/>
              </a:spcBef>
              <a:spcAft>
                <a:spcPts val="0"/>
              </a:spcAft>
              <a:buClr>
                <a:schemeClr val="lt1"/>
              </a:buClr>
              <a:buSzPts val="2800"/>
              <a:buChar char="•"/>
              <a:defRPr sz="2800"/>
            </a:lvl4pPr>
            <a:lvl5pPr indent="-406400" lvl="4" marL="2286000" algn="l">
              <a:lnSpc>
                <a:spcPct val="90000"/>
              </a:lnSpc>
              <a:spcBef>
                <a:spcPts val="500"/>
              </a:spcBef>
              <a:spcAft>
                <a:spcPts val="0"/>
              </a:spcAft>
              <a:buClr>
                <a:schemeClr val="lt1"/>
              </a:buClr>
              <a:buSzPts val="2800"/>
              <a:buChar char="•"/>
              <a:defRPr sz="2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88"/>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8"/>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p:cSld name="標題及物件">
    <p:spTree>
      <p:nvGrpSpPr>
        <p:cNvPr id="145" name="Shape 145"/>
        <p:cNvGrpSpPr/>
        <p:nvPr/>
      </p:nvGrpSpPr>
      <p:grpSpPr>
        <a:xfrm>
          <a:off x="0" y="0"/>
          <a:ext cx="0" cy="0"/>
          <a:chOff x="0" y="0"/>
          <a:chExt cx="0" cy="0"/>
        </a:xfrm>
      </p:grpSpPr>
      <p:sp>
        <p:nvSpPr>
          <p:cNvPr id="146" name="Google Shape;146;p106"/>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06"/>
          <p:cNvSpPr txBox="1"/>
          <p:nvPr>
            <p:ph idx="1" type="body"/>
          </p:nvPr>
        </p:nvSpPr>
        <p:spPr>
          <a:xfrm>
            <a:off x="514350" y="2194561"/>
            <a:ext cx="81153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55600" lvl="1" marL="914400" algn="l">
              <a:lnSpc>
                <a:spcPct val="90000"/>
              </a:lnSpc>
              <a:spcBef>
                <a:spcPts val="500"/>
              </a:spcBef>
              <a:spcAft>
                <a:spcPts val="0"/>
              </a:spcAft>
              <a:buClr>
                <a:schemeClr val="accent4"/>
              </a:buClr>
              <a:buSzPts val="2000"/>
              <a:buChar char="•"/>
              <a:defRPr>
                <a:solidFill>
                  <a:schemeClr val="accent4"/>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和物件，Alt。">
  <p:cSld name="標題和物件，Alt。">
    <p:spTree>
      <p:nvGrpSpPr>
        <p:cNvPr id="148" name="Shape 148"/>
        <p:cNvGrpSpPr/>
        <p:nvPr/>
      </p:nvGrpSpPr>
      <p:grpSpPr>
        <a:xfrm>
          <a:off x="0" y="0"/>
          <a:ext cx="0" cy="0"/>
          <a:chOff x="0" y="0"/>
          <a:chExt cx="0" cy="0"/>
        </a:xfrm>
      </p:grpSpPr>
      <p:sp>
        <p:nvSpPr>
          <p:cNvPr id="149" name="Google Shape;149;p107"/>
          <p:cNvSpPr/>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150" name="Google Shape;150;p107"/>
          <p:cNvSpPr txBox="1"/>
          <p:nvPr/>
        </p:nvSpPr>
        <p:spPr>
          <a:xfrm>
            <a:off x="223839" y="228600"/>
            <a:ext cx="260350" cy="5540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70B8"/>
                </a:solidFill>
                <a:latin typeface="Rockwell"/>
                <a:ea typeface="Rockwell"/>
                <a:cs typeface="Rockwell"/>
                <a:sym typeface="Rockwell"/>
              </a:rPr>
              <a:t>+</a:t>
            </a:r>
            <a:endParaRPr/>
          </a:p>
        </p:txBody>
      </p:sp>
      <p:sp>
        <p:nvSpPr>
          <p:cNvPr id="151" name="Google Shape;151;p107"/>
          <p:cNvSpPr txBox="1"/>
          <p:nvPr>
            <p:ph type="title"/>
          </p:nvPr>
        </p:nvSpPr>
        <p:spPr>
          <a:xfrm>
            <a:off x="498475" y="134471"/>
            <a:ext cx="7556313" cy="99508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EE8944"/>
              </a:buClr>
              <a:buSzPts val="4000"/>
              <a:buFont typeface="Century Gothic"/>
              <a:buNone/>
              <a:defRPr>
                <a:solidFill>
                  <a:srgbClr val="EE89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07"/>
          <p:cNvSpPr txBox="1"/>
          <p:nvPr>
            <p:ph idx="1" type="body"/>
          </p:nvPr>
        </p:nvSpPr>
        <p:spPr>
          <a:xfrm>
            <a:off x="514350" y="2194561"/>
            <a:ext cx="81153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30200" lvl="4" marL="2286000" algn="l">
              <a:lnSpc>
                <a:spcPct val="90000"/>
              </a:lnSpc>
              <a:spcBef>
                <a:spcPts val="500"/>
              </a:spcBef>
              <a:spcAft>
                <a:spcPts val="0"/>
              </a:spcAft>
              <a:buClr>
                <a:schemeClr val="lt1"/>
              </a:buClr>
              <a:buSzPts val="16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07"/>
          <p:cNvSpPr txBox="1"/>
          <p:nvPr>
            <p:ph idx="2" type="body"/>
          </p:nvPr>
        </p:nvSpPr>
        <p:spPr>
          <a:xfrm>
            <a:off x="498519"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B7B7B"/>
              </a:buClr>
              <a:buSzPts val="2400"/>
              <a:buNone/>
              <a:defRPr b="0" i="0" sz="2400" u="none" cap="none" strike="noStrike">
                <a:solidFill>
                  <a:srgbClr val="7B7B7B"/>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4" name="Google Shape;154;p107"/>
          <p:cNvSpPr txBox="1"/>
          <p:nvPr>
            <p:ph idx="10" type="dt"/>
          </p:nvPr>
        </p:nvSpPr>
        <p:spPr>
          <a:xfrm>
            <a:off x="6794500" y="6423027"/>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5" name="Google Shape;155;p107"/>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07"/>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1"/>
                </a:solidFill>
                <a:latin typeface="Century Gothic"/>
                <a:ea typeface="Century Gothic"/>
                <a:cs typeface="Century Gothic"/>
                <a:sym typeface="Century Gothic"/>
              </a:defRPr>
            </a:lvl1pPr>
            <a:lvl2pPr indent="0" lvl="1" marL="0" algn="r">
              <a:spcBef>
                <a:spcPts val="0"/>
              </a:spcBef>
              <a:buNone/>
              <a:defRPr sz="1050">
                <a:solidFill>
                  <a:schemeClr val="lt1"/>
                </a:solidFill>
                <a:latin typeface="Century Gothic"/>
                <a:ea typeface="Century Gothic"/>
                <a:cs typeface="Century Gothic"/>
                <a:sym typeface="Century Gothic"/>
              </a:defRPr>
            </a:lvl2pPr>
            <a:lvl3pPr indent="0" lvl="2" marL="0" algn="r">
              <a:spcBef>
                <a:spcPts val="0"/>
              </a:spcBef>
              <a:buNone/>
              <a:defRPr sz="1050">
                <a:solidFill>
                  <a:schemeClr val="lt1"/>
                </a:solidFill>
                <a:latin typeface="Century Gothic"/>
                <a:ea typeface="Century Gothic"/>
                <a:cs typeface="Century Gothic"/>
                <a:sym typeface="Century Gothic"/>
              </a:defRPr>
            </a:lvl3pPr>
            <a:lvl4pPr indent="0" lvl="3" marL="0" algn="r">
              <a:spcBef>
                <a:spcPts val="0"/>
              </a:spcBef>
              <a:buNone/>
              <a:defRPr sz="1050">
                <a:solidFill>
                  <a:schemeClr val="lt1"/>
                </a:solidFill>
                <a:latin typeface="Century Gothic"/>
                <a:ea typeface="Century Gothic"/>
                <a:cs typeface="Century Gothic"/>
                <a:sym typeface="Century Gothic"/>
              </a:defRPr>
            </a:lvl4pPr>
            <a:lvl5pPr indent="0" lvl="4" marL="0" algn="r">
              <a:spcBef>
                <a:spcPts val="0"/>
              </a:spcBef>
              <a:buNone/>
              <a:defRPr sz="1050">
                <a:solidFill>
                  <a:schemeClr val="lt1"/>
                </a:solidFill>
                <a:latin typeface="Century Gothic"/>
                <a:ea typeface="Century Gothic"/>
                <a:cs typeface="Century Gothic"/>
                <a:sym typeface="Century Gothic"/>
              </a:defRPr>
            </a:lvl5pPr>
            <a:lvl6pPr indent="0" lvl="5" marL="0" algn="r">
              <a:spcBef>
                <a:spcPts val="0"/>
              </a:spcBef>
              <a:buNone/>
              <a:defRPr sz="1050">
                <a:solidFill>
                  <a:schemeClr val="lt1"/>
                </a:solidFill>
                <a:latin typeface="Century Gothic"/>
                <a:ea typeface="Century Gothic"/>
                <a:cs typeface="Century Gothic"/>
                <a:sym typeface="Century Gothic"/>
              </a:defRPr>
            </a:lvl6pPr>
            <a:lvl7pPr indent="0" lvl="6" marL="0" algn="r">
              <a:spcBef>
                <a:spcPts val="0"/>
              </a:spcBef>
              <a:buNone/>
              <a:defRPr sz="1050">
                <a:solidFill>
                  <a:schemeClr val="lt1"/>
                </a:solidFill>
                <a:latin typeface="Century Gothic"/>
                <a:ea typeface="Century Gothic"/>
                <a:cs typeface="Century Gothic"/>
                <a:sym typeface="Century Gothic"/>
              </a:defRPr>
            </a:lvl7pPr>
            <a:lvl8pPr indent="0" lvl="7" marL="0" algn="r">
              <a:spcBef>
                <a:spcPts val="0"/>
              </a:spcBef>
              <a:buNone/>
              <a:defRPr sz="1050">
                <a:solidFill>
                  <a:schemeClr val="lt1"/>
                </a:solidFill>
                <a:latin typeface="Century Gothic"/>
                <a:ea typeface="Century Gothic"/>
                <a:cs typeface="Century Gothic"/>
                <a:sym typeface="Century Gothic"/>
              </a:defRPr>
            </a:lvl8pPr>
            <a:lvl9pPr indent="0" lvl="8" marL="0" algn="r">
              <a:spcBef>
                <a:spcPts val="0"/>
              </a:spcBef>
              <a:buNone/>
              <a:defRPr sz="1050">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89"/>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9"/>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90"/>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0"/>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0"/>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91"/>
          <p:cNvSpPr txBox="1"/>
          <p:nvPr>
            <p:ph type="title"/>
          </p:nvPr>
        </p:nvSpPr>
        <p:spPr>
          <a:xfrm>
            <a:off x="153988" y="871538"/>
            <a:ext cx="8761412" cy="49847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1"/>
          <p:cNvSpPr txBox="1"/>
          <p:nvPr>
            <p:ph idx="1" type="body"/>
          </p:nvPr>
        </p:nvSpPr>
        <p:spPr>
          <a:xfrm>
            <a:off x="179388" y="1676400"/>
            <a:ext cx="4291012" cy="457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91"/>
          <p:cNvSpPr txBox="1"/>
          <p:nvPr>
            <p:ph idx="2" type="body"/>
          </p:nvPr>
        </p:nvSpPr>
        <p:spPr>
          <a:xfrm>
            <a:off x="4622800" y="1676400"/>
            <a:ext cx="4292600" cy="457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91"/>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1"/>
                </a:solidFill>
                <a:latin typeface="Century Gothic"/>
                <a:ea typeface="Century Gothic"/>
                <a:cs typeface="Century Gothic"/>
                <a:sym typeface="Century Gothic"/>
              </a:defRPr>
            </a:lvl1pPr>
            <a:lvl2pPr indent="0" lvl="1" marL="0" algn="r">
              <a:spcBef>
                <a:spcPts val="0"/>
              </a:spcBef>
              <a:buNone/>
              <a:defRPr sz="1050">
                <a:solidFill>
                  <a:schemeClr val="lt1"/>
                </a:solidFill>
                <a:latin typeface="Century Gothic"/>
                <a:ea typeface="Century Gothic"/>
                <a:cs typeface="Century Gothic"/>
                <a:sym typeface="Century Gothic"/>
              </a:defRPr>
            </a:lvl2pPr>
            <a:lvl3pPr indent="0" lvl="2" marL="0" algn="r">
              <a:spcBef>
                <a:spcPts val="0"/>
              </a:spcBef>
              <a:buNone/>
              <a:defRPr sz="1050">
                <a:solidFill>
                  <a:schemeClr val="lt1"/>
                </a:solidFill>
                <a:latin typeface="Century Gothic"/>
                <a:ea typeface="Century Gothic"/>
                <a:cs typeface="Century Gothic"/>
                <a:sym typeface="Century Gothic"/>
              </a:defRPr>
            </a:lvl3pPr>
            <a:lvl4pPr indent="0" lvl="3" marL="0" algn="r">
              <a:spcBef>
                <a:spcPts val="0"/>
              </a:spcBef>
              <a:buNone/>
              <a:defRPr sz="1050">
                <a:solidFill>
                  <a:schemeClr val="lt1"/>
                </a:solidFill>
                <a:latin typeface="Century Gothic"/>
                <a:ea typeface="Century Gothic"/>
                <a:cs typeface="Century Gothic"/>
                <a:sym typeface="Century Gothic"/>
              </a:defRPr>
            </a:lvl4pPr>
            <a:lvl5pPr indent="0" lvl="4" marL="0" algn="r">
              <a:spcBef>
                <a:spcPts val="0"/>
              </a:spcBef>
              <a:buNone/>
              <a:defRPr sz="1050">
                <a:solidFill>
                  <a:schemeClr val="lt1"/>
                </a:solidFill>
                <a:latin typeface="Century Gothic"/>
                <a:ea typeface="Century Gothic"/>
                <a:cs typeface="Century Gothic"/>
                <a:sym typeface="Century Gothic"/>
              </a:defRPr>
            </a:lvl5pPr>
            <a:lvl6pPr indent="0" lvl="5" marL="0" algn="r">
              <a:spcBef>
                <a:spcPts val="0"/>
              </a:spcBef>
              <a:buNone/>
              <a:defRPr sz="1050">
                <a:solidFill>
                  <a:schemeClr val="lt1"/>
                </a:solidFill>
                <a:latin typeface="Century Gothic"/>
                <a:ea typeface="Century Gothic"/>
                <a:cs typeface="Century Gothic"/>
                <a:sym typeface="Century Gothic"/>
              </a:defRPr>
            </a:lvl6pPr>
            <a:lvl7pPr indent="0" lvl="6" marL="0" algn="r">
              <a:spcBef>
                <a:spcPts val="0"/>
              </a:spcBef>
              <a:buNone/>
              <a:defRPr sz="1050">
                <a:solidFill>
                  <a:schemeClr val="lt1"/>
                </a:solidFill>
                <a:latin typeface="Century Gothic"/>
                <a:ea typeface="Century Gothic"/>
                <a:cs typeface="Century Gothic"/>
                <a:sym typeface="Century Gothic"/>
              </a:defRPr>
            </a:lvl7pPr>
            <a:lvl8pPr indent="0" lvl="7" marL="0" algn="r">
              <a:spcBef>
                <a:spcPts val="0"/>
              </a:spcBef>
              <a:buNone/>
              <a:defRPr sz="1050">
                <a:solidFill>
                  <a:schemeClr val="lt1"/>
                </a:solidFill>
                <a:latin typeface="Century Gothic"/>
                <a:ea typeface="Century Gothic"/>
                <a:cs typeface="Century Gothic"/>
                <a:sym typeface="Century Gothic"/>
              </a:defRPr>
            </a:lvl8pPr>
            <a:lvl9pPr indent="0" lvl="8" marL="0" algn="r">
              <a:spcBef>
                <a:spcPts val="0"/>
              </a:spcBef>
              <a:buNone/>
              <a:defRPr sz="1050">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91"/>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0" name="Shape 40"/>
        <p:cNvGrpSpPr/>
        <p:nvPr/>
      </p:nvGrpSpPr>
      <p:grpSpPr>
        <a:xfrm>
          <a:off x="0" y="0"/>
          <a:ext cx="0" cy="0"/>
          <a:chOff x="0" y="0"/>
          <a:chExt cx="0" cy="0"/>
        </a:xfrm>
      </p:grpSpPr>
      <p:sp>
        <p:nvSpPr>
          <p:cNvPr id="41" name="Google Shape;41;p92"/>
          <p:cNvSpPr txBox="1"/>
          <p:nvPr>
            <p:ph type="title"/>
          </p:nvPr>
        </p:nvSpPr>
        <p:spPr>
          <a:xfrm>
            <a:off x="153988" y="871538"/>
            <a:ext cx="8761412" cy="49847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2"/>
          <p:cNvSpPr txBox="1"/>
          <p:nvPr>
            <p:ph idx="1" type="body"/>
          </p:nvPr>
        </p:nvSpPr>
        <p:spPr>
          <a:xfrm>
            <a:off x="179388" y="1676400"/>
            <a:ext cx="4291012" cy="457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92"/>
          <p:cNvSpPr txBox="1"/>
          <p:nvPr>
            <p:ph idx="2" type="body"/>
          </p:nvPr>
        </p:nvSpPr>
        <p:spPr>
          <a:xfrm>
            <a:off x="4622800" y="1676400"/>
            <a:ext cx="4292600" cy="2209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2"/>
          <p:cNvSpPr txBox="1"/>
          <p:nvPr>
            <p:ph idx="3" type="body"/>
          </p:nvPr>
        </p:nvSpPr>
        <p:spPr>
          <a:xfrm>
            <a:off x="4622800" y="4038600"/>
            <a:ext cx="4292600" cy="2209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2"/>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1"/>
                </a:solidFill>
                <a:latin typeface="Century Gothic"/>
                <a:ea typeface="Century Gothic"/>
                <a:cs typeface="Century Gothic"/>
                <a:sym typeface="Century Gothic"/>
              </a:defRPr>
            </a:lvl1pPr>
            <a:lvl2pPr indent="0" lvl="1" marL="0" algn="r">
              <a:spcBef>
                <a:spcPts val="0"/>
              </a:spcBef>
              <a:buNone/>
              <a:defRPr sz="1050">
                <a:solidFill>
                  <a:schemeClr val="lt1"/>
                </a:solidFill>
                <a:latin typeface="Century Gothic"/>
                <a:ea typeface="Century Gothic"/>
                <a:cs typeface="Century Gothic"/>
                <a:sym typeface="Century Gothic"/>
              </a:defRPr>
            </a:lvl2pPr>
            <a:lvl3pPr indent="0" lvl="2" marL="0" algn="r">
              <a:spcBef>
                <a:spcPts val="0"/>
              </a:spcBef>
              <a:buNone/>
              <a:defRPr sz="1050">
                <a:solidFill>
                  <a:schemeClr val="lt1"/>
                </a:solidFill>
                <a:latin typeface="Century Gothic"/>
                <a:ea typeface="Century Gothic"/>
                <a:cs typeface="Century Gothic"/>
                <a:sym typeface="Century Gothic"/>
              </a:defRPr>
            </a:lvl3pPr>
            <a:lvl4pPr indent="0" lvl="3" marL="0" algn="r">
              <a:spcBef>
                <a:spcPts val="0"/>
              </a:spcBef>
              <a:buNone/>
              <a:defRPr sz="1050">
                <a:solidFill>
                  <a:schemeClr val="lt1"/>
                </a:solidFill>
                <a:latin typeface="Century Gothic"/>
                <a:ea typeface="Century Gothic"/>
                <a:cs typeface="Century Gothic"/>
                <a:sym typeface="Century Gothic"/>
              </a:defRPr>
            </a:lvl4pPr>
            <a:lvl5pPr indent="0" lvl="4" marL="0" algn="r">
              <a:spcBef>
                <a:spcPts val="0"/>
              </a:spcBef>
              <a:buNone/>
              <a:defRPr sz="1050">
                <a:solidFill>
                  <a:schemeClr val="lt1"/>
                </a:solidFill>
                <a:latin typeface="Century Gothic"/>
                <a:ea typeface="Century Gothic"/>
                <a:cs typeface="Century Gothic"/>
                <a:sym typeface="Century Gothic"/>
              </a:defRPr>
            </a:lvl5pPr>
            <a:lvl6pPr indent="0" lvl="5" marL="0" algn="r">
              <a:spcBef>
                <a:spcPts val="0"/>
              </a:spcBef>
              <a:buNone/>
              <a:defRPr sz="1050">
                <a:solidFill>
                  <a:schemeClr val="lt1"/>
                </a:solidFill>
                <a:latin typeface="Century Gothic"/>
                <a:ea typeface="Century Gothic"/>
                <a:cs typeface="Century Gothic"/>
                <a:sym typeface="Century Gothic"/>
              </a:defRPr>
            </a:lvl6pPr>
            <a:lvl7pPr indent="0" lvl="6" marL="0" algn="r">
              <a:spcBef>
                <a:spcPts val="0"/>
              </a:spcBef>
              <a:buNone/>
              <a:defRPr sz="1050">
                <a:solidFill>
                  <a:schemeClr val="lt1"/>
                </a:solidFill>
                <a:latin typeface="Century Gothic"/>
                <a:ea typeface="Century Gothic"/>
                <a:cs typeface="Century Gothic"/>
                <a:sym typeface="Century Gothic"/>
              </a:defRPr>
            </a:lvl7pPr>
            <a:lvl8pPr indent="0" lvl="7" marL="0" algn="r">
              <a:spcBef>
                <a:spcPts val="0"/>
              </a:spcBef>
              <a:buNone/>
              <a:defRPr sz="1050">
                <a:solidFill>
                  <a:schemeClr val="lt1"/>
                </a:solidFill>
                <a:latin typeface="Century Gothic"/>
                <a:ea typeface="Century Gothic"/>
                <a:cs typeface="Century Gothic"/>
                <a:sym typeface="Century Gothic"/>
              </a:defRPr>
            </a:lvl8pPr>
            <a:lvl9pPr indent="0" lvl="8" marL="0" algn="r">
              <a:spcBef>
                <a:spcPts val="0"/>
              </a:spcBef>
              <a:buNone/>
              <a:defRPr sz="1050">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92"/>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93"/>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3"/>
          <p:cNvSpPr txBox="1"/>
          <p:nvPr>
            <p:ph idx="1" type="body"/>
          </p:nvPr>
        </p:nvSpPr>
        <p:spPr>
          <a:xfrm>
            <a:off x="514350" y="2194560"/>
            <a:ext cx="40005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55600" lvl="1" marL="914400" algn="l">
              <a:lnSpc>
                <a:spcPct val="90000"/>
              </a:lnSpc>
              <a:spcBef>
                <a:spcPts val="500"/>
              </a:spcBef>
              <a:spcAft>
                <a:spcPts val="0"/>
              </a:spcAft>
              <a:buClr>
                <a:schemeClr val="accent4"/>
              </a:buClr>
              <a:buSzPts val="2000"/>
              <a:buChar char="•"/>
              <a:defRPr>
                <a:solidFill>
                  <a:schemeClr val="accent4"/>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3"/>
          <p:cNvSpPr txBox="1"/>
          <p:nvPr>
            <p:ph idx="2" type="body"/>
          </p:nvPr>
        </p:nvSpPr>
        <p:spPr>
          <a:xfrm>
            <a:off x="4629150" y="2194560"/>
            <a:ext cx="40005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55600" lvl="1" marL="914400" algn="l">
              <a:lnSpc>
                <a:spcPct val="90000"/>
              </a:lnSpc>
              <a:spcBef>
                <a:spcPts val="500"/>
              </a:spcBef>
              <a:spcAft>
                <a:spcPts val="0"/>
              </a:spcAft>
              <a:buClr>
                <a:schemeClr val="accent4"/>
              </a:buClr>
              <a:buSzPts val="2000"/>
              <a:buChar char="•"/>
              <a:defRPr>
                <a:solidFill>
                  <a:schemeClr val="accent4"/>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3"/>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3"/>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3" name="Shape 53"/>
        <p:cNvGrpSpPr/>
        <p:nvPr/>
      </p:nvGrpSpPr>
      <p:grpSpPr>
        <a:xfrm>
          <a:off x="0" y="0"/>
          <a:ext cx="0" cy="0"/>
          <a:chOff x="0" y="0"/>
          <a:chExt cx="0" cy="0"/>
        </a:xfrm>
      </p:grpSpPr>
      <p:pic>
        <p:nvPicPr>
          <p:cNvPr descr="C1-HD-BTM.png" id="54" name="Google Shape;54;p94"/>
          <p:cNvPicPr preferRelativeResize="0"/>
          <p:nvPr/>
        </p:nvPicPr>
        <p:blipFill rotWithShape="1">
          <a:blip r:embed="rId2">
            <a:alphaModFix/>
          </a:blip>
          <a:srcRect b="0" l="0" r="0" t="0"/>
          <a:stretch/>
        </p:blipFill>
        <p:spPr>
          <a:xfrm>
            <a:off x="0" y="4375150"/>
            <a:ext cx="9144000" cy="2482850"/>
          </a:xfrm>
          <a:prstGeom prst="rect">
            <a:avLst/>
          </a:prstGeom>
          <a:noFill/>
          <a:ln>
            <a:noFill/>
          </a:ln>
        </p:spPr>
      </p:pic>
      <p:sp>
        <p:nvSpPr>
          <p:cNvPr id="55" name="Google Shape;55;p94"/>
          <p:cNvSpPr txBox="1"/>
          <p:nvPr>
            <p:ph type="title"/>
          </p:nvPr>
        </p:nvSpPr>
        <p:spPr>
          <a:xfrm>
            <a:off x="514351" y="753534"/>
            <a:ext cx="81152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sz="40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4"/>
          <p:cNvSpPr txBox="1"/>
          <p:nvPr>
            <p:ph idx="1" type="body"/>
          </p:nvPr>
        </p:nvSpPr>
        <p:spPr>
          <a:xfrm>
            <a:off x="768350" y="3641726"/>
            <a:ext cx="786765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7" name="Google Shape;57;p94"/>
          <p:cNvSpPr txBox="1"/>
          <p:nvPr>
            <p:ph idx="10" type="dt"/>
          </p:nvPr>
        </p:nvSpPr>
        <p:spPr>
          <a:xfrm>
            <a:off x="5860839" y="381001"/>
            <a:ext cx="218313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Google Shape;58;p94"/>
          <p:cNvSpPr txBox="1"/>
          <p:nvPr>
            <p:ph idx="11" type="ftr"/>
          </p:nvPr>
        </p:nvSpPr>
        <p:spPr>
          <a:xfrm>
            <a:off x="514350" y="381002"/>
            <a:ext cx="5243619"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4"/>
          <p:cNvSpPr txBox="1"/>
          <p:nvPr>
            <p:ph idx="12" type="sldNum"/>
          </p:nvPr>
        </p:nvSpPr>
        <p:spPr>
          <a:xfrm>
            <a:off x="8146839" y="381001"/>
            <a:ext cx="4828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5"/>
          <p:cNvSpPr txBox="1"/>
          <p:nvPr>
            <p:ph type="title"/>
          </p:nvPr>
        </p:nvSpPr>
        <p:spPr>
          <a:xfrm>
            <a:off x="2171700" y="762000"/>
            <a:ext cx="645795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4"/>
              </a:buClr>
              <a:buSzPts val="4000"/>
              <a:buFont typeface="Century Gothic"/>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5"/>
          <p:cNvSpPr txBox="1"/>
          <p:nvPr>
            <p:ph idx="1" type="body"/>
          </p:nvPr>
        </p:nvSpPr>
        <p:spPr>
          <a:xfrm>
            <a:off x="685807" y="2183802"/>
            <a:ext cx="380999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3" name="Google Shape;63;p95"/>
          <p:cNvSpPr txBox="1"/>
          <p:nvPr>
            <p:ph idx="2" type="body"/>
          </p:nvPr>
        </p:nvSpPr>
        <p:spPr>
          <a:xfrm>
            <a:off x="514351" y="3132667"/>
            <a:ext cx="3983831"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55600" lvl="1" marL="914400" algn="l">
              <a:lnSpc>
                <a:spcPct val="90000"/>
              </a:lnSpc>
              <a:spcBef>
                <a:spcPts val="500"/>
              </a:spcBef>
              <a:spcAft>
                <a:spcPts val="0"/>
              </a:spcAft>
              <a:buClr>
                <a:schemeClr val="accent4"/>
              </a:buClr>
              <a:buSzPts val="2000"/>
              <a:buChar char="•"/>
              <a:defRPr>
                <a:solidFill>
                  <a:schemeClr val="accent4"/>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95"/>
          <p:cNvSpPr txBox="1"/>
          <p:nvPr>
            <p:ph idx="3" type="body"/>
          </p:nvPr>
        </p:nvSpPr>
        <p:spPr>
          <a:xfrm>
            <a:off x="4800600" y="2183802"/>
            <a:ext cx="382905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5" name="Google Shape;65;p95"/>
          <p:cNvSpPr txBox="1"/>
          <p:nvPr>
            <p:ph idx="4" type="body"/>
          </p:nvPr>
        </p:nvSpPr>
        <p:spPr>
          <a:xfrm>
            <a:off x="4629150" y="3132667"/>
            <a:ext cx="40005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55600" lvl="1" marL="914400" algn="l">
              <a:lnSpc>
                <a:spcPct val="90000"/>
              </a:lnSpc>
              <a:spcBef>
                <a:spcPts val="500"/>
              </a:spcBef>
              <a:spcAft>
                <a:spcPts val="0"/>
              </a:spcAft>
              <a:buClr>
                <a:schemeClr val="accent4"/>
              </a:buClr>
              <a:buSzPts val="2000"/>
              <a:buChar char="•"/>
              <a:defRPr>
                <a:solidFill>
                  <a:schemeClr val="accent4"/>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95"/>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5"/>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descr="C1-HD-TOP.png" id="10" name="Google Shape;10;p86"/>
          <p:cNvPicPr preferRelativeResize="0"/>
          <p:nvPr/>
        </p:nvPicPr>
        <p:blipFill rotWithShape="1">
          <a:blip r:embed="rId1">
            <a:alphaModFix/>
          </a:blip>
          <a:srcRect b="0" l="0" r="0" t="0"/>
          <a:stretch/>
        </p:blipFill>
        <p:spPr>
          <a:xfrm>
            <a:off x="0" y="0"/>
            <a:ext cx="9144000" cy="1441450"/>
          </a:xfrm>
          <a:prstGeom prst="rect">
            <a:avLst/>
          </a:prstGeom>
          <a:noFill/>
          <a:ln>
            <a:noFill/>
          </a:ln>
        </p:spPr>
      </p:pic>
      <p:sp>
        <p:nvSpPr>
          <p:cNvPr id="11" name="Google Shape;11;p86"/>
          <p:cNvSpPr txBox="1"/>
          <p:nvPr>
            <p:ph type="title"/>
          </p:nvPr>
        </p:nvSpPr>
        <p:spPr>
          <a:xfrm>
            <a:off x="2171700" y="764373"/>
            <a:ext cx="645795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6"/>
          <p:cNvSpPr txBox="1"/>
          <p:nvPr>
            <p:ph idx="1" type="body"/>
          </p:nvPr>
        </p:nvSpPr>
        <p:spPr>
          <a:xfrm>
            <a:off x="514350" y="2194561"/>
            <a:ext cx="81153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 name="Google Shape;13;p86"/>
          <p:cNvSpPr txBox="1"/>
          <p:nvPr>
            <p:ph idx="11" type="ftr"/>
          </p:nvPr>
        </p:nvSpPr>
        <p:spPr>
          <a:xfrm>
            <a:off x="514350" y="6355846"/>
            <a:ext cx="58293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86"/>
          <p:cNvSpPr txBox="1"/>
          <p:nvPr>
            <p:ph idx="12" type="sldNum"/>
          </p:nvPr>
        </p:nvSpPr>
        <p:spPr>
          <a:xfrm>
            <a:off x="6572250" y="38100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4.jpg"/><Relationship Id="rId5"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4.jpg"/><Relationship Id="rId5"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5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type="ctrTitle"/>
          </p:nvPr>
        </p:nvSpPr>
        <p:spPr>
          <a:xfrm>
            <a:off x="152400" y="914400"/>
            <a:ext cx="8610600" cy="18250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entury Gothic"/>
              <a:buNone/>
            </a:pPr>
            <a:r>
              <a:rPr lang="en-US" sz="4400" cap="none"/>
              <a:t>Map Reduce 2</a:t>
            </a:r>
            <a:br>
              <a:rPr lang="en-US" sz="4400" cap="none"/>
            </a:br>
            <a:r>
              <a:rPr lang="en-US" sz="4400" cap="none">
                <a:solidFill>
                  <a:schemeClr val="accent4"/>
                </a:solidFill>
              </a:rPr>
              <a:t>Other Algorithms using MR</a:t>
            </a:r>
            <a:endParaRPr sz="4400" cap="none"/>
          </a:p>
        </p:txBody>
      </p:sp>
      <p:sp>
        <p:nvSpPr>
          <p:cNvPr id="162" name="Google Shape;162;p1"/>
          <p:cNvSpPr txBox="1"/>
          <p:nvPr>
            <p:ph idx="1" type="subTitle"/>
          </p:nvPr>
        </p:nvSpPr>
        <p:spPr>
          <a:xfrm>
            <a:off x="609600" y="3581400"/>
            <a:ext cx="81534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None/>
            </a:pPr>
            <a:r>
              <a:rPr lang="en-US" sz="4000">
                <a:solidFill>
                  <a:schemeClr val="accent2"/>
                </a:solidFill>
              </a:rPr>
              <a:t>Big Data Analytics -  Module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0"/>
          <p:cNvPicPr preferRelativeResize="0"/>
          <p:nvPr/>
        </p:nvPicPr>
        <p:blipFill rotWithShape="1">
          <a:blip r:embed="rId3">
            <a:alphaModFix/>
          </a:blip>
          <a:srcRect b="0" l="0" r="0" t="0"/>
          <a:stretch/>
        </p:blipFill>
        <p:spPr>
          <a:xfrm>
            <a:off x="304800" y="381000"/>
            <a:ext cx="8686800" cy="617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1"/>
          <p:cNvPicPr preferRelativeResize="0"/>
          <p:nvPr/>
        </p:nvPicPr>
        <p:blipFill rotWithShape="1">
          <a:blip r:embed="rId3">
            <a:alphaModFix/>
          </a:blip>
          <a:srcRect b="0" l="0" r="0" t="0"/>
          <a:stretch/>
        </p:blipFill>
        <p:spPr>
          <a:xfrm>
            <a:off x="152400" y="152400"/>
            <a:ext cx="8839200" cy="3581400"/>
          </a:xfrm>
          <a:prstGeom prst="rect">
            <a:avLst/>
          </a:prstGeom>
          <a:noFill/>
          <a:ln>
            <a:noFill/>
          </a:ln>
        </p:spPr>
      </p:pic>
      <p:pic>
        <p:nvPicPr>
          <p:cNvPr id="275" name="Google Shape;275;p11"/>
          <p:cNvPicPr preferRelativeResize="0"/>
          <p:nvPr/>
        </p:nvPicPr>
        <p:blipFill rotWithShape="1">
          <a:blip r:embed="rId4">
            <a:alphaModFix/>
          </a:blip>
          <a:srcRect b="0" l="0" r="0" t="0"/>
          <a:stretch/>
        </p:blipFill>
        <p:spPr>
          <a:xfrm>
            <a:off x="152400" y="4038600"/>
            <a:ext cx="8839200" cy="251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2"/>
          <p:cNvPicPr preferRelativeResize="0"/>
          <p:nvPr/>
        </p:nvPicPr>
        <p:blipFill rotWithShape="1">
          <a:blip r:embed="rId3">
            <a:alphaModFix/>
          </a:blip>
          <a:srcRect b="0" l="0" r="0" t="0"/>
          <a:stretch/>
        </p:blipFill>
        <p:spPr>
          <a:xfrm>
            <a:off x="457200" y="457200"/>
            <a:ext cx="8382000" cy="3276600"/>
          </a:xfrm>
          <a:prstGeom prst="rect">
            <a:avLst/>
          </a:prstGeom>
          <a:noFill/>
          <a:ln>
            <a:noFill/>
          </a:ln>
        </p:spPr>
      </p:pic>
      <p:pic>
        <p:nvPicPr>
          <p:cNvPr id="281" name="Google Shape;281;p12"/>
          <p:cNvPicPr preferRelativeResize="0"/>
          <p:nvPr>
            <p:ph idx="4294967295" type="body"/>
          </p:nvPr>
        </p:nvPicPr>
        <p:blipFill rotWithShape="1">
          <a:blip r:embed="rId4">
            <a:alphaModFix/>
          </a:blip>
          <a:srcRect b="0" l="0" r="0" t="0"/>
          <a:stretch/>
        </p:blipFill>
        <p:spPr>
          <a:xfrm>
            <a:off x="457200" y="3733800"/>
            <a:ext cx="8382000"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13"/>
          <p:cNvPicPr preferRelativeResize="0"/>
          <p:nvPr/>
        </p:nvPicPr>
        <p:blipFill rotWithShape="1">
          <a:blip r:embed="rId3">
            <a:alphaModFix/>
          </a:blip>
          <a:srcRect b="0" l="0" r="0" t="0"/>
          <a:stretch/>
        </p:blipFill>
        <p:spPr>
          <a:xfrm>
            <a:off x="457200" y="457200"/>
            <a:ext cx="8153400" cy="601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14"/>
          <p:cNvPicPr preferRelativeResize="0"/>
          <p:nvPr/>
        </p:nvPicPr>
        <p:blipFill rotWithShape="1">
          <a:blip r:embed="rId3">
            <a:alphaModFix/>
          </a:blip>
          <a:srcRect b="0" l="0" r="0" t="0"/>
          <a:stretch/>
        </p:blipFill>
        <p:spPr>
          <a:xfrm>
            <a:off x="609600" y="685800"/>
            <a:ext cx="7848600" cy="563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152400" y="381001"/>
            <a:ext cx="8763000" cy="12192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4"/>
              </a:buClr>
              <a:buSzPts val="3200"/>
              <a:buFont typeface="Century Gothic"/>
              <a:buNone/>
            </a:pPr>
            <a:r>
              <a:rPr b="1" lang="en-US" sz="3200"/>
              <a:t>MATRIX-VECTOR MULTIPLICATION MR  CODE</a:t>
            </a:r>
            <a:br>
              <a:rPr b="1" lang="en-US" sz="3200"/>
            </a:br>
            <a:endParaRPr b="1" sz="3200"/>
          </a:p>
        </p:txBody>
      </p:sp>
      <p:sp>
        <p:nvSpPr>
          <p:cNvPr id="297" name="Google Shape;297;p15"/>
          <p:cNvSpPr txBox="1"/>
          <p:nvPr>
            <p:ph idx="1" type="body"/>
          </p:nvPr>
        </p:nvSpPr>
        <p:spPr>
          <a:xfrm>
            <a:off x="514350" y="1295400"/>
            <a:ext cx="8115300" cy="518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3000"/>
              <a:buChar char="•"/>
            </a:pPr>
            <a:r>
              <a:rPr lang="en-US" sz="3000"/>
              <a:t>map(key, value):</a:t>
            </a:r>
            <a:endParaRPr/>
          </a:p>
          <a:p>
            <a:pPr indent="-228600" lvl="1" marL="685800" rtl="0" algn="l">
              <a:lnSpc>
                <a:spcPct val="90000"/>
              </a:lnSpc>
              <a:spcBef>
                <a:spcPts val="500"/>
              </a:spcBef>
              <a:spcAft>
                <a:spcPts val="0"/>
              </a:spcAft>
              <a:buClr>
                <a:srgbClr val="FFF2CC"/>
              </a:buClr>
              <a:buSzPts val="3000"/>
              <a:buChar char="•"/>
            </a:pPr>
            <a:r>
              <a:rPr lang="en-US" sz="3000"/>
              <a:t>    for (i, j, a_ij) in value:</a:t>
            </a:r>
            <a:endParaRPr/>
          </a:p>
          <a:p>
            <a:pPr indent="-228600" lvl="1" marL="685800" rtl="0" algn="l">
              <a:lnSpc>
                <a:spcPct val="90000"/>
              </a:lnSpc>
              <a:spcBef>
                <a:spcPts val="500"/>
              </a:spcBef>
              <a:spcAft>
                <a:spcPts val="0"/>
              </a:spcAft>
              <a:buClr>
                <a:srgbClr val="FFF2CC"/>
              </a:buClr>
              <a:buSzPts val="3000"/>
              <a:buChar char="•"/>
            </a:pPr>
            <a:r>
              <a:rPr lang="en-US" sz="3000"/>
              <a:t>        emit(i, a_ij * v[j])</a:t>
            </a:r>
            <a:endParaRPr/>
          </a:p>
          <a:p>
            <a:pPr indent="-228600" lvl="0" marL="228600" rtl="0" algn="l">
              <a:lnSpc>
                <a:spcPct val="90000"/>
              </a:lnSpc>
              <a:spcBef>
                <a:spcPts val="1000"/>
              </a:spcBef>
              <a:spcAft>
                <a:spcPts val="0"/>
              </a:spcAft>
              <a:buClr>
                <a:schemeClr val="lt1"/>
              </a:buClr>
              <a:buSzPts val="3000"/>
              <a:buChar char="•"/>
            </a:pPr>
            <a:r>
              <a:rPr lang="en-US" sz="3000"/>
              <a:t>reduce(key, values):</a:t>
            </a:r>
            <a:endParaRPr/>
          </a:p>
          <a:p>
            <a:pPr indent="-228600" lvl="1" marL="685800" rtl="0" algn="l">
              <a:lnSpc>
                <a:spcPct val="90000"/>
              </a:lnSpc>
              <a:spcBef>
                <a:spcPts val="500"/>
              </a:spcBef>
              <a:spcAft>
                <a:spcPts val="0"/>
              </a:spcAft>
              <a:buClr>
                <a:srgbClr val="FFF2CC"/>
              </a:buClr>
              <a:buSzPts val="3000"/>
              <a:buChar char="•"/>
            </a:pPr>
            <a:r>
              <a:rPr lang="en-US" sz="3000"/>
              <a:t>    result = 0</a:t>
            </a:r>
            <a:endParaRPr/>
          </a:p>
          <a:p>
            <a:pPr indent="-228600" lvl="1" marL="685800" rtl="0" algn="l">
              <a:lnSpc>
                <a:spcPct val="90000"/>
              </a:lnSpc>
              <a:spcBef>
                <a:spcPts val="500"/>
              </a:spcBef>
              <a:spcAft>
                <a:spcPts val="0"/>
              </a:spcAft>
              <a:buClr>
                <a:srgbClr val="FFF2CC"/>
              </a:buClr>
              <a:buSzPts val="3000"/>
              <a:buChar char="•"/>
            </a:pPr>
            <a:r>
              <a:rPr lang="en-US" sz="3000"/>
              <a:t>    for value in values:</a:t>
            </a:r>
            <a:endParaRPr/>
          </a:p>
          <a:p>
            <a:pPr indent="-228600" lvl="1" marL="685800" rtl="0" algn="l">
              <a:lnSpc>
                <a:spcPct val="90000"/>
              </a:lnSpc>
              <a:spcBef>
                <a:spcPts val="500"/>
              </a:spcBef>
              <a:spcAft>
                <a:spcPts val="0"/>
              </a:spcAft>
              <a:buClr>
                <a:srgbClr val="FFF2CC"/>
              </a:buClr>
              <a:buSzPts val="3000"/>
              <a:buChar char="•"/>
            </a:pPr>
            <a:r>
              <a:rPr lang="en-US" sz="3000"/>
              <a:t>        result += value</a:t>
            </a:r>
            <a:endParaRPr/>
          </a:p>
          <a:p>
            <a:pPr indent="-228600" lvl="1" marL="685800" rtl="0" algn="l">
              <a:lnSpc>
                <a:spcPct val="90000"/>
              </a:lnSpc>
              <a:spcBef>
                <a:spcPts val="500"/>
              </a:spcBef>
              <a:spcAft>
                <a:spcPts val="0"/>
              </a:spcAft>
              <a:buClr>
                <a:srgbClr val="FFF2CC"/>
              </a:buClr>
              <a:buSzPts val="3000"/>
              <a:buChar char="•"/>
            </a:pPr>
            <a:r>
              <a:rPr lang="en-US" sz="3000"/>
              <a:t>    emit(key, result)</a:t>
            </a:r>
            <a:endParaRPr/>
          </a:p>
          <a:p>
            <a:pPr indent="-228600" lvl="0" marL="228600" rtl="0" algn="l">
              <a:lnSpc>
                <a:spcPct val="90000"/>
              </a:lnSpc>
              <a:spcBef>
                <a:spcPts val="1000"/>
              </a:spcBef>
              <a:spcAft>
                <a:spcPts val="0"/>
              </a:spcAft>
              <a:buClr>
                <a:srgbClr val="FFD966"/>
              </a:buClr>
              <a:buSzPts val="3000"/>
              <a:buChar char="•"/>
            </a:pPr>
            <a:r>
              <a:rPr b="1" lang="en-US" sz="3000">
                <a:solidFill>
                  <a:srgbClr val="FFD966"/>
                </a:solidFill>
              </a:rPr>
              <a:t>communication cost of Map  O(mn + n)</a:t>
            </a:r>
            <a:endParaRPr/>
          </a:p>
          <a:p>
            <a:pPr indent="-228600" lvl="0" marL="228600" rtl="0" algn="l">
              <a:lnSpc>
                <a:spcPct val="90000"/>
              </a:lnSpc>
              <a:spcBef>
                <a:spcPts val="1000"/>
              </a:spcBef>
              <a:spcAft>
                <a:spcPts val="0"/>
              </a:spcAft>
              <a:buClr>
                <a:srgbClr val="FFD966"/>
              </a:buClr>
              <a:buSzPts val="3000"/>
              <a:buChar char="•"/>
            </a:pPr>
            <a:r>
              <a:rPr b="1" lang="en-US" sz="3000">
                <a:solidFill>
                  <a:srgbClr val="FFD966"/>
                </a:solidFill>
              </a:rPr>
              <a:t>communication cost of Reduce O(mn)</a:t>
            </a:r>
            <a:endParaRPr/>
          </a:p>
          <a:p>
            <a:pPr indent="-38100" lvl="0" marL="228600" rtl="0" algn="l">
              <a:lnSpc>
                <a:spcPct val="90000"/>
              </a:lnSpc>
              <a:spcBef>
                <a:spcPts val="1000"/>
              </a:spcBef>
              <a:spcAft>
                <a:spcPts val="0"/>
              </a:spcAft>
              <a:buClr>
                <a:schemeClr val="lt1"/>
              </a:buClr>
              <a:buSzPts val="3000"/>
              <a:buNone/>
            </a:pPr>
            <a:r>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1676400" y="457200"/>
            <a:ext cx="6934200" cy="8382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t>RELATIONAL ALGEBRA</a:t>
            </a:r>
            <a:endParaRPr/>
          </a:p>
        </p:txBody>
      </p:sp>
      <p:sp>
        <p:nvSpPr>
          <p:cNvPr id="303" name="Google Shape;303;p16"/>
          <p:cNvSpPr txBox="1"/>
          <p:nvPr>
            <p:ph idx="1" type="body"/>
          </p:nvPr>
        </p:nvSpPr>
        <p:spPr>
          <a:xfrm>
            <a:off x="304800" y="1295400"/>
            <a:ext cx="8305800" cy="5181600"/>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Clr>
                <a:schemeClr val="lt1"/>
              </a:buClr>
              <a:buSzPts val="3000"/>
              <a:buChar char="•"/>
            </a:pPr>
            <a:r>
              <a:rPr lang="en-US" sz="3000"/>
              <a:t>Primitives</a:t>
            </a:r>
            <a:endParaRPr/>
          </a:p>
          <a:p>
            <a:pPr indent="-284163" lvl="1" marL="741363" rtl="0" algn="l">
              <a:lnSpc>
                <a:spcPct val="90000"/>
              </a:lnSpc>
              <a:spcBef>
                <a:spcPts val="500"/>
              </a:spcBef>
              <a:spcAft>
                <a:spcPts val="0"/>
              </a:spcAft>
              <a:buClr>
                <a:srgbClr val="FFF2CC"/>
              </a:buClr>
              <a:buSzPts val="3000"/>
              <a:buChar char="•"/>
            </a:pPr>
            <a:r>
              <a:rPr lang="en-US" sz="3000"/>
              <a:t>Projection (π)</a:t>
            </a:r>
            <a:endParaRPr sz="3000"/>
          </a:p>
          <a:p>
            <a:pPr indent="-284163" lvl="1" marL="741363" rtl="0" algn="l">
              <a:lnSpc>
                <a:spcPct val="90000"/>
              </a:lnSpc>
              <a:spcBef>
                <a:spcPts val="500"/>
              </a:spcBef>
              <a:spcAft>
                <a:spcPts val="0"/>
              </a:spcAft>
              <a:buClr>
                <a:srgbClr val="FFF2CC"/>
              </a:buClr>
              <a:buSzPts val="3000"/>
              <a:buChar char="•"/>
            </a:pPr>
            <a:r>
              <a:rPr lang="en-US" sz="3000"/>
              <a:t>Selection (σ)</a:t>
            </a:r>
            <a:endParaRPr/>
          </a:p>
          <a:p>
            <a:pPr indent="-284163" lvl="1" marL="741363" rtl="0" algn="l">
              <a:lnSpc>
                <a:spcPct val="90000"/>
              </a:lnSpc>
              <a:spcBef>
                <a:spcPts val="500"/>
              </a:spcBef>
              <a:spcAft>
                <a:spcPts val="0"/>
              </a:spcAft>
              <a:buClr>
                <a:srgbClr val="FFF2CC"/>
              </a:buClr>
              <a:buSzPts val="3000"/>
              <a:buChar char="•"/>
            </a:pPr>
            <a:r>
              <a:rPr lang="en-US" sz="3000"/>
              <a:t>Cartesian product (×)</a:t>
            </a:r>
            <a:endParaRPr/>
          </a:p>
          <a:p>
            <a:pPr indent="-284163" lvl="1" marL="741363" rtl="0" algn="l">
              <a:lnSpc>
                <a:spcPct val="90000"/>
              </a:lnSpc>
              <a:spcBef>
                <a:spcPts val="500"/>
              </a:spcBef>
              <a:spcAft>
                <a:spcPts val="0"/>
              </a:spcAft>
              <a:buClr>
                <a:srgbClr val="FFF2CC"/>
              </a:buClr>
              <a:buSzPts val="3000"/>
              <a:buChar char="•"/>
            </a:pPr>
            <a:r>
              <a:rPr lang="en-US" sz="3000"/>
              <a:t>Set union (∪)</a:t>
            </a:r>
            <a:endParaRPr/>
          </a:p>
          <a:p>
            <a:pPr indent="-284163" lvl="1" marL="741363" rtl="0" algn="l">
              <a:lnSpc>
                <a:spcPct val="90000"/>
              </a:lnSpc>
              <a:spcBef>
                <a:spcPts val="500"/>
              </a:spcBef>
              <a:spcAft>
                <a:spcPts val="0"/>
              </a:spcAft>
              <a:buClr>
                <a:srgbClr val="FFF2CC"/>
              </a:buClr>
              <a:buSzPts val="3000"/>
              <a:buChar char="•"/>
            </a:pPr>
            <a:r>
              <a:rPr lang="en-US" sz="3000"/>
              <a:t>Set difference (−)</a:t>
            </a:r>
            <a:endParaRPr/>
          </a:p>
          <a:p>
            <a:pPr indent="-284163" lvl="1" marL="741363" rtl="0" algn="l">
              <a:lnSpc>
                <a:spcPct val="90000"/>
              </a:lnSpc>
              <a:spcBef>
                <a:spcPts val="500"/>
              </a:spcBef>
              <a:spcAft>
                <a:spcPts val="0"/>
              </a:spcAft>
              <a:buClr>
                <a:srgbClr val="FFF2CC"/>
              </a:buClr>
              <a:buSzPts val="3000"/>
              <a:buChar char="•"/>
            </a:pPr>
            <a:r>
              <a:rPr lang="en-US" sz="3000"/>
              <a:t>Rename (ρ)</a:t>
            </a:r>
            <a:endParaRPr sz="3000"/>
          </a:p>
          <a:p>
            <a:pPr indent="-341313" lvl="0" marL="341313" rtl="0" algn="l">
              <a:lnSpc>
                <a:spcPct val="90000"/>
              </a:lnSpc>
              <a:spcBef>
                <a:spcPts val="1000"/>
              </a:spcBef>
              <a:spcAft>
                <a:spcPts val="0"/>
              </a:spcAft>
              <a:buClr>
                <a:schemeClr val="lt1"/>
              </a:buClr>
              <a:buSzPts val="3000"/>
              <a:buChar char="•"/>
            </a:pPr>
            <a:r>
              <a:rPr lang="en-US" sz="3000"/>
              <a:t>Other operations</a:t>
            </a:r>
            <a:endParaRPr/>
          </a:p>
          <a:p>
            <a:pPr indent="-284163" lvl="1" marL="741363" rtl="0" algn="l">
              <a:lnSpc>
                <a:spcPct val="90000"/>
              </a:lnSpc>
              <a:spcBef>
                <a:spcPts val="500"/>
              </a:spcBef>
              <a:spcAft>
                <a:spcPts val="0"/>
              </a:spcAft>
              <a:buClr>
                <a:srgbClr val="FFF2CC"/>
              </a:buClr>
              <a:buSzPts val="3000"/>
              <a:buChar char="•"/>
            </a:pPr>
            <a:r>
              <a:rPr lang="en-US" sz="3000"/>
              <a:t>Join (⋈)</a:t>
            </a:r>
            <a:endParaRPr/>
          </a:p>
          <a:p>
            <a:pPr indent="-284163" lvl="1" marL="741363" rtl="0" algn="l">
              <a:lnSpc>
                <a:spcPct val="90000"/>
              </a:lnSpc>
              <a:spcBef>
                <a:spcPts val="500"/>
              </a:spcBef>
              <a:spcAft>
                <a:spcPts val="0"/>
              </a:spcAft>
              <a:buClr>
                <a:srgbClr val="FFF2CC"/>
              </a:buClr>
              <a:buSzPts val="3000"/>
              <a:buChar char="•"/>
            </a:pPr>
            <a:r>
              <a:rPr lang="en-US" sz="3000"/>
              <a:t>Group by… aggregation</a:t>
            </a:r>
            <a:endParaRPr/>
          </a:p>
          <a:p>
            <a:pPr indent="-284163" lvl="1" marL="741363" rtl="0" algn="l">
              <a:lnSpc>
                <a:spcPct val="90000"/>
              </a:lnSpc>
              <a:spcBef>
                <a:spcPts val="500"/>
              </a:spcBef>
              <a:spcAft>
                <a:spcPts val="0"/>
              </a:spcAft>
              <a:buClr>
                <a:srgbClr val="FFF2CC"/>
              </a:buClr>
              <a:buSzPts val="3000"/>
              <a:buChar char="•"/>
            </a:pPr>
            <a:r>
              <a:rPr lang="en-US" sz="3000"/>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752600" y="304800"/>
            <a:ext cx="6457950" cy="83582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t>RELATIONAL ALGEBRA</a:t>
            </a:r>
            <a:endParaRPr/>
          </a:p>
        </p:txBody>
      </p:sp>
      <p:sp>
        <p:nvSpPr>
          <p:cNvPr id="309" name="Google Shape;309;p17"/>
          <p:cNvSpPr txBox="1"/>
          <p:nvPr>
            <p:ph idx="1" type="body"/>
          </p:nvPr>
        </p:nvSpPr>
        <p:spPr>
          <a:xfrm>
            <a:off x="228600" y="1371600"/>
            <a:ext cx="8610600" cy="518159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chemeClr val="lt1"/>
              </a:buClr>
              <a:buSzPct val="100000"/>
              <a:buChar char="•"/>
            </a:pPr>
            <a:r>
              <a:rPr lang="en-US"/>
              <a:t>R, S - relation</a:t>
            </a:r>
            <a:endParaRPr/>
          </a:p>
          <a:p>
            <a:pPr indent="-228600" lvl="0" marL="228600" rtl="0" algn="l">
              <a:lnSpc>
                <a:spcPct val="120000"/>
              </a:lnSpc>
              <a:spcBef>
                <a:spcPts val="600"/>
              </a:spcBef>
              <a:spcAft>
                <a:spcPts val="0"/>
              </a:spcAft>
              <a:buClr>
                <a:schemeClr val="lt1"/>
              </a:buClr>
              <a:buSzPct val="100000"/>
              <a:buChar char="•"/>
            </a:pPr>
            <a:r>
              <a:rPr lang="en-US"/>
              <a:t> t, t’ - a tuple</a:t>
            </a:r>
            <a:endParaRPr/>
          </a:p>
          <a:p>
            <a:pPr indent="-228600" lvl="0" marL="228600" rtl="0" algn="l">
              <a:lnSpc>
                <a:spcPct val="120000"/>
              </a:lnSpc>
              <a:spcBef>
                <a:spcPts val="600"/>
              </a:spcBef>
              <a:spcAft>
                <a:spcPts val="0"/>
              </a:spcAft>
              <a:buClr>
                <a:schemeClr val="lt1"/>
              </a:buClr>
              <a:buSzPct val="100000"/>
              <a:buChar char="•"/>
            </a:pPr>
            <a:r>
              <a:rPr lang="en-US"/>
              <a:t> C - a condition of selection</a:t>
            </a:r>
            <a:endParaRPr/>
          </a:p>
          <a:p>
            <a:pPr indent="-228600" lvl="0" marL="228600" rtl="0" algn="l">
              <a:lnSpc>
                <a:spcPct val="120000"/>
              </a:lnSpc>
              <a:spcBef>
                <a:spcPts val="600"/>
              </a:spcBef>
              <a:spcAft>
                <a:spcPts val="0"/>
              </a:spcAft>
              <a:buClr>
                <a:schemeClr val="lt1"/>
              </a:buClr>
              <a:buSzPct val="100000"/>
              <a:buChar char="•"/>
            </a:pPr>
            <a:r>
              <a:rPr lang="en-US"/>
              <a:t> A, B, C - subset of attributes</a:t>
            </a:r>
            <a:endParaRPr/>
          </a:p>
          <a:p>
            <a:pPr indent="-228600" lvl="0" marL="228600" rtl="0" algn="l">
              <a:lnSpc>
                <a:spcPct val="120000"/>
              </a:lnSpc>
              <a:spcBef>
                <a:spcPts val="600"/>
              </a:spcBef>
              <a:spcAft>
                <a:spcPts val="0"/>
              </a:spcAft>
              <a:buClr>
                <a:schemeClr val="lt1"/>
              </a:buClr>
              <a:buSzPct val="100000"/>
              <a:buChar char="•"/>
            </a:pPr>
            <a:r>
              <a:rPr lang="en-US"/>
              <a:t> a, b, c - attribute values for a given subset of attributes</a:t>
            </a:r>
            <a:endParaRPr/>
          </a:p>
          <a:p>
            <a:pPr indent="-228600" lvl="0" marL="228600" rtl="0" algn="l">
              <a:lnSpc>
                <a:spcPct val="120000"/>
              </a:lnSpc>
              <a:spcBef>
                <a:spcPts val="600"/>
              </a:spcBef>
              <a:spcAft>
                <a:spcPts val="0"/>
              </a:spcAft>
              <a:buClr>
                <a:srgbClr val="FFD966"/>
              </a:buClr>
              <a:buSzPct val="100000"/>
              <a:buChar char="•"/>
            </a:pPr>
            <a:r>
              <a:rPr b="1" lang="en-US">
                <a:solidFill>
                  <a:srgbClr val="FFD966"/>
                </a:solidFill>
              </a:rPr>
              <a:t>Relations (however big) can be stored in a distributed filesystem – If they don’t fit in a single machine, they’re broken into pieces (think HDFS)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38100" y="152400"/>
            <a:ext cx="87630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600"/>
              <a:buFont typeface="Century Gothic"/>
              <a:buNone/>
            </a:pPr>
            <a:r>
              <a:rPr b="1" lang="en-US" sz="3600" cap="none"/>
              <a:t>Relational Databases Vs. MapReduce</a:t>
            </a:r>
            <a:endParaRPr/>
          </a:p>
        </p:txBody>
      </p:sp>
      <p:sp>
        <p:nvSpPr>
          <p:cNvPr id="315" name="Google Shape;315;p19"/>
          <p:cNvSpPr txBox="1"/>
          <p:nvPr>
            <p:ph idx="1" type="body"/>
          </p:nvPr>
        </p:nvSpPr>
        <p:spPr>
          <a:xfrm>
            <a:off x="514350" y="1445428"/>
            <a:ext cx="8115300" cy="5166509"/>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20000"/>
              </a:lnSpc>
              <a:spcBef>
                <a:spcPts val="0"/>
              </a:spcBef>
              <a:spcAft>
                <a:spcPts val="0"/>
              </a:spcAft>
              <a:buClr>
                <a:schemeClr val="lt1"/>
              </a:buClr>
              <a:buSzPct val="100000"/>
              <a:buChar char="•"/>
            </a:pPr>
            <a:r>
              <a:rPr lang="en-US"/>
              <a:t>Relational databases:</a:t>
            </a:r>
            <a:endParaRPr/>
          </a:p>
          <a:p>
            <a:pPr indent="-228600" lvl="1" marL="685800" rtl="0" algn="l">
              <a:lnSpc>
                <a:spcPct val="120000"/>
              </a:lnSpc>
              <a:spcBef>
                <a:spcPts val="500"/>
              </a:spcBef>
              <a:spcAft>
                <a:spcPts val="0"/>
              </a:spcAft>
              <a:buClr>
                <a:srgbClr val="FFF2CC"/>
              </a:buClr>
              <a:buSzPct val="100000"/>
              <a:buChar char="•"/>
            </a:pPr>
            <a:r>
              <a:rPr lang="en-US"/>
              <a:t>Multipurpose: analysis and transactions; batch and interactive</a:t>
            </a:r>
            <a:endParaRPr/>
          </a:p>
          <a:p>
            <a:pPr indent="-228600" lvl="1" marL="685800" rtl="0" algn="l">
              <a:lnSpc>
                <a:spcPct val="120000"/>
              </a:lnSpc>
              <a:spcBef>
                <a:spcPts val="500"/>
              </a:spcBef>
              <a:spcAft>
                <a:spcPts val="0"/>
              </a:spcAft>
              <a:buClr>
                <a:srgbClr val="FFF2CC"/>
              </a:buClr>
              <a:buSzPct val="100000"/>
              <a:buChar char="•"/>
            </a:pPr>
            <a:r>
              <a:rPr lang="en-US"/>
              <a:t>Data integrity via ACID transactions</a:t>
            </a:r>
            <a:endParaRPr/>
          </a:p>
          <a:p>
            <a:pPr indent="-228600" lvl="1" marL="685800" rtl="0" algn="l">
              <a:lnSpc>
                <a:spcPct val="120000"/>
              </a:lnSpc>
              <a:spcBef>
                <a:spcPts val="500"/>
              </a:spcBef>
              <a:spcAft>
                <a:spcPts val="0"/>
              </a:spcAft>
              <a:buClr>
                <a:srgbClr val="FFF2CC"/>
              </a:buClr>
              <a:buSzPct val="100000"/>
              <a:buChar char="•"/>
            </a:pPr>
            <a:r>
              <a:rPr lang="en-US"/>
              <a:t>Lots of tools in software ecosystem (for ingesting, reporting, etc.)</a:t>
            </a:r>
            <a:endParaRPr/>
          </a:p>
          <a:p>
            <a:pPr indent="-228600" lvl="1" marL="685800" rtl="0" algn="l">
              <a:lnSpc>
                <a:spcPct val="120000"/>
              </a:lnSpc>
              <a:spcBef>
                <a:spcPts val="500"/>
              </a:spcBef>
              <a:spcAft>
                <a:spcPts val="0"/>
              </a:spcAft>
              <a:buClr>
                <a:srgbClr val="FFF2CC"/>
              </a:buClr>
              <a:buSzPct val="100000"/>
              <a:buChar char="•"/>
            </a:pPr>
            <a:r>
              <a:rPr lang="en-US"/>
              <a:t>Supports SQL (and SQL integration, e.g., JDBC)</a:t>
            </a:r>
            <a:endParaRPr/>
          </a:p>
          <a:p>
            <a:pPr indent="-228600" lvl="1" marL="685800" rtl="0" algn="l">
              <a:lnSpc>
                <a:spcPct val="120000"/>
              </a:lnSpc>
              <a:spcBef>
                <a:spcPts val="500"/>
              </a:spcBef>
              <a:spcAft>
                <a:spcPts val="0"/>
              </a:spcAft>
              <a:buClr>
                <a:srgbClr val="FFF2CC"/>
              </a:buClr>
              <a:buSzPct val="100000"/>
              <a:buChar char="•"/>
            </a:pPr>
            <a:r>
              <a:rPr lang="en-US"/>
              <a:t>Automatic SQL query optimization</a:t>
            </a:r>
            <a:endParaRPr/>
          </a:p>
          <a:p>
            <a:pPr indent="-228600" lvl="0" marL="228600" rtl="0" algn="l">
              <a:lnSpc>
                <a:spcPct val="120000"/>
              </a:lnSpc>
              <a:spcBef>
                <a:spcPts val="1000"/>
              </a:spcBef>
              <a:spcAft>
                <a:spcPts val="0"/>
              </a:spcAft>
              <a:buClr>
                <a:schemeClr val="lt1"/>
              </a:buClr>
              <a:buSzPct val="100000"/>
              <a:buChar char="•"/>
            </a:pPr>
            <a:r>
              <a:rPr lang="en-US"/>
              <a:t>MapReduce (Hadoop):</a:t>
            </a:r>
            <a:endParaRPr/>
          </a:p>
          <a:p>
            <a:pPr indent="-228600" lvl="1" marL="685800" rtl="0" algn="l">
              <a:lnSpc>
                <a:spcPct val="120000"/>
              </a:lnSpc>
              <a:spcBef>
                <a:spcPts val="500"/>
              </a:spcBef>
              <a:spcAft>
                <a:spcPts val="0"/>
              </a:spcAft>
              <a:buClr>
                <a:srgbClr val="FFF2CC"/>
              </a:buClr>
              <a:buSzPct val="100000"/>
              <a:buChar char="•"/>
            </a:pPr>
            <a:r>
              <a:rPr lang="en-US"/>
              <a:t>Designed for large clusters, fault tolerant</a:t>
            </a:r>
            <a:endParaRPr/>
          </a:p>
          <a:p>
            <a:pPr indent="-228600" lvl="1" marL="685800" rtl="0" algn="l">
              <a:lnSpc>
                <a:spcPct val="120000"/>
              </a:lnSpc>
              <a:spcBef>
                <a:spcPts val="500"/>
              </a:spcBef>
              <a:spcAft>
                <a:spcPts val="0"/>
              </a:spcAft>
              <a:buClr>
                <a:srgbClr val="FFF2CC"/>
              </a:buClr>
              <a:buSzPct val="100000"/>
              <a:buChar char="•"/>
            </a:pPr>
            <a:r>
              <a:rPr lang="en-US"/>
              <a:t>Data is accessed in “native format”</a:t>
            </a:r>
            <a:endParaRPr/>
          </a:p>
          <a:p>
            <a:pPr indent="-228600" lvl="1" marL="685800" rtl="0" algn="l">
              <a:lnSpc>
                <a:spcPct val="120000"/>
              </a:lnSpc>
              <a:spcBef>
                <a:spcPts val="500"/>
              </a:spcBef>
              <a:spcAft>
                <a:spcPts val="0"/>
              </a:spcAft>
              <a:buClr>
                <a:srgbClr val="FFF2CC"/>
              </a:buClr>
              <a:buSzPct val="100000"/>
              <a:buChar char="•"/>
            </a:pPr>
            <a:r>
              <a:rPr lang="en-US"/>
              <a:t>Supports many query languages</a:t>
            </a:r>
            <a:endParaRPr/>
          </a:p>
          <a:p>
            <a:pPr indent="-228600" lvl="1" marL="685800" rtl="0" algn="l">
              <a:lnSpc>
                <a:spcPct val="120000"/>
              </a:lnSpc>
              <a:spcBef>
                <a:spcPts val="500"/>
              </a:spcBef>
              <a:spcAft>
                <a:spcPts val="0"/>
              </a:spcAft>
              <a:buClr>
                <a:srgbClr val="FFF2CC"/>
              </a:buClr>
              <a:buSzPct val="100000"/>
              <a:buChar char="•"/>
            </a:pPr>
            <a:r>
              <a:rPr lang="en-US"/>
              <a:t>Programmers retain control over performance</a:t>
            </a:r>
            <a:endParaRPr/>
          </a:p>
          <a:p>
            <a:pPr indent="-228600" lvl="1" marL="685800" rtl="0" algn="l">
              <a:lnSpc>
                <a:spcPct val="120000"/>
              </a:lnSpc>
              <a:spcBef>
                <a:spcPts val="500"/>
              </a:spcBef>
              <a:spcAft>
                <a:spcPts val="0"/>
              </a:spcAft>
              <a:buClr>
                <a:srgbClr val="FFF2CC"/>
              </a:buClr>
              <a:buSzPct val="100000"/>
              <a:buChar char="•"/>
            </a:pPr>
            <a:r>
              <a:rPr lang="en-US"/>
              <a:t>Open source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304800" y="228600"/>
            <a:ext cx="8534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3600"/>
              <a:buFont typeface="Century Gothic"/>
              <a:buNone/>
            </a:pPr>
            <a:r>
              <a:rPr b="1" lang="en-US" sz="3600" cap="none"/>
              <a:t>Selection Using Mapreduce</a:t>
            </a:r>
            <a:endParaRPr b="1" sz="3600" cap="none"/>
          </a:p>
        </p:txBody>
      </p:sp>
      <p:sp>
        <p:nvSpPr>
          <p:cNvPr id="321" name="Google Shape;321;p20"/>
          <p:cNvSpPr txBox="1"/>
          <p:nvPr>
            <p:ph idx="1" type="body"/>
          </p:nvPr>
        </p:nvSpPr>
        <p:spPr>
          <a:xfrm>
            <a:off x="152400" y="990601"/>
            <a:ext cx="8686800" cy="236220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chemeClr val="lt1"/>
              </a:buClr>
              <a:buSzPct val="100000"/>
              <a:buChar char="•"/>
            </a:pPr>
            <a:r>
              <a:rPr lang="en-US"/>
              <a:t>Map: For each tuple t in R, test if t satisfies C. If so, produce the key-value pair (t, t). </a:t>
            </a:r>
            <a:endParaRPr/>
          </a:p>
          <a:p>
            <a:pPr indent="-228600" lvl="0" marL="228600" rtl="0" algn="l">
              <a:lnSpc>
                <a:spcPct val="110000"/>
              </a:lnSpc>
              <a:spcBef>
                <a:spcPts val="1000"/>
              </a:spcBef>
              <a:spcAft>
                <a:spcPts val="0"/>
              </a:spcAft>
              <a:buClr>
                <a:schemeClr val="lt1"/>
              </a:buClr>
              <a:buSzPct val="100000"/>
              <a:buChar char="•"/>
            </a:pPr>
            <a:r>
              <a:rPr lang="en-US"/>
              <a:t>Reduce: The identity function. It simply passes each key-value pair to the output.</a:t>
            </a:r>
            <a:endParaRPr/>
          </a:p>
        </p:txBody>
      </p:sp>
      <p:grpSp>
        <p:nvGrpSpPr>
          <p:cNvPr id="322" name="Google Shape;322;p20"/>
          <p:cNvGrpSpPr/>
          <p:nvPr/>
        </p:nvGrpSpPr>
        <p:grpSpPr>
          <a:xfrm>
            <a:off x="762000" y="3810000"/>
            <a:ext cx="7162800" cy="2514600"/>
            <a:chOff x="838200" y="2057400"/>
            <a:chExt cx="7162800" cy="2514600"/>
          </a:xfrm>
        </p:grpSpPr>
        <p:sp>
          <p:nvSpPr>
            <p:cNvPr id="323" name="Google Shape;323;p20"/>
            <p:cNvSpPr txBox="1"/>
            <p:nvPr/>
          </p:nvSpPr>
          <p:spPr>
            <a:xfrm>
              <a:off x="838200" y="20574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1</a:t>
              </a:r>
              <a:endParaRPr/>
            </a:p>
          </p:txBody>
        </p:sp>
        <p:sp>
          <p:nvSpPr>
            <p:cNvPr id="324" name="Google Shape;324;p20"/>
            <p:cNvSpPr txBox="1"/>
            <p:nvPr/>
          </p:nvSpPr>
          <p:spPr>
            <a:xfrm>
              <a:off x="838200" y="25908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2</a:t>
              </a:r>
              <a:endParaRPr/>
            </a:p>
          </p:txBody>
        </p:sp>
        <p:sp>
          <p:nvSpPr>
            <p:cNvPr id="325" name="Google Shape;325;p20"/>
            <p:cNvSpPr txBox="1"/>
            <p:nvPr/>
          </p:nvSpPr>
          <p:spPr>
            <a:xfrm>
              <a:off x="838200" y="31242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3</a:t>
              </a:r>
              <a:endParaRPr/>
            </a:p>
          </p:txBody>
        </p:sp>
        <p:sp>
          <p:nvSpPr>
            <p:cNvPr id="326" name="Google Shape;326;p20"/>
            <p:cNvSpPr txBox="1"/>
            <p:nvPr/>
          </p:nvSpPr>
          <p:spPr>
            <a:xfrm>
              <a:off x="838200" y="36576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4</a:t>
              </a:r>
              <a:endParaRPr/>
            </a:p>
          </p:txBody>
        </p:sp>
        <p:sp>
          <p:nvSpPr>
            <p:cNvPr id="327" name="Google Shape;327;p20"/>
            <p:cNvSpPr txBox="1"/>
            <p:nvPr/>
          </p:nvSpPr>
          <p:spPr>
            <a:xfrm>
              <a:off x="838200" y="41910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5</a:t>
              </a:r>
              <a:endParaRPr/>
            </a:p>
          </p:txBody>
        </p:sp>
        <p:grpSp>
          <p:nvGrpSpPr>
            <p:cNvPr id="328" name="Google Shape;328;p20"/>
            <p:cNvGrpSpPr/>
            <p:nvPr/>
          </p:nvGrpSpPr>
          <p:grpSpPr>
            <a:xfrm>
              <a:off x="1295400" y="2057400"/>
              <a:ext cx="6705600" cy="2514600"/>
              <a:chOff x="1295400" y="2057400"/>
              <a:chExt cx="6705600" cy="2514600"/>
            </a:xfrm>
          </p:grpSpPr>
          <p:pic>
            <p:nvPicPr>
              <p:cNvPr id="329" name="Google Shape;329;p20"/>
              <p:cNvPicPr preferRelativeResize="0"/>
              <p:nvPr/>
            </p:nvPicPr>
            <p:blipFill rotWithShape="1">
              <a:blip r:embed="rId3">
                <a:alphaModFix/>
              </a:blip>
              <a:srcRect b="0" l="0" r="0" t="0"/>
              <a:stretch/>
            </p:blipFill>
            <p:spPr>
              <a:xfrm>
                <a:off x="4114800" y="3429000"/>
                <a:ext cx="574675" cy="527050"/>
              </a:xfrm>
              <a:prstGeom prst="rect">
                <a:avLst/>
              </a:prstGeom>
              <a:solidFill>
                <a:schemeClr val="hlink">
                  <a:alpha val="81960"/>
                </a:schemeClr>
              </a:solidFill>
              <a:ln>
                <a:noFill/>
              </a:ln>
            </p:spPr>
          </p:pic>
          <p:sp>
            <p:nvSpPr>
              <p:cNvPr id="330" name="Google Shape;330;p20"/>
              <p:cNvSpPr/>
              <p:nvPr/>
            </p:nvSpPr>
            <p:spPr>
              <a:xfrm>
                <a:off x="1295400" y="2057400"/>
                <a:ext cx="6858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31" name="Google Shape;331;p20"/>
              <p:cNvSpPr/>
              <p:nvPr/>
            </p:nvSpPr>
            <p:spPr>
              <a:xfrm>
                <a:off x="2057400" y="20574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32" name="Google Shape;332;p20"/>
              <p:cNvSpPr/>
              <p:nvPr/>
            </p:nvSpPr>
            <p:spPr>
              <a:xfrm>
                <a:off x="2514600" y="20574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33" name="Google Shape;333;p20"/>
              <p:cNvSpPr/>
              <p:nvPr/>
            </p:nvSpPr>
            <p:spPr>
              <a:xfrm>
                <a:off x="3048000" y="2057400"/>
                <a:ext cx="381000" cy="381000"/>
              </a:xfrm>
              <a:prstGeom prst="ellipse">
                <a:avLst/>
              </a:prstGeom>
              <a:solidFill>
                <a:schemeClr val="accent1"/>
              </a:solidFill>
              <a:ln cap="flat" cmpd="sng" w="12700">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34" name="Google Shape;334;p20"/>
              <p:cNvSpPr/>
              <p:nvPr/>
            </p:nvSpPr>
            <p:spPr>
              <a:xfrm>
                <a:off x="4572000" y="3810000"/>
                <a:ext cx="228600" cy="2286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35" name="Google Shape;335;p20"/>
              <p:cNvSpPr/>
              <p:nvPr/>
            </p:nvSpPr>
            <p:spPr>
              <a:xfrm>
                <a:off x="1295400" y="2590800"/>
                <a:ext cx="6858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36" name="Google Shape;336;p20"/>
              <p:cNvSpPr/>
              <p:nvPr/>
            </p:nvSpPr>
            <p:spPr>
              <a:xfrm>
                <a:off x="2057400" y="2590800"/>
                <a:ext cx="381000" cy="381000"/>
              </a:xfrm>
              <a:prstGeom prst="rect">
                <a:avLst/>
              </a:prstGeom>
              <a:solidFill>
                <a:srgbClr val="FFFF00"/>
              </a:solidFill>
              <a:ln cap="flat" cmpd="sng" w="127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37" name="Google Shape;337;p20"/>
              <p:cNvSpPr/>
              <p:nvPr/>
            </p:nvSpPr>
            <p:spPr>
              <a:xfrm>
                <a:off x="2514600" y="2590800"/>
                <a:ext cx="457200" cy="381000"/>
              </a:xfrm>
              <a:prstGeom prst="roundRect">
                <a:avLst>
                  <a:gd fmla="val 16667" name="adj"/>
                </a:avLst>
              </a:prstGeom>
              <a:solidFill>
                <a:schemeClr val="accent2"/>
              </a:solidFill>
              <a:ln cap="flat" cmpd="sng" w="12700">
                <a:solidFill>
                  <a:srgbClr val="AC5B2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38" name="Google Shape;338;p20"/>
              <p:cNvSpPr/>
              <p:nvPr/>
            </p:nvSpPr>
            <p:spPr>
              <a:xfrm>
                <a:off x="3048000" y="2590800"/>
                <a:ext cx="381000" cy="381000"/>
              </a:xfrm>
              <a:prstGeom prst="ellipse">
                <a:avLst/>
              </a:prstGeom>
              <a:solidFill>
                <a:srgbClr val="FFFF00"/>
              </a:solidFill>
              <a:ln cap="flat" cmpd="sng" w="12700">
                <a:solidFill>
                  <a:srgbClr val="BA8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39" name="Google Shape;339;p20"/>
              <p:cNvSpPr/>
              <p:nvPr/>
            </p:nvSpPr>
            <p:spPr>
              <a:xfrm>
                <a:off x="1295400" y="3124200"/>
                <a:ext cx="685800" cy="381000"/>
              </a:xfrm>
              <a:prstGeom prst="rect">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40" name="Google Shape;340;p20"/>
              <p:cNvSpPr/>
              <p:nvPr/>
            </p:nvSpPr>
            <p:spPr>
              <a:xfrm>
                <a:off x="2057400" y="31242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41" name="Google Shape;341;p20"/>
              <p:cNvSpPr/>
              <p:nvPr/>
            </p:nvSpPr>
            <p:spPr>
              <a:xfrm>
                <a:off x="2514600" y="31242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42" name="Google Shape;342;p20"/>
              <p:cNvSpPr/>
              <p:nvPr/>
            </p:nvSpPr>
            <p:spPr>
              <a:xfrm>
                <a:off x="3048000" y="3124200"/>
                <a:ext cx="381000" cy="381000"/>
              </a:xfrm>
              <a:prstGeom prst="ellipse">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cxnSp>
            <p:nvCxnSpPr>
              <p:cNvPr id="343" name="Google Shape;343;p20"/>
              <p:cNvCxnSpPr/>
              <p:nvPr/>
            </p:nvCxnSpPr>
            <p:spPr>
              <a:xfrm>
                <a:off x="3733800" y="3276600"/>
                <a:ext cx="1447800" cy="1588"/>
              </a:xfrm>
              <a:prstGeom prst="straightConnector1">
                <a:avLst/>
              </a:prstGeom>
              <a:noFill/>
              <a:ln cap="flat" cmpd="sng" w="28575">
                <a:solidFill>
                  <a:srgbClr val="FFFF00"/>
                </a:solidFill>
                <a:prstDash val="solid"/>
                <a:round/>
                <a:headEnd len="med" w="med" type="none"/>
                <a:tailEnd len="med" w="med" type="stealth"/>
              </a:ln>
            </p:spPr>
          </p:cxnSp>
          <p:sp>
            <p:nvSpPr>
              <p:cNvPr id="344" name="Google Shape;344;p20"/>
              <p:cNvSpPr/>
              <p:nvPr/>
            </p:nvSpPr>
            <p:spPr>
              <a:xfrm>
                <a:off x="1295400" y="3657600"/>
                <a:ext cx="685800" cy="381000"/>
              </a:xfrm>
              <a:prstGeom prst="rect">
                <a:avLst/>
              </a:prstGeom>
              <a:solidFill>
                <a:schemeClr val="accent2"/>
              </a:solidFill>
              <a:ln cap="flat" cmpd="sng" w="12700">
                <a:solidFill>
                  <a:srgbClr val="AC5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45" name="Google Shape;345;p20"/>
              <p:cNvSpPr/>
              <p:nvPr/>
            </p:nvSpPr>
            <p:spPr>
              <a:xfrm>
                <a:off x="2057400" y="3657600"/>
                <a:ext cx="381000" cy="381000"/>
              </a:xfrm>
              <a:prstGeom prst="rect">
                <a:avLst/>
              </a:prstGeom>
              <a:solidFill>
                <a:schemeClr val="accent6"/>
              </a:solidFill>
              <a:ln cap="flat" cmpd="sng" w="127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46" name="Google Shape;346;p20"/>
              <p:cNvSpPr/>
              <p:nvPr/>
            </p:nvSpPr>
            <p:spPr>
              <a:xfrm>
                <a:off x="2514600" y="3657600"/>
                <a:ext cx="457200" cy="381000"/>
              </a:xfrm>
              <a:prstGeom prst="roundRect">
                <a:avLst>
                  <a:gd fmla="val 16667" name="adj"/>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47" name="Google Shape;347;p20"/>
              <p:cNvSpPr/>
              <p:nvPr/>
            </p:nvSpPr>
            <p:spPr>
              <a:xfrm>
                <a:off x="3048000" y="3657600"/>
                <a:ext cx="381000" cy="381000"/>
              </a:xfrm>
              <a:prstGeom prst="ellipse">
                <a:avLst/>
              </a:prstGeom>
              <a:solidFill>
                <a:schemeClr val="accent3"/>
              </a:solidFill>
              <a:ln cap="flat" cmpd="sng" w="12700">
                <a:solidFill>
                  <a:srgbClr val="787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48" name="Google Shape;348;p20"/>
              <p:cNvSpPr/>
              <p:nvPr/>
            </p:nvSpPr>
            <p:spPr>
              <a:xfrm>
                <a:off x="1295400" y="4191000"/>
                <a:ext cx="685800" cy="381000"/>
              </a:xfrm>
              <a:prstGeom prst="rect">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49" name="Google Shape;349;p20"/>
              <p:cNvSpPr/>
              <p:nvPr/>
            </p:nvSpPr>
            <p:spPr>
              <a:xfrm>
                <a:off x="2057400" y="4191000"/>
                <a:ext cx="3810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50" name="Google Shape;350;p20"/>
              <p:cNvSpPr/>
              <p:nvPr/>
            </p:nvSpPr>
            <p:spPr>
              <a:xfrm>
                <a:off x="2514600" y="41910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51" name="Google Shape;351;p20"/>
              <p:cNvSpPr/>
              <p:nvPr/>
            </p:nvSpPr>
            <p:spPr>
              <a:xfrm>
                <a:off x="3048000" y="4191000"/>
                <a:ext cx="381000" cy="381000"/>
              </a:xfrm>
              <a:prstGeom prst="ellipse">
                <a:avLst/>
              </a:prstGeom>
              <a:solidFill>
                <a:schemeClr val="accent2"/>
              </a:solidFill>
              <a:ln cap="flat" cmpd="sng" w="12700">
                <a:solidFill>
                  <a:srgbClr val="AC5B2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52" name="Google Shape;352;p20"/>
              <p:cNvSpPr/>
              <p:nvPr/>
            </p:nvSpPr>
            <p:spPr>
              <a:xfrm>
                <a:off x="5867400" y="2819400"/>
                <a:ext cx="6858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53" name="Google Shape;353;p20"/>
              <p:cNvSpPr txBox="1"/>
              <p:nvPr/>
            </p:nvSpPr>
            <p:spPr>
              <a:xfrm>
                <a:off x="5410200" y="28194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1</a:t>
                </a:r>
                <a:endParaRPr/>
              </a:p>
            </p:txBody>
          </p:sp>
          <p:sp>
            <p:nvSpPr>
              <p:cNvPr id="354" name="Google Shape;354;p20"/>
              <p:cNvSpPr/>
              <p:nvPr/>
            </p:nvSpPr>
            <p:spPr>
              <a:xfrm>
                <a:off x="6629400" y="28194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55" name="Google Shape;355;p20"/>
              <p:cNvSpPr/>
              <p:nvPr/>
            </p:nvSpPr>
            <p:spPr>
              <a:xfrm>
                <a:off x="7086600" y="28194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56" name="Google Shape;356;p20"/>
              <p:cNvSpPr/>
              <p:nvPr/>
            </p:nvSpPr>
            <p:spPr>
              <a:xfrm>
                <a:off x="7620000" y="2819400"/>
                <a:ext cx="381000" cy="381000"/>
              </a:xfrm>
              <a:prstGeom prst="ellipse">
                <a:avLst/>
              </a:prstGeom>
              <a:solidFill>
                <a:schemeClr val="accent1"/>
              </a:solidFill>
              <a:ln cap="flat" cmpd="sng" w="12700">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57" name="Google Shape;357;p20"/>
              <p:cNvSpPr/>
              <p:nvPr/>
            </p:nvSpPr>
            <p:spPr>
              <a:xfrm>
                <a:off x="5867400" y="3352800"/>
                <a:ext cx="685800" cy="381000"/>
              </a:xfrm>
              <a:prstGeom prst="rect">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58" name="Google Shape;358;p20"/>
              <p:cNvSpPr txBox="1"/>
              <p:nvPr/>
            </p:nvSpPr>
            <p:spPr>
              <a:xfrm>
                <a:off x="5410200" y="33528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3</a:t>
                </a:r>
                <a:endParaRPr/>
              </a:p>
            </p:txBody>
          </p:sp>
          <p:sp>
            <p:nvSpPr>
              <p:cNvPr id="359" name="Google Shape;359;p20"/>
              <p:cNvSpPr/>
              <p:nvPr/>
            </p:nvSpPr>
            <p:spPr>
              <a:xfrm>
                <a:off x="6629400" y="33528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60" name="Google Shape;360;p20"/>
              <p:cNvSpPr/>
              <p:nvPr/>
            </p:nvSpPr>
            <p:spPr>
              <a:xfrm>
                <a:off x="7086600" y="33528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61" name="Google Shape;361;p20"/>
              <p:cNvSpPr/>
              <p:nvPr/>
            </p:nvSpPr>
            <p:spPr>
              <a:xfrm>
                <a:off x="7620000" y="3352800"/>
                <a:ext cx="381000" cy="381000"/>
              </a:xfrm>
              <a:prstGeom prst="ellipse">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type="title"/>
          </p:nvPr>
        </p:nvSpPr>
        <p:spPr>
          <a:xfrm>
            <a:off x="152400" y="304800"/>
            <a:ext cx="8534400" cy="7596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a:t>OVERVIEW OF THE CHAPTER</a:t>
            </a:r>
            <a:endParaRPr/>
          </a:p>
        </p:txBody>
      </p:sp>
      <p:sp>
        <p:nvSpPr>
          <p:cNvPr id="168" name="Google Shape;168;p2"/>
          <p:cNvSpPr txBox="1"/>
          <p:nvPr>
            <p:ph idx="1" type="body"/>
          </p:nvPr>
        </p:nvSpPr>
        <p:spPr>
          <a:xfrm>
            <a:off x="152400" y="1066800"/>
            <a:ext cx="8839200" cy="56387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600"/>
              <a:buChar char="•"/>
            </a:pPr>
            <a:r>
              <a:rPr b="1" lang="en-US" sz="2600"/>
              <a:t>Algorithms Using MapReduce: </a:t>
            </a:r>
            <a:endParaRPr sz="2600"/>
          </a:p>
          <a:p>
            <a:pPr indent="-228600" lvl="1" marL="685800" rtl="0" algn="l">
              <a:lnSpc>
                <a:spcPct val="100000"/>
              </a:lnSpc>
              <a:spcBef>
                <a:spcPts val="600"/>
              </a:spcBef>
              <a:spcAft>
                <a:spcPts val="0"/>
              </a:spcAft>
              <a:buClr>
                <a:srgbClr val="FFF2CC"/>
              </a:buClr>
              <a:buSzPts val="2600"/>
              <a:buChar char="•"/>
            </a:pPr>
            <a:r>
              <a:rPr lang="en-US" sz="2600"/>
              <a:t>Matrix-Vector Multiplication by MapReduce </a:t>
            </a:r>
            <a:endParaRPr/>
          </a:p>
          <a:p>
            <a:pPr indent="-228600" lvl="1" marL="685800" rtl="0" algn="l">
              <a:lnSpc>
                <a:spcPct val="100000"/>
              </a:lnSpc>
              <a:spcBef>
                <a:spcPts val="600"/>
              </a:spcBef>
              <a:spcAft>
                <a:spcPts val="0"/>
              </a:spcAft>
              <a:buClr>
                <a:srgbClr val="FFF2CC"/>
              </a:buClr>
              <a:buSzPts val="2600"/>
              <a:buChar char="•"/>
            </a:pPr>
            <a:r>
              <a:rPr lang="en-US" sz="2600"/>
              <a:t>Relational-Algebra Operations, Computing Selections by MapReduce, Computing Projections by MapReduce, Union, Intersection, and Difference by MapReduce, Computing Natural Join by MapReduce, Grouping and Aggregation by MapReduce</a:t>
            </a:r>
            <a:endParaRPr/>
          </a:p>
          <a:p>
            <a:pPr indent="-228600" lvl="1" marL="685800" rtl="0" algn="l">
              <a:lnSpc>
                <a:spcPct val="100000"/>
              </a:lnSpc>
              <a:spcBef>
                <a:spcPts val="600"/>
              </a:spcBef>
              <a:spcAft>
                <a:spcPts val="0"/>
              </a:spcAft>
              <a:buClr>
                <a:srgbClr val="FFF2CC"/>
              </a:buClr>
              <a:buSzPts val="2600"/>
              <a:buChar char="•"/>
            </a:pPr>
            <a:r>
              <a:rPr lang="en-US" sz="2600"/>
              <a:t>Matrix Multiplication, Matrix Multiplication with One MapReduce Step . </a:t>
            </a:r>
            <a:endParaRPr/>
          </a:p>
          <a:p>
            <a:pPr indent="-228600" lvl="0" marL="228600" rtl="0" algn="l">
              <a:lnSpc>
                <a:spcPct val="100000"/>
              </a:lnSpc>
              <a:spcBef>
                <a:spcPts val="600"/>
              </a:spcBef>
              <a:spcAft>
                <a:spcPts val="0"/>
              </a:spcAft>
              <a:buClr>
                <a:schemeClr val="lt1"/>
              </a:buClr>
              <a:buSzPts val="2600"/>
              <a:buChar char="•"/>
            </a:pPr>
            <a:r>
              <a:rPr b="1" lang="en-US" sz="2600"/>
              <a:t>Illustrating </a:t>
            </a:r>
            <a:r>
              <a:rPr lang="en-US" sz="2600"/>
              <a:t>use of MapReduce with use of real life databases and applications.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2"/>
          <p:cNvSpPr txBox="1"/>
          <p:nvPr>
            <p:ph type="title"/>
          </p:nvPr>
        </p:nvSpPr>
        <p:spPr>
          <a:xfrm>
            <a:off x="1524000" y="152400"/>
            <a:ext cx="6457950" cy="6834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b="1" lang="en-US"/>
              <a:t>PROJECTION</a:t>
            </a:r>
            <a:endParaRPr/>
          </a:p>
        </p:txBody>
      </p:sp>
      <p:pic>
        <p:nvPicPr>
          <p:cNvPr id="367" name="Google Shape;367;p22"/>
          <p:cNvPicPr preferRelativeResize="0"/>
          <p:nvPr/>
        </p:nvPicPr>
        <p:blipFill rotWithShape="1">
          <a:blip r:embed="rId3">
            <a:alphaModFix/>
          </a:blip>
          <a:srcRect b="0" l="0" r="0" t="0"/>
          <a:stretch/>
        </p:blipFill>
        <p:spPr>
          <a:xfrm>
            <a:off x="152400" y="838200"/>
            <a:ext cx="8658225" cy="2781300"/>
          </a:xfrm>
          <a:prstGeom prst="rect">
            <a:avLst/>
          </a:prstGeom>
          <a:noFill/>
          <a:ln>
            <a:noFill/>
          </a:ln>
        </p:spPr>
      </p:pic>
      <p:grpSp>
        <p:nvGrpSpPr>
          <p:cNvPr id="368" name="Google Shape;368;p22"/>
          <p:cNvGrpSpPr/>
          <p:nvPr/>
        </p:nvGrpSpPr>
        <p:grpSpPr>
          <a:xfrm>
            <a:off x="381000" y="3810000"/>
            <a:ext cx="7772400" cy="2514600"/>
            <a:chOff x="1143000" y="2057400"/>
            <a:chExt cx="6248400" cy="2514600"/>
          </a:xfrm>
        </p:grpSpPr>
        <p:sp>
          <p:nvSpPr>
            <p:cNvPr id="369" name="Google Shape;369;p22"/>
            <p:cNvSpPr/>
            <p:nvPr/>
          </p:nvSpPr>
          <p:spPr>
            <a:xfrm>
              <a:off x="1600200" y="2057400"/>
              <a:ext cx="6858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70" name="Google Shape;370;p22"/>
            <p:cNvSpPr txBox="1"/>
            <p:nvPr/>
          </p:nvSpPr>
          <p:spPr>
            <a:xfrm>
              <a:off x="1143000" y="20574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1</a:t>
              </a:r>
              <a:endParaRPr/>
            </a:p>
          </p:txBody>
        </p:sp>
        <p:sp>
          <p:nvSpPr>
            <p:cNvPr id="371" name="Google Shape;371;p22"/>
            <p:cNvSpPr/>
            <p:nvPr/>
          </p:nvSpPr>
          <p:spPr>
            <a:xfrm>
              <a:off x="2362200" y="20574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72" name="Google Shape;372;p22"/>
            <p:cNvSpPr/>
            <p:nvPr/>
          </p:nvSpPr>
          <p:spPr>
            <a:xfrm>
              <a:off x="2819400" y="20574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73" name="Google Shape;373;p22"/>
            <p:cNvSpPr/>
            <p:nvPr/>
          </p:nvSpPr>
          <p:spPr>
            <a:xfrm>
              <a:off x="3352800" y="2057400"/>
              <a:ext cx="381000" cy="381000"/>
            </a:xfrm>
            <a:prstGeom prst="ellipse">
              <a:avLst/>
            </a:prstGeom>
            <a:solidFill>
              <a:schemeClr val="accent1"/>
            </a:solidFill>
            <a:ln cap="flat" cmpd="sng" w="12700">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grpSp>
          <p:nvGrpSpPr>
            <p:cNvPr id="374" name="Google Shape;374;p22"/>
            <p:cNvGrpSpPr/>
            <p:nvPr/>
          </p:nvGrpSpPr>
          <p:grpSpPr>
            <a:xfrm>
              <a:off x="4343400" y="3429000"/>
              <a:ext cx="1371600" cy="457201"/>
              <a:chOff x="3886200" y="1524000"/>
              <a:chExt cx="984250" cy="533401"/>
            </a:xfrm>
          </p:grpSpPr>
          <p:sp>
            <p:nvSpPr>
              <p:cNvPr id="375" name="Google Shape;375;p22"/>
              <p:cNvSpPr/>
              <p:nvPr/>
            </p:nvSpPr>
            <p:spPr>
              <a:xfrm>
                <a:off x="4337050" y="1701800"/>
                <a:ext cx="228600" cy="355601"/>
              </a:xfrm>
              <a:prstGeom prst="rect">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76" name="Google Shape;376;p22"/>
              <p:cNvSpPr/>
              <p:nvPr/>
            </p:nvSpPr>
            <p:spPr>
              <a:xfrm>
                <a:off x="4641850" y="1701800"/>
                <a:ext cx="228600" cy="355601"/>
              </a:xfrm>
              <a:prstGeom prst="ellipse">
                <a:avLst/>
              </a:prstGeom>
              <a:solidFill>
                <a:srgbClr val="FFFF0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pic>
            <p:nvPicPr>
              <p:cNvPr id="377" name="Google Shape;377;p22"/>
              <p:cNvPicPr preferRelativeResize="0"/>
              <p:nvPr/>
            </p:nvPicPr>
            <p:blipFill rotWithShape="1">
              <a:blip r:embed="rId4">
                <a:alphaModFix/>
              </a:blip>
              <a:srcRect b="0" l="0" r="0" t="0"/>
              <a:stretch/>
            </p:blipFill>
            <p:spPr>
              <a:xfrm>
                <a:off x="3886200" y="1524000"/>
                <a:ext cx="527050" cy="527050"/>
              </a:xfrm>
              <a:prstGeom prst="rect">
                <a:avLst/>
              </a:prstGeom>
              <a:noFill/>
              <a:ln>
                <a:noFill/>
              </a:ln>
            </p:spPr>
          </p:pic>
        </p:grpSp>
        <p:sp>
          <p:nvSpPr>
            <p:cNvPr id="378" name="Google Shape;378;p22"/>
            <p:cNvSpPr/>
            <p:nvPr/>
          </p:nvSpPr>
          <p:spPr>
            <a:xfrm>
              <a:off x="1600200" y="2590800"/>
              <a:ext cx="6858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79" name="Google Shape;379;p22"/>
            <p:cNvSpPr txBox="1"/>
            <p:nvPr/>
          </p:nvSpPr>
          <p:spPr>
            <a:xfrm>
              <a:off x="1143000" y="25908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2</a:t>
              </a:r>
              <a:endParaRPr/>
            </a:p>
          </p:txBody>
        </p:sp>
        <p:sp>
          <p:nvSpPr>
            <p:cNvPr id="380" name="Google Shape;380;p22"/>
            <p:cNvSpPr/>
            <p:nvPr/>
          </p:nvSpPr>
          <p:spPr>
            <a:xfrm>
              <a:off x="2362200" y="2590800"/>
              <a:ext cx="381000" cy="381000"/>
            </a:xfrm>
            <a:prstGeom prst="rect">
              <a:avLst/>
            </a:prstGeom>
            <a:solidFill>
              <a:srgbClr val="FFC000"/>
            </a:solidFill>
            <a:ln cap="flat" cmpd="sng" w="127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81" name="Google Shape;381;p22"/>
            <p:cNvSpPr/>
            <p:nvPr/>
          </p:nvSpPr>
          <p:spPr>
            <a:xfrm>
              <a:off x="2819400" y="2590800"/>
              <a:ext cx="457200" cy="381000"/>
            </a:xfrm>
            <a:prstGeom prst="roundRect">
              <a:avLst>
                <a:gd fmla="val 16667" name="adj"/>
              </a:avLst>
            </a:prstGeom>
            <a:solidFill>
              <a:schemeClr val="accent2"/>
            </a:solidFill>
            <a:ln cap="flat" cmpd="sng" w="12700">
              <a:solidFill>
                <a:srgbClr val="AC5B2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82" name="Google Shape;382;p22"/>
            <p:cNvSpPr/>
            <p:nvPr/>
          </p:nvSpPr>
          <p:spPr>
            <a:xfrm>
              <a:off x="3352800" y="2590800"/>
              <a:ext cx="381000" cy="381000"/>
            </a:xfrm>
            <a:prstGeom prst="ellipse">
              <a:avLst/>
            </a:prstGeom>
            <a:solidFill>
              <a:srgbClr val="FFC000"/>
            </a:solidFill>
            <a:ln cap="flat" cmpd="sng" w="12700">
              <a:solidFill>
                <a:srgbClr val="BA8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83" name="Google Shape;383;p22"/>
            <p:cNvSpPr/>
            <p:nvPr/>
          </p:nvSpPr>
          <p:spPr>
            <a:xfrm>
              <a:off x="1600200" y="3124200"/>
              <a:ext cx="685800" cy="381000"/>
            </a:xfrm>
            <a:prstGeom prst="rect">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84" name="Google Shape;384;p22"/>
            <p:cNvSpPr txBox="1"/>
            <p:nvPr/>
          </p:nvSpPr>
          <p:spPr>
            <a:xfrm>
              <a:off x="1143000" y="3124200"/>
              <a:ext cx="407988" cy="338138"/>
            </a:xfrm>
            <a:prstGeom prst="rect">
              <a:avLst/>
            </a:prstGeom>
            <a:solidFill>
              <a:srgbClr val="C00000"/>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3</a:t>
              </a:r>
              <a:endParaRPr/>
            </a:p>
          </p:txBody>
        </p:sp>
        <p:sp>
          <p:nvSpPr>
            <p:cNvPr id="385" name="Google Shape;385;p22"/>
            <p:cNvSpPr/>
            <p:nvPr/>
          </p:nvSpPr>
          <p:spPr>
            <a:xfrm>
              <a:off x="2362200" y="31242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86" name="Google Shape;386;p22"/>
            <p:cNvSpPr/>
            <p:nvPr/>
          </p:nvSpPr>
          <p:spPr>
            <a:xfrm>
              <a:off x="2819400" y="31242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87" name="Google Shape;387;p22"/>
            <p:cNvSpPr/>
            <p:nvPr/>
          </p:nvSpPr>
          <p:spPr>
            <a:xfrm>
              <a:off x="3352800" y="3124200"/>
              <a:ext cx="381000" cy="381000"/>
            </a:xfrm>
            <a:prstGeom prst="ellipse">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cxnSp>
          <p:nvCxnSpPr>
            <p:cNvPr id="388" name="Google Shape;388;p22"/>
            <p:cNvCxnSpPr/>
            <p:nvPr/>
          </p:nvCxnSpPr>
          <p:spPr>
            <a:xfrm>
              <a:off x="4191000" y="3048000"/>
              <a:ext cx="1447800" cy="1588"/>
            </a:xfrm>
            <a:prstGeom prst="straightConnector1">
              <a:avLst/>
            </a:prstGeom>
            <a:noFill/>
            <a:ln cap="flat" cmpd="sng" w="28575">
              <a:solidFill>
                <a:srgbClr val="92D050"/>
              </a:solidFill>
              <a:prstDash val="solid"/>
              <a:round/>
              <a:headEnd len="med" w="med" type="none"/>
              <a:tailEnd len="med" w="med" type="stealth"/>
            </a:ln>
          </p:spPr>
        </p:cxnSp>
        <p:sp>
          <p:nvSpPr>
            <p:cNvPr id="389" name="Google Shape;389;p22"/>
            <p:cNvSpPr/>
            <p:nvPr/>
          </p:nvSpPr>
          <p:spPr>
            <a:xfrm>
              <a:off x="1600200" y="3657600"/>
              <a:ext cx="685800" cy="381000"/>
            </a:xfrm>
            <a:prstGeom prst="rect">
              <a:avLst/>
            </a:prstGeom>
            <a:solidFill>
              <a:schemeClr val="accent2"/>
            </a:solidFill>
            <a:ln cap="flat" cmpd="sng" w="12700">
              <a:solidFill>
                <a:srgbClr val="AC5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90" name="Google Shape;390;p22"/>
            <p:cNvSpPr txBox="1"/>
            <p:nvPr/>
          </p:nvSpPr>
          <p:spPr>
            <a:xfrm>
              <a:off x="1143000" y="36576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4</a:t>
              </a:r>
              <a:endParaRPr/>
            </a:p>
          </p:txBody>
        </p:sp>
        <p:sp>
          <p:nvSpPr>
            <p:cNvPr id="391" name="Google Shape;391;p22"/>
            <p:cNvSpPr/>
            <p:nvPr/>
          </p:nvSpPr>
          <p:spPr>
            <a:xfrm>
              <a:off x="2362200" y="3657600"/>
              <a:ext cx="381000" cy="381000"/>
            </a:xfrm>
            <a:prstGeom prst="rect">
              <a:avLst/>
            </a:prstGeom>
            <a:solidFill>
              <a:schemeClr val="accent6"/>
            </a:solidFill>
            <a:ln cap="flat" cmpd="sng" w="127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92" name="Google Shape;392;p22"/>
            <p:cNvSpPr/>
            <p:nvPr/>
          </p:nvSpPr>
          <p:spPr>
            <a:xfrm>
              <a:off x="2819400" y="3657600"/>
              <a:ext cx="457200" cy="381000"/>
            </a:xfrm>
            <a:prstGeom prst="roundRect">
              <a:avLst>
                <a:gd fmla="val 16667" name="adj"/>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93" name="Google Shape;393;p22"/>
            <p:cNvSpPr/>
            <p:nvPr/>
          </p:nvSpPr>
          <p:spPr>
            <a:xfrm>
              <a:off x="3352800" y="3657600"/>
              <a:ext cx="381000" cy="381000"/>
            </a:xfrm>
            <a:prstGeom prst="ellipse">
              <a:avLst/>
            </a:prstGeom>
            <a:solidFill>
              <a:schemeClr val="accent3"/>
            </a:solidFill>
            <a:ln cap="flat" cmpd="sng" w="12700">
              <a:solidFill>
                <a:srgbClr val="787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94" name="Google Shape;394;p22"/>
            <p:cNvSpPr/>
            <p:nvPr/>
          </p:nvSpPr>
          <p:spPr>
            <a:xfrm>
              <a:off x="1600200" y="4191000"/>
              <a:ext cx="685800" cy="381000"/>
            </a:xfrm>
            <a:prstGeom prst="rect">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95" name="Google Shape;395;p22"/>
            <p:cNvSpPr txBox="1"/>
            <p:nvPr/>
          </p:nvSpPr>
          <p:spPr>
            <a:xfrm>
              <a:off x="1143000" y="41910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5</a:t>
              </a:r>
              <a:endParaRPr/>
            </a:p>
          </p:txBody>
        </p:sp>
        <p:sp>
          <p:nvSpPr>
            <p:cNvPr id="396" name="Google Shape;396;p22"/>
            <p:cNvSpPr/>
            <p:nvPr/>
          </p:nvSpPr>
          <p:spPr>
            <a:xfrm>
              <a:off x="2362200" y="4191000"/>
              <a:ext cx="3810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397" name="Google Shape;397;p22"/>
            <p:cNvSpPr/>
            <p:nvPr/>
          </p:nvSpPr>
          <p:spPr>
            <a:xfrm>
              <a:off x="2819400" y="4191000"/>
              <a:ext cx="457200" cy="381000"/>
            </a:xfrm>
            <a:prstGeom prst="roundRect">
              <a:avLst>
                <a:gd fmla="val 16667" name="adj"/>
              </a:avLst>
            </a:prstGeom>
            <a:solidFill>
              <a:schemeClr val="accent6"/>
            </a:solidFill>
            <a:ln cap="flat" cmpd="sng" w="12700">
              <a:solidFill>
                <a:srgbClr val="517E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98" name="Google Shape;398;p22"/>
            <p:cNvSpPr/>
            <p:nvPr/>
          </p:nvSpPr>
          <p:spPr>
            <a:xfrm>
              <a:off x="3352800" y="4191000"/>
              <a:ext cx="381000" cy="381000"/>
            </a:xfrm>
            <a:prstGeom prst="ellipse">
              <a:avLst/>
            </a:prstGeom>
            <a:solidFill>
              <a:schemeClr val="accent2"/>
            </a:solidFill>
            <a:ln cap="flat" cmpd="sng" w="12700">
              <a:solidFill>
                <a:srgbClr val="AC5B2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399" name="Google Shape;399;p22"/>
            <p:cNvSpPr txBox="1"/>
            <p:nvPr/>
          </p:nvSpPr>
          <p:spPr>
            <a:xfrm>
              <a:off x="6096000" y="20574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1</a:t>
              </a:r>
              <a:endParaRPr/>
            </a:p>
          </p:txBody>
        </p:sp>
        <p:sp>
          <p:nvSpPr>
            <p:cNvPr id="400" name="Google Shape;400;p22"/>
            <p:cNvSpPr/>
            <p:nvPr/>
          </p:nvSpPr>
          <p:spPr>
            <a:xfrm>
              <a:off x="6553200" y="20574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401" name="Google Shape;401;p22"/>
            <p:cNvSpPr/>
            <p:nvPr/>
          </p:nvSpPr>
          <p:spPr>
            <a:xfrm>
              <a:off x="7010400" y="2057400"/>
              <a:ext cx="381000" cy="381000"/>
            </a:xfrm>
            <a:prstGeom prst="ellipse">
              <a:avLst/>
            </a:prstGeom>
            <a:solidFill>
              <a:schemeClr val="accent1"/>
            </a:solidFill>
            <a:ln cap="flat" cmpd="sng" w="12700">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402" name="Google Shape;402;p22"/>
            <p:cNvSpPr txBox="1"/>
            <p:nvPr/>
          </p:nvSpPr>
          <p:spPr>
            <a:xfrm>
              <a:off x="6096000" y="25908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2</a:t>
              </a:r>
              <a:endParaRPr/>
            </a:p>
          </p:txBody>
        </p:sp>
        <p:sp>
          <p:nvSpPr>
            <p:cNvPr id="403" name="Google Shape;403;p22"/>
            <p:cNvSpPr/>
            <p:nvPr/>
          </p:nvSpPr>
          <p:spPr>
            <a:xfrm>
              <a:off x="6553200" y="2590800"/>
              <a:ext cx="381000" cy="381000"/>
            </a:xfrm>
            <a:prstGeom prst="rect">
              <a:avLst/>
            </a:prstGeom>
            <a:solidFill>
              <a:srgbClr val="FFC000"/>
            </a:solidFill>
            <a:ln cap="flat" cmpd="sng" w="127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404" name="Google Shape;404;p22"/>
            <p:cNvSpPr/>
            <p:nvPr/>
          </p:nvSpPr>
          <p:spPr>
            <a:xfrm>
              <a:off x="7010400" y="2590800"/>
              <a:ext cx="381000" cy="381000"/>
            </a:xfrm>
            <a:prstGeom prst="ellipse">
              <a:avLst/>
            </a:prstGeom>
            <a:solidFill>
              <a:srgbClr val="FFC000"/>
            </a:solidFill>
            <a:ln cap="flat" cmpd="sng" w="12700">
              <a:solidFill>
                <a:srgbClr val="BA8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405" name="Google Shape;405;p22"/>
            <p:cNvSpPr txBox="1"/>
            <p:nvPr/>
          </p:nvSpPr>
          <p:spPr>
            <a:xfrm>
              <a:off x="6096000" y="31242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3</a:t>
              </a:r>
              <a:endParaRPr/>
            </a:p>
          </p:txBody>
        </p:sp>
        <p:sp>
          <p:nvSpPr>
            <p:cNvPr id="406" name="Google Shape;406;p22"/>
            <p:cNvSpPr/>
            <p:nvPr/>
          </p:nvSpPr>
          <p:spPr>
            <a:xfrm>
              <a:off x="6553200" y="3124200"/>
              <a:ext cx="381000" cy="381000"/>
            </a:xfrm>
            <a:prstGeom prst="rect">
              <a:avLst/>
            </a:prstGeom>
            <a:solidFill>
              <a:schemeClr val="accent3"/>
            </a:solidFill>
            <a:ln cap="flat" cmpd="sng" w="127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407" name="Google Shape;407;p22"/>
            <p:cNvSpPr/>
            <p:nvPr/>
          </p:nvSpPr>
          <p:spPr>
            <a:xfrm>
              <a:off x="7010400" y="3124200"/>
              <a:ext cx="381000" cy="381000"/>
            </a:xfrm>
            <a:prstGeom prst="ellipse">
              <a:avLst/>
            </a:prstGeom>
            <a:solidFill>
              <a:schemeClr val="accent5"/>
            </a:solidFill>
            <a:ln cap="flat" cmpd="sng" w="12700">
              <a:solidFill>
                <a:srgbClr val="3153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408" name="Google Shape;408;p22"/>
            <p:cNvSpPr txBox="1"/>
            <p:nvPr/>
          </p:nvSpPr>
          <p:spPr>
            <a:xfrm>
              <a:off x="6096000" y="36576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4</a:t>
              </a:r>
              <a:endParaRPr/>
            </a:p>
          </p:txBody>
        </p:sp>
        <p:sp>
          <p:nvSpPr>
            <p:cNvPr id="409" name="Google Shape;409;p22"/>
            <p:cNvSpPr/>
            <p:nvPr/>
          </p:nvSpPr>
          <p:spPr>
            <a:xfrm>
              <a:off x="6553200" y="3657600"/>
              <a:ext cx="381000" cy="381000"/>
            </a:xfrm>
            <a:prstGeom prst="rect">
              <a:avLst/>
            </a:prstGeom>
            <a:solidFill>
              <a:schemeClr val="accent6"/>
            </a:solidFill>
            <a:ln cap="flat" cmpd="sng" w="127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410" name="Google Shape;410;p22"/>
            <p:cNvSpPr/>
            <p:nvPr/>
          </p:nvSpPr>
          <p:spPr>
            <a:xfrm>
              <a:off x="7010400" y="3657600"/>
              <a:ext cx="381000" cy="381000"/>
            </a:xfrm>
            <a:prstGeom prst="ellipse">
              <a:avLst/>
            </a:prstGeom>
            <a:solidFill>
              <a:schemeClr val="accent3"/>
            </a:solidFill>
            <a:ln cap="flat" cmpd="sng" w="12700">
              <a:solidFill>
                <a:srgbClr val="787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sp>
          <p:nvSpPr>
            <p:cNvPr id="411" name="Google Shape;411;p22"/>
            <p:cNvSpPr txBox="1"/>
            <p:nvPr/>
          </p:nvSpPr>
          <p:spPr>
            <a:xfrm>
              <a:off x="6096000" y="4191000"/>
              <a:ext cx="407988" cy="338138"/>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R</a:t>
              </a:r>
              <a:r>
                <a:rPr baseline="-25000" lang="en-US" sz="1600">
                  <a:solidFill>
                    <a:schemeClr val="dk1"/>
                  </a:solidFill>
                  <a:latin typeface="Century Gothic"/>
                  <a:ea typeface="Century Gothic"/>
                  <a:cs typeface="Century Gothic"/>
                  <a:sym typeface="Century Gothic"/>
                </a:rPr>
                <a:t>5</a:t>
              </a:r>
              <a:endParaRPr/>
            </a:p>
          </p:txBody>
        </p:sp>
        <p:sp>
          <p:nvSpPr>
            <p:cNvPr id="412" name="Google Shape;412;p22"/>
            <p:cNvSpPr/>
            <p:nvPr/>
          </p:nvSpPr>
          <p:spPr>
            <a:xfrm>
              <a:off x="6553200" y="4191000"/>
              <a:ext cx="381000" cy="381000"/>
            </a:xfrm>
            <a:prstGeom prst="rect">
              <a:avLst/>
            </a:prstGeom>
            <a:solidFill>
              <a:schemeClr val="accent5"/>
            </a:solidFill>
            <a:ln cap="flat" cmpd="sng" w="127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dk1"/>
                </a:solidFill>
                <a:latin typeface="Calibri"/>
                <a:ea typeface="Calibri"/>
                <a:cs typeface="Calibri"/>
                <a:sym typeface="Calibri"/>
              </a:endParaRPr>
            </a:p>
          </p:txBody>
        </p:sp>
        <p:sp>
          <p:nvSpPr>
            <p:cNvPr id="413" name="Google Shape;413;p22"/>
            <p:cNvSpPr/>
            <p:nvPr/>
          </p:nvSpPr>
          <p:spPr>
            <a:xfrm>
              <a:off x="7010400" y="4191000"/>
              <a:ext cx="381000" cy="381000"/>
            </a:xfrm>
            <a:prstGeom prst="ellipse">
              <a:avLst/>
            </a:prstGeom>
            <a:solidFill>
              <a:schemeClr val="accent2"/>
            </a:solidFill>
            <a:ln cap="flat" cmpd="sng" w="12700">
              <a:solidFill>
                <a:srgbClr val="AC5B2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600">
                <a:solidFill>
                  <a:schemeClr val="l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3"/>
          <p:cNvSpPr txBox="1"/>
          <p:nvPr>
            <p:ph type="title"/>
          </p:nvPr>
        </p:nvSpPr>
        <p:spPr>
          <a:xfrm>
            <a:off x="381000" y="228601"/>
            <a:ext cx="8248650" cy="10668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cap="none"/>
              <a:t>Union Using Mapreduce</a:t>
            </a:r>
            <a:endParaRPr cap="none"/>
          </a:p>
        </p:txBody>
      </p:sp>
      <p:sp>
        <p:nvSpPr>
          <p:cNvPr id="419" name="Google Shape;419;p23"/>
          <p:cNvSpPr txBox="1"/>
          <p:nvPr>
            <p:ph idx="1" type="body"/>
          </p:nvPr>
        </p:nvSpPr>
        <p:spPr>
          <a:xfrm>
            <a:off x="304800" y="1219200"/>
            <a:ext cx="8305800" cy="2514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600"/>
              <a:buChar char="•"/>
            </a:pPr>
            <a:r>
              <a:rPr lang="en-US"/>
              <a:t>Suppose R and S have the same schema</a:t>
            </a:r>
            <a:endParaRPr/>
          </a:p>
          <a:p>
            <a:pPr indent="-228600" lvl="0" marL="228600" rtl="0" algn="l">
              <a:lnSpc>
                <a:spcPct val="90000"/>
              </a:lnSpc>
              <a:spcBef>
                <a:spcPts val="1000"/>
              </a:spcBef>
              <a:spcAft>
                <a:spcPts val="0"/>
              </a:spcAft>
              <a:buClr>
                <a:schemeClr val="lt1"/>
              </a:buClr>
              <a:buSzPts val="3600"/>
              <a:buChar char="•"/>
            </a:pPr>
            <a:r>
              <a:rPr lang="en-US"/>
              <a:t>Map tasks are generated from chunks of both R and S</a:t>
            </a:r>
            <a:endParaRPr/>
          </a:p>
        </p:txBody>
      </p:sp>
      <p:pic>
        <p:nvPicPr>
          <p:cNvPr id="420" name="Google Shape;420;p23"/>
          <p:cNvPicPr preferRelativeResize="0"/>
          <p:nvPr/>
        </p:nvPicPr>
        <p:blipFill rotWithShape="1">
          <a:blip r:embed="rId3">
            <a:alphaModFix/>
          </a:blip>
          <a:srcRect b="0" l="0" r="0" t="0"/>
          <a:stretch/>
        </p:blipFill>
        <p:spPr>
          <a:xfrm>
            <a:off x="381000" y="3733800"/>
            <a:ext cx="8467725" cy="252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4"/>
          <p:cNvSpPr txBox="1"/>
          <p:nvPr>
            <p:ph type="title"/>
          </p:nvPr>
        </p:nvSpPr>
        <p:spPr>
          <a:xfrm>
            <a:off x="1066800" y="381000"/>
            <a:ext cx="645795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D966"/>
              </a:buClr>
              <a:buSzPts val="4000"/>
              <a:buFont typeface="Century Gothic"/>
              <a:buNone/>
            </a:pPr>
            <a:r>
              <a:rPr lang="en-US">
                <a:solidFill>
                  <a:srgbClr val="FFD966"/>
                </a:solidFill>
              </a:rPr>
              <a:t>INTERSECTION  (R ∩ S)</a:t>
            </a:r>
            <a:endParaRPr/>
          </a:p>
        </p:txBody>
      </p:sp>
      <p:pic>
        <p:nvPicPr>
          <p:cNvPr id="426" name="Google Shape;426;p24"/>
          <p:cNvPicPr preferRelativeResize="0"/>
          <p:nvPr/>
        </p:nvPicPr>
        <p:blipFill rotWithShape="1">
          <a:blip r:embed="rId3">
            <a:alphaModFix/>
          </a:blip>
          <a:srcRect b="0" l="0" r="0" t="0"/>
          <a:stretch/>
        </p:blipFill>
        <p:spPr>
          <a:xfrm>
            <a:off x="338138" y="1600200"/>
            <a:ext cx="8467725" cy="441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25"/>
          <p:cNvPicPr preferRelativeResize="0"/>
          <p:nvPr/>
        </p:nvPicPr>
        <p:blipFill rotWithShape="1">
          <a:blip r:embed="rId3">
            <a:alphaModFix/>
          </a:blip>
          <a:srcRect b="0" l="0" r="0" t="0"/>
          <a:stretch/>
        </p:blipFill>
        <p:spPr>
          <a:xfrm>
            <a:off x="561546" y="152400"/>
            <a:ext cx="7759700" cy="3276600"/>
          </a:xfrm>
          <a:prstGeom prst="rect">
            <a:avLst/>
          </a:prstGeom>
          <a:noFill/>
          <a:ln>
            <a:noFill/>
          </a:ln>
        </p:spPr>
      </p:pic>
      <p:pic>
        <p:nvPicPr>
          <p:cNvPr id="432" name="Google Shape;432;p25"/>
          <p:cNvPicPr preferRelativeResize="0"/>
          <p:nvPr/>
        </p:nvPicPr>
        <p:blipFill rotWithShape="1">
          <a:blip r:embed="rId4">
            <a:alphaModFix/>
          </a:blip>
          <a:srcRect b="0" l="0" r="0" t="0"/>
          <a:stretch/>
        </p:blipFill>
        <p:spPr>
          <a:xfrm>
            <a:off x="895350" y="3657600"/>
            <a:ext cx="7353300" cy="290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6"/>
          <p:cNvSpPr txBox="1"/>
          <p:nvPr>
            <p:ph type="title"/>
          </p:nvPr>
        </p:nvSpPr>
        <p:spPr>
          <a:xfrm>
            <a:off x="2057400" y="381000"/>
            <a:ext cx="6457950" cy="9120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lang="en-US"/>
              <a:t>DIFFERENCE  (R-S)</a:t>
            </a:r>
            <a:endParaRPr/>
          </a:p>
        </p:txBody>
      </p:sp>
      <p:pic>
        <p:nvPicPr>
          <p:cNvPr id="438" name="Google Shape;438;p26"/>
          <p:cNvPicPr preferRelativeResize="0"/>
          <p:nvPr/>
        </p:nvPicPr>
        <p:blipFill rotWithShape="1">
          <a:blip r:embed="rId3">
            <a:alphaModFix/>
          </a:blip>
          <a:srcRect b="0" l="0" r="0" t="0"/>
          <a:stretch/>
        </p:blipFill>
        <p:spPr>
          <a:xfrm>
            <a:off x="123825" y="1676400"/>
            <a:ext cx="8791575" cy="472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9"/>
          <p:cNvSpPr txBox="1"/>
          <p:nvPr>
            <p:ph type="title"/>
          </p:nvPr>
        </p:nvSpPr>
        <p:spPr>
          <a:xfrm>
            <a:off x="228600" y="228600"/>
            <a:ext cx="8534400" cy="914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entury Gothic"/>
              <a:buNone/>
            </a:pPr>
            <a:r>
              <a:rPr b="1" lang="en-US" sz="3200"/>
              <a:t>GROUPING AND AGGREGATION USING MAPREDUCE</a:t>
            </a:r>
            <a:endParaRPr b="1" sz="3200"/>
          </a:p>
        </p:txBody>
      </p:sp>
      <p:sp>
        <p:nvSpPr>
          <p:cNvPr id="444" name="Google Shape;444;p29"/>
          <p:cNvSpPr txBox="1"/>
          <p:nvPr>
            <p:ph idx="1" type="body"/>
          </p:nvPr>
        </p:nvSpPr>
        <p:spPr>
          <a:xfrm>
            <a:off x="304800" y="1371600"/>
            <a:ext cx="5105400" cy="5181600"/>
          </a:xfrm>
          <a:prstGeom prst="rect">
            <a:avLst/>
          </a:prstGeom>
          <a:solidFill>
            <a:schemeClr val="dk2"/>
          </a:solid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800"/>
              <a:buChar char="•"/>
            </a:pPr>
            <a:r>
              <a:rPr lang="en-US" sz="2800"/>
              <a:t>Group and aggregate on a relation R(A,B) using aggregation function γ(B), group by attribute A</a:t>
            </a:r>
            <a:endParaRPr/>
          </a:p>
          <a:p>
            <a:pPr indent="-228600" lvl="0" marL="228600" rtl="0" algn="l">
              <a:lnSpc>
                <a:spcPct val="90000"/>
              </a:lnSpc>
              <a:spcBef>
                <a:spcPts val="1000"/>
              </a:spcBef>
              <a:spcAft>
                <a:spcPts val="0"/>
              </a:spcAft>
              <a:buClr>
                <a:schemeClr val="lt1"/>
              </a:buClr>
              <a:buSzPts val="2800"/>
              <a:buChar char="•"/>
            </a:pPr>
            <a:r>
              <a:rPr lang="en-US" sz="2800"/>
              <a:t>Map: </a:t>
            </a:r>
            <a:endParaRPr/>
          </a:p>
          <a:p>
            <a:pPr indent="-228600" lvl="1" marL="685800" rtl="0" algn="l">
              <a:lnSpc>
                <a:spcPct val="90000"/>
              </a:lnSpc>
              <a:spcBef>
                <a:spcPts val="500"/>
              </a:spcBef>
              <a:spcAft>
                <a:spcPts val="0"/>
              </a:spcAft>
              <a:buClr>
                <a:srgbClr val="FFF2CC"/>
              </a:buClr>
              <a:buSzPts val="2400"/>
              <a:buChar char="•"/>
            </a:pPr>
            <a:r>
              <a:rPr lang="en-US" sz="2400"/>
              <a:t>For each tuple </a:t>
            </a:r>
            <a:r>
              <a:rPr i="1" lang="en-US" sz="2400"/>
              <a:t>t = (a,b) </a:t>
            </a:r>
            <a:r>
              <a:rPr lang="en-US" sz="2400"/>
              <a:t>of </a:t>
            </a:r>
            <a:r>
              <a:rPr i="1" lang="en-US" sz="2400"/>
              <a:t>R, </a:t>
            </a:r>
            <a:r>
              <a:rPr lang="en-US" sz="2400"/>
              <a:t>emit key value pair (</a:t>
            </a:r>
            <a:r>
              <a:rPr i="1" lang="en-US" sz="2400"/>
              <a:t>a,b</a:t>
            </a:r>
            <a:r>
              <a:rPr lang="en-US" sz="2400"/>
              <a:t>)</a:t>
            </a:r>
            <a:endParaRPr/>
          </a:p>
          <a:p>
            <a:pPr indent="-228600" lvl="0" marL="228600" rtl="0" algn="l">
              <a:lnSpc>
                <a:spcPct val="90000"/>
              </a:lnSpc>
              <a:spcBef>
                <a:spcPts val="1000"/>
              </a:spcBef>
              <a:spcAft>
                <a:spcPts val="0"/>
              </a:spcAft>
              <a:buClr>
                <a:schemeClr val="lt1"/>
              </a:buClr>
              <a:buSzPts val="2800"/>
              <a:buChar char="•"/>
            </a:pPr>
            <a:r>
              <a:rPr lang="en-US" sz="2800"/>
              <a:t>Reduce:</a:t>
            </a:r>
            <a:endParaRPr/>
          </a:p>
          <a:p>
            <a:pPr indent="-228600" lvl="1" marL="685800" rtl="0" algn="l">
              <a:lnSpc>
                <a:spcPct val="90000"/>
              </a:lnSpc>
              <a:spcBef>
                <a:spcPts val="500"/>
              </a:spcBef>
              <a:spcAft>
                <a:spcPts val="0"/>
              </a:spcAft>
              <a:buClr>
                <a:srgbClr val="FFF2CC"/>
              </a:buClr>
              <a:buSzPts val="2400"/>
              <a:buChar char="•"/>
            </a:pPr>
            <a:r>
              <a:rPr lang="en-US" sz="2400"/>
              <a:t>For all group {(</a:t>
            </a:r>
            <a:r>
              <a:rPr i="1" lang="en-US" sz="2400"/>
              <a:t>a</a:t>
            </a:r>
            <a:r>
              <a:rPr lang="en-US" sz="2400"/>
              <a:t>,</a:t>
            </a:r>
            <a:r>
              <a:rPr i="1" lang="en-US" sz="2400"/>
              <a:t>b</a:t>
            </a:r>
            <a:r>
              <a:rPr baseline="-25000" lang="en-US" sz="2400"/>
              <a:t>1</a:t>
            </a:r>
            <a:r>
              <a:rPr lang="en-US" sz="2400"/>
              <a:t>), …, (</a:t>
            </a:r>
            <a:r>
              <a:rPr i="1" lang="en-US" sz="2400"/>
              <a:t>a</a:t>
            </a:r>
            <a:r>
              <a:rPr lang="en-US" sz="2400"/>
              <a:t>,</a:t>
            </a:r>
            <a:r>
              <a:rPr i="1" lang="en-US" sz="2400"/>
              <a:t>b</a:t>
            </a:r>
            <a:r>
              <a:rPr baseline="-25000" i="1" lang="en-US" sz="2400"/>
              <a:t>m</a:t>
            </a:r>
            <a:r>
              <a:rPr lang="en-US" sz="2400"/>
              <a:t>)} represented by a key ‘</a:t>
            </a:r>
            <a:r>
              <a:rPr i="1" lang="en-US" sz="2400"/>
              <a:t>a’</a:t>
            </a:r>
            <a:r>
              <a:rPr lang="en-US" sz="2400"/>
              <a:t>, apply γ to obtain </a:t>
            </a:r>
            <a:r>
              <a:rPr i="1" lang="en-US" sz="2400"/>
              <a:t>b</a:t>
            </a:r>
            <a:r>
              <a:rPr baseline="-25000" i="1" lang="en-US" sz="2400"/>
              <a:t>a</a:t>
            </a:r>
            <a:r>
              <a:rPr lang="en-US" sz="2400"/>
              <a:t> =</a:t>
            </a:r>
            <a:r>
              <a:rPr i="1" lang="en-US" sz="2400"/>
              <a:t> b</a:t>
            </a:r>
            <a:r>
              <a:rPr baseline="-25000" lang="en-US" sz="2400"/>
              <a:t>1</a:t>
            </a:r>
            <a:r>
              <a:rPr lang="en-US" sz="2400"/>
              <a:t> + … + </a:t>
            </a:r>
            <a:r>
              <a:rPr i="1" lang="en-US" sz="2400"/>
              <a:t>b</a:t>
            </a:r>
            <a:r>
              <a:rPr baseline="-25000" i="1" lang="en-US" sz="2400"/>
              <a:t>m</a:t>
            </a:r>
            <a:endParaRPr/>
          </a:p>
          <a:p>
            <a:pPr indent="-228600" lvl="1" marL="685800" rtl="0" algn="l">
              <a:lnSpc>
                <a:spcPct val="90000"/>
              </a:lnSpc>
              <a:spcBef>
                <a:spcPts val="500"/>
              </a:spcBef>
              <a:spcAft>
                <a:spcPts val="0"/>
              </a:spcAft>
              <a:buClr>
                <a:srgbClr val="FFF2CC"/>
              </a:buClr>
              <a:buSzPts val="2400"/>
              <a:buChar char="•"/>
            </a:pPr>
            <a:r>
              <a:rPr lang="en-US" sz="2400"/>
              <a:t>Output (</a:t>
            </a:r>
            <a:r>
              <a:rPr i="1" lang="en-US" sz="2400"/>
              <a:t>a</a:t>
            </a:r>
            <a:r>
              <a:rPr lang="en-US" sz="2400"/>
              <a:t>,</a:t>
            </a:r>
            <a:r>
              <a:rPr i="1" lang="en-US" sz="2400"/>
              <a:t>b</a:t>
            </a:r>
            <a:r>
              <a:rPr baseline="-25000" i="1" lang="en-US" sz="2400"/>
              <a:t>a</a:t>
            </a:r>
            <a:r>
              <a:rPr lang="en-US" sz="2400"/>
              <a:t>)</a:t>
            </a:r>
            <a:endParaRPr/>
          </a:p>
          <a:p>
            <a:pPr indent="-114300" lvl="1" marL="685800" rtl="0" algn="l">
              <a:lnSpc>
                <a:spcPct val="90000"/>
              </a:lnSpc>
              <a:spcBef>
                <a:spcPts val="500"/>
              </a:spcBef>
              <a:spcAft>
                <a:spcPts val="0"/>
              </a:spcAft>
              <a:buClr>
                <a:srgbClr val="FFF2CC"/>
              </a:buClr>
              <a:buSzPts val="1800"/>
              <a:buNone/>
            </a:pPr>
            <a:r>
              <a:t/>
            </a:r>
            <a:endParaRPr i="1" sz="1800"/>
          </a:p>
        </p:txBody>
      </p:sp>
      <p:graphicFrame>
        <p:nvGraphicFramePr>
          <p:cNvPr id="445" name="Google Shape;445;p29"/>
          <p:cNvGraphicFramePr/>
          <p:nvPr/>
        </p:nvGraphicFramePr>
        <p:xfrm>
          <a:off x="6096000" y="1752600"/>
          <a:ext cx="3000000" cy="3000000"/>
        </p:xfrm>
        <a:graphic>
          <a:graphicData uri="http://schemas.openxmlformats.org/drawingml/2006/table">
            <a:tbl>
              <a:tblPr bandRow="1" firstRow="1">
                <a:noFill/>
                <a:tableStyleId>{4E4101B3-26D6-4FDF-AA5F-E425E701C033}</a:tableStyleId>
              </a:tblPr>
              <a:tblGrid>
                <a:gridCol w="1163325"/>
                <a:gridCol w="1163325"/>
              </a:tblGrid>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A</a:t>
                      </a:r>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i="1" lang="en-US" sz="1800" u="none" cap="none" strike="noStrike">
                          <a:latin typeface="Times New Roman"/>
                          <a:ea typeface="Times New Roman"/>
                          <a:cs typeface="Times New Roman"/>
                          <a:sym typeface="Times New Roman"/>
                        </a:rPr>
                        <a:t>B</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x</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z</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z</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x</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91450" marL="91450"/>
                </a:tc>
              </a:tr>
            </a:tbl>
          </a:graphicData>
        </a:graphic>
      </p:graphicFrame>
      <p:sp>
        <p:nvSpPr>
          <p:cNvPr id="446" name="Google Shape;446;p29"/>
          <p:cNvSpPr txBox="1"/>
          <p:nvPr/>
        </p:nvSpPr>
        <p:spPr>
          <a:xfrm>
            <a:off x="6400800" y="1143000"/>
            <a:ext cx="2326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entury Gothic"/>
                <a:ea typeface="Century Gothic"/>
                <a:cs typeface="Century Gothic"/>
                <a:sym typeface="Century Gothic"/>
              </a:rPr>
              <a:t>R</a:t>
            </a:r>
            <a:endParaRPr/>
          </a:p>
        </p:txBody>
      </p:sp>
      <p:sp>
        <p:nvSpPr>
          <p:cNvPr id="447" name="Google Shape;447;p29"/>
          <p:cNvSpPr txBox="1"/>
          <p:nvPr/>
        </p:nvSpPr>
        <p:spPr>
          <a:xfrm>
            <a:off x="5867400" y="4038600"/>
            <a:ext cx="28194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D966"/>
                </a:solidFill>
                <a:latin typeface="Courier"/>
                <a:ea typeface="Courier"/>
                <a:cs typeface="Courier"/>
                <a:sym typeface="Courier"/>
              </a:rPr>
              <a:t>select A, sum(B) from R group by A;</a:t>
            </a:r>
            <a:endParaRPr/>
          </a:p>
        </p:txBody>
      </p:sp>
      <p:graphicFrame>
        <p:nvGraphicFramePr>
          <p:cNvPr id="448" name="Google Shape;448;p29"/>
          <p:cNvGraphicFramePr/>
          <p:nvPr/>
        </p:nvGraphicFramePr>
        <p:xfrm>
          <a:off x="5943600" y="5029200"/>
          <a:ext cx="3000000" cy="3000000"/>
        </p:xfrm>
        <a:graphic>
          <a:graphicData uri="http://schemas.openxmlformats.org/drawingml/2006/table">
            <a:tbl>
              <a:tblPr bandRow="1" firstRow="1">
                <a:noFill/>
                <a:tableStyleId>{4E4101B3-26D6-4FDF-AA5F-E425E701C033}</a:tableStyleId>
              </a:tblPr>
              <a:tblGrid>
                <a:gridCol w="1163325"/>
                <a:gridCol w="1163325"/>
              </a:tblGrid>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A</a:t>
                      </a:r>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i="1" lang="en-US" sz="1800" u="none" cap="none" strike="noStrike">
                          <a:latin typeface="Times New Roman"/>
                          <a:ea typeface="Times New Roman"/>
                          <a:cs typeface="Times New Roman"/>
                          <a:sym typeface="Times New Roman"/>
                        </a:rPr>
                        <a:t>SUM(B)</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x</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91450" marL="91450"/>
                </a:tc>
              </a:tr>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z</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153988" y="871538"/>
            <a:ext cx="8761412" cy="4984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lang="en-US"/>
              <a:t>MAP-REDUCE EXAMPLE: AGGREGATION</a:t>
            </a:r>
            <a:endParaRPr/>
          </a:p>
        </p:txBody>
      </p:sp>
      <p:sp>
        <p:nvSpPr>
          <p:cNvPr id="454" name="Google Shape;454;p31"/>
          <p:cNvSpPr txBox="1"/>
          <p:nvPr>
            <p:ph idx="1" type="body"/>
          </p:nvPr>
        </p:nvSpPr>
        <p:spPr>
          <a:xfrm>
            <a:off x="152401" y="1676400"/>
            <a:ext cx="4876799" cy="4572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000"/>
              <a:buChar char="•"/>
            </a:pPr>
            <a:r>
              <a:rPr b="1" lang="en-US" sz="2000">
                <a:solidFill>
                  <a:schemeClr val="accent4"/>
                </a:solidFill>
              </a:rPr>
              <a:t>Compute Avg of B for each distinct value of A</a:t>
            </a:r>
            <a:endParaRPr/>
          </a:p>
          <a:p>
            <a:pPr indent="-228600" lvl="0" marL="228600" rtl="0" algn="l">
              <a:lnSpc>
                <a:spcPct val="90000"/>
              </a:lnSpc>
              <a:spcBef>
                <a:spcPts val="1000"/>
              </a:spcBef>
              <a:spcAft>
                <a:spcPts val="0"/>
              </a:spcAft>
              <a:buClr>
                <a:schemeClr val="lt1"/>
              </a:buClr>
              <a:buSzPts val="1600"/>
              <a:buFont typeface="Noto Sans Symbols"/>
              <a:buNone/>
            </a:pPr>
            <a:r>
              <a:t/>
            </a:r>
            <a:endParaRPr sz="1600"/>
          </a:p>
          <a:p>
            <a:pPr indent="-228600" lvl="0" marL="228600" rtl="0" algn="l">
              <a:lnSpc>
                <a:spcPct val="90000"/>
              </a:lnSpc>
              <a:spcBef>
                <a:spcPts val="1000"/>
              </a:spcBef>
              <a:spcAft>
                <a:spcPts val="0"/>
              </a:spcAft>
              <a:buClr>
                <a:schemeClr val="lt1"/>
              </a:buClr>
              <a:buSzPts val="1600"/>
              <a:buFont typeface="Noto Sans Symbols"/>
              <a:buNone/>
            </a:pPr>
            <a:r>
              <a:t/>
            </a:r>
            <a:endParaRPr sz="1600"/>
          </a:p>
          <a:p>
            <a:pPr indent="-228600" lvl="0" marL="228600" rtl="0" algn="l">
              <a:lnSpc>
                <a:spcPct val="90000"/>
              </a:lnSpc>
              <a:spcBef>
                <a:spcPts val="1000"/>
              </a:spcBef>
              <a:spcAft>
                <a:spcPts val="0"/>
              </a:spcAft>
              <a:buClr>
                <a:schemeClr val="lt1"/>
              </a:buClr>
              <a:buSzPts val="1600"/>
              <a:buFont typeface="Noto Sans Symbols"/>
              <a:buNone/>
            </a:pPr>
            <a:r>
              <a:t/>
            </a:r>
            <a:endParaRPr sz="1600"/>
          </a:p>
        </p:txBody>
      </p:sp>
      <p:graphicFrame>
        <p:nvGraphicFramePr>
          <p:cNvPr id="455" name="Google Shape;455;p31"/>
          <p:cNvGraphicFramePr/>
          <p:nvPr/>
        </p:nvGraphicFramePr>
        <p:xfrm>
          <a:off x="381000" y="2590800"/>
          <a:ext cx="3000000" cy="3000000"/>
        </p:xfrm>
        <a:graphic>
          <a:graphicData uri="http://schemas.openxmlformats.org/drawingml/2006/table">
            <a:tbl>
              <a:tblPr>
                <a:noFill/>
                <a:tableStyleId>{AEEA1666-E0A0-421C-84ED-5932BF2B2D36}</a:tableStyleId>
              </a:tblPr>
              <a:tblGrid>
                <a:gridCol w="539750"/>
                <a:gridCol w="539750"/>
                <a:gridCol w="539750"/>
                <a:gridCol w="539750"/>
              </a:tblGrid>
              <a:tr h="371475">
                <a:tc>
                  <a:txBody>
                    <a:bodyPr/>
                    <a:lstStyle/>
                    <a:p>
                      <a:pPr indent="0" lvl="0" marL="0" marR="0" rtl="0" algn="l">
                        <a:lnSpc>
                          <a:spcPct val="100000"/>
                        </a:lnSpc>
                        <a:spcBef>
                          <a:spcPts val="0"/>
                        </a:spcBef>
                        <a:spcAft>
                          <a:spcPts val="0"/>
                        </a:spcAft>
                        <a:buClr>
                          <a:srgbClr val="00A3A1"/>
                        </a:buClr>
                        <a:buSzPts val="1600"/>
                        <a:buFont typeface="Noto Sans Symbols"/>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chemeClr val="accent4"/>
                          </a:solidFill>
                          <a:latin typeface="Arial"/>
                          <a:ea typeface="Arial"/>
                          <a:cs typeface="Arial"/>
                          <a:sym typeface="Arial"/>
                        </a:rPr>
                        <a:t> 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chemeClr val="accent4"/>
                          </a:solidFill>
                          <a:latin typeface="Arial"/>
                          <a:ea typeface="Arial"/>
                          <a:cs typeface="Arial"/>
                          <a:sym typeface="Arial"/>
                        </a:rPr>
                        <a:t>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chemeClr val="accent4"/>
                          </a:solidFill>
                          <a:latin typeface="Arial"/>
                          <a:ea typeface="Arial"/>
                          <a:cs typeface="Arial"/>
                          <a:sym typeface="Arial"/>
                        </a:rPr>
                        <a:t>C</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34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22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R4</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56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R5</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17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R6</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49</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R7</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44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56" name="Google Shape;456;p31"/>
          <p:cNvSpPr/>
          <p:nvPr/>
        </p:nvSpPr>
        <p:spPr>
          <a:xfrm>
            <a:off x="990600" y="3048000"/>
            <a:ext cx="1524000" cy="990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sp>
        <p:nvSpPr>
          <p:cNvPr id="457" name="Google Shape;457;p31"/>
          <p:cNvSpPr/>
          <p:nvPr/>
        </p:nvSpPr>
        <p:spPr>
          <a:xfrm>
            <a:off x="990600" y="4114800"/>
            <a:ext cx="1524000" cy="1371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grpSp>
        <p:nvGrpSpPr>
          <p:cNvPr id="458" name="Google Shape;458;p31"/>
          <p:cNvGrpSpPr/>
          <p:nvPr/>
        </p:nvGrpSpPr>
        <p:grpSpPr>
          <a:xfrm>
            <a:off x="2514600" y="3048000"/>
            <a:ext cx="3048000" cy="2346325"/>
            <a:chOff x="1584" y="1920"/>
            <a:chExt cx="1920" cy="1478"/>
          </a:xfrm>
        </p:grpSpPr>
        <p:sp>
          <p:nvSpPr>
            <p:cNvPr id="459" name="Google Shape;459;p31"/>
            <p:cNvSpPr/>
            <p:nvPr/>
          </p:nvSpPr>
          <p:spPr>
            <a:xfrm>
              <a:off x="1920" y="2016"/>
              <a:ext cx="720" cy="384"/>
            </a:xfrm>
            <a:prstGeom prst="rect">
              <a:avLst/>
            </a:prstGeom>
            <a:solidFill>
              <a:srgbClr val="CC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1800"/>
                <a:buFont typeface="Noto Sans Symbols"/>
                <a:buNone/>
              </a:pPr>
              <a:r>
                <a:rPr b="1" lang="en-US" sz="1800">
                  <a:solidFill>
                    <a:schemeClr val="dk2"/>
                  </a:solidFill>
                  <a:latin typeface="Arial"/>
                  <a:ea typeface="Arial"/>
                  <a:cs typeface="Arial"/>
                  <a:sym typeface="Arial"/>
                </a:rPr>
                <a:t>MAP 1</a:t>
              </a:r>
              <a:endParaRPr/>
            </a:p>
          </p:txBody>
        </p:sp>
        <p:sp>
          <p:nvSpPr>
            <p:cNvPr id="460" name="Google Shape;460;p31"/>
            <p:cNvSpPr/>
            <p:nvPr/>
          </p:nvSpPr>
          <p:spPr>
            <a:xfrm>
              <a:off x="1920" y="2784"/>
              <a:ext cx="720" cy="384"/>
            </a:xfrm>
            <a:prstGeom prst="rect">
              <a:avLst/>
            </a:prstGeom>
            <a:solidFill>
              <a:srgbClr val="CC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1800"/>
                <a:buFont typeface="Noto Sans Symbols"/>
                <a:buNone/>
              </a:pPr>
              <a:r>
                <a:rPr b="1" lang="en-US" sz="1800">
                  <a:solidFill>
                    <a:schemeClr val="dk2"/>
                  </a:solidFill>
                  <a:latin typeface="Arial"/>
                  <a:ea typeface="Arial"/>
                  <a:cs typeface="Arial"/>
                  <a:sym typeface="Arial"/>
                </a:rPr>
                <a:t>MAP 2</a:t>
              </a:r>
              <a:endParaRPr/>
            </a:p>
          </p:txBody>
        </p:sp>
        <p:cxnSp>
          <p:nvCxnSpPr>
            <p:cNvPr id="461" name="Google Shape;461;p31"/>
            <p:cNvCxnSpPr/>
            <p:nvPr/>
          </p:nvCxnSpPr>
          <p:spPr>
            <a:xfrm>
              <a:off x="1584" y="2208"/>
              <a:ext cx="336" cy="0"/>
            </a:xfrm>
            <a:prstGeom prst="straightConnector1">
              <a:avLst/>
            </a:prstGeom>
            <a:noFill/>
            <a:ln cap="flat" cmpd="sng" w="25400">
              <a:solidFill>
                <a:schemeClr val="lt1"/>
              </a:solidFill>
              <a:prstDash val="solid"/>
              <a:round/>
              <a:headEnd len="med" w="med" type="none"/>
              <a:tailEnd len="med" w="med" type="triangle"/>
            </a:ln>
          </p:spPr>
        </p:cxnSp>
        <p:cxnSp>
          <p:nvCxnSpPr>
            <p:cNvPr id="462" name="Google Shape;462;p31"/>
            <p:cNvCxnSpPr/>
            <p:nvPr/>
          </p:nvCxnSpPr>
          <p:spPr>
            <a:xfrm>
              <a:off x="1584" y="2976"/>
              <a:ext cx="336" cy="0"/>
            </a:xfrm>
            <a:prstGeom prst="straightConnector1">
              <a:avLst/>
            </a:prstGeom>
            <a:noFill/>
            <a:ln cap="flat" cmpd="sng" w="25400">
              <a:solidFill>
                <a:schemeClr val="lt1"/>
              </a:solidFill>
              <a:prstDash val="solid"/>
              <a:round/>
              <a:headEnd len="med" w="med" type="none"/>
              <a:tailEnd len="med" w="med" type="triangle"/>
            </a:ln>
          </p:spPr>
        </p:cxnSp>
        <p:sp>
          <p:nvSpPr>
            <p:cNvPr id="463" name="Google Shape;463;p31"/>
            <p:cNvSpPr txBox="1"/>
            <p:nvPr/>
          </p:nvSpPr>
          <p:spPr>
            <a:xfrm>
              <a:off x="2976" y="1920"/>
              <a:ext cx="487" cy="4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(1, 10)</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(2, 20)</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(1, 10)</a:t>
              </a:r>
              <a:endParaRPr/>
            </a:p>
          </p:txBody>
        </p:sp>
        <p:sp>
          <p:nvSpPr>
            <p:cNvPr id="464" name="Google Shape;464;p31"/>
            <p:cNvSpPr txBox="1"/>
            <p:nvPr/>
          </p:nvSpPr>
          <p:spPr>
            <a:xfrm>
              <a:off x="3017" y="2784"/>
              <a:ext cx="487" cy="61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(1, 30)</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(3, 40)</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(2, 10)</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(1, 20)</a:t>
              </a:r>
              <a:endParaRPr/>
            </a:p>
          </p:txBody>
        </p:sp>
        <p:cxnSp>
          <p:nvCxnSpPr>
            <p:cNvPr id="465" name="Google Shape;465;p31"/>
            <p:cNvCxnSpPr/>
            <p:nvPr/>
          </p:nvCxnSpPr>
          <p:spPr>
            <a:xfrm>
              <a:off x="2640" y="2208"/>
              <a:ext cx="384" cy="0"/>
            </a:xfrm>
            <a:prstGeom prst="straightConnector1">
              <a:avLst/>
            </a:prstGeom>
            <a:noFill/>
            <a:ln cap="flat" cmpd="sng" w="25400">
              <a:solidFill>
                <a:schemeClr val="lt1"/>
              </a:solidFill>
              <a:prstDash val="solid"/>
              <a:round/>
              <a:headEnd len="med" w="med" type="none"/>
              <a:tailEnd len="med" w="med" type="triangle"/>
            </a:ln>
          </p:spPr>
        </p:cxnSp>
        <p:cxnSp>
          <p:nvCxnSpPr>
            <p:cNvPr id="466" name="Google Shape;466;p31"/>
            <p:cNvCxnSpPr/>
            <p:nvPr/>
          </p:nvCxnSpPr>
          <p:spPr>
            <a:xfrm>
              <a:off x="2640" y="3024"/>
              <a:ext cx="384" cy="0"/>
            </a:xfrm>
            <a:prstGeom prst="straightConnector1">
              <a:avLst/>
            </a:prstGeom>
            <a:noFill/>
            <a:ln cap="flat" cmpd="sng" w="25400">
              <a:solidFill>
                <a:schemeClr val="lt1"/>
              </a:solidFill>
              <a:prstDash val="solid"/>
              <a:round/>
              <a:headEnd len="med" w="med" type="none"/>
              <a:tailEnd len="med" w="med" type="triangle"/>
            </a:ln>
          </p:spPr>
        </p:cxnSp>
      </p:grpSp>
      <p:grpSp>
        <p:nvGrpSpPr>
          <p:cNvPr id="467" name="Google Shape;467;p31"/>
          <p:cNvGrpSpPr/>
          <p:nvPr/>
        </p:nvGrpSpPr>
        <p:grpSpPr>
          <a:xfrm>
            <a:off x="7762875" y="3200400"/>
            <a:ext cx="1381125" cy="1893888"/>
            <a:chOff x="4896" y="2018"/>
            <a:chExt cx="870" cy="1193"/>
          </a:xfrm>
        </p:grpSpPr>
        <p:sp>
          <p:nvSpPr>
            <p:cNvPr id="468" name="Google Shape;468;p31"/>
            <p:cNvSpPr txBox="1"/>
            <p:nvPr/>
          </p:nvSpPr>
          <p:spPr>
            <a:xfrm>
              <a:off x="5136" y="2018"/>
              <a:ext cx="630" cy="19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(1, 17.5) </a:t>
              </a:r>
              <a:endParaRPr/>
            </a:p>
          </p:txBody>
        </p:sp>
        <p:sp>
          <p:nvSpPr>
            <p:cNvPr id="469" name="Google Shape;469;p31"/>
            <p:cNvSpPr txBox="1"/>
            <p:nvPr/>
          </p:nvSpPr>
          <p:spPr>
            <a:xfrm>
              <a:off x="5178" y="2875"/>
              <a:ext cx="523" cy="33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(2, 15) </a:t>
              </a:r>
              <a:endParaRPr/>
            </a:p>
            <a:p>
              <a:pPr indent="0" lvl="0" marL="0" marR="0" rtl="0" algn="l">
                <a:lnSpc>
                  <a:spcPct val="90000"/>
                </a:lnSpc>
                <a:spcBef>
                  <a:spcPts val="0"/>
                </a:spcBef>
                <a:spcAft>
                  <a:spcPts val="0"/>
                </a:spcAft>
                <a:buClr>
                  <a:schemeClr val="accent2"/>
                </a:buClr>
                <a:buSzPts val="1600"/>
                <a:buFont typeface="Noto Sans Symbols"/>
                <a:buNone/>
              </a:pPr>
              <a:r>
                <a:rPr lang="en-US" sz="1600">
                  <a:solidFill>
                    <a:schemeClr val="lt1"/>
                  </a:solidFill>
                  <a:latin typeface="Arial"/>
                  <a:ea typeface="Arial"/>
                  <a:cs typeface="Arial"/>
                  <a:sym typeface="Arial"/>
                </a:rPr>
                <a:t>(3, 40)</a:t>
              </a:r>
              <a:endParaRPr/>
            </a:p>
          </p:txBody>
        </p:sp>
        <p:cxnSp>
          <p:nvCxnSpPr>
            <p:cNvPr id="470" name="Google Shape;470;p31"/>
            <p:cNvCxnSpPr/>
            <p:nvPr/>
          </p:nvCxnSpPr>
          <p:spPr>
            <a:xfrm>
              <a:off x="4896" y="2148"/>
              <a:ext cx="288" cy="0"/>
            </a:xfrm>
            <a:prstGeom prst="straightConnector1">
              <a:avLst/>
            </a:prstGeom>
            <a:noFill/>
            <a:ln cap="flat" cmpd="sng" w="25400">
              <a:solidFill>
                <a:schemeClr val="lt1"/>
              </a:solidFill>
              <a:prstDash val="solid"/>
              <a:round/>
              <a:headEnd len="med" w="med" type="none"/>
              <a:tailEnd len="med" w="med" type="triangle"/>
            </a:ln>
          </p:spPr>
        </p:cxnSp>
        <p:cxnSp>
          <p:nvCxnSpPr>
            <p:cNvPr id="471" name="Google Shape;471;p31"/>
            <p:cNvCxnSpPr/>
            <p:nvPr/>
          </p:nvCxnSpPr>
          <p:spPr>
            <a:xfrm>
              <a:off x="4896" y="3072"/>
              <a:ext cx="336" cy="0"/>
            </a:xfrm>
            <a:prstGeom prst="straightConnector1">
              <a:avLst/>
            </a:prstGeom>
            <a:noFill/>
            <a:ln cap="flat" cmpd="sng" w="25400">
              <a:solidFill>
                <a:schemeClr val="lt1"/>
              </a:solidFill>
              <a:prstDash val="solid"/>
              <a:round/>
              <a:headEnd len="med" w="med" type="none"/>
              <a:tailEnd len="med" w="med" type="triangle"/>
            </a:ln>
          </p:spPr>
        </p:cxnSp>
      </p:grpSp>
      <p:grpSp>
        <p:nvGrpSpPr>
          <p:cNvPr id="472" name="Google Shape;472;p31"/>
          <p:cNvGrpSpPr/>
          <p:nvPr/>
        </p:nvGrpSpPr>
        <p:grpSpPr>
          <a:xfrm>
            <a:off x="5486400" y="2743200"/>
            <a:ext cx="2286000" cy="2493963"/>
            <a:chOff x="3456" y="1741"/>
            <a:chExt cx="1440" cy="1571"/>
          </a:xfrm>
        </p:grpSpPr>
        <p:sp>
          <p:nvSpPr>
            <p:cNvPr id="473" name="Google Shape;473;p31"/>
            <p:cNvSpPr/>
            <p:nvPr/>
          </p:nvSpPr>
          <p:spPr>
            <a:xfrm>
              <a:off x="3744" y="1920"/>
              <a:ext cx="1152" cy="480"/>
            </a:xfrm>
            <a:prstGeom prst="rect">
              <a:avLst/>
            </a:prstGeom>
            <a:solidFill>
              <a:srgbClr val="CCCCFF"/>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1600"/>
                <a:buFont typeface="Noto Sans Symbols"/>
                <a:buNone/>
              </a:pPr>
              <a:r>
                <a:rPr lang="en-US" sz="1600">
                  <a:solidFill>
                    <a:schemeClr val="dk2"/>
                  </a:solidFill>
                  <a:latin typeface="Arial"/>
                  <a:ea typeface="Arial"/>
                  <a:cs typeface="Arial"/>
                  <a:sym typeface="Arial"/>
                </a:rPr>
                <a:t>(1, [10, 10, 30, 20])</a:t>
              </a:r>
              <a:endParaRPr/>
            </a:p>
          </p:txBody>
        </p:sp>
        <p:sp>
          <p:nvSpPr>
            <p:cNvPr id="474" name="Google Shape;474;p31"/>
            <p:cNvSpPr/>
            <p:nvPr/>
          </p:nvSpPr>
          <p:spPr>
            <a:xfrm>
              <a:off x="3744" y="2832"/>
              <a:ext cx="1152" cy="480"/>
            </a:xfrm>
            <a:prstGeom prst="rect">
              <a:avLst/>
            </a:prstGeom>
            <a:solidFill>
              <a:srgbClr val="CC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1600"/>
                <a:buFont typeface="Noto Sans Symbols"/>
                <a:buNone/>
              </a:pPr>
              <a:r>
                <a:rPr lang="en-US" sz="1600">
                  <a:solidFill>
                    <a:schemeClr val="dk2"/>
                  </a:solidFill>
                  <a:latin typeface="Arial"/>
                  <a:ea typeface="Arial"/>
                  <a:cs typeface="Arial"/>
                  <a:sym typeface="Arial"/>
                </a:rPr>
                <a:t>(2, 10)</a:t>
              </a:r>
              <a:endParaRPr/>
            </a:p>
            <a:p>
              <a:pPr indent="0" lvl="0" marL="0" marR="0" rtl="0" algn="ctr">
                <a:lnSpc>
                  <a:spcPct val="90000"/>
                </a:lnSpc>
                <a:spcBef>
                  <a:spcPts val="0"/>
                </a:spcBef>
                <a:spcAft>
                  <a:spcPts val="0"/>
                </a:spcAft>
                <a:buClr>
                  <a:schemeClr val="accent2"/>
                </a:buClr>
                <a:buSzPts val="1600"/>
                <a:buFont typeface="Noto Sans Symbols"/>
                <a:buNone/>
              </a:pPr>
              <a:r>
                <a:rPr lang="en-US" sz="1600">
                  <a:solidFill>
                    <a:schemeClr val="dk2"/>
                  </a:solidFill>
                  <a:latin typeface="Arial"/>
                  <a:ea typeface="Arial"/>
                  <a:cs typeface="Arial"/>
                  <a:sym typeface="Arial"/>
                </a:rPr>
                <a:t>(3, 40)</a:t>
              </a:r>
              <a:endParaRPr/>
            </a:p>
          </p:txBody>
        </p:sp>
        <p:cxnSp>
          <p:nvCxnSpPr>
            <p:cNvPr id="475" name="Google Shape;475;p31"/>
            <p:cNvCxnSpPr/>
            <p:nvPr/>
          </p:nvCxnSpPr>
          <p:spPr>
            <a:xfrm>
              <a:off x="3456" y="2160"/>
              <a:ext cx="288" cy="0"/>
            </a:xfrm>
            <a:prstGeom prst="straightConnector1">
              <a:avLst/>
            </a:prstGeom>
            <a:noFill/>
            <a:ln cap="flat" cmpd="sng" w="25400">
              <a:solidFill>
                <a:schemeClr val="lt1"/>
              </a:solidFill>
              <a:prstDash val="solid"/>
              <a:round/>
              <a:headEnd len="med" w="med" type="none"/>
              <a:tailEnd len="med" w="med" type="triangle"/>
            </a:ln>
          </p:spPr>
        </p:cxnSp>
        <p:cxnSp>
          <p:nvCxnSpPr>
            <p:cNvPr id="476" name="Google Shape;476;p31"/>
            <p:cNvCxnSpPr/>
            <p:nvPr/>
          </p:nvCxnSpPr>
          <p:spPr>
            <a:xfrm>
              <a:off x="3504" y="3072"/>
              <a:ext cx="240" cy="0"/>
            </a:xfrm>
            <a:prstGeom prst="straightConnector1">
              <a:avLst/>
            </a:prstGeom>
            <a:noFill/>
            <a:ln cap="flat" cmpd="sng" w="25400">
              <a:solidFill>
                <a:schemeClr val="lt1"/>
              </a:solidFill>
              <a:prstDash val="solid"/>
              <a:round/>
              <a:headEnd len="med" w="med" type="none"/>
              <a:tailEnd len="med" w="med" type="triangle"/>
            </a:ln>
          </p:spPr>
        </p:cxnSp>
        <p:cxnSp>
          <p:nvCxnSpPr>
            <p:cNvPr id="477" name="Google Shape;477;p31"/>
            <p:cNvCxnSpPr/>
            <p:nvPr/>
          </p:nvCxnSpPr>
          <p:spPr>
            <a:xfrm flipH="1" rot="10800000">
              <a:off x="3456" y="2256"/>
              <a:ext cx="288" cy="720"/>
            </a:xfrm>
            <a:prstGeom prst="straightConnector1">
              <a:avLst/>
            </a:prstGeom>
            <a:noFill/>
            <a:ln cap="flat" cmpd="sng" w="25400">
              <a:solidFill>
                <a:schemeClr val="lt1"/>
              </a:solidFill>
              <a:prstDash val="solid"/>
              <a:round/>
              <a:headEnd len="med" w="med" type="none"/>
              <a:tailEnd len="med" w="med" type="triangle"/>
            </a:ln>
          </p:spPr>
        </p:cxnSp>
        <p:cxnSp>
          <p:nvCxnSpPr>
            <p:cNvPr id="478" name="Google Shape;478;p31"/>
            <p:cNvCxnSpPr/>
            <p:nvPr/>
          </p:nvCxnSpPr>
          <p:spPr>
            <a:xfrm>
              <a:off x="3456" y="2304"/>
              <a:ext cx="288" cy="672"/>
            </a:xfrm>
            <a:prstGeom prst="straightConnector1">
              <a:avLst/>
            </a:prstGeom>
            <a:noFill/>
            <a:ln cap="flat" cmpd="sng" w="25400">
              <a:solidFill>
                <a:schemeClr val="lt1"/>
              </a:solidFill>
              <a:prstDash val="solid"/>
              <a:round/>
              <a:headEnd len="med" w="med" type="none"/>
              <a:tailEnd len="med" w="med" type="triangle"/>
            </a:ln>
          </p:spPr>
        </p:cxnSp>
        <p:sp>
          <p:nvSpPr>
            <p:cNvPr id="479" name="Google Shape;479;p31"/>
            <p:cNvSpPr txBox="1"/>
            <p:nvPr/>
          </p:nvSpPr>
          <p:spPr>
            <a:xfrm>
              <a:off x="3664" y="1741"/>
              <a:ext cx="656" cy="17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800"/>
                <a:buFont typeface="Noto Sans Symbols"/>
                <a:buNone/>
              </a:pPr>
              <a:r>
                <a:rPr b="1" lang="en-US" sz="1800">
                  <a:solidFill>
                    <a:schemeClr val="lt1"/>
                  </a:solidFill>
                  <a:latin typeface="Arial"/>
                  <a:ea typeface="Arial"/>
                  <a:cs typeface="Arial"/>
                  <a:sym typeface="Arial"/>
                </a:rPr>
                <a:t>Reducer 1</a:t>
              </a:r>
              <a:endParaRPr/>
            </a:p>
          </p:txBody>
        </p:sp>
        <p:sp>
          <p:nvSpPr>
            <p:cNvPr id="480" name="Google Shape;480;p31"/>
            <p:cNvSpPr txBox="1"/>
            <p:nvPr/>
          </p:nvSpPr>
          <p:spPr>
            <a:xfrm>
              <a:off x="3664" y="2653"/>
              <a:ext cx="656" cy="17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800"/>
                <a:buFont typeface="Noto Sans Symbols"/>
                <a:buNone/>
              </a:pPr>
              <a:r>
                <a:rPr b="1" lang="en-US" sz="1800">
                  <a:solidFill>
                    <a:schemeClr val="lt1"/>
                  </a:solidFill>
                  <a:latin typeface="Arial"/>
                  <a:ea typeface="Arial"/>
                  <a:cs typeface="Arial"/>
                  <a:sym typeface="Arial"/>
                </a:rPr>
                <a:t>Reducer 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ph type="title"/>
          </p:nvPr>
        </p:nvSpPr>
        <p:spPr>
          <a:xfrm>
            <a:off x="533400" y="304800"/>
            <a:ext cx="8077200" cy="914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600"/>
              <a:buFont typeface="Century Gothic"/>
              <a:buNone/>
            </a:pPr>
            <a:r>
              <a:rPr b="1" lang="en-US" sz="3600" cap="none">
                <a:solidFill>
                  <a:schemeClr val="accent4"/>
                </a:solidFill>
              </a:rPr>
              <a:t>Grouping &amp; Aggregation Summary</a:t>
            </a:r>
            <a:endParaRPr/>
          </a:p>
        </p:txBody>
      </p:sp>
      <p:pic>
        <p:nvPicPr>
          <p:cNvPr id="486" name="Google Shape;486;p32"/>
          <p:cNvPicPr preferRelativeResize="0"/>
          <p:nvPr/>
        </p:nvPicPr>
        <p:blipFill rotWithShape="1">
          <a:blip r:embed="rId3">
            <a:alphaModFix/>
          </a:blip>
          <a:srcRect b="0" l="0" r="0" t="0"/>
          <a:stretch/>
        </p:blipFill>
        <p:spPr>
          <a:xfrm>
            <a:off x="228600" y="1447800"/>
            <a:ext cx="8715375" cy="472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3"/>
          <p:cNvSpPr txBox="1"/>
          <p:nvPr>
            <p:ph type="title"/>
          </p:nvPr>
        </p:nvSpPr>
        <p:spPr>
          <a:xfrm>
            <a:off x="304800" y="304800"/>
            <a:ext cx="8324850" cy="8358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lang="en-US"/>
              <a:t>NATURAL JOIN</a:t>
            </a:r>
            <a:endParaRPr/>
          </a:p>
        </p:txBody>
      </p:sp>
      <p:pic>
        <p:nvPicPr>
          <p:cNvPr id="492" name="Google Shape;492;p33"/>
          <p:cNvPicPr preferRelativeResize="0"/>
          <p:nvPr/>
        </p:nvPicPr>
        <p:blipFill rotWithShape="1">
          <a:blip r:embed="rId3">
            <a:alphaModFix/>
          </a:blip>
          <a:srcRect b="0" l="0" r="0" t="0"/>
          <a:stretch/>
        </p:blipFill>
        <p:spPr>
          <a:xfrm>
            <a:off x="247650" y="1295400"/>
            <a:ext cx="8667750" cy="518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descr="Types of Joins in Hadoop MapReduce" id="497" name="Google Shape;497;p34"/>
          <p:cNvPicPr preferRelativeResize="0"/>
          <p:nvPr/>
        </p:nvPicPr>
        <p:blipFill rotWithShape="1">
          <a:blip r:embed="rId3">
            <a:alphaModFix/>
          </a:blip>
          <a:srcRect b="0" l="0" r="0" t="0"/>
          <a:stretch/>
        </p:blipFill>
        <p:spPr>
          <a:xfrm>
            <a:off x="488950" y="228600"/>
            <a:ext cx="8274050" cy="62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1981200" y="152400"/>
            <a:ext cx="6457950" cy="60722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entury Gothic"/>
              <a:buNone/>
            </a:pPr>
            <a:r>
              <a:rPr lang="en-US"/>
              <a:t>SORTING</a:t>
            </a:r>
            <a:endParaRPr/>
          </a:p>
        </p:txBody>
      </p:sp>
      <p:sp>
        <p:nvSpPr>
          <p:cNvPr id="175" name="Google Shape;175;p3"/>
          <p:cNvSpPr txBox="1"/>
          <p:nvPr>
            <p:ph idx="1" type="body"/>
          </p:nvPr>
        </p:nvSpPr>
        <p:spPr>
          <a:xfrm>
            <a:off x="190500" y="759626"/>
            <a:ext cx="8763000" cy="594597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100"/>
              <a:buChar char="•"/>
            </a:pPr>
            <a:r>
              <a:rPr lang="en-US" sz="2100"/>
              <a:t>The standard MR framework </a:t>
            </a:r>
            <a:r>
              <a:rPr i="1" lang="en-US" sz="2100"/>
              <a:t>automatically</a:t>
            </a:r>
            <a:r>
              <a:rPr lang="en-US" sz="2100"/>
              <a:t> sorts the output keys as part of its processing. </a:t>
            </a:r>
            <a:endParaRPr/>
          </a:p>
          <a:p>
            <a:pPr indent="-228600" lvl="0" marL="228600" rtl="0" algn="l">
              <a:lnSpc>
                <a:spcPct val="100000"/>
              </a:lnSpc>
              <a:spcBef>
                <a:spcPts val="600"/>
              </a:spcBef>
              <a:spcAft>
                <a:spcPts val="0"/>
              </a:spcAft>
              <a:buClr>
                <a:schemeClr val="lt1"/>
              </a:buClr>
              <a:buSzPts val="2100"/>
              <a:buChar char="•"/>
            </a:pPr>
            <a:r>
              <a:rPr lang="en-US" sz="2100"/>
              <a:t>So if your Mapper just takes the input key and outputs the same key (with no value), and the Reducer just takes the input keys and outputs them unchanged, you'll end up with all of the keys sorted.</a:t>
            </a:r>
            <a:endParaRPr/>
          </a:p>
          <a:p>
            <a:pPr indent="-228600" lvl="0" marL="228600" rtl="0" algn="l">
              <a:lnSpc>
                <a:spcPct val="100000"/>
              </a:lnSpc>
              <a:spcBef>
                <a:spcPts val="600"/>
              </a:spcBef>
              <a:spcAft>
                <a:spcPts val="0"/>
              </a:spcAft>
              <a:buClr>
                <a:schemeClr val="lt1"/>
              </a:buClr>
              <a:buSzPts val="2100"/>
              <a:buChar char="•"/>
            </a:pPr>
            <a:r>
              <a:rPr lang="en-US" sz="2100"/>
              <a:t>let's suppose you're sorting a really long list of names that all start with an English letter A - Z.</a:t>
            </a:r>
            <a:endParaRPr/>
          </a:p>
          <a:p>
            <a:pPr indent="-228600" lvl="0" marL="228600" rtl="0" algn="l">
              <a:lnSpc>
                <a:spcPct val="100000"/>
              </a:lnSpc>
              <a:spcBef>
                <a:spcPts val="600"/>
              </a:spcBef>
              <a:spcAft>
                <a:spcPts val="0"/>
              </a:spcAft>
              <a:buClr>
                <a:schemeClr val="lt1"/>
              </a:buClr>
              <a:buSzPts val="2100"/>
              <a:buChar char="•"/>
            </a:pPr>
            <a:r>
              <a:rPr lang="en-US" sz="2100"/>
              <a:t>Each mapper gets one name at a time. It looks at the first letter and send the name to the reducer based on that letter. So, all of the 'A's get sent to Reducer 1,  and so on</a:t>
            </a:r>
            <a:endParaRPr/>
          </a:p>
          <a:p>
            <a:pPr indent="-228600" lvl="0" marL="228600" rtl="0" algn="l">
              <a:lnSpc>
                <a:spcPct val="100000"/>
              </a:lnSpc>
              <a:spcBef>
                <a:spcPts val="600"/>
              </a:spcBef>
              <a:spcAft>
                <a:spcPts val="0"/>
              </a:spcAft>
              <a:buClr>
                <a:schemeClr val="lt1"/>
              </a:buClr>
              <a:buSzPts val="2100"/>
              <a:buChar char="•"/>
            </a:pPr>
            <a:r>
              <a:rPr lang="en-US" sz="2100"/>
              <a:t>Then each Reducer sorts the names it gets (using any sorting algorithm) - and that should be relatively fast since each one only has so do roughly 1/26 of the data.</a:t>
            </a:r>
            <a:endParaRPr/>
          </a:p>
          <a:p>
            <a:pPr indent="-228600" lvl="0" marL="228600" rtl="0" algn="l">
              <a:lnSpc>
                <a:spcPct val="100000"/>
              </a:lnSpc>
              <a:spcBef>
                <a:spcPts val="600"/>
              </a:spcBef>
              <a:spcAft>
                <a:spcPts val="0"/>
              </a:spcAft>
              <a:buClr>
                <a:schemeClr val="lt1"/>
              </a:buClr>
              <a:buSzPts val="2100"/>
              <a:buChar char="•"/>
            </a:pPr>
            <a:r>
              <a:rPr lang="en-US" sz="2100"/>
              <a:t>When you're done, you'd end up with 26 files, one for each reducer, each in sorted order. You could then concatenate the files in order to get the complete sorted list.</a:t>
            </a:r>
            <a:endParaRPr/>
          </a:p>
          <a:p>
            <a:pPr indent="-95250" lvl="0" marL="228600" rtl="0" algn="l">
              <a:lnSpc>
                <a:spcPct val="100000"/>
              </a:lnSpc>
              <a:spcBef>
                <a:spcPts val="600"/>
              </a:spcBef>
              <a:spcAft>
                <a:spcPts val="0"/>
              </a:spcAft>
              <a:buClr>
                <a:schemeClr val="lt1"/>
              </a:buClr>
              <a:buSzPts val="2100"/>
              <a:buNone/>
            </a:pPr>
            <a:r>
              <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153988" y="871538"/>
            <a:ext cx="8761412" cy="4984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lang="en-US"/>
              <a:t>MAP-REDUCE EXAMPLE : JOIN</a:t>
            </a:r>
            <a:endParaRPr/>
          </a:p>
        </p:txBody>
      </p:sp>
      <p:sp>
        <p:nvSpPr>
          <p:cNvPr id="503" name="Google Shape;503;p35"/>
          <p:cNvSpPr txBox="1"/>
          <p:nvPr>
            <p:ph idx="1" type="body"/>
          </p:nvPr>
        </p:nvSpPr>
        <p:spPr>
          <a:xfrm>
            <a:off x="179388" y="1524000"/>
            <a:ext cx="4291012"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1800"/>
              <a:buFont typeface="Noto Sans Symbols"/>
              <a:buChar char="▪"/>
            </a:pPr>
            <a:r>
              <a:rPr b="1" lang="en-US" sz="1800">
                <a:solidFill>
                  <a:schemeClr val="accent4"/>
                </a:solidFill>
              </a:rPr>
              <a:t>Select R.A, R.B, S.D where R.A==S.A</a:t>
            </a:r>
            <a:endParaRPr/>
          </a:p>
        </p:txBody>
      </p:sp>
      <p:graphicFrame>
        <p:nvGraphicFramePr>
          <p:cNvPr id="504" name="Google Shape;504;p35"/>
          <p:cNvGraphicFramePr/>
          <p:nvPr/>
        </p:nvGraphicFramePr>
        <p:xfrm>
          <a:off x="304800" y="2057400"/>
          <a:ext cx="3000000" cy="3000000"/>
        </p:xfrm>
        <a:graphic>
          <a:graphicData uri="http://schemas.openxmlformats.org/drawingml/2006/table">
            <a:tbl>
              <a:tblPr>
                <a:noFill/>
                <a:tableStyleId>{AEEA1666-E0A0-421C-84ED-5932BF2B2D36}</a:tableStyleId>
              </a:tblPr>
              <a:tblGrid>
                <a:gridCol w="533400"/>
                <a:gridCol w="535000"/>
                <a:gridCol w="531800"/>
                <a:gridCol w="533400"/>
              </a:tblGrid>
              <a:tr h="304800">
                <a:tc>
                  <a:txBody>
                    <a:bodyPr/>
                    <a:lstStyle/>
                    <a:p>
                      <a:pPr indent="0" lvl="0" marL="0" marR="0" rtl="0" algn="l">
                        <a:lnSpc>
                          <a:spcPct val="100000"/>
                        </a:lnSpc>
                        <a:spcBef>
                          <a:spcPts val="0"/>
                        </a:spcBef>
                        <a:spcAft>
                          <a:spcPts val="0"/>
                        </a:spcAft>
                        <a:buClr>
                          <a:srgbClr val="00A3A1"/>
                        </a:buClr>
                        <a:buSzPts val="1600"/>
                        <a:buFont typeface="Noto Sans Symbols"/>
                        <a:buNone/>
                      </a:pPr>
                      <a:r>
                        <a:t/>
                      </a:r>
                      <a:endParaRPr b="0" i="0" sz="1600" u="none" cap="none" strike="noStrike">
                        <a:solidFill>
                          <a:schemeClr val="lt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 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C</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34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22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R4</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56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R5</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FF3399"/>
                          </a:solidFill>
                          <a:latin typeface="Arial"/>
                          <a:ea typeface="Arial"/>
                          <a:cs typeface="Arial"/>
                          <a:sym typeface="Arial"/>
                        </a:rPr>
                        <a:t>17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05" name="Google Shape;505;p35"/>
          <p:cNvGraphicFramePr/>
          <p:nvPr/>
        </p:nvGraphicFramePr>
        <p:xfrm>
          <a:off x="431800" y="4343400"/>
          <a:ext cx="3000000" cy="3000000"/>
        </p:xfrm>
        <a:graphic>
          <a:graphicData uri="http://schemas.openxmlformats.org/drawingml/2006/table">
            <a:tbl>
              <a:tblPr>
                <a:noFill/>
                <a:tableStyleId>{AEEA1666-E0A0-421C-84ED-5932BF2B2D36}</a:tableStyleId>
              </a:tblPr>
              <a:tblGrid>
                <a:gridCol w="484200"/>
                <a:gridCol w="482600"/>
                <a:gridCol w="481000"/>
                <a:gridCol w="482600"/>
              </a:tblGrid>
              <a:tr h="317500">
                <a:tc>
                  <a:txBody>
                    <a:bodyPr/>
                    <a:lstStyle/>
                    <a:p>
                      <a:pPr indent="0" lvl="0" marL="0" marR="0" rtl="0" algn="l">
                        <a:lnSpc>
                          <a:spcPct val="100000"/>
                        </a:lnSpc>
                        <a:spcBef>
                          <a:spcPts val="0"/>
                        </a:spcBef>
                        <a:spcAft>
                          <a:spcPts val="0"/>
                        </a:spcAft>
                        <a:buClr>
                          <a:srgbClr val="00A3A1"/>
                        </a:buClr>
                        <a:buSzPts val="1600"/>
                        <a:buFont typeface="Noto Sans Symbols"/>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 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1" i="0" lang="en-US" sz="1600" u="none" cap="none" strike="noStrike">
                          <a:solidFill>
                            <a:schemeClr val="lt1"/>
                          </a:solidFill>
                          <a:latin typeface="Arial"/>
                          <a:ea typeface="Arial"/>
                          <a:cs typeface="Arial"/>
                          <a:sym typeface="Arial"/>
                        </a:rPr>
                        <a:t>E</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175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S1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22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175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S2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36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175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S3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29</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175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S4</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50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16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17500">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S5</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A3A1"/>
                        </a:buClr>
                        <a:buSzPts val="1600"/>
                        <a:buFont typeface="Noto Sans Symbols"/>
                        <a:buNone/>
                      </a:pPr>
                      <a:r>
                        <a:rPr b="0" i="0" lang="en-US" sz="1600" u="none" cap="none" strike="noStrike">
                          <a:solidFill>
                            <a:srgbClr val="CC00CC"/>
                          </a:solidFill>
                          <a:latin typeface="Arial"/>
                          <a:ea typeface="Arial"/>
                          <a:cs typeface="Arial"/>
                          <a:sym typeface="Arial"/>
                        </a:rPr>
                        <a:t>37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pSp>
        <p:nvGrpSpPr>
          <p:cNvPr id="506" name="Google Shape;506;p35"/>
          <p:cNvGrpSpPr/>
          <p:nvPr/>
        </p:nvGrpSpPr>
        <p:grpSpPr>
          <a:xfrm>
            <a:off x="2286000" y="2362200"/>
            <a:ext cx="3200400" cy="3648073"/>
            <a:chOff x="1440" y="1488"/>
            <a:chExt cx="2016" cy="2298"/>
          </a:xfrm>
        </p:grpSpPr>
        <p:sp>
          <p:nvSpPr>
            <p:cNvPr id="507" name="Google Shape;507;p35"/>
            <p:cNvSpPr/>
            <p:nvPr/>
          </p:nvSpPr>
          <p:spPr>
            <a:xfrm>
              <a:off x="1680" y="1776"/>
              <a:ext cx="528" cy="432"/>
            </a:xfrm>
            <a:prstGeom prst="rect">
              <a:avLst/>
            </a:prstGeom>
            <a:solidFill>
              <a:srgbClr val="CCCCFF"/>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DB6B3"/>
                </a:buClr>
                <a:buSzPts val="1400"/>
                <a:buFont typeface="Noto Sans Symbols"/>
                <a:buNone/>
              </a:pPr>
              <a:r>
                <a:rPr b="1" lang="en-US" sz="1400">
                  <a:solidFill>
                    <a:srgbClr val="000000"/>
                  </a:solidFill>
                  <a:latin typeface="Century Gothic"/>
                  <a:ea typeface="Century Gothic"/>
                  <a:cs typeface="Century Gothic"/>
                  <a:sym typeface="Century Gothic"/>
                </a:rPr>
                <a:t>MAP 1</a:t>
              </a:r>
              <a:endParaRPr/>
            </a:p>
          </p:txBody>
        </p:sp>
        <p:sp>
          <p:nvSpPr>
            <p:cNvPr id="508" name="Google Shape;508;p35"/>
            <p:cNvSpPr/>
            <p:nvPr/>
          </p:nvSpPr>
          <p:spPr>
            <a:xfrm>
              <a:off x="1632" y="3072"/>
              <a:ext cx="528" cy="432"/>
            </a:xfrm>
            <a:prstGeom prst="rect">
              <a:avLst/>
            </a:prstGeom>
            <a:solidFill>
              <a:srgbClr val="CCCCFF"/>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DB6B3"/>
                </a:buClr>
                <a:buSzPts val="1400"/>
                <a:buFont typeface="Noto Sans Symbols"/>
                <a:buNone/>
              </a:pPr>
              <a:r>
                <a:rPr b="1" lang="en-US" sz="1400">
                  <a:solidFill>
                    <a:srgbClr val="000000"/>
                  </a:solidFill>
                  <a:latin typeface="Century Gothic"/>
                  <a:ea typeface="Century Gothic"/>
                  <a:cs typeface="Century Gothic"/>
                  <a:sym typeface="Century Gothic"/>
                </a:rPr>
                <a:t>MAP 2</a:t>
              </a:r>
              <a:endParaRPr/>
            </a:p>
          </p:txBody>
        </p:sp>
        <p:cxnSp>
          <p:nvCxnSpPr>
            <p:cNvPr id="509" name="Google Shape;509;p35"/>
            <p:cNvCxnSpPr/>
            <p:nvPr/>
          </p:nvCxnSpPr>
          <p:spPr>
            <a:xfrm>
              <a:off x="1440" y="2016"/>
              <a:ext cx="240" cy="0"/>
            </a:xfrm>
            <a:prstGeom prst="straightConnector1">
              <a:avLst/>
            </a:prstGeom>
            <a:noFill/>
            <a:ln cap="flat" cmpd="sng" w="25400">
              <a:solidFill>
                <a:schemeClr val="lt1"/>
              </a:solidFill>
              <a:prstDash val="solid"/>
              <a:round/>
              <a:headEnd len="med" w="med" type="none"/>
              <a:tailEnd len="med" w="med" type="triangle"/>
            </a:ln>
          </p:spPr>
        </p:cxnSp>
        <p:cxnSp>
          <p:nvCxnSpPr>
            <p:cNvPr id="510" name="Google Shape;510;p35"/>
            <p:cNvCxnSpPr/>
            <p:nvPr/>
          </p:nvCxnSpPr>
          <p:spPr>
            <a:xfrm>
              <a:off x="1488" y="3312"/>
              <a:ext cx="144" cy="0"/>
            </a:xfrm>
            <a:prstGeom prst="straightConnector1">
              <a:avLst/>
            </a:prstGeom>
            <a:noFill/>
            <a:ln cap="flat" cmpd="sng" w="25400">
              <a:solidFill>
                <a:schemeClr val="lt1"/>
              </a:solidFill>
              <a:prstDash val="solid"/>
              <a:round/>
              <a:headEnd len="med" w="med" type="none"/>
              <a:tailEnd len="med" w="med" type="triangle"/>
            </a:ln>
          </p:spPr>
        </p:cxnSp>
        <p:sp>
          <p:nvSpPr>
            <p:cNvPr id="511" name="Google Shape;511;p35"/>
            <p:cNvSpPr txBox="1"/>
            <p:nvPr/>
          </p:nvSpPr>
          <p:spPr>
            <a:xfrm>
              <a:off x="2640" y="1488"/>
              <a:ext cx="816" cy="843"/>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(1, [R, 10])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(2, [R, 20])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(1, [R, 10])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(1, [R, 30])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(3, [R, 40])</a:t>
              </a:r>
              <a:endParaRPr/>
            </a:p>
          </p:txBody>
        </p:sp>
        <p:sp>
          <p:nvSpPr>
            <p:cNvPr id="512" name="Google Shape;512;p35"/>
            <p:cNvSpPr txBox="1"/>
            <p:nvPr/>
          </p:nvSpPr>
          <p:spPr>
            <a:xfrm>
              <a:off x="2640" y="2943"/>
              <a:ext cx="816" cy="843"/>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(1, [S, 20])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(2, [S, 30])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(2, [S, 10])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(3, [S, 50])</a:t>
              </a:r>
              <a:endParaRPr/>
            </a:p>
            <a:p>
              <a:pPr indent="0" lvl="0" marL="0" marR="0" rtl="0" algn="l">
                <a:lnSpc>
                  <a:spcPct val="90000"/>
                </a:lnSpc>
                <a:spcBef>
                  <a:spcPts val="0"/>
                </a:spcBef>
                <a:spcAft>
                  <a:spcPts val="0"/>
                </a:spcAft>
                <a:buClr>
                  <a:srgbClr val="2DB6B3"/>
                </a:buClr>
                <a:buSzPts val="1800"/>
                <a:buFont typeface="Noto Sans Symbols"/>
                <a:buNone/>
              </a:pPr>
              <a:r>
                <a:rPr lang="en-US" sz="1800">
                  <a:solidFill>
                    <a:schemeClr val="lt1"/>
                  </a:solidFill>
                  <a:latin typeface="Century Gothic"/>
                  <a:ea typeface="Century Gothic"/>
                  <a:cs typeface="Century Gothic"/>
                  <a:sym typeface="Century Gothic"/>
                </a:rPr>
                <a:t>(3, [S, 40])</a:t>
              </a:r>
              <a:endParaRPr/>
            </a:p>
          </p:txBody>
        </p:sp>
        <p:cxnSp>
          <p:nvCxnSpPr>
            <p:cNvPr id="513" name="Google Shape;513;p35"/>
            <p:cNvCxnSpPr/>
            <p:nvPr/>
          </p:nvCxnSpPr>
          <p:spPr>
            <a:xfrm>
              <a:off x="2208" y="1968"/>
              <a:ext cx="432" cy="0"/>
            </a:xfrm>
            <a:prstGeom prst="straightConnector1">
              <a:avLst/>
            </a:prstGeom>
            <a:noFill/>
            <a:ln cap="flat" cmpd="sng" w="25400">
              <a:solidFill>
                <a:schemeClr val="lt1"/>
              </a:solidFill>
              <a:prstDash val="solid"/>
              <a:round/>
              <a:headEnd len="med" w="med" type="none"/>
              <a:tailEnd len="med" w="med" type="triangle"/>
            </a:ln>
          </p:spPr>
        </p:cxnSp>
        <p:cxnSp>
          <p:nvCxnSpPr>
            <p:cNvPr id="514" name="Google Shape;514;p35"/>
            <p:cNvCxnSpPr/>
            <p:nvPr/>
          </p:nvCxnSpPr>
          <p:spPr>
            <a:xfrm>
              <a:off x="2160" y="3264"/>
              <a:ext cx="432" cy="0"/>
            </a:xfrm>
            <a:prstGeom prst="straightConnector1">
              <a:avLst/>
            </a:prstGeom>
            <a:noFill/>
            <a:ln cap="flat" cmpd="sng" w="25400">
              <a:solidFill>
                <a:schemeClr val="lt1"/>
              </a:solidFill>
              <a:prstDash val="solid"/>
              <a:round/>
              <a:headEnd len="med" w="med" type="none"/>
              <a:tailEnd len="med" w="med" type="triangle"/>
            </a:ln>
          </p:spPr>
        </p:cxnSp>
      </p:grpSp>
      <p:grpSp>
        <p:nvGrpSpPr>
          <p:cNvPr id="515" name="Google Shape;515;p35"/>
          <p:cNvGrpSpPr/>
          <p:nvPr/>
        </p:nvGrpSpPr>
        <p:grpSpPr>
          <a:xfrm>
            <a:off x="7620000" y="2441575"/>
            <a:ext cx="1493838" cy="3425825"/>
            <a:chOff x="4800" y="1538"/>
            <a:chExt cx="941" cy="2158"/>
          </a:xfrm>
        </p:grpSpPr>
        <p:cxnSp>
          <p:nvCxnSpPr>
            <p:cNvPr id="516" name="Google Shape;516;p35"/>
            <p:cNvCxnSpPr/>
            <p:nvPr/>
          </p:nvCxnSpPr>
          <p:spPr>
            <a:xfrm>
              <a:off x="4800" y="1920"/>
              <a:ext cx="192" cy="0"/>
            </a:xfrm>
            <a:prstGeom prst="straightConnector1">
              <a:avLst/>
            </a:prstGeom>
            <a:noFill/>
            <a:ln cap="flat" cmpd="sng" w="25400">
              <a:solidFill>
                <a:schemeClr val="lt1"/>
              </a:solidFill>
              <a:prstDash val="solid"/>
              <a:round/>
              <a:headEnd len="med" w="med" type="none"/>
              <a:tailEnd len="med" w="med" type="triangle"/>
            </a:ln>
          </p:spPr>
        </p:cxnSp>
        <p:sp>
          <p:nvSpPr>
            <p:cNvPr id="517" name="Google Shape;517;p35"/>
            <p:cNvSpPr txBox="1"/>
            <p:nvPr/>
          </p:nvSpPr>
          <p:spPr>
            <a:xfrm>
              <a:off x="4982" y="1538"/>
              <a:ext cx="701" cy="61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600"/>
                <a:buFont typeface="Noto Sans Symbols"/>
                <a:buNone/>
              </a:pPr>
              <a:r>
                <a:rPr lang="en-US" sz="1600">
                  <a:solidFill>
                    <a:srgbClr val="FF0000"/>
                  </a:solidFill>
                  <a:latin typeface="Century Gothic"/>
                  <a:ea typeface="Century Gothic"/>
                  <a:cs typeface="Century Gothic"/>
                  <a:sym typeface="Century Gothic"/>
                </a:rPr>
                <a:t>(1, 10, 30)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FF0000"/>
                  </a:solidFill>
                  <a:latin typeface="Century Gothic"/>
                  <a:ea typeface="Century Gothic"/>
                  <a:cs typeface="Century Gothic"/>
                  <a:sym typeface="Century Gothic"/>
                </a:rPr>
                <a:t>(1, 10, 30)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FF0000"/>
                  </a:solidFill>
                  <a:latin typeface="Century Gothic"/>
                  <a:ea typeface="Century Gothic"/>
                  <a:cs typeface="Century Gothic"/>
                  <a:sym typeface="Century Gothic"/>
                </a:rPr>
                <a:t>(1, 10, 20)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FF0000"/>
                  </a:solidFill>
                  <a:latin typeface="Century Gothic"/>
                  <a:ea typeface="Century Gothic"/>
                  <a:cs typeface="Century Gothic"/>
                  <a:sym typeface="Century Gothic"/>
                </a:rPr>
                <a:t>(1, 10, 20)</a:t>
              </a:r>
              <a:endParaRPr/>
            </a:p>
          </p:txBody>
        </p:sp>
        <p:cxnSp>
          <p:nvCxnSpPr>
            <p:cNvPr id="518" name="Google Shape;518;p35"/>
            <p:cNvCxnSpPr/>
            <p:nvPr/>
          </p:nvCxnSpPr>
          <p:spPr>
            <a:xfrm>
              <a:off x="4848" y="3360"/>
              <a:ext cx="192" cy="0"/>
            </a:xfrm>
            <a:prstGeom prst="straightConnector1">
              <a:avLst/>
            </a:prstGeom>
            <a:noFill/>
            <a:ln cap="flat" cmpd="sng" w="25400">
              <a:solidFill>
                <a:schemeClr val="lt1"/>
              </a:solidFill>
              <a:prstDash val="solid"/>
              <a:round/>
              <a:headEnd len="med" w="med" type="none"/>
              <a:tailEnd len="med" w="med" type="triangle"/>
            </a:ln>
          </p:spPr>
        </p:cxnSp>
        <p:sp>
          <p:nvSpPr>
            <p:cNvPr id="519" name="Google Shape;519;p35"/>
            <p:cNvSpPr txBox="1"/>
            <p:nvPr/>
          </p:nvSpPr>
          <p:spPr>
            <a:xfrm>
              <a:off x="5040" y="3082"/>
              <a:ext cx="701" cy="61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600"/>
                <a:buFont typeface="Noto Sans Symbols"/>
                <a:buNone/>
              </a:pPr>
              <a:r>
                <a:rPr lang="en-US" sz="1600">
                  <a:solidFill>
                    <a:srgbClr val="7889FB"/>
                  </a:solidFill>
                  <a:latin typeface="Century Gothic"/>
                  <a:ea typeface="Century Gothic"/>
                  <a:cs typeface="Century Gothic"/>
                  <a:sym typeface="Century Gothic"/>
                </a:rPr>
                <a:t>(2, 20, 30)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7889FB"/>
                  </a:solidFill>
                  <a:latin typeface="Century Gothic"/>
                  <a:ea typeface="Century Gothic"/>
                  <a:cs typeface="Century Gothic"/>
                  <a:sym typeface="Century Gothic"/>
                </a:rPr>
                <a:t>(2, 20, 10)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009900"/>
                  </a:solidFill>
                  <a:latin typeface="Century Gothic"/>
                  <a:ea typeface="Century Gothic"/>
                  <a:cs typeface="Century Gothic"/>
                  <a:sym typeface="Century Gothic"/>
                </a:rPr>
                <a:t>(3, 40, 50)</a:t>
              </a:r>
              <a:endParaRPr/>
            </a:p>
            <a:p>
              <a:pPr indent="0" lvl="0" marL="0" marR="0" rtl="0" algn="l">
                <a:lnSpc>
                  <a:spcPct val="90000"/>
                </a:lnSpc>
                <a:spcBef>
                  <a:spcPts val="0"/>
                </a:spcBef>
                <a:spcAft>
                  <a:spcPts val="0"/>
                </a:spcAft>
                <a:buClr>
                  <a:srgbClr val="2DB6B3"/>
                </a:buClr>
                <a:buSzPts val="1600"/>
                <a:buFont typeface="Noto Sans Symbols"/>
                <a:buNone/>
              </a:pPr>
              <a:r>
                <a:rPr lang="en-US" sz="1600">
                  <a:solidFill>
                    <a:srgbClr val="009900"/>
                  </a:solidFill>
                  <a:latin typeface="Century Gothic"/>
                  <a:ea typeface="Century Gothic"/>
                  <a:cs typeface="Century Gothic"/>
                  <a:sym typeface="Century Gothic"/>
                </a:rPr>
                <a:t>(3, 40, 40)</a:t>
              </a:r>
              <a:endParaRPr/>
            </a:p>
          </p:txBody>
        </p:sp>
      </p:grpSp>
      <p:grpSp>
        <p:nvGrpSpPr>
          <p:cNvPr id="520" name="Google Shape;520;p35"/>
          <p:cNvGrpSpPr/>
          <p:nvPr/>
        </p:nvGrpSpPr>
        <p:grpSpPr>
          <a:xfrm>
            <a:off x="5257800" y="2238375"/>
            <a:ext cx="2438400" cy="3552825"/>
            <a:chOff x="3312" y="1410"/>
            <a:chExt cx="1536" cy="2238"/>
          </a:xfrm>
        </p:grpSpPr>
        <p:sp>
          <p:nvSpPr>
            <p:cNvPr id="521" name="Google Shape;521;p35"/>
            <p:cNvSpPr/>
            <p:nvPr/>
          </p:nvSpPr>
          <p:spPr>
            <a:xfrm>
              <a:off x="3600" y="1584"/>
              <a:ext cx="1200" cy="672"/>
            </a:xfrm>
            <a:prstGeom prst="rect">
              <a:avLst/>
            </a:prstGeom>
            <a:solidFill>
              <a:srgbClr val="CC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FF0000"/>
                  </a:solidFill>
                  <a:latin typeface="Century Gothic"/>
                  <a:ea typeface="Century Gothic"/>
                  <a:cs typeface="Century Gothic"/>
                  <a:sym typeface="Century Gothic"/>
                </a:rPr>
                <a:t>(1, [(R, 10), (R, 10),</a:t>
              </a:r>
              <a:endParaRPr/>
            </a:p>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FF0000"/>
                  </a:solidFill>
                  <a:latin typeface="Century Gothic"/>
                  <a:ea typeface="Century Gothic"/>
                  <a:cs typeface="Century Gothic"/>
                  <a:sym typeface="Century Gothic"/>
                </a:rPr>
                <a:t>(R, 30), (S, 20)] )</a:t>
              </a:r>
              <a:endParaRPr/>
            </a:p>
          </p:txBody>
        </p:sp>
        <p:sp>
          <p:nvSpPr>
            <p:cNvPr id="522" name="Google Shape;522;p35"/>
            <p:cNvSpPr/>
            <p:nvPr/>
          </p:nvSpPr>
          <p:spPr>
            <a:xfrm>
              <a:off x="3648" y="2976"/>
              <a:ext cx="1200" cy="672"/>
            </a:xfrm>
            <a:prstGeom prst="rect">
              <a:avLst/>
            </a:prstGeom>
            <a:solidFill>
              <a:srgbClr val="CC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7889FB"/>
                  </a:solidFill>
                  <a:latin typeface="Century Gothic"/>
                  <a:ea typeface="Century Gothic"/>
                  <a:cs typeface="Century Gothic"/>
                  <a:sym typeface="Century Gothic"/>
                </a:rPr>
                <a:t>(2, [(R, 20), (S, 30),</a:t>
              </a:r>
              <a:endParaRPr/>
            </a:p>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7889FB"/>
                  </a:solidFill>
                  <a:latin typeface="Century Gothic"/>
                  <a:ea typeface="Century Gothic"/>
                  <a:cs typeface="Century Gothic"/>
                  <a:sym typeface="Century Gothic"/>
                </a:rPr>
                <a:t>(S, 10)] )</a:t>
              </a:r>
              <a:endParaRPr/>
            </a:p>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009900"/>
                  </a:solidFill>
                  <a:latin typeface="Century Gothic"/>
                  <a:ea typeface="Century Gothic"/>
                  <a:cs typeface="Century Gothic"/>
                  <a:sym typeface="Century Gothic"/>
                </a:rPr>
                <a:t>(3, [(R, 40), (S, 50),</a:t>
              </a:r>
              <a:endParaRPr/>
            </a:p>
            <a:p>
              <a:pPr indent="0" lvl="0" marL="0" marR="0" rtl="0" algn="ctr">
                <a:lnSpc>
                  <a:spcPct val="90000"/>
                </a:lnSpc>
                <a:spcBef>
                  <a:spcPts val="0"/>
                </a:spcBef>
                <a:spcAft>
                  <a:spcPts val="0"/>
                </a:spcAft>
                <a:buClr>
                  <a:srgbClr val="2DB6B3"/>
                </a:buClr>
                <a:buSzPts val="1600"/>
                <a:buFont typeface="Noto Sans Symbols"/>
                <a:buNone/>
              </a:pPr>
              <a:r>
                <a:rPr b="1" lang="en-US" sz="1600">
                  <a:solidFill>
                    <a:srgbClr val="009900"/>
                  </a:solidFill>
                  <a:latin typeface="Century Gothic"/>
                  <a:ea typeface="Century Gothic"/>
                  <a:cs typeface="Century Gothic"/>
                  <a:sym typeface="Century Gothic"/>
                </a:rPr>
                <a:t>(S, 40)]</a:t>
              </a:r>
              <a:endParaRPr/>
            </a:p>
          </p:txBody>
        </p:sp>
        <p:cxnSp>
          <p:nvCxnSpPr>
            <p:cNvPr id="523" name="Google Shape;523;p35"/>
            <p:cNvCxnSpPr/>
            <p:nvPr/>
          </p:nvCxnSpPr>
          <p:spPr>
            <a:xfrm>
              <a:off x="3408" y="1968"/>
              <a:ext cx="192" cy="0"/>
            </a:xfrm>
            <a:prstGeom prst="straightConnector1">
              <a:avLst/>
            </a:prstGeom>
            <a:noFill/>
            <a:ln cap="flat" cmpd="sng" w="25400">
              <a:solidFill>
                <a:schemeClr val="dk1"/>
              </a:solidFill>
              <a:prstDash val="solid"/>
              <a:round/>
              <a:headEnd len="med" w="med" type="none"/>
              <a:tailEnd len="med" w="med" type="triangle"/>
            </a:ln>
          </p:spPr>
        </p:cxnSp>
        <p:cxnSp>
          <p:nvCxnSpPr>
            <p:cNvPr id="524" name="Google Shape;524;p35"/>
            <p:cNvCxnSpPr/>
            <p:nvPr/>
          </p:nvCxnSpPr>
          <p:spPr>
            <a:xfrm>
              <a:off x="3312" y="3360"/>
              <a:ext cx="336" cy="0"/>
            </a:xfrm>
            <a:prstGeom prst="straightConnector1">
              <a:avLst/>
            </a:prstGeom>
            <a:noFill/>
            <a:ln cap="flat" cmpd="sng" w="25400">
              <a:solidFill>
                <a:schemeClr val="dk1"/>
              </a:solidFill>
              <a:prstDash val="solid"/>
              <a:round/>
              <a:headEnd len="med" w="med" type="none"/>
              <a:tailEnd len="med" w="med" type="triangle"/>
            </a:ln>
          </p:spPr>
        </p:cxnSp>
        <p:sp>
          <p:nvSpPr>
            <p:cNvPr id="525" name="Google Shape;525;p35"/>
            <p:cNvSpPr txBox="1"/>
            <p:nvPr/>
          </p:nvSpPr>
          <p:spPr>
            <a:xfrm>
              <a:off x="3638" y="1410"/>
              <a:ext cx="674" cy="18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400"/>
                <a:buFont typeface="Noto Sans Symbols"/>
                <a:buNone/>
              </a:pPr>
              <a:r>
                <a:rPr b="1" lang="en-US" sz="1400">
                  <a:solidFill>
                    <a:schemeClr val="lt1"/>
                  </a:solidFill>
                  <a:latin typeface="Century Gothic"/>
                  <a:ea typeface="Century Gothic"/>
                  <a:cs typeface="Century Gothic"/>
                  <a:sym typeface="Century Gothic"/>
                </a:rPr>
                <a:t>Reducer 1</a:t>
              </a:r>
              <a:endParaRPr/>
            </a:p>
          </p:txBody>
        </p:sp>
        <p:sp>
          <p:nvSpPr>
            <p:cNvPr id="526" name="Google Shape;526;p35"/>
            <p:cNvSpPr txBox="1"/>
            <p:nvPr/>
          </p:nvSpPr>
          <p:spPr>
            <a:xfrm>
              <a:off x="3600" y="2797"/>
              <a:ext cx="674" cy="18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B6B3"/>
                </a:buClr>
                <a:buSzPts val="1400"/>
                <a:buFont typeface="Noto Sans Symbols"/>
                <a:buNone/>
              </a:pPr>
              <a:r>
                <a:rPr b="1" lang="en-US" sz="1400">
                  <a:solidFill>
                    <a:schemeClr val="lt1"/>
                  </a:solidFill>
                  <a:latin typeface="Century Gothic"/>
                  <a:ea typeface="Century Gothic"/>
                  <a:cs typeface="Century Gothic"/>
                  <a:sym typeface="Century Gothic"/>
                </a:rPr>
                <a:t>Reducer 2</a:t>
              </a:r>
              <a:endParaRPr/>
            </a:p>
          </p:txBody>
        </p:sp>
      </p:grpSp>
      <p:cxnSp>
        <p:nvCxnSpPr>
          <p:cNvPr id="527" name="Google Shape;527;p35"/>
          <p:cNvCxnSpPr/>
          <p:nvPr/>
        </p:nvCxnSpPr>
        <p:spPr>
          <a:xfrm flipH="1" rot="10800000">
            <a:off x="5257800" y="3581400"/>
            <a:ext cx="609600" cy="1143000"/>
          </a:xfrm>
          <a:prstGeom prst="straightConnector1">
            <a:avLst/>
          </a:prstGeom>
          <a:noFill/>
          <a:ln cap="flat" cmpd="sng" w="25400">
            <a:solidFill>
              <a:schemeClr val="lt1"/>
            </a:solidFill>
            <a:prstDash val="solid"/>
            <a:round/>
            <a:headEnd len="med" w="med" type="none"/>
            <a:tailEnd len="med" w="med" type="triangle"/>
          </a:ln>
        </p:spPr>
      </p:cxnSp>
      <p:cxnSp>
        <p:nvCxnSpPr>
          <p:cNvPr id="528" name="Google Shape;528;p35"/>
          <p:cNvCxnSpPr/>
          <p:nvPr/>
        </p:nvCxnSpPr>
        <p:spPr>
          <a:xfrm>
            <a:off x="5410200" y="3733800"/>
            <a:ext cx="381000" cy="1143000"/>
          </a:xfrm>
          <a:prstGeom prst="straightConnector1">
            <a:avLst/>
          </a:prstGeom>
          <a:noFill/>
          <a:ln cap="flat" cmpd="sng" w="25400">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6"/>
          <p:cNvSpPr txBox="1"/>
          <p:nvPr>
            <p:ph type="title"/>
          </p:nvPr>
        </p:nvSpPr>
        <p:spPr>
          <a:xfrm>
            <a:off x="838200" y="228600"/>
            <a:ext cx="7543800" cy="685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4"/>
              </a:buClr>
              <a:buSzPts val="3600"/>
              <a:buFont typeface="Century Gothic"/>
              <a:buNone/>
            </a:pPr>
            <a:r>
              <a:rPr b="1" lang="en-US" sz="3600" cap="none"/>
              <a:t>Natural Join Using Mapreduce</a:t>
            </a:r>
            <a:endParaRPr b="1" sz="3600" cap="none"/>
          </a:p>
        </p:txBody>
      </p:sp>
      <p:sp>
        <p:nvSpPr>
          <p:cNvPr id="534" name="Google Shape;534;p36"/>
          <p:cNvSpPr txBox="1"/>
          <p:nvPr>
            <p:ph idx="1" type="body"/>
          </p:nvPr>
        </p:nvSpPr>
        <p:spPr>
          <a:xfrm>
            <a:off x="228600" y="914400"/>
            <a:ext cx="6096000" cy="579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Join R(A,B) with S(B,C) on attribute B</a:t>
            </a:r>
            <a:endParaRPr/>
          </a:p>
          <a:p>
            <a:pPr indent="-228600" lvl="0" marL="228600" rtl="0" algn="l">
              <a:lnSpc>
                <a:spcPct val="90000"/>
              </a:lnSpc>
              <a:spcBef>
                <a:spcPts val="1000"/>
              </a:spcBef>
              <a:spcAft>
                <a:spcPts val="0"/>
              </a:spcAft>
              <a:buClr>
                <a:schemeClr val="lt1"/>
              </a:buClr>
              <a:buSzPts val="2000"/>
              <a:buChar char="•"/>
            </a:pPr>
            <a:r>
              <a:rPr lang="en-US" sz="2000"/>
              <a:t>Map: </a:t>
            </a:r>
            <a:endParaRPr/>
          </a:p>
          <a:p>
            <a:pPr indent="-228600" lvl="1" marL="685800" rtl="0" algn="l">
              <a:lnSpc>
                <a:spcPct val="90000"/>
              </a:lnSpc>
              <a:spcBef>
                <a:spcPts val="500"/>
              </a:spcBef>
              <a:spcAft>
                <a:spcPts val="0"/>
              </a:spcAft>
              <a:buClr>
                <a:srgbClr val="FFF2CC"/>
              </a:buClr>
              <a:buSzPts val="2000"/>
              <a:buChar char="•"/>
            </a:pPr>
            <a:r>
              <a:rPr lang="en-US" sz="2000"/>
              <a:t>For each tuple t = (a,b) of R, emit key value pair (b,(R,a))</a:t>
            </a:r>
            <a:endParaRPr/>
          </a:p>
          <a:p>
            <a:pPr indent="-228600" lvl="1" marL="685800" rtl="0" algn="l">
              <a:lnSpc>
                <a:spcPct val="90000"/>
              </a:lnSpc>
              <a:spcBef>
                <a:spcPts val="500"/>
              </a:spcBef>
              <a:spcAft>
                <a:spcPts val="0"/>
              </a:spcAft>
              <a:buClr>
                <a:srgbClr val="FFF2CC"/>
              </a:buClr>
              <a:buSzPts val="2000"/>
              <a:buChar char="•"/>
            </a:pPr>
            <a:r>
              <a:rPr lang="en-US" sz="2000"/>
              <a:t>For each tuple t = (b,c) of S, emit key value pair (b,(S,c))</a:t>
            </a:r>
            <a:endParaRPr/>
          </a:p>
          <a:p>
            <a:pPr indent="-228600" lvl="0" marL="228600" rtl="0" algn="l">
              <a:lnSpc>
                <a:spcPct val="90000"/>
              </a:lnSpc>
              <a:spcBef>
                <a:spcPts val="1000"/>
              </a:spcBef>
              <a:spcAft>
                <a:spcPts val="0"/>
              </a:spcAft>
              <a:buClr>
                <a:schemeClr val="lt1"/>
              </a:buClr>
              <a:buSzPts val="2000"/>
              <a:buChar char="•"/>
            </a:pPr>
            <a:r>
              <a:rPr lang="en-US" sz="2000"/>
              <a:t>Reduce:</a:t>
            </a:r>
            <a:endParaRPr/>
          </a:p>
          <a:p>
            <a:pPr indent="-228600" lvl="1" marL="685800" rtl="0" algn="l">
              <a:lnSpc>
                <a:spcPct val="90000"/>
              </a:lnSpc>
              <a:spcBef>
                <a:spcPts val="500"/>
              </a:spcBef>
              <a:spcAft>
                <a:spcPts val="0"/>
              </a:spcAft>
              <a:buClr>
                <a:srgbClr val="FFF2CC"/>
              </a:buClr>
              <a:buSzPts val="2000"/>
              <a:buChar char="•"/>
            </a:pPr>
            <a:r>
              <a:rPr lang="en-US" sz="2000"/>
              <a:t>Each key b would be associated with a list of values that are of the form (R,a) or (S,c)</a:t>
            </a:r>
            <a:endParaRPr/>
          </a:p>
          <a:p>
            <a:pPr indent="-228600" lvl="1" marL="685800" rtl="0" algn="l">
              <a:lnSpc>
                <a:spcPct val="90000"/>
              </a:lnSpc>
              <a:spcBef>
                <a:spcPts val="500"/>
              </a:spcBef>
              <a:spcAft>
                <a:spcPts val="0"/>
              </a:spcAft>
              <a:buClr>
                <a:srgbClr val="FFF2CC"/>
              </a:buClr>
              <a:buSzPts val="2000"/>
              <a:buChar char="•"/>
            </a:pPr>
            <a:r>
              <a:rPr lang="en-US" sz="2000"/>
              <a:t>Construct all pairs consisting of one with first component R  and the other with first component S , say (R,a ) and (S,c ). The output from this key and value list is a sequence of key-value pairs</a:t>
            </a:r>
            <a:endParaRPr/>
          </a:p>
          <a:p>
            <a:pPr indent="-228600" lvl="1" marL="685800" rtl="0" algn="l">
              <a:lnSpc>
                <a:spcPct val="90000"/>
              </a:lnSpc>
              <a:spcBef>
                <a:spcPts val="500"/>
              </a:spcBef>
              <a:spcAft>
                <a:spcPts val="0"/>
              </a:spcAft>
              <a:buClr>
                <a:srgbClr val="FFF2CC"/>
              </a:buClr>
              <a:buSzPts val="2000"/>
              <a:buChar char="•"/>
            </a:pPr>
            <a:r>
              <a:rPr lang="en-US" sz="2000"/>
              <a:t>The key is irrelevant. Each value is one of the triples (a, b, c ) such that (R,a ) and (S,c) are on the input list of values</a:t>
            </a:r>
            <a:endParaRPr/>
          </a:p>
          <a:p>
            <a:pPr indent="-101600" lvl="1" marL="685800" rtl="0" algn="l">
              <a:lnSpc>
                <a:spcPct val="90000"/>
              </a:lnSpc>
              <a:spcBef>
                <a:spcPts val="500"/>
              </a:spcBef>
              <a:spcAft>
                <a:spcPts val="0"/>
              </a:spcAft>
              <a:buClr>
                <a:srgbClr val="FFF2CC"/>
              </a:buClr>
              <a:buSzPts val="2000"/>
              <a:buNone/>
            </a:pPr>
            <a:r>
              <a:t/>
            </a:r>
            <a:endParaRPr sz="2000"/>
          </a:p>
        </p:txBody>
      </p:sp>
      <p:graphicFrame>
        <p:nvGraphicFramePr>
          <p:cNvPr id="535" name="Google Shape;535;p36"/>
          <p:cNvGraphicFramePr/>
          <p:nvPr/>
        </p:nvGraphicFramePr>
        <p:xfrm>
          <a:off x="6400800" y="1676400"/>
          <a:ext cx="3000000" cy="3000000"/>
        </p:xfrm>
        <a:graphic>
          <a:graphicData uri="http://schemas.openxmlformats.org/drawingml/2006/table">
            <a:tbl>
              <a:tblPr bandRow="1" firstRow="1">
                <a:noFill/>
                <a:tableStyleId>{4E4101B3-26D6-4FDF-AA5F-E425E701C033}</a:tableStyleId>
              </a:tblPr>
              <a:tblGrid>
                <a:gridCol w="1163325"/>
                <a:gridCol w="1163325"/>
              </a:tblGrid>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A</a:t>
                      </a:r>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i="1" lang="en-US" sz="1800" u="none" cap="none" strike="noStrike">
                          <a:latin typeface="Times New Roman"/>
                          <a:ea typeface="Times New Roman"/>
                          <a:cs typeface="Times New Roman"/>
                          <a:sym typeface="Times New Roman"/>
                        </a:rPr>
                        <a:t>B</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x</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a</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b</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z</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c</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w</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d</a:t>
                      </a:r>
                      <a:endParaRPr/>
                    </a:p>
                  </a:txBody>
                  <a:tcPr marT="45725" marB="45725" marR="91450" marL="91450"/>
                </a:tc>
              </a:tr>
            </a:tbl>
          </a:graphicData>
        </a:graphic>
      </p:graphicFrame>
      <p:sp>
        <p:nvSpPr>
          <p:cNvPr id="536" name="Google Shape;536;p36"/>
          <p:cNvSpPr txBox="1"/>
          <p:nvPr/>
        </p:nvSpPr>
        <p:spPr>
          <a:xfrm>
            <a:off x="6400800" y="1066800"/>
            <a:ext cx="23266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entury Gothic"/>
                <a:ea typeface="Century Gothic"/>
                <a:cs typeface="Century Gothic"/>
                <a:sym typeface="Century Gothic"/>
              </a:rPr>
              <a:t>R</a:t>
            </a:r>
            <a:endParaRPr/>
          </a:p>
        </p:txBody>
      </p:sp>
      <p:graphicFrame>
        <p:nvGraphicFramePr>
          <p:cNvPr id="537" name="Google Shape;537;p36"/>
          <p:cNvGraphicFramePr/>
          <p:nvPr/>
        </p:nvGraphicFramePr>
        <p:xfrm>
          <a:off x="6553200" y="4648200"/>
          <a:ext cx="3000000" cy="3000000"/>
        </p:xfrm>
        <a:graphic>
          <a:graphicData uri="http://schemas.openxmlformats.org/drawingml/2006/table">
            <a:tbl>
              <a:tblPr bandRow="1" firstRow="1">
                <a:noFill/>
                <a:tableStyleId>{4E4101B3-26D6-4FDF-AA5F-E425E701C033}</a:tableStyleId>
              </a:tblPr>
              <a:tblGrid>
                <a:gridCol w="1163325"/>
                <a:gridCol w="1163325"/>
              </a:tblGrid>
              <a:tr h="370850">
                <a:tc>
                  <a:txBody>
                    <a:bodyPr/>
                    <a:lstStyle/>
                    <a:p>
                      <a:pPr indent="0" lvl="0" marL="0" marR="0" rtl="0" algn="ctr">
                        <a:spcBef>
                          <a:spcPts val="0"/>
                        </a:spcBef>
                        <a:spcAft>
                          <a:spcPts val="0"/>
                        </a:spcAft>
                        <a:buNone/>
                      </a:pPr>
                      <a:r>
                        <a:rPr i="1" lang="en-US" sz="1800" u="none" cap="none" strike="noStrike">
                          <a:latin typeface="Times New Roman"/>
                          <a:ea typeface="Times New Roman"/>
                          <a:cs typeface="Times New Roman"/>
                          <a:sym typeface="Times New Roman"/>
                        </a:rPr>
                        <a:t>B</a:t>
                      </a:r>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i="1" lang="en-US" sz="1800" u="none" cap="none" strike="noStrike">
                          <a:latin typeface="Times New Roman"/>
                          <a:ea typeface="Times New Roman"/>
                          <a:cs typeface="Times New Roman"/>
                          <a:sym typeface="Times New Roman"/>
                        </a:rPr>
                        <a:t>C</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a</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c</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3</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d</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g</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91450" marL="91450"/>
                </a:tc>
              </a:tr>
            </a:tbl>
          </a:graphicData>
        </a:graphic>
      </p:graphicFrame>
      <p:sp>
        <p:nvSpPr>
          <p:cNvPr id="538" name="Google Shape;538;p36"/>
          <p:cNvSpPr txBox="1"/>
          <p:nvPr/>
        </p:nvSpPr>
        <p:spPr>
          <a:xfrm>
            <a:off x="6553200" y="3962400"/>
            <a:ext cx="232664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Century Gothic"/>
                <a:ea typeface="Century Gothic"/>
                <a:cs typeface="Century Gothic"/>
                <a:sym typeface="Century Gothic"/>
              </a:rPr>
              <a: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txBox="1"/>
          <p:nvPr>
            <p:ph type="title"/>
          </p:nvPr>
        </p:nvSpPr>
        <p:spPr>
          <a:xfrm>
            <a:off x="514350" y="228600"/>
            <a:ext cx="8115300" cy="10668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cap="none"/>
              <a:t>Need For High-level Languages</a:t>
            </a:r>
            <a:endParaRPr/>
          </a:p>
        </p:txBody>
      </p:sp>
      <p:sp>
        <p:nvSpPr>
          <p:cNvPr id="544" name="Google Shape;544;p37"/>
          <p:cNvSpPr txBox="1"/>
          <p:nvPr>
            <p:ph idx="1" type="body"/>
          </p:nvPr>
        </p:nvSpPr>
        <p:spPr>
          <a:xfrm>
            <a:off x="514350" y="1295401"/>
            <a:ext cx="8115300" cy="492328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chemeClr val="lt1"/>
              </a:buClr>
              <a:buSzPct val="100000"/>
              <a:buChar char="•"/>
            </a:pPr>
            <a:r>
              <a:rPr lang="en-US"/>
              <a:t>Hadoop is great for large-data processing!</a:t>
            </a:r>
            <a:endParaRPr/>
          </a:p>
          <a:p>
            <a:pPr indent="-228600" lvl="1" marL="685800" rtl="0" algn="l">
              <a:lnSpc>
                <a:spcPct val="110000"/>
              </a:lnSpc>
              <a:spcBef>
                <a:spcPts val="500"/>
              </a:spcBef>
              <a:spcAft>
                <a:spcPts val="0"/>
              </a:spcAft>
              <a:buClr>
                <a:srgbClr val="FFF2CC"/>
              </a:buClr>
              <a:buSzPct val="100000"/>
              <a:buChar char="•"/>
            </a:pPr>
            <a:r>
              <a:rPr lang="en-US"/>
              <a:t>But writing Java programs for everything is verbose and slow</a:t>
            </a:r>
            <a:endParaRPr/>
          </a:p>
          <a:p>
            <a:pPr indent="-228600" lvl="1" marL="685800" rtl="0" algn="l">
              <a:lnSpc>
                <a:spcPct val="110000"/>
              </a:lnSpc>
              <a:spcBef>
                <a:spcPts val="500"/>
              </a:spcBef>
              <a:spcAft>
                <a:spcPts val="0"/>
              </a:spcAft>
              <a:buClr>
                <a:srgbClr val="FFF2CC"/>
              </a:buClr>
              <a:buSzPct val="100000"/>
              <a:buChar char="•"/>
            </a:pPr>
            <a:r>
              <a:rPr lang="en-US"/>
              <a:t>Analysts don’t want to (or can’t) write Java</a:t>
            </a:r>
            <a:endParaRPr/>
          </a:p>
          <a:p>
            <a:pPr indent="-228600" lvl="0" marL="228600" rtl="0" algn="l">
              <a:lnSpc>
                <a:spcPct val="110000"/>
              </a:lnSpc>
              <a:spcBef>
                <a:spcPts val="1000"/>
              </a:spcBef>
              <a:spcAft>
                <a:spcPts val="0"/>
              </a:spcAft>
              <a:buClr>
                <a:schemeClr val="lt1"/>
              </a:buClr>
              <a:buSzPct val="100000"/>
              <a:buChar char="•"/>
            </a:pPr>
            <a:r>
              <a:rPr lang="en-US"/>
              <a:t>Solution: develop higher-level data processing languages</a:t>
            </a:r>
            <a:endParaRPr/>
          </a:p>
          <a:p>
            <a:pPr indent="-228600" lvl="1" marL="685800" rtl="0" algn="l">
              <a:lnSpc>
                <a:spcPct val="110000"/>
              </a:lnSpc>
              <a:spcBef>
                <a:spcPts val="500"/>
              </a:spcBef>
              <a:spcAft>
                <a:spcPts val="0"/>
              </a:spcAft>
              <a:buClr>
                <a:srgbClr val="FFF2CC"/>
              </a:buClr>
              <a:buSzPct val="100000"/>
              <a:buChar char="•"/>
            </a:pPr>
            <a:r>
              <a:rPr lang="en-US"/>
              <a:t>Hive: HQL is like SQL</a:t>
            </a:r>
            <a:endParaRPr/>
          </a:p>
          <a:p>
            <a:pPr indent="-228600" lvl="1" marL="685800" rtl="0" algn="l">
              <a:lnSpc>
                <a:spcPct val="110000"/>
              </a:lnSpc>
              <a:spcBef>
                <a:spcPts val="500"/>
              </a:spcBef>
              <a:spcAft>
                <a:spcPts val="0"/>
              </a:spcAft>
              <a:buClr>
                <a:srgbClr val="FFF2CC"/>
              </a:buClr>
              <a:buSzPct val="100000"/>
              <a:buChar char="•"/>
            </a:pPr>
            <a:r>
              <a:rPr lang="en-US"/>
              <a:t>Pig: Pig Latin is a bit like Perl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206496" y="271842"/>
            <a:ext cx="6457950" cy="734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b="1" lang="en-US"/>
              <a:t>HIVE AND PIG</a:t>
            </a:r>
            <a:endParaRPr/>
          </a:p>
        </p:txBody>
      </p:sp>
      <p:sp>
        <p:nvSpPr>
          <p:cNvPr id="550" name="Google Shape;550;p38"/>
          <p:cNvSpPr txBox="1"/>
          <p:nvPr>
            <p:ph idx="1" type="body"/>
          </p:nvPr>
        </p:nvSpPr>
        <p:spPr>
          <a:xfrm>
            <a:off x="222504" y="1143000"/>
            <a:ext cx="7016496" cy="544315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20000"/>
              </a:lnSpc>
              <a:spcBef>
                <a:spcPts val="0"/>
              </a:spcBef>
              <a:spcAft>
                <a:spcPts val="0"/>
              </a:spcAft>
              <a:buClr>
                <a:schemeClr val="lt1"/>
              </a:buClr>
              <a:buSzPct val="100000"/>
              <a:buChar char="•"/>
            </a:pPr>
            <a:r>
              <a:rPr lang="en-US"/>
              <a:t>Hive: data warehousing application in Hadoop</a:t>
            </a:r>
            <a:endParaRPr/>
          </a:p>
          <a:p>
            <a:pPr indent="-228600" lvl="1" marL="685800" rtl="0" algn="l">
              <a:lnSpc>
                <a:spcPct val="120000"/>
              </a:lnSpc>
              <a:spcBef>
                <a:spcPts val="500"/>
              </a:spcBef>
              <a:spcAft>
                <a:spcPts val="0"/>
              </a:spcAft>
              <a:buClr>
                <a:srgbClr val="FFF2CC"/>
              </a:buClr>
              <a:buSzPct val="100000"/>
              <a:buChar char="•"/>
            </a:pPr>
            <a:r>
              <a:rPr lang="en-US"/>
              <a:t>Query language is HQL, variant of SQL</a:t>
            </a:r>
            <a:endParaRPr/>
          </a:p>
          <a:p>
            <a:pPr indent="-228600" lvl="1" marL="685800" rtl="0" algn="l">
              <a:lnSpc>
                <a:spcPct val="120000"/>
              </a:lnSpc>
              <a:spcBef>
                <a:spcPts val="500"/>
              </a:spcBef>
              <a:spcAft>
                <a:spcPts val="0"/>
              </a:spcAft>
              <a:buClr>
                <a:srgbClr val="FFF2CC"/>
              </a:buClr>
              <a:buSzPct val="100000"/>
              <a:buChar char="•"/>
            </a:pPr>
            <a:r>
              <a:rPr lang="en-US"/>
              <a:t>Tables stored on HDFS as flat files</a:t>
            </a:r>
            <a:endParaRPr/>
          </a:p>
          <a:p>
            <a:pPr indent="-228600" lvl="1" marL="685800" rtl="0" algn="l">
              <a:lnSpc>
                <a:spcPct val="120000"/>
              </a:lnSpc>
              <a:spcBef>
                <a:spcPts val="500"/>
              </a:spcBef>
              <a:spcAft>
                <a:spcPts val="0"/>
              </a:spcAft>
              <a:buClr>
                <a:srgbClr val="FFF2CC"/>
              </a:buClr>
              <a:buSzPct val="100000"/>
              <a:buChar char="•"/>
            </a:pPr>
            <a:r>
              <a:rPr lang="en-US"/>
              <a:t>Developed by Facebook, now open source</a:t>
            </a:r>
            <a:endParaRPr/>
          </a:p>
          <a:p>
            <a:pPr indent="-228600" lvl="0" marL="228600" rtl="0" algn="l">
              <a:lnSpc>
                <a:spcPct val="120000"/>
              </a:lnSpc>
              <a:spcBef>
                <a:spcPts val="1000"/>
              </a:spcBef>
              <a:spcAft>
                <a:spcPts val="0"/>
              </a:spcAft>
              <a:buClr>
                <a:schemeClr val="lt1"/>
              </a:buClr>
              <a:buSzPct val="100000"/>
              <a:buChar char="•"/>
            </a:pPr>
            <a:r>
              <a:rPr lang="en-US"/>
              <a:t>Pig: large-scale data processing system</a:t>
            </a:r>
            <a:endParaRPr/>
          </a:p>
          <a:p>
            <a:pPr indent="-228600" lvl="1" marL="685800" rtl="0" algn="l">
              <a:lnSpc>
                <a:spcPct val="120000"/>
              </a:lnSpc>
              <a:spcBef>
                <a:spcPts val="500"/>
              </a:spcBef>
              <a:spcAft>
                <a:spcPts val="0"/>
              </a:spcAft>
              <a:buClr>
                <a:srgbClr val="FFF2CC"/>
              </a:buClr>
              <a:buSzPct val="100000"/>
              <a:buChar char="•"/>
            </a:pPr>
            <a:r>
              <a:rPr lang="en-US"/>
              <a:t>Scripts are written in Pig Latin, a dataflow language</a:t>
            </a:r>
            <a:endParaRPr/>
          </a:p>
          <a:p>
            <a:pPr indent="-228600" lvl="1" marL="685800" rtl="0" algn="l">
              <a:lnSpc>
                <a:spcPct val="120000"/>
              </a:lnSpc>
              <a:spcBef>
                <a:spcPts val="500"/>
              </a:spcBef>
              <a:spcAft>
                <a:spcPts val="0"/>
              </a:spcAft>
              <a:buClr>
                <a:srgbClr val="FFF2CC"/>
              </a:buClr>
              <a:buSzPct val="100000"/>
              <a:buChar char="•"/>
            </a:pPr>
            <a:r>
              <a:rPr lang="en-US"/>
              <a:t>Developed by Yahoo!, now open source</a:t>
            </a:r>
            <a:endParaRPr/>
          </a:p>
          <a:p>
            <a:pPr indent="-228600" lvl="1" marL="685800" rtl="0" algn="l">
              <a:lnSpc>
                <a:spcPct val="120000"/>
              </a:lnSpc>
              <a:spcBef>
                <a:spcPts val="500"/>
              </a:spcBef>
              <a:spcAft>
                <a:spcPts val="0"/>
              </a:spcAft>
              <a:buClr>
                <a:srgbClr val="FFF2CC"/>
              </a:buClr>
              <a:buSzPct val="100000"/>
              <a:buChar char="•"/>
            </a:pPr>
            <a:r>
              <a:rPr lang="en-US"/>
              <a:t>Roughly 1/3 of all Yahoo! internal jobs</a:t>
            </a:r>
            <a:endParaRPr/>
          </a:p>
          <a:p>
            <a:pPr indent="-228600" lvl="0" marL="228600" rtl="0" algn="l">
              <a:lnSpc>
                <a:spcPct val="120000"/>
              </a:lnSpc>
              <a:spcBef>
                <a:spcPts val="1000"/>
              </a:spcBef>
              <a:spcAft>
                <a:spcPts val="0"/>
              </a:spcAft>
              <a:buClr>
                <a:schemeClr val="lt1"/>
              </a:buClr>
              <a:buSzPct val="100000"/>
              <a:buChar char="•"/>
            </a:pPr>
            <a:r>
              <a:rPr lang="en-US"/>
              <a:t>Common idea:</a:t>
            </a:r>
            <a:endParaRPr/>
          </a:p>
          <a:p>
            <a:pPr indent="-228600" lvl="1" marL="685800" rtl="0" algn="l">
              <a:lnSpc>
                <a:spcPct val="120000"/>
              </a:lnSpc>
              <a:spcBef>
                <a:spcPts val="500"/>
              </a:spcBef>
              <a:spcAft>
                <a:spcPts val="0"/>
              </a:spcAft>
              <a:buClr>
                <a:srgbClr val="FFF2CC"/>
              </a:buClr>
              <a:buSzPct val="100000"/>
              <a:buChar char="•"/>
            </a:pPr>
            <a:r>
              <a:rPr lang="en-US"/>
              <a:t>Provide higher-level language to facilitate large-data processing</a:t>
            </a:r>
            <a:endParaRPr/>
          </a:p>
          <a:p>
            <a:pPr indent="-228600" lvl="1" marL="685800" rtl="0" algn="l">
              <a:lnSpc>
                <a:spcPct val="120000"/>
              </a:lnSpc>
              <a:spcBef>
                <a:spcPts val="500"/>
              </a:spcBef>
              <a:spcAft>
                <a:spcPts val="0"/>
              </a:spcAft>
              <a:buClr>
                <a:srgbClr val="FFF2CC"/>
              </a:buClr>
              <a:buSzPct val="100000"/>
              <a:buChar char="•"/>
            </a:pPr>
            <a:r>
              <a:rPr lang="en-US"/>
              <a:t>Higher-level language “compiles down” to Hadoop jobs</a:t>
            </a:r>
            <a:endParaRPr/>
          </a:p>
          <a:p>
            <a:pPr indent="-102869" lvl="1" marL="685800" rtl="0" algn="l">
              <a:lnSpc>
                <a:spcPct val="120000"/>
              </a:lnSpc>
              <a:spcBef>
                <a:spcPts val="500"/>
              </a:spcBef>
              <a:spcAft>
                <a:spcPts val="0"/>
              </a:spcAft>
              <a:buClr>
                <a:srgbClr val="FFF2CC"/>
              </a:buClr>
              <a:buSzPct val="100000"/>
              <a:buNone/>
            </a:pPr>
            <a:r>
              <a:t/>
            </a:r>
            <a:endParaRPr/>
          </a:p>
          <a:p>
            <a:pPr indent="-102869" lvl="1" marL="685800" rtl="0" algn="l">
              <a:lnSpc>
                <a:spcPct val="120000"/>
              </a:lnSpc>
              <a:spcBef>
                <a:spcPts val="500"/>
              </a:spcBef>
              <a:spcAft>
                <a:spcPts val="0"/>
              </a:spcAft>
              <a:buClr>
                <a:srgbClr val="FFF2CC"/>
              </a:buClr>
              <a:buSzPct val="100000"/>
              <a:buNone/>
            </a:pPr>
            <a:r>
              <a:t/>
            </a:r>
            <a:endParaRPr/>
          </a:p>
        </p:txBody>
      </p:sp>
      <p:pic>
        <p:nvPicPr>
          <p:cNvPr id="551" name="Google Shape;551;p38"/>
          <p:cNvPicPr preferRelativeResize="0"/>
          <p:nvPr/>
        </p:nvPicPr>
        <p:blipFill rotWithShape="1">
          <a:blip r:embed="rId3">
            <a:alphaModFix/>
          </a:blip>
          <a:srcRect b="0" l="18000" r="18000" t="0"/>
          <a:stretch/>
        </p:blipFill>
        <p:spPr>
          <a:xfrm>
            <a:off x="7226643" y="3810000"/>
            <a:ext cx="1682496" cy="1752600"/>
          </a:xfrm>
          <a:prstGeom prst="rect">
            <a:avLst/>
          </a:prstGeom>
          <a:noFill/>
          <a:ln>
            <a:noFill/>
          </a:ln>
        </p:spPr>
      </p:pic>
      <p:pic>
        <p:nvPicPr>
          <p:cNvPr descr="hive-logo.png" id="552" name="Google Shape;552;p38"/>
          <p:cNvPicPr preferRelativeResize="0"/>
          <p:nvPr/>
        </p:nvPicPr>
        <p:blipFill rotWithShape="1">
          <a:blip r:embed="rId4">
            <a:alphaModFix/>
          </a:blip>
          <a:srcRect b="0" l="0" r="0" t="0"/>
          <a:stretch/>
        </p:blipFill>
        <p:spPr>
          <a:xfrm>
            <a:off x="7105602" y="1295400"/>
            <a:ext cx="1795299" cy="16063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2" st="1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9"/>
          <p:cNvSpPr txBox="1"/>
          <p:nvPr>
            <p:ph type="title"/>
          </p:nvPr>
        </p:nvSpPr>
        <p:spPr>
          <a:xfrm>
            <a:off x="838200" y="3048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accent4"/>
              </a:buClr>
              <a:buSzPct val="100000"/>
              <a:buFont typeface="Century Gothic"/>
              <a:buNone/>
            </a:pPr>
            <a:r>
              <a:rPr b="1" lang="en-US" sz="3200" cap="none"/>
              <a:t>Matrix Multiplication Using Mapreduce 1 </a:t>
            </a:r>
            <a:endParaRPr/>
          </a:p>
        </p:txBody>
      </p:sp>
      <p:sp>
        <p:nvSpPr>
          <p:cNvPr id="558" name="Google Shape;558;p39"/>
          <p:cNvSpPr/>
          <p:nvPr/>
        </p:nvSpPr>
        <p:spPr>
          <a:xfrm>
            <a:off x="568960" y="1239520"/>
            <a:ext cx="1960880" cy="1656080"/>
          </a:xfrm>
          <a:prstGeom prst="rect">
            <a:avLst/>
          </a:prstGeom>
          <a:solidFill>
            <a:srgbClr val="BBD6E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A</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n</a:t>
            </a:r>
            <a:r>
              <a:rPr b="1" lang="en-US" sz="2000">
                <a:solidFill>
                  <a:schemeClr val="dk1"/>
                </a:solidFill>
                <a:latin typeface="Times New Roman"/>
                <a:ea typeface="Times New Roman"/>
                <a:cs typeface="Times New Roman"/>
                <a:sym typeface="Times New Roman"/>
              </a:rPr>
              <a:t>)</a:t>
            </a:r>
            <a:endParaRPr/>
          </a:p>
        </p:txBody>
      </p:sp>
      <p:sp>
        <p:nvSpPr>
          <p:cNvPr id="559" name="Google Shape;559;p39"/>
          <p:cNvSpPr/>
          <p:nvPr/>
        </p:nvSpPr>
        <p:spPr>
          <a:xfrm>
            <a:off x="2834640" y="1239520"/>
            <a:ext cx="1635760" cy="1981200"/>
          </a:xfrm>
          <a:prstGeom prst="rect">
            <a:avLst/>
          </a:prstGeom>
          <a:solidFill>
            <a:srgbClr val="BBD6E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B</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n × l</a:t>
            </a:r>
            <a:r>
              <a:rPr b="1" lang="en-US" sz="2000">
                <a:solidFill>
                  <a:schemeClr val="dk1"/>
                </a:solidFill>
                <a:latin typeface="Times New Roman"/>
                <a:ea typeface="Times New Roman"/>
                <a:cs typeface="Times New Roman"/>
                <a:sym typeface="Times New Roman"/>
              </a:rPr>
              <a:t>)</a:t>
            </a:r>
            <a:endParaRPr/>
          </a:p>
        </p:txBody>
      </p:sp>
      <p:cxnSp>
        <p:nvCxnSpPr>
          <p:cNvPr id="560" name="Google Shape;560;p39"/>
          <p:cNvCxnSpPr/>
          <p:nvPr/>
        </p:nvCxnSpPr>
        <p:spPr>
          <a:xfrm>
            <a:off x="609600" y="1676400"/>
            <a:ext cx="1960880" cy="0"/>
          </a:xfrm>
          <a:prstGeom prst="straightConnector1">
            <a:avLst/>
          </a:prstGeom>
          <a:noFill/>
          <a:ln cap="flat" cmpd="sng" w="9525">
            <a:solidFill>
              <a:schemeClr val="dk1"/>
            </a:solidFill>
            <a:prstDash val="solid"/>
            <a:round/>
            <a:headEnd len="med" w="med" type="stealth"/>
            <a:tailEnd len="med" w="med" type="stealth"/>
          </a:ln>
        </p:spPr>
      </p:cxnSp>
      <p:cxnSp>
        <p:nvCxnSpPr>
          <p:cNvPr id="561" name="Google Shape;561;p39"/>
          <p:cNvCxnSpPr/>
          <p:nvPr/>
        </p:nvCxnSpPr>
        <p:spPr>
          <a:xfrm>
            <a:off x="3129280" y="1239520"/>
            <a:ext cx="0" cy="1981200"/>
          </a:xfrm>
          <a:prstGeom prst="straightConnector1">
            <a:avLst/>
          </a:prstGeom>
          <a:noFill/>
          <a:ln cap="flat" cmpd="sng" w="9525">
            <a:solidFill>
              <a:schemeClr val="dk1"/>
            </a:solidFill>
            <a:prstDash val="solid"/>
            <a:round/>
            <a:headEnd len="med" w="med" type="stealth"/>
            <a:tailEnd len="med" w="med" type="stealth"/>
          </a:ln>
        </p:spPr>
      </p:cxnSp>
      <p:sp>
        <p:nvSpPr>
          <p:cNvPr id="562" name="Google Shape;562;p39"/>
          <p:cNvSpPr txBox="1"/>
          <p:nvPr/>
        </p:nvSpPr>
        <p:spPr>
          <a:xfrm>
            <a:off x="1447800" y="129540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563" name="Google Shape;563;p39"/>
          <p:cNvSpPr txBox="1"/>
          <p:nvPr/>
        </p:nvSpPr>
        <p:spPr>
          <a:xfrm>
            <a:off x="2875280" y="1849120"/>
            <a:ext cx="172720" cy="369332"/>
          </a:xfrm>
          <a:prstGeom prst="rect">
            <a:avLst/>
          </a:prstGeom>
          <a:solidFill>
            <a:srgbClr val="BBD6E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564" name="Google Shape;564;p39"/>
          <p:cNvSpPr/>
          <p:nvPr/>
        </p:nvSpPr>
        <p:spPr>
          <a:xfrm>
            <a:off x="5003800" y="1239520"/>
            <a:ext cx="1635760" cy="1656080"/>
          </a:xfrm>
          <a:prstGeom prst="rect">
            <a:avLst/>
          </a:prstGeom>
          <a:solidFill>
            <a:srgbClr val="BBD6EE"/>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C</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l</a:t>
            </a:r>
            <a:r>
              <a:rPr b="1" lang="en-US" sz="2000">
                <a:solidFill>
                  <a:schemeClr val="dk1"/>
                </a:solidFill>
                <a:latin typeface="Times New Roman"/>
                <a:ea typeface="Times New Roman"/>
                <a:cs typeface="Times New Roman"/>
                <a:sym typeface="Times New Roman"/>
              </a:rPr>
              <a:t>)</a:t>
            </a:r>
            <a:endParaRPr/>
          </a:p>
        </p:txBody>
      </p:sp>
      <p:sp>
        <p:nvSpPr>
          <p:cNvPr id="565" name="Google Shape;565;p39"/>
          <p:cNvSpPr txBox="1"/>
          <p:nvPr/>
        </p:nvSpPr>
        <p:spPr>
          <a:xfrm>
            <a:off x="4495800" y="1828800"/>
            <a:ext cx="45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a:t>
            </a:r>
            <a:endParaRPr/>
          </a:p>
        </p:txBody>
      </p:sp>
      <p:cxnSp>
        <p:nvCxnSpPr>
          <p:cNvPr id="566" name="Google Shape;566;p39"/>
          <p:cNvCxnSpPr/>
          <p:nvPr/>
        </p:nvCxnSpPr>
        <p:spPr>
          <a:xfrm>
            <a:off x="883920" y="1239520"/>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567" name="Google Shape;567;p39"/>
          <p:cNvSpPr txBox="1"/>
          <p:nvPr/>
        </p:nvSpPr>
        <p:spPr>
          <a:xfrm>
            <a:off x="599440" y="1849120"/>
            <a:ext cx="264160" cy="369332"/>
          </a:xfrm>
          <a:prstGeom prst="rect">
            <a:avLst/>
          </a:prstGeom>
          <a:solidFill>
            <a:srgbClr val="BBD6E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cxnSp>
        <p:nvCxnSpPr>
          <p:cNvPr id="568" name="Google Shape;568;p39"/>
          <p:cNvCxnSpPr/>
          <p:nvPr/>
        </p:nvCxnSpPr>
        <p:spPr>
          <a:xfrm>
            <a:off x="2819400" y="1676400"/>
            <a:ext cx="1676400" cy="0"/>
          </a:xfrm>
          <a:prstGeom prst="straightConnector1">
            <a:avLst/>
          </a:prstGeom>
          <a:noFill/>
          <a:ln cap="flat" cmpd="sng" w="9525">
            <a:solidFill>
              <a:schemeClr val="dk1"/>
            </a:solidFill>
            <a:prstDash val="solid"/>
            <a:round/>
            <a:headEnd len="med" w="med" type="stealth"/>
            <a:tailEnd len="med" w="med" type="stealth"/>
          </a:ln>
        </p:spPr>
      </p:cxnSp>
      <p:sp>
        <p:nvSpPr>
          <p:cNvPr id="569" name="Google Shape;569;p39"/>
          <p:cNvSpPr txBox="1"/>
          <p:nvPr/>
        </p:nvSpPr>
        <p:spPr>
          <a:xfrm flipH="1">
            <a:off x="3505200" y="1295400"/>
            <a:ext cx="381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570" name="Google Shape;570;p39"/>
          <p:cNvCxnSpPr/>
          <p:nvPr/>
        </p:nvCxnSpPr>
        <p:spPr>
          <a:xfrm>
            <a:off x="4953000" y="1676400"/>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571" name="Google Shape;571;p39"/>
          <p:cNvSpPr txBox="1"/>
          <p:nvPr/>
        </p:nvSpPr>
        <p:spPr>
          <a:xfrm>
            <a:off x="5867400" y="129540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572" name="Google Shape;572;p39"/>
          <p:cNvCxnSpPr/>
          <p:nvPr/>
        </p:nvCxnSpPr>
        <p:spPr>
          <a:xfrm>
            <a:off x="5344160" y="1256268"/>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573" name="Google Shape;573;p39"/>
          <p:cNvSpPr txBox="1"/>
          <p:nvPr/>
        </p:nvSpPr>
        <p:spPr>
          <a:xfrm>
            <a:off x="5029200" y="1889760"/>
            <a:ext cx="264160" cy="369332"/>
          </a:xfrm>
          <a:prstGeom prst="rect">
            <a:avLst/>
          </a:prstGeom>
          <a:solidFill>
            <a:srgbClr val="BBD6E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pic>
        <p:nvPicPr>
          <p:cNvPr id="574" name="Google Shape;574;p39"/>
          <p:cNvPicPr preferRelativeResize="0"/>
          <p:nvPr/>
        </p:nvPicPr>
        <p:blipFill rotWithShape="1">
          <a:blip r:embed="rId3">
            <a:alphaModFix/>
          </a:blip>
          <a:srcRect b="0" l="0" r="0" t="0"/>
          <a:stretch/>
        </p:blipFill>
        <p:spPr>
          <a:xfrm>
            <a:off x="7009899" y="1528366"/>
            <a:ext cx="1676901" cy="1011634"/>
          </a:xfrm>
          <a:prstGeom prst="rect">
            <a:avLst/>
          </a:prstGeom>
          <a:blipFill rotWithShape="1">
            <a:blip r:embed="rId4">
              <a:alphaModFix/>
            </a:blip>
            <a:tile algn="tl" flip="none" tx="0" sx="100000" ty="0" sy="100000"/>
          </a:blipFill>
          <a:ln>
            <a:noFill/>
          </a:ln>
        </p:spPr>
      </p:pic>
      <p:sp>
        <p:nvSpPr>
          <p:cNvPr id="575" name="Google Shape;575;p39"/>
          <p:cNvSpPr txBox="1"/>
          <p:nvPr/>
        </p:nvSpPr>
        <p:spPr>
          <a:xfrm>
            <a:off x="381000" y="3657600"/>
            <a:ext cx="8382000" cy="293292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Think of a matrix as a relation with three attributes</a:t>
            </a:r>
            <a:endParaRPr/>
          </a:p>
          <a:p>
            <a:pPr indent="-342900" lvl="0" marL="342900" marR="0" rtl="0" algn="l">
              <a:spcBef>
                <a:spcPts val="48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For example matrix </a:t>
            </a:r>
            <a:r>
              <a:rPr i="1" lang="en-US" sz="2400">
                <a:solidFill>
                  <a:schemeClr val="lt1"/>
                </a:solidFill>
                <a:latin typeface="Times New Roman"/>
                <a:ea typeface="Times New Roman"/>
                <a:cs typeface="Times New Roman"/>
                <a:sym typeface="Times New Roman"/>
              </a:rPr>
              <a:t>A </a:t>
            </a:r>
            <a:r>
              <a:rPr lang="en-US" sz="2400">
                <a:solidFill>
                  <a:schemeClr val="lt1"/>
                </a:solidFill>
                <a:latin typeface="Times New Roman"/>
                <a:ea typeface="Times New Roman"/>
                <a:cs typeface="Times New Roman"/>
                <a:sym typeface="Times New Roman"/>
              </a:rPr>
              <a:t>is represented by the relation </a:t>
            </a:r>
            <a:r>
              <a:rPr i="1" lang="en-US" sz="2400">
                <a:solidFill>
                  <a:schemeClr val="lt1"/>
                </a:solidFill>
                <a:latin typeface="Times New Roman"/>
                <a:ea typeface="Times New Roman"/>
                <a:cs typeface="Times New Roman"/>
                <a:sym typeface="Times New Roman"/>
              </a:rPr>
              <a:t>A</a:t>
            </a:r>
            <a:r>
              <a:rPr lang="en-US" sz="2400">
                <a:solidFill>
                  <a:schemeClr val="lt1"/>
                </a:solidFill>
                <a:latin typeface="Times New Roman"/>
                <a:ea typeface="Times New Roman"/>
                <a:cs typeface="Times New Roman"/>
                <a:sym typeface="Times New Roman"/>
              </a:rPr>
              <a:t>(</a:t>
            </a:r>
            <a:r>
              <a:rPr i="1" lang="en-US" sz="2400">
                <a:solidFill>
                  <a:schemeClr val="lt1"/>
                </a:solidFill>
                <a:latin typeface="Times New Roman"/>
                <a:ea typeface="Times New Roman"/>
                <a:cs typeface="Times New Roman"/>
                <a:sym typeface="Times New Roman"/>
              </a:rPr>
              <a:t>I, J, V</a:t>
            </a:r>
            <a:r>
              <a:rPr lang="en-US" sz="2400">
                <a:solidFill>
                  <a:schemeClr val="lt1"/>
                </a:solidFill>
                <a:latin typeface="Times New Roman"/>
                <a:ea typeface="Times New Roman"/>
                <a:cs typeface="Times New Roman"/>
                <a:sym typeface="Times New Roman"/>
              </a:rPr>
              <a:t>)</a:t>
            </a:r>
            <a:endParaRPr/>
          </a:p>
          <a:p>
            <a:pPr indent="-285750" lvl="1" marL="742950" marR="0" rtl="0" algn="l">
              <a:spcBef>
                <a:spcPts val="400"/>
              </a:spcBef>
              <a:spcAft>
                <a:spcPts val="0"/>
              </a:spcAft>
              <a:buClr>
                <a:schemeClr val="accen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For every non-zero entry (</a:t>
            </a:r>
            <a:r>
              <a:rPr b="0" i="1" lang="en-US" sz="2000" u="none" cap="none" strike="noStrike">
                <a:solidFill>
                  <a:schemeClr val="lt1"/>
                </a:solidFill>
                <a:latin typeface="Times New Roman"/>
                <a:ea typeface="Times New Roman"/>
                <a:cs typeface="Times New Roman"/>
                <a:sym typeface="Times New Roman"/>
              </a:rPr>
              <a:t>i, j,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 the row number is the value of </a:t>
            </a:r>
            <a:r>
              <a:rPr b="0" i="1" lang="en-US" sz="2000" u="none" cap="none" strike="noStrike">
                <a:solidFill>
                  <a:schemeClr val="lt1"/>
                </a:solidFill>
                <a:latin typeface="Times New Roman"/>
                <a:ea typeface="Times New Roman"/>
                <a:cs typeface="Times New Roman"/>
                <a:sym typeface="Times New Roman"/>
              </a:rPr>
              <a:t>I</a:t>
            </a:r>
            <a:r>
              <a:rPr b="0" i="0" lang="en-US" sz="2000" u="none" cap="none" strike="noStrike">
                <a:solidFill>
                  <a:schemeClr val="lt1"/>
                </a:solidFill>
                <a:latin typeface="Times New Roman"/>
                <a:ea typeface="Times New Roman"/>
                <a:cs typeface="Times New Roman"/>
                <a:sym typeface="Times New Roman"/>
              </a:rPr>
              <a:t>, column number is the value of </a:t>
            </a:r>
            <a:r>
              <a:rPr b="0" i="1" lang="en-US" sz="2000" u="none" cap="none" strike="noStrike">
                <a:solidFill>
                  <a:schemeClr val="lt1"/>
                </a:solidFill>
                <a:latin typeface="Times New Roman"/>
                <a:ea typeface="Times New Roman"/>
                <a:cs typeface="Times New Roman"/>
                <a:sym typeface="Times New Roman"/>
              </a:rPr>
              <a:t>J</a:t>
            </a:r>
            <a:r>
              <a:rPr b="0" i="0" lang="en-US" sz="2000" u="none" cap="none" strike="noStrike">
                <a:solidFill>
                  <a:schemeClr val="lt1"/>
                </a:solidFill>
                <a:latin typeface="Times New Roman"/>
                <a:ea typeface="Times New Roman"/>
                <a:cs typeface="Times New Roman"/>
                <a:sym typeface="Times New Roman"/>
              </a:rPr>
              <a:t>, the entry is the value in </a:t>
            </a:r>
            <a:r>
              <a:rPr b="0" i="1" lang="en-US" sz="2000" u="none" cap="none" strike="noStrike">
                <a:solidFill>
                  <a:schemeClr val="lt1"/>
                </a:solidFill>
                <a:latin typeface="Times New Roman"/>
                <a:ea typeface="Times New Roman"/>
                <a:cs typeface="Times New Roman"/>
                <a:sym typeface="Times New Roman"/>
              </a:rPr>
              <a:t>V</a:t>
            </a:r>
            <a:endParaRPr/>
          </a:p>
          <a:p>
            <a:pPr indent="-285750" lvl="1" marL="742950" marR="0" rtl="0" algn="l">
              <a:spcBef>
                <a:spcPts val="400"/>
              </a:spcBef>
              <a:spcAft>
                <a:spcPts val="0"/>
              </a:spcAft>
              <a:buClr>
                <a:schemeClr val="accen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Also advantage: usually most large matrices would be sparse, the relation would have less number of entries</a:t>
            </a:r>
            <a:endParaRPr/>
          </a:p>
          <a:p>
            <a:pPr indent="-342900" lvl="0" marL="342900" marR="0" rtl="0" algn="l">
              <a:spcBef>
                <a:spcPts val="48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The product</a:t>
            </a:r>
            <a:r>
              <a:rPr i="1" lang="en-US" sz="24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is ~ a natural join followed by a grouping with aggregation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0"/>
          <p:cNvSpPr txBox="1"/>
          <p:nvPr>
            <p:ph type="title"/>
          </p:nvPr>
        </p:nvSpPr>
        <p:spPr>
          <a:xfrm>
            <a:off x="381000" y="0"/>
            <a:ext cx="82296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200"/>
              <a:buFont typeface="Century Gothic"/>
              <a:buNone/>
            </a:pPr>
            <a:r>
              <a:rPr b="1" lang="en-US" sz="3200"/>
              <a:t>MATRIX MULTIPLICATION USING MR 2 </a:t>
            </a:r>
            <a:endParaRPr/>
          </a:p>
        </p:txBody>
      </p:sp>
      <p:grpSp>
        <p:nvGrpSpPr>
          <p:cNvPr id="581" name="Google Shape;581;p40"/>
          <p:cNvGrpSpPr/>
          <p:nvPr/>
        </p:nvGrpSpPr>
        <p:grpSpPr>
          <a:xfrm>
            <a:off x="304800" y="1174988"/>
            <a:ext cx="6477000" cy="2045732"/>
            <a:chOff x="568960" y="1174988"/>
            <a:chExt cx="6070600" cy="2045732"/>
          </a:xfrm>
        </p:grpSpPr>
        <p:sp>
          <p:nvSpPr>
            <p:cNvPr id="582" name="Google Shape;582;p40"/>
            <p:cNvSpPr/>
            <p:nvPr/>
          </p:nvSpPr>
          <p:spPr>
            <a:xfrm>
              <a:off x="568960" y="1239520"/>
              <a:ext cx="196088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A</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n</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i, j, a</a:t>
              </a:r>
              <a:r>
                <a:rPr b="1" baseline="-25000" i="1" lang="en-US" sz="2000">
                  <a:solidFill>
                    <a:schemeClr val="dk1"/>
                  </a:solidFill>
                  <a:latin typeface="Times New Roman"/>
                  <a:ea typeface="Times New Roman"/>
                  <a:cs typeface="Times New Roman"/>
                  <a:sym typeface="Times New Roman"/>
                </a:rPr>
                <a:t>ij</a:t>
              </a:r>
              <a:r>
                <a:rPr b="1" lang="en-US" sz="2000">
                  <a:solidFill>
                    <a:schemeClr val="dk1"/>
                  </a:solidFill>
                  <a:latin typeface="Times New Roman"/>
                  <a:ea typeface="Times New Roman"/>
                  <a:cs typeface="Times New Roman"/>
                  <a:sym typeface="Times New Roman"/>
                </a:rPr>
                <a:t>)</a:t>
              </a:r>
              <a:endParaRPr/>
            </a:p>
          </p:txBody>
        </p:sp>
        <p:sp>
          <p:nvSpPr>
            <p:cNvPr id="583" name="Google Shape;583;p40"/>
            <p:cNvSpPr/>
            <p:nvPr/>
          </p:nvSpPr>
          <p:spPr>
            <a:xfrm>
              <a:off x="2834640" y="1239520"/>
              <a:ext cx="1635760" cy="198120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B</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n × l</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j, k, b</a:t>
              </a:r>
              <a:r>
                <a:rPr b="1" baseline="-25000" i="1" lang="en-US" sz="2000">
                  <a:solidFill>
                    <a:schemeClr val="dk1"/>
                  </a:solidFill>
                  <a:latin typeface="Times New Roman"/>
                  <a:ea typeface="Times New Roman"/>
                  <a:cs typeface="Times New Roman"/>
                  <a:sym typeface="Times New Roman"/>
                </a:rPr>
                <a:t>jk</a:t>
              </a:r>
              <a:r>
                <a:rPr b="1" lang="en-US" sz="2000">
                  <a:solidFill>
                    <a:schemeClr val="dk1"/>
                  </a:solidFill>
                  <a:latin typeface="Times New Roman"/>
                  <a:ea typeface="Times New Roman"/>
                  <a:cs typeface="Times New Roman"/>
                  <a:sym typeface="Times New Roman"/>
                </a:rPr>
                <a:t>)</a:t>
              </a:r>
              <a:endParaRPr/>
            </a:p>
          </p:txBody>
        </p:sp>
        <p:cxnSp>
          <p:nvCxnSpPr>
            <p:cNvPr id="584" name="Google Shape;584;p40"/>
            <p:cNvCxnSpPr/>
            <p:nvPr/>
          </p:nvCxnSpPr>
          <p:spPr>
            <a:xfrm>
              <a:off x="568960" y="1513840"/>
              <a:ext cx="1960880" cy="0"/>
            </a:xfrm>
            <a:prstGeom prst="straightConnector1">
              <a:avLst/>
            </a:prstGeom>
            <a:noFill/>
            <a:ln cap="flat" cmpd="sng" w="9525">
              <a:solidFill>
                <a:schemeClr val="dk1"/>
              </a:solidFill>
              <a:prstDash val="solid"/>
              <a:round/>
              <a:headEnd len="med" w="med" type="stealth"/>
              <a:tailEnd len="med" w="med" type="stealth"/>
            </a:ln>
          </p:spPr>
        </p:cxnSp>
        <p:cxnSp>
          <p:nvCxnSpPr>
            <p:cNvPr id="585" name="Google Shape;585;p40"/>
            <p:cNvCxnSpPr/>
            <p:nvPr/>
          </p:nvCxnSpPr>
          <p:spPr>
            <a:xfrm>
              <a:off x="3129280" y="1239520"/>
              <a:ext cx="0" cy="1981200"/>
            </a:xfrm>
            <a:prstGeom prst="straightConnector1">
              <a:avLst/>
            </a:prstGeom>
            <a:noFill/>
            <a:ln cap="flat" cmpd="sng" w="9525">
              <a:solidFill>
                <a:schemeClr val="dk1"/>
              </a:solidFill>
              <a:prstDash val="solid"/>
              <a:round/>
              <a:headEnd len="med" w="med" type="stealth"/>
              <a:tailEnd len="med" w="med" type="stealth"/>
            </a:ln>
          </p:spPr>
        </p:cxnSp>
        <p:sp>
          <p:nvSpPr>
            <p:cNvPr id="586" name="Google Shape;586;p40"/>
            <p:cNvSpPr txBox="1"/>
            <p:nvPr/>
          </p:nvSpPr>
          <p:spPr>
            <a:xfrm>
              <a:off x="1422400" y="11785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587" name="Google Shape;587;p40"/>
            <p:cNvSpPr txBox="1"/>
            <p:nvPr/>
          </p:nvSpPr>
          <p:spPr>
            <a:xfrm>
              <a:off x="287528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588" name="Google Shape;588;p40"/>
            <p:cNvSpPr/>
            <p:nvPr/>
          </p:nvSpPr>
          <p:spPr>
            <a:xfrm>
              <a:off x="5003800" y="1239520"/>
              <a:ext cx="163576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C</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l</a:t>
              </a:r>
              <a:r>
                <a:rPr b="1" lang="en-US" sz="2000">
                  <a:solidFill>
                    <a:schemeClr val="dk1"/>
                  </a:solidFill>
                  <a:latin typeface="Times New Roman"/>
                  <a:ea typeface="Times New Roman"/>
                  <a:cs typeface="Times New Roman"/>
                  <a:sym typeface="Times New Roman"/>
                </a:rPr>
                <a:t>)</a:t>
              </a:r>
              <a:endParaRPr/>
            </a:p>
          </p:txBody>
        </p:sp>
        <p:sp>
          <p:nvSpPr>
            <p:cNvPr id="589" name="Google Shape;589;p40"/>
            <p:cNvSpPr txBox="1"/>
            <p:nvPr/>
          </p:nvSpPr>
          <p:spPr>
            <a:xfrm>
              <a:off x="4582160" y="1747520"/>
              <a:ext cx="457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a:t>
              </a:r>
              <a:endParaRPr/>
            </a:p>
          </p:txBody>
        </p:sp>
        <p:cxnSp>
          <p:nvCxnSpPr>
            <p:cNvPr id="590" name="Google Shape;590;p40"/>
            <p:cNvCxnSpPr/>
            <p:nvPr/>
          </p:nvCxnSpPr>
          <p:spPr>
            <a:xfrm>
              <a:off x="883920" y="1239520"/>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591" name="Google Shape;591;p40"/>
            <p:cNvSpPr txBox="1"/>
            <p:nvPr/>
          </p:nvSpPr>
          <p:spPr>
            <a:xfrm>
              <a:off x="59944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cxnSp>
          <p:nvCxnSpPr>
            <p:cNvPr id="592" name="Google Shape;592;p40"/>
            <p:cNvCxnSpPr/>
            <p:nvPr/>
          </p:nvCxnSpPr>
          <p:spPr>
            <a:xfrm>
              <a:off x="2834640" y="150010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593" name="Google Shape;593;p40"/>
            <p:cNvSpPr txBox="1"/>
            <p:nvPr/>
          </p:nvSpPr>
          <p:spPr>
            <a:xfrm>
              <a:off x="3688080" y="117498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594" name="Google Shape;594;p40"/>
            <p:cNvCxnSpPr/>
            <p:nvPr/>
          </p:nvCxnSpPr>
          <p:spPr>
            <a:xfrm>
              <a:off x="5003800" y="156106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595" name="Google Shape;595;p40"/>
            <p:cNvSpPr txBox="1"/>
            <p:nvPr/>
          </p:nvSpPr>
          <p:spPr>
            <a:xfrm>
              <a:off x="5857240" y="123594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596" name="Google Shape;596;p40"/>
            <p:cNvCxnSpPr/>
            <p:nvPr/>
          </p:nvCxnSpPr>
          <p:spPr>
            <a:xfrm>
              <a:off x="5344160" y="1256268"/>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597" name="Google Shape;597;p40"/>
            <p:cNvSpPr txBox="1"/>
            <p:nvPr/>
          </p:nvSpPr>
          <p:spPr>
            <a:xfrm>
              <a:off x="5029200" y="18897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grpSp>
      <p:pic>
        <p:nvPicPr>
          <p:cNvPr id="598" name="Google Shape;598;p40"/>
          <p:cNvPicPr preferRelativeResize="0"/>
          <p:nvPr/>
        </p:nvPicPr>
        <p:blipFill rotWithShape="1">
          <a:blip r:embed="rId3">
            <a:alphaModFix/>
          </a:blip>
          <a:srcRect b="0" l="0" r="0" t="0"/>
          <a:stretch/>
        </p:blipFill>
        <p:spPr>
          <a:xfrm>
            <a:off x="7009899" y="1528366"/>
            <a:ext cx="1676901" cy="1011634"/>
          </a:xfrm>
          <a:prstGeom prst="rect">
            <a:avLst/>
          </a:prstGeom>
          <a:blipFill rotWithShape="1">
            <a:blip r:embed="rId4">
              <a:alphaModFix/>
            </a:blip>
            <a:tile algn="tl" flip="none" tx="0" sx="100000" ty="0" sy="100000"/>
          </a:blipFill>
          <a:ln>
            <a:noFill/>
          </a:ln>
        </p:spPr>
      </p:pic>
      <p:sp>
        <p:nvSpPr>
          <p:cNvPr id="599" name="Google Shape;599;p40"/>
          <p:cNvSpPr txBox="1"/>
          <p:nvPr/>
        </p:nvSpPr>
        <p:spPr>
          <a:xfrm>
            <a:off x="457200" y="3484880"/>
            <a:ext cx="8305800" cy="299212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Natural join of (</a:t>
            </a:r>
            <a:r>
              <a:rPr i="1" lang="en-US" sz="2400">
                <a:solidFill>
                  <a:schemeClr val="lt1"/>
                </a:solidFill>
                <a:latin typeface="Times New Roman"/>
                <a:ea typeface="Times New Roman"/>
                <a:cs typeface="Times New Roman"/>
                <a:sym typeface="Times New Roman"/>
              </a:rPr>
              <a:t>I,J,V</a:t>
            </a:r>
            <a:r>
              <a:rPr lang="en-US" sz="2400">
                <a:solidFill>
                  <a:schemeClr val="lt1"/>
                </a:solidFill>
                <a:latin typeface="Times New Roman"/>
                <a:ea typeface="Times New Roman"/>
                <a:cs typeface="Times New Roman"/>
                <a:sym typeface="Times New Roman"/>
              </a:rPr>
              <a:t>) and (</a:t>
            </a:r>
            <a:r>
              <a:rPr i="1" lang="en-US" sz="2400">
                <a:solidFill>
                  <a:schemeClr val="lt1"/>
                </a:solidFill>
                <a:latin typeface="Times New Roman"/>
                <a:ea typeface="Times New Roman"/>
                <a:cs typeface="Times New Roman"/>
                <a:sym typeface="Times New Roman"/>
              </a:rPr>
              <a:t>J,K,W</a:t>
            </a:r>
            <a:r>
              <a:rPr lang="en-US" sz="2400">
                <a:solidFill>
                  <a:schemeClr val="lt1"/>
                </a:solidFill>
                <a:latin typeface="Times New Roman"/>
                <a:ea typeface="Times New Roman"/>
                <a:cs typeface="Times New Roman"/>
                <a:sym typeface="Times New Roman"/>
              </a:rPr>
              <a:t>) 🡪 tuples (</a:t>
            </a:r>
            <a:r>
              <a:rPr i="1" lang="en-US" sz="2400">
                <a:solidFill>
                  <a:schemeClr val="lt1"/>
                </a:solidFill>
                <a:latin typeface="Times New Roman"/>
                <a:ea typeface="Times New Roman"/>
                <a:cs typeface="Times New Roman"/>
                <a:sym typeface="Times New Roman"/>
              </a:rPr>
              <a:t>i, j, k, a</a:t>
            </a:r>
            <a:r>
              <a:rPr baseline="-25000" i="1" lang="en-US" sz="2400">
                <a:solidFill>
                  <a:schemeClr val="lt1"/>
                </a:solidFill>
                <a:latin typeface="Times New Roman"/>
                <a:ea typeface="Times New Roman"/>
                <a:cs typeface="Times New Roman"/>
                <a:sym typeface="Times New Roman"/>
              </a:rPr>
              <a:t>ij</a:t>
            </a:r>
            <a:r>
              <a:rPr i="1" lang="en-US" sz="2400">
                <a:solidFill>
                  <a:schemeClr val="lt1"/>
                </a:solidFill>
                <a:latin typeface="Times New Roman"/>
                <a:ea typeface="Times New Roman"/>
                <a:cs typeface="Times New Roman"/>
                <a:sym typeface="Times New Roman"/>
              </a:rPr>
              <a:t>, b</a:t>
            </a:r>
            <a:r>
              <a:rPr baseline="-25000" i="1" lang="en-US" sz="2400">
                <a:solidFill>
                  <a:schemeClr val="lt1"/>
                </a:solidFill>
                <a:latin typeface="Times New Roman"/>
                <a:ea typeface="Times New Roman"/>
                <a:cs typeface="Times New Roman"/>
                <a:sym typeface="Times New Roman"/>
              </a:rPr>
              <a:t>jk</a:t>
            </a:r>
            <a:r>
              <a:rPr lang="en-US" sz="2400">
                <a:solidFill>
                  <a:schemeClr val="lt1"/>
                </a:solidFill>
                <a:latin typeface="Times New Roman"/>
                <a:ea typeface="Times New Roman"/>
                <a:cs typeface="Times New Roman"/>
                <a:sym typeface="Times New Roman"/>
              </a:rPr>
              <a:t>)</a:t>
            </a:r>
            <a:endParaRPr/>
          </a:p>
          <a:p>
            <a:pPr indent="-342900" lvl="0" marL="342900" marR="0" rtl="0" algn="l">
              <a:spcBef>
                <a:spcPts val="48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Map: </a:t>
            </a:r>
            <a:endParaRPr/>
          </a:p>
          <a:p>
            <a:pPr indent="-285750" lvl="1" marL="742950" marR="0" rtl="0" algn="l">
              <a:spcBef>
                <a:spcPts val="400"/>
              </a:spcBef>
              <a:spcAft>
                <a:spcPts val="0"/>
              </a:spcAft>
              <a:buClr>
                <a:schemeClr val="accen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For every (</a:t>
            </a:r>
            <a:r>
              <a:rPr b="0" i="1" lang="en-US" sz="2000" u="none" cap="none" strike="noStrike">
                <a:solidFill>
                  <a:schemeClr val="lt1"/>
                </a:solidFill>
                <a:latin typeface="Times New Roman"/>
                <a:ea typeface="Times New Roman"/>
                <a:cs typeface="Times New Roman"/>
                <a:sym typeface="Times New Roman"/>
              </a:rPr>
              <a:t>i, j,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 emit key value pair (</a:t>
            </a:r>
            <a:r>
              <a:rPr b="0" i="1" lang="en-US" sz="2000" u="none" cap="none" strike="noStrike">
                <a:solidFill>
                  <a:schemeClr val="lt1"/>
                </a:solidFill>
                <a:latin typeface="Times New Roman"/>
                <a:ea typeface="Times New Roman"/>
                <a:cs typeface="Times New Roman"/>
                <a:sym typeface="Times New Roman"/>
              </a:rPr>
              <a:t>j, </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A, i,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spcBef>
                <a:spcPts val="400"/>
              </a:spcBef>
              <a:spcAft>
                <a:spcPts val="0"/>
              </a:spcAft>
              <a:buClr>
                <a:schemeClr val="accen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For every (</a:t>
            </a:r>
            <a:r>
              <a:rPr b="0" i="1" lang="en-US" sz="2000" u="none" cap="none" strike="noStrike">
                <a:solidFill>
                  <a:schemeClr val="lt1"/>
                </a:solidFill>
                <a:latin typeface="Times New Roman"/>
                <a:ea typeface="Times New Roman"/>
                <a:cs typeface="Times New Roman"/>
                <a:sym typeface="Times New Roman"/>
              </a:rPr>
              <a:t>j, k,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 emit key value pair (</a:t>
            </a:r>
            <a:r>
              <a:rPr b="0" i="1" lang="en-US" sz="2000" u="none" cap="none" strike="noStrike">
                <a:solidFill>
                  <a:schemeClr val="lt1"/>
                </a:solidFill>
                <a:latin typeface="Times New Roman"/>
                <a:ea typeface="Times New Roman"/>
                <a:cs typeface="Times New Roman"/>
                <a:sym typeface="Times New Roman"/>
              </a:rPr>
              <a:t>j, </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B, k,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a:t>
            </a:r>
            <a:endParaRPr/>
          </a:p>
          <a:p>
            <a:pPr indent="-342900" lvl="0" marL="342900" marR="0" rtl="0" algn="l">
              <a:spcBef>
                <a:spcPts val="480"/>
              </a:spcBef>
              <a:spcAft>
                <a:spcPts val="0"/>
              </a:spcAft>
              <a:buClr>
                <a:schemeClr val="lt2"/>
              </a:buClr>
              <a:buSzPts val="2400"/>
              <a:buFont typeface="Noto Sans Symbols"/>
              <a:buChar char="▪"/>
            </a:pPr>
            <a:r>
              <a:rPr lang="en-US" sz="2400">
                <a:solidFill>
                  <a:schemeClr val="lt1"/>
                </a:solidFill>
                <a:latin typeface="Times New Roman"/>
                <a:ea typeface="Times New Roman"/>
                <a:cs typeface="Times New Roman"/>
                <a:sym typeface="Times New Roman"/>
              </a:rPr>
              <a:t>Reduce: </a:t>
            </a:r>
            <a:endParaRPr/>
          </a:p>
          <a:p>
            <a:pPr indent="0" lvl="1" marL="457200" marR="0" rtl="0" algn="l">
              <a:spcBef>
                <a:spcPts val="400"/>
              </a:spcBef>
              <a:spcAft>
                <a:spcPts val="0"/>
              </a:spcAft>
              <a:buClr>
                <a:schemeClr val="accent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for each key </a:t>
            </a:r>
            <a:r>
              <a:rPr b="0" i="1" lang="en-US" sz="2000" u="none" cap="none" strike="noStrike">
                <a:solidFill>
                  <a:schemeClr val="lt1"/>
                </a:solidFill>
                <a:latin typeface="Times New Roman"/>
                <a:ea typeface="Times New Roman"/>
                <a:cs typeface="Times New Roman"/>
                <a:sym typeface="Times New Roman"/>
              </a:rPr>
              <a:t>j</a:t>
            </a:r>
            <a:endParaRPr/>
          </a:p>
          <a:p>
            <a:pPr indent="0" lvl="2" marL="857250" marR="0" rtl="0" algn="l">
              <a:spcBef>
                <a:spcPts val="400"/>
              </a:spcBef>
              <a:spcAft>
                <a:spcPts val="0"/>
              </a:spcAft>
              <a:buClr>
                <a:schemeClr val="lt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for each value (</a:t>
            </a:r>
            <a:r>
              <a:rPr b="0" i="1" lang="en-US" sz="2000" u="none" cap="none" strike="noStrike">
                <a:solidFill>
                  <a:schemeClr val="lt1"/>
                </a:solidFill>
                <a:latin typeface="Times New Roman"/>
                <a:ea typeface="Times New Roman"/>
                <a:cs typeface="Times New Roman"/>
                <a:sym typeface="Times New Roman"/>
              </a:rPr>
              <a:t>A, i,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 and (</a:t>
            </a:r>
            <a:r>
              <a:rPr b="0" i="1" lang="en-US" sz="2000" u="none" cap="none" strike="noStrike">
                <a:solidFill>
                  <a:schemeClr val="lt1"/>
                </a:solidFill>
                <a:latin typeface="Times New Roman"/>
                <a:ea typeface="Times New Roman"/>
                <a:cs typeface="Times New Roman"/>
                <a:sym typeface="Times New Roman"/>
              </a:rPr>
              <a:t>B, k,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a:t>
            </a:r>
            <a:endParaRPr/>
          </a:p>
          <a:p>
            <a:pPr indent="0" lvl="3" marL="1314450" marR="0" rtl="0" algn="l">
              <a:spcBef>
                <a:spcPts val="400"/>
              </a:spcBef>
              <a:spcAft>
                <a:spcPts val="0"/>
              </a:spcAft>
              <a:buClr>
                <a:schemeClr val="lt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produce a key value pair ((</a:t>
            </a:r>
            <a:r>
              <a:rPr b="0" i="1" lang="en-US" sz="2000" u="none" cap="none" strike="noStrike">
                <a:solidFill>
                  <a:schemeClr val="lt1"/>
                </a:solidFill>
                <a:latin typeface="Times New Roman"/>
                <a:ea typeface="Times New Roman"/>
                <a:cs typeface="Times New Roman"/>
                <a:sym typeface="Times New Roman"/>
              </a:rPr>
              <a:t>i,k</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a</a:t>
            </a:r>
            <a:r>
              <a:rPr b="0" baseline="-25000" i="1" lang="en-US" sz="2000" u="none" cap="none" strike="noStrike">
                <a:solidFill>
                  <a:schemeClr val="lt1"/>
                </a:solidFill>
                <a:latin typeface="Times New Roman"/>
                <a:ea typeface="Times New Roman"/>
                <a:cs typeface="Times New Roman"/>
                <a:sym typeface="Times New Roman"/>
              </a:rPr>
              <a:t>ij</a:t>
            </a:r>
            <a:r>
              <a:rPr b="0" i="1" lang="en-US" sz="2000" u="none" cap="none" strike="noStrike">
                <a:solidFill>
                  <a:schemeClr val="lt1"/>
                </a:solidFill>
                <a:latin typeface="Times New Roman"/>
                <a:ea typeface="Times New Roman"/>
                <a:cs typeface="Times New Roman"/>
                <a:sym typeface="Times New Roman"/>
              </a:rPr>
              <a:t>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a:t>
            </a:r>
            <a:endParaRPr/>
          </a:p>
          <a:p>
            <a:pPr indent="-158750" lvl="1" marL="742950" marR="0" rtl="0" algn="l">
              <a:spcBef>
                <a:spcPts val="400"/>
              </a:spcBef>
              <a:spcAft>
                <a:spcPts val="0"/>
              </a:spcAft>
              <a:buClr>
                <a:schemeClr val="accent1"/>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1"/>
          <p:cNvSpPr txBox="1"/>
          <p:nvPr>
            <p:ph type="title"/>
          </p:nvPr>
        </p:nvSpPr>
        <p:spPr>
          <a:xfrm>
            <a:off x="228600" y="0"/>
            <a:ext cx="8382000" cy="914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200"/>
              <a:buFont typeface="Century Gothic"/>
              <a:buNone/>
            </a:pPr>
            <a:r>
              <a:rPr b="1" lang="en-US" sz="3200"/>
              <a:t>MATRIX MULTIPLICATION USING MR 3 </a:t>
            </a:r>
            <a:endParaRPr sz="3200"/>
          </a:p>
        </p:txBody>
      </p:sp>
      <p:grpSp>
        <p:nvGrpSpPr>
          <p:cNvPr id="605" name="Google Shape;605;p41"/>
          <p:cNvGrpSpPr/>
          <p:nvPr/>
        </p:nvGrpSpPr>
        <p:grpSpPr>
          <a:xfrm>
            <a:off x="445426" y="1006634"/>
            <a:ext cx="6070600" cy="2045732"/>
            <a:chOff x="568960" y="1174988"/>
            <a:chExt cx="6070600" cy="2045732"/>
          </a:xfrm>
        </p:grpSpPr>
        <p:sp>
          <p:nvSpPr>
            <p:cNvPr id="606" name="Google Shape;606;p41"/>
            <p:cNvSpPr/>
            <p:nvPr/>
          </p:nvSpPr>
          <p:spPr>
            <a:xfrm>
              <a:off x="568960" y="1239520"/>
              <a:ext cx="196088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A</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n</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i, j, a</a:t>
              </a:r>
              <a:r>
                <a:rPr b="1" baseline="-25000" i="1" lang="en-US" sz="2000">
                  <a:solidFill>
                    <a:schemeClr val="dk1"/>
                  </a:solidFill>
                  <a:latin typeface="Times New Roman"/>
                  <a:ea typeface="Times New Roman"/>
                  <a:cs typeface="Times New Roman"/>
                  <a:sym typeface="Times New Roman"/>
                </a:rPr>
                <a:t>ij</a:t>
              </a:r>
              <a:r>
                <a:rPr b="1" lang="en-US" sz="2000">
                  <a:solidFill>
                    <a:schemeClr val="dk1"/>
                  </a:solidFill>
                  <a:latin typeface="Times New Roman"/>
                  <a:ea typeface="Times New Roman"/>
                  <a:cs typeface="Times New Roman"/>
                  <a:sym typeface="Times New Roman"/>
                </a:rPr>
                <a:t>)</a:t>
              </a:r>
              <a:endParaRPr/>
            </a:p>
          </p:txBody>
        </p:sp>
        <p:sp>
          <p:nvSpPr>
            <p:cNvPr id="607" name="Google Shape;607;p41"/>
            <p:cNvSpPr/>
            <p:nvPr/>
          </p:nvSpPr>
          <p:spPr>
            <a:xfrm>
              <a:off x="2834640" y="1239520"/>
              <a:ext cx="1635760" cy="198120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B</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n × l</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j, k, b</a:t>
              </a:r>
              <a:r>
                <a:rPr b="1" baseline="-25000" i="1" lang="en-US" sz="2000">
                  <a:solidFill>
                    <a:schemeClr val="dk1"/>
                  </a:solidFill>
                  <a:latin typeface="Times New Roman"/>
                  <a:ea typeface="Times New Roman"/>
                  <a:cs typeface="Times New Roman"/>
                  <a:sym typeface="Times New Roman"/>
                </a:rPr>
                <a:t>jk</a:t>
              </a:r>
              <a:r>
                <a:rPr b="1" lang="en-US" sz="2000">
                  <a:solidFill>
                    <a:schemeClr val="dk1"/>
                  </a:solidFill>
                  <a:latin typeface="Times New Roman"/>
                  <a:ea typeface="Times New Roman"/>
                  <a:cs typeface="Times New Roman"/>
                  <a:sym typeface="Times New Roman"/>
                </a:rPr>
                <a:t>)</a:t>
              </a:r>
              <a:endParaRPr/>
            </a:p>
          </p:txBody>
        </p:sp>
        <p:cxnSp>
          <p:nvCxnSpPr>
            <p:cNvPr id="608" name="Google Shape;608;p41"/>
            <p:cNvCxnSpPr/>
            <p:nvPr/>
          </p:nvCxnSpPr>
          <p:spPr>
            <a:xfrm>
              <a:off x="568960" y="1513840"/>
              <a:ext cx="1960880" cy="0"/>
            </a:xfrm>
            <a:prstGeom prst="straightConnector1">
              <a:avLst/>
            </a:prstGeom>
            <a:noFill/>
            <a:ln cap="flat" cmpd="sng" w="9525">
              <a:solidFill>
                <a:schemeClr val="dk1"/>
              </a:solidFill>
              <a:prstDash val="solid"/>
              <a:round/>
              <a:headEnd len="med" w="med" type="stealth"/>
              <a:tailEnd len="med" w="med" type="stealth"/>
            </a:ln>
          </p:spPr>
        </p:cxnSp>
        <p:cxnSp>
          <p:nvCxnSpPr>
            <p:cNvPr id="609" name="Google Shape;609;p41"/>
            <p:cNvCxnSpPr/>
            <p:nvPr/>
          </p:nvCxnSpPr>
          <p:spPr>
            <a:xfrm>
              <a:off x="3129280" y="1239520"/>
              <a:ext cx="0" cy="1981200"/>
            </a:xfrm>
            <a:prstGeom prst="straightConnector1">
              <a:avLst/>
            </a:prstGeom>
            <a:noFill/>
            <a:ln cap="flat" cmpd="sng" w="9525">
              <a:solidFill>
                <a:schemeClr val="dk1"/>
              </a:solidFill>
              <a:prstDash val="solid"/>
              <a:round/>
              <a:headEnd len="med" w="med" type="stealth"/>
              <a:tailEnd len="med" w="med" type="stealth"/>
            </a:ln>
          </p:spPr>
        </p:cxnSp>
        <p:sp>
          <p:nvSpPr>
            <p:cNvPr id="610" name="Google Shape;610;p41"/>
            <p:cNvSpPr txBox="1"/>
            <p:nvPr/>
          </p:nvSpPr>
          <p:spPr>
            <a:xfrm>
              <a:off x="1422400" y="11785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611" name="Google Shape;611;p41"/>
            <p:cNvSpPr txBox="1"/>
            <p:nvPr/>
          </p:nvSpPr>
          <p:spPr>
            <a:xfrm>
              <a:off x="287528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612" name="Google Shape;612;p41"/>
            <p:cNvSpPr/>
            <p:nvPr/>
          </p:nvSpPr>
          <p:spPr>
            <a:xfrm>
              <a:off x="5003800" y="1239520"/>
              <a:ext cx="163576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C</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l</a:t>
              </a:r>
              <a:r>
                <a:rPr b="1" lang="en-US" sz="2000">
                  <a:solidFill>
                    <a:schemeClr val="dk1"/>
                  </a:solidFill>
                  <a:latin typeface="Times New Roman"/>
                  <a:ea typeface="Times New Roman"/>
                  <a:cs typeface="Times New Roman"/>
                  <a:sym typeface="Times New Roman"/>
                </a:rPr>
                <a:t>)</a:t>
              </a:r>
              <a:endParaRPr/>
            </a:p>
          </p:txBody>
        </p:sp>
        <p:sp>
          <p:nvSpPr>
            <p:cNvPr id="613" name="Google Shape;613;p41"/>
            <p:cNvSpPr txBox="1"/>
            <p:nvPr/>
          </p:nvSpPr>
          <p:spPr>
            <a:xfrm>
              <a:off x="4582160" y="1747520"/>
              <a:ext cx="457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imes New Roman"/>
                  <a:ea typeface="Times New Roman"/>
                  <a:cs typeface="Times New Roman"/>
                  <a:sym typeface="Times New Roman"/>
                </a:rPr>
                <a:t>=</a:t>
              </a:r>
              <a:endParaRPr/>
            </a:p>
          </p:txBody>
        </p:sp>
        <p:cxnSp>
          <p:nvCxnSpPr>
            <p:cNvPr id="614" name="Google Shape;614;p41"/>
            <p:cNvCxnSpPr/>
            <p:nvPr/>
          </p:nvCxnSpPr>
          <p:spPr>
            <a:xfrm>
              <a:off x="883920" y="1239520"/>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615" name="Google Shape;615;p41"/>
            <p:cNvSpPr txBox="1"/>
            <p:nvPr/>
          </p:nvSpPr>
          <p:spPr>
            <a:xfrm>
              <a:off x="59944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cxnSp>
          <p:nvCxnSpPr>
            <p:cNvPr id="616" name="Google Shape;616;p41"/>
            <p:cNvCxnSpPr/>
            <p:nvPr/>
          </p:nvCxnSpPr>
          <p:spPr>
            <a:xfrm>
              <a:off x="2834640" y="150010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617" name="Google Shape;617;p41"/>
            <p:cNvSpPr txBox="1"/>
            <p:nvPr/>
          </p:nvSpPr>
          <p:spPr>
            <a:xfrm>
              <a:off x="3688080" y="117498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618" name="Google Shape;618;p41"/>
            <p:cNvCxnSpPr/>
            <p:nvPr/>
          </p:nvCxnSpPr>
          <p:spPr>
            <a:xfrm>
              <a:off x="5003800" y="156106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619" name="Google Shape;619;p41"/>
            <p:cNvSpPr txBox="1"/>
            <p:nvPr/>
          </p:nvSpPr>
          <p:spPr>
            <a:xfrm>
              <a:off x="5857240" y="123594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620" name="Google Shape;620;p41"/>
            <p:cNvCxnSpPr/>
            <p:nvPr/>
          </p:nvCxnSpPr>
          <p:spPr>
            <a:xfrm>
              <a:off x="5344160" y="1256268"/>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621" name="Google Shape;621;p41"/>
            <p:cNvSpPr txBox="1"/>
            <p:nvPr/>
          </p:nvSpPr>
          <p:spPr>
            <a:xfrm>
              <a:off x="5029200" y="18897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grpSp>
      <p:pic>
        <p:nvPicPr>
          <p:cNvPr id="622" name="Google Shape;622;p41"/>
          <p:cNvPicPr preferRelativeResize="0"/>
          <p:nvPr/>
        </p:nvPicPr>
        <p:blipFill rotWithShape="1">
          <a:blip r:embed="rId3">
            <a:alphaModFix/>
          </a:blip>
          <a:srcRect b="0" l="0" r="0" t="0"/>
          <a:stretch/>
        </p:blipFill>
        <p:spPr>
          <a:xfrm>
            <a:off x="7074826" y="1337510"/>
            <a:ext cx="1676901" cy="1011634"/>
          </a:xfrm>
          <a:prstGeom prst="rect">
            <a:avLst/>
          </a:prstGeom>
          <a:blipFill rotWithShape="1">
            <a:blip r:embed="rId4">
              <a:alphaModFix/>
            </a:blip>
            <a:tile algn="tl" flip="none" tx="0" sx="100000" ty="0" sy="100000"/>
          </a:blipFill>
          <a:ln>
            <a:noFill/>
          </a:ln>
        </p:spPr>
      </p:pic>
      <p:sp>
        <p:nvSpPr>
          <p:cNvPr id="623" name="Google Shape;623;p41"/>
          <p:cNvSpPr txBox="1"/>
          <p:nvPr/>
        </p:nvSpPr>
        <p:spPr>
          <a:xfrm>
            <a:off x="304800" y="3252185"/>
            <a:ext cx="8610600" cy="3352800"/>
          </a:xfrm>
          <a:prstGeom prst="rect">
            <a:avLst/>
          </a:prstGeom>
          <a:noFill/>
          <a:ln>
            <a:noFill/>
          </a:ln>
        </p:spPr>
        <p:txBody>
          <a:bodyPr anchorCtr="0" anchor="t" bIns="45700" lIns="91425" spcFirstLastPara="1" rIns="91425" wrap="square" tIns="45700">
            <a:noAutofit/>
          </a:bodyPr>
          <a:lstStyle/>
          <a:p>
            <a:pPr indent="-342900" lvl="3" marL="342900" marR="0" rtl="0" algn="l">
              <a:spcBef>
                <a:spcPts val="0"/>
              </a:spcBef>
              <a:spcAft>
                <a:spcPts val="0"/>
              </a:spcAft>
              <a:buClr>
                <a:schemeClr val="lt2"/>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First MapReduce process has produced key value pairs </a:t>
            </a:r>
            <a:r>
              <a:rPr b="0" i="0" lang="en-US" sz="2400" u="none" cap="none" strike="noStrike">
                <a:solidFill>
                  <a:schemeClr val="lt1"/>
                </a:solidFill>
                <a:latin typeface="Times New Roman"/>
                <a:ea typeface="Times New Roman"/>
                <a:cs typeface="Times New Roman"/>
                <a:sym typeface="Times New Roman"/>
              </a:rPr>
              <a:t>((</a:t>
            </a:r>
            <a:r>
              <a:rPr b="0" i="1" lang="en-US" sz="2400" u="none" cap="none" strike="noStrike">
                <a:solidFill>
                  <a:schemeClr val="lt1"/>
                </a:solidFill>
                <a:latin typeface="Times New Roman"/>
                <a:ea typeface="Times New Roman"/>
                <a:cs typeface="Times New Roman"/>
                <a:sym typeface="Times New Roman"/>
              </a:rPr>
              <a:t>i,k</a:t>
            </a:r>
            <a:r>
              <a:rPr b="0" i="0" lang="en-US" sz="2400" u="none" cap="none" strike="noStrike">
                <a:solidFill>
                  <a:schemeClr val="lt1"/>
                </a:solidFill>
                <a:latin typeface="Times New Roman"/>
                <a:ea typeface="Times New Roman"/>
                <a:cs typeface="Times New Roman"/>
                <a:sym typeface="Times New Roman"/>
              </a:rPr>
              <a:t>),(</a:t>
            </a:r>
            <a:r>
              <a:rPr b="0" i="1" lang="en-US" sz="2400" u="none" cap="none" strike="noStrike">
                <a:solidFill>
                  <a:schemeClr val="lt1"/>
                </a:solidFill>
                <a:latin typeface="Times New Roman"/>
                <a:ea typeface="Times New Roman"/>
                <a:cs typeface="Times New Roman"/>
                <a:sym typeface="Times New Roman"/>
              </a:rPr>
              <a:t>a</a:t>
            </a:r>
            <a:r>
              <a:rPr b="0" baseline="-25000" i="1" lang="en-US" sz="2400" u="none" cap="none" strike="noStrike">
                <a:solidFill>
                  <a:schemeClr val="lt1"/>
                </a:solidFill>
                <a:latin typeface="Times New Roman"/>
                <a:ea typeface="Times New Roman"/>
                <a:cs typeface="Times New Roman"/>
                <a:sym typeface="Times New Roman"/>
              </a:rPr>
              <a:t>ij</a:t>
            </a:r>
            <a:r>
              <a:rPr b="0" i="1" lang="en-US" sz="2400" u="none" cap="none" strike="noStrike">
                <a:solidFill>
                  <a:schemeClr val="lt1"/>
                </a:solidFill>
                <a:latin typeface="Times New Roman"/>
                <a:ea typeface="Times New Roman"/>
                <a:cs typeface="Times New Roman"/>
                <a:sym typeface="Times New Roman"/>
              </a:rPr>
              <a:t>b</a:t>
            </a:r>
            <a:r>
              <a:rPr b="0" baseline="-25000" i="1" lang="en-US" sz="2400" u="none" cap="none" strike="noStrike">
                <a:solidFill>
                  <a:schemeClr val="lt1"/>
                </a:solidFill>
                <a:latin typeface="Times New Roman"/>
                <a:ea typeface="Times New Roman"/>
                <a:cs typeface="Times New Roman"/>
                <a:sym typeface="Times New Roman"/>
              </a:rPr>
              <a:t>jk</a:t>
            </a:r>
            <a:r>
              <a:rPr b="0" i="0" lang="en-US" sz="2400" u="none" cap="none" strike="noStrike">
                <a:solidFill>
                  <a:schemeClr val="lt1"/>
                </a:solidFill>
                <a:latin typeface="Times New Roman"/>
                <a:ea typeface="Times New Roman"/>
                <a:cs typeface="Times New Roman"/>
                <a:sym typeface="Times New Roman"/>
              </a:rPr>
              <a:t>))</a:t>
            </a:r>
            <a:r>
              <a:rPr b="0" i="0" lang="en-US" sz="2800" u="none" cap="none" strike="noStrike">
                <a:solidFill>
                  <a:schemeClr val="lt1"/>
                </a:solidFill>
                <a:latin typeface="Times New Roman"/>
                <a:ea typeface="Times New Roman"/>
                <a:cs typeface="Times New Roman"/>
                <a:sym typeface="Times New Roman"/>
              </a:rPr>
              <a:t> </a:t>
            </a:r>
            <a:endParaRPr/>
          </a:p>
          <a:p>
            <a:pPr indent="-342900" lvl="0" marL="342900" marR="0" rtl="0" algn="l">
              <a:spcBef>
                <a:spcPts val="560"/>
              </a:spcBef>
              <a:spcAft>
                <a:spcPts val="0"/>
              </a:spcAft>
              <a:buClr>
                <a:schemeClr val="lt2"/>
              </a:buClr>
              <a:buSzPts val="2800"/>
              <a:buFont typeface="Noto Sans Symbols"/>
              <a:buChar char="▪"/>
            </a:pPr>
            <a:r>
              <a:rPr lang="en-US" sz="2800">
                <a:solidFill>
                  <a:schemeClr val="lt1"/>
                </a:solidFill>
                <a:latin typeface="Times New Roman"/>
                <a:ea typeface="Times New Roman"/>
                <a:cs typeface="Times New Roman"/>
                <a:sym typeface="Times New Roman"/>
              </a:rPr>
              <a:t>Another MapReduce process to group and aggregate</a:t>
            </a:r>
            <a:endParaRPr/>
          </a:p>
          <a:p>
            <a:pPr indent="-342900" lvl="3" marL="342900" marR="0" rtl="0" algn="l">
              <a:spcBef>
                <a:spcPts val="560"/>
              </a:spcBef>
              <a:spcAft>
                <a:spcPts val="0"/>
              </a:spcAft>
              <a:buClr>
                <a:schemeClr val="lt2"/>
              </a:buClr>
              <a:buSzPts val="2800"/>
              <a:buFont typeface="Noto Sans Symbols"/>
              <a:buChar char="▪"/>
            </a:pPr>
            <a:r>
              <a:rPr b="0" i="0" lang="en-US" sz="2800" u="none" cap="none" strike="noStrike">
                <a:solidFill>
                  <a:schemeClr val="lt1"/>
                </a:solidFill>
                <a:latin typeface="Times New Roman"/>
                <a:ea typeface="Times New Roman"/>
                <a:cs typeface="Times New Roman"/>
                <a:sym typeface="Times New Roman"/>
              </a:rPr>
              <a:t>Map: identity, just emit the key value pair </a:t>
            </a:r>
            <a:r>
              <a:rPr b="0" i="0" lang="en-US" sz="2400" u="none" cap="none" strike="noStrike">
                <a:solidFill>
                  <a:schemeClr val="lt1"/>
                </a:solidFill>
                <a:latin typeface="Times New Roman"/>
                <a:ea typeface="Times New Roman"/>
                <a:cs typeface="Times New Roman"/>
                <a:sym typeface="Times New Roman"/>
              </a:rPr>
              <a:t>((</a:t>
            </a:r>
            <a:r>
              <a:rPr b="0" i="1" lang="en-US" sz="2400" u="none" cap="none" strike="noStrike">
                <a:solidFill>
                  <a:schemeClr val="lt1"/>
                </a:solidFill>
                <a:latin typeface="Times New Roman"/>
                <a:ea typeface="Times New Roman"/>
                <a:cs typeface="Times New Roman"/>
                <a:sym typeface="Times New Roman"/>
              </a:rPr>
              <a:t>i,k</a:t>
            </a:r>
            <a:r>
              <a:rPr b="0" i="0" lang="en-US" sz="2400" u="none" cap="none" strike="noStrike">
                <a:solidFill>
                  <a:schemeClr val="lt1"/>
                </a:solidFill>
                <a:latin typeface="Times New Roman"/>
                <a:ea typeface="Times New Roman"/>
                <a:cs typeface="Times New Roman"/>
                <a:sym typeface="Times New Roman"/>
              </a:rPr>
              <a:t>),(</a:t>
            </a:r>
            <a:r>
              <a:rPr b="0" i="1" lang="en-US" sz="2400" u="none" cap="none" strike="noStrike">
                <a:solidFill>
                  <a:schemeClr val="lt1"/>
                </a:solidFill>
                <a:latin typeface="Times New Roman"/>
                <a:ea typeface="Times New Roman"/>
                <a:cs typeface="Times New Roman"/>
                <a:sym typeface="Times New Roman"/>
              </a:rPr>
              <a:t>a</a:t>
            </a:r>
            <a:r>
              <a:rPr b="0" baseline="-25000" i="1" lang="en-US" sz="2400" u="none" cap="none" strike="noStrike">
                <a:solidFill>
                  <a:schemeClr val="lt1"/>
                </a:solidFill>
                <a:latin typeface="Times New Roman"/>
                <a:ea typeface="Times New Roman"/>
                <a:cs typeface="Times New Roman"/>
                <a:sym typeface="Times New Roman"/>
              </a:rPr>
              <a:t>ij</a:t>
            </a:r>
            <a:r>
              <a:rPr b="0" i="1" lang="en-US" sz="2400" u="none" cap="none" strike="noStrike">
                <a:solidFill>
                  <a:schemeClr val="lt1"/>
                </a:solidFill>
                <a:latin typeface="Times New Roman"/>
                <a:ea typeface="Times New Roman"/>
                <a:cs typeface="Times New Roman"/>
                <a:sym typeface="Times New Roman"/>
              </a:rPr>
              <a:t>b</a:t>
            </a:r>
            <a:r>
              <a:rPr b="0" baseline="-25000" i="1" lang="en-US" sz="2400" u="none" cap="none" strike="noStrike">
                <a:solidFill>
                  <a:schemeClr val="lt1"/>
                </a:solidFill>
                <a:latin typeface="Times New Roman"/>
                <a:ea typeface="Times New Roman"/>
                <a:cs typeface="Times New Roman"/>
                <a:sym typeface="Times New Roman"/>
              </a:rPr>
              <a:t>jk</a:t>
            </a:r>
            <a:r>
              <a:rPr b="0" i="0" lang="en-US" sz="2400" u="none" cap="none" strike="noStrike">
                <a:solidFill>
                  <a:schemeClr val="lt1"/>
                </a:solidFill>
                <a:latin typeface="Times New Roman"/>
                <a:ea typeface="Times New Roman"/>
                <a:cs typeface="Times New Roman"/>
                <a:sym typeface="Times New Roman"/>
              </a:rPr>
              <a:t>))</a:t>
            </a:r>
            <a:endParaRPr b="0" i="0" sz="2800" u="none" cap="none" strike="noStrike">
              <a:solidFill>
                <a:schemeClr val="lt1"/>
              </a:solidFill>
              <a:latin typeface="Times New Roman"/>
              <a:ea typeface="Times New Roman"/>
              <a:cs typeface="Times New Roman"/>
              <a:sym typeface="Times New Roman"/>
            </a:endParaRPr>
          </a:p>
          <a:p>
            <a:pPr indent="-342900" lvl="0" marL="342900" marR="0" rtl="0" algn="l">
              <a:spcBef>
                <a:spcPts val="560"/>
              </a:spcBef>
              <a:spcAft>
                <a:spcPts val="0"/>
              </a:spcAft>
              <a:buClr>
                <a:schemeClr val="lt2"/>
              </a:buClr>
              <a:buSzPts val="2800"/>
              <a:buFont typeface="Noto Sans Symbols"/>
              <a:buChar char="▪"/>
            </a:pPr>
            <a:r>
              <a:rPr lang="en-US" sz="2800">
                <a:solidFill>
                  <a:schemeClr val="lt1"/>
                </a:solidFill>
                <a:latin typeface="Times New Roman"/>
                <a:ea typeface="Times New Roman"/>
                <a:cs typeface="Times New Roman"/>
                <a:sym typeface="Times New Roman"/>
              </a:rPr>
              <a:t>Reduce: </a:t>
            </a:r>
            <a:endParaRPr/>
          </a:p>
          <a:p>
            <a:pPr indent="0" lvl="1" marL="457200" marR="0" rtl="0" algn="l">
              <a:spcBef>
                <a:spcPts val="480"/>
              </a:spcBef>
              <a:spcAft>
                <a:spcPts val="0"/>
              </a:spcAft>
              <a:buClr>
                <a:schemeClr val="accent1"/>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for each key (</a:t>
            </a:r>
            <a:r>
              <a:rPr b="0" i="1" lang="en-US" sz="2400" u="none" cap="none" strike="noStrike">
                <a:solidFill>
                  <a:schemeClr val="lt1"/>
                </a:solidFill>
                <a:latin typeface="Times New Roman"/>
                <a:ea typeface="Times New Roman"/>
                <a:cs typeface="Times New Roman"/>
                <a:sym typeface="Times New Roman"/>
              </a:rPr>
              <a:t>i,k</a:t>
            </a:r>
            <a:r>
              <a:rPr b="0" i="0" lang="en-US" sz="2400" u="none" cap="none" strike="noStrike">
                <a:solidFill>
                  <a:schemeClr val="lt1"/>
                </a:solidFill>
                <a:latin typeface="Times New Roman"/>
                <a:ea typeface="Times New Roman"/>
                <a:cs typeface="Times New Roman"/>
                <a:sym typeface="Times New Roman"/>
              </a:rPr>
              <a:t>)</a:t>
            </a:r>
            <a:endParaRPr b="0" i="1" sz="2400" u="none" cap="none" strike="noStrike">
              <a:solidFill>
                <a:schemeClr val="lt1"/>
              </a:solidFill>
              <a:latin typeface="Times New Roman"/>
              <a:ea typeface="Times New Roman"/>
              <a:cs typeface="Times New Roman"/>
              <a:sym typeface="Times New Roman"/>
            </a:endParaRPr>
          </a:p>
          <a:p>
            <a:pPr indent="0" lvl="2" marL="857250" marR="0" rtl="0" algn="l">
              <a:spcBef>
                <a:spcPts val="480"/>
              </a:spcBef>
              <a:spcAft>
                <a:spcPts val="0"/>
              </a:spcAft>
              <a:buClr>
                <a:schemeClr val="lt1"/>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produce the sum of the all the values for the key: </a:t>
            </a:r>
            <a:endParaRPr/>
          </a:p>
          <a:p>
            <a:pPr indent="-133350" lvl="1" marL="742950" marR="0" rtl="0" algn="l">
              <a:spcBef>
                <a:spcPts val="480"/>
              </a:spcBef>
              <a:spcAft>
                <a:spcPts val="0"/>
              </a:spcAft>
              <a:buClr>
                <a:schemeClr val="accent1"/>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pic>
        <p:nvPicPr>
          <p:cNvPr id="624" name="Google Shape;624;p41"/>
          <p:cNvPicPr preferRelativeResize="0"/>
          <p:nvPr/>
        </p:nvPicPr>
        <p:blipFill rotWithShape="1">
          <a:blip r:embed="rId3">
            <a:alphaModFix/>
          </a:blip>
          <a:srcRect b="0" l="0" r="0" t="0"/>
          <a:stretch/>
        </p:blipFill>
        <p:spPr>
          <a:xfrm>
            <a:off x="6481579" y="5490766"/>
            <a:ext cx="1534661" cy="925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2"/>
          <p:cNvSpPr txBox="1"/>
          <p:nvPr>
            <p:ph type="title"/>
          </p:nvPr>
        </p:nvSpPr>
        <p:spPr>
          <a:xfrm>
            <a:off x="228600" y="0"/>
            <a:ext cx="8458200" cy="9246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4"/>
              </a:buClr>
              <a:buSzPts val="3200"/>
              <a:buFont typeface="Century Gothic"/>
              <a:buNone/>
            </a:pPr>
            <a:r>
              <a:rPr b="1" lang="en-US" sz="3200"/>
              <a:t>MATRIX MULTIPLICATION USING MAPREDUCE: METHOD 2</a:t>
            </a:r>
            <a:endParaRPr/>
          </a:p>
        </p:txBody>
      </p:sp>
      <p:grpSp>
        <p:nvGrpSpPr>
          <p:cNvPr id="630" name="Google Shape;630;p42"/>
          <p:cNvGrpSpPr/>
          <p:nvPr/>
        </p:nvGrpSpPr>
        <p:grpSpPr>
          <a:xfrm>
            <a:off x="304800" y="1143000"/>
            <a:ext cx="6400800" cy="2045732"/>
            <a:chOff x="568960" y="1174988"/>
            <a:chExt cx="6070600" cy="2045732"/>
          </a:xfrm>
        </p:grpSpPr>
        <p:sp>
          <p:nvSpPr>
            <p:cNvPr id="631" name="Google Shape;631;p42"/>
            <p:cNvSpPr/>
            <p:nvPr/>
          </p:nvSpPr>
          <p:spPr>
            <a:xfrm>
              <a:off x="568960" y="1239520"/>
              <a:ext cx="196088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A</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n</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i, j, a</a:t>
              </a:r>
              <a:r>
                <a:rPr b="1" baseline="-25000" i="1" lang="en-US" sz="2000">
                  <a:solidFill>
                    <a:schemeClr val="dk1"/>
                  </a:solidFill>
                  <a:latin typeface="Times New Roman"/>
                  <a:ea typeface="Times New Roman"/>
                  <a:cs typeface="Times New Roman"/>
                  <a:sym typeface="Times New Roman"/>
                </a:rPr>
                <a:t>ij</a:t>
              </a:r>
              <a:r>
                <a:rPr b="1" lang="en-US" sz="2000">
                  <a:solidFill>
                    <a:schemeClr val="dk1"/>
                  </a:solidFill>
                  <a:latin typeface="Times New Roman"/>
                  <a:ea typeface="Times New Roman"/>
                  <a:cs typeface="Times New Roman"/>
                  <a:sym typeface="Times New Roman"/>
                </a:rPr>
                <a:t>)</a:t>
              </a:r>
              <a:endParaRPr/>
            </a:p>
          </p:txBody>
        </p:sp>
        <p:sp>
          <p:nvSpPr>
            <p:cNvPr id="632" name="Google Shape;632;p42"/>
            <p:cNvSpPr/>
            <p:nvPr/>
          </p:nvSpPr>
          <p:spPr>
            <a:xfrm>
              <a:off x="2834640" y="1239520"/>
              <a:ext cx="1635760" cy="198120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B</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n × l</a:t>
              </a:r>
              <a:r>
                <a:rPr b="1" lang="en-US" sz="2000">
                  <a:solidFill>
                    <a:schemeClr val="dk1"/>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j, k, b</a:t>
              </a:r>
              <a:r>
                <a:rPr b="1" baseline="-25000" i="1" lang="en-US" sz="2000">
                  <a:solidFill>
                    <a:schemeClr val="dk1"/>
                  </a:solidFill>
                  <a:latin typeface="Times New Roman"/>
                  <a:ea typeface="Times New Roman"/>
                  <a:cs typeface="Times New Roman"/>
                  <a:sym typeface="Times New Roman"/>
                </a:rPr>
                <a:t>jk</a:t>
              </a:r>
              <a:r>
                <a:rPr b="1" lang="en-US" sz="2000">
                  <a:solidFill>
                    <a:schemeClr val="dk1"/>
                  </a:solidFill>
                  <a:latin typeface="Times New Roman"/>
                  <a:ea typeface="Times New Roman"/>
                  <a:cs typeface="Times New Roman"/>
                  <a:sym typeface="Times New Roman"/>
                </a:rPr>
                <a:t>)</a:t>
              </a:r>
              <a:endParaRPr/>
            </a:p>
          </p:txBody>
        </p:sp>
        <p:cxnSp>
          <p:nvCxnSpPr>
            <p:cNvPr id="633" name="Google Shape;633;p42"/>
            <p:cNvCxnSpPr/>
            <p:nvPr/>
          </p:nvCxnSpPr>
          <p:spPr>
            <a:xfrm>
              <a:off x="568960" y="1513840"/>
              <a:ext cx="1960880" cy="0"/>
            </a:xfrm>
            <a:prstGeom prst="straightConnector1">
              <a:avLst/>
            </a:prstGeom>
            <a:noFill/>
            <a:ln cap="flat" cmpd="sng" w="9525">
              <a:solidFill>
                <a:schemeClr val="dk1"/>
              </a:solidFill>
              <a:prstDash val="solid"/>
              <a:round/>
              <a:headEnd len="med" w="med" type="stealth"/>
              <a:tailEnd len="med" w="med" type="stealth"/>
            </a:ln>
          </p:spPr>
        </p:cxnSp>
        <p:cxnSp>
          <p:nvCxnSpPr>
            <p:cNvPr id="634" name="Google Shape;634;p42"/>
            <p:cNvCxnSpPr/>
            <p:nvPr/>
          </p:nvCxnSpPr>
          <p:spPr>
            <a:xfrm>
              <a:off x="3129280" y="1239520"/>
              <a:ext cx="0" cy="1981200"/>
            </a:xfrm>
            <a:prstGeom prst="straightConnector1">
              <a:avLst/>
            </a:prstGeom>
            <a:noFill/>
            <a:ln cap="flat" cmpd="sng" w="9525">
              <a:solidFill>
                <a:schemeClr val="dk1"/>
              </a:solidFill>
              <a:prstDash val="solid"/>
              <a:round/>
              <a:headEnd len="med" w="med" type="stealth"/>
              <a:tailEnd len="med" w="med" type="stealth"/>
            </a:ln>
          </p:spPr>
        </p:cxnSp>
        <p:sp>
          <p:nvSpPr>
            <p:cNvPr id="635" name="Google Shape;635;p42"/>
            <p:cNvSpPr txBox="1"/>
            <p:nvPr/>
          </p:nvSpPr>
          <p:spPr>
            <a:xfrm>
              <a:off x="1422400" y="11785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636" name="Google Shape;636;p42"/>
            <p:cNvSpPr txBox="1"/>
            <p:nvPr/>
          </p:nvSpPr>
          <p:spPr>
            <a:xfrm>
              <a:off x="287528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a:t>
              </a:r>
              <a:endParaRPr/>
            </a:p>
          </p:txBody>
        </p:sp>
        <p:sp>
          <p:nvSpPr>
            <p:cNvPr id="637" name="Google Shape;637;p42"/>
            <p:cNvSpPr/>
            <p:nvPr/>
          </p:nvSpPr>
          <p:spPr>
            <a:xfrm>
              <a:off x="5003800" y="1239520"/>
              <a:ext cx="1635760" cy="1656080"/>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Times New Roman"/>
                  <a:ea typeface="Times New Roman"/>
                  <a:cs typeface="Times New Roman"/>
                  <a:sym typeface="Times New Roman"/>
                </a:rPr>
                <a:t>C</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m × l</a:t>
              </a:r>
              <a:r>
                <a:rPr b="1" lang="en-US" sz="2000">
                  <a:solidFill>
                    <a:schemeClr val="dk1"/>
                  </a:solidFill>
                  <a:latin typeface="Times New Roman"/>
                  <a:ea typeface="Times New Roman"/>
                  <a:cs typeface="Times New Roman"/>
                  <a:sym typeface="Times New Roman"/>
                </a:rPr>
                <a:t>)</a:t>
              </a:r>
              <a:endParaRPr/>
            </a:p>
          </p:txBody>
        </p:sp>
        <p:sp>
          <p:nvSpPr>
            <p:cNvPr id="638" name="Google Shape;638;p42"/>
            <p:cNvSpPr txBox="1"/>
            <p:nvPr/>
          </p:nvSpPr>
          <p:spPr>
            <a:xfrm>
              <a:off x="4582160" y="1747520"/>
              <a:ext cx="45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a:t>
              </a:r>
              <a:endParaRPr/>
            </a:p>
          </p:txBody>
        </p:sp>
        <p:cxnSp>
          <p:nvCxnSpPr>
            <p:cNvPr id="639" name="Google Shape;639;p42"/>
            <p:cNvCxnSpPr/>
            <p:nvPr/>
          </p:nvCxnSpPr>
          <p:spPr>
            <a:xfrm>
              <a:off x="883920" y="1239520"/>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640" name="Google Shape;640;p42"/>
            <p:cNvSpPr txBox="1"/>
            <p:nvPr/>
          </p:nvSpPr>
          <p:spPr>
            <a:xfrm>
              <a:off x="599440" y="184912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cxnSp>
          <p:nvCxnSpPr>
            <p:cNvPr id="641" name="Google Shape;641;p42"/>
            <p:cNvCxnSpPr/>
            <p:nvPr/>
          </p:nvCxnSpPr>
          <p:spPr>
            <a:xfrm>
              <a:off x="2834640" y="150010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642" name="Google Shape;642;p42"/>
            <p:cNvSpPr txBox="1"/>
            <p:nvPr/>
          </p:nvSpPr>
          <p:spPr>
            <a:xfrm>
              <a:off x="3688080" y="117498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643" name="Google Shape;643;p42"/>
            <p:cNvCxnSpPr/>
            <p:nvPr/>
          </p:nvCxnSpPr>
          <p:spPr>
            <a:xfrm>
              <a:off x="5003800" y="1561068"/>
              <a:ext cx="1635760" cy="0"/>
            </a:xfrm>
            <a:prstGeom prst="straightConnector1">
              <a:avLst/>
            </a:prstGeom>
            <a:noFill/>
            <a:ln cap="flat" cmpd="sng" w="9525">
              <a:solidFill>
                <a:schemeClr val="dk1"/>
              </a:solidFill>
              <a:prstDash val="solid"/>
              <a:round/>
              <a:headEnd len="med" w="med" type="stealth"/>
              <a:tailEnd len="med" w="med" type="stealth"/>
            </a:ln>
          </p:spPr>
        </p:cxnSp>
        <p:sp>
          <p:nvSpPr>
            <p:cNvPr id="644" name="Google Shape;644;p42"/>
            <p:cNvSpPr txBox="1"/>
            <p:nvPr/>
          </p:nvSpPr>
          <p:spPr>
            <a:xfrm>
              <a:off x="5857240" y="1235948"/>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l</a:t>
              </a:r>
              <a:endParaRPr/>
            </a:p>
          </p:txBody>
        </p:sp>
        <p:cxnSp>
          <p:nvCxnSpPr>
            <p:cNvPr id="645" name="Google Shape;645;p42"/>
            <p:cNvCxnSpPr/>
            <p:nvPr/>
          </p:nvCxnSpPr>
          <p:spPr>
            <a:xfrm>
              <a:off x="5344160" y="1256268"/>
              <a:ext cx="0" cy="1656080"/>
            </a:xfrm>
            <a:prstGeom prst="straightConnector1">
              <a:avLst/>
            </a:prstGeom>
            <a:noFill/>
            <a:ln cap="flat" cmpd="sng" w="9525">
              <a:solidFill>
                <a:schemeClr val="dk1"/>
              </a:solidFill>
              <a:prstDash val="solid"/>
              <a:round/>
              <a:headEnd len="med" w="med" type="stealth"/>
              <a:tailEnd len="med" w="med" type="stealth"/>
            </a:ln>
          </p:spPr>
        </p:cxnSp>
        <p:sp>
          <p:nvSpPr>
            <p:cNvPr id="646" name="Google Shape;646;p42"/>
            <p:cNvSpPr txBox="1"/>
            <p:nvPr/>
          </p:nvSpPr>
          <p:spPr>
            <a:xfrm>
              <a:off x="5029200" y="1889760"/>
              <a:ext cx="264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m</a:t>
              </a:r>
              <a:endParaRPr/>
            </a:p>
          </p:txBody>
        </p:sp>
      </p:grpSp>
      <p:pic>
        <p:nvPicPr>
          <p:cNvPr id="647" name="Google Shape;647;p42"/>
          <p:cNvPicPr preferRelativeResize="0"/>
          <p:nvPr/>
        </p:nvPicPr>
        <p:blipFill rotWithShape="1">
          <a:blip r:embed="rId3">
            <a:alphaModFix/>
          </a:blip>
          <a:srcRect b="0" l="0" r="0" t="0"/>
          <a:stretch/>
        </p:blipFill>
        <p:spPr>
          <a:xfrm>
            <a:off x="7086600" y="1524000"/>
            <a:ext cx="1676901" cy="1011634"/>
          </a:xfrm>
          <a:prstGeom prst="rect">
            <a:avLst/>
          </a:prstGeom>
          <a:blipFill rotWithShape="1">
            <a:blip r:embed="rId4">
              <a:alphaModFix/>
            </a:blip>
            <a:tile algn="tl" flip="none" tx="0" sx="100000" ty="0" sy="100000"/>
          </a:blipFill>
          <a:ln>
            <a:noFill/>
          </a:ln>
        </p:spPr>
      </p:pic>
      <p:sp>
        <p:nvSpPr>
          <p:cNvPr id="648" name="Google Shape;648;p42"/>
          <p:cNvSpPr txBox="1"/>
          <p:nvPr/>
        </p:nvSpPr>
        <p:spPr>
          <a:xfrm>
            <a:off x="381000" y="3352800"/>
            <a:ext cx="8305800" cy="3276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spcBef>
                <a:spcPts val="0"/>
              </a:spcBef>
              <a:spcAft>
                <a:spcPts val="0"/>
              </a:spcAft>
              <a:buClr>
                <a:schemeClr val="lt2"/>
              </a:buClr>
              <a:buSzPct val="100000"/>
              <a:buFont typeface="Noto Sans Symbols"/>
              <a:buChar char="▪"/>
            </a:pPr>
            <a:r>
              <a:rPr lang="en-US" sz="2400">
                <a:solidFill>
                  <a:schemeClr val="lt1"/>
                </a:solidFill>
                <a:latin typeface="Times New Roman"/>
                <a:ea typeface="Times New Roman"/>
                <a:cs typeface="Times New Roman"/>
                <a:sym typeface="Times New Roman"/>
              </a:rPr>
              <a:t>A method with one MapReduce step</a:t>
            </a:r>
            <a:endParaRPr/>
          </a:p>
          <a:p>
            <a:pPr indent="-342900" lvl="0" marL="342900" marR="0" rtl="0" algn="l">
              <a:spcBef>
                <a:spcPts val="444"/>
              </a:spcBef>
              <a:spcAft>
                <a:spcPts val="0"/>
              </a:spcAft>
              <a:buClr>
                <a:schemeClr val="lt2"/>
              </a:buClr>
              <a:buSzPct val="100000"/>
              <a:buFont typeface="Noto Sans Symbols"/>
              <a:buChar char="▪"/>
            </a:pPr>
            <a:r>
              <a:rPr lang="en-US" sz="2400">
                <a:solidFill>
                  <a:schemeClr val="lt1"/>
                </a:solidFill>
                <a:latin typeface="Times New Roman"/>
                <a:ea typeface="Times New Roman"/>
                <a:cs typeface="Times New Roman"/>
                <a:sym typeface="Times New Roman"/>
              </a:rPr>
              <a:t>Map: </a:t>
            </a:r>
            <a:endParaRPr/>
          </a:p>
          <a:p>
            <a:pPr indent="-285750" lvl="1" marL="742950" marR="0" rtl="0" algn="l">
              <a:spcBef>
                <a:spcPts val="370"/>
              </a:spcBef>
              <a:spcAft>
                <a:spcPts val="0"/>
              </a:spcAft>
              <a:buClr>
                <a:schemeClr val="accent1"/>
              </a:buClr>
              <a:buSzPct val="100000"/>
              <a:buFont typeface="Arial"/>
              <a:buChar char="–"/>
            </a:pPr>
            <a:r>
              <a:rPr b="0" i="0" lang="en-US" sz="2000" u="none" cap="none" strike="noStrike">
                <a:solidFill>
                  <a:schemeClr val="lt1"/>
                </a:solidFill>
                <a:latin typeface="Times New Roman"/>
                <a:ea typeface="Times New Roman"/>
                <a:cs typeface="Times New Roman"/>
                <a:sym typeface="Times New Roman"/>
              </a:rPr>
              <a:t>For every (</a:t>
            </a:r>
            <a:r>
              <a:rPr b="0" i="1" lang="en-US" sz="2000" u="none" cap="none" strike="noStrike">
                <a:solidFill>
                  <a:schemeClr val="lt1"/>
                </a:solidFill>
                <a:latin typeface="Times New Roman"/>
                <a:ea typeface="Times New Roman"/>
                <a:cs typeface="Times New Roman"/>
                <a:sym typeface="Times New Roman"/>
              </a:rPr>
              <a:t>i, j,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 emit for all </a:t>
            </a:r>
            <a:r>
              <a:rPr b="0" i="1" lang="en-US" sz="2000" u="none" cap="none" strike="noStrike">
                <a:solidFill>
                  <a:schemeClr val="lt1"/>
                </a:solidFill>
                <a:latin typeface="Times New Roman"/>
                <a:ea typeface="Times New Roman"/>
                <a:cs typeface="Times New Roman"/>
                <a:sym typeface="Times New Roman"/>
              </a:rPr>
              <a:t>k </a:t>
            </a:r>
            <a:r>
              <a:rPr b="0" i="0" lang="en-US" sz="2000" u="none" cap="none" strike="noStrike">
                <a:solidFill>
                  <a:schemeClr val="lt1"/>
                </a:solidFill>
                <a:latin typeface="Times New Roman"/>
                <a:ea typeface="Times New Roman"/>
                <a:cs typeface="Times New Roman"/>
                <a:sym typeface="Times New Roman"/>
              </a:rPr>
              <a:t>= 1,…, </a:t>
            </a:r>
            <a:r>
              <a:rPr b="0" i="1" lang="en-US" sz="2000" u="none" cap="none" strike="noStrike">
                <a:solidFill>
                  <a:schemeClr val="lt1"/>
                </a:solidFill>
                <a:latin typeface="Times New Roman"/>
                <a:ea typeface="Times New Roman"/>
                <a:cs typeface="Times New Roman"/>
                <a:sym typeface="Times New Roman"/>
              </a:rPr>
              <a:t>l, </a:t>
            </a:r>
            <a:r>
              <a:rPr b="0" i="0" lang="en-US" sz="2000" u="none" cap="none" strike="noStrike">
                <a:solidFill>
                  <a:schemeClr val="lt1"/>
                </a:solidFill>
                <a:latin typeface="Times New Roman"/>
                <a:ea typeface="Times New Roman"/>
                <a:cs typeface="Times New Roman"/>
                <a:sym typeface="Times New Roman"/>
              </a:rPr>
              <a:t>the key value ((</a:t>
            </a:r>
            <a:r>
              <a:rPr b="0" i="1" lang="en-US" sz="2000" u="none" cap="none" strike="noStrike">
                <a:solidFill>
                  <a:schemeClr val="lt1"/>
                </a:solidFill>
                <a:latin typeface="Times New Roman"/>
                <a:ea typeface="Times New Roman"/>
                <a:cs typeface="Times New Roman"/>
                <a:sym typeface="Times New Roman"/>
              </a:rPr>
              <a:t>i,k</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 </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A, j,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a:t>
            </a:r>
            <a:endParaRPr/>
          </a:p>
          <a:p>
            <a:pPr indent="-285750" lvl="1" marL="742950" marR="0" rtl="0" algn="l">
              <a:spcBef>
                <a:spcPts val="370"/>
              </a:spcBef>
              <a:spcAft>
                <a:spcPts val="0"/>
              </a:spcAft>
              <a:buClr>
                <a:schemeClr val="accent1"/>
              </a:buClr>
              <a:buSzPct val="100000"/>
              <a:buFont typeface="Arial"/>
              <a:buChar char="–"/>
            </a:pPr>
            <a:r>
              <a:rPr b="0" i="0" lang="en-US" sz="2000" u="none" cap="none" strike="noStrike">
                <a:solidFill>
                  <a:schemeClr val="lt1"/>
                </a:solidFill>
                <a:latin typeface="Times New Roman"/>
                <a:ea typeface="Times New Roman"/>
                <a:cs typeface="Times New Roman"/>
                <a:sym typeface="Times New Roman"/>
              </a:rPr>
              <a:t>For every (</a:t>
            </a:r>
            <a:r>
              <a:rPr b="0" i="1" lang="en-US" sz="2000" u="none" cap="none" strike="noStrike">
                <a:solidFill>
                  <a:schemeClr val="lt1"/>
                </a:solidFill>
                <a:latin typeface="Times New Roman"/>
                <a:ea typeface="Times New Roman"/>
                <a:cs typeface="Times New Roman"/>
                <a:sym typeface="Times New Roman"/>
              </a:rPr>
              <a:t>j, k,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 emit for all </a:t>
            </a:r>
            <a:r>
              <a:rPr b="0" i="1" lang="en-US" sz="2000" u="none" cap="none" strike="noStrike">
                <a:solidFill>
                  <a:schemeClr val="lt1"/>
                </a:solidFill>
                <a:latin typeface="Times New Roman"/>
                <a:ea typeface="Times New Roman"/>
                <a:cs typeface="Times New Roman"/>
                <a:sym typeface="Times New Roman"/>
              </a:rPr>
              <a:t>i </a:t>
            </a:r>
            <a:r>
              <a:rPr b="0" i="0" lang="en-US" sz="2000" u="none" cap="none" strike="noStrike">
                <a:solidFill>
                  <a:schemeClr val="lt1"/>
                </a:solidFill>
                <a:latin typeface="Times New Roman"/>
                <a:ea typeface="Times New Roman"/>
                <a:cs typeface="Times New Roman"/>
                <a:sym typeface="Times New Roman"/>
              </a:rPr>
              <a:t>= 1,…, </a:t>
            </a:r>
            <a:r>
              <a:rPr b="0" i="1" lang="en-US" sz="2000" u="none" cap="none" strike="noStrike">
                <a:solidFill>
                  <a:schemeClr val="lt1"/>
                </a:solidFill>
                <a:latin typeface="Times New Roman"/>
                <a:ea typeface="Times New Roman"/>
                <a:cs typeface="Times New Roman"/>
                <a:sym typeface="Times New Roman"/>
              </a:rPr>
              <a:t>m, </a:t>
            </a:r>
            <a:r>
              <a:rPr b="0" i="0" lang="en-US" sz="2000" u="none" cap="none" strike="noStrike">
                <a:solidFill>
                  <a:schemeClr val="lt1"/>
                </a:solidFill>
                <a:latin typeface="Times New Roman"/>
                <a:ea typeface="Times New Roman"/>
                <a:cs typeface="Times New Roman"/>
                <a:sym typeface="Times New Roman"/>
              </a:rPr>
              <a:t>the key value ((</a:t>
            </a:r>
            <a:r>
              <a:rPr b="0" i="1" lang="en-US" sz="2000" u="none" cap="none" strike="noStrike">
                <a:solidFill>
                  <a:schemeClr val="lt1"/>
                </a:solidFill>
                <a:latin typeface="Times New Roman"/>
                <a:ea typeface="Times New Roman"/>
                <a:cs typeface="Times New Roman"/>
                <a:sym typeface="Times New Roman"/>
              </a:rPr>
              <a:t>i,k</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 </a:t>
            </a:r>
            <a:r>
              <a:rPr b="0" i="0" lang="en-US" sz="2000" u="none" cap="none" strike="noStrike">
                <a:solidFill>
                  <a:schemeClr val="lt1"/>
                </a:solidFill>
                <a:latin typeface="Times New Roman"/>
                <a:ea typeface="Times New Roman"/>
                <a:cs typeface="Times New Roman"/>
                <a:sym typeface="Times New Roman"/>
              </a:rPr>
              <a:t>(</a:t>
            </a:r>
            <a:r>
              <a:rPr b="0" i="1" lang="en-US" sz="2000" u="none" cap="none" strike="noStrike">
                <a:solidFill>
                  <a:schemeClr val="lt1"/>
                </a:solidFill>
                <a:latin typeface="Times New Roman"/>
                <a:ea typeface="Times New Roman"/>
                <a:cs typeface="Times New Roman"/>
                <a:sym typeface="Times New Roman"/>
              </a:rPr>
              <a:t>B, j,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a:t>
            </a:r>
            <a:endParaRPr/>
          </a:p>
          <a:p>
            <a:pPr indent="-342900" lvl="0" marL="342900" marR="0" rtl="0" algn="l">
              <a:spcBef>
                <a:spcPts val="444"/>
              </a:spcBef>
              <a:spcAft>
                <a:spcPts val="0"/>
              </a:spcAft>
              <a:buClr>
                <a:schemeClr val="lt2"/>
              </a:buClr>
              <a:buSzPct val="100000"/>
              <a:buFont typeface="Noto Sans Symbols"/>
              <a:buChar char="▪"/>
            </a:pPr>
            <a:r>
              <a:rPr lang="en-US" sz="2400">
                <a:solidFill>
                  <a:schemeClr val="lt1"/>
                </a:solidFill>
                <a:latin typeface="Times New Roman"/>
                <a:ea typeface="Times New Roman"/>
                <a:cs typeface="Times New Roman"/>
                <a:sym typeface="Times New Roman"/>
              </a:rPr>
              <a:t>Reduce: </a:t>
            </a:r>
            <a:endParaRPr/>
          </a:p>
          <a:p>
            <a:pPr indent="0" lvl="1" marL="457200" marR="0" rtl="0" algn="l">
              <a:spcBef>
                <a:spcPts val="370"/>
              </a:spcBef>
              <a:spcAft>
                <a:spcPts val="0"/>
              </a:spcAft>
              <a:buClr>
                <a:schemeClr val="accen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for each key (</a:t>
            </a:r>
            <a:r>
              <a:rPr b="0" i="1" lang="en-US" sz="2000" u="none" cap="none" strike="noStrike">
                <a:solidFill>
                  <a:schemeClr val="lt1"/>
                </a:solidFill>
                <a:latin typeface="Times New Roman"/>
                <a:ea typeface="Times New Roman"/>
                <a:cs typeface="Times New Roman"/>
                <a:sym typeface="Times New Roman"/>
              </a:rPr>
              <a:t>i,k</a:t>
            </a:r>
            <a:r>
              <a:rPr b="0" i="0" lang="en-US" sz="2000" u="none" cap="none" strike="noStrike">
                <a:solidFill>
                  <a:schemeClr val="lt1"/>
                </a:solidFill>
                <a:latin typeface="Times New Roman"/>
                <a:ea typeface="Times New Roman"/>
                <a:cs typeface="Times New Roman"/>
                <a:sym typeface="Times New Roman"/>
              </a:rPr>
              <a:t>)</a:t>
            </a:r>
            <a:endParaRPr b="0" i="1" sz="2000" u="none" cap="none" strike="noStrike">
              <a:solidFill>
                <a:schemeClr val="lt1"/>
              </a:solidFill>
              <a:latin typeface="Times New Roman"/>
              <a:ea typeface="Times New Roman"/>
              <a:cs typeface="Times New Roman"/>
              <a:sym typeface="Times New Roman"/>
            </a:endParaRPr>
          </a:p>
          <a:p>
            <a:pPr indent="0" lvl="2" marL="857250" marR="0" rtl="0" algn="l">
              <a:spcBef>
                <a:spcPts val="370"/>
              </a:spcBef>
              <a:spcAft>
                <a:spcPts val="0"/>
              </a:spcAft>
              <a:buClr>
                <a:schemeClr val="l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sort values (</a:t>
            </a:r>
            <a:r>
              <a:rPr b="0" i="1" lang="en-US" sz="2000" u="none" cap="none" strike="noStrike">
                <a:solidFill>
                  <a:schemeClr val="lt1"/>
                </a:solidFill>
                <a:latin typeface="Times New Roman"/>
                <a:ea typeface="Times New Roman"/>
                <a:cs typeface="Times New Roman"/>
                <a:sym typeface="Times New Roman"/>
              </a:rPr>
              <a:t>A, j, a</a:t>
            </a:r>
            <a:r>
              <a:rPr b="0" baseline="-25000" i="1" lang="en-US" sz="2000" u="none" cap="none" strike="noStrike">
                <a:solidFill>
                  <a:schemeClr val="lt1"/>
                </a:solidFill>
                <a:latin typeface="Times New Roman"/>
                <a:ea typeface="Times New Roman"/>
                <a:cs typeface="Times New Roman"/>
                <a:sym typeface="Times New Roman"/>
              </a:rPr>
              <a:t>ij</a:t>
            </a:r>
            <a:r>
              <a:rPr b="0" i="0" lang="en-US" sz="2000" u="none" cap="none" strike="noStrike">
                <a:solidFill>
                  <a:schemeClr val="lt1"/>
                </a:solidFill>
                <a:latin typeface="Times New Roman"/>
                <a:ea typeface="Times New Roman"/>
                <a:cs typeface="Times New Roman"/>
                <a:sym typeface="Times New Roman"/>
              </a:rPr>
              <a:t>) and (</a:t>
            </a:r>
            <a:r>
              <a:rPr b="0" i="1" lang="en-US" sz="2000" u="none" cap="none" strike="noStrike">
                <a:solidFill>
                  <a:schemeClr val="lt1"/>
                </a:solidFill>
                <a:latin typeface="Times New Roman"/>
                <a:ea typeface="Times New Roman"/>
                <a:cs typeface="Times New Roman"/>
                <a:sym typeface="Times New Roman"/>
              </a:rPr>
              <a:t>B, j, b</a:t>
            </a:r>
            <a:r>
              <a:rPr b="0" baseline="-25000" i="1" lang="en-US" sz="2000" u="none" cap="none" strike="noStrike">
                <a:solidFill>
                  <a:schemeClr val="lt1"/>
                </a:solidFill>
                <a:latin typeface="Times New Roman"/>
                <a:ea typeface="Times New Roman"/>
                <a:cs typeface="Times New Roman"/>
                <a:sym typeface="Times New Roman"/>
              </a:rPr>
              <a:t>jk</a:t>
            </a:r>
            <a:r>
              <a:rPr b="0" i="0" lang="en-US" sz="2000" u="none" cap="none" strike="noStrike">
                <a:solidFill>
                  <a:schemeClr val="lt1"/>
                </a:solidFill>
                <a:latin typeface="Times New Roman"/>
                <a:ea typeface="Times New Roman"/>
                <a:cs typeface="Times New Roman"/>
                <a:sym typeface="Times New Roman"/>
              </a:rPr>
              <a:t>) by </a:t>
            </a:r>
            <a:r>
              <a:rPr b="0" i="1" lang="en-US" sz="2000" u="none" cap="none" strike="noStrike">
                <a:solidFill>
                  <a:schemeClr val="lt1"/>
                </a:solidFill>
                <a:latin typeface="Times New Roman"/>
                <a:ea typeface="Times New Roman"/>
                <a:cs typeface="Times New Roman"/>
                <a:sym typeface="Times New Roman"/>
              </a:rPr>
              <a:t>j </a:t>
            </a:r>
            <a:r>
              <a:rPr b="0" i="0" lang="en-US" sz="2000" u="none" cap="none" strike="noStrike">
                <a:solidFill>
                  <a:schemeClr val="lt1"/>
                </a:solidFill>
                <a:latin typeface="Times New Roman"/>
                <a:ea typeface="Times New Roman"/>
                <a:cs typeface="Times New Roman"/>
                <a:sym typeface="Times New Roman"/>
              </a:rPr>
              <a:t>to group them by </a:t>
            </a:r>
            <a:r>
              <a:rPr b="0" i="1" lang="en-US" sz="2000" u="none" cap="none" strike="noStrike">
                <a:solidFill>
                  <a:schemeClr val="lt1"/>
                </a:solidFill>
                <a:latin typeface="Times New Roman"/>
                <a:ea typeface="Times New Roman"/>
                <a:cs typeface="Times New Roman"/>
                <a:sym typeface="Times New Roman"/>
              </a:rPr>
              <a:t>j</a:t>
            </a:r>
            <a:endParaRPr b="0" i="0" sz="2000" u="none" cap="none" strike="noStrike">
              <a:solidFill>
                <a:schemeClr val="lt1"/>
              </a:solidFill>
              <a:latin typeface="Times New Roman"/>
              <a:ea typeface="Times New Roman"/>
              <a:cs typeface="Times New Roman"/>
              <a:sym typeface="Times New Roman"/>
            </a:endParaRPr>
          </a:p>
          <a:p>
            <a:pPr indent="0" lvl="2" marL="857250" marR="0" rtl="0" algn="l">
              <a:spcBef>
                <a:spcPts val="370"/>
              </a:spcBef>
              <a:spcAft>
                <a:spcPts val="0"/>
              </a:spcAft>
              <a:buClr>
                <a:schemeClr val="l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for each </a:t>
            </a:r>
            <a:r>
              <a:rPr b="0" i="1" lang="en-US" sz="2000" u="none" cap="none" strike="noStrike">
                <a:solidFill>
                  <a:schemeClr val="lt1"/>
                </a:solidFill>
                <a:latin typeface="Times New Roman"/>
                <a:ea typeface="Times New Roman"/>
                <a:cs typeface="Times New Roman"/>
                <a:sym typeface="Times New Roman"/>
              </a:rPr>
              <a:t>j </a:t>
            </a:r>
            <a:r>
              <a:rPr b="0" i="0" lang="en-US" sz="2000" u="none" cap="none" strike="noStrike">
                <a:solidFill>
                  <a:schemeClr val="lt1"/>
                </a:solidFill>
                <a:latin typeface="Times New Roman"/>
                <a:ea typeface="Times New Roman"/>
                <a:cs typeface="Times New Roman"/>
                <a:sym typeface="Times New Roman"/>
              </a:rPr>
              <a:t>multiply </a:t>
            </a:r>
            <a:r>
              <a:rPr b="0" i="1" lang="en-US" sz="2000" u="none" cap="none" strike="noStrike">
                <a:solidFill>
                  <a:schemeClr val="lt1"/>
                </a:solidFill>
                <a:latin typeface="Times New Roman"/>
                <a:ea typeface="Times New Roman"/>
                <a:cs typeface="Times New Roman"/>
                <a:sym typeface="Times New Roman"/>
              </a:rPr>
              <a:t>a</a:t>
            </a:r>
            <a:r>
              <a:rPr b="0" baseline="-25000" i="1" lang="en-US" sz="2000" u="none" cap="none" strike="noStrike">
                <a:solidFill>
                  <a:schemeClr val="lt1"/>
                </a:solidFill>
                <a:latin typeface="Times New Roman"/>
                <a:ea typeface="Times New Roman"/>
                <a:cs typeface="Times New Roman"/>
                <a:sym typeface="Times New Roman"/>
              </a:rPr>
              <a:t>ij </a:t>
            </a:r>
            <a:r>
              <a:rPr b="0" i="0" lang="en-US" sz="2000" u="none" cap="none" strike="noStrike">
                <a:solidFill>
                  <a:schemeClr val="lt1"/>
                </a:solidFill>
                <a:latin typeface="Times New Roman"/>
                <a:ea typeface="Times New Roman"/>
                <a:cs typeface="Times New Roman"/>
                <a:sym typeface="Times New Roman"/>
              </a:rPr>
              <a:t>and </a:t>
            </a:r>
            <a:r>
              <a:rPr b="0" i="1" lang="en-US" sz="2000" u="none" cap="none" strike="noStrike">
                <a:solidFill>
                  <a:schemeClr val="lt1"/>
                </a:solidFill>
                <a:latin typeface="Times New Roman"/>
                <a:ea typeface="Times New Roman"/>
                <a:cs typeface="Times New Roman"/>
                <a:sym typeface="Times New Roman"/>
              </a:rPr>
              <a:t>b</a:t>
            </a:r>
            <a:r>
              <a:rPr b="0" baseline="-25000" i="1" lang="en-US" sz="2000" u="none" cap="none" strike="noStrike">
                <a:solidFill>
                  <a:schemeClr val="lt1"/>
                </a:solidFill>
                <a:latin typeface="Times New Roman"/>
                <a:ea typeface="Times New Roman"/>
                <a:cs typeface="Times New Roman"/>
                <a:sym typeface="Times New Roman"/>
              </a:rPr>
              <a:t>jk</a:t>
            </a:r>
            <a:endParaRPr b="0" baseline="-25000" i="1" sz="2000" u="none" cap="none" strike="noStrike">
              <a:solidFill>
                <a:schemeClr val="lt1"/>
              </a:solidFill>
              <a:latin typeface="Times New Roman"/>
              <a:ea typeface="Times New Roman"/>
              <a:cs typeface="Times New Roman"/>
              <a:sym typeface="Times New Roman"/>
            </a:endParaRPr>
          </a:p>
          <a:p>
            <a:pPr indent="0" lvl="2" marL="857250" marR="0" rtl="0" algn="l">
              <a:spcBef>
                <a:spcPts val="407"/>
              </a:spcBef>
              <a:spcAft>
                <a:spcPts val="0"/>
              </a:spcAft>
              <a:buClr>
                <a:schemeClr val="l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sum the products for the key </a:t>
            </a:r>
            <a:r>
              <a:rPr b="0" i="0" lang="en-US" sz="2200" u="none" cap="none" strike="noStrike">
                <a:solidFill>
                  <a:schemeClr val="lt1"/>
                </a:solidFill>
                <a:latin typeface="Times New Roman"/>
                <a:ea typeface="Times New Roman"/>
                <a:cs typeface="Times New Roman"/>
                <a:sym typeface="Times New Roman"/>
              </a:rPr>
              <a:t>(</a:t>
            </a:r>
            <a:r>
              <a:rPr b="0" i="1" lang="en-US" sz="2200" u="none" cap="none" strike="noStrike">
                <a:solidFill>
                  <a:schemeClr val="lt1"/>
                </a:solidFill>
                <a:latin typeface="Times New Roman"/>
                <a:ea typeface="Times New Roman"/>
                <a:cs typeface="Times New Roman"/>
                <a:sym typeface="Times New Roman"/>
              </a:rPr>
              <a:t>i,k</a:t>
            </a:r>
            <a:r>
              <a:rPr b="0" i="0" lang="en-US" sz="2200" u="none" cap="none" strike="noStrike">
                <a:solidFill>
                  <a:schemeClr val="lt1"/>
                </a:solidFill>
                <a:latin typeface="Times New Roman"/>
                <a:ea typeface="Times New Roman"/>
                <a:cs typeface="Times New Roman"/>
                <a:sym typeface="Times New Roman"/>
              </a:rPr>
              <a:t>) to produce</a:t>
            </a:r>
            <a:endParaRPr/>
          </a:p>
        </p:txBody>
      </p:sp>
      <p:sp>
        <p:nvSpPr>
          <p:cNvPr id="649" name="Google Shape;649;p42"/>
          <p:cNvSpPr/>
          <p:nvPr/>
        </p:nvSpPr>
        <p:spPr>
          <a:xfrm>
            <a:off x="7254239" y="4832270"/>
            <a:ext cx="1757429" cy="1492330"/>
          </a:xfrm>
          <a:prstGeom prst="wedgeRoundRectCallout">
            <a:avLst>
              <a:gd fmla="val -76217" name="adj1"/>
              <a:gd fmla="val -2198" name="adj2"/>
              <a:gd fmla="val 16667" name="adj3"/>
            </a:avLst>
          </a:prstGeom>
          <a:gradFill>
            <a:gsLst>
              <a:gs pos="0">
                <a:srgbClr val="A5A5A5"/>
              </a:gs>
              <a:gs pos="52000">
                <a:srgbClr val="8F8F8F"/>
              </a:gs>
              <a:gs pos="100000">
                <a:srgbClr val="808080"/>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May not fit in main memory. Expensive external sort!</a:t>
            </a:r>
            <a:endParaRPr/>
          </a:p>
        </p:txBody>
      </p:sp>
      <p:pic>
        <p:nvPicPr>
          <p:cNvPr id="650" name="Google Shape;650;p42"/>
          <p:cNvPicPr preferRelativeResize="0"/>
          <p:nvPr/>
        </p:nvPicPr>
        <p:blipFill rotWithShape="1">
          <a:blip r:embed="rId5">
            <a:alphaModFix/>
          </a:blip>
          <a:srcRect b="0" l="0" r="0" t="0"/>
          <a:stretch/>
        </p:blipFill>
        <p:spPr>
          <a:xfrm>
            <a:off x="5830410" y="5805142"/>
            <a:ext cx="1423829" cy="757451"/>
          </a:xfrm>
          <a:prstGeom prst="rect">
            <a:avLst/>
          </a:prstGeom>
          <a:solidFill>
            <a:schemeClr val="lt1"/>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3"/>
          <p:cNvSpPr txBox="1"/>
          <p:nvPr>
            <p:ph type="title"/>
          </p:nvPr>
        </p:nvSpPr>
        <p:spPr>
          <a:xfrm>
            <a:off x="381000" y="228600"/>
            <a:ext cx="8286750" cy="6858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b="1" lang="en-US" cap="none">
                <a:solidFill>
                  <a:schemeClr val="accent4"/>
                </a:solidFill>
              </a:rPr>
              <a:t>Matrix Multiplication In One Step</a:t>
            </a:r>
            <a:endParaRPr/>
          </a:p>
        </p:txBody>
      </p:sp>
      <p:pic>
        <p:nvPicPr>
          <p:cNvPr id="656" name="Google Shape;656;p43"/>
          <p:cNvPicPr preferRelativeResize="0"/>
          <p:nvPr/>
        </p:nvPicPr>
        <p:blipFill rotWithShape="1">
          <a:blip r:embed="rId3">
            <a:alphaModFix/>
          </a:blip>
          <a:srcRect b="0" l="0" r="0" t="0"/>
          <a:stretch/>
        </p:blipFill>
        <p:spPr>
          <a:xfrm>
            <a:off x="685800" y="1295400"/>
            <a:ext cx="7715250" cy="3895725"/>
          </a:xfrm>
          <a:prstGeom prst="rect">
            <a:avLst/>
          </a:prstGeom>
          <a:noFill/>
          <a:ln>
            <a:noFill/>
          </a:ln>
        </p:spPr>
      </p:pic>
      <p:sp>
        <p:nvSpPr>
          <p:cNvPr id="657" name="Google Shape;657;p43"/>
          <p:cNvSpPr/>
          <p:nvPr/>
        </p:nvSpPr>
        <p:spPr>
          <a:xfrm>
            <a:off x="228600" y="5486400"/>
            <a:ext cx="8610600" cy="1015663"/>
          </a:xfrm>
          <a:prstGeom prst="rect">
            <a:avLst/>
          </a:prstGeom>
          <a:noFill/>
          <a:ln>
            <a:noFill/>
          </a:ln>
        </p:spPr>
        <p:txBody>
          <a:bodyPr anchorCtr="0" anchor="t" bIns="45700" lIns="91425" spcFirstLastPara="1" rIns="91425" wrap="square" tIns="45700">
            <a:spAutoFit/>
          </a:bodyPr>
          <a:lstStyle/>
          <a:p>
            <a:pPr indent="-190500" lvl="0" marL="0" marR="0" rtl="0" algn="l">
              <a:spcBef>
                <a:spcPts val="0"/>
              </a:spcBef>
              <a:spcAft>
                <a:spcPts val="0"/>
              </a:spcAft>
              <a:buClr>
                <a:schemeClr val="accent4"/>
              </a:buClr>
              <a:buSzPts val="3000"/>
              <a:buFont typeface="Arial"/>
              <a:buChar char="•"/>
            </a:pPr>
            <a:r>
              <a:rPr lang="en-US" sz="3000">
                <a:solidFill>
                  <a:schemeClr val="accent4"/>
                </a:solidFill>
                <a:latin typeface="Century Gothic"/>
                <a:ea typeface="Century Gothic"/>
                <a:cs typeface="Century Gothic"/>
                <a:sym typeface="Century Gothic"/>
              </a:rPr>
              <a:t>   One reducer per output cell</a:t>
            </a:r>
            <a:endParaRPr/>
          </a:p>
          <a:p>
            <a:pPr indent="-190500" lvl="0" marL="0" marR="0" rtl="0" algn="l">
              <a:spcBef>
                <a:spcPts val="0"/>
              </a:spcBef>
              <a:spcAft>
                <a:spcPts val="0"/>
              </a:spcAft>
              <a:buClr>
                <a:schemeClr val="accent4"/>
              </a:buClr>
              <a:buSzPts val="3000"/>
              <a:buFont typeface="Arial"/>
              <a:buChar char="•"/>
            </a:pPr>
            <a:r>
              <a:rPr lang="en-US" sz="3000">
                <a:solidFill>
                  <a:schemeClr val="accent4"/>
                </a:solidFill>
                <a:latin typeface="Century Gothic"/>
                <a:ea typeface="Century Gothic"/>
                <a:cs typeface="Century Gothic"/>
                <a:sym typeface="Century Gothic"/>
              </a:rPr>
              <a:t>   Each reducer computes Sum</a:t>
            </a:r>
            <a:r>
              <a:rPr baseline="-25000" lang="en-US" sz="3000">
                <a:solidFill>
                  <a:schemeClr val="accent4"/>
                </a:solidFill>
                <a:latin typeface="Century Gothic"/>
                <a:ea typeface="Century Gothic"/>
                <a:cs typeface="Century Gothic"/>
                <a:sym typeface="Century Gothic"/>
              </a:rPr>
              <a:t>j</a:t>
            </a:r>
            <a:r>
              <a:rPr lang="en-US" sz="3000">
                <a:solidFill>
                  <a:schemeClr val="accent4"/>
                </a:solidFill>
                <a:latin typeface="Century Gothic"/>
                <a:ea typeface="Century Gothic"/>
                <a:cs typeface="Century Gothic"/>
                <a:sym typeface="Century Gothic"/>
              </a:rPr>
              <a:t> (A[i,j] * B[j,k])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44"/>
          <p:cNvPicPr preferRelativeResize="0"/>
          <p:nvPr/>
        </p:nvPicPr>
        <p:blipFill rotWithShape="1">
          <a:blip r:embed="rId3">
            <a:alphaModFix/>
          </a:blip>
          <a:srcRect b="0" l="0" r="0" t="0"/>
          <a:stretch/>
        </p:blipFill>
        <p:spPr>
          <a:xfrm>
            <a:off x="307585" y="32358"/>
            <a:ext cx="8585200" cy="5454042"/>
          </a:xfrm>
          <a:prstGeom prst="rect">
            <a:avLst/>
          </a:prstGeom>
          <a:noFill/>
          <a:ln>
            <a:noFill/>
          </a:ln>
        </p:spPr>
      </p:pic>
      <p:pic>
        <p:nvPicPr>
          <p:cNvPr id="663" name="Google Shape;663;p44"/>
          <p:cNvPicPr preferRelativeResize="0"/>
          <p:nvPr/>
        </p:nvPicPr>
        <p:blipFill rotWithShape="1">
          <a:blip r:embed="rId4">
            <a:alphaModFix/>
          </a:blip>
          <a:srcRect b="0" l="0" r="0" t="0"/>
          <a:stretch/>
        </p:blipFill>
        <p:spPr>
          <a:xfrm>
            <a:off x="307585" y="5486400"/>
            <a:ext cx="8585199"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1828800" y="152400"/>
            <a:ext cx="6457950" cy="759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lang="en-US"/>
              <a:t>SORTING</a:t>
            </a:r>
            <a:endParaRPr/>
          </a:p>
        </p:txBody>
      </p:sp>
      <p:sp>
        <p:nvSpPr>
          <p:cNvPr id="181" name="Google Shape;181;p4"/>
          <p:cNvSpPr txBox="1"/>
          <p:nvPr>
            <p:ph idx="1" type="body"/>
          </p:nvPr>
        </p:nvSpPr>
        <p:spPr>
          <a:xfrm>
            <a:off x="304800" y="1066800"/>
            <a:ext cx="8458200" cy="5257800"/>
          </a:xfrm>
          <a:prstGeom prst="rect">
            <a:avLst/>
          </a:prstGeom>
          <a:noFill/>
          <a:ln>
            <a:noFill/>
          </a:ln>
        </p:spPr>
        <p:txBody>
          <a:bodyPr anchorCtr="0" anchor="t" bIns="45700" lIns="91425" spcFirstLastPara="1" rIns="91425" wrap="square" tIns="45700">
            <a:noAutofit/>
          </a:bodyPr>
          <a:lstStyle/>
          <a:p>
            <a:pPr indent="-457200" lvl="0" marL="640080" rtl="0" algn="just">
              <a:lnSpc>
                <a:spcPct val="100000"/>
              </a:lnSpc>
              <a:spcBef>
                <a:spcPts val="0"/>
              </a:spcBef>
              <a:spcAft>
                <a:spcPts val="0"/>
              </a:spcAft>
              <a:buClr>
                <a:schemeClr val="lt1"/>
              </a:buClr>
              <a:buSzPts val="2800"/>
              <a:buChar char="•"/>
            </a:pPr>
            <a:r>
              <a:rPr lang="en-US" sz="2800"/>
              <a:t>The standard MR implementation essentially does a sorting automatically - the "shuffle" phase takes the output keys from the mappers and distributes them to the appropriate reducers according to the key's sorted order, &amp; then sorts the reducer output as it's produced.</a:t>
            </a:r>
            <a:endParaRPr/>
          </a:p>
          <a:p>
            <a:pPr indent="-457200" lvl="0" marL="640080" rtl="0" algn="just">
              <a:lnSpc>
                <a:spcPct val="100000"/>
              </a:lnSpc>
              <a:spcBef>
                <a:spcPts val="600"/>
              </a:spcBef>
              <a:spcAft>
                <a:spcPts val="0"/>
              </a:spcAft>
              <a:buClr>
                <a:schemeClr val="lt1"/>
              </a:buClr>
              <a:buSzPts val="2800"/>
              <a:buChar char="•"/>
            </a:pPr>
            <a:r>
              <a:rPr lang="en-US" sz="2800"/>
              <a:t>Further if we require to sort  values instead of keys, one trick is to  use entire  value (k,V)  as key outputted by the Mapper</a:t>
            </a:r>
            <a:endParaRPr sz="2800"/>
          </a:p>
          <a:p>
            <a:pPr indent="-457200" lvl="0" marL="640080" rtl="0" algn="just">
              <a:lnSpc>
                <a:spcPct val="100000"/>
              </a:lnSpc>
              <a:spcBef>
                <a:spcPts val="600"/>
              </a:spcBef>
              <a:spcAft>
                <a:spcPts val="0"/>
              </a:spcAft>
              <a:buClr>
                <a:schemeClr val="lt1"/>
              </a:buClr>
              <a:buSzPts val="2800"/>
              <a:buChar char="•"/>
            </a:pPr>
            <a:r>
              <a:rPr lang="en-US" sz="2800"/>
              <a:t>The reducer will automatically output a sorted list.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45"/>
          <p:cNvPicPr preferRelativeResize="0"/>
          <p:nvPr/>
        </p:nvPicPr>
        <p:blipFill rotWithShape="1">
          <a:blip r:embed="rId3">
            <a:alphaModFix/>
          </a:blip>
          <a:srcRect b="0" l="0" r="0" t="0"/>
          <a:stretch/>
        </p:blipFill>
        <p:spPr>
          <a:xfrm>
            <a:off x="304800" y="1295400"/>
            <a:ext cx="3581400" cy="4506238"/>
          </a:xfrm>
          <a:prstGeom prst="rect">
            <a:avLst/>
          </a:prstGeom>
          <a:noFill/>
          <a:ln>
            <a:noFill/>
          </a:ln>
        </p:spPr>
      </p:pic>
      <p:sp>
        <p:nvSpPr>
          <p:cNvPr id="669" name="Google Shape;669;p45"/>
          <p:cNvSpPr txBox="1"/>
          <p:nvPr>
            <p:ph type="title"/>
          </p:nvPr>
        </p:nvSpPr>
        <p:spPr>
          <a:xfrm>
            <a:off x="304800" y="315238"/>
            <a:ext cx="7677150" cy="759627"/>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FFC000"/>
              </a:buClr>
              <a:buSzPct val="100000"/>
              <a:buFont typeface="Century Gothic"/>
              <a:buNone/>
            </a:pPr>
            <a:r>
              <a:rPr b="1" lang="en-US" cap="none">
                <a:solidFill>
                  <a:srgbClr val="FFC000"/>
                </a:solidFill>
              </a:rPr>
              <a:t>Illustrating Matrix Multiplication </a:t>
            </a:r>
            <a:endParaRPr/>
          </a:p>
        </p:txBody>
      </p:sp>
      <p:pic>
        <p:nvPicPr>
          <p:cNvPr id="670" name="Google Shape;670;p45"/>
          <p:cNvPicPr preferRelativeResize="0"/>
          <p:nvPr/>
        </p:nvPicPr>
        <p:blipFill rotWithShape="1">
          <a:blip r:embed="rId4">
            <a:alphaModFix/>
          </a:blip>
          <a:srcRect b="0" l="0" r="0" t="0"/>
          <a:stretch/>
        </p:blipFill>
        <p:spPr>
          <a:xfrm>
            <a:off x="4038600" y="1263040"/>
            <a:ext cx="4953000" cy="46805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descr="\[ \mathbf{A} = \begin{bmatrix} 0 &amp; 1 &amp; 2 &amp; 3 &amp; 4 \\ 5 &amp; 6 &amp; 7 &amp; 8 &amp; 9 \end{bmatrix} \]" id="675" name="Google Shape;675;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 \mathbf{B} = \begin{bmatrix} 0 &amp; 1 &amp; 2 \\ 3 &amp; 4 &amp; 5 \\ 6 &amp; 7 &amp; 8 \\ 9 &amp; 10 &amp; 11 \\ 12 &amp; 13 &amp; 14 \end{bmatrix} \]" id="676" name="Google Shape;676;p46"/>
          <p:cNvSpPr/>
          <p:nvPr/>
        </p:nvSpPr>
        <p:spPr>
          <a:xfrm>
            <a:off x="155575" y="-487363"/>
            <a:ext cx="1362075" cy="10191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677" name="Google Shape;677;p46"/>
          <p:cNvPicPr preferRelativeResize="0"/>
          <p:nvPr/>
        </p:nvPicPr>
        <p:blipFill rotWithShape="1">
          <a:blip r:embed="rId3">
            <a:alphaModFix/>
          </a:blip>
          <a:srcRect b="0" l="0" r="0" t="0"/>
          <a:stretch/>
        </p:blipFill>
        <p:spPr>
          <a:xfrm>
            <a:off x="4038600" y="2971800"/>
            <a:ext cx="1152381" cy="838095"/>
          </a:xfrm>
          <a:prstGeom prst="rect">
            <a:avLst/>
          </a:prstGeom>
          <a:blipFill rotWithShape="1">
            <a:blip r:embed="rId4">
              <a:alphaModFix/>
            </a:blip>
            <a:tile algn="tl" flip="none" tx="0" sx="100000" ty="0" sy="100000"/>
          </a:blipFill>
          <a:ln>
            <a:noFill/>
          </a:ln>
        </p:spPr>
      </p:pic>
      <p:pic>
        <p:nvPicPr>
          <p:cNvPr id="678" name="Google Shape;678;p46"/>
          <p:cNvPicPr preferRelativeResize="0"/>
          <p:nvPr/>
        </p:nvPicPr>
        <p:blipFill rotWithShape="1">
          <a:blip r:embed="rId5">
            <a:alphaModFix/>
          </a:blip>
          <a:srcRect b="0" l="0" r="0" t="0"/>
          <a:stretch/>
        </p:blipFill>
        <p:spPr>
          <a:xfrm>
            <a:off x="155575" y="1524001"/>
            <a:ext cx="8836025" cy="5105399"/>
          </a:xfrm>
          <a:prstGeom prst="rect">
            <a:avLst/>
          </a:prstGeom>
          <a:noFill/>
          <a:ln>
            <a:noFill/>
          </a:ln>
        </p:spPr>
      </p:pic>
      <p:sp>
        <p:nvSpPr>
          <p:cNvPr id="679" name="Google Shape;679;p46"/>
          <p:cNvSpPr txBox="1"/>
          <p:nvPr>
            <p:ph type="title"/>
          </p:nvPr>
        </p:nvSpPr>
        <p:spPr>
          <a:xfrm>
            <a:off x="210898" y="114822"/>
            <a:ext cx="8704502" cy="1129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b="1" lang="en-US" cap="none">
                <a:solidFill>
                  <a:schemeClr val="accent4"/>
                </a:solidFill>
              </a:rPr>
              <a:t>Matrix Multiplication – 2 Phase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47"/>
          <p:cNvPicPr preferRelativeResize="0"/>
          <p:nvPr/>
        </p:nvPicPr>
        <p:blipFill rotWithShape="1">
          <a:blip r:embed="rId3">
            <a:alphaModFix/>
          </a:blip>
          <a:srcRect b="0" l="0" r="0" t="0"/>
          <a:stretch/>
        </p:blipFill>
        <p:spPr>
          <a:xfrm>
            <a:off x="304800" y="457200"/>
            <a:ext cx="8534399" cy="594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pic>
        <p:nvPicPr>
          <p:cNvPr id="689" name="Google Shape;689;p48"/>
          <p:cNvPicPr preferRelativeResize="0"/>
          <p:nvPr/>
        </p:nvPicPr>
        <p:blipFill rotWithShape="1">
          <a:blip r:embed="rId3">
            <a:alphaModFix/>
          </a:blip>
          <a:srcRect b="0" l="0" r="0" t="0"/>
          <a:stretch/>
        </p:blipFill>
        <p:spPr>
          <a:xfrm>
            <a:off x="228600" y="304800"/>
            <a:ext cx="8839200" cy="6324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49"/>
          <p:cNvPicPr preferRelativeResize="0"/>
          <p:nvPr/>
        </p:nvPicPr>
        <p:blipFill rotWithShape="1">
          <a:blip r:embed="rId3">
            <a:alphaModFix/>
          </a:blip>
          <a:srcRect b="0" l="0" r="0" t="0"/>
          <a:stretch/>
        </p:blipFill>
        <p:spPr>
          <a:xfrm>
            <a:off x="169774" y="533400"/>
            <a:ext cx="8804452" cy="5943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50"/>
          <p:cNvPicPr preferRelativeResize="0"/>
          <p:nvPr/>
        </p:nvPicPr>
        <p:blipFill rotWithShape="1">
          <a:blip r:embed="rId3">
            <a:alphaModFix/>
          </a:blip>
          <a:srcRect b="0" l="0" r="0" t="0"/>
          <a:stretch/>
        </p:blipFill>
        <p:spPr>
          <a:xfrm>
            <a:off x="186641" y="609600"/>
            <a:ext cx="8770718" cy="5638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pic>
        <p:nvPicPr>
          <p:cNvPr id="704" name="Google Shape;704;p51"/>
          <p:cNvPicPr preferRelativeResize="0"/>
          <p:nvPr/>
        </p:nvPicPr>
        <p:blipFill rotWithShape="1">
          <a:blip r:embed="rId3">
            <a:alphaModFix/>
          </a:blip>
          <a:srcRect b="0" l="0" r="0" t="0"/>
          <a:stretch/>
        </p:blipFill>
        <p:spPr>
          <a:xfrm>
            <a:off x="304800" y="304800"/>
            <a:ext cx="8458200" cy="5943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pic>
        <p:nvPicPr>
          <p:cNvPr id="709" name="Google Shape;709;p52"/>
          <p:cNvPicPr preferRelativeResize="0"/>
          <p:nvPr/>
        </p:nvPicPr>
        <p:blipFill rotWithShape="1">
          <a:blip r:embed="rId3">
            <a:alphaModFix/>
          </a:blip>
          <a:srcRect b="0" l="0" r="0" t="0"/>
          <a:stretch/>
        </p:blipFill>
        <p:spPr>
          <a:xfrm>
            <a:off x="304800" y="304800"/>
            <a:ext cx="8458200" cy="6172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53"/>
          <p:cNvPicPr preferRelativeResize="0"/>
          <p:nvPr/>
        </p:nvPicPr>
        <p:blipFill rotWithShape="1">
          <a:blip r:embed="rId3">
            <a:alphaModFix/>
          </a:blip>
          <a:srcRect b="0" l="0" r="0" t="0"/>
          <a:stretch/>
        </p:blipFill>
        <p:spPr>
          <a:xfrm>
            <a:off x="381000" y="457200"/>
            <a:ext cx="8229600" cy="5638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54"/>
          <p:cNvPicPr preferRelativeResize="0"/>
          <p:nvPr/>
        </p:nvPicPr>
        <p:blipFill rotWithShape="1">
          <a:blip r:embed="rId3">
            <a:alphaModFix/>
          </a:blip>
          <a:srcRect b="0" l="0" r="0" t="0"/>
          <a:stretch/>
        </p:blipFill>
        <p:spPr>
          <a:xfrm>
            <a:off x="342900" y="1600200"/>
            <a:ext cx="8458200" cy="4571999"/>
          </a:xfrm>
          <a:prstGeom prst="rect">
            <a:avLst/>
          </a:prstGeom>
          <a:noFill/>
          <a:ln>
            <a:noFill/>
          </a:ln>
        </p:spPr>
      </p:pic>
      <p:sp>
        <p:nvSpPr>
          <p:cNvPr id="720" name="Google Shape;720;p54"/>
          <p:cNvSpPr txBox="1"/>
          <p:nvPr/>
        </p:nvSpPr>
        <p:spPr>
          <a:xfrm>
            <a:off x="193352" y="914400"/>
            <a:ext cx="87572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4"/>
                </a:solidFill>
                <a:latin typeface="Century Gothic"/>
                <a:ea typeface="Century Gothic"/>
                <a:cs typeface="Century Gothic"/>
                <a:sym typeface="Century Gothic"/>
              </a:rPr>
              <a:t>Step 3  Map is just identity – emit  (i, k, a</a:t>
            </a:r>
            <a:r>
              <a:rPr b="1" baseline="-25000" lang="en-US" sz="2800">
                <a:solidFill>
                  <a:schemeClr val="accent4"/>
                </a:solidFill>
                <a:latin typeface="Century Gothic"/>
                <a:ea typeface="Century Gothic"/>
                <a:cs typeface="Century Gothic"/>
                <a:sym typeface="Century Gothic"/>
              </a:rPr>
              <a:t>ik</a:t>
            </a:r>
            <a:r>
              <a:rPr b="1" lang="en-US" sz="2800">
                <a:solidFill>
                  <a:schemeClr val="accent4"/>
                </a:solidFill>
                <a:latin typeface="Century Gothic"/>
                <a:ea typeface="Century Gothic"/>
                <a:cs typeface="Century Gothic"/>
                <a:sym typeface="Century Gothic"/>
              </a:rPr>
              <a:t> b</a:t>
            </a:r>
            <a:r>
              <a:rPr b="1" baseline="-25000" lang="en-US" sz="2800">
                <a:solidFill>
                  <a:schemeClr val="accent4"/>
                </a:solidFill>
                <a:latin typeface="Century Gothic"/>
                <a:ea typeface="Century Gothic"/>
                <a:cs typeface="Century Gothic"/>
                <a:sym typeface="Century Gothic"/>
              </a:rPr>
              <a:t>kj</a:t>
            </a:r>
            <a:r>
              <a:rPr b="1" lang="en-US" sz="2800">
                <a:solidFill>
                  <a:schemeClr val="accent4"/>
                </a:solidFill>
                <a:latin typeface="Century Gothic"/>
                <a:ea typeface="Century Gothic"/>
                <a:cs typeface="Century Gothic"/>
                <a:sym typeface="Century Gothic"/>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txBox="1"/>
          <p:nvPr>
            <p:ph type="title"/>
          </p:nvPr>
        </p:nvSpPr>
        <p:spPr>
          <a:xfrm>
            <a:off x="381000" y="228600"/>
            <a:ext cx="85344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3600"/>
              <a:buFont typeface="Century Gothic"/>
              <a:buNone/>
            </a:pPr>
            <a:r>
              <a:rPr b="1" lang="en-US" sz="3600"/>
              <a:t>MATRIX – VECTOR MULTIPLICATION </a:t>
            </a:r>
            <a:endParaRPr/>
          </a:p>
        </p:txBody>
      </p:sp>
      <p:sp>
        <p:nvSpPr>
          <p:cNvPr id="187" name="Google Shape;187;p5"/>
          <p:cNvSpPr txBox="1"/>
          <p:nvPr>
            <p:ph idx="1" type="body"/>
          </p:nvPr>
        </p:nvSpPr>
        <p:spPr>
          <a:xfrm>
            <a:off x="152400" y="1066800"/>
            <a:ext cx="8839200" cy="685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9CC2E5"/>
              </a:buClr>
              <a:buSzPts val="2400"/>
              <a:buNone/>
            </a:pPr>
            <a:r>
              <a:rPr b="1" lang="en-US" sz="2400">
                <a:solidFill>
                  <a:srgbClr val="9CC2E5"/>
                </a:solidFill>
              </a:rPr>
              <a:t>Multiply M = (m</a:t>
            </a:r>
            <a:r>
              <a:rPr b="1" baseline="-25000" lang="en-US" sz="2400">
                <a:solidFill>
                  <a:srgbClr val="9CC2E5"/>
                </a:solidFill>
              </a:rPr>
              <a:t>ij</a:t>
            </a:r>
            <a:r>
              <a:rPr b="1" lang="en-US" sz="2400">
                <a:solidFill>
                  <a:srgbClr val="9CC2E5"/>
                </a:solidFill>
              </a:rPr>
              <a:t>) (n × n matrix) &amp; v = (v</a:t>
            </a:r>
            <a:r>
              <a:rPr b="1" baseline="-25000" lang="en-US" sz="2400">
                <a:solidFill>
                  <a:srgbClr val="9CC2E5"/>
                </a:solidFill>
              </a:rPr>
              <a:t>i</a:t>
            </a:r>
            <a:r>
              <a:rPr b="1" lang="en-US" sz="2400">
                <a:solidFill>
                  <a:srgbClr val="9CC2E5"/>
                </a:solidFill>
              </a:rPr>
              <a:t>) (n-vector) </a:t>
            </a:r>
            <a:endParaRPr/>
          </a:p>
        </p:txBody>
      </p:sp>
      <p:sp>
        <p:nvSpPr>
          <p:cNvPr id="188" name="Google Shape;188;p5"/>
          <p:cNvSpPr txBox="1"/>
          <p:nvPr/>
        </p:nvSpPr>
        <p:spPr>
          <a:xfrm>
            <a:off x="381000" y="4419600"/>
            <a:ext cx="8229600" cy="229058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lt2"/>
              </a:buClr>
              <a:buSzPts val="2400"/>
              <a:buFont typeface="Noto Sans Symbols"/>
              <a:buNone/>
            </a:pPr>
            <a:r>
              <a:rPr b="1" i="0" lang="en-US" sz="2400" u="none" cap="none" strike="noStrike">
                <a:solidFill>
                  <a:srgbClr val="FFD966"/>
                </a:solidFill>
                <a:latin typeface="Times New Roman"/>
                <a:ea typeface="Times New Roman"/>
                <a:cs typeface="Times New Roman"/>
                <a:sym typeface="Times New Roman"/>
              </a:rPr>
              <a:t>Case 1: Large </a:t>
            </a:r>
            <a:r>
              <a:rPr b="1" i="1" lang="en-US" sz="2400" u="none" cap="none" strike="noStrike">
                <a:solidFill>
                  <a:srgbClr val="FFD966"/>
                </a:solidFill>
                <a:latin typeface="Times New Roman"/>
                <a:ea typeface="Times New Roman"/>
                <a:cs typeface="Times New Roman"/>
                <a:sym typeface="Times New Roman"/>
              </a:rPr>
              <a:t>n</a:t>
            </a:r>
            <a:r>
              <a:rPr b="1" i="0" lang="en-US" sz="2400" u="none" cap="none" strike="noStrike">
                <a:solidFill>
                  <a:srgbClr val="FFD966"/>
                </a:solidFill>
                <a:latin typeface="Times New Roman"/>
                <a:ea typeface="Times New Roman"/>
                <a:cs typeface="Times New Roman"/>
                <a:sym typeface="Times New Roman"/>
              </a:rPr>
              <a:t>, </a:t>
            </a:r>
            <a:r>
              <a:rPr b="1" i="1" lang="en-US" sz="2400" u="none" cap="none" strike="noStrike">
                <a:solidFill>
                  <a:srgbClr val="FFD966"/>
                </a:solidFill>
                <a:latin typeface="Times New Roman"/>
                <a:ea typeface="Times New Roman"/>
                <a:cs typeface="Times New Roman"/>
                <a:sym typeface="Times New Roman"/>
              </a:rPr>
              <a:t>M </a:t>
            </a:r>
            <a:r>
              <a:rPr b="1" i="0" lang="en-US" sz="2400" u="none" cap="none" strike="noStrike">
                <a:solidFill>
                  <a:srgbClr val="FFD966"/>
                </a:solidFill>
                <a:latin typeface="Times New Roman"/>
                <a:ea typeface="Times New Roman"/>
                <a:cs typeface="Times New Roman"/>
                <a:sym typeface="Times New Roman"/>
              </a:rPr>
              <a:t>does not fit into main memory, but </a:t>
            </a:r>
            <a:r>
              <a:rPr b="1" i="1" lang="en-US" sz="2400" u="none" cap="none" strike="noStrike">
                <a:solidFill>
                  <a:srgbClr val="FFD966"/>
                </a:solidFill>
                <a:latin typeface="Times New Roman"/>
                <a:ea typeface="Times New Roman"/>
                <a:cs typeface="Times New Roman"/>
                <a:sym typeface="Times New Roman"/>
              </a:rPr>
              <a:t>v </a:t>
            </a:r>
            <a:r>
              <a:rPr b="1" i="0" lang="en-US" sz="2400" u="none" cap="none" strike="noStrike">
                <a:solidFill>
                  <a:srgbClr val="FFD966"/>
                </a:solidFill>
                <a:latin typeface="Times New Roman"/>
                <a:ea typeface="Times New Roman"/>
                <a:cs typeface="Times New Roman"/>
                <a:sym typeface="Times New Roman"/>
              </a:rPr>
              <a:t>does</a:t>
            </a:r>
            <a:endParaRPr/>
          </a:p>
          <a:p>
            <a:pPr indent="-342900" lvl="0" marL="342900" marR="0" rtl="0" algn="l">
              <a:spcBef>
                <a:spcPts val="480"/>
              </a:spcBef>
              <a:spcAft>
                <a:spcPts val="0"/>
              </a:spcAft>
              <a:buClr>
                <a:schemeClr val="lt2"/>
              </a:buClr>
              <a:buSzPts val="2400"/>
              <a:buFont typeface="Noto Sans Symbols"/>
              <a:buChar char="▪"/>
            </a:pPr>
            <a:r>
              <a:rPr b="0" i="0" lang="en-US" sz="2400" u="none" cap="none" strike="noStrike">
                <a:solidFill>
                  <a:schemeClr val="lt1"/>
                </a:solidFill>
                <a:latin typeface="Times New Roman"/>
                <a:ea typeface="Times New Roman"/>
                <a:cs typeface="Times New Roman"/>
                <a:sym typeface="Times New Roman"/>
              </a:rPr>
              <a:t>Since </a:t>
            </a:r>
            <a:r>
              <a:rPr b="0" i="1" lang="en-US" sz="2400" u="none" cap="none" strike="noStrike">
                <a:solidFill>
                  <a:schemeClr val="lt1"/>
                </a:solidFill>
                <a:latin typeface="Times New Roman"/>
                <a:ea typeface="Times New Roman"/>
                <a:cs typeface="Times New Roman"/>
                <a:sym typeface="Times New Roman"/>
              </a:rPr>
              <a:t>v </a:t>
            </a:r>
            <a:r>
              <a:rPr b="0" i="0" lang="en-US" sz="2400" u="none" cap="none" strike="noStrike">
                <a:solidFill>
                  <a:schemeClr val="lt1"/>
                </a:solidFill>
                <a:latin typeface="Times New Roman"/>
                <a:ea typeface="Times New Roman"/>
                <a:cs typeface="Times New Roman"/>
                <a:sym typeface="Times New Roman"/>
              </a:rPr>
              <a:t>fits into main memory, </a:t>
            </a:r>
            <a:r>
              <a:rPr b="0" i="1" lang="en-US" sz="2400" u="none" cap="none" strike="noStrike">
                <a:solidFill>
                  <a:schemeClr val="lt1"/>
                </a:solidFill>
                <a:latin typeface="Times New Roman"/>
                <a:ea typeface="Times New Roman"/>
                <a:cs typeface="Times New Roman"/>
                <a:sym typeface="Times New Roman"/>
              </a:rPr>
              <a:t>v </a:t>
            </a:r>
            <a:r>
              <a:rPr b="0" i="0" lang="en-US" sz="2400" u="none" cap="none" strike="noStrike">
                <a:solidFill>
                  <a:schemeClr val="lt1"/>
                </a:solidFill>
                <a:latin typeface="Times New Roman"/>
                <a:ea typeface="Times New Roman"/>
                <a:cs typeface="Times New Roman"/>
                <a:sym typeface="Times New Roman"/>
              </a:rPr>
              <a:t>is available to every map task</a:t>
            </a:r>
            <a:endParaRPr/>
          </a:p>
          <a:p>
            <a:pPr indent="-342900" lvl="0" marL="342900" marR="0" rtl="0" algn="l">
              <a:spcBef>
                <a:spcPts val="480"/>
              </a:spcBef>
              <a:spcAft>
                <a:spcPts val="0"/>
              </a:spcAft>
              <a:buClr>
                <a:schemeClr val="lt2"/>
              </a:buClr>
              <a:buSzPts val="2400"/>
              <a:buFont typeface="Noto Sans Symbols"/>
              <a:buChar char="▪"/>
            </a:pPr>
            <a:r>
              <a:rPr b="0" i="1" lang="en-US" sz="2400" u="none" cap="none" strike="noStrike">
                <a:solidFill>
                  <a:schemeClr val="lt1"/>
                </a:solidFill>
                <a:latin typeface="Times New Roman"/>
                <a:ea typeface="Times New Roman"/>
                <a:cs typeface="Times New Roman"/>
                <a:sym typeface="Times New Roman"/>
              </a:rPr>
              <a:t>Map:</a:t>
            </a:r>
            <a:r>
              <a:rPr b="0" i="0" lang="en-US" sz="2400" u="none" cap="none" strike="noStrike">
                <a:solidFill>
                  <a:schemeClr val="lt1"/>
                </a:solidFill>
                <a:latin typeface="Times New Roman"/>
                <a:ea typeface="Times New Roman"/>
                <a:cs typeface="Times New Roman"/>
                <a:sym typeface="Times New Roman"/>
              </a:rPr>
              <a:t> for each matrix element </a:t>
            </a:r>
            <a:r>
              <a:rPr b="0" i="1" lang="en-US" sz="2400" u="none" cap="none" strike="noStrike">
                <a:solidFill>
                  <a:schemeClr val="lt1"/>
                </a:solidFill>
                <a:latin typeface="Times New Roman"/>
                <a:ea typeface="Times New Roman"/>
                <a:cs typeface="Times New Roman"/>
                <a:sym typeface="Times New Roman"/>
              </a:rPr>
              <a:t>m</a:t>
            </a:r>
            <a:r>
              <a:rPr b="0" baseline="-25000" i="1" lang="en-US" sz="2400" u="none" cap="none" strike="noStrike">
                <a:solidFill>
                  <a:schemeClr val="lt1"/>
                </a:solidFill>
                <a:latin typeface="Times New Roman"/>
                <a:ea typeface="Times New Roman"/>
                <a:cs typeface="Times New Roman"/>
                <a:sym typeface="Times New Roman"/>
              </a:rPr>
              <a:t>ij</a:t>
            </a:r>
            <a:r>
              <a:rPr b="0" i="0" lang="en-US" sz="2400" u="none" cap="none" strike="noStrike">
                <a:solidFill>
                  <a:schemeClr val="lt1"/>
                </a:solidFill>
                <a:latin typeface="Times New Roman"/>
                <a:ea typeface="Times New Roman"/>
                <a:cs typeface="Times New Roman"/>
                <a:sym typeface="Times New Roman"/>
              </a:rPr>
              <a:t>, emit key value pair (</a:t>
            </a:r>
            <a:r>
              <a:rPr b="0" i="1" lang="en-US" sz="2400" u="none" cap="none" strike="noStrike">
                <a:solidFill>
                  <a:schemeClr val="lt1"/>
                </a:solidFill>
                <a:latin typeface="Times New Roman"/>
                <a:ea typeface="Times New Roman"/>
                <a:cs typeface="Times New Roman"/>
                <a:sym typeface="Times New Roman"/>
              </a:rPr>
              <a:t>i</a:t>
            </a:r>
            <a:r>
              <a:rPr b="0" i="0" lang="en-US" sz="2400" u="none" cap="none" strike="noStrike">
                <a:solidFill>
                  <a:schemeClr val="lt1"/>
                </a:solidFill>
                <a:latin typeface="Times New Roman"/>
                <a:ea typeface="Times New Roman"/>
                <a:cs typeface="Times New Roman"/>
                <a:sym typeface="Times New Roman"/>
              </a:rPr>
              <a:t>, </a:t>
            </a:r>
            <a:r>
              <a:rPr b="0" i="1" lang="en-US" sz="2400" u="none" cap="none" strike="noStrike">
                <a:solidFill>
                  <a:schemeClr val="lt1"/>
                </a:solidFill>
                <a:latin typeface="Times New Roman"/>
                <a:ea typeface="Times New Roman"/>
                <a:cs typeface="Times New Roman"/>
                <a:sym typeface="Times New Roman"/>
              </a:rPr>
              <a:t>m</a:t>
            </a:r>
            <a:r>
              <a:rPr b="0" baseline="-25000" i="1" lang="en-US" sz="2400" u="none" cap="none" strike="noStrike">
                <a:solidFill>
                  <a:schemeClr val="lt1"/>
                </a:solidFill>
                <a:latin typeface="Times New Roman"/>
                <a:ea typeface="Times New Roman"/>
                <a:cs typeface="Times New Roman"/>
                <a:sym typeface="Times New Roman"/>
              </a:rPr>
              <a:t>ij</a:t>
            </a:r>
            <a:r>
              <a:rPr b="0" i="1" lang="en-US" sz="2400" u="none" cap="none" strike="noStrike">
                <a:solidFill>
                  <a:schemeClr val="lt1"/>
                </a:solidFill>
                <a:latin typeface="Times New Roman"/>
                <a:ea typeface="Times New Roman"/>
                <a:cs typeface="Times New Roman"/>
                <a:sym typeface="Times New Roman"/>
              </a:rPr>
              <a:t>v</a:t>
            </a:r>
            <a:r>
              <a:rPr b="0" baseline="-25000" i="1" lang="en-US" sz="2400" u="none" cap="none" strike="noStrike">
                <a:solidFill>
                  <a:schemeClr val="lt1"/>
                </a:solidFill>
                <a:latin typeface="Times New Roman"/>
                <a:ea typeface="Times New Roman"/>
                <a:cs typeface="Times New Roman"/>
                <a:sym typeface="Times New Roman"/>
              </a:rPr>
              <a:t>j</a:t>
            </a:r>
            <a:r>
              <a:rPr b="0" i="0" lang="en-US" sz="2400" u="none" cap="none" strike="noStrike">
                <a:solidFill>
                  <a:schemeClr val="lt1"/>
                </a:solidFill>
                <a:latin typeface="Times New Roman"/>
                <a:ea typeface="Times New Roman"/>
                <a:cs typeface="Times New Roman"/>
                <a:sym typeface="Times New Roman"/>
              </a:rPr>
              <a:t>)</a:t>
            </a:r>
            <a:endParaRPr/>
          </a:p>
          <a:p>
            <a:pPr indent="-342900" lvl="0" marL="342900" marR="0" rtl="0" algn="l">
              <a:spcBef>
                <a:spcPts val="480"/>
              </a:spcBef>
              <a:spcAft>
                <a:spcPts val="0"/>
              </a:spcAft>
              <a:buClr>
                <a:schemeClr val="lt2"/>
              </a:buClr>
              <a:buSzPts val="2400"/>
              <a:buFont typeface="Noto Sans Symbols"/>
              <a:buChar char="▪"/>
            </a:pPr>
            <a:r>
              <a:rPr b="0" i="1" lang="en-US" sz="2400" u="none" cap="none" strike="noStrike">
                <a:solidFill>
                  <a:schemeClr val="lt1"/>
                </a:solidFill>
                <a:latin typeface="Times New Roman"/>
                <a:ea typeface="Times New Roman"/>
                <a:cs typeface="Times New Roman"/>
                <a:sym typeface="Times New Roman"/>
              </a:rPr>
              <a:t>Shuffle and sort:</a:t>
            </a:r>
            <a:r>
              <a:rPr b="0" i="0" lang="en-US" sz="2400" u="none" cap="none" strike="noStrike">
                <a:solidFill>
                  <a:schemeClr val="lt1"/>
                </a:solidFill>
                <a:latin typeface="Times New Roman"/>
                <a:ea typeface="Times New Roman"/>
                <a:cs typeface="Times New Roman"/>
                <a:sym typeface="Times New Roman"/>
              </a:rPr>
              <a:t> groups all </a:t>
            </a:r>
            <a:r>
              <a:rPr b="0" i="1" lang="en-US" sz="2400" u="none" cap="none" strike="noStrike">
                <a:solidFill>
                  <a:schemeClr val="lt1"/>
                </a:solidFill>
                <a:latin typeface="Times New Roman"/>
                <a:ea typeface="Times New Roman"/>
                <a:cs typeface="Times New Roman"/>
                <a:sym typeface="Times New Roman"/>
              </a:rPr>
              <a:t>m</a:t>
            </a:r>
            <a:r>
              <a:rPr b="0" baseline="-25000" i="1" lang="en-US" sz="2400" u="none" cap="none" strike="noStrike">
                <a:solidFill>
                  <a:schemeClr val="lt1"/>
                </a:solidFill>
                <a:latin typeface="Times New Roman"/>
                <a:ea typeface="Times New Roman"/>
                <a:cs typeface="Times New Roman"/>
                <a:sym typeface="Times New Roman"/>
              </a:rPr>
              <a:t>ij</a:t>
            </a:r>
            <a:r>
              <a:rPr b="0" i="1" lang="en-US" sz="2400" u="none" cap="none" strike="noStrike">
                <a:solidFill>
                  <a:schemeClr val="lt1"/>
                </a:solidFill>
                <a:latin typeface="Times New Roman"/>
                <a:ea typeface="Times New Roman"/>
                <a:cs typeface="Times New Roman"/>
                <a:sym typeface="Times New Roman"/>
              </a:rPr>
              <a:t>v</a:t>
            </a:r>
            <a:r>
              <a:rPr b="0" baseline="-25000" i="1" lang="en-US" sz="2400" u="none" cap="none" strike="noStrike">
                <a:solidFill>
                  <a:schemeClr val="lt1"/>
                </a:solidFill>
                <a:latin typeface="Times New Roman"/>
                <a:ea typeface="Times New Roman"/>
                <a:cs typeface="Times New Roman"/>
                <a:sym typeface="Times New Roman"/>
              </a:rPr>
              <a:t>j </a:t>
            </a:r>
            <a:r>
              <a:rPr b="0" i="0" lang="en-US" sz="2400" u="none" cap="none" strike="noStrike">
                <a:solidFill>
                  <a:schemeClr val="lt1"/>
                </a:solidFill>
                <a:latin typeface="Times New Roman"/>
                <a:ea typeface="Times New Roman"/>
                <a:cs typeface="Times New Roman"/>
                <a:sym typeface="Times New Roman"/>
              </a:rPr>
              <a:t>values together for the same </a:t>
            </a:r>
            <a:r>
              <a:rPr b="0" i="1" lang="en-US" sz="2400" u="none" cap="none" strike="noStrike">
                <a:solidFill>
                  <a:schemeClr val="lt1"/>
                </a:solidFill>
                <a:latin typeface="Times New Roman"/>
                <a:ea typeface="Times New Roman"/>
                <a:cs typeface="Times New Roman"/>
                <a:sym typeface="Times New Roman"/>
              </a:rPr>
              <a:t>i</a:t>
            </a:r>
            <a:endParaRPr b="0" i="0" sz="2400" u="none" cap="none" strike="noStrike">
              <a:solidFill>
                <a:schemeClr val="lt1"/>
              </a:solidFill>
              <a:latin typeface="Times New Roman"/>
              <a:ea typeface="Times New Roman"/>
              <a:cs typeface="Times New Roman"/>
              <a:sym typeface="Times New Roman"/>
            </a:endParaRPr>
          </a:p>
          <a:p>
            <a:pPr indent="-342900" lvl="0" marL="342900" marR="0" rtl="0" algn="l">
              <a:spcBef>
                <a:spcPts val="480"/>
              </a:spcBef>
              <a:spcAft>
                <a:spcPts val="0"/>
              </a:spcAft>
              <a:buClr>
                <a:schemeClr val="lt2"/>
              </a:buClr>
              <a:buSzPts val="2400"/>
              <a:buFont typeface="Noto Sans Symbols"/>
              <a:buChar char="▪"/>
            </a:pPr>
            <a:r>
              <a:rPr b="0" i="0" lang="en-US" sz="2400" u="none" cap="none" strike="noStrike">
                <a:solidFill>
                  <a:schemeClr val="lt1"/>
                </a:solidFill>
                <a:latin typeface="Times New Roman"/>
                <a:ea typeface="Times New Roman"/>
                <a:cs typeface="Times New Roman"/>
                <a:sym typeface="Times New Roman"/>
              </a:rPr>
              <a:t>Reduce: sum </a:t>
            </a:r>
            <a:r>
              <a:rPr b="0" i="1" lang="en-US" sz="2400" u="none" cap="none" strike="noStrike">
                <a:solidFill>
                  <a:schemeClr val="lt1"/>
                </a:solidFill>
                <a:latin typeface="Times New Roman"/>
                <a:ea typeface="Times New Roman"/>
                <a:cs typeface="Times New Roman"/>
                <a:sym typeface="Times New Roman"/>
              </a:rPr>
              <a:t>m</a:t>
            </a:r>
            <a:r>
              <a:rPr b="0" baseline="-25000" i="1" lang="en-US" sz="2400" u="none" cap="none" strike="noStrike">
                <a:solidFill>
                  <a:schemeClr val="lt1"/>
                </a:solidFill>
                <a:latin typeface="Times New Roman"/>
                <a:ea typeface="Times New Roman"/>
                <a:cs typeface="Times New Roman"/>
                <a:sym typeface="Times New Roman"/>
              </a:rPr>
              <a:t>ij</a:t>
            </a:r>
            <a:r>
              <a:rPr b="0" i="1" lang="en-US" sz="2400" u="none" cap="none" strike="noStrike">
                <a:solidFill>
                  <a:schemeClr val="lt1"/>
                </a:solidFill>
                <a:latin typeface="Times New Roman"/>
                <a:ea typeface="Times New Roman"/>
                <a:cs typeface="Times New Roman"/>
                <a:sym typeface="Times New Roman"/>
              </a:rPr>
              <a:t>v</a:t>
            </a:r>
            <a:r>
              <a:rPr b="0" baseline="-25000" i="1" lang="en-US" sz="2400" u="none" cap="none" strike="noStrike">
                <a:solidFill>
                  <a:schemeClr val="lt1"/>
                </a:solidFill>
                <a:latin typeface="Times New Roman"/>
                <a:ea typeface="Times New Roman"/>
                <a:cs typeface="Times New Roman"/>
                <a:sym typeface="Times New Roman"/>
              </a:rPr>
              <a:t>j </a:t>
            </a:r>
            <a:r>
              <a:rPr b="0" i="0" lang="en-US" sz="2400" u="none" cap="none" strike="noStrike">
                <a:solidFill>
                  <a:schemeClr val="lt1"/>
                </a:solidFill>
                <a:latin typeface="Times New Roman"/>
                <a:ea typeface="Times New Roman"/>
                <a:cs typeface="Times New Roman"/>
                <a:sym typeface="Times New Roman"/>
              </a:rPr>
              <a:t>for all </a:t>
            </a:r>
            <a:r>
              <a:rPr b="0" i="1" lang="en-US" sz="2400" u="none" cap="none" strike="noStrike">
                <a:solidFill>
                  <a:schemeClr val="lt1"/>
                </a:solidFill>
                <a:latin typeface="Times New Roman"/>
                <a:ea typeface="Times New Roman"/>
                <a:cs typeface="Times New Roman"/>
                <a:sym typeface="Times New Roman"/>
              </a:rPr>
              <a:t>j</a:t>
            </a:r>
            <a:r>
              <a:rPr b="0" i="0" lang="en-US" sz="2400" u="none" cap="none" strike="noStrike">
                <a:solidFill>
                  <a:schemeClr val="lt1"/>
                </a:solidFill>
                <a:latin typeface="Times New Roman"/>
                <a:ea typeface="Times New Roman"/>
                <a:cs typeface="Times New Roman"/>
                <a:sym typeface="Times New Roman"/>
              </a:rPr>
              <a:t> for the same </a:t>
            </a:r>
            <a:r>
              <a:rPr b="0" i="1" lang="en-US" sz="2400" u="none" cap="none" strike="noStrike">
                <a:solidFill>
                  <a:schemeClr val="lt1"/>
                </a:solidFill>
                <a:latin typeface="Times New Roman"/>
                <a:ea typeface="Times New Roman"/>
                <a:cs typeface="Times New Roman"/>
                <a:sym typeface="Times New Roman"/>
              </a:rPr>
              <a:t>i </a:t>
            </a:r>
            <a:endParaRPr b="0" i="0" sz="2400" u="none" cap="none" strike="noStrike">
              <a:solidFill>
                <a:schemeClr val="lt1"/>
              </a:solidFill>
              <a:latin typeface="Times New Roman"/>
              <a:ea typeface="Times New Roman"/>
              <a:cs typeface="Times New Roman"/>
              <a:sym typeface="Times New Roman"/>
            </a:endParaRPr>
          </a:p>
        </p:txBody>
      </p:sp>
      <p:cxnSp>
        <p:nvCxnSpPr>
          <p:cNvPr id="189" name="Google Shape;189;p5"/>
          <p:cNvCxnSpPr/>
          <p:nvPr/>
        </p:nvCxnSpPr>
        <p:spPr>
          <a:xfrm>
            <a:off x="2712720" y="2377440"/>
            <a:ext cx="1798320" cy="0"/>
          </a:xfrm>
          <a:prstGeom prst="straightConnector1">
            <a:avLst/>
          </a:prstGeom>
          <a:noFill/>
          <a:ln cap="flat" cmpd="sng" w="9525">
            <a:solidFill>
              <a:schemeClr val="dk1"/>
            </a:solidFill>
            <a:prstDash val="solid"/>
            <a:round/>
            <a:headEnd len="med" w="med" type="stealth"/>
            <a:tailEnd len="med" w="med" type="stealth"/>
          </a:ln>
        </p:spPr>
      </p:cxnSp>
      <p:cxnSp>
        <p:nvCxnSpPr>
          <p:cNvPr id="190" name="Google Shape;190;p5"/>
          <p:cNvCxnSpPr/>
          <p:nvPr/>
        </p:nvCxnSpPr>
        <p:spPr>
          <a:xfrm>
            <a:off x="5110480" y="2103120"/>
            <a:ext cx="0" cy="1656080"/>
          </a:xfrm>
          <a:prstGeom prst="straightConnector1">
            <a:avLst/>
          </a:prstGeom>
          <a:noFill/>
          <a:ln cap="flat" cmpd="sng" w="9525">
            <a:solidFill>
              <a:schemeClr val="dk1"/>
            </a:solidFill>
            <a:prstDash val="solid"/>
            <a:round/>
            <a:headEnd len="med" w="med" type="stealth"/>
            <a:tailEnd len="med" w="med" type="stealth"/>
          </a:ln>
        </p:spPr>
      </p:cxnSp>
      <p:grpSp>
        <p:nvGrpSpPr>
          <p:cNvPr id="191" name="Google Shape;191;p5"/>
          <p:cNvGrpSpPr/>
          <p:nvPr/>
        </p:nvGrpSpPr>
        <p:grpSpPr>
          <a:xfrm>
            <a:off x="381000" y="1581089"/>
            <a:ext cx="8305800" cy="2686109"/>
            <a:chOff x="886460" y="1867731"/>
            <a:chExt cx="5873115" cy="1891469"/>
          </a:xfrm>
        </p:grpSpPr>
        <p:pic>
          <p:nvPicPr>
            <p:cNvPr id="192" name="Google Shape;192;p5"/>
            <p:cNvPicPr preferRelativeResize="0"/>
            <p:nvPr/>
          </p:nvPicPr>
          <p:blipFill rotWithShape="1">
            <a:blip r:embed="rId3">
              <a:alphaModFix/>
            </a:blip>
            <a:srcRect b="0" l="0" r="0" t="0"/>
            <a:stretch/>
          </p:blipFill>
          <p:spPr>
            <a:xfrm>
              <a:off x="886460" y="2103120"/>
              <a:ext cx="1431668" cy="1316211"/>
            </a:xfrm>
            <a:prstGeom prst="rect">
              <a:avLst/>
            </a:prstGeom>
            <a:blipFill rotWithShape="1">
              <a:blip r:embed="rId4">
                <a:alphaModFix/>
              </a:blip>
              <a:tile algn="tl" flip="none" tx="0" sx="100000" ty="0" sy="100000"/>
            </a:blipFill>
            <a:ln>
              <a:noFill/>
            </a:ln>
          </p:spPr>
        </p:pic>
        <p:sp>
          <p:nvSpPr>
            <p:cNvPr id="193" name="Google Shape;193;p5"/>
            <p:cNvSpPr/>
            <p:nvPr/>
          </p:nvSpPr>
          <p:spPr>
            <a:xfrm>
              <a:off x="2712720" y="2103120"/>
              <a:ext cx="1798320" cy="1656080"/>
            </a:xfrm>
            <a:prstGeom prst="rect">
              <a:avLst/>
            </a:prstGeom>
            <a:solidFill>
              <a:schemeClr val="accent4"/>
            </a:solidFill>
            <a:ln cap="flat" cmpd="sng" w="12700">
              <a:solidFill>
                <a:srgbClr val="AEAB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chemeClr val="dk1"/>
                  </a:solidFill>
                  <a:latin typeface="Times New Roman"/>
                  <a:ea typeface="Times New Roman"/>
                  <a:cs typeface="Times New Roman"/>
                  <a:sym typeface="Times New Roman"/>
                </a:rPr>
                <a:t>M</a:t>
              </a:r>
              <a:endParaRPr/>
            </a:p>
          </p:txBody>
        </p:sp>
        <p:sp>
          <p:nvSpPr>
            <p:cNvPr id="194" name="Google Shape;194;p5"/>
            <p:cNvSpPr/>
            <p:nvPr/>
          </p:nvSpPr>
          <p:spPr>
            <a:xfrm>
              <a:off x="4663440" y="2103120"/>
              <a:ext cx="294640" cy="1656080"/>
            </a:xfrm>
            <a:prstGeom prst="rect">
              <a:avLst/>
            </a:prstGeom>
            <a:solidFill>
              <a:schemeClr val="lt2"/>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chemeClr val="dk1"/>
                  </a:solidFill>
                  <a:latin typeface="Times New Roman"/>
                  <a:ea typeface="Times New Roman"/>
                  <a:cs typeface="Times New Roman"/>
                  <a:sym typeface="Times New Roman"/>
                </a:rPr>
                <a:t>v</a:t>
              </a:r>
              <a:endParaRPr/>
            </a:p>
          </p:txBody>
        </p:sp>
        <p:cxnSp>
          <p:nvCxnSpPr>
            <p:cNvPr id="195" name="Google Shape;195;p5"/>
            <p:cNvCxnSpPr/>
            <p:nvPr/>
          </p:nvCxnSpPr>
          <p:spPr>
            <a:xfrm>
              <a:off x="2712720" y="2377440"/>
              <a:ext cx="1798320" cy="0"/>
            </a:xfrm>
            <a:prstGeom prst="straightConnector1">
              <a:avLst/>
            </a:prstGeom>
            <a:noFill/>
            <a:ln cap="flat" cmpd="sng" w="9525">
              <a:solidFill>
                <a:schemeClr val="accent1"/>
              </a:solidFill>
              <a:prstDash val="solid"/>
              <a:round/>
              <a:headEnd len="med" w="med" type="stealth"/>
              <a:tailEnd len="med" w="med" type="stealth"/>
            </a:ln>
          </p:spPr>
        </p:cxnSp>
        <p:cxnSp>
          <p:nvCxnSpPr>
            <p:cNvPr id="196" name="Google Shape;196;p5"/>
            <p:cNvCxnSpPr/>
            <p:nvPr/>
          </p:nvCxnSpPr>
          <p:spPr>
            <a:xfrm>
              <a:off x="5110480" y="2103120"/>
              <a:ext cx="0" cy="1656080"/>
            </a:xfrm>
            <a:prstGeom prst="straightConnector1">
              <a:avLst/>
            </a:prstGeom>
            <a:noFill/>
            <a:ln cap="flat" cmpd="sng" w="9525">
              <a:solidFill>
                <a:schemeClr val="accent1"/>
              </a:solidFill>
              <a:prstDash val="solid"/>
              <a:round/>
              <a:headEnd len="med" w="med" type="stealth"/>
              <a:tailEnd len="med" w="med" type="stealth"/>
            </a:ln>
          </p:spPr>
        </p:cxnSp>
        <p:sp>
          <p:nvSpPr>
            <p:cNvPr id="197" name="Google Shape;197;p5"/>
            <p:cNvSpPr txBox="1"/>
            <p:nvPr/>
          </p:nvSpPr>
          <p:spPr>
            <a:xfrm>
              <a:off x="3217277" y="1867731"/>
              <a:ext cx="602683" cy="281744"/>
            </a:xfrm>
            <a:prstGeom prst="rect">
              <a:avLst/>
            </a:prstGeom>
            <a:solidFill>
              <a:schemeClr val="lt2"/>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n X n </a:t>
              </a:r>
              <a:endParaRPr/>
            </a:p>
          </p:txBody>
        </p:sp>
        <p:sp>
          <p:nvSpPr>
            <p:cNvPr id="198" name="Google Shape;198;p5"/>
            <p:cNvSpPr txBox="1"/>
            <p:nvPr/>
          </p:nvSpPr>
          <p:spPr>
            <a:xfrm>
              <a:off x="5110480" y="2712720"/>
              <a:ext cx="264160" cy="400110"/>
            </a:xfrm>
            <a:prstGeom prst="rect">
              <a:avLst/>
            </a:prstGeom>
            <a:solidFill>
              <a:schemeClr val="accent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n</a:t>
              </a:r>
              <a:endParaRPr/>
            </a:p>
          </p:txBody>
        </p:sp>
        <p:pic>
          <p:nvPicPr>
            <p:cNvPr id="199" name="Google Shape;199;p5"/>
            <p:cNvPicPr preferRelativeResize="0"/>
            <p:nvPr/>
          </p:nvPicPr>
          <p:blipFill rotWithShape="1">
            <a:blip r:embed="rId5">
              <a:alphaModFix/>
            </a:blip>
            <a:srcRect b="0" l="0" r="0" t="0"/>
            <a:stretch/>
          </p:blipFill>
          <p:spPr>
            <a:xfrm>
              <a:off x="5811838" y="2705100"/>
              <a:ext cx="947737" cy="415925"/>
            </a:xfrm>
            <a:prstGeom prst="rect">
              <a:avLst/>
            </a:prstGeom>
            <a:blipFill rotWithShape="1">
              <a:blip r:embed="rId4">
                <a:alphaModFix/>
              </a:blip>
              <a:tile algn="tl" flip="none" tx="0" sx="100000" ty="0" sy="100000"/>
            </a:blip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p55"/>
          <p:cNvPicPr preferRelativeResize="0"/>
          <p:nvPr/>
        </p:nvPicPr>
        <p:blipFill rotWithShape="1">
          <a:blip r:embed="rId3">
            <a:alphaModFix/>
          </a:blip>
          <a:srcRect b="0" l="0" r="0" t="0"/>
          <a:stretch/>
        </p:blipFill>
        <p:spPr>
          <a:xfrm>
            <a:off x="381000" y="533400"/>
            <a:ext cx="8382000" cy="5791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56"/>
          <p:cNvPicPr preferRelativeResize="0"/>
          <p:nvPr/>
        </p:nvPicPr>
        <p:blipFill rotWithShape="1">
          <a:blip r:embed="rId3">
            <a:alphaModFix/>
          </a:blip>
          <a:srcRect b="0" l="0" r="0" t="0"/>
          <a:stretch/>
        </p:blipFill>
        <p:spPr>
          <a:xfrm>
            <a:off x="304800" y="609600"/>
            <a:ext cx="8382000" cy="5638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57"/>
          <p:cNvPicPr preferRelativeResize="0"/>
          <p:nvPr/>
        </p:nvPicPr>
        <p:blipFill rotWithShape="1">
          <a:blip r:embed="rId3">
            <a:alphaModFix/>
          </a:blip>
          <a:srcRect b="0" l="0" r="0" t="0"/>
          <a:stretch/>
        </p:blipFill>
        <p:spPr>
          <a:xfrm>
            <a:off x="381000" y="457200"/>
            <a:ext cx="8458200" cy="5943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8"/>
          <p:cNvSpPr txBox="1"/>
          <p:nvPr>
            <p:ph type="title"/>
          </p:nvPr>
        </p:nvSpPr>
        <p:spPr>
          <a:xfrm>
            <a:off x="685800" y="152400"/>
            <a:ext cx="7772400" cy="99060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b="1" lang="en-US" cap="none">
                <a:solidFill>
                  <a:schemeClr val="accent4"/>
                </a:solidFill>
              </a:rPr>
              <a:t>Matrix Multiplication – 1 Phase</a:t>
            </a:r>
            <a:endParaRPr/>
          </a:p>
        </p:txBody>
      </p:sp>
      <p:pic>
        <p:nvPicPr>
          <p:cNvPr id="741" name="Google Shape;741;p58"/>
          <p:cNvPicPr preferRelativeResize="0"/>
          <p:nvPr/>
        </p:nvPicPr>
        <p:blipFill rotWithShape="1">
          <a:blip r:embed="rId3">
            <a:alphaModFix/>
          </a:blip>
          <a:srcRect b="0" l="0" r="0" t="0"/>
          <a:stretch/>
        </p:blipFill>
        <p:spPr>
          <a:xfrm>
            <a:off x="304800" y="1147178"/>
            <a:ext cx="3810000" cy="1295399"/>
          </a:xfrm>
          <a:prstGeom prst="rect">
            <a:avLst/>
          </a:prstGeom>
          <a:noFill/>
          <a:ln>
            <a:noFill/>
          </a:ln>
        </p:spPr>
      </p:pic>
      <p:sp>
        <p:nvSpPr>
          <p:cNvPr id="742" name="Google Shape;742;p58"/>
          <p:cNvSpPr/>
          <p:nvPr/>
        </p:nvSpPr>
        <p:spPr>
          <a:xfrm>
            <a:off x="4419600" y="1087822"/>
            <a:ext cx="4318348" cy="1323439"/>
          </a:xfrm>
          <a:prstGeom prst="rect">
            <a:avLst/>
          </a:prstGeom>
          <a:solidFill>
            <a:srgbClr val="7030A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Mapper for Matrix A (k, v)=((i, k), (A, j, Aij)) for all k </a:t>
            </a:r>
            <a:br>
              <a:rPr lang="en-US" sz="2000">
                <a:solidFill>
                  <a:schemeClr val="lt1"/>
                </a:solidFill>
                <a:latin typeface="Century Gothic"/>
                <a:ea typeface="Century Gothic"/>
                <a:cs typeface="Century Gothic"/>
                <a:sym typeface="Century Gothic"/>
              </a:rPr>
            </a:br>
            <a:r>
              <a:rPr lang="en-US" sz="2000">
                <a:solidFill>
                  <a:schemeClr val="lt1"/>
                </a:solidFill>
                <a:latin typeface="Century Gothic"/>
                <a:ea typeface="Century Gothic"/>
                <a:cs typeface="Century Gothic"/>
                <a:sym typeface="Century Gothic"/>
              </a:rPr>
              <a:t>Mapper for Matrix B (k, v)=((i, k), (B, j, Bjk)) for all i </a:t>
            </a:r>
            <a:endParaRPr/>
          </a:p>
        </p:txBody>
      </p:sp>
      <p:sp>
        <p:nvSpPr>
          <p:cNvPr id="743" name="Google Shape;743;p58"/>
          <p:cNvSpPr/>
          <p:nvPr/>
        </p:nvSpPr>
        <p:spPr>
          <a:xfrm>
            <a:off x="304800" y="2468672"/>
            <a:ext cx="8534400"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Therefore computing the mapper for Matrix A: </a:t>
            </a:r>
            <a:endParaRPr/>
          </a:p>
          <a:p>
            <a:pPr indent="-285750" lvl="0" marL="285750" marR="0" rtl="0" algn="l">
              <a:spcBef>
                <a:spcPts val="0"/>
              </a:spcBef>
              <a:spcAft>
                <a:spcPts val="0"/>
              </a:spcAft>
              <a:buClr>
                <a:schemeClr val="accent4"/>
              </a:buClr>
              <a:buSzPts val="2000"/>
              <a:buFont typeface="Arial"/>
              <a:buChar char="•"/>
            </a:pPr>
            <a:r>
              <a:rPr lang="en-US" sz="2000">
                <a:solidFill>
                  <a:schemeClr val="accent4"/>
                </a:solidFill>
                <a:latin typeface="Century Gothic"/>
                <a:ea typeface="Century Gothic"/>
                <a:cs typeface="Century Gothic"/>
                <a:sym typeface="Century Gothic"/>
              </a:rPr>
              <a:t>k, i, j computes the number of times it occurs.</a:t>
            </a:r>
            <a:endParaRPr/>
          </a:p>
          <a:p>
            <a:pPr indent="-285750" lvl="0" marL="285750" marR="0" rtl="0" algn="l">
              <a:spcBef>
                <a:spcPts val="0"/>
              </a:spcBef>
              <a:spcAft>
                <a:spcPts val="0"/>
              </a:spcAft>
              <a:buClr>
                <a:schemeClr val="accent4"/>
              </a:buClr>
              <a:buSzPts val="2000"/>
              <a:buFont typeface="Arial"/>
              <a:buChar char="•"/>
            </a:pPr>
            <a:r>
              <a:rPr lang="en-US" sz="2000">
                <a:solidFill>
                  <a:schemeClr val="accent4"/>
                </a:solidFill>
                <a:latin typeface="Century Gothic"/>
                <a:ea typeface="Century Gothic"/>
                <a:cs typeface="Century Gothic"/>
                <a:sym typeface="Century Gothic"/>
              </a:rPr>
              <a:t>Here all are 2, therefore when k=1, i can have  2 values 1 &amp; 2</a:t>
            </a:r>
            <a:endParaRPr/>
          </a:p>
          <a:p>
            <a:pPr indent="-285750" lvl="0" marL="285750" marR="0" rtl="0" algn="l">
              <a:spcBef>
                <a:spcPts val="0"/>
              </a:spcBef>
              <a:spcAft>
                <a:spcPts val="0"/>
              </a:spcAft>
              <a:buClr>
                <a:schemeClr val="accent4"/>
              </a:buClr>
              <a:buSzPts val="2000"/>
              <a:buFont typeface="Arial"/>
              <a:buChar char="•"/>
            </a:pPr>
            <a:r>
              <a:rPr lang="en-US" sz="2000">
                <a:solidFill>
                  <a:schemeClr val="accent4"/>
                </a:solidFill>
                <a:latin typeface="Century Gothic"/>
                <a:ea typeface="Century Gothic"/>
                <a:cs typeface="Century Gothic"/>
                <a:sym typeface="Century Gothic"/>
              </a:rPr>
              <a:t>each case can have 2 further values of j=1 and j=2.</a:t>
            </a:r>
            <a:endParaRPr/>
          </a:p>
          <a:p>
            <a:pPr indent="0" lvl="0" marL="0" marR="0" rtl="0" algn="l">
              <a:spcBef>
                <a:spcPts val="0"/>
              </a:spcBef>
              <a:spcAft>
                <a:spcPts val="0"/>
              </a:spcAft>
              <a:buNone/>
            </a:pPr>
            <a:r>
              <a:rPr lang="en-US" sz="2000">
                <a:solidFill>
                  <a:schemeClr val="accent4"/>
                </a:solidFill>
                <a:latin typeface="Century Gothic"/>
                <a:ea typeface="Century Gothic"/>
                <a:cs typeface="Century Gothic"/>
                <a:sym typeface="Century Gothic"/>
              </a:rPr>
              <a:t>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k=1    i=1        j=1   ((1, 1), (A, 1, 1)) </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j=2   ((1, 1), (A, 2, 2))   </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i=2        j=1   ((2, 1), (A, 1, 3))</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j=2   ((2, 1), (A, 2, 4)) </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k=2  i=1           j=1   ((1, 2), (A, 1, 1))</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j=2   ((1, 2), (A, 2, 2))   </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i=2           j=1   ((2, 2), (A, 1, 3))</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j=2   ((2, 2), (A, 2, 4))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9"/>
          <p:cNvSpPr/>
          <p:nvPr/>
        </p:nvSpPr>
        <p:spPr>
          <a:xfrm>
            <a:off x="762000" y="152400"/>
            <a:ext cx="5638800" cy="4154984"/>
          </a:xfrm>
          <a:prstGeom prst="rect">
            <a:avLst/>
          </a:prstGeom>
          <a:solidFill>
            <a:srgbClr val="1E4E7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4"/>
                </a:solidFill>
                <a:latin typeface="Century Gothic"/>
                <a:ea typeface="Century Gothic"/>
                <a:cs typeface="Century Gothic"/>
                <a:sym typeface="Century Gothic"/>
              </a:rPr>
              <a:t>Computing the mapper for Matrix B </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i=1     j=1  k=1   ((1, 1), (B, 1, 5))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k=2   ((1, 2), (B, 1, 6))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j=2  k=1   ((1, 1), (B, 2, 7))</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k=2   ((1, 2), (B, 2, 8)) </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i=2   j=1    k=1   ((2, 1), (B, 1, 5))</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k=2   ((2, 2), (B, 1, 6))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j=2    k=1   ((2, 1), (B, 2, 7))</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k=2   ((2, 2), (B, 2, 8)) </a:t>
            </a:r>
            <a:endParaRPr/>
          </a:p>
        </p:txBody>
      </p:sp>
      <p:sp>
        <p:nvSpPr>
          <p:cNvPr id="749" name="Google Shape;749;p59"/>
          <p:cNvSpPr/>
          <p:nvPr/>
        </p:nvSpPr>
        <p:spPr>
          <a:xfrm>
            <a:off x="571500" y="4495800"/>
            <a:ext cx="8001000" cy="2031325"/>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Arial"/>
                <a:ea typeface="Arial"/>
                <a:cs typeface="Arial"/>
                <a:sym typeface="Arial"/>
              </a:rPr>
              <a:t>The formula for Reducer is:</a:t>
            </a:r>
            <a:r>
              <a:rPr lang="en-US" sz="2400">
                <a:solidFill>
                  <a:schemeClr val="dk2"/>
                </a:solidFill>
                <a:latin typeface="Arial"/>
                <a:ea typeface="Arial"/>
                <a:cs typeface="Arial"/>
                <a:sym typeface="Arial"/>
              </a:rPr>
              <a:t> </a:t>
            </a:r>
            <a:endParaRPr/>
          </a:p>
          <a:p>
            <a:pPr indent="-342900" lvl="0" marL="342900" marR="0" rtl="0" algn="l">
              <a:spcBef>
                <a:spcPts val="1200"/>
              </a:spcBef>
              <a:spcAft>
                <a:spcPts val="0"/>
              </a:spcAft>
              <a:buClr>
                <a:schemeClr val="dk2"/>
              </a:buClr>
              <a:buSzPts val="2400"/>
              <a:buFont typeface="Arial"/>
              <a:buChar char="•"/>
            </a:pPr>
            <a:r>
              <a:rPr b="1" i="1" lang="en-US" sz="2400">
                <a:solidFill>
                  <a:schemeClr val="dk2"/>
                </a:solidFill>
                <a:latin typeface="Century Gothic"/>
                <a:ea typeface="Century Gothic"/>
                <a:cs typeface="Century Gothic"/>
                <a:sym typeface="Century Gothic"/>
              </a:rPr>
              <a:t>Reducer (k, v)  =(i, k)=&gt;Make sorted Alist and Blist</a:t>
            </a:r>
            <a:endParaRPr b="1" i="1" sz="2400">
              <a:solidFill>
                <a:schemeClr val="dk2"/>
              </a:solidFill>
              <a:latin typeface="Century Gothic"/>
              <a:ea typeface="Century Gothic"/>
              <a:cs typeface="Century Gothic"/>
              <a:sym typeface="Century Gothic"/>
            </a:endParaRPr>
          </a:p>
          <a:p>
            <a:pPr indent="-342900" lvl="0" marL="342900" marR="0" rtl="0" algn="l">
              <a:spcBef>
                <a:spcPts val="1200"/>
              </a:spcBef>
              <a:spcAft>
                <a:spcPts val="0"/>
              </a:spcAft>
              <a:buClr>
                <a:schemeClr val="dk2"/>
              </a:buClr>
              <a:buSzPts val="2400"/>
              <a:buFont typeface="Arial"/>
              <a:buChar char="•"/>
            </a:pPr>
            <a:r>
              <a:rPr b="1" i="1" lang="en-US" sz="2400">
                <a:solidFill>
                  <a:schemeClr val="dk2"/>
                </a:solidFill>
                <a:latin typeface="Century Gothic"/>
                <a:ea typeface="Century Gothic"/>
                <a:cs typeface="Century Gothic"/>
                <a:sym typeface="Century Gothic"/>
              </a:rPr>
              <a:t>(i, k) =&gt; Summation (Aij * Bjk)) for j</a:t>
            </a:r>
            <a:endParaRPr/>
          </a:p>
          <a:p>
            <a:pPr indent="-342900" lvl="0" marL="342900" marR="0" rtl="0" algn="l">
              <a:spcBef>
                <a:spcPts val="1200"/>
              </a:spcBef>
              <a:spcAft>
                <a:spcPts val="0"/>
              </a:spcAft>
              <a:buClr>
                <a:schemeClr val="dk2"/>
              </a:buClr>
              <a:buSzPts val="2400"/>
              <a:buFont typeface="Arial"/>
              <a:buChar char="•"/>
            </a:pPr>
            <a:r>
              <a:rPr b="1" i="1" lang="en-US" sz="2400">
                <a:solidFill>
                  <a:schemeClr val="dk2"/>
                </a:solidFill>
                <a:latin typeface="Century Gothic"/>
                <a:ea typeface="Century Gothic"/>
                <a:cs typeface="Century Gothic"/>
                <a:sym typeface="Century Gothic"/>
              </a:rPr>
              <a:t>Output =&gt;((i, k), sum) </a:t>
            </a:r>
            <a:endParaRPr b="1" i="1" sz="2400">
              <a:solidFill>
                <a:schemeClr val="dk2"/>
              </a:solidFill>
              <a:latin typeface="Century Gothic"/>
              <a:ea typeface="Century Gothic"/>
              <a:cs typeface="Century Gothic"/>
              <a:sym typeface="Century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0"/>
          <p:cNvSpPr/>
          <p:nvPr/>
        </p:nvSpPr>
        <p:spPr>
          <a:xfrm>
            <a:off x="114300" y="151360"/>
            <a:ext cx="891540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C000"/>
                </a:solidFill>
                <a:latin typeface="Century Gothic"/>
                <a:ea typeface="Century Gothic"/>
                <a:cs typeface="Century Gothic"/>
                <a:sym typeface="Century Gothic"/>
              </a:rPr>
              <a:t>Reducer</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Century Gothic"/>
                <a:ea typeface="Century Gothic"/>
                <a:cs typeface="Century Gothic"/>
                <a:sym typeface="Century Gothic"/>
              </a:rPr>
              <a:t>Observe from Mapper  4 pairs common (1, 1), (1, 2), (2, 1) and (2, 2) </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Century Gothic"/>
                <a:ea typeface="Century Gothic"/>
                <a:cs typeface="Century Gothic"/>
                <a:sym typeface="Century Gothic"/>
              </a:rPr>
              <a:t>Separate lists for Matrix A &amp; B with adjoining values from Mapper</a:t>
            </a:r>
            <a:endParaRPr b="1" sz="2000">
              <a:solidFill>
                <a:schemeClr val="lt1"/>
              </a:solidFill>
              <a:latin typeface="Century Gothic"/>
              <a:ea typeface="Century Gothic"/>
              <a:cs typeface="Century Gothic"/>
              <a:sym typeface="Century Gothic"/>
            </a:endParaRPr>
          </a:p>
        </p:txBody>
      </p:sp>
      <p:sp>
        <p:nvSpPr>
          <p:cNvPr id="755" name="Google Shape;755;p60"/>
          <p:cNvSpPr/>
          <p:nvPr/>
        </p:nvSpPr>
        <p:spPr>
          <a:xfrm>
            <a:off x="6096000" y="1936016"/>
            <a:ext cx="2743200" cy="1938992"/>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Thus we have </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((1, 1), 19)</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((1, 2), 22)</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((2, 1), 43)</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((2, 2), 50)</a:t>
            </a:r>
            <a:endParaRPr/>
          </a:p>
        </p:txBody>
      </p:sp>
      <p:pic>
        <p:nvPicPr>
          <p:cNvPr id="756" name="Google Shape;756;p60"/>
          <p:cNvPicPr preferRelativeResize="0"/>
          <p:nvPr/>
        </p:nvPicPr>
        <p:blipFill rotWithShape="1">
          <a:blip r:embed="rId3">
            <a:alphaModFix/>
          </a:blip>
          <a:srcRect b="0" l="0" r="0" t="0"/>
          <a:stretch/>
        </p:blipFill>
        <p:spPr>
          <a:xfrm>
            <a:off x="6517710" y="4474547"/>
            <a:ext cx="2133600" cy="1447801"/>
          </a:xfrm>
          <a:prstGeom prst="rect">
            <a:avLst/>
          </a:prstGeom>
          <a:noFill/>
          <a:ln>
            <a:noFill/>
          </a:ln>
        </p:spPr>
      </p:pic>
      <p:sp>
        <p:nvSpPr>
          <p:cNvPr id="757" name="Google Shape;757;p60"/>
          <p:cNvSpPr/>
          <p:nvPr/>
        </p:nvSpPr>
        <p:spPr>
          <a:xfrm>
            <a:off x="275573" y="1371600"/>
            <a:ext cx="5486400" cy="5170646"/>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(1, 1) =&gt;Alist ={(A, 1, 1), (A, 2, 2)}</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Blist ={(B, 1, 5), (B, 2, 7)}</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Now Aij x Bjk: [(1*5) + (2*7)] =19 -----(i)</a:t>
            </a:r>
            <a:endParaRPr/>
          </a:p>
          <a:p>
            <a:pPr indent="0" lvl="0" marL="0" marR="0" rtl="0" algn="l">
              <a:spcBef>
                <a:spcPts val="0"/>
              </a:spcBef>
              <a:spcAft>
                <a:spcPts val="0"/>
              </a:spcAft>
              <a:buNone/>
            </a:pPr>
            <a:r>
              <a:t/>
            </a:r>
            <a:endParaRPr sz="22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(1, 2) =&gt;Alist ={(A, 1, 1), (A, 2, 2)}</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Blist ={(B, 1, 6), (B, 2, 8)}</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Now Aij x Bjk: [(1*6) + (2*8)] =22 -----(ii)</a:t>
            </a:r>
            <a:endParaRPr/>
          </a:p>
          <a:p>
            <a:pPr indent="0" lvl="0" marL="0" marR="0" rtl="0" algn="l">
              <a:spcBef>
                <a:spcPts val="0"/>
              </a:spcBef>
              <a:spcAft>
                <a:spcPts val="0"/>
              </a:spcAft>
              <a:buNone/>
            </a:pPr>
            <a:r>
              <a:t/>
            </a:r>
            <a:endParaRPr sz="22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(2, 1) =&gt;Alist ={(A, 1, 3), (A, 2, 4)}</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Blist ={(B, 1, 5), (B, 2, 7)}</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Now Aij x Bjk: [(3*5) + (4*7)] =43 -----(iii)</a:t>
            </a:r>
            <a:endParaRPr/>
          </a:p>
          <a:p>
            <a:pPr indent="0" lvl="0" marL="0" marR="0" rtl="0" algn="l">
              <a:spcBef>
                <a:spcPts val="0"/>
              </a:spcBef>
              <a:spcAft>
                <a:spcPts val="0"/>
              </a:spcAft>
              <a:buNone/>
            </a:pPr>
            <a:r>
              <a:t/>
            </a:r>
            <a:endParaRPr sz="22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(2, 2) =&gt;Alist ={(A, 1, 3), (A, 2, 4)}</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Blist ={(B, 1, 6), (B, 2, 8)}</a:t>
            </a:r>
            <a:endParaRPr/>
          </a:p>
          <a:p>
            <a:pPr indent="0" lvl="0" marL="0" marR="0" rtl="0" algn="l">
              <a:spcBef>
                <a:spcPts val="0"/>
              </a:spcBef>
              <a:spcAft>
                <a:spcPts val="0"/>
              </a:spcAft>
              <a:buNone/>
            </a:pPr>
            <a:r>
              <a:rPr lang="en-US" sz="2200">
                <a:solidFill>
                  <a:schemeClr val="lt1"/>
                </a:solidFill>
                <a:latin typeface="Century Gothic"/>
                <a:ea typeface="Century Gothic"/>
                <a:cs typeface="Century Gothic"/>
                <a:sym typeface="Century Gothic"/>
              </a:rPr>
              <a:t>  Now Aij x Bjk: [(3*6) + (4*8)] =50 ----(iv)</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4"/>
          <p:cNvSpPr txBox="1"/>
          <p:nvPr>
            <p:ph type="title"/>
          </p:nvPr>
        </p:nvSpPr>
        <p:spPr>
          <a:xfrm>
            <a:off x="2171700" y="609600"/>
            <a:ext cx="645795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000"/>
              <a:buFont typeface="Century Gothic"/>
              <a:buNone/>
            </a:pPr>
            <a:r>
              <a:rPr lang="en-US"/>
              <a:t>DISTRIBUTED GREP</a:t>
            </a:r>
            <a:endParaRPr/>
          </a:p>
        </p:txBody>
      </p:sp>
      <p:sp>
        <p:nvSpPr>
          <p:cNvPr id="763" name="Google Shape;763;p64"/>
          <p:cNvSpPr txBox="1"/>
          <p:nvPr>
            <p:ph idx="1" type="body"/>
          </p:nvPr>
        </p:nvSpPr>
        <p:spPr>
          <a:xfrm>
            <a:off x="514350" y="2194561"/>
            <a:ext cx="81153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600"/>
              <a:buChar char="•"/>
            </a:pPr>
            <a:r>
              <a:rPr lang="en-US"/>
              <a:t>Very popular example to explain how Map-Reduce works</a:t>
            </a:r>
            <a:endParaRPr/>
          </a:p>
          <a:p>
            <a:pPr indent="-228600" lvl="0" marL="228600" rtl="0" algn="l">
              <a:lnSpc>
                <a:spcPct val="90000"/>
              </a:lnSpc>
              <a:spcBef>
                <a:spcPts val="1000"/>
              </a:spcBef>
              <a:spcAft>
                <a:spcPts val="0"/>
              </a:spcAft>
              <a:buClr>
                <a:schemeClr val="lt1"/>
              </a:buClr>
              <a:buSzPts val="3600"/>
              <a:buChar char="•"/>
            </a:pPr>
            <a:r>
              <a:rPr lang="en-US"/>
              <a:t>Demo program comes with Nutch (where Hadoop originated)</a:t>
            </a:r>
            <a:endParaRPr/>
          </a:p>
        </p:txBody>
      </p:sp>
      <p:sp>
        <p:nvSpPr>
          <p:cNvPr id="764" name="Google Shape;764;p64"/>
          <p:cNvSpPr txBox="1"/>
          <p:nvPr/>
        </p:nvSpPr>
        <p:spPr>
          <a:xfrm>
            <a:off x="768350" y="2166681"/>
            <a:ext cx="7607300" cy="858838"/>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None/>
            </a:pPr>
            <a:r>
              <a:t/>
            </a:r>
            <a:endParaRPr b="1" sz="4300">
              <a:solidFill>
                <a:srgbClr val="C9C9C9"/>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5"/>
          <p:cNvSpPr txBox="1"/>
          <p:nvPr>
            <p:ph idx="1" type="body"/>
          </p:nvPr>
        </p:nvSpPr>
        <p:spPr>
          <a:xfrm>
            <a:off x="378619" y="862012"/>
            <a:ext cx="8072437" cy="5692775"/>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rgbClr val="C9C9C9"/>
              </a:buClr>
              <a:buSzPts val="2400"/>
              <a:buFont typeface="Century Gothic"/>
              <a:buNone/>
            </a:pPr>
            <a:r>
              <a:rPr lang="en-US" sz="2400">
                <a:solidFill>
                  <a:srgbClr val="C9C9C9"/>
                </a:solidFill>
              </a:rPr>
              <a:t>For Unix guru: </a:t>
            </a:r>
            <a:br>
              <a:rPr lang="en-US" sz="2400">
                <a:solidFill>
                  <a:srgbClr val="C9C9C9"/>
                </a:solidFill>
              </a:rPr>
            </a:br>
            <a:r>
              <a:rPr lang="en-US" sz="2400">
                <a:solidFill>
                  <a:srgbClr val="C9C9C9"/>
                </a:solidFill>
              </a:rPr>
              <a:t>    grep -Eh &lt;regex&gt; &lt;inDir&gt;/* | sort | uniq -c | sort -nr</a:t>
            </a:r>
            <a:br>
              <a:rPr lang="en-US" sz="2400">
                <a:solidFill>
                  <a:srgbClr val="C9C9C9"/>
                </a:solidFill>
              </a:rPr>
            </a:br>
            <a:br>
              <a:rPr lang="en-US" sz="2400">
                <a:solidFill>
                  <a:srgbClr val="C9C9C9"/>
                </a:solidFill>
              </a:rPr>
            </a:br>
            <a:r>
              <a:rPr lang="en-US" sz="2400">
                <a:solidFill>
                  <a:srgbClr val="C9C9C9"/>
                </a:solidFill>
              </a:rPr>
              <a:t>- counts lines in all files in &lt;inDir&gt; that match &lt;regex&gt; and displays the counts in descending order</a:t>
            </a:r>
            <a:br>
              <a:rPr lang="en-US" sz="2400">
                <a:solidFill>
                  <a:srgbClr val="C9C9C9"/>
                </a:solidFill>
              </a:rPr>
            </a:br>
            <a:br>
              <a:rPr lang="en-US" sz="2400">
                <a:solidFill>
                  <a:srgbClr val="C9C9C9"/>
                </a:solidFill>
              </a:rPr>
            </a:br>
            <a:br>
              <a:rPr lang="en-US" sz="2400">
                <a:solidFill>
                  <a:srgbClr val="C9C9C9"/>
                </a:solidFill>
              </a:rPr>
            </a:br>
            <a:r>
              <a:rPr lang="en-US" sz="2400">
                <a:solidFill>
                  <a:srgbClr val="C9C9C9"/>
                </a:solidFill>
              </a:rPr>
              <a:t>	                            </a:t>
            </a:r>
            <a:br>
              <a:rPr lang="en-US" sz="2400">
                <a:solidFill>
                  <a:srgbClr val="C9C9C9"/>
                </a:solidFill>
              </a:rPr>
            </a:br>
            <a:r>
              <a:rPr lang="en-US" sz="2400">
                <a:solidFill>
                  <a:srgbClr val="C9C9C9"/>
                </a:solidFill>
              </a:rPr>
              <a:t>	                            </a:t>
            </a:r>
            <a:br>
              <a:rPr lang="en-US" sz="2400">
                <a:solidFill>
                  <a:srgbClr val="C9C9C9"/>
                </a:solidFill>
              </a:rPr>
            </a:br>
            <a:r>
              <a:rPr lang="en-US" sz="2400">
                <a:solidFill>
                  <a:srgbClr val="C9C9C9"/>
                </a:solidFill>
              </a:rPr>
              <a:t>	</a:t>
            </a:r>
            <a:br>
              <a:rPr lang="en-US" sz="2400">
                <a:solidFill>
                  <a:srgbClr val="C9C9C9"/>
                </a:solidFill>
              </a:rPr>
            </a:br>
            <a:r>
              <a:rPr lang="en-US" sz="2400">
                <a:solidFill>
                  <a:srgbClr val="C9C9C9"/>
                </a:solidFill>
              </a:rPr>
              <a:t>- grep -Eh 'A|C' in/* | sort | uniq -c | sort -nr</a:t>
            </a:r>
            <a:br>
              <a:rPr lang="en-US" sz="2400">
                <a:solidFill>
                  <a:srgbClr val="C9C9C9"/>
                </a:solidFill>
              </a:rPr>
            </a:br>
            <a:br>
              <a:rPr lang="en-US" sz="2400">
                <a:solidFill>
                  <a:srgbClr val="C9C9C9"/>
                </a:solidFill>
              </a:rPr>
            </a:br>
            <a:r>
              <a:rPr lang="en-US" sz="2400">
                <a:solidFill>
                  <a:srgbClr val="C9C9C9"/>
                </a:solidFill>
              </a:rPr>
              <a:t>- Analyzing web server access logs to find the top requested pages that match a given pattern</a:t>
            </a:r>
            <a:endParaRPr sz="2400">
              <a:solidFill>
                <a:srgbClr val="C9C9C9"/>
              </a:solidFill>
            </a:endParaRPr>
          </a:p>
        </p:txBody>
      </p:sp>
      <p:sp>
        <p:nvSpPr>
          <p:cNvPr id="770" name="Google Shape;770;p65"/>
          <p:cNvSpPr txBox="1"/>
          <p:nvPr/>
        </p:nvSpPr>
        <p:spPr>
          <a:xfrm>
            <a:off x="790575" y="203200"/>
            <a:ext cx="7607300" cy="619125"/>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None/>
            </a:pPr>
            <a:r>
              <a:rPr b="1" lang="en-US" sz="4300">
                <a:solidFill>
                  <a:schemeClr val="accent4"/>
                </a:solidFill>
                <a:latin typeface="Arial"/>
                <a:ea typeface="Arial"/>
                <a:cs typeface="Arial"/>
                <a:sym typeface="Arial"/>
              </a:rPr>
              <a:t>Distributed Grep</a:t>
            </a:r>
            <a:endParaRPr b="1" sz="4300">
              <a:solidFill>
                <a:schemeClr val="accent4"/>
              </a:solidFill>
              <a:latin typeface="Arial"/>
              <a:ea typeface="Arial"/>
              <a:cs typeface="Arial"/>
              <a:sym typeface="Arial"/>
            </a:endParaRPr>
          </a:p>
        </p:txBody>
      </p:sp>
      <p:grpSp>
        <p:nvGrpSpPr>
          <p:cNvPr id="771" name="Google Shape;771;p65"/>
          <p:cNvGrpSpPr/>
          <p:nvPr/>
        </p:nvGrpSpPr>
        <p:grpSpPr>
          <a:xfrm>
            <a:off x="1366838" y="2706688"/>
            <a:ext cx="5856287" cy="1376362"/>
            <a:chOff x="1052945" y="2733963"/>
            <a:chExt cx="5855854" cy="1376217"/>
          </a:xfrm>
        </p:grpSpPr>
        <p:sp>
          <p:nvSpPr>
            <p:cNvPr id="772" name="Google Shape;772;p65"/>
            <p:cNvSpPr/>
            <p:nvPr/>
          </p:nvSpPr>
          <p:spPr>
            <a:xfrm>
              <a:off x="2022835" y="2862536"/>
              <a:ext cx="507962" cy="1247644"/>
            </a:xfrm>
            <a:prstGeom prst="rect">
              <a:avLst/>
            </a:prstGeom>
            <a:solidFill>
              <a:srgbClr val="060F18"/>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B</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B</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p:txBody>
        </p:sp>
        <p:sp>
          <p:nvSpPr>
            <p:cNvPr id="773" name="Google Shape;773;p65"/>
            <p:cNvSpPr/>
            <p:nvPr/>
          </p:nvSpPr>
          <p:spPr>
            <a:xfrm>
              <a:off x="3846738" y="2891108"/>
              <a:ext cx="507962" cy="844461"/>
            </a:xfrm>
            <a:prstGeom prst="rect">
              <a:avLst/>
            </a:prstGeom>
            <a:solidFill>
              <a:srgbClr val="060F18"/>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a:t>
              </a:r>
              <a:endParaRPr/>
            </a:p>
          </p:txBody>
        </p:sp>
        <p:sp>
          <p:nvSpPr>
            <p:cNvPr id="774" name="Google Shape;774;p65"/>
            <p:cNvSpPr/>
            <p:nvPr/>
          </p:nvSpPr>
          <p:spPr>
            <a:xfrm>
              <a:off x="5984942" y="3218099"/>
              <a:ext cx="655590" cy="846049"/>
            </a:xfrm>
            <a:prstGeom prst="rect">
              <a:avLst/>
            </a:prstGeom>
            <a:solidFill>
              <a:srgbClr val="C0000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3 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1 A</a:t>
              </a:r>
              <a:endParaRPr/>
            </a:p>
          </p:txBody>
        </p:sp>
        <p:sp>
          <p:nvSpPr>
            <p:cNvPr id="775" name="Google Shape;775;p65"/>
            <p:cNvSpPr/>
            <p:nvPr/>
          </p:nvSpPr>
          <p:spPr>
            <a:xfrm>
              <a:off x="4543599" y="3084763"/>
              <a:ext cx="1063546" cy="425405"/>
            </a:xfrm>
            <a:prstGeom prst="rightArrow">
              <a:avLst>
                <a:gd fmla="val 50000" name="adj1"/>
                <a:gd fmla="val 50000" name="adj2"/>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76" name="Google Shape;776;p65"/>
            <p:cNvSpPr txBox="1"/>
            <p:nvPr/>
          </p:nvSpPr>
          <p:spPr>
            <a:xfrm>
              <a:off x="5791282" y="2733963"/>
              <a:ext cx="1117517" cy="461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Result</a:t>
              </a:r>
              <a:endParaRPr/>
            </a:p>
          </p:txBody>
        </p:sp>
        <p:sp>
          <p:nvSpPr>
            <p:cNvPr id="777" name="Google Shape;777;p65"/>
            <p:cNvSpPr txBox="1"/>
            <p:nvPr/>
          </p:nvSpPr>
          <p:spPr>
            <a:xfrm>
              <a:off x="2811765" y="2803806"/>
              <a:ext cx="1117517" cy="460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File 2</a:t>
              </a:r>
              <a:endParaRPr/>
            </a:p>
          </p:txBody>
        </p:sp>
        <p:sp>
          <p:nvSpPr>
            <p:cNvPr id="778" name="Google Shape;778;p65"/>
            <p:cNvSpPr txBox="1"/>
            <p:nvPr/>
          </p:nvSpPr>
          <p:spPr>
            <a:xfrm>
              <a:off x="1052945" y="2799043"/>
              <a:ext cx="1117517" cy="4619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File 1</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6"/>
          <p:cNvSpPr txBox="1"/>
          <p:nvPr>
            <p:ph idx="1" type="body"/>
          </p:nvPr>
        </p:nvSpPr>
        <p:spPr>
          <a:xfrm>
            <a:off x="611543" y="1219200"/>
            <a:ext cx="7753350" cy="5332412"/>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rgbClr val="C9C9C9"/>
              </a:buClr>
              <a:buSzPts val="2400"/>
              <a:buFont typeface="Century Gothic"/>
              <a:buNone/>
            </a:pPr>
            <a:r>
              <a:rPr lang="en-US" sz="2400">
                <a:solidFill>
                  <a:srgbClr val="C9C9C9"/>
                </a:solidFill>
              </a:rPr>
              <a:t>Map function in this case:</a:t>
            </a:r>
            <a:br>
              <a:rPr lang="en-US" sz="2400">
                <a:solidFill>
                  <a:srgbClr val="C9C9C9"/>
                </a:solidFill>
              </a:rPr>
            </a:br>
            <a:r>
              <a:rPr lang="en-US" sz="2400">
                <a:solidFill>
                  <a:srgbClr val="C9C9C9"/>
                </a:solidFill>
              </a:rPr>
              <a:t> -   input is (file offset, line) </a:t>
            </a:r>
            <a:br>
              <a:rPr lang="en-US" sz="2400">
                <a:solidFill>
                  <a:srgbClr val="C9C9C9"/>
                </a:solidFill>
              </a:rPr>
            </a:br>
            <a:r>
              <a:rPr lang="en-US" sz="2400">
                <a:solidFill>
                  <a:srgbClr val="C9C9C9"/>
                </a:solidFill>
              </a:rPr>
              <a:t> -   output is either:</a:t>
            </a:r>
            <a:endParaRPr/>
          </a:p>
          <a:p>
            <a:pPr indent="0" lvl="0" marL="0" rtl="0" algn="l">
              <a:lnSpc>
                <a:spcPct val="95000"/>
              </a:lnSpc>
              <a:spcBef>
                <a:spcPts val="0"/>
              </a:spcBef>
              <a:spcAft>
                <a:spcPts val="0"/>
              </a:spcAft>
              <a:buClr>
                <a:srgbClr val="C9C9C9"/>
              </a:buClr>
              <a:buSzPts val="2400"/>
              <a:buFont typeface="Century Gothic"/>
              <a:buNone/>
            </a:pPr>
            <a:r>
              <a:rPr lang="en-US" sz="2400">
                <a:solidFill>
                  <a:srgbClr val="C9C9C9"/>
                </a:solidFill>
              </a:rPr>
              <a:t>	1.  an empty list [] (the line does not match) </a:t>
            </a:r>
            <a:br>
              <a:rPr lang="en-US" sz="2400">
                <a:solidFill>
                  <a:srgbClr val="C9C9C9"/>
                </a:solidFill>
              </a:rPr>
            </a:br>
            <a:r>
              <a:rPr lang="en-US" sz="2400">
                <a:solidFill>
                  <a:srgbClr val="C9C9C9"/>
                </a:solidFill>
              </a:rPr>
              <a:t>	2.  a key-value pair [(line, 1)] (if it matches)</a:t>
            </a:r>
            <a:br>
              <a:rPr lang="en-US" sz="2400">
                <a:solidFill>
                  <a:srgbClr val="C9C9C9"/>
                </a:solidFill>
              </a:rPr>
            </a:br>
            <a:br>
              <a:rPr lang="en-US" sz="2400">
                <a:solidFill>
                  <a:srgbClr val="C9C9C9"/>
                </a:solidFill>
              </a:rPr>
            </a:br>
            <a:r>
              <a:rPr lang="en-US" sz="2400">
                <a:solidFill>
                  <a:srgbClr val="C9C9C9"/>
                </a:solidFill>
              </a:rPr>
              <a:t>Reduce function in this case:</a:t>
            </a:r>
            <a:br>
              <a:rPr lang="en-US" sz="2400">
                <a:solidFill>
                  <a:srgbClr val="C9C9C9"/>
                </a:solidFill>
              </a:rPr>
            </a:br>
            <a:r>
              <a:rPr lang="en-US" sz="2400">
                <a:solidFill>
                  <a:srgbClr val="C9C9C9"/>
                </a:solidFill>
              </a:rPr>
              <a:t> - input is (line, [1, 1, ...]) </a:t>
            </a:r>
            <a:br>
              <a:rPr lang="en-US" sz="2400">
                <a:solidFill>
                  <a:srgbClr val="C9C9C9"/>
                </a:solidFill>
              </a:rPr>
            </a:br>
            <a:r>
              <a:rPr lang="en-US" sz="2400">
                <a:solidFill>
                  <a:srgbClr val="C9C9C9"/>
                </a:solidFill>
              </a:rPr>
              <a:t> - output is (line, n) where n is the number of 1s in the list.</a:t>
            </a:r>
            <a:endParaRPr/>
          </a:p>
        </p:txBody>
      </p:sp>
      <p:sp>
        <p:nvSpPr>
          <p:cNvPr id="784" name="Google Shape;784;p66"/>
          <p:cNvSpPr txBox="1"/>
          <p:nvPr/>
        </p:nvSpPr>
        <p:spPr>
          <a:xfrm>
            <a:off x="782614" y="533400"/>
            <a:ext cx="7607300" cy="619125"/>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None/>
            </a:pPr>
            <a:r>
              <a:rPr b="1" lang="en-US" sz="4300">
                <a:solidFill>
                  <a:schemeClr val="accent4"/>
                </a:solidFill>
                <a:latin typeface="Arial"/>
                <a:ea typeface="Arial"/>
                <a:cs typeface="Arial"/>
                <a:sym typeface="Arial"/>
              </a:rPr>
              <a:t>Distributed Grep</a:t>
            </a:r>
            <a:endParaRPr b="1" sz="4300">
              <a:solidFill>
                <a:schemeClr val="accent4"/>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7"/>
          <p:cNvSpPr txBox="1"/>
          <p:nvPr>
            <p:ph idx="1" type="body"/>
          </p:nvPr>
        </p:nvSpPr>
        <p:spPr>
          <a:xfrm>
            <a:off x="1274763" y="2881313"/>
            <a:ext cx="2503487" cy="2762250"/>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rgbClr val="C9C9C9"/>
              </a:buClr>
              <a:buSzPts val="2400"/>
              <a:buFont typeface="Century Gothic"/>
              <a:buNone/>
            </a:pPr>
            <a:r>
              <a:rPr lang="en-US" sz="2400">
                <a:solidFill>
                  <a:srgbClr val="C9C9C9"/>
                </a:solidFill>
              </a:rPr>
              <a:t>Map tasks:</a:t>
            </a:r>
            <a:br>
              <a:rPr lang="en-US" sz="2400">
                <a:solidFill>
                  <a:srgbClr val="C9C9C9"/>
                </a:solidFill>
              </a:rPr>
            </a:br>
            <a:r>
              <a:rPr lang="en-US" sz="2400">
                <a:solidFill>
                  <a:srgbClr val="C9C9C9"/>
                </a:solidFill>
              </a:rPr>
              <a:t>(0, C) -&gt; [(C, 1)]</a:t>
            </a:r>
            <a:br>
              <a:rPr lang="en-US" sz="2400">
                <a:solidFill>
                  <a:srgbClr val="C9C9C9"/>
                </a:solidFill>
              </a:rPr>
            </a:br>
            <a:r>
              <a:rPr lang="en-US" sz="2400">
                <a:solidFill>
                  <a:srgbClr val="C9C9C9"/>
                </a:solidFill>
              </a:rPr>
              <a:t>(2, B) -&gt; []</a:t>
            </a:r>
            <a:br>
              <a:rPr lang="en-US" sz="2400">
                <a:solidFill>
                  <a:srgbClr val="C9C9C9"/>
                </a:solidFill>
              </a:rPr>
            </a:br>
            <a:r>
              <a:rPr lang="en-US" sz="2400">
                <a:solidFill>
                  <a:srgbClr val="C9C9C9"/>
                </a:solidFill>
              </a:rPr>
              <a:t>(4, B) -&gt; []</a:t>
            </a:r>
            <a:br>
              <a:rPr lang="en-US" sz="2400">
                <a:solidFill>
                  <a:srgbClr val="C9C9C9"/>
                </a:solidFill>
              </a:rPr>
            </a:br>
            <a:r>
              <a:rPr lang="en-US" sz="2400">
                <a:solidFill>
                  <a:srgbClr val="C9C9C9"/>
                </a:solidFill>
              </a:rPr>
              <a:t>(6, C) -&gt; [(C, 1)]</a:t>
            </a:r>
            <a:br>
              <a:rPr lang="en-US" sz="2400">
                <a:solidFill>
                  <a:srgbClr val="C9C9C9"/>
                </a:solidFill>
              </a:rPr>
            </a:br>
            <a:r>
              <a:rPr lang="en-US" sz="2400">
                <a:solidFill>
                  <a:srgbClr val="C9C9C9"/>
                </a:solidFill>
              </a:rPr>
              <a:t>(0, C) -&gt; [(C, 1)]</a:t>
            </a:r>
            <a:br>
              <a:rPr lang="en-US" sz="2400">
                <a:solidFill>
                  <a:srgbClr val="C9C9C9"/>
                </a:solidFill>
              </a:rPr>
            </a:br>
            <a:r>
              <a:rPr lang="en-US" sz="2400">
                <a:solidFill>
                  <a:srgbClr val="C9C9C9"/>
                </a:solidFill>
              </a:rPr>
              <a:t>(2, A) -&gt; [(A, 1)]</a:t>
            </a:r>
            <a:endParaRPr/>
          </a:p>
        </p:txBody>
      </p:sp>
      <p:sp>
        <p:nvSpPr>
          <p:cNvPr id="790" name="Google Shape;790;p67"/>
          <p:cNvSpPr txBox="1"/>
          <p:nvPr/>
        </p:nvSpPr>
        <p:spPr>
          <a:xfrm>
            <a:off x="790575" y="203200"/>
            <a:ext cx="7607300" cy="619125"/>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None/>
            </a:pPr>
            <a:r>
              <a:rPr b="1" lang="en-US" sz="4300">
                <a:solidFill>
                  <a:schemeClr val="accent4"/>
                </a:solidFill>
                <a:latin typeface="Arial"/>
                <a:ea typeface="Arial"/>
                <a:cs typeface="Arial"/>
                <a:sym typeface="Arial"/>
              </a:rPr>
              <a:t>Distributed Grep</a:t>
            </a:r>
            <a:endParaRPr b="1" sz="4300">
              <a:solidFill>
                <a:schemeClr val="accent4"/>
              </a:solidFill>
              <a:latin typeface="Arial"/>
              <a:ea typeface="Arial"/>
              <a:cs typeface="Arial"/>
              <a:sym typeface="Arial"/>
            </a:endParaRPr>
          </a:p>
        </p:txBody>
      </p:sp>
      <p:grpSp>
        <p:nvGrpSpPr>
          <p:cNvPr id="791" name="Google Shape;791;p67"/>
          <p:cNvGrpSpPr/>
          <p:nvPr/>
        </p:nvGrpSpPr>
        <p:grpSpPr>
          <a:xfrm>
            <a:off x="1644650" y="996950"/>
            <a:ext cx="5854700" cy="1376363"/>
            <a:chOff x="1052945" y="2733963"/>
            <a:chExt cx="5855854" cy="1376217"/>
          </a:xfrm>
        </p:grpSpPr>
        <p:sp>
          <p:nvSpPr>
            <p:cNvPr id="792" name="Google Shape;792;p67"/>
            <p:cNvSpPr/>
            <p:nvPr/>
          </p:nvSpPr>
          <p:spPr>
            <a:xfrm>
              <a:off x="2023099" y="2862537"/>
              <a:ext cx="508100" cy="1247643"/>
            </a:xfrm>
            <a:prstGeom prst="rect">
              <a:avLst/>
            </a:prstGeom>
            <a:solidFill>
              <a:srgbClr val="060F18"/>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B</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B</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p:txBody>
        </p:sp>
        <p:sp>
          <p:nvSpPr>
            <p:cNvPr id="793" name="Google Shape;793;p67"/>
            <p:cNvSpPr/>
            <p:nvPr/>
          </p:nvSpPr>
          <p:spPr>
            <a:xfrm>
              <a:off x="3847496" y="2891109"/>
              <a:ext cx="508100" cy="844460"/>
            </a:xfrm>
            <a:prstGeom prst="rect">
              <a:avLst/>
            </a:prstGeom>
            <a:solidFill>
              <a:srgbClr val="060F18"/>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a:t>
              </a:r>
              <a:endParaRPr/>
            </a:p>
          </p:txBody>
        </p:sp>
        <p:sp>
          <p:nvSpPr>
            <p:cNvPr id="794" name="Google Shape;794;p67"/>
            <p:cNvSpPr/>
            <p:nvPr/>
          </p:nvSpPr>
          <p:spPr>
            <a:xfrm>
              <a:off x="5984692" y="3218100"/>
              <a:ext cx="655767" cy="846047"/>
            </a:xfrm>
            <a:prstGeom prst="rect">
              <a:avLst/>
            </a:prstGeom>
            <a:solidFill>
              <a:srgbClr val="C0000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3 C</a:t>
              </a:r>
              <a:endParaRPr/>
            </a:p>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1 A</a:t>
              </a:r>
              <a:endParaRPr/>
            </a:p>
          </p:txBody>
        </p:sp>
        <p:sp>
          <p:nvSpPr>
            <p:cNvPr id="795" name="Google Shape;795;p67"/>
            <p:cNvSpPr/>
            <p:nvPr/>
          </p:nvSpPr>
          <p:spPr>
            <a:xfrm>
              <a:off x="4544546" y="3084764"/>
              <a:ext cx="1062246" cy="425405"/>
            </a:xfrm>
            <a:prstGeom prst="rightArrow">
              <a:avLst>
                <a:gd fmla="val 50000" name="adj1"/>
                <a:gd fmla="val 50000" name="adj2"/>
              </a:avLst>
            </a:prstGeom>
            <a:solidFill>
              <a:schemeClr val="accent1"/>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96" name="Google Shape;796;p67"/>
            <p:cNvSpPr txBox="1"/>
            <p:nvPr/>
          </p:nvSpPr>
          <p:spPr>
            <a:xfrm>
              <a:off x="5790979" y="2733963"/>
              <a:ext cx="1117820" cy="4619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Result</a:t>
              </a:r>
              <a:endParaRPr/>
            </a:p>
          </p:txBody>
        </p:sp>
        <p:sp>
          <p:nvSpPr>
            <p:cNvPr id="797" name="Google Shape;797;p67"/>
            <p:cNvSpPr txBox="1"/>
            <p:nvPr/>
          </p:nvSpPr>
          <p:spPr>
            <a:xfrm>
              <a:off x="2812242" y="2803806"/>
              <a:ext cx="1117820" cy="460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File 2</a:t>
              </a:r>
              <a:endParaRPr/>
            </a:p>
          </p:txBody>
        </p:sp>
        <p:sp>
          <p:nvSpPr>
            <p:cNvPr id="798" name="Google Shape;798;p67"/>
            <p:cNvSpPr txBox="1"/>
            <p:nvPr/>
          </p:nvSpPr>
          <p:spPr>
            <a:xfrm>
              <a:off x="1052945" y="2799044"/>
              <a:ext cx="1117820" cy="461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File 1</a:t>
              </a:r>
              <a:endParaRPr/>
            </a:p>
          </p:txBody>
        </p:sp>
      </p:grpSp>
      <p:sp>
        <p:nvSpPr>
          <p:cNvPr id="799" name="Google Shape;799;p67"/>
          <p:cNvSpPr txBox="1"/>
          <p:nvPr/>
        </p:nvSpPr>
        <p:spPr>
          <a:xfrm>
            <a:off x="5273675" y="2808288"/>
            <a:ext cx="3316288" cy="1200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9C9C9"/>
                </a:solidFill>
                <a:latin typeface="Arial"/>
                <a:ea typeface="Arial"/>
                <a:cs typeface="Arial"/>
                <a:sym typeface="Arial"/>
              </a:rPr>
              <a:t>Reduce tasks:</a:t>
            </a:r>
            <a:br>
              <a:rPr b="1" lang="en-US" sz="2400">
                <a:solidFill>
                  <a:srgbClr val="C9C9C9"/>
                </a:solidFill>
                <a:latin typeface="Arial"/>
                <a:ea typeface="Arial"/>
                <a:cs typeface="Arial"/>
                <a:sym typeface="Arial"/>
              </a:rPr>
            </a:br>
            <a:r>
              <a:rPr b="1" lang="en-US" sz="2400">
                <a:solidFill>
                  <a:srgbClr val="C9C9C9"/>
                </a:solidFill>
                <a:latin typeface="Arial"/>
                <a:ea typeface="Arial"/>
                <a:cs typeface="Arial"/>
                <a:sym typeface="Arial"/>
              </a:rPr>
              <a:t>(A, [1])       -&gt; (A, 1)</a:t>
            </a:r>
            <a:br>
              <a:rPr b="1" lang="en-US" sz="2400">
                <a:solidFill>
                  <a:srgbClr val="C9C9C9"/>
                </a:solidFill>
                <a:latin typeface="Arial"/>
                <a:ea typeface="Arial"/>
                <a:cs typeface="Arial"/>
                <a:sym typeface="Arial"/>
              </a:rPr>
            </a:br>
            <a:r>
              <a:rPr b="1" lang="en-US" sz="2400">
                <a:solidFill>
                  <a:srgbClr val="C9C9C9"/>
                </a:solidFill>
                <a:latin typeface="Arial"/>
                <a:ea typeface="Arial"/>
                <a:cs typeface="Arial"/>
                <a:sym typeface="Arial"/>
              </a:rPr>
              <a:t>(C, [1, 1, 1]) -&gt; (C, 3)</a:t>
            </a:r>
            <a:endParaRPr b="1" sz="2400">
              <a:solidFill>
                <a:schemeClr val="lt1"/>
              </a:solidFill>
              <a:latin typeface="Arial"/>
              <a:ea typeface="Arial"/>
              <a:cs typeface="Arial"/>
              <a:sym typeface="Arial"/>
            </a:endParaRPr>
          </a:p>
        </p:txBody>
      </p:sp>
      <p:cxnSp>
        <p:nvCxnSpPr>
          <p:cNvPr id="800" name="Google Shape;800;p67"/>
          <p:cNvCxnSpPr/>
          <p:nvPr/>
        </p:nvCxnSpPr>
        <p:spPr>
          <a:xfrm>
            <a:off x="3565525" y="3371850"/>
            <a:ext cx="1681163" cy="360363"/>
          </a:xfrm>
          <a:prstGeom prst="straightConnector1">
            <a:avLst/>
          </a:prstGeom>
          <a:noFill/>
          <a:ln cap="flat" cmpd="sng" w="9525">
            <a:solidFill>
              <a:schemeClr val="accent1"/>
            </a:solidFill>
            <a:prstDash val="solid"/>
            <a:round/>
            <a:headEnd len="sm" w="sm" type="none"/>
            <a:tailEnd len="med" w="med" type="stealth"/>
          </a:ln>
        </p:spPr>
      </p:cxnSp>
      <p:cxnSp>
        <p:nvCxnSpPr>
          <p:cNvPr id="801" name="Google Shape;801;p67"/>
          <p:cNvCxnSpPr/>
          <p:nvPr/>
        </p:nvCxnSpPr>
        <p:spPr>
          <a:xfrm flipH="1" rot="10800000">
            <a:off x="3532188" y="3786188"/>
            <a:ext cx="1724025" cy="642937"/>
          </a:xfrm>
          <a:prstGeom prst="straightConnector1">
            <a:avLst/>
          </a:prstGeom>
          <a:noFill/>
          <a:ln cap="flat" cmpd="sng" w="9525">
            <a:solidFill>
              <a:schemeClr val="accent1"/>
            </a:solidFill>
            <a:prstDash val="solid"/>
            <a:round/>
            <a:headEnd len="sm" w="sm" type="none"/>
            <a:tailEnd len="med" w="med" type="stealth"/>
          </a:ln>
        </p:spPr>
      </p:cxnSp>
      <p:cxnSp>
        <p:nvCxnSpPr>
          <p:cNvPr id="802" name="Google Shape;802;p67"/>
          <p:cNvCxnSpPr/>
          <p:nvPr/>
        </p:nvCxnSpPr>
        <p:spPr>
          <a:xfrm flipH="1" rot="10800000">
            <a:off x="3509963" y="3879850"/>
            <a:ext cx="1763712" cy="885825"/>
          </a:xfrm>
          <a:prstGeom prst="straightConnector1">
            <a:avLst/>
          </a:prstGeom>
          <a:noFill/>
          <a:ln cap="flat" cmpd="sng" w="9525">
            <a:solidFill>
              <a:schemeClr val="accent1"/>
            </a:solidFill>
            <a:prstDash val="solid"/>
            <a:round/>
            <a:headEnd len="sm" w="sm" type="none"/>
            <a:tailEnd len="med" w="med" type="stealth"/>
          </a:ln>
        </p:spPr>
      </p:cxnSp>
      <p:cxnSp>
        <p:nvCxnSpPr>
          <p:cNvPr id="803" name="Google Shape;803;p67"/>
          <p:cNvCxnSpPr>
            <a:endCxn id="799" idx="1"/>
          </p:cNvCxnSpPr>
          <p:nvPr/>
        </p:nvCxnSpPr>
        <p:spPr>
          <a:xfrm flipH="1" rot="10800000">
            <a:off x="3509975" y="3408363"/>
            <a:ext cx="1763700" cy="17082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6"/>
          <p:cNvPicPr preferRelativeResize="0"/>
          <p:nvPr/>
        </p:nvPicPr>
        <p:blipFill rotWithShape="1">
          <a:blip r:embed="rId3">
            <a:alphaModFix/>
          </a:blip>
          <a:srcRect b="0" l="0" r="0" t="0"/>
          <a:stretch/>
        </p:blipFill>
        <p:spPr>
          <a:xfrm>
            <a:off x="381000" y="381000"/>
            <a:ext cx="8534400" cy="6096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8"/>
          <p:cNvSpPr txBox="1"/>
          <p:nvPr>
            <p:ph type="title"/>
          </p:nvPr>
        </p:nvSpPr>
        <p:spPr>
          <a:xfrm>
            <a:off x="762000" y="381000"/>
            <a:ext cx="7772400" cy="73183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b="1" lang="en-US"/>
              <a:t>GEOGRAPHICAL DATA</a:t>
            </a:r>
            <a:endParaRPr/>
          </a:p>
        </p:txBody>
      </p:sp>
      <p:sp>
        <p:nvSpPr>
          <p:cNvPr id="809" name="Google Shape;809;p68"/>
          <p:cNvSpPr txBox="1"/>
          <p:nvPr>
            <p:ph idx="1" type="body"/>
          </p:nvPr>
        </p:nvSpPr>
        <p:spPr>
          <a:xfrm>
            <a:off x="533400" y="1447800"/>
            <a:ext cx="8153400" cy="475456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C9C9C9"/>
              </a:buClr>
              <a:buSzPts val="3600"/>
              <a:buChar char="•"/>
            </a:pPr>
            <a:r>
              <a:rPr lang="en-US">
                <a:solidFill>
                  <a:srgbClr val="C9C9C9"/>
                </a:solidFill>
              </a:rPr>
              <a:t>Large data sets including road, intersection, and feature data</a:t>
            </a:r>
            <a:endParaRPr/>
          </a:p>
          <a:p>
            <a:pPr indent="-228600" lvl="0" marL="228600" rtl="0" algn="l">
              <a:lnSpc>
                <a:spcPct val="90000"/>
              </a:lnSpc>
              <a:spcBef>
                <a:spcPts val="1000"/>
              </a:spcBef>
              <a:spcAft>
                <a:spcPts val="0"/>
              </a:spcAft>
              <a:buClr>
                <a:srgbClr val="C9C9C9"/>
              </a:buClr>
              <a:buSzPts val="3600"/>
              <a:buChar char="•"/>
            </a:pPr>
            <a:r>
              <a:rPr lang="en-US">
                <a:solidFill>
                  <a:srgbClr val="C9C9C9"/>
                </a:solidFill>
              </a:rPr>
              <a:t>Problems that Google Maps has used MapReduce to solve</a:t>
            </a:r>
            <a:endParaRPr/>
          </a:p>
          <a:p>
            <a:pPr indent="-228600" lvl="1" marL="685800" rtl="0" algn="l">
              <a:lnSpc>
                <a:spcPct val="90000"/>
              </a:lnSpc>
              <a:spcBef>
                <a:spcPts val="500"/>
              </a:spcBef>
              <a:spcAft>
                <a:spcPts val="0"/>
              </a:spcAft>
              <a:buClr>
                <a:srgbClr val="C9C9C9"/>
              </a:buClr>
              <a:buSzPts val="3600"/>
              <a:buChar char="•"/>
            </a:pPr>
            <a:r>
              <a:rPr lang="en-US">
                <a:solidFill>
                  <a:srgbClr val="C9C9C9"/>
                </a:solidFill>
              </a:rPr>
              <a:t>Locating roads connected to a given intersection</a:t>
            </a:r>
            <a:endParaRPr/>
          </a:p>
          <a:p>
            <a:pPr indent="-228600" lvl="1" marL="685800" rtl="0" algn="l">
              <a:lnSpc>
                <a:spcPct val="90000"/>
              </a:lnSpc>
              <a:spcBef>
                <a:spcPts val="500"/>
              </a:spcBef>
              <a:spcAft>
                <a:spcPts val="0"/>
              </a:spcAft>
              <a:buClr>
                <a:srgbClr val="C9C9C9"/>
              </a:buClr>
              <a:buSzPts val="3600"/>
              <a:buChar char="•"/>
            </a:pPr>
            <a:r>
              <a:rPr lang="en-US">
                <a:solidFill>
                  <a:srgbClr val="C9C9C9"/>
                </a:solidFill>
              </a:rPr>
              <a:t>Rendering of map tiles</a:t>
            </a:r>
            <a:endParaRPr/>
          </a:p>
          <a:p>
            <a:pPr indent="-228600" lvl="1" marL="685800" rtl="0" algn="l">
              <a:lnSpc>
                <a:spcPct val="90000"/>
              </a:lnSpc>
              <a:spcBef>
                <a:spcPts val="500"/>
              </a:spcBef>
              <a:spcAft>
                <a:spcPts val="0"/>
              </a:spcAft>
              <a:buClr>
                <a:srgbClr val="C9C9C9"/>
              </a:buClr>
              <a:buSzPts val="3600"/>
              <a:buChar char="•"/>
            </a:pPr>
            <a:r>
              <a:rPr lang="en-US">
                <a:solidFill>
                  <a:srgbClr val="C9C9C9"/>
                </a:solidFill>
              </a:rPr>
              <a:t>Finding nearest feature to a given address or location</a:t>
            </a:r>
            <a:endParaRPr/>
          </a:p>
          <a:p>
            <a:pPr indent="0" lvl="0" marL="228600" rtl="0" algn="l">
              <a:lnSpc>
                <a:spcPct val="90000"/>
              </a:lnSpc>
              <a:spcBef>
                <a:spcPts val="1000"/>
              </a:spcBef>
              <a:spcAft>
                <a:spcPts val="0"/>
              </a:spcAft>
              <a:buClr>
                <a:schemeClr val="lt1"/>
              </a:buClr>
              <a:buSzPts val="3600"/>
              <a:buNone/>
            </a:pPr>
            <a:r>
              <a:t/>
            </a:r>
            <a:endParaRPr>
              <a:solidFill>
                <a:srgbClr val="C9C9C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9"/>
          <p:cNvSpPr txBox="1"/>
          <p:nvPr>
            <p:ph idx="1" type="body"/>
          </p:nvPr>
        </p:nvSpPr>
        <p:spPr>
          <a:xfrm>
            <a:off x="609600" y="1524000"/>
            <a:ext cx="7772400" cy="475456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C9C9C9"/>
              </a:buClr>
              <a:buSzPct val="100000"/>
              <a:buChar char="•"/>
            </a:pPr>
            <a:r>
              <a:rPr lang="en-US">
                <a:solidFill>
                  <a:srgbClr val="C9C9C9"/>
                </a:solidFill>
              </a:rPr>
              <a:t>Input: List of roads and intersections</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Map: Creates pairs of connected points (road, intersection) or (road, road)</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Sort: Sort by key</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Reduce: Get list of pairs with same key</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Output: List of all points that connect to a particular road</a:t>
            </a:r>
            <a:endParaRPr/>
          </a:p>
        </p:txBody>
      </p:sp>
      <p:sp>
        <p:nvSpPr>
          <p:cNvPr id="815" name="Google Shape;815;p69"/>
          <p:cNvSpPr txBox="1"/>
          <p:nvPr/>
        </p:nvSpPr>
        <p:spPr>
          <a:xfrm>
            <a:off x="-762000" y="1295400"/>
            <a:ext cx="77724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4000">
              <a:solidFill>
                <a:srgbClr val="C9C9C9"/>
              </a:solidFill>
              <a:latin typeface="Century Gothic"/>
              <a:ea typeface="Century Gothic"/>
              <a:cs typeface="Century Gothic"/>
              <a:sym typeface="Century Gothic"/>
            </a:endParaRPr>
          </a:p>
        </p:txBody>
      </p:sp>
      <p:sp>
        <p:nvSpPr>
          <p:cNvPr id="816" name="Google Shape;816;p69"/>
          <p:cNvSpPr txBox="1"/>
          <p:nvPr>
            <p:ph type="title"/>
          </p:nvPr>
        </p:nvSpPr>
        <p:spPr>
          <a:xfrm>
            <a:off x="2057400" y="533400"/>
            <a:ext cx="6457950" cy="607227"/>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accent4"/>
              </a:buClr>
              <a:buSzPct val="100000"/>
              <a:buFont typeface="Century Gothic"/>
              <a:buNone/>
            </a:pPr>
            <a:r>
              <a:rPr b="1" lang="en-US"/>
              <a:t>GEOGRAPHICAL DATA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0"/>
          <p:cNvSpPr txBox="1"/>
          <p:nvPr>
            <p:ph type="title"/>
          </p:nvPr>
        </p:nvSpPr>
        <p:spPr>
          <a:xfrm>
            <a:off x="2057400" y="378725"/>
            <a:ext cx="645795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b="1" lang="en-US"/>
              <a:t>GEOGRAPHICAL DATA</a:t>
            </a:r>
            <a:endParaRPr/>
          </a:p>
        </p:txBody>
      </p:sp>
      <p:sp>
        <p:nvSpPr>
          <p:cNvPr id="822" name="Google Shape;822;p70"/>
          <p:cNvSpPr txBox="1"/>
          <p:nvPr>
            <p:ph idx="1" type="body"/>
          </p:nvPr>
        </p:nvSpPr>
        <p:spPr>
          <a:xfrm>
            <a:off x="400050" y="1520588"/>
            <a:ext cx="8115300" cy="457541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lang="en-US"/>
              <a:t>Input: Graph describing node network with all gas stations marked</a:t>
            </a:r>
            <a:endParaRPr/>
          </a:p>
          <a:p>
            <a:pPr indent="-228600" lvl="0" marL="228600" rtl="0" algn="l">
              <a:lnSpc>
                <a:spcPct val="90000"/>
              </a:lnSpc>
              <a:spcBef>
                <a:spcPts val="1000"/>
              </a:spcBef>
              <a:spcAft>
                <a:spcPts val="0"/>
              </a:spcAft>
              <a:buClr>
                <a:schemeClr val="lt1"/>
              </a:buClr>
              <a:buSzPct val="100000"/>
              <a:buChar char="•"/>
            </a:pPr>
            <a:r>
              <a:rPr lang="en-US"/>
              <a:t>Map: Search five mile radius of each gas station and mark distance to each node</a:t>
            </a:r>
            <a:endParaRPr/>
          </a:p>
          <a:p>
            <a:pPr indent="-228600" lvl="0" marL="228600" rtl="0" algn="l">
              <a:lnSpc>
                <a:spcPct val="90000"/>
              </a:lnSpc>
              <a:spcBef>
                <a:spcPts val="1000"/>
              </a:spcBef>
              <a:spcAft>
                <a:spcPts val="0"/>
              </a:spcAft>
              <a:buClr>
                <a:schemeClr val="lt1"/>
              </a:buClr>
              <a:buSzPct val="100000"/>
              <a:buChar char="•"/>
            </a:pPr>
            <a:r>
              <a:rPr lang="en-US"/>
              <a:t>Sort: Sort by key</a:t>
            </a:r>
            <a:endParaRPr/>
          </a:p>
          <a:p>
            <a:pPr indent="-228600" lvl="0" marL="228600" rtl="0" algn="l">
              <a:lnSpc>
                <a:spcPct val="90000"/>
              </a:lnSpc>
              <a:spcBef>
                <a:spcPts val="1000"/>
              </a:spcBef>
              <a:spcAft>
                <a:spcPts val="0"/>
              </a:spcAft>
              <a:buClr>
                <a:schemeClr val="lt1"/>
              </a:buClr>
              <a:buSzPct val="100000"/>
              <a:buChar char="•"/>
            </a:pPr>
            <a:r>
              <a:rPr lang="en-US"/>
              <a:t>Reduce: For each node, emit path and gas station with the shortest distance</a:t>
            </a:r>
            <a:endParaRPr/>
          </a:p>
          <a:p>
            <a:pPr indent="-228600" lvl="0" marL="228600" rtl="0" algn="l">
              <a:lnSpc>
                <a:spcPct val="90000"/>
              </a:lnSpc>
              <a:spcBef>
                <a:spcPts val="1000"/>
              </a:spcBef>
              <a:spcAft>
                <a:spcPts val="0"/>
              </a:spcAft>
              <a:buClr>
                <a:schemeClr val="lt1"/>
              </a:buClr>
              <a:buSzPct val="100000"/>
              <a:buChar char="•"/>
            </a:pPr>
            <a:r>
              <a:rPr lang="en-US"/>
              <a:t>Output: Graph marked and nearest gas station to each node</a:t>
            </a:r>
            <a:endParaRPr/>
          </a:p>
        </p:txBody>
      </p:sp>
      <p:sp>
        <p:nvSpPr>
          <p:cNvPr id="823" name="Google Shape;823;p70"/>
          <p:cNvSpPr txBox="1"/>
          <p:nvPr/>
        </p:nvSpPr>
        <p:spPr>
          <a:xfrm>
            <a:off x="-2872854" y="-762000"/>
            <a:ext cx="77724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sz="4000">
              <a:solidFill>
                <a:srgbClr val="C9C9C9"/>
              </a:solidFill>
              <a:latin typeface="Century Gothic"/>
              <a:ea typeface="Century Gothic"/>
              <a:cs typeface="Century Gothic"/>
              <a:sym typeface="Century Gothic"/>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pic>
        <p:nvPicPr>
          <p:cNvPr descr="MapReduce Example" id="828" name="Google Shape;828;p76"/>
          <p:cNvPicPr preferRelativeResize="0"/>
          <p:nvPr/>
        </p:nvPicPr>
        <p:blipFill rotWithShape="1">
          <a:blip r:embed="rId3">
            <a:alphaModFix/>
          </a:blip>
          <a:srcRect b="0" l="0" r="0" t="0"/>
          <a:stretch/>
        </p:blipFill>
        <p:spPr>
          <a:xfrm>
            <a:off x="762000" y="2057400"/>
            <a:ext cx="7620000" cy="4286250"/>
          </a:xfrm>
          <a:prstGeom prst="rect">
            <a:avLst/>
          </a:prstGeom>
          <a:noFill/>
          <a:ln>
            <a:noFill/>
          </a:ln>
        </p:spPr>
      </p:pic>
      <p:sp>
        <p:nvSpPr>
          <p:cNvPr id="829" name="Google Shape;829;p76"/>
          <p:cNvSpPr txBox="1"/>
          <p:nvPr>
            <p:ph type="title"/>
          </p:nvPr>
        </p:nvSpPr>
        <p:spPr>
          <a:xfrm>
            <a:off x="1343025" y="304800"/>
            <a:ext cx="645795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TWITTER ANALYTICS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7"/>
          <p:cNvSpPr txBox="1"/>
          <p:nvPr/>
        </p:nvSpPr>
        <p:spPr>
          <a:xfrm>
            <a:off x="342900" y="457200"/>
            <a:ext cx="8420100" cy="63709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entury Gothic"/>
                <a:ea typeface="Century Gothic"/>
                <a:cs typeface="Century Gothic"/>
                <a:sym typeface="Century Gothic"/>
              </a:rPr>
              <a:t>Let us take a real-world example to comprehend the power of MapReduce. Twitter receives around 500 million tweets per day, which is nearly 3000 tweets per second. The following illustration shows how Tweeter manages its tweets with the help of MapReduce.</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Century Gothic"/>
                <a:ea typeface="Century Gothic"/>
                <a:cs typeface="Century Gothic"/>
                <a:sym typeface="Century Gothic"/>
              </a:rPr>
              <a:t>As shown in the illustration, the MapReduce algorithm performs the following actions −</a:t>
            </a:r>
            <a:endParaRPr/>
          </a:p>
          <a:p>
            <a:pPr indent="-342900" lvl="0" marL="342900" marR="0" rtl="0" algn="l">
              <a:spcBef>
                <a:spcPts val="0"/>
              </a:spcBef>
              <a:spcAft>
                <a:spcPts val="0"/>
              </a:spcAft>
              <a:buClr>
                <a:schemeClr val="accent4"/>
              </a:buClr>
              <a:buSzPts val="2400"/>
              <a:buFont typeface="Arial"/>
              <a:buChar char="•"/>
            </a:pPr>
            <a:r>
              <a:rPr lang="en-US" sz="2400">
                <a:solidFill>
                  <a:schemeClr val="accent4"/>
                </a:solidFill>
                <a:latin typeface="Century Gothic"/>
                <a:ea typeface="Century Gothic"/>
                <a:cs typeface="Century Gothic"/>
                <a:sym typeface="Century Gothic"/>
              </a:rPr>
              <a:t>Tokenize − Tokenizes the tweets into maps of tokens and writes them as key-value pairs.</a:t>
            </a:r>
            <a:endParaRPr/>
          </a:p>
          <a:p>
            <a:pPr indent="-342900" lvl="0" marL="342900" marR="0" rtl="0" algn="l">
              <a:spcBef>
                <a:spcPts val="0"/>
              </a:spcBef>
              <a:spcAft>
                <a:spcPts val="0"/>
              </a:spcAft>
              <a:buClr>
                <a:schemeClr val="accent4"/>
              </a:buClr>
              <a:buSzPts val="2400"/>
              <a:buFont typeface="Arial"/>
              <a:buChar char="•"/>
            </a:pPr>
            <a:r>
              <a:rPr lang="en-US" sz="2400">
                <a:solidFill>
                  <a:schemeClr val="accent4"/>
                </a:solidFill>
                <a:latin typeface="Century Gothic"/>
                <a:ea typeface="Century Gothic"/>
                <a:cs typeface="Century Gothic"/>
                <a:sym typeface="Century Gothic"/>
              </a:rPr>
              <a:t>Filter − Filters unwanted words from the maps of tokens and writes the filtered maps as key-value pairs.</a:t>
            </a:r>
            <a:endParaRPr/>
          </a:p>
          <a:p>
            <a:pPr indent="-342900" lvl="0" marL="342900" marR="0" rtl="0" algn="l">
              <a:spcBef>
                <a:spcPts val="0"/>
              </a:spcBef>
              <a:spcAft>
                <a:spcPts val="0"/>
              </a:spcAft>
              <a:buClr>
                <a:schemeClr val="accent4"/>
              </a:buClr>
              <a:buSzPts val="2400"/>
              <a:buFont typeface="Arial"/>
              <a:buChar char="•"/>
            </a:pPr>
            <a:r>
              <a:rPr lang="en-US" sz="2400">
                <a:solidFill>
                  <a:schemeClr val="accent4"/>
                </a:solidFill>
                <a:latin typeface="Century Gothic"/>
                <a:ea typeface="Century Gothic"/>
                <a:cs typeface="Century Gothic"/>
                <a:sym typeface="Century Gothic"/>
              </a:rPr>
              <a:t>Count − Generates a token counter per word.</a:t>
            </a:r>
            <a:endParaRPr/>
          </a:p>
          <a:p>
            <a:pPr indent="-342900" lvl="0" marL="342900" marR="0" rtl="0" algn="l">
              <a:spcBef>
                <a:spcPts val="0"/>
              </a:spcBef>
              <a:spcAft>
                <a:spcPts val="0"/>
              </a:spcAft>
              <a:buClr>
                <a:schemeClr val="accent4"/>
              </a:buClr>
              <a:buSzPts val="2400"/>
              <a:buFont typeface="Arial"/>
              <a:buChar char="•"/>
            </a:pPr>
            <a:r>
              <a:rPr lang="en-US" sz="2400">
                <a:solidFill>
                  <a:schemeClr val="accent4"/>
                </a:solidFill>
                <a:latin typeface="Century Gothic"/>
                <a:ea typeface="Century Gothic"/>
                <a:cs typeface="Century Gothic"/>
                <a:sym typeface="Century Gothic"/>
              </a:rPr>
              <a:t>Aggregate Counters − Prepares an aggregate of similar counter values into small manageable units.</a:t>
            </a:r>
            <a:endParaRPr/>
          </a:p>
          <a:p>
            <a:pPr indent="-190500" lvl="0" marL="342900" marR="0" rtl="0" algn="l">
              <a:spcBef>
                <a:spcPts val="0"/>
              </a:spcBef>
              <a:spcAft>
                <a:spcPts val="0"/>
              </a:spcAft>
              <a:buClr>
                <a:schemeClr val="lt1"/>
              </a:buClr>
              <a:buSzPts val="2400"/>
              <a:buFont typeface="Arial"/>
              <a:buNone/>
            </a:pPr>
            <a:r>
              <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457200" y="221400"/>
            <a:ext cx="7524750" cy="83582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4000"/>
              <a:buFont typeface="Century Gothic"/>
              <a:buNone/>
            </a:pPr>
            <a:r>
              <a:rPr lang="en-US" cap="none"/>
              <a:t>MapReduce At FaceBook</a:t>
            </a:r>
            <a:endParaRPr cap="none"/>
          </a:p>
        </p:txBody>
      </p:sp>
      <p:sp>
        <p:nvSpPr>
          <p:cNvPr id="840" name="Google Shape;840;p78"/>
          <p:cNvSpPr txBox="1"/>
          <p:nvPr>
            <p:ph idx="1" type="body"/>
          </p:nvPr>
        </p:nvSpPr>
        <p:spPr>
          <a:xfrm>
            <a:off x="285750" y="999638"/>
            <a:ext cx="8629650" cy="563696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100"/>
              <a:buChar char="•"/>
            </a:pPr>
            <a:r>
              <a:rPr lang="en-US" sz="2100"/>
              <a:t>Facebook has a list of friends (note that friends are a bi-directional thing on Facebook. If I'm your friend, you're mine). </a:t>
            </a:r>
            <a:endParaRPr/>
          </a:p>
          <a:p>
            <a:pPr indent="-228600" lvl="0" marL="228600" rtl="0" algn="l">
              <a:lnSpc>
                <a:spcPct val="100000"/>
              </a:lnSpc>
              <a:spcBef>
                <a:spcPts val="400"/>
              </a:spcBef>
              <a:spcAft>
                <a:spcPts val="0"/>
              </a:spcAft>
              <a:buClr>
                <a:schemeClr val="lt1"/>
              </a:buClr>
              <a:buSzPts val="2100"/>
              <a:buChar char="•"/>
            </a:pPr>
            <a:r>
              <a:rPr lang="en-US" sz="2100"/>
              <a:t>They also have lots of disk space and they serve hundreds of millions of requests everyday. </a:t>
            </a:r>
            <a:endParaRPr/>
          </a:p>
          <a:p>
            <a:pPr indent="-228600" lvl="0" marL="228600" rtl="0" algn="l">
              <a:lnSpc>
                <a:spcPct val="100000"/>
              </a:lnSpc>
              <a:spcBef>
                <a:spcPts val="400"/>
              </a:spcBef>
              <a:spcAft>
                <a:spcPts val="0"/>
              </a:spcAft>
              <a:buClr>
                <a:schemeClr val="lt1"/>
              </a:buClr>
              <a:buSzPts val="2100"/>
              <a:buChar char="•"/>
            </a:pPr>
            <a:r>
              <a:rPr lang="en-US" sz="2100"/>
              <a:t>They've decided to pre-compute calculations when they can to reduce the processing time of requests. </a:t>
            </a:r>
            <a:endParaRPr/>
          </a:p>
          <a:p>
            <a:pPr indent="-228600" lvl="0" marL="228600" rtl="0" algn="l">
              <a:lnSpc>
                <a:spcPct val="100000"/>
              </a:lnSpc>
              <a:spcBef>
                <a:spcPts val="400"/>
              </a:spcBef>
              <a:spcAft>
                <a:spcPts val="0"/>
              </a:spcAft>
              <a:buClr>
                <a:schemeClr val="lt1"/>
              </a:buClr>
              <a:buSzPts val="2100"/>
              <a:buChar char="•"/>
            </a:pPr>
            <a:r>
              <a:rPr lang="en-US" sz="2100"/>
              <a:t>One common processing request is the "You and XXX have 230 friends in common" feature. </a:t>
            </a:r>
            <a:endParaRPr/>
          </a:p>
          <a:p>
            <a:pPr indent="-228600" lvl="0" marL="228600" rtl="0" algn="l">
              <a:lnSpc>
                <a:spcPct val="100000"/>
              </a:lnSpc>
              <a:spcBef>
                <a:spcPts val="400"/>
              </a:spcBef>
              <a:spcAft>
                <a:spcPts val="0"/>
              </a:spcAft>
              <a:buClr>
                <a:schemeClr val="lt1"/>
              </a:buClr>
              <a:buSzPts val="2100"/>
              <a:buChar char="•"/>
            </a:pPr>
            <a:r>
              <a:rPr lang="en-US" sz="2100"/>
              <a:t>When you visit someone's profile, you see a list of friends that you have in common. </a:t>
            </a:r>
            <a:endParaRPr/>
          </a:p>
          <a:p>
            <a:pPr indent="-228600" lvl="0" marL="228600" rtl="0" algn="l">
              <a:lnSpc>
                <a:spcPct val="100000"/>
              </a:lnSpc>
              <a:spcBef>
                <a:spcPts val="400"/>
              </a:spcBef>
              <a:spcAft>
                <a:spcPts val="0"/>
              </a:spcAft>
              <a:buClr>
                <a:schemeClr val="lt1"/>
              </a:buClr>
              <a:buSzPts val="2100"/>
              <a:buChar char="•"/>
            </a:pPr>
            <a:r>
              <a:rPr lang="en-US" sz="2100"/>
              <a:t>This list doesn't change frequently so it'd be wasteful to recalculate it every time you visited the profile </a:t>
            </a:r>
            <a:endParaRPr/>
          </a:p>
          <a:p>
            <a:pPr indent="-228600" lvl="0" marL="228600" rtl="0" algn="l">
              <a:lnSpc>
                <a:spcPct val="100000"/>
              </a:lnSpc>
              <a:spcBef>
                <a:spcPts val="400"/>
              </a:spcBef>
              <a:spcAft>
                <a:spcPts val="0"/>
              </a:spcAft>
              <a:buClr>
                <a:schemeClr val="lt1"/>
              </a:buClr>
              <a:buSzPts val="2100"/>
              <a:buChar char="•"/>
            </a:pPr>
            <a:r>
              <a:rPr lang="en-US" sz="2100"/>
              <a:t>FaceBook uses  mapreduce so that we can calculate everyone's common friends once a day and store those results. </a:t>
            </a:r>
            <a:endParaRPr/>
          </a:p>
          <a:p>
            <a:pPr indent="-228600" lvl="0" marL="228600" rtl="0" algn="l">
              <a:lnSpc>
                <a:spcPct val="100000"/>
              </a:lnSpc>
              <a:spcBef>
                <a:spcPts val="400"/>
              </a:spcBef>
              <a:spcAft>
                <a:spcPts val="0"/>
              </a:spcAft>
              <a:buClr>
                <a:schemeClr val="lt1"/>
              </a:buClr>
              <a:buSzPts val="2100"/>
              <a:buChar char="•"/>
            </a:pPr>
            <a:r>
              <a:rPr lang="en-US" sz="2100"/>
              <a:t>Later on it's just a quick lookup. We've got lots of disk, it's cheap.</a:t>
            </a:r>
            <a:endParaRPr sz="21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3"/>
          <p:cNvSpPr txBox="1"/>
          <p:nvPr>
            <p:ph type="title"/>
          </p:nvPr>
        </p:nvSpPr>
        <p:spPr>
          <a:xfrm>
            <a:off x="876300" y="764373"/>
            <a:ext cx="7753350" cy="835827"/>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accent4"/>
              </a:buClr>
              <a:buSzPct val="100000"/>
              <a:buFont typeface="Century Gothic"/>
              <a:buNone/>
            </a:pPr>
            <a:r>
              <a:rPr lang="en-US"/>
              <a:t>MAP REDUCE INAPPLICABILITY</a:t>
            </a:r>
            <a:br>
              <a:rPr lang="en-US"/>
            </a:br>
            <a:endParaRPr/>
          </a:p>
        </p:txBody>
      </p:sp>
      <p:sp>
        <p:nvSpPr>
          <p:cNvPr id="846" name="Google Shape;846;p83"/>
          <p:cNvSpPr txBox="1"/>
          <p:nvPr>
            <p:ph idx="1" type="body"/>
          </p:nvPr>
        </p:nvSpPr>
        <p:spPr>
          <a:xfrm>
            <a:off x="543920" y="1618397"/>
            <a:ext cx="81153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600"/>
              <a:buChar char="•"/>
            </a:pPr>
            <a:r>
              <a:rPr lang="en-US"/>
              <a:t>Database management</a:t>
            </a:r>
            <a:endParaRPr/>
          </a:p>
          <a:p>
            <a:pPr indent="-228600" lvl="0" marL="228600" rtl="0" algn="l">
              <a:lnSpc>
                <a:spcPct val="90000"/>
              </a:lnSpc>
              <a:spcBef>
                <a:spcPts val="1000"/>
              </a:spcBef>
              <a:spcAft>
                <a:spcPts val="0"/>
              </a:spcAft>
              <a:buClr>
                <a:schemeClr val="lt1"/>
              </a:buClr>
              <a:buSzPts val="3600"/>
              <a:buChar char="•"/>
            </a:pPr>
            <a:r>
              <a:rPr lang="en-US"/>
              <a:t>Sub-optimal implementation for DB</a:t>
            </a:r>
            <a:endParaRPr/>
          </a:p>
          <a:p>
            <a:pPr indent="-228600" lvl="0" marL="228600" rtl="0" algn="l">
              <a:lnSpc>
                <a:spcPct val="90000"/>
              </a:lnSpc>
              <a:spcBef>
                <a:spcPts val="1000"/>
              </a:spcBef>
              <a:spcAft>
                <a:spcPts val="0"/>
              </a:spcAft>
              <a:buClr>
                <a:schemeClr val="lt1"/>
              </a:buClr>
              <a:buSzPts val="3600"/>
              <a:buChar char="•"/>
            </a:pPr>
            <a:r>
              <a:rPr lang="en-US"/>
              <a:t>Does not provide traditional DBMS features</a:t>
            </a:r>
            <a:endParaRPr/>
          </a:p>
          <a:p>
            <a:pPr indent="-228600" lvl="0" marL="228600" rtl="0" algn="l">
              <a:lnSpc>
                <a:spcPct val="90000"/>
              </a:lnSpc>
              <a:spcBef>
                <a:spcPts val="1000"/>
              </a:spcBef>
              <a:spcAft>
                <a:spcPts val="0"/>
              </a:spcAft>
              <a:buClr>
                <a:schemeClr val="lt1"/>
              </a:buClr>
              <a:buSzPts val="3600"/>
              <a:buChar char="•"/>
            </a:pPr>
            <a:r>
              <a:rPr lang="en-US"/>
              <a:t>Lacks support for default DBMS tools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4"/>
          <p:cNvSpPr txBox="1"/>
          <p:nvPr>
            <p:ph idx="1" type="body"/>
          </p:nvPr>
        </p:nvSpPr>
        <p:spPr>
          <a:xfrm>
            <a:off x="609600" y="1676400"/>
            <a:ext cx="81153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9C9C9"/>
              </a:buClr>
              <a:buSzPts val="3600"/>
              <a:buFont typeface="Century Gothic"/>
              <a:buNone/>
            </a:pPr>
            <a:r>
              <a:rPr lang="en-US">
                <a:solidFill>
                  <a:srgbClr val="C9C9C9"/>
                </a:solidFill>
              </a:rPr>
              <a:t>Database implementation issues</a:t>
            </a:r>
            <a:endParaRPr/>
          </a:p>
          <a:p>
            <a:pPr indent="-228600" lvl="0" marL="228600" rtl="0" algn="l">
              <a:lnSpc>
                <a:spcPct val="90000"/>
              </a:lnSpc>
              <a:spcBef>
                <a:spcPts val="1000"/>
              </a:spcBef>
              <a:spcAft>
                <a:spcPts val="0"/>
              </a:spcAft>
              <a:buClr>
                <a:srgbClr val="C9C9C9"/>
              </a:buClr>
              <a:buSzPts val="3600"/>
              <a:buChar char="•"/>
            </a:pPr>
            <a:r>
              <a:rPr lang="en-US">
                <a:solidFill>
                  <a:srgbClr val="C9C9C9"/>
                </a:solidFill>
              </a:rPr>
              <a:t>Lack of a schema</a:t>
            </a:r>
            <a:endParaRPr/>
          </a:p>
          <a:p>
            <a:pPr indent="-228600" lvl="0" marL="228600" rtl="0" algn="l">
              <a:lnSpc>
                <a:spcPct val="90000"/>
              </a:lnSpc>
              <a:spcBef>
                <a:spcPts val="1000"/>
              </a:spcBef>
              <a:spcAft>
                <a:spcPts val="0"/>
              </a:spcAft>
              <a:buClr>
                <a:srgbClr val="C9C9C9"/>
              </a:buClr>
              <a:buSzPts val="3600"/>
              <a:buChar char="•"/>
            </a:pPr>
            <a:r>
              <a:rPr lang="en-US">
                <a:solidFill>
                  <a:srgbClr val="C9C9C9"/>
                </a:solidFill>
              </a:rPr>
              <a:t>No separation from application program</a:t>
            </a:r>
            <a:endParaRPr/>
          </a:p>
          <a:p>
            <a:pPr indent="-228600" lvl="0" marL="228600" rtl="0" algn="l">
              <a:lnSpc>
                <a:spcPct val="90000"/>
              </a:lnSpc>
              <a:spcBef>
                <a:spcPts val="1000"/>
              </a:spcBef>
              <a:spcAft>
                <a:spcPts val="0"/>
              </a:spcAft>
              <a:buClr>
                <a:srgbClr val="C9C9C9"/>
              </a:buClr>
              <a:buSzPts val="3600"/>
              <a:buChar char="•"/>
            </a:pPr>
            <a:r>
              <a:rPr lang="en-US">
                <a:solidFill>
                  <a:srgbClr val="C9C9C9"/>
                </a:solidFill>
              </a:rPr>
              <a:t>No indexes</a:t>
            </a:r>
            <a:endParaRPr/>
          </a:p>
          <a:p>
            <a:pPr indent="-228600" lvl="0" marL="228600" rtl="0" algn="l">
              <a:lnSpc>
                <a:spcPct val="90000"/>
              </a:lnSpc>
              <a:spcBef>
                <a:spcPts val="1000"/>
              </a:spcBef>
              <a:spcAft>
                <a:spcPts val="0"/>
              </a:spcAft>
              <a:buClr>
                <a:srgbClr val="C9C9C9"/>
              </a:buClr>
              <a:buSzPts val="3600"/>
              <a:buChar char="•"/>
            </a:pPr>
            <a:r>
              <a:rPr lang="en-US">
                <a:solidFill>
                  <a:srgbClr val="C9C9C9"/>
                </a:solidFill>
              </a:rPr>
              <a:t>Reliance on brute force</a:t>
            </a:r>
            <a:endParaRPr/>
          </a:p>
        </p:txBody>
      </p:sp>
      <p:sp>
        <p:nvSpPr>
          <p:cNvPr id="852" name="Google Shape;852;p84"/>
          <p:cNvSpPr txBox="1"/>
          <p:nvPr/>
        </p:nvSpPr>
        <p:spPr>
          <a:xfrm>
            <a:off x="619836" y="304800"/>
            <a:ext cx="77724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lang="en-US" sz="4000">
                <a:solidFill>
                  <a:schemeClr val="accent4"/>
                </a:solidFill>
                <a:latin typeface="Century Gothic"/>
                <a:ea typeface="Century Gothic"/>
                <a:cs typeface="Century Gothic"/>
                <a:sym typeface="Century Gothic"/>
              </a:rPr>
              <a:t>Map Reduce Inapplicability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5"/>
          <p:cNvSpPr txBox="1"/>
          <p:nvPr>
            <p:ph idx="1" type="body"/>
          </p:nvPr>
        </p:nvSpPr>
        <p:spPr>
          <a:xfrm>
            <a:off x="533400" y="1600200"/>
            <a:ext cx="8115300" cy="402412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C9C9C9"/>
              </a:buClr>
              <a:buSzPct val="100000"/>
              <a:buFont typeface="Century Gothic"/>
              <a:buNone/>
            </a:pPr>
            <a:r>
              <a:rPr lang="en-US">
                <a:solidFill>
                  <a:srgbClr val="C9C9C9"/>
                </a:solidFill>
              </a:rPr>
              <a:t>Feature absence and tool incompatibility</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Transaction updates</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Changing data and maintaining data integrity</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Data mining and replication tools</a:t>
            </a:r>
            <a:endParaRPr/>
          </a:p>
          <a:p>
            <a:pPr indent="-228600" lvl="0" marL="228600" rtl="0" algn="l">
              <a:lnSpc>
                <a:spcPct val="90000"/>
              </a:lnSpc>
              <a:spcBef>
                <a:spcPts val="1000"/>
              </a:spcBef>
              <a:spcAft>
                <a:spcPts val="0"/>
              </a:spcAft>
              <a:buClr>
                <a:srgbClr val="C9C9C9"/>
              </a:buClr>
              <a:buSzPct val="100000"/>
              <a:buChar char="•"/>
            </a:pPr>
            <a:r>
              <a:rPr lang="en-US">
                <a:solidFill>
                  <a:srgbClr val="C9C9C9"/>
                </a:solidFill>
              </a:rPr>
              <a:t>Database design and construction tools</a:t>
            </a:r>
            <a:endParaRPr/>
          </a:p>
        </p:txBody>
      </p:sp>
      <p:sp>
        <p:nvSpPr>
          <p:cNvPr id="858" name="Google Shape;858;p85"/>
          <p:cNvSpPr txBox="1"/>
          <p:nvPr/>
        </p:nvSpPr>
        <p:spPr>
          <a:xfrm>
            <a:off x="704850" y="426493"/>
            <a:ext cx="77724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lang="en-US" sz="4000">
                <a:solidFill>
                  <a:schemeClr val="accent4"/>
                </a:solidFill>
                <a:latin typeface="Century Gothic"/>
                <a:ea typeface="Century Gothic"/>
                <a:cs typeface="Century Gothic"/>
                <a:sym typeface="Century Gothic"/>
              </a:rPr>
              <a:t>Map Reduce Inapplicability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7"/>
          <p:cNvPicPr preferRelativeResize="0"/>
          <p:nvPr/>
        </p:nvPicPr>
        <p:blipFill rotWithShape="1">
          <a:blip r:embed="rId3">
            <a:alphaModFix/>
          </a:blip>
          <a:srcRect b="0" l="0" r="0" t="0"/>
          <a:stretch/>
        </p:blipFill>
        <p:spPr>
          <a:xfrm>
            <a:off x="508000" y="381000"/>
            <a:ext cx="8128000" cy="248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8"/>
          <p:cNvGrpSpPr/>
          <p:nvPr/>
        </p:nvGrpSpPr>
        <p:grpSpPr>
          <a:xfrm>
            <a:off x="1752600" y="304800"/>
            <a:ext cx="5334000" cy="4386391"/>
            <a:chOff x="971600" y="1922929"/>
            <a:chExt cx="7699054" cy="4386391"/>
          </a:xfrm>
        </p:grpSpPr>
        <p:sp>
          <p:nvSpPr>
            <p:cNvPr id="215" name="Google Shape;215;p8"/>
            <p:cNvSpPr/>
            <p:nvPr/>
          </p:nvSpPr>
          <p:spPr>
            <a:xfrm>
              <a:off x="971600" y="1988840"/>
              <a:ext cx="720080" cy="4320480"/>
            </a:xfrm>
            <a:prstGeom prst="rect">
              <a:avLst/>
            </a:prstGeom>
            <a:solidFill>
              <a:srgbClr val="C0000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6" name="Google Shape;216;p8"/>
            <p:cNvSpPr/>
            <p:nvPr/>
          </p:nvSpPr>
          <p:spPr>
            <a:xfrm rot="5400000">
              <a:off x="5292080" y="3429000"/>
              <a:ext cx="720080" cy="288032"/>
            </a:xfrm>
            <a:prstGeom prst="rect">
              <a:avLst/>
            </a:prstGeom>
            <a:solidFill>
              <a:srgbClr val="C0000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8"/>
            <p:cNvSpPr txBox="1"/>
            <p:nvPr/>
          </p:nvSpPr>
          <p:spPr>
            <a:xfrm>
              <a:off x="4427984" y="3356992"/>
              <a:ext cx="504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X</a:t>
              </a:r>
              <a:endParaRPr/>
            </a:p>
          </p:txBody>
        </p:sp>
        <p:sp>
          <p:nvSpPr>
            <p:cNvPr id="218" name="Google Shape;218;p8"/>
            <p:cNvSpPr/>
            <p:nvPr/>
          </p:nvSpPr>
          <p:spPr>
            <a:xfrm>
              <a:off x="1691680" y="1988840"/>
              <a:ext cx="720080" cy="4320480"/>
            </a:xfrm>
            <a:prstGeom prst="rect">
              <a:avLst/>
            </a:prstGeom>
            <a:solidFill>
              <a:srgbClr val="525252"/>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9" name="Google Shape;219;p8"/>
            <p:cNvSpPr/>
            <p:nvPr/>
          </p:nvSpPr>
          <p:spPr>
            <a:xfrm>
              <a:off x="3131840" y="1988840"/>
              <a:ext cx="720080" cy="4320480"/>
            </a:xfrm>
            <a:prstGeom prst="rect">
              <a:avLst/>
            </a:prstGeom>
            <a:solidFill>
              <a:srgbClr val="00B05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8"/>
            <p:cNvSpPr/>
            <p:nvPr/>
          </p:nvSpPr>
          <p:spPr>
            <a:xfrm>
              <a:off x="2411760" y="1988840"/>
              <a:ext cx="720080" cy="4320480"/>
            </a:xfrm>
            <a:prstGeom prst="rect">
              <a:avLst/>
            </a:prstGeom>
            <a:solidFill>
              <a:srgbClr val="00206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8"/>
            <p:cNvSpPr/>
            <p:nvPr/>
          </p:nvSpPr>
          <p:spPr>
            <a:xfrm rot="5400000">
              <a:off x="5292080" y="4149080"/>
              <a:ext cx="720080" cy="288032"/>
            </a:xfrm>
            <a:prstGeom prst="rect">
              <a:avLst/>
            </a:prstGeom>
            <a:solidFill>
              <a:srgbClr val="525252"/>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8"/>
            <p:cNvSpPr/>
            <p:nvPr/>
          </p:nvSpPr>
          <p:spPr>
            <a:xfrm rot="5400000">
              <a:off x="5292080" y="5589240"/>
              <a:ext cx="720080" cy="288032"/>
            </a:xfrm>
            <a:prstGeom prst="rect">
              <a:avLst/>
            </a:prstGeom>
            <a:solidFill>
              <a:srgbClr val="00B05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8"/>
            <p:cNvSpPr/>
            <p:nvPr/>
          </p:nvSpPr>
          <p:spPr>
            <a:xfrm rot="5400000">
              <a:off x="5292080" y="4869160"/>
              <a:ext cx="720080" cy="288032"/>
            </a:xfrm>
            <a:prstGeom prst="rect">
              <a:avLst/>
            </a:prstGeom>
            <a:solidFill>
              <a:srgbClr val="002060"/>
            </a:solidFill>
            <a:ln cap="flat" cmpd="sng" w="127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224" name="Google Shape;224;p8"/>
            <p:cNvCxnSpPr/>
            <p:nvPr/>
          </p:nvCxnSpPr>
          <p:spPr>
            <a:xfrm>
              <a:off x="971600" y="2996952"/>
              <a:ext cx="2880320" cy="0"/>
            </a:xfrm>
            <a:prstGeom prst="straightConnector1">
              <a:avLst/>
            </a:prstGeom>
            <a:noFill/>
            <a:ln cap="flat" cmpd="sng" w="25400">
              <a:solidFill>
                <a:schemeClr val="lt1"/>
              </a:solidFill>
              <a:prstDash val="solid"/>
              <a:round/>
              <a:headEnd len="sm" w="sm" type="none"/>
              <a:tailEnd len="sm" w="sm" type="none"/>
            </a:ln>
          </p:spPr>
        </p:cxnSp>
        <p:cxnSp>
          <p:nvCxnSpPr>
            <p:cNvPr id="225" name="Google Shape;225;p8"/>
            <p:cNvCxnSpPr/>
            <p:nvPr/>
          </p:nvCxnSpPr>
          <p:spPr>
            <a:xfrm>
              <a:off x="971600" y="4149080"/>
              <a:ext cx="2880320" cy="0"/>
            </a:xfrm>
            <a:prstGeom prst="straightConnector1">
              <a:avLst/>
            </a:prstGeom>
            <a:noFill/>
            <a:ln cap="flat" cmpd="sng" w="25400">
              <a:solidFill>
                <a:schemeClr val="lt1"/>
              </a:solidFill>
              <a:prstDash val="solid"/>
              <a:round/>
              <a:headEnd len="sm" w="sm" type="none"/>
              <a:tailEnd len="sm" w="sm" type="none"/>
            </a:ln>
          </p:spPr>
        </p:cxnSp>
        <p:cxnSp>
          <p:nvCxnSpPr>
            <p:cNvPr id="226" name="Google Shape;226;p8"/>
            <p:cNvCxnSpPr/>
            <p:nvPr/>
          </p:nvCxnSpPr>
          <p:spPr>
            <a:xfrm>
              <a:off x="971600" y="5229200"/>
              <a:ext cx="2880320" cy="0"/>
            </a:xfrm>
            <a:prstGeom prst="straightConnector1">
              <a:avLst/>
            </a:prstGeom>
            <a:noFill/>
            <a:ln cap="flat" cmpd="sng" w="25400">
              <a:solidFill>
                <a:schemeClr val="lt1"/>
              </a:solidFill>
              <a:prstDash val="solid"/>
              <a:round/>
              <a:headEnd len="sm" w="sm" type="none"/>
              <a:tailEnd len="sm" w="sm" type="none"/>
            </a:ln>
          </p:spPr>
        </p:cxnSp>
        <p:sp>
          <p:nvSpPr>
            <p:cNvPr id="227" name="Google Shape;227;p8"/>
            <p:cNvSpPr txBox="1"/>
            <p:nvPr/>
          </p:nvSpPr>
          <p:spPr>
            <a:xfrm>
              <a:off x="4139952" y="2276872"/>
              <a:ext cx="7521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chunk</a:t>
              </a:r>
              <a:endParaRPr/>
            </a:p>
          </p:txBody>
        </p:sp>
        <p:sp>
          <p:nvSpPr>
            <p:cNvPr id="228" name="Google Shape;228;p8"/>
            <p:cNvSpPr/>
            <p:nvPr/>
          </p:nvSpPr>
          <p:spPr>
            <a:xfrm>
              <a:off x="3923928" y="1988840"/>
              <a:ext cx="144016" cy="1008112"/>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9" name="Google Shape;229;p8"/>
            <p:cNvSpPr txBox="1"/>
            <p:nvPr/>
          </p:nvSpPr>
          <p:spPr>
            <a:xfrm>
              <a:off x="5508103" y="1922929"/>
              <a:ext cx="316255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Color = stripe.</a:t>
              </a:r>
              <a:endParaRPr/>
            </a:p>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Each stripe of matrix divided up </a:t>
              </a:r>
              <a:endParaRPr/>
            </a:p>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into chunks.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228600" y="0"/>
            <a:ext cx="8686800" cy="9144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4"/>
              </a:buClr>
              <a:buSzPts val="3600"/>
              <a:buFont typeface="Century Gothic"/>
              <a:buNone/>
            </a:pPr>
            <a:r>
              <a:rPr b="1" lang="en-US" sz="3600"/>
              <a:t>MATRIX – VECTOR MULTIPLICATION </a:t>
            </a:r>
            <a:endParaRPr/>
          </a:p>
        </p:txBody>
      </p:sp>
      <p:sp>
        <p:nvSpPr>
          <p:cNvPr id="235" name="Google Shape;235;p9"/>
          <p:cNvSpPr txBox="1"/>
          <p:nvPr/>
        </p:nvSpPr>
        <p:spPr>
          <a:xfrm>
            <a:off x="457200" y="4033520"/>
            <a:ext cx="8229600" cy="251968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spcBef>
                <a:spcPts val="0"/>
              </a:spcBef>
              <a:spcAft>
                <a:spcPts val="0"/>
              </a:spcAft>
              <a:buClr>
                <a:schemeClr val="lt2"/>
              </a:buClr>
              <a:buSzPct val="100000"/>
              <a:buFont typeface="Noto Sans Symbols"/>
              <a:buNone/>
            </a:pPr>
            <a:r>
              <a:rPr b="1" lang="en-US" sz="2400">
                <a:solidFill>
                  <a:srgbClr val="FFD966"/>
                </a:solidFill>
                <a:latin typeface="Times New Roman"/>
                <a:ea typeface="Times New Roman"/>
                <a:cs typeface="Times New Roman"/>
                <a:sym typeface="Times New Roman"/>
              </a:rPr>
              <a:t>Case 2: Very large </a:t>
            </a:r>
            <a:r>
              <a:rPr b="1" i="1" lang="en-US" sz="2400">
                <a:solidFill>
                  <a:srgbClr val="FFD966"/>
                </a:solidFill>
                <a:latin typeface="Times New Roman"/>
                <a:ea typeface="Times New Roman"/>
                <a:cs typeface="Times New Roman"/>
                <a:sym typeface="Times New Roman"/>
              </a:rPr>
              <a:t>n</a:t>
            </a:r>
            <a:r>
              <a:rPr b="1" lang="en-US" sz="2400">
                <a:solidFill>
                  <a:srgbClr val="FFD966"/>
                </a:solidFill>
                <a:latin typeface="Times New Roman"/>
                <a:ea typeface="Times New Roman"/>
                <a:cs typeface="Times New Roman"/>
                <a:sym typeface="Times New Roman"/>
              </a:rPr>
              <a:t>, even </a:t>
            </a:r>
            <a:r>
              <a:rPr b="1" i="1" lang="en-US" sz="2400">
                <a:solidFill>
                  <a:srgbClr val="FFD966"/>
                </a:solidFill>
                <a:latin typeface="Times New Roman"/>
                <a:ea typeface="Times New Roman"/>
                <a:cs typeface="Times New Roman"/>
                <a:sym typeface="Times New Roman"/>
              </a:rPr>
              <a:t>v </a:t>
            </a:r>
            <a:r>
              <a:rPr b="1" lang="en-US" sz="2400">
                <a:solidFill>
                  <a:srgbClr val="FFD966"/>
                </a:solidFill>
                <a:latin typeface="Times New Roman"/>
                <a:ea typeface="Times New Roman"/>
                <a:cs typeface="Times New Roman"/>
                <a:sym typeface="Times New Roman"/>
              </a:rPr>
              <a:t>does not fit into main memory</a:t>
            </a:r>
            <a:endParaRPr/>
          </a:p>
          <a:p>
            <a:pPr indent="-342900" lvl="0" marL="342900" marR="0" rtl="0" algn="l">
              <a:spcBef>
                <a:spcPts val="444"/>
              </a:spcBef>
              <a:spcAft>
                <a:spcPts val="0"/>
              </a:spcAft>
              <a:buClr>
                <a:schemeClr val="lt2"/>
              </a:buClr>
              <a:buSzPct val="100000"/>
              <a:buFont typeface="Noto Sans Symbols"/>
              <a:buChar char="▪"/>
            </a:pPr>
            <a:r>
              <a:rPr lang="en-US" sz="2400">
                <a:solidFill>
                  <a:schemeClr val="lt1"/>
                </a:solidFill>
                <a:latin typeface="Times New Roman"/>
                <a:ea typeface="Times New Roman"/>
                <a:cs typeface="Times New Roman"/>
                <a:sym typeface="Times New Roman"/>
              </a:rPr>
              <a:t>For every map, many accesses to disk (for parts of </a:t>
            </a:r>
            <a:r>
              <a:rPr i="1" lang="en-US" sz="2400">
                <a:solidFill>
                  <a:schemeClr val="lt1"/>
                </a:solidFill>
                <a:latin typeface="Times New Roman"/>
                <a:ea typeface="Times New Roman"/>
                <a:cs typeface="Times New Roman"/>
                <a:sym typeface="Times New Roman"/>
              </a:rPr>
              <a:t>v</a:t>
            </a:r>
            <a:r>
              <a:rPr lang="en-US" sz="2400">
                <a:solidFill>
                  <a:schemeClr val="lt1"/>
                </a:solidFill>
                <a:latin typeface="Times New Roman"/>
                <a:ea typeface="Times New Roman"/>
                <a:cs typeface="Times New Roman"/>
                <a:sym typeface="Times New Roman"/>
              </a:rPr>
              <a:t>) required!</a:t>
            </a:r>
            <a:endParaRPr/>
          </a:p>
          <a:p>
            <a:pPr indent="-342900" lvl="0" marL="342900" marR="0" rtl="0" algn="l">
              <a:spcBef>
                <a:spcPts val="444"/>
              </a:spcBef>
              <a:spcAft>
                <a:spcPts val="0"/>
              </a:spcAft>
              <a:buClr>
                <a:schemeClr val="lt2"/>
              </a:buClr>
              <a:buSzPct val="100000"/>
              <a:buFont typeface="Noto Sans Symbols"/>
              <a:buChar char="▪"/>
            </a:pPr>
            <a:r>
              <a:rPr lang="en-US" sz="2400">
                <a:solidFill>
                  <a:schemeClr val="lt1"/>
                </a:solidFill>
                <a:latin typeface="Times New Roman"/>
                <a:ea typeface="Times New Roman"/>
                <a:cs typeface="Times New Roman"/>
                <a:sym typeface="Times New Roman"/>
              </a:rPr>
              <a:t>Solution:</a:t>
            </a:r>
            <a:endParaRPr/>
          </a:p>
          <a:p>
            <a:pPr indent="-285750" lvl="1" marL="742950" marR="0" rtl="0" algn="l">
              <a:spcBef>
                <a:spcPts val="370"/>
              </a:spcBef>
              <a:spcAft>
                <a:spcPts val="0"/>
              </a:spcAft>
              <a:buClr>
                <a:schemeClr val="accen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How much of </a:t>
            </a:r>
            <a:r>
              <a:rPr b="1" i="1" lang="en-US" sz="2000" u="none" cap="none" strike="noStrike">
                <a:solidFill>
                  <a:schemeClr val="lt1"/>
                </a:solidFill>
                <a:latin typeface="Times New Roman"/>
                <a:ea typeface="Times New Roman"/>
                <a:cs typeface="Times New Roman"/>
                <a:sym typeface="Times New Roman"/>
              </a:rPr>
              <a:t>v </a:t>
            </a:r>
            <a:r>
              <a:rPr b="1" i="0" lang="en-US" sz="2000" u="none" cap="none" strike="noStrike">
                <a:solidFill>
                  <a:schemeClr val="lt1"/>
                </a:solidFill>
                <a:latin typeface="Times New Roman"/>
                <a:ea typeface="Times New Roman"/>
                <a:cs typeface="Times New Roman"/>
                <a:sym typeface="Times New Roman"/>
              </a:rPr>
              <a:t>will fit in?</a:t>
            </a:r>
            <a:endParaRPr/>
          </a:p>
          <a:p>
            <a:pPr indent="-285750" lvl="1" marL="742950" marR="0" rtl="0" algn="l">
              <a:spcBef>
                <a:spcPts val="370"/>
              </a:spcBef>
              <a:spcAft>
                <a:spcPts val="0"/>
              </a:spcAft>
              <a:buClr>
                <a:schemeClr val="accent1"/>
              </a:buClr>
              <a:buSzPct val="100000"/>
              <a:buFont typeface="Arial"/>
              <a:buChar char="–"/>
            </a:pPr>
            <a:r>
              <a:rPr b="0" i="0" lang="en-US" sz="2000" u="none" cap="none" strike="noStrike">
                <a:solidFill>
                  <a:schemeClr val="lt1"/>
                </a:solidFill>
                <a:latin typeface="Times New Roman"/>
                <a:ea typeface="Times New Roman"/>
                <a:cs typeface="Times New Roman"/>
                <a:sym typeface="Times New Roman"/>
              </a:rPr>
              <a:t>Partition </a:t>
            </a:r>
            <a:r>
              <a:rPr b="0" i="1" lang="en-US" sz="2000" u="none" cap="none" strike="noStrike">
                <a:solidFill>
                  <a:schemeClr val="lt1"/>
                </a:solidFill>
                <a:latin typeface="Times New Roman"/>
                <a:ea typeface="Times New Roman"/>
                <a:cs typeface="Times New Roman"/>
                <a:sym typeface="Times New Roman"/>
              </a:rPr>
              <a:t>v </a:t>
            </a:r>
            <a:r>
              <a:rPr b="0" i="0" lang="en-US" sz="2000" u="none" cap="none" strike="noStrike">
                <a:solidFill>
                  <a:schemeClr val="lt1"/>
                </a:solidFill>
                <a:latin typeface="Times New Roman"/>
                <a:ea typeface="Times New Roman"/>
                <a:cs typeface="Times New Roman"/>
                <a:sym typeface="Times New Roman"/>
              </a:rPr>
              <a:t>and </a:t>
            </a:r>
            <a:r>
              <a:rPr b="0" i="1" lang="en-US" sz="2000" u="none" cap="none" strike="noStrike">
                <a:solidFill>
                  <a:schemeClr val="lt1"/>
                </a:solidFill>
                <a:latin typeface="Times New Roman"/>
                <a:ea typeface="Times New Roman"/>
                <a:cs typeface="Times New Roman"/>
                <a:sym typeface="Times New Roman"/>
              </a:rPr>
              <a:t>rows </a:t>
            </a:r>
            <a:r>
              <a:rPr b="0" i="0" lang="en-US" sz="2000" u="none" cap="none" strike="noStrike">
                <a:solidFill>
                  <a:schemeClr val="lt1"/>
                </a:solidFill>
                <a:latin typeface="Times New Roman"/>
                <a:ea typeface="Times New Roman"/>
                <a:cs typeface="Times New Roman"/>
                <a:sym typeface="Times New Roman"/>
              </a:rPr>
              <a:t>of </a:t>
            </a:r>
            <a:r>
              <a:rPr b="0" i="1" lang="en-US" sz="2000" u="none" cap="none" strike="noStrike">
                <a:solidFill>
                  <a:schemeClr val="lt1"/>
                </a:solidFill>
                <a:latin typeface="Times New Roman"/>
                <a:ea typeface="Times New Roman"/>
                <a:cs typeface="Times New Roman"/>
                <a:sym typeface="Times New Roman"/>
              </a:rPr>
              <a:t>M </a:t>
            </a:r>
            <a:r>
              <a:rPr b="0" i="0" lang="en-US" sz="2000" u="none" cap="none" strike="noStrike">
                <a:solidFill>
                  <a:schemeClr val="lt1"/>
                </a:solidFill>
                <a:latin typeface="Times New Roman"/>
                <a:ea typeface="Times New Roman"/>
                <a:cs typeface="Times New Roman"/>
                <a:sym typeface="Times New Roman"/>
              </a:rPr>
              <a:t>so that each partition of </a:t>
            </a:r>
            <a:r>
              <a:rPr b="0" i="1" lang="en-US" sz="2000" u="none" cap="none" strike="noStrike">
                <a:solidFill>
                  <a:schemeClr val="lt1"/>
                </a:solidFill>
                <a:latin typeface="Times New Roman"/>
                <a:ea typeface="Times New Roman"/>
                <a:cs typeface="Times New Roman"/>
                <a:sym typeface="Times New Roman"/>
              </a:rPr>
              <a:t>v </a:t>
            </a:r>
            <a:r>
              <a:rPr b="0" i="0" lang="en-US" sz="2000" u="none" cap="none" strike="noStrike">
                <a:solidFill>
                  <a:schemeClr val="lt1"/>
                </a:solidFill>
                <a:latin typeface="Times New Roman"/>
                <a:ea typeface="Times New Roman"/>
                <a:cs typeface="Times New Roman"/>
                <a:sym typeface="Times New Roman"/>
              </a:rPr>
              <a:t>fits into memory</a:t>
            </a:r>
            <a:endParaRPr/>
          </a:p>
          <a:p>
            <a:pPr indent="-285750" lvl="1" marL="742950" marR="0" rtl="0" algn="l">
              <a:spcBef>
                <a:spcPts val="370"/>
              </a:spcBef>
              <a:spcAft>
                <a:spcPts val="0"/>
              </a:spcAft>
              <a:buClr>
                <a:schemeClr val="accent1"/>
              </a:buClr>
              <a:buSzPct val="100000"/>
              <a:buFont typeface="Arial"/>
              <a:buChar char="–"/>
            </a:pPr>
            <a:r>
              <a:rPr b="0" i="0" lang="en-US" sz="2000" u="none" cap="none" strike="noStrike">
                <a:solidFill>
                  <a:schemeClr val="lt1"/>
                </a:solidFill>
                <a:latin typeface="Times New Roman"/>
                <a:ea typeface="Times New Roman"/>
                <a:cs typeface="Times New Roman"/>
                <a:sym typeface="Times New Roman"/>
              </a:rPr>
              <a:t>Take dot product of one partition of </a:t>
            </a:r>
            <a:r>
              <a:rPr b="0" i="1" lang="en-US" sz="2000" u="none" cap="none" strike="noStrike">
                <a:solidFill>
                  <a:schemeClr val="lt1"/>
                </a:solidFill>
                <a:latin typeface="Times New Roman"/>
                <a:ea typeface="Times New Roman"/>
                <a:cs typeface="Times New Roman"/>
                <a:sym typeface="Times New Roman"/>
              </a:rPr>
              <a:t>v </a:t>
            </a:r>
            <a:r>
              <a:rPr b="0" i="0" lang="en-US" sz="2000" u="none" cap="none" strike="noStrike">
                <a:solidFill>
                  <a:schemeClr val="lt1"/>
                </a:solidFill>
                <a:latin typeface="Times New Roman"/>
                <a:ea typeface="Times New Roman"/>
                <a:cs typeface="Times New Roman"/>
                <a:sym typeface="Times New Roman"/>
              </a:rPr>
              <a:t>and the corresponding partition of </a:t>
            </a:r>
            <a:r>
              <a:rPr b="0" i="1" lang="en-US" sz="2000" u="none" cap="none" strike="noStrike">
                <a:solidFill>
                  <a:schemeClr val="lt1"/>
                </a:solidFill>
                <a:latin typeface="Times New Roman"/>
                <a:ea typeface="Times New Roman"/>
                <a:cs typeface="Times New Roman"/>
                <a:sym typeface="Times New Roman"/>
              </a:rPr>
              <a:t>M</a:t>
            </a:r>
            <a:endParaRPr/>
          </a:p>
          <a:p>
            <a:pPr indent="-285750" lvl="1" marL="742950" marR="0" rtl="0" algn="l">
              <a:spcBef>
                <a:spcPts val="370"/>
              </a:spcBef>
              <a:spcAft>
                <a:spcPts val="0"/>
              </a:spcAft>
              <a:buClr>
                <a:schemeClr val="accent1"/>
              </a:buClr>
              <a:buSzPct val="100000"/>
              <a:buFont typeface="Arial"/>
              <a:buChar char="–"/>
            </a:pPr>
            <a:r>
              <a:rPr b="0" i="1" lang="en-US" sz="2000" u="none" cap="none" strike="noStrike">
                <a:solidFill>
                  <a:schemeClr val="lt1"/>
                </a:solidFill>
                <a:latin typeface="Times New Roman"/>
                <a:ea typeface="Times New Roman"/>
                <a:cs typeface="Times New Roman"/>
                <a:sym typeface="Times New Roman"/>
              </a:rPr>
              <a:t>Map </a:t>
            </a:r>
            <a:r>
              <a:rPr b="0" i="0" lang="en-US" sz="2000" u="none" cap="none" strike="noStrike">
                <a:solidFill>
                  <a:schemeClr val="lt1"/>
                </a:solidFill>
                <a:latin typeface="Times New Roman"/>
                <a:ea typeface="Times New Roman"/>
                <a:cs typeface="Times New Roman"/>
                <a:sym typeface="Times New Roman"/>
              </a:rPr>
              <a:t>and </a:t>
            </a:r>
            <a:r>
              <a:rPr b="0" i="1" lang="en-US" sz="2000" u="none" cap="none" strike="noStrike">
                <a:solidFill>
                  <a:schemeClr val="lt1"/>
                </a:solidFill>
                <a:latin typeface="Times New Roman"/>
                <a:ea typeface="Times New Roman"/>
                <a:cs typeface="Times New Roman"/>
                <a:sym typeface="Times New Roman"/>
              </a:rPr>
              <a:t>reduce </a:t>
            </a:r>
            <a:r>
              <a:rPr b="0" i="0" lang="en-US" sz="2000" u="none" cap="none" strike="noStrike">
                <a:solidFill>
                  <a:schemeClr val="lt1"/>
                </a:solidFill>
                <a:latin typeface="Times New Roman"/>
                <a:ea typeface="Times New Roman"/>
                <a:cs typeface="Times New Roman"/>
                <a:sym typeface="Times New Roman"/>
              </a:rPr>
              <a:t>same as before</a:t>
            </a:r>
            <a:endParaRPr/>
          </a:p>
        </p:txBody>
      </p:sp>
      <p:pic>
        <p:nvPicPr>
          <p:cNvPr id="236" name="Google Shape;236;p9"/>
          <p:cNvPicPr preferRelativeResize="0"/>
          <p:nvPr/>
        </p:nvPicPr>
        <p:blipFill rotWithShape="1">
          <a:blip r:embed="rId3">
            <a:alphaModFix/>
          </a:blip>
          <a:srcRect b="0" l="0" r="0" t="0"/>
          <a:stretch/>
        </p:blipFill>
        <p:spPr>
          <a:xfrm>
            <a:off x="886460" y="2103120"/>
            <a:ext cx="1431668" cy="1316211"/>
          </a:xfrm>
          <a:prstGeom prst="rect">
            <a:avLst/>
          </a:prstGeom>
          <a:noFill/>
          <a:ln>
            <a:noFill/>
          </a:ln>
        </p:spPr>
      </p:pic>
      <p:cxnSp>
        <p:nvCxnSpPr>
          <p:cNvPr id="237" name="Google Shape;237;p9"/>
          <p:cNvCxnSpPr/>
          <p:nvPr/>
        </p:nvCxnSpPr>
        <p:spPr>
          <a:xfrm>
            <a:off x="2712720" y="2377440"/>
            <a:ext cx="1798320" cy="0"/>
          </a:xfrm>
          <a:prstGeom prst="straightConnector1">
            <a:avLst/>
          </a:prstGeom>
          <a:noFill/>
          <a:ln cap="flat" cmpd="sng" w="9525">
            <a:solidFill>
              <a:schemeClr val="dk1"/>
            </a:solidFill>
            <a:prstDash val="solid"/>
            <a:round/>
            <a:headEnd len="med" w="med" type="stealth"/>
            <a:tailEnd len="med" w="med" type="stealth"/>
          </a:ln>
        </p:spPr>
      </p:cxnSp>
      <p:cxnSp>
        <p:nvCxnSpPr>
          <p:cNvPr id="238" name="Google Shape;238;p9"/>
          <p:cNvCxnSpPr/>
          <p:nvPr/>
        </p:nvCxnSpPr>
        <p:spPr>
          <a:xfrm>
            <a:off x="5110480" y="2103120"/>
            <a:ext cx="0" cy="1656080"/>
          </a:xfrm>
          <a:prstGeom prst="straightConnector1">
            <a:avLst/>
          </a:prstGeom>
          <a:noFill/>
          <a:ln cap="flat" cmpd="sng" w="9525">
            <a:solidFill>
              <a:schemeClr val="dk1"/>
            </a:solidFill>
            <a:prstDash val="solid"/>
            <a:round/>
            <a:headEnd len="med" w="med" type="stealth"/>
            <a:tailEnd len="med" w="med" type="stealth"/>
          </a:ln>
        </p:spPr>
      </p:cxnSp>
      <p:pic>
        <p:nvPicPr>
          <p:cNvPr id="239" name="Google Shape;239;p9"/>
          <p:cNvPicPr preferRelativeResize="0"/>
          <p:nvPr/>
        </p:nvPicPr>
        <p:blipFill rotWithShape="1">
          <a:blip r:embed="rId4">
            <a:alphaModFix/>
          </a:blip>
          <a:srcRect b="0" l="0" r="0" t="0"/>
          <a:stretch/>
        </p:blipFill>
        <p:spPr>
          <a:xfrm>
            <a:off x="5811838" y="2705100"/>
            <a:ext cx="947737" cy="415925"/>
          </a:xfrm>
          <a:prstGeom prst="rect">
            <a:avLst/>
          </a:prstGeom>
          <a:noFill/>
          <a:ln>
            <a:noFill/>
          </a:ln>
        </p:spPr>
      </p:pic>
      <p:cxnSp>
        <p:nvCxnSpPr>
          <p:cNvPr id="240" name="Google Shape;240;p9"/>
          <p:cNvCxnSpPr/>
          <p:nvPr/>
        </p:nvCxnSpPr>
        <p:spPr>
          <a:xfrm>
            <a:off x="5262880" y="2103120"/>
            <a:ext cx="0" cy="436880"/>
          </a:xfrm>
          <a:prstGeom prst="straightConnector1">
            <a:avLst/>
          </a:prstGeom>
          <a:noFill/>
          <a:ln cap="flat" cmpd="sng" w="9525">
            <a:solidFill>
              <a:schemeClr val="dk1"/>
            </a:solidFill>
            <a:prstDash val="solid"/>
            <a:round/>
            <a:headEnd len="med" w="med" type="stealth"/>
            <a:tailEnd len="med" w="med" type="stealth"/>
          </a:ln>
        </p:spPr>
      </p:cxnSp>
      <p:cxnSp>
        <p:nvCxnSpPr>
          <p:cNvPr id="241" name="Google Shape;241;p9"/>
          <p:cNvCxnSpPr/>
          <p:nvPr/>
        </p:nvCxnSpPr>
        <p:spPr>
          <a:xfrm>
            <a:off x="4663440" y="2540000"/>
            <a:ext cx="599440" cy="0"/>
          </a:xfrm>
          <a:prstGeom prst="straightConnector1">
            <a:avLst/>
          </a:prstGeom>
          <a:noFill/>
          <a:ln cap="flat" cmpd="sng" w="9525">
            <a:solidFill>
              <a:schemeClr val="dk1"/>
            </a:solidFill>
            <a:prstDash val="dash"/>
            <a:round/>
            <a:headEnd len="sm" w="sm" type="none"/>
            <a:tailEnd len="sm" w="sm" type="none"/>
          </a:ln>
        </p:spPr>
      </p:cxnSp>
      <p:cxnSp>
        <p:nvCxnSpPr>
          <p:cNvPr id="242" name="Google Shape;242;p9"/>
          <p:cNvCxnSpPr/>
          <p:nvPr/>
        </p:nvCxnSpPr>
        <p:spPr>
          <a:xfrm rot="10800000">
            <a:off x="2712720" y="2540000"/>
            <a:ext cx="436880" cy="0"/>
          </a:xfrm>
          <a:prstGeom prst="straightConnector1">
            <a:avLst/>
          </a:prstGeom>
          <a:noFill/>
          <a:ln cap="flat" cmpd="sng" w="9525">
            <a:solidFill>
              <a:schemeClr val="dk1"/>
            </a:solidFill>
            <a:prstDash val="solid"/>
            <a:round/>
            <a:headEnd len="med" w="med" type="stealth"/>
            <a:tailEnd len="med" w="med" type="stealth"/>
          </a:ln>
        </p:spPr>
      </p:cxnSp>
      <p:cxnSp>
        <p:nvCxnSpPr>
          <p:cNvPr id="243" name="Google Shape;243;p9"/>
          <p:cNvCxnSpPr/>
          <p:nvPr/>
        </p:nvCxnSpPr>
        <p:spPr>
          <a:xfrm>
            <a:off x="4663440" y="2939812"/>
            <a:ext cx="294640" cy="0"/>
          </a:xfrm>
          <a:prstGeom prst="straightConnector1">
            <a:avLst/>
          </a:prstGeom>
          <a:noFill/>
          <a:ln cap="flat" cmpd="sng" w="9525">
            <a:solidFill>
              <a:schemeClr val="dk1"/>
            </a:solidFill>
            <a:prstDash val="dash"/>
            <a:round/>
            <a:headEnd len="sm" w="sm" type="none"/>
            <a:tailEnd len="sm" w="sm" type="none"/>
          </a:ln>
        </p:spPr>
      </p:cxnSp>
      <p:cxnSp>
        <p:nvCxnSpPr>
          <p:cNvPr id="244" name="Google Shape;244;p9"/>
          <p:cNvCxnSpPr/>
          <p:nvPr/>
        </p:nvCxnSpPr>
        <p:spPr>
          <a:xfrm>
            <a:off x="4663440" y="3357880"/>
            <a:ext cx="294640" cy="5080"/>
          </a:xfrm>
          <a:prstGeom prst="straightConnector1">
            <a:avLst/>
          </a:prstGeom>
          <a:noFill/>
          <a:ln cap="flat" cmpd="sng" w="9525">
            <a:solidFill>
              <a:schemeClr val="dk1"/>
            </a:solidFill>
            <a:prstDash val="dash"/>
            <a:round/>
            <a:headEnd len="sm" w="sm" type="none"/>
            <a:tailEnd len="sm" w="sm" type="none"/>
          </a:ln>
        </p:spPr>
      </p:cxnSp>
      <p:cxnSp>
        <p:nvCxnSpPr>
          <p:cNvPr id="245" name="Google Shape;245;p9"/>
          <p:cNvCxnSpPr/>
          <p:nvPr/>
        </p:nvCxnSpPr>
        <p:spPr>
          <a:xfrm>
            <a:off x="3159760" y="2103120"/>
            <a:ext cx="0" cy="1656080"/>
          </a:xfrm>
          <a:prstGeom prst="straightConnector1">
            <a:avLst/>
          </a:prstGeom>
          <a:noFill/>
          <a:ln cap="flat" cmpd="sng" w="9525">
            <a:solidFill>
              <a:schemeClr val="dk1"/>
            </a:solidFill>
            <a:prstDash val="dash"/>
            <a:round/>
            <a:headEnd len="sm" w="sm" type="none"/>
            <a:tailEnd len="sm" w="sm" type="none"/>
          </a:ln>
        </p:spPr>
      </p:cxnSp>
      <p:cxnSp>
        <p:nvCxnSpPr>
          <p:cNvPr id="246" name="Google Shape;246;p9"/>
          <p:cNvCxnSpPr/>
          <p:nvPr/>
        </p:nvCxnSpPr>
        <p:spPr>
          <a:xfrm>
            <a:off x="3616960" y="2129011"/>
            <a:ext cx="0" cy="1656080"/>
          </a:xfrm>
          <a:prstGeom prst="straightConnector1">
            <a:avLst/>
          </a:prstGeom>
          <a:noFill/>
          <a:ln cap="flat" cmpd="sng" w="9525">
            <a:solidFill>
              <a:schemeClr val="dk1"/>
            </a:solidFill>
            <a:prstDash val="dash"/>
            <a:round/>
            <a:headEnd len="sm" w="sm" type="none"/>
            <a:tailEnd len="sm" w="sm" type="none"/>
          </a:ln>
        </p:spPr>
      </p:cxnSp>
      <p:cxnSp>
        <p:nvCxnSpPr>
          <p:cNvPr id="247" name="Google Shape;247;p9"/>
          <p:cNvCxnSpPr/>
          <p:nvPr/>
        </p:nvCxnSpPr>
        <p:spPr>
          <a:xfrm>
            <a:off x="4084320" y="2129011"/>
            <a:ext cx="0" cy="1656080"/>
          </a:xfrm>
          <a:prstGeom prst="straightConnector1">
            <a:avLst/>
          </a:prstGeom>
          <a:noFill/>
          <a:ln cap="flat" cmpd="sng" w="9525">
            <a:solidFill>
              <a:schemeClr val="dk1"/>
            </a:solidFill>
            <a:prstDash val="dash"/>
            <a:round/>
            <a:headEnd len="sm" w="sm" type="none"/>
            <a:tailEnd len="sm" w="sm" type="none"/>
          </a:ln>
        </p:spPr>
      </p:cxnSp>
      <p:grpSp>
        <p:nvGrpSpPr>
          <p:cNvPr id="248" name="Google Shape;248;p9"/>
          <p:cNvGrpSpPr/>
          <p:nvPr/>
        </p:nvGrpSpPr>
        <p:grpSpPr>
          <a:xfrm>
            <a:off x="304800" y="914400"/>
            <a:ext cx="8534400" cy="2667000"/>
            <a:chOff x="886460" y="1757680"/>
            <a:chExt cx="7800340" cy="2145665"/>
          </a:xfrm>
        </p:grpSpPr>
        <p:pic>
          <p:nvPicPr>
            <p:cNvPr id="249" name="Google Shape;249;p9"/>
            <p:cNvPicPr preferRelativeResize="0"/>
            <p:nvPr/>
          </p:nvPicPr>
          <p:blipFill rotWithShape="1">
            <a:blip r:embed="rId3">
              <a:alphaModFix/>
            </a:blip>
            <a:srcRect b="0" l="0" r="0" t="0"/>
            <a:stretch/>
          </p:blipFill>
          <p:spPr>
            <a:xfrm>
              <a:off x="886460" y="2103120"/>
              <a:ext cx="1431668" cy="1316211"/>
            </a:xfrm>
            <a:prstGeom prst="rect">
              <a:avLst/>
            </a:prstGeom>
            <a:blipFill rotWithShape="1">
              <a:blip r:embed="rId5">
                <a:alphaModFix/>
              </a:blip>
              <a:tile algn="tl" flip="none" tx="0" sx="100000" ty="0" sy="100000"/>
            </a:blipFill>
            <a:ln>
              <a:noFill/>
            </a:ln>
          </p:spPr>
        </p:pic>
        <p:sp>
          <p:nvSpPr>
            <p:cNvPr id="250" name="Google Shape;250;p9"/>
            <p:cNvSpPr/>
            <p:nvPr/>
          </p:nvSpPr>
          <p:spPr>
            <a:xfrm>
              <a:off x="2712720" y="2103120"/>
              <a:ext cx="1798320" cy="1656080"/>
            </a:xfrm>
            <a:prstGeom prst="rect">
              <a:avLst/>
            </a:prstGeom>
            <a:solidFill>
              <a:schemeClr val="accen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t/>
              </a:r>
              <a:endParaRPr b="0" i="1" sz="2000" u="none" cap="none" strike="noStrike">
                <a:solidFill>
                  <a:srgbClr val="000000"/>
                </a:solidFill>
                <a:latin typeface="Times New Roman"/>
                <a:ea typeface="Times New Roman"/>
                <a:cs typeface="Times New Roman"/>
                <a:sym typeface="Times New Roman"/>
              </a:endParaRPr>
            </a:p>
          </p:txBody>
        </p:sp>
        <p:sp>
          <p:nvSpPr>
            <p:cNvPr id="251" name="Google Shape;251;p9"/>
            <p:cNvSpPr/>
            <p:nvPr/>
          </p:nvSpPr>
          <p:spPr>
            <a:xfrm>
              <a:off x="4663440" y="2103120"/>
              <a:ext cx="294640" cy="1656080"/>
            </a:xfrm>
            <a:prstGeom prst="rect">
              <a:avLst/>
            </a:prstGeom>
            <a:solidFill>
              <a:schemeClr val="accen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t/>
              </a:r>
              <a:endParaRPr b="0" i="1" sz="2000" u="none" cap="none" strike="noStrike">
                <a:solidFill>
                  <a:srgbClr val="000000"/>
                </a:solidFill>
                <a:latin typeface="Times New Roman"/>
                <a:ea typeface="Times New Roman"/>
                <a:cs typeface="Times New Roman"/>
                <a:sym typeface="Times New Roman"/>
              </a:endParaRPr>
            </a:p>
          </p:txBody>
        </p:sp>
        <p:cxnSp>
          <p:nvCxnSpPr>
            <p:cNvPr id="252" name="Google Shape;252;p9"/>
            <p:cNvCxnSpPr/>
            <p:nvPr/>
          </p:nvCxnSpPr>
          <p:spPr>
            <a:xfrm>
              <a:off x="2712720" y="2377440"/>
              <a:ext cx="1798320" cy="0"/>
            </a:xfrm>
            <a:prstGeom prst="straightConnector1">
              <a:avLst/>
            </a:prstGeom>
            <a:noFill/>
            <a:ln cap="flat" cmpd="sng" w="9525">
              <a:solidFill>
                <a:schemeClr val="lt2"/>
              </a:solidFill>
              <a:prstDash val="solid"/>
              <a:round/>
              <a:headEnd len="med" w="med" type="stealth"/>
              <a:tailEnd len="med" w="med" type="stealth"/>
            </a:ln>
          </p:spPr>
        </p:cxnSp>
        <p:cxnSp>
          <p:nvCxnSpPr>
            <p:cNvPr id="253" name="Google Shape;253;p9"/>
            <p:cNvCxnSpPr/>
            <p:nvPr/>
          </p:nvCxnSpPr>
          <p:spPr>
            <a:xfrm>
              <a:off x="5110480" y="2103120"/>
              <a:ext cx="0" cy="1656080"/>
            </a:xfrm>
            <a:prstGeom prst="straightConnector1">
              <a:avLst/>
            </a:prstGeom>
            <a:noFill/>
            <a:ln cap="flat" cmpd="sng" w="9525">
              <a:solidFill>
                <a:schemeClr val="lt2"/>
              </a:solidFill>
              <a:prstDash val="solid"/>
              <a:round/>
              <a:headEnd len="med" w="med" type="stealth"/>
              <a:tailEnd len="med" w="med" type="stealth"/>
            </a:ln>
          </p:spPr>
        </p:cxnSp>
        <p:pic>
          <p:nvPicPr>
            <p:cNvPr id="254" name="Google Shape;254;p9"/>
            <p:cNvPicPr preferRelativeResize="0"/>
            <p:nvPr/>
          </p:nvPicPr>
          <p:blipFill rotWithShape="1">
            <a:blip r:embed="rId4">
              <a:alphaModFix/>
            </a:blip>
            <a:srcRect b="0" l="0" r="0" t="0"/>
            <a:stretch/>
          </p:blipFill>
          <p:spPr>
            <a:xfrm>
              <a:off x="6296660" y="2672080"/>
              <a:ext cx="947737" cy="415925"/>
            </a:xfrm>
            <a:prstGeom prst="rect">
              <a:avLst/>
            </a:prstGeom>
            <a:blipFill rotWithShape="1">
              <a:blip r:embed="rId5">
                <a:alphaModFix/>
              </a:blip>
              <a:tile algn="tl" flip="none" tx="0" sx="100000" ty="0" sy="100000"/>
            </a:blipFill>
            <a:ln>
              <a:noFill/>
            </a:ln>
          </p:spPr>
        </p:pic>
        <p:sp>
          <p:nvSpPr>
            <p:cNvPr id="255" name="Google Shape;255;p9"/>
            <p:cNvSpPr/>
            <p:nvPr/>
          </p:nvSpPr>
          <p:spPr>
            <a:xfrm>
              <a:off x="5547360" y="3121025"/>
              <a:ext cx="3139440" cy="782320"/>
            </a:xfrm>
            <a:prstGeom prst="wedgeRoundRectCallout">
              <a:avLst>
                <a:gd fmla="val -63498" name="adj1"/>
                <a:gd fmla="val -24538" name="adj2"/>
                <a:gd fmla="val 16667" name="adj3"/>
              </a:avLst>
            </a:prstGeom>
            <a:gradFill>
              <a:gsLst>
                <a:gs pos="0">
                  <a:srgbClr val="000000"/>
                </a:gs>
                <a:gs pos="35000">
                  <a:srgbClr val="000000"/>
                </a:gs>
                <a:gs pos="100000">
                  <a:srgbClr val="000000"/>
                </a:gs>
              </a:gsLst>
              <a:lin ang="16200000" scaled="0"/>
            </a:gradFill>
            <a:ln cap="flat" cmpd="sng" w="9525">
              <a:solidFill>
                <a:schemeClr val="l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This whole chunk does not fit in main memory anymore</a:t>
              </a:r>
              <a:endParaRPr/>
            </a:p>
          </p:txBody>
        </p:sp>
        <p:cxnSp>
          <p:nvCxnSpPr>
            <p:cNvPr id="256" name="Google Shape;256;p9"/>
            <p:cNvCxnSpPr/>
            <p:nvPr/>
          </p:nvCxnSpPr>
          <p:spPr>
            <a:xfrm>
              <a:off x="5262880" y="2103120"/>
              <a:ext cx="0" cy="436880"/>
            </a:xfrm>
            <a:prstGeom prst="straightConnector1">
              <a:avLst/>
            </a:prstGeom>
            <a:noFill/>
            <a:ln cap="flat" cmpd="sng" w="9525">
              <a:solidFill>
                <a:schemeClr val="lt2"/>
              </a:solidFill>
              <a:prstDash val="solid"/>
              <a:round/>
              <a:headEnd len="med" w="med" type="stealth"/>
              <a:tailEnd len="med" w="med" type="stealth"/>
            </a:ln>
          </p:spPr>
        </p:cxnSp>
        <p:sp>
          <p:nvSpPr>
            <p:cNvPr id="257" name="Google Shape;257;p9"/>
            <p:cNvSpPr/>
            <p:nvPr/>
          </p:nvSpPr>
          <p:spPr>
            <a:xfrm>
              <a:off x="5699760" y="1757680"/>
              <a:ext cx="2987040" cy="782320"/>
            </a:xfrm>
            <a:prstGeom prst="wedgeRoundRectCallout">
              <a:avLst>
                <a:gd fmla="val -63822" name="adj1"/>
                <a:gd fmla="val 18319" name="adj2"/>
                <a:gd fmla="val 16667" name="adj3"/>
              </a:avLst>
            </a:prstGeom>
            <a:gradFill>
              <a:gsLst>
                <a:gs pos="0">
                  <a:srgbClr val="000000"/>
                </a:gs>
                <a:gs pos="35000">
                  <a:srgbClr val="000000"/>
                </a:gs>
                <a:gs pos="100000">
                  <a:srgbClr val="000000"/>
                </a:gs>
              </a:gsLst>
              <a:lin ang="16200000" scaled="0"/>
            </a:gradFill>
            <a:ln cap="flat" cmpd="sng" w="9525">
              <a:solidFill>
                <a:schemeClr val="l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This much will fit into main memory</a:t>
              </a:r>
              <a:endParaRPr/>
            </a:p>
          </p:txBody>
        </p:sp>
        <p:cxnSp>
          <p:nvCxnSpPr>
            <p:cNvPr id="258" name="Google Shape;258;p9"/>
            <p:cNvCxnSpPr/>
            <p:nvPr/>
          </p:nvCxnSpPr>
          <p:spPr>
            <a:xfrm>
              <a:off x="4663440" y="2540000"/>
              <a:ext cx="599440" cy="0"/>
            </a:xfrm>
            <a:prstGeom prst="straightConnector1">
              <a:avLst/>
            </a:prstGeom>
            <a:noFill/>
            <a:ln cap="flat" cmpd="sng" w="9525">
              <a:solidFill>
                <a:schemeClr val="lt2"/>
              </a:solidFill>
              <a:prstDash val="dash"/>
              <a:round/>
              <a:headEnd len="sm" w="sm" type="none"/>
              <a:tailEnd len="sm" w="sm" type="none"/>
            </a:ln>
          </p:spPr>
        </p:cxnSp>
        <p:cxnSp>
          <p:nvCxnSpPr>
            <p:cNvPr id="259" name="Google Shape;259;p9"/>
            <p:cNvCxnSpPr/>
            <p:nvPr/>
          </p:nvCxnSpPr>
          <p:spPr>
            <a:xfrm rot="10800000">
              <a:off x="2712720" y="2540000"/>
              <a:ext cx="436880" cy="0"/>
            </a:xfrm>
            <a:prstGeom prst="straightConnector1">
              <a:avLst/>
            </a:prstGeom>
            <a:noFill/>
            <a:ln cap="flat" cmpd="sng" w="9525">
              <a:solidFill>
                <a:schemeClr val="lt2"/>
              </a:solidFill>
              <a:prstDash val="solid"/>
              <a:round/>
              <a:headEnd len="med" w="med" type="stealth"/>
              <a:tailEnd len="med" w="med" type="stealth"/>
            </a:ln>
          </p:spPr>
        </p:cxnSp>
        <p:cxnSp>
          <p:nvCxnSpPr>
            <p:cNvPr id="260" name="Google Shape;260;p9"/>
            <p:cNvCxnSpPr/>
            <p:nvPr/>
          </p:nvCxnSpPr>
          <p:spPr>
            <a:xfrm>
              <a:off x="4663440" y="2939812"/>
              <a:ext cx="294640" cy="0"/>
            </a:xfrm>
            <a:prstGeom prst="straightConnector1">
              <a:avLst/>
            </a:prstGeom>
            <a:noFill/>
            <a:ln cap="flat" cmpd="sng" w="9525">
              <a:solidFill>
                <a:schemeClr val="lt2"/>
              </a:solidFill>
              <a:prstDash val="dash"/>
              <a:round/>
              <a:headEnd len="sm" w="sm" type="none"/>
              <a:tailEnd len="sm" w="sm" type="none"/>
            </a:ln>
          </p:spPr>
        </p:cxnSp>
        <p:cxnSp>
          <p:nvCxnSpPr>
            <p:cNvPr id="261" name="Google Shape;261;p9"/>
            <p:cNvCxnSpPr/>
            <p:nvPr/>
          </p:nvCxnSpPr>
          <p:spPr>
            <a:xfrm>
              <a:off x="4663440" y="3357880"/>
              <a:ext cx="294640" cy="5080"/>
            </a:xfrm>
            <a:prstGeom prst="straightConnector1">
              <a:avLst/>
            </a:prstGeom>
            <a:noFill/>
            <a:ln cap="flat" cmpd="sng" w="9525">
              <a:solidFill>
                <a:schemeClr val="lt2"/>
              </a:solidFill>
              <a:prstDash val="dash"/>
              <a:round/>
              <a:headEnd len="sm" w="sm" type="none"/>
              <a:tailEnd len="sm" w="sm" type="none"/>
            </a:ln>
          </p:spPr>
        </p:cxnSp>
        <p:cxnSp>
          <p:nvCxnSpPr>
            <p:cNvPr id="262" name="Google Shape;262;p9"/>
            <p:cNvCxnSpPr/>
            <p:nvPr/>
          </p:nvCxnSpPr>
          <p:spPr>
            <a:xfrm>
              <a:off x="3159760" y="2103120"/>
              <a:ext cx="0" cy="1656080"/>
            </a:xfrm>
            <a:prstGeom prst="straightConnector1">
              <a:avLst/>
            </a:prstGeom>
            <a:noFill/>
            <a:ln cap="flat" cmpd="sng" w="9525">
              <a:solidFill>
                <a:schemeClr val="lt2"/>
              </a:solidFill>
              <a:prstDash val="dash"/>
              <a:round/>
              <a:headEnd len="sm" w="sm" type="none"/>
              <a:tailEnd len="sm" w="sm" type="none"/>
            </a:ln>
          </p:spPr>
        </p:cxnSp>
        <p:cxnSp>
          <p:nvCxnSpPr>
            <p:cNvPr id="263" name="Google Shape;263;p9"/>
            <p:cNvCxnSpPr/>
            <p:nvPr/>
          </p:nvCxnSpPr>
          <p:spPr>
            <a:xfrm>
              <a:off x="3616960" y="2129011"/>
              <a:ext cx="0" cy="1656080"/>
            </a:xfrm>
            <a:prstGeom prst="straightConnector1">
              <a:avLst/>
            </a:prstGeom>
            <a:noFill/>
            <a:ln cap="flat" cmpd="sng" w="9525">
              <a:solidFill>
                <a:schemeClr val="lt2"/>
              </a:solidFill>
              <a:prstDash val="dash"/>
              <a:round/>
              <a:headEnd len="sm" w="sm" type="none"/>
              <a:tailEnd len="sm" w="sm" type="none"/>
            </a:ln>
          </p:spPr>
        </p:cxnSp>
        <p:cxnSp>
          <p:nvCxnSpPr>
            <p:cNvPr id="264" name="Google Shape;264;p9"/>
            <p:cNvCxnSpPr/>
            <p:nvPr/>
          </p:nvCxnSpPr>
          <p:spPr>
            <a:xfrm>
              <a:off x="4084320" y="2129011"/>
              <a:ext cx="0" cy="1656080"/>
            </a:xfrm>
            <a:prstGeom prst="straightConnector1">
              <a:avLst/>
            </a:prstGeom>
            <a:noFill/>
            <a:ln cap="flat" cmpd="sng" w="9525">
              <a:solidFill>
                <a:schemeClr val="lt2"/>
              </a:solidFill>
              <a:prstDash val="dash"/>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apor Trail">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Pranav</dc:creator>
</cp:coreProperties>
</file>