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6" r:id="rId4"/>
    <p:sldId id="267" r:id="rId5"/>
    <p:sldId id="268" r:id="rId6"/>
    <p:sldId id="270" r:id="rId7"/>
    <p:sldId id="271" r:id="rId8"/>
    <p:sldId id="263" r:id="rId9"/>
    <p:sldId id="264" r:id="rId10"/>
    <p:sldId id="272" r:id="rId11"/>
    <p:sldId id="273" r:id="rId12"/>
    <p:sldId id="274" r:id="rId13"/>
    <p:sldId id="276" r:id="rId14"/>
    <p:sldId id="277" r:id="rId15"/>
    <p:sldId id="293" r:id="rId16"/>
    <p:sldId id="294" r:id="rId17"/>
    <p:sldId id="296" r:id="rId18"/>
    <p:sldId id="313" r:id="rId19"/>
    <p:sldId id="297" r:id="rId20"/>
    <p:sldId id="298" r:id="rId21"/>
    <p:sldId id="299" r:id="rId22"/>
    <p:sldId id="300" r:id="rId23"/>
    <p:sldId id="301" r:id="rId24"/>
    <p:sldId id="304" r:id="rId25"/>
    <p:sldId id="305" r:id="rId26"/>
    <p:sldId id="306" r:id="rId27"/>
    <p:sldId id="317" r:id="rId28"/>
    <p:sldId id="307" r:id="rId29"/>
    <p:sldId id="308" r:id="rId30"/>
    <p:sldId id="309" r:id="rId31"/>
    <p:sldId id="310" r:id="rId32"/>
    <p:sldId id="311" r:id="rId33"/>
    <p:sldId id="312" r:id="rId34"/>
    <p:sldId id="31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114" d="100"/>
          <a:sy n="114" d="100"/>
        </p:scale>
        <p:origin x="33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FAAF4-D0BC-4D5D-B68E-B3900A5748C5}" type="datetimeFigureOut">
              <a:rPr lang="en-US" smtClean="0"/>
              <a:pPr/>
              <a:t>10/18/23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4A25D-F009-40E6-A9E6-71949C7E33BD}" type="slidenum">
              <a:rPr lang="en-US" smtClean="0"/>
              <a:pPr/>
              <a:t>‹#›</a:t>
            </a:fld>
            <a:endParaRPr lang="en-US"/>
          </a:p>
        </p:txBody>
      </p:sp>
    </p:spTree>
    <p:extLst>
      <p:ext uri="{BB962C8B-B14F-4D97-AF65-F5344CB8AC3E}">
        <p14:creationId xmlns:p14="http://schemas.microsoft.com/office/powerpoint/2010/main" val="114999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25D-F009-40E6-A9E6-71949C7E33BD}" type="slidenum">
              <a:rPr lang="en-US" smtClean="0"/>
              <a:pPr/>
              <a:t>3</a:t>
            </a:fld>
            <a:endParaRPr lang="en-US"/>
          </a:p>
        </p:txBody>
      </p:sp>
    </p:spTree>
    <p:extLst>
      <p:ext uri="{BB962C8B-B14F-4D97-AF65-F5344CB8AC3E}">
        <p14:creationId xmlns:p14="http://schemas.microsoft.com/office/powerpoint/2010/main" val="200218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Times New Roman" panose="02020603050405020304" pitchFamily="18" charset="0"/>
              </a:defRPr>
            </a:lvl1pPr>
            <a:lvl2pPr marL="742950" indent="-285750" defTabSz="920750">
              <a:defRPr sz="2400">
                <a:solidFill>
                  <a:schemeClr val="tx1"/>
                </a:solidFill>
                <a:latin typeface="Times New Roman" panose="02020603050405020304" pitchFamily="18" charset="0"/>
              </a:defRPr>
            </a:lvl2pPr>
            <a:lvl3pPr marL="1143000" indent="-228600" defTabSz="920750">
              <a:defRPr sz="2400">
                <a:solidFill>
                  <a:schemeClr val="tx1"/>
                </a:solidFill>
                <a:latin typeface="Times New Roman" panose="02020603050405020304" pitchFamily="18" charset="0"/>
              </a:defRPr>
            </a:lvl3pPr>
            <a:lvl4pPr marL="1600200" indent="-228600" defTabSz="920750">
              <a:defRPr sz="2400">
                <a:solidFill>
                  <a:schemeClr val="tx1"/>
                </a:solidFill>
                <a:latin typeface="Times New Roman" panose="02020603050405020304" pitchFamily="18" charset="0"/>
              </a:defRPr>
            </a:lvl4pPr>
            <a:lvl5pPr marL="2057400" indent="-228600" defTabSz="920750">
              <a:defRPr sz="2400">
                <a:solidFill>
                  <a:schemeClr val="tx1"/>
                </a:solidFill>
                <a:latin typeface="Times New Roman" panose="02020603050405020304" pitchFamily="18" charset="0"/>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defRPr>
            </a:lvl9pPr>
          </a:lstStyle>
          <a:p>
            <a:fld id="{963FE4FB-F460-4A0F-A959-3AF28AB6029E}" type="slidenum">
              <a:rPr lang="en-US" altLang="en-US" sz="1200">
                <a:ea typeface="ＭＳ Ｐゴシック" panose="020B0600070205080204" pitchFamily="34" charset="-128"/>
              </a:rPr>
              <a:pPr/>
              <a:t>4</a:t>
            </a:fld>
            <a:endParaRPr lang="en-US" altLang="en-US" sz="1200">
              <a:ea typeface="ＭＳ Ｐゴシック" panose="020B0600070205080204" pitchFamily="34" charset="-128"/>
            </a:endParaRPr>
          </a:p>
        </p:txBody>
      </p:sp>
      <p:sp>
        <p:nvSpPr>
          <p:cNvPr id="32771" name="Rectangle 2"/>
          <p:cNvSpPr>
            <a:spLocks noGrp="1" noRot="1" noChangeAspect="1" noChangeArrowheads="1" noTextEdit="1"/>
          </p:cNvSpPr>
          <p:nvPr>
            <p:ph type="sldImg"/>
          </p:nvPr>
        </p:nvSpPr>
        <p:spPr>
          <a:xfrm>
            <a:off x="396875" y="693738"/>
            <a:ext cx="6069013" cy="3414712"/>
          </a:xfrm>
          <a:ln/>
        </p:spPr>
      </p:sp>
      <p:sp>
        <p:nvSpPr>
          <p:cNvPr id="32772" name="Rectangle 3"/>
          <p:cNvSpPr>
            <a:spLocks noGrp="1" noChangeArrowheads="1"/>
          </p:cNvSpPr>
          <p:nvPr>
            <p:ph type="body" idx="1"/>
          </p:nvPr>
        </p:nvSpPr>
        <p:spPr>
          <a:xfrm>
            <a:off x="912813" y="4343400"/>
            <a:ext cx="5030787" cy="411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60464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16C3FF2-FCC0-4E3B-A619-F7CD70F3C717}" type="slidenum">
              <a:rPr lang="en-US" altLang="zh-CN"/>
              <a:pPr eaLnBrk="1" hangingPunct="1"/>
              <a:t>5</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5977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F0076A84-FF2C-4274-935F-3F9657CE6635}" type="slidenum">
              <a:rPr lang="en-US" altLang="zh-CN"/>
              <a:pPr eaLnBrk="1" hangingPunct="1"/>
              <a:t>6</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47653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a:prstGeom prst="rect">
            <a:avLst/>
          </a:prstGeom>
        </p:spPr>
        <p:txBody>
          <a:bodyPr/>
          <a:lstStyle/>
          <a:p>
            <a:endParaRPr lang="en-US"/>
          </a:p>
        </p:txBody>
      </p:sp>
      <p:sp>
        <p:nvSpPr>
          <p:cNvPr id="5" name="Footer Placeholder 4"/>
          <p:cNvSpPr>
            <a:spLocks noGrp="1"/>
          </p:cNvSpPr>
          <p:nvPr>
            <p:ph type="ftr" sz="quarter" idx="11"/>
          </p:nvPr>
        </p:nvSpPr>
        <p:spPr>
          <a:xfrm>
            <a:off x="1371600" y="4323847"/>
            <a:ext cx="6400800" cy="365125"/>
          </a:xfrm>
        </p:spPr>
        <p:txBody>
          <a:bodyPr/>
          <a:lstStyle/>
          <a:p>
            <a:r>
              <a:rPr lang="en-US"/>
              <a:t>CS583, Bing Liu, UIC</a:t>
            </a:r>
          </a:p>
        </p:txBody>
      </p:sp>
      <p:sp>
        <p:nvSpPr>
          <p:cNvPr id="6" name="Slide Number Placeholder 5"/>
          <p:cNvSpPr>
            <a:spLocks noGrp="1"/>
          </p:cNvSpPr>
          <p:nvPr>
            <p:ph type="sldNum" sz="quarter" idx="12"/>
          </p:nvPr>
        </p:nvSpPr>
        <p:spPr>
          <a:xfrm>
            <a:off x="8077200" y="1430868"/>
            <a:ext cx="2743200" cy="365125"/>
          </a:xfrm>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7186871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2"/>
            <a:ext cx="10822035"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41"/>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7"/>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CS583, Bing Liu, UIC</a:t>
            </a:r>
          </a:p>
        </p:txBody>
      </p:sp>
      <p:sp>
        <p:nvSpPr>
          <p:cNvPr id="7" name="Slide Number Placeholder 6"/>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44430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4"/>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5"/>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2"/>
            <a:ext cx="2910840" cy="365125"/>
          </a:xfrm>
          <a:prstGeom prst="rect">
            <a:avLst/>
          </a:prstGeom>
        </p:spPr>
        <p:txBody>
          <a:bodyPr/>
          <a:lstStyle>
            <a:lvl1pPr algn="r">
              <a:defRPr/>
            </a:lvl1pPr>
          </a:lstStyle>
          <a:p>
            <a:endParaRPr lang="en-US"/>
          </a:p>
        </p:txBody>
      </p:sp>
      <p:sp>
        <p:nvSpPr>
          <p:cNvPr id="6" name="Footer Placeholder 5"/>
          <p:cNvSpPr>
            <a:spLocks noGrp="1"/>
          </p:cNvSpPr>
          <p:nvPr>
            <p:ph type="ftr" sz="quarter" idx="11"/>
          </p:nvPr>
        </p:nvSpPr>
        <p:spPr>
          <a:xfrm>
            <a:off x="685801" y="379943"/>
            <a:ext cx="6991492" cy="365125"/>
          </a:xfrm>
        </p:spPr>
        <p:txBody>
          <a:bodyPr/>
          <a:lstStyle/>
          <a:p>
            <a:r>
              <a:rPr lang="en-US"/>
              <a:t>CS583, Bing Liu, UIC</a:t>
            </a:r>
          </a:p>
        </p:txBody>
      </p:sp>
      <p:sp>
        <p:nvSpPr>
          <p:cNvPr id="7" name="Slide Number Placeholder 6"/>
          <p:cNvSpPr>
            <a:spLocks noGrp="1"/>
          </p:cNvSpPr>
          <p:nvPr>
            <p:ph type="sldNum" sz="quarter" idx="12"/>
          </p:nvPr>
        </p:nvSpPr>
        <p:spPr>
          <a:xfrm>
            <a:off x="10862453" y="381002"/>
            <a:ext cx="643748" cy="365125"/>
          </a:xfrm>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94176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8" y="753534"/>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8"/>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8" y="3959864"/>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2"/>
            <a:ext cx="2910840" cy="365125"/>
          </a:xfrm>
          <a:prstGeom prst="rect">
            <a:avLst/>
          </a:prstGeom>
        </p:spPr>
        <p:txBody>
          <a:bodyPr/>
          <a:lstStyle>
            <a:lvl1pPr algn="r">
              <a:defRPr/>
            </a:lvl1pPr>
          </a:lstStyle>
          <a:p>
            <a:endParaRPr lang="en-US"/>
          </a:p>
        </p:txBody>
      </p:sp>
      <p:sp>
        <p:nvSpPr>
          <p:cNvPr id="6" name="Footer Placeholder 5"/>
          <p:cNvSpPr>
            <a:spLocks noGrp="1"/>
          </p:cNvSpPr>
          <p:nvPr>
            <p:ph type="ftr" sz="quarter" idx="11"/>
          </p:nvPr>
        </p:nvSpPr>
        <p:spPr>
          <a:xfrm>
            <a:off x="685801" y="379943"/>
            <a:ext cx="6991492" cy="365125"/>
          </a:xfrm>
        </p:spPr>
        <p:txBody>
          <a:bodyPr/>
          <a:lstStyle/>
          <a:p>
            <a:r>
              <a:rPr lang="en-US"/>
              <a:t>CS583, Bing Liu, UIC</a:t>
            </a:r>
          </a:p>
        </p:txBody>
      </p:sp>
      <p:sp>
        <p:nvSpPr>
          <p:cNvPr id="7" name="Slide Number Placeholder 6"/>
          <p:cNvSpPr>
            <a:spLocks noGrp="1"/>
          </p:cNvSpPr>
          <p:nvPr>
            <p:ph type="sldNum" sz="quarter" idx="12"/>
          </p:nvPr>
        </p:nvSpPr>
        <p:spPr>
          <a:xfrm>
            <a:off x="10862453" y="381002"/>
            <a:ext cx="643748" cy="365125"/>
          </a:xfrm>
        </p:spPr>
        <p:txBody>
          <a:bodyPr/>
          <a:lstStyle/>
          <a:p>
            <a:fld id="{67F850C9-288B-4293-A608-42DBF5341EDA}" type="slidenum">
              <a:rPr lang="en-US" smtClean="0"/>
              <a:pPr/>
              <a:t>‹#›</a:t>
            </a:fld>
            <a:endParaRPr lang="en-US"/>
          </a:p>
        </p:txBody>
      </p:sp>
      <p:sp>
        <p:nvSpPr>
          <p:cNvPr id="9" name="TextBox 8"/>
          <p:cNvSpPr txBox="1"/>
          <p:nvPr/>
        </p:nvSpPr>
        <p:spPr>
          <a:xfrm>
            <a:off x="476251"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1"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0907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3"/>
            <a:ext cx="10146187" cy="2511835"/>
          </a:xfrm>
        </p:spPr>
        <p:txBody>
          <a:bodyPr anchor="b"/>
          <a:lstStyle>
            <a:lvl1pPr algn="l">
              <a:defRPr sz="3200">
                <a:solidFill>
                  <a:schemeClr val="accent4"/>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7"/>
            <a:ext cx="10144655"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5"/>
            <a:ext cx="2910840" cy="365125"/>
          </a:xfrm>
          <a:prstGeom prst="rect">
            <a:avLst/>
          </a:prstGeom>
        </p:spPr>
        <p:txBody>
          <a:bodyPr/>
          <a:lstStyle>
            <a:lvl1pPr algn="r">
              <a:defRPr/>
            </a:lvl1pPr>
          </a:lstStyle>
          <a:p>
            <a:endParaRPr lang="en-US"/>
          </a:p>
        </p:txBody>
      </p:sp>
      <p:sp>
        <p:nvSpPr>
          <p:cNvPr id="6" name="Footer Placeholder 5"/>
          <p:cNvSpPr>
            <a:spLocks noGrp="1"/>
          </p:cNvSpPr>
          <p:nvPr>
            <p:ph type="ftr" sz="quarter" idx="11"/>
          </p:nvPr>
        </p:nvSpPr>
        <p:spPr>
          <a:xfrm>
            <a:off x="685801" y="378885"/>
            <a:ext cx="6991492" cy="365125"/>
          </a:xfrm>
        </p:spPr>
        <p:txBody>
          <a:bodyPr/>
          <a:lstStyle/>
          <a:p>
            <a:r>
              <a:rPr lang="en-US"/>
              <a:t>CS583, Bing Liu, UIC</a:t>
            </a:r>
          </a:p>
        </p:txBody>
      </p:sp>
      <p:sp>
        <p:nvSpPr>
          <p:cNvPr id="7" name="Slide Number Placeholder 6"/>
          <p:cNvSpPr>
            <a:spLocks noGrp="1"/>
          </p:cNvSpPr>
          <p:nvPr>
            <p:ph type="sldNum" sz="quarter" idx="12"/>
          </p:nvPr>
        </p:nvSpPr>
        <p:spPr>
          <a:xfrm>
            <a:off x="10862453" y="381002"/>
            <a:ext cx="643748" cy="365125"/>
          </a:xfrm>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344798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2" y="762001"/>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9"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a:t>CS583, Bing Liu, UIC</a:t>
            </a:r>
          </a:p>
        </p:txBody>
      </p:sp>
      <p:sp>
        <p:nvSpPr>
          <p:cNvPr id="5" name="Slide Number Placeholder 4"/>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2996154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2" y="762000"/>
            <a:ext cx="8610599" cy="1295400"/>
          </a:xfrm>
        </p:spPr>
        <p:txBody>
          <a:bodyPr/>
          <a:lstStyle>
            <a:lvl1pPr>
              <a:defRPr>
                <a:solidFill>
                  <a:schemeClr val="accent4"/>
                </a:solidFill>
              </a:defRPr>
            </a:lvl1pPr>
          </a:lstStyle>
          <a:p>
            <a:r>
              <a:rPr lang="en-US"/>
              <a:t>Click to edit Master title style</a:t>
            </a:r>
            <a:endParaRPr lang="en-US" dirty="0"/>
          </a:p>
        </p:txBody>
      </p:sp>
      <p:sp>
        <p:nvSpPr>
          <p:cNvPr id="19" name="Text Placeholder 2"/>
          <p:cNvSpPr>
            <a:spLocks noGrp="1"/>
          </p:cNvSpPr>
          <p:nvPr>
            <p:ph type="body" idx="1"/>
          </p:nvPr>
        </p:nvSpPr>
        <p:spPr>
          <a:xfrm>
            <a:off x="688618" y="4191002"/>
            <a:ext cx="3451583"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6"/>
            <a:ext cx="3451583"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5" y="4191002"/>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6" y="4873765"/>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2" y="4191002"/>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2" y="4873763"/>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a:t>CS583, Bing Liu, UIC</a:t>
            </a:r>
          </a:p>
        </p:txBody>
      </p:sp>
      <p:sp>
        <p:nvSpPr>
          <p:cNvPr id="5" name="Slide Number Placeholder 4"/>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534528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61"/>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CS583, Bing Liu, UIC</a:t>
            </a:r>
          </a:p>
        </p:txBody>
      </p:sp>
      <p:sp>
        <p:nvSpPr>
          <p:cNvPr id="6" name="Slide Number Placeholder 5"/>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2844225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8"/>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8" y="745069"/>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3"/>
            <a:ext cx="2910840" cy="365125"/>
          </a:xfrm>
          <a:prstGeom prst="rect">
            <a:avLst/>
          </a:prstGeom>
        </p:spPr>
        <p:txBody>
          <a:bodyPr/>
          <a:lstStyle>
            <a:lvl1pPr algn="r">
              <a:defRPr/>
            </a:lvl1pPr>
          </a:lstStyle>
          <a:p>
            <a:endParaRPr lang="en-US"/>
          </a:p>
        </p:txBody>
      </p:sp>
      <p:sp>
        <p:nvSpPr>
          <p:cNvPr id="5" name="Footer Placeholder 4"/>
          <p:cNvSpPr>
            <a:spLocks noGrp="1"/>
          </p:cNvSpPr>
          <p:nvPr>
            <p:ph type="ftr" sz="quarter" idx="11"/>
          </p:nvPr>
        </p:nvSpPr>
        <p:spPr>
          <a:xfrm>
            <a:off x="685801" y="381002"/>
            <a:ext cx="6991492" cy="365125"/>
          </a:xfrm>
        </p:spPr>
        <p:txBody>
          <a:bodyPr/>
          <a:lstStyle/>
          <a:p>
            <a:r>
              <a:rPr lang="en-US"/>
              <a:t>CS583, Bing Liu, UIC</a:t>
            </a:r>
          </a:p>
        </p:txBody>
      </p:sp>
      <p:sp>
        <p:nvSpPr>
          <p:cNvPr id="6" name="Slide Number Placeholder 5"/>
          <p:cNvSpPr>
            <a:spLocks noGrp="1"/>
          </p:cNvSpPr>
          <p:nvPr>
            <p:ph type="sldNum" sz="quarter" idx="12"/>
          </p:nvPr>
        </p:nvSpPr>
        <p:spPr>
          <a:xfrm>
            <a:off x="10862453" y="381002"/>
            <a:ext cx="643748" cy="365125"/>
          </a:xfrm>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1685681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ltLang="zh-TW"/>
              <a:t>Click to edit Master title style</a:t>
            </a:r>
            <a:endParaRPr dirty="0"/>
          </a:p>
        </p:txBody>
      </p:sp>
      <p:sp>
        <p:nvSpPr>
          <p:cNvPr id="3" name="Content Placeholder 2"/>
          <p:cNvSpPr>
            <a:spLocks noGrp="1"/>
          </p:cNvSpPr>
          <p:nvPr>
            <p:ph idx="1"/>
          </p:nvPr>
        </p:nvSpPr>
        <p:spPr/>
        <p:txBody>
          <a:bodyPr/>
          <a:lstStyle>
            <a:lvl2pPr>
              <a:defRPr>
                <a:solidFill>
                  <a:schemeClr val="accent4"/>
                </a:solidFill>
              </a:defRPr>
            </a:lvl2pPr>
            <a:lvl5pPr>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dirty="0"/>
          </a:p>
        </p:txBody>
      </p:sp>
    </p:spTree>
    <p:extLst>
      <p:ext uri="{BB962C8B-B14F-4D97-AF65-F5344CB8AC3E}">
        <p14:creationId xmlns:p14="http://schemas.microsoft.com/office/powerpoint/2010/main" val="2403027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標題和物件，Alt。">
    <p:spTree>
      <p:nvGrpSpPr>
        <p:cNvPr id="1" name=""/>
        <p:cNvGrpSpPr/>
        <p:nvPr/>
      </p:nvGrpSpPr>
      <p:grpSpPr>
        <a:xfrm>
          <a:off x="0" y="0"/>
          <a:ext cx="0" cy="0"/>
          <a:chOff x="0" y="0"/>
          <a:chExt cx="0" cy="0"/>
        </a:xfrm>
      </p:grpSpPr>
      <p:sp>
        <p:nvSpPr>
          <p:cNvPr id="5" name="Rectangle 4"/>
          <p:cNvSpPr/>
          <p:nvPr/>
        </p:nvSpPr>
        <p:spPr>
          <a:xfrm>
            <a:off x="10888133" y="282575"/>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kumimoji="0" lang="en-US" sz="1800">
              <a:solidFill>
                <a:srgbClr val="FFFFFF"/>
              </a:solidFill>
              <a:ea typeface="新細明體" charset="-120"/>
            </a:endParaRPr>
          </a:p>
        </p:txBody>
      </p:sp>
      <p:sp>
        <p:nvSpPr>
          <p:cNvPr id="6" name="TextBox 8"/>
          <p:cNvSpPr txBox="1">
            <a:spLocks noChangeArrowheads="1"/>
          </p:cNvSpPr>
          <p:nvPr/>
        </p:nvSpPr>
        <p:spPr bwMode="auto">
          <a:xfrm>
            <a:off x="298452" y="228600"/>
            <a:ext cx="347133" cy="554038"/>
          </a:xfrm>
          <a:prstGeom prst="rect">
            <a:avLst/>
          </a:prstGeom>
          <a:noFill/>
          <a:ln>
            <a:noFill/>
          </a:ln>
          <a:extLst>
            <a:ext uri="{909E8E84-426E-40dd-AFC4-6F175D3DCCD1}"/>
            <a:ext uri="{91240B29-F687-4f45-9708-019B960494DF}"/>
          </a:extLst>
        </p:spPr>
        <p:txBody>
          <a:bodyPr lIns="0" tIns="0" rIns="0" bIns="0">
            <a:spAutoFit/>
          </a:bodyPr>
          <a:lstStyle>
            <a:lvl1pPr>
              <a:defRPr kumimoji="1">
                <a:solidFill>
                  <a:schemeClr val="tx1"/>
                </a:solidFill>
                <a:latin typeface="Rockwell" charset="0"/>
                <a:ea typeface="新細明體" charset="0"/>
                <a:cs typeface="新細明體" charset="0"/>
              </a:defRPr>
            </a:lvl1pPr>
            <a:lvl2pPr marL="742950" indent="-285750">
              <a:defRPr kumimoji="1">
                <a:solidFill>
                  <a:schemeClr val="tx1"/>
                </a:solidFill>
                <a:latin typeface="Rockwell" charset="0"/>
                <a:ea typeface="新細明體" charset="0"/>
              </a:defRPr>
            </a:lvl2pPr>
            <a:lvl3pPr marL="1143000" indent="-228600">
              <a:defRPr kumimoji="1">
                <a:solidFill>
                  <a:schemeClr val="tx1"/>
                </a:solidFill>
                <a:latin typeface="Rockwell" charset="0"/>
                <a:ea typeface="新細明體" charset="0"/>
              </a:defRPr>
            </a:lvl3pPr>
            <a:lvl4pPr marL="1600200" indent="-228600">
              <a:defRPr kumimoji="1">
                <a:solidFill>
                  <a:schemeClr val="tx1"/>
                </a:solidFill>
                <a:latin typeface="Rockwell" charset="0"/>
                <a:ea typeface="新細明體" charset="0"/>
              </a:defRPr>
            </a:lvl4pPr>
            <a:lvl5pPr marL="2057400" indent="-228600">
              <a:defRPr kumimoji="1">
                <a:solidFill>
                  <a:schemeClr val="tx1"/>
                </a:solidFill>
                <a:latin typeface="Rockwell" charset="0"/>
                <a:ea typeface="新細明體" charset="0"/>
              </a:defRPr>
            </a:lvl5pPr>
            <a:lvl6pPr marL="2514600" indent="-228600" fontAlgn="base">
              <a:spcBef>
                <a:spcPct val="0"/>
              </a:spcBef>
              <a:spcAft>
                <a:spcPct val="0"/>
              </a:spcAft>
              <a:defRPr kumimoji="1">
                <a:solidFill>
                  <a:schemeClr val="tx1"/>
                </a:solidFill>
                <a:latin typeface="Rockwell" charset="0"/>
                <a:ea typeface="新細明體" charset="0"/>
              </a:defRPr>
            </a:lvl6pPr>
            <a:lvl7pPr marL="2971800" indent="-228600" fontAlgn="base">
              <a:spcBef>
                <a:spcPct val="0"/>
              </a:spcBef>
              <a:spcAft>
                <a:spcPct val="0"/>
              </a:spcAft>
              <a:defRPr kumimoji="1">
                <a:solidFill>
                  <a:schemeClr val="tx1"/>
                </a:solidFill>
                <a:latin typeface="Rockwell" charset="0"/>
                <a:ea typeface="新細明體" charset="0"/>
              </a:defRPr>
            </a:lvl7pPr>
            <a:lvl8pPr marL="3429000" indent="-228600" fontAlgn="base">
              <a:spcBef>
                <a:spcPct val="0"/>
              </a:spcBef>
              <a:spcAft>
                <a:spcPct val="0"/>
              </a:spcAft>
              <a:defRPr kumimoji="1">
                <a:solidFill>
                  <a:schemeClr val="tx1"/>
                </a:solidFill>
                <a:latin typeface="Rockwell" charset="0"/>
                <a:ea typeface="新細明體" charset="0"/>
              </a:defRPr>
            </a:lvl8pPr>
            <a:lvl9pPr marL="3886200" indent="-228600" fontAlgn="base">
              <a:spcBef>
                <a:spcPct val="0"/>
              </a:spcBef>
              <a:spcAft>
                <a:spcPct val="0"/>
              </a:spcAft>
              <a:defRPr kumimoji="1">
                <a:solidFill>
                  <a:schemeClr val="tx1"/>
                </a:solidFill>
                <a:latin typeface="Rockwell" charset="0"/>
                <a:ea typeface="新細明體" charset="0"/>
              </a:defRPr>
            </a:lvl9pPr>
          </a:lstStyle>
          <a:p>
            <a:pPr eaLnBrk="1" hangingPunct="1">
              <a:defRPr/>
            </a:pPr>
            <a:r>
              <a:rPr kumimoji="0" lang="en-US" altLang="zh-TW" sz="3600" b="1">
                <a:solidFill>
                  <a:srgbClr val="B870B8"/>
                </a:solidFill>
              </a:rPr>
              <a:t>+</a:t>
            </a:r>
          </a:p>
        </p:txBody>
      </p:sp>
      <p:sp>
        <p:nvSpPr>
          <p:cNvPr id="2" name="Title 1"/>
          <p:cNvSpPr>
            <a:spLocks noGrp="1"/>
          </p:cNvSpPr>
          <p:nvPr>
            <p:ph type="title"/>
          </p:nvPr>
        </p:nvSpPr>
        <p:spPr>
          <a:xfrm>
            <a:off x="664634" y="134471"/>
            <a:ext cx="10075084" cy="995082"/>
          </a:xfrm>
        </p:spPr>
        <p:txBody>
          <a:bodyPr anchor="b"/>
          <a:lstStyle>
            <a:lvl1pPr>
              <a:defRPr>
                <a:solidFill>
                  <a:schemeClr val="accent2">
                    <a:lumMod val="90000"/>
                    <a:lumOff val="10000"/>
                  </a:schemeClr>
                </a:solidFill>
              </a:defRPr>
            </a:lvl1pPr>
          </a:lstStyle>
          <a:p>
            <a:r>
              <a:rPr lang="en-US" altLang="zh-TW"/>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dirty="0"/>
          </a:p>
        </p:txBody>
      </p:sp>
      <p:sp>
        <p:nvSpPr>
          <p:cNvPr id="10" name="Text Placeholder 3"/>
          <p:cNvSpPr>
            <a:spLocks noGrp="1"/>
          </p:cNvSpPr>
          <p:nvPr>
            <p:ph type="body" sz="half" idx="2"/>
          </p:nvPr>
        </p:nvSpPr>
        <p:spPr>
          <a:xfrm>
            <a:off x="664692" y="1129553"/>
            <a:ext cx="10078613" cy="774700"/>
          </a:xfrm>
        </p:spPr>
        <p:txBody>
          <a:bodyPr rtlCol="0">
            <a:noAutofit/>
          </a:bodyPr>
          <a:lstStyle>
            <a:lvl1pPr marL="0" indent="0">
              <a:buNone/>
              <a:defRPr kumimoji="0" sz="2400" b="0" i="0" u="none" strike="noStrike" kern="1200" cap="none" spc="0" normalizeH="0" baseline="0">
                <a:ln>
                  <a:noFill/>
                </a:ln>
                <a:solidFill>
                  <a:schemeClr val="accent3">
                    <a:lumMod val="75000"/>
                  </a:schemeClr>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7" name="Date Placeholder 3"/>
          <p:cNvSpPr>
            <a:spLocks noGrp="1"/>
          </p:cNvSpPr>
          <p:nvPr>
            <p:ph type="dt" sz="half" idx="10"/>
          </p:nvPr>
        </p:nvSpPr>
        <p:spPr>
          <a:xfrm>
            <a:off x="9059333" y="6423028"/>
            <a:ext cx="2844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r>
              <a:rPr lang="en-US"/>
              <a:t>CS583, Bing Liu, UIC</a:t>
            </a:r>
          </a:p>
        </p:txBody>
      </p:sp>
      <p:sp>
        <p:nvSpPr>
          <p:cNvPr id="9" name="Slide Number Placeholder 5"/>
          <p:cNvSpPr>
            <a:spLocks noGrp="1"/>
          </p:cNvSpPr>
          <p:nvPr>
            <p:ph type="sldNum" sz="quarter" idx="12"/>
          </p:nvPr>
        </p:nvSpPr>
        <p:spPr/>
        <p:txBody>
          <a:bodyPr/>
          <a:lstStyle>
            <a:lvl1pPr>
              <a:defRPr/>
            </a:lvl1pPr>
          </a:lstStyle>
          <a:p>
            <a:fld id="{67F850C9-288B-4293-A608-42DBF5341EDA}" type="slidenum">
              <a:rPr lang="en-US" smtClean="0"/>
              <a:pPr/>
              <a:t>‹#›</a:t>
            </a:fld>
            <a:endParaRPr lang="en-US"/>
          </a:p>
        </p:txBody>
      </p:sp>
    </p:spTree>
    <p:extLst>
      <p:ext uri="{BB962C8B-B14F-4D97-AF65-F5344CB8AC3E}">
        <p14:creationId xmlns:p14="http://schemas.microsoft.com/office/powerpoint/2010/main" val="193027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600"/>
            </a:lvl1pPr>
            <a:lvl2pPr>
              <a:defRPr sz="3600">
                <a:solidFill>
                  <a:schemeClr val="accent4">
                    <a:lumMod val="20000"/>
                    <a:lumOff val="80000"/>
                  </a:schemeClr>
                </a:solidFill>
              </a:defRPr>
            </a:lvl2pPr>
            <a:lvl3pPr>
              <a:defRPr sz="32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CS583, Bing Liu, UIC</a:t>
            </a:r>
          </a:p>
        </p:txBody>
      </p:sp>
      <p:sp>
        <p:nvSpPr>
          <p:cNvPr id="6" name="Slide Number Placeholder 5"/>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2638170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7" y="871539"/>
            <a:ext cx="11681883" cy="498475"/>
          </a:xfrm>
        </p:spPr>
        <p:txBody>
          <a:bodyPr/>
          <a:lstStyle/>
          <a:p>
            <a:r>
              <a:rPr lang="en-US"/>
              <a:t>Click to edit Master title style</a:t>
            </a:r>
          </a:p>
        </p:txBody>
      </p:sp>
      <p:sp>
        <p:nvSpPr>
          <p:cNvPr id="3" name="Text Placeholder 2"/>
          <p:cNvSpPr>
            <a:spLocks noGrp="1"/>
          </p:cNvSpPr>
          <p:nvPr>
            <p:ph type="body" sz="half" idx="1"/>
          </p:nvPr>
        </p:nvSpPr>
        <p:spPr>
          <a:xfrm>
            <a:off x="239184" y="1676400"/>
            <a:ext cx="57213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3733" y="1676400"/>
            <a:ext cx="5723467"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3733" y="4038600"/>
            <a:ext cx="5723467"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
          <p:cNvSpPr>
            <a:spLocks noGrp="1" noChangeArrowheads="1"/>
          </p:cNvSpPr>
          <p:nvPr>
            <p:ph type="sldNum" sz="quarter" idx="10"/>
          </p:nvPr>
        </p:nvSpPr>
        <p:spPr>
          <a:ln/>
        </p:spPr>
        <p:txBody>
          <a:bodyPr/>
          <a:lstStyle>
            <a:lvl1pPr>
              <a:defRPr/>
            </a:lvl1pPr>
          </a:lstStyle>
          <a:p>
            <a:fld id="{67F850C9-288B-4293-A608-42DBF5341EDA}" type="slidenum">
              <a:rPr lang="en-US" smtClean="0"/>
              <a:pPr/>
              <a:t>‹#›</a:t>
            </a:fld>
            <a:endParaRPr lang="en-US"/>
          </a:p>
        </p:txBody>
      </p:sp>
      <p:sp>
        <p:nvSpPr>
          <p:cNvPr id="7" name="Rectangle 11"/>
          <p:cNvSpPr>
            <a:spLocks noGrp="1" noChangeArrowheads="1"/>
          </p:cNvSpPr>
          <p:nvPr>
            <p:ph type="ftr" sz="quarter" idx="11"/>
          </p:nvPr>
        </p:nvSpPr>
        <p:spPr>
          <a:ln/>
        </p:spPr>
        <p:txBody>
          <a:bodyPr/>
          <a:lstStyle>
            <a:lvl1pPr>
              <a:defRPr/>
            </a:lvl1pPr>
          </a:lstStyle>
          <a:p>
            <a:r>
              <a:rPr lang="en-US"/>
              <a:t>CS583, Bing Liu, UIC</a:t>
            </a:r>
          </a:p>
        </p:txBody>
      </p:sp>
    </p:spTree>
    <p:extLst>
      <p:ext uri="{BB962C8B-B14F-4D97-AF65-F5344CB8AC3E}">
        <p14:creationId xmlns:p14="http://schemas.microsoft.com/office/powerpoint/2010/main" val="135246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7" y="871539"/>
            <a:ext cx="11681883" cy="498475"/>
          </a:xfrm>
        </p:spPr>
        <p:txBody>
          <a:bodyPr/>
          <a:lstStyle/>
          <a:p>
            <a:r>
              <a:rPr lang="en-US"/>
              <a:t>Click to edit Master title style</a:t>
            </a:r>
          </a:p>
        </p:txBody>
      </p:sp>
      <p:sp>
        <p:nvSpPr>
          <p:cNvPr id="3" name="Text Placeholder 2"/>
          <p:cNvSpPr>
            <a:spLocks noGrp="1"/>
          </p:cNvSpPr>
          <p:nvPr>
            <p:ph type="body" sz="half" idx="1"/>
          </p:nvPr>
        </p:nvSpPr>
        <p:spPr>
          <a:xfrm>
            <a:off x="239184" y="1676400"/>
            <a:ext cx="57213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3733" y="1676400"/>
            <a:ext cx="5723467"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67F850C9-288B-4293-A608-42DBF5341EDA}" type="slidenum">
              <a:rPr lang="en-US" smtClean="0"/>
              <a:pPr/>
              <a:t>‹#›</a:t>
            </a:fld>
            <a:endParaRPr lang="en-US"/>
          </a:p>
        </p:txBody>
      </p:sp>
      <p:sp>
        <p:nvSpPr>
          <p:cNvPr id="6" name="Rectangle 11"/>
          <p:cNvSpPr>
            <a:spLocks noGrp="1" noChangeArrowheads="1"/>
          </p:cNvSpPr>
          <p:nvPr>
            <p:ph type="ftr" sz="quarter" idx="11"/>
          </p:nvPr>
        </p:nvSpPr>
        <p:spPr>
          <a:ln/>
        </p:spPr>
        <p:txBody>
          <a:bodyPr/>
          <a:lstStyle>
            <a:lvl1pPr>
              <a:defRPr/>
            </a:lvl1pPr>
          </a:lstStyle>
          <a:p>
            <a:r>
              <a:rPr lang="en-US"/>
              <a:t>CS583, Bing Liu, UIC</a:t>
            </a:r>
          </a:p>
        </p:txBody>
      </p:sp>
    </p:spTree>
    <p:extLst>
      <p:ext uri="{BB962C8B-B14F-4D97-AF65-F5344CB8AC3E}">
        <p14:creationId xmlns:p14="http://schemas.microsoft.com/office/powerpoint/2010/main" val="53787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2" y="753535"/>
            <a:ext cx="10820399" cy="2801935"/>
          </a:xfrm>
        </p:spPr>
        <p:txBody>
          <a:bodyPr anchor="b">
            <a:normAutofit/>
          </a:bodyPr>
          <a:lstStyle>
            <a:lvl1pPr algn="r">
              <a:defRPr sz="400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4467" y="3641726"/>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2"/>
            <a:ext cx="2910840" cy="365125"/>
          </a:xfrm>
          <a:prstGeom prst="rect">
            <a:avLst/>
          </a:prstGeom>
        </p:spPr>
        <p:txBody>
          <a:bodyPr/>
          <a:lstStyle>
            <a:lvl1pPr algn="r">
              <a:defRPr/>
            </a:lvl1pPr>
          </a:lstStyle>
          <a:p>
            <a:endParaRPr lang="en-US"/>
          </a:p>
        </p:txBody>
      </p:sp>
      <p:sp>
        <p:nvSpPr>
          <p:cNvPr id="5" name="Footer Placeholder 4"/>
          <p:cNvSpPr>
            <a:spLocks noGrp="1"/>
          </p:cNvSpPr>
          <p:nvPr>
            <p:ph type="ftr" sz="quarter" idx="11"/>
          </p:nvPr>
        </p:nvSpPr>
        <p:spPr>
          <a:xfrm>
            <a:off x="685801" y="381003"/>
            <a:ext cx="6991492" cy="364065"/>
          </a:xfrm>
        </p:spPr>
        <p:txBody>
          <a:bodyPr/>
          <a:lstStyle/>
          <a:p>
            <a:r>
              <a:rPr lang="en-US"/>
              <a:t>CS583, Bing Liu, UIC</a:t>
            </a:r>
          </a:p>
        </p:txBody>
      </p:sp>
      <p:sp>
        <p:nvSpPr>
          <p:cNvPr id="6" name="Slide Number Placeholder 5"/>
          <p:cNvSpPr>
            <a:spLocks noGrp="1"/>
          </p:cNvSpPr>
          <p:nvPr>
            <p:ph type="sldNum" sz="quarter" idx="12"/>
          </p:nvPr>
        </p:nvSpPr>
        <p:spPr>
          <a:xfrm>
            <a:off x="10862453" y="381002"/>
            <a:ext cx="643748" cy="365125"/>
          </a:xfrm>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38903052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85800" y="2194561"/>
            <a:ext cx="5334000" cy="4024125"/>
          </a:xfrm>
        </p:spPr>
        <p:txBody>
          <a:bodyPr/>
          <a:lstStyle>
            <a:lvl2pPr>
              <a:defRPr>
                <a:solidFill>
                  <a:schemeClr val="accent4"/>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61"/>
            <a:ext cx="5334000" cy="4024125"/>
          </a:xfrm>
        </p:spPr>
        <p:txBody>
          <a:bodyPr/>
          <a:lstStyle>
            <a:lvl2pPr>
              <a:defRPr>
                <a:solidFill>
                  <a:schemeClr val="accent4"/>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CS583, Bing Liu, UIC</a:t>
            </a:r>
          </a:p>
        </p:txBody>
      </p:sp>
      <p:sp>
        <p:nvSpPr>
          <p:cNvPr id="7" name="Slide Number Placeholder 6"/>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428267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lvl1pPr>
              <a:defRPr>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914410"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2" y="3132668"/>
            <a:ext cx="5311775" cy="3086019"/>
          </a:xfrm>
        </p:spPr>
        <p:txBody>
          <a:bodyPr/>
          <a:lstStyle>
            <a:lvl2pPr>
              <a:defRPr>
                <a:solidFill>
                  <a:schemeClr val="accent4"/>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8"/>
            <a:ext cx="5334000" cy="3086019"/>
          </a:xfrm>
        </p:spPr>
        <p:txBody>
          <a:bodyPr/>
          <a:lstStyle>
            <a:lvl2pPr>
              <a:defRPr>
                <a:solidFill>
                  <a:schemeClr val="accent4"/>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CS583, Bing Liu, UIC</a:t>
            </a:r>
          </a:p>
        </p:txBody>
      </p:sp>
      <p:sp>
        <p:nvSpPr>
          <p:cNvPr id="9" name="Slide Number Placeholder 8"/>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1857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CS583, Bing Liu, UIC</a:t>
            </a:r>
          </a:p>
        </p:txBody>
      </p:sp>
      <p:sp>
        <p:nvSpPr>
          <p:cNvPr id="5" name="Slide Number Placeholder 4"/>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287111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CS583, Bing Liu, UIC</a:t>
            </a:r>
          </a:p>
        </p:txBody>
      </p:sp>
      <p:sp>
        <p:nvSpPr>
          <p:cNvPr id="4" name="Slide Number Placeholder 3"/>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00494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1" y="746761"/>
            <a:ext cx="6510619"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201"/>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CS583, Bing Liu, UIC</a:t>
            </a:r>
          </a:p>
        </p:txBody>
      </p:sp>
      <p:sp>
        <p:nvSpPr>
          <p:cNvPr id="7" name="Slide Number Placeholder 6"/>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29038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7" y="751243"/>
            <a:ext cx="3644963"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201"/>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CS583, Bing Liu, UIC</a:t>
            </a:r>
          </a:p>
        </p:txBody>
      </p:sp>
      <p:sp>
        <p:nvSpPr>
          <p:cNvPr id="7" name="Slide Number Placeholder 6"/>
          <p:cNvSpPr>
            <a:spLocks noGrp="1"/>
          </p:cNvSpPr>
          <p:nvPr>
            <p:ph type="sldNum" sz="quarter" idx="12"/>
          </p:nvPr>
        </p:nvSpPr>
        <p:spPr/>
        <p:txBody>
          <a:bodyPr/>
          <a:lstStyle/>
          <a:p>
            <a:fld id="{67F850C9-288B-4293-A608-42DBF5341EDA}" type="slidenum">
              <a:rPr lang="en-US" smtClean="0"/>
              <a:pPr/>
              <a:t>‹#›</a:t>
            </a:fld>
            <a:endParaRPr lang="en-US"/>
          </a:p>
        </p:txBody>
      </p:sp>
    </p:spTree>
    <p:extLst>
      <p:ext uri="{BB962C8B-B14F-4D97-AF65-F5344CB8AC3E}">
        <p14:creationId xmlns:p14="http://schemas.microsoft.com/office/powerpoint/2010/main" val="146492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2"/>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85800" y="6355847"/>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CS583, Bing Liu, UIC</a:t>
            </a:r>
          </a:p>
        </p:txBody>
      </p:sp>
      <p:sp>
        <p:nvSpPr>
          <p:cNvPr id="6" name="Slide Number Placeholder 5"/>
          <p:cNvSpPr>
            <a:spLocks noGrp="1"/>
          </p:cNvSpPr>
          <p:nvPr>
            <p:ph type="sldNum" sz="quarter" idx="4"/>
          </p:nvPr>
        </p:nvSpPr>
        <p:spPr>
          <a:xfrm>
            <a:off x="8763000" y="381002"/>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F850C9-288B-4293-A608-42DBF5341EDA}" type="slidenum">
              <a:rPr lang="en-US" smtClean="0"/>
              <a:pPr/>
              <a:t>‹#›</a:t>
            </a:fld>
            <a:endParaRPr lang="en-US"/>
          </a:p>
        </p:txBody>
      </p:sp>
    </p:spTree>
    <p:extLst>
      <p:ext uri="{BB962C8B-B14F-4D97-AF65-F5344CB8AC3E}">
        <p14:creationId xmlns:p14="http://schemas.microsoft.com/office/powerpoint/2010/main" val="32168178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6.wmf"/><Relationship Id="rId7" Type="http://schemas.openxmlformats.org/officeDocument/2006/relationships/oleObject" Target="../embeddings/oleObject4.bin"/><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7.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54" y="1284790"/>
            <a:ext cx="9448800" cy="1144511"/>
          </a:xfrm>
        </p:spPr>
        <p:txBody>
          <a:bodyPr/>
          <a:lstStyle/>
          <a:p>
            <a:r>
              <a:rPr lang="en-US" dirty="0"/>
              <a:t>Finding similar items</a:t>
            </a:r>
          </a:p>
        </p:txBody>
      </p:sp>
      <p:sp>
        <p:nvSpPr>
          <p:cNvPr id="3" name="Subtitle 2"/>
          <p:cNvSpPr>
            <a:spLocks noGrp="1"/>
          </p:cNvSpPr>
          <p:nvPr>
            <p:ph type="subTitle" idx="1"/>
          </p:nvPr>
        </p:nvSpPr>
        <p:spPr>
          <a:xfrm>
            <a:off x="730156" y="3193575"/>
            <a:ext cx="9448800" cy="1201003"/>
          </a:xfrm>
        </p:spPr>
        <p:txBody>
          <a:bodyPr>
            <a:normAutofit/>
          </a:bodyPr>
          <a:lstStyle/>
          <a:p>
            <a:pPr algn="ctr"/>
            <a:r>
              <a:rPr lang="en-US" sz="4400" dirty="0">
                <a:solidFill>
                  <a:schemeClr val="accent2"/>
                </a:solidFill>
              </a:rPr>
              <a:t>Big Data Analytics -  Chapter 5 </a:t>
            </a:r>
          </a:p>
          <a:p>
            <a:pPr algn="ctr"/>
            <a:endParaRPr lang="en-US" sz="4400" dirty="0"/>
          </a:p>
        </p:txBody>
      </p:sp>
    </p:spTree>
    <p:extLst>
      <p:ext uri="{BB962C8B-B14F-4D97-AF65-F5344CB8AC3E}">
        <p14:creationId xmlns:p14="http://schemas.microsoft.com/office/powerpoint/2010/main" val="366458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890" y="272956"/>
            <a:ext cx="9759286" cy="736980"/>
          </a:xfrm>
        </p:spPr>
        <p:txBody>
          <a:bodyPr>
            <a:normAutofit/>
          </a:bodyPr>
          <a:lstStyle/>
          <a:p>
            <a:pPr algn="ctr"/>
            <a:r>
              <a:rPr lang="en-US" b="1" dirty="0"/>
              <a:t>Document Similarity</a:t>
            </a:r>
          </a:p>
        </p:txBody>
      </p:sp>
      <p:sp>
        <p:nvSpPr>
          <p:cNvPr id="3" name="Content Placeholder 2"/>
          <p:cNvSpPr>
            <a:spLocks noGrp="1"/>
          </p:cNvSpPr>
          <p:nvPr>
            <p:ph idx="1"/>
          </p:nvPr>
        </p:nvSpPr>
        <p:spPr>
          <a:xfrm>
            <a:off x="491319" y="1214651"/>
            <a:ext cx="11191165" cy="5227091"/>
          </a:xfrm>
        </p:spPr>
        <p:txBody>
          <a:bodyPr>
            <a:normAutofit fontScale="85000" lnSpcReduction="10000"/>
          </a:bodyPr>
          <a:lstStyle/>
          <a:p>
            <a:pPr lvl="0">
              <a:lnSpc>
                <a:spcPct val="110000"/>
              </a:lnSpc>
              <a:spcBef>
                <a:spcPts val="600"/>
              </a:spcBef>
            </a:pPr>
            <a:r>
              <a:rPr lang="en-IN"/>
              <a:t>Near-duplicate detection to improve search results quality in search engines</a:t>
            </a:r>
            <a:endParaRPr lang="en-US"/>
          </a:p>
          <a:p>
            <a:pPr lvl="0">
              <a:lnSpc>
                <a:spcPct val="110000"/>
              </a:lnSpc>
              <a:spcBef>
                <a:spcPts val="600"/>
              </a:spcBef>
            </a:pPr>
            <a:r>
              <a:rPr lang="en-IN"/>
              <a:t>Human Resources applications, such as automated CV to job description matching, or finding similar employees</a:t>
            </a:r>
            <a:endParaRPr lang="en-US"/>
          </a:p>
          <a:p>
            <a:pPr lvl="0">
              <a:lnSpc>
                <a:spcPct val="110000"/>
              </a:lnSpc>
              <a:spcBef>
                <a:spcPts val="600"/>
              </a:spcBef>
            </a:pPr>
            <a:r>
              <a:rPr lang="en-IN"/>
              <a:t>Patent research, through matching potential patent applications against a corpus of existing patent grant. </a:t>
            </a:r>
            <a:endParaRPr lang="en-US"/>
          </a:p>
          <a:p>
            <a:pPr lvl="0">
              <a:lnSpc>
                <a:spcPct val="110000"/>
              </a:lnSpc>
              <a:spcBef>
                <a:spcPts val="600"/>
              </a:spcBef>
            </a:pPr>
            <a:r>
              <a:rPr lang="en-IN"/>
              <a:t>Document clustering and auto-categorization using seed documents</a:t>
            </a:r>
            <a:endParaRPr lang="en-US"/>
          </a:p>
          <a:p>
            <a:pPr lvl="0">
              <a:lnSpc>
                <a:spcPct val="110000"/>
              </a:lnSpc>
              <a:spcBef>
                <a:spcPts val="600"/>
              </a:spcBef>
            </a:pPr>
            <a:r>
              <a:rPr lang="en-IN"/>
              <a:t>Security scrubbing - finding documents with very similar content, but with different access control lists</a:t>
            </a:r>
            <a:endParaRPr lang="en-US" dirty="0"/>
          </a:p>
        </p:txBody>
      </p:sp>
    </p:spTree>
    <p:extLst>
      <p:ext uri="{BB962C8B-B14F-4D97-AF65-F5344CB8AC3E}">
        <p14:creationId xmlns:p14="http://schemas.microsoft.com/office/powerpoint/2010/main" val="189276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543" y="286702"/>
            <a:ext cx="8610600" cy="750528"/>
          </a:xfrm>
        </p:spPr>
        <p:txBody>
          <a:bodyPr/>
          <a:lstStyle/>
          <a:p>
            <a:pPr algn="ctr"/>
            <a:r>
              <a:rPr lang="en-US" b="1" dirty="0"/>
              <a:t>Plagiarism Detection</a:t>
            </a:r>
          </a:p>
        </p:txBody>
      </p:sp>
      <p:sp>
        <p:nvSpPr>
          <p:cNvPr id="3" name="Content Placeholder 2"/>
          <p:cNvSpPr>
            <a:spLocks noGrp="1"/>
          </p:cNvSpPr>
          <p:nvPr>
            <p:ph idx="1"/>
          </p:nvPr>
        </p:nvSpPr>
        <p:spPr>
          <a:xfrm>
            <a:off x="436727" y="1037230"/>
            <a:ext cx="11382233" cy="5431809"/>
          </a:xfrm>
        </p:spPr>
        <p:txBody>
          <a:bodyPr>
            <a:noAutofit/>
          </a:bodyPr>
          <a:lstStyle/>
          <a:p>
            <a:pPr>
              <a:lnSpc>
                <a:spcPct val="100000"/>
              </a:lnSpc>
              <a:spcBef>
                <a:spcPts val="600"/>
              </a:spcBef>
            </a:pPr>
            <a:r>
              <a:rPr lang="en-IN" sz="3100" dirty="0" err="1"/>
              <a:t>Turnitin</a:t>
            </a:r>
            <a:r>
              <a:rPr lang="en-IN" sz="3100" dirty="0"/>
              <a:t> is a web based system used for detecting and preventing plagiarism and improper citations in student </a:t>
            </a:r>
            <a:r>
              <a:rPr lang="en-IN" sz="3100" dirty="0" err="1"/>
              <a:t>homeworks</a:t>
            </a:r>
            <a:r>
              <a:rPr lang="en-IN" sz="3100" dirty="0"/>
              <a:t>, projects and papers. </a:t>
            </a:r>
          </a:p>
          <a:p>
            <a:pPr>
              <a:lnSpc>
                <a:spcPct val="100000"/>
              </a:lnSpc>
              <a:spcBef>
                <a:spcPts val="600"/>
              </a:spcBef>
            </a:pPr>
            <a:r>
              <a:rPr lang="en-IN" sz="3100" dirty="0"/>
              <a:t>Once loaded into the system, student works are compared against a vast database. </a:t>
            </a:r>
          </a:p>
          <a:p>
            <a:pPr>
              <a:lnSpc>
                <a:spcPct val="100000"/>
              </a:lnSpc>
              <a:spcBef>
                <a:spcPts val="600"/>
              </a:spcBef>
            </a:pPr>
            <a:r>
              <a:rPr lang="en-IN" sz="3100" dirty="0"/>
              <a:t>The system detects excerpts, suspicious similarities, uncited references etc. and produces a similarity report. </a:t>
            </a:r>
          </a:p>
          <a:p>
            <a:pPr>
              <a:lnSpc>
                <a:spcPct val="100000"/>
              </a:lnSpc>
              <a:spcBef>
                <a:spcPts val="600"/>
              </a:spcBef>
            </a:pPr>
            <a:r>
              <a:rPr lang="en-IN" sz="3100" dirty="0" err="1"/>
              <a:t>Turnitin's</a:t>
            </a:r>
            <a:r>
              <a:rPr lang="en-IN" sz="3100" dirty="0"/>
              <a:t> control database consists of academic databases, academic journals and publications, 200+ million student homework, 17+ billion web pages.</a:t>
            </a:r>
            <a:endParaRPr lang="en-US" sz="3100" dirty="0"/>
          </a:p>
          <a:p>
            <a:pPr>
              <a:lnSpc>
                <a:spcPct val="100000"/>
              </a:lnSpc>
              <a:spcBef>
                <a:spcPts val="600"/>
              </a:spcBef>
            </a:pPr>
            <a:endParaRPr lang="en-US" sz="3100" dirty="0"/>
          </a:p>
        </p:txBody>
      </p:sp>
    </p:spTree>
    <p:extLst>
      <p:ext uri="{BB962C8B-B14F-4D97-AF65-F5344CB8AC3E}">
        <p14:creationId xmlns:p14="http://schemas.microsoft.com/office/powerpoint/2010/main" val="145833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645" y="245757"/>
            <a:ext cx="8610600" cy="832415"/>
          </a:xfrm>
        </p:spPr>
        <p:txBody>
          <a:bodyPr/>
          <a:lstStyle/>
          <a:p>
            <a:pPr algn="ctr"/>
            <a:r>
              <a:rPr lang="en-US" dirty="0"/>
              <a:t>Document Similarity</a:t>
            </a:r>
          </a:p>
        </p:txBody>
      </p:sp>
      <p:sp>
        <p:nvSpPr>
          <p:cNvPr id="3" name="Content Placeholder 2"/>
          <p:cNvSpPr>
            <a:spLocks noGrp="1"/>
          </p:cNvSpPr>
          <p:nvPr>
            <p:ph idx="1"/>
          </p:nvPr>
        </p:nvSpPr>
        <p:spPr>
          <a:xfrm>
            <a:off x="395785" y="1078172"/>
            <a:ext cx="11368585" cy="5486401"/>
          </a:xfrm>
        </p:spPr>
        <p:txBody>
          <a:bodyPr>
            <a:normAutofit fontScale="77500" lnSpcReduction="20000"/>
          </a:bodyPr>
          <a:lstStyle/>
          <a:p>
            <a:pPr>
              <a:lnSpc>
                <a:spcPct val="120000"/>
              </a:lnSpc>
              <a:spcBef>
                <a:spcPts val="600"/>
              </a:spcBef>
            </a:pPr>
            <a:r>
              <a:rPr lang="en-IN" dirty="0"/>
              <a:t>Computing pairwise similarity on large document collections is a task common to a variety of problems such as clustering and cross-document co-reference resolution. </a:t>
            </a:r>
          </a:p>
          <a:p>
            <a:pPr>
              <a:lnSpc>
                <a:spcPct val="120000"/>
              </a:lnSpc>
              <a:spcBef>
                <a:spcPts val="600"/>
              </a:spcBef>
            </a:pPr>
            <a:r>
              <a:rPr lang="en-IN" dirty="0"/>
              <a:t>A web search engine often returns thousands of pages in response to a broad query, making it difficult for users to browse or to identify relevant information. </a:t>
            </a:r>
          </a:p>
          <a:p>
            <a:pPr>
              <a:lnSpc>
                <a:spcPct val="120000"/>
              </a:lnSpc>
              <a:spcBef>
                <a:spcPts val="600"/>
              </a:spcBef>
            </a:pPr>
            <a:r>
              <a:rPr lang="en-IN" dirty="0"/>
              <a:t>For example, Google along with every primary link that is shown on the result page includes a “Similar” link, which provides a link to a set of documents similar to the primary link. </a:t>
            </a:r>
          </a:p>
          <a:p>
            <a:pPr>
              <a:lnSpc>
                <a:spcPct val="120000"/>
              </a:lnSpc>
              <a:spcBef>
                <a:spcPts val="600"/>
              </a:spcBef>
            </a:pPr>
            <a:r>
              <a:rPr lang="en-IN" dirty="0"/>
              <a:t>Document similarity with respect to the query posed is evaluated and all similar documents are clustered and ranked. The primary link points to the top ranked page.</a:t>
            </a:r>
            <a:endParaRPr lang="en-US" dirty="0"/>
          </a:p>
          <a:p>
            <a:pPr>
              <a:lnSpc>
                <a:spcPct val="120000"/>
              </a:lnSpc>
              <a:spcBef>
                <a:spcPts val="600"/>
              </a:spcBef>
            </a:pPr>
            <a:endParaRPr lang="en-US" dirty="0"/>
          </a:p>
        </p:txBody>
      </p:sp>
    </p:spTree>
    <p:extLst>
      <p:ext uri="{BB962C8B-B14F-4D97-AF65-F5344CB8AC3E}">
        <p14:creationId xmlns:p14="http://schemas.microsoft.com/office/powerpoint/2010/main" val="33404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31" y="436827"/>
            <a:ext cx="8610600" cy="532164"/>
          </a:xfrm>
        </p:spPr>
        <p:txBody>
          <a:bodyPr>
            <a:normAutofit fontScale="90000"/>
          </a:bodyPr>
          <a:lstStyle/>
          <a:p>
            <a:r>
              <a:rPr lang="en-US" dirty="0"/>
              <a:t>News Aggregators</a:t>
            </a:r>
          </a:p>
        </p:txBody>
      </p:sp>
      <p:sp>
        <p:nvSpPr>
          <p:cNvPr id="3" name="Content Placeholder 2"/>
          <p:cNvSpPr>
            <a:spLocks noGrp="1"/>
          </p:cNvSpPr>
          <p:nvPr>
            <p:ph idx="1"/>
          </p:nvPr>
        </p:nvSpPr>
        <p:spPr>
          <a:xfrm>
            <a:off x="685800" y="1187356"/>
            <a:ext cx="10820400" cy="5031332"/>
          </a:xfrm>
        </p:spPr>
        <p:txBody>
          <a:bodyPr>
            <a:normAutofit fontScale="77500" lnSpcReduction="20000"/>
          </a:bodyPr>
          <a:lstStyle/>
          <a:p>
            <a:pPr>
              <a:lnSpc>
                <a:spcPct val="120000"/>
              </a:lnSpc>
              <a:spcBef>
                <a:spcPts val="600"/>
              </a:spcBef>
            </a:pPr>
            <a:r>
              <a:rPr lang="en-IN" dirty="0"/>
              <a:t>Given multiple sources of documents, such as RSS news feeds, aggregators cluster together similar documents that cover the same material.</a:t>
            </a:r>
          </a:p>
          <a:p>
            <a:pPr>
              <a:lnSpc>
                <a:spcPct val="120000"/>
              </a:lnSpc>
              <a:spcBef>
                <a:spcPts val="600"/>
              </a:spcBef>
            </a:pPr>
            <a:r>
              <a:rPr lang="en-IN" dirty="0"/>
              <a:t> For instance, several news websites around the world would carry the news of “Germany Lifting the World Cup Football Title in 2014”. We wish to recognize that these are the same underlying story and cluster or aggregate them. However, the core of each newspaper’s page will be the original article. </a:t>
            </a:r>
          </a:p>
          <a:p>
            <a:pPr>
              <a:lnSpc>
                <a:spcPct val="120000"/>
              </a:lnSpc>
              <a:spcBef>
                <a:spcPts val="600"/>
              </a:spcBef>
            </a:pPr>
            <a:r>
              <a:rPr lang="en-IN" dirty="0"/>
              <a:t>News aggregators, such as Google News, try to find all versions of such an article, in order to show only one </a:t>
            </a:r>
            <a:endParaRPr lang="en-US" dirty="0"/>
          </a:p>
        </p:txBody>
      </p:sp>
    </p:spTree>
    <p:extLst>
      <p:ext uri="{BB962C8B-B14F-4D97-AF65-F5344CB8AC3E}">
        <p14:creationId xmlns:p14="http://schemas.microsoft.com/office/powerpoint/2010/main" val="337126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d3sdoylwcs36el.cloudfront.net/real_time_news_curation_google_news.jpg"/>
          <p:cNvPicPr/>
          <p:nvPr/>
        </p:nvPicPr>
        <p:blipFill>
          <a:blip r:embed="rId2" cstate="print"/>
          <a:srcRect/>
          <a:stretch>
            <a:fillRect/>
          </a:stretch>
        </p:blipFill>
        <p:spPr bwMode="auto">
          <a:xfrm>
            <a:off x="395785" y="313899"/>
            <a:ext cx="10890913" cy="614149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526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7174" y="347685"/>
            <a:ext cx="8610600" cy="913956"/>
          </a:xfrm>
        </p:spPr>
        <p:txBody>
          <a:bodyPr/>
          <a:lstStyle/>
          <a:p>
            <a:pPr algn="ctr"/>
            <a:r>
              <a:rPr lang="en-US" dirty="0"/>
              <a:t>Distance Measures</a:t>
            </a:r>
          </a:p>
        </p:txBody>
      </p:sp>
      <p:sp>
        <p:nvSpPr>
          <p:cNvPr id="3" name="Content Placeholder 2"/>
          <p:cNvSpPr>
            <a:spLocks noGrp="1"/>
          </p:cNvSpPr>
          <p:nvPr>
            <p:ph idx="1"/>
          </p:nvPr>
        </p:nvSpPr>
        <p:spPr>
          <a:xfrm>
            <a:off x="335666" y="1273216"/>
            <a:ext cx="11193684" cy="2673752"/>
          </a:xfrm>
        </p:spPr>
        <p:txBody>
          <a:bodyPr>
            <a:normAutofit/>
          </a:bodyPr>
          <a:lstStyle/>
          <a:p>
            <a:r>
              <a:rPr lang="en-US" sz="2800" dirty="0"/>
              <a:t>A distance measure indicates the degree of dissimilarity between the two items. </a:t>
            </a:r>
          </a:p>
          <a:p>
            <a:r>
              <a:rPr lang="en-US" sz="2800" dirty="0"/>
              <a:t>Distance is a subjective measure and is highly dependent on the domain and application. </a:t>
            </a:r>
          </a:p>
          <a:p>
            <a:r>
              <a:rPr lang="en-US" sz="2800" dirty="0"/>
              <a:t>More formally, a distance function </a:t>
            </a:r>
            <a:r>
              <a:rPr lang="en-US" sz="2800" i="1" dirty="0"/>
              <a:t>d</a:t>
            </a:r>
            <a:r>
              <a:rPr lang="en-US" sz="2800" dirty="0"/>
              <a:t> is a distance metric if it is a function from pairs of objects to real numbers such that:</a:t>
            </a:r>
          </a:p>
          <a:p>
            <a:endParaRPr lang="en-US" sz="2800" dirty="0"/>
          </a:p>
        </p:txBody>
      </p:sp>
      <p:graphicFrame>
        <p:nvGraphicFramePr>
          <p:cNvPr id="73730" name="Object 2"/>
          <p:cNvGraphicFramePr>
            <a:graphicFrameLocks noChangeAspect="1"/>
          </p:cNvGraphicFramePr>
          <p:nvPr/>
        </p:nvGraphicFramePr>
        <p:xfrm>
          <a:off x="3217762" y="4004841"/>
          <a:ext cx="8808333" cy="2569580"/>
        </p:xfrm>
        <a:graphic>
          <a:graphicData uri="http://schemas.openxmlformats.org/presentationml/2006/ole">
            <mc:AlternateContent xmlns:mc="http://schemas.openxmlformats.org/markup-compatibility/2006">
              <mc:Choice xmlns:v="urn:schemas-microsoft-com:vml" Requires="v">
                <p:oleObj name="Equation" r:id="rId2" imgW="1752600" imgH="889000" progId="Equation.3">
                  <p:embed/>
                </p:oleObj>
              </mc:Choice>
              <mc:Fallback>
                <p:oleObj name="Equation" r:id="rId2" imgW="1752600" imgH="88900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762" y="4004841"/>
                        <a:ext cx="8808333" cy="2569580"/>
                      </a:xfrm>
                      <a:prstGeom prst="rect">
                        <a:avLst/>
                      </a:prstGeom>
                      <a:blipFill dpi="0" rotWithShape="0">
                        <a:blip r:embed="rId4"/>
                        <a:srcRect/>
                        <a:tile tx="0" ty="0" sx="100000" sy="100000" flip="none" algn="tl"/>
                      </a:blipFill>
                    </p:spPr>
                  </p:pic>
                </p:oleObj>
              </mc:Fallback>
            </mc:AlternateContent>
          </a:graphicData>
        </a:graphic>
      </p:graphicFrame>
      <p:sp>
        <p:nvSpPr>
          <p:cNvPr id="5" name="TextBox 4"/>
          <p:cNvSpPr txBox="1"/>
          <p:nvPr/>
        </p:nvSpPr>
        <p:spPr>
          <a:xfrm>
            <a:off x="231493" y="4155308"/>
            <a:ext cx="3102015" cy="2400657"/>
          </a:xfrm>
          <a:prstGeom prst="rect">
            <a:avLst/>
          </a:prstGeom>
          <a:noFill/>
        </p:spPr>
        <p:txBody>
          <a:bodyPr wrap="square" rtlCol="0">
            <a:spAutoFit/>
          </a:bodyPr>
          <a:lstStyle/>
          <a:p>
            <a:pPr marL="514350" indent="-514350">
              <a:spcBef>
                <a:spcPts val="1200"/>
              </a:spcBef>
              <a:buFont typeface="+mj-lt"/>
              <a:buAutoNum type="arabicPeriod"/>
            </a:pPr>
            <a:r>
              <a:rPr lang="en-US" sz="2400" b="1" dirty="0">
                <a:solidFill>
                  <a:schemeClr val="accent2"/>
                </a:solidFill>
              </a:rPr>
              <a:t>Non –Negative</a:t>
            </a:r>
          </a:p>
          <a:p>
            <a:pPr marL="514350" indent="-514350">
              <a:spcBef>
                <a:spcPts val="1200"/>
              </a:spcBef>
              <a:buFont typeface="+mj-lt"/>
              <a:buAutoNum type="arabicPeriod"/>
            </a:pPr>
            <a:r>
              <a:rPr lang="en-US" sz="2400" b="1" dirty="0">
                <a:solidFill>
                  <a:schemeClr val="accent2"/>
                </a:solidFill>
              </a:rPr>
              <a:t>Identity</a:t>
            </a:r>
          </a:p>
          <a:p>
            <a:pPr marL="514350" indent="-514350">
              <a:spcBef>
                <a:spcPts val="1200"/>
              </a:spcBef>
              <a:buFont typeface="+mj-lt"/>
              <a:buAutoNum type="arabicPeriod"/>
            </a:pPr>
            <a:r>
              <a:rPr lang="en-US" sz="2400" b="1" dirty="0">
                <a:solidFill>
                  <a:schemeClr val="accent2"/>
                </a:solidFill>
              </a:rPr>
              <a:t>Symmetric</a:t>
            </a:r>
          </a:p>
          <a:p>
            <a:pPr marL="514350" indent="-514350">
              <a:spcBef>
                <a:spcPts val="1200"/>
              </a:spcBef>
              <a:buFont typeface="+mj-lt"/>
              <a:buAutoNum type="arabicPeriod"/>
            </a:pPr>
            <a:r>
              <a:rPr lang="en-US" sz="2400" b="1" dirty="0">
                <a:solidFill>
                  <a:schemeClr val="accent2"/>
                </a:solidFill>
              </a:rPr>
              <a:t>Triangular Inequality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895600" y="327547"/>
            <a:ext cx="8610600" cy="955344"/>
          </a:xfrm>
        </p:spPr>
        <p:txBody>
          <a:bodyPr>
            <a:normAutofit/>
          </a:bodyPr>
          <a:lstStyle/>
          <a:p>
            <a:pPr algn="ctr"/>
            <a:r>
              <a:rPr lang="en-US" b="1" dirty="0"/>
              <a:t>Euclidean Vs. Non-Euclidean</a:t>
            </a:r>
          </a:p>
        </p:txBody>
      </p:sp>
      <p:sp>
        <p:nvSpPr>
          <p:cNvPr id="10243" name="Rectangle 3"/>
          <p:cNvSpPr>
            <a:spLocks noGrp="1" noChangeArrowheads="1"/>
          </p:cNvSpPr>
          <p:nvPr>
            <p:ph type="body" idx="1"/>
          </p:nvPr>
        </p:nvSpPr>
        <p:spPr>
          <a:xfrm>
            <a:off x="508000" y="1282891"/>
            <a:ext cx="11074400" cy="5090613"/>
          </a:xfrm>
        </p:spPr>
        <p:txBody>
          <a:bodyPr>
            <a:noAutofit/>
          </a:bodyPr>
          <a:lstStyle/>
          <a:p>
            <a:pPr>
              <a:lnSpc>
                <a:spcPct val="100000"/>
              </a:lnSpc>
              <a:spcBef>
                <a:spcPts val="1200"/>
              </a:spcBef>
            </a:pPr>
            <a:r>
              <a:rPr lang="en-US" dirty="0"/>
              <a:t>A </a:t>
            </a:r>
            <a:r>
              <a:rPr lang="en-US" i="1" dirty="0">
                <a:solidFill>
                  <a:srgbClr val="33CC33"/>
                </a:solidFill>
              </a:rPr>
              <a:t>Euclidean space</a:t>
            </a:r>
            <a:r>
              <a:rPr lang="en-US" dirty="0"/>
              <a:t>  has some number of real-valued dimensions and “dense” points.</a:t>
            </a:r>
          </a:p>
          <a:p>
            <a:pPr>
              <a:lnSpc>
                <a:spcPct val="100000"/>
              </a:lnSpc>
              <a:spcBef>
                <a:spcPts val="1200"/>
              </a:spcBef>
            </a:pPr>
            <a:r>
              <a:rPr lang="en-US" dirty="0"/>
              <a:t>There is a notion of “average” of two points.</a:t>
            </a:r>
          </a:p>
          <a:p>
            <a:pPr>
              <a:lnSpc>
                <a:spcPct val="100000"/>
              </a:lnSpc>
              <a:spcBef>
                <a:spcPts val="1200"/>
              </a:spcBef>
            </a:pPr>
            <a:r>
              <a:rPr lang="en-US" dirty="0"/>
              <a:t>A </a:t>
            </a:r>
            <a:r>
              <a:rPr lang="en-US" b="1" i="1" dirty="0">
                <a:solidFill>
                  <a:schemeClr val="accent2"/>
                </a:solidFill>
              </a:rPr>
              <a:t>Euclidean distance</a:t>
            </a:r>
            <a:r>
              <a:rPr lang="en-US" b="1" dirty="0">
                <a:solidFill>
                  <a:schemeClr val="accent2"/>
                </a:solidFill>
              </a:rPr>
              <a:t>  </a:t>
            </a:r>
            <a:r>
              <a:rPr lang="en-US" dirty="0"/>
              <a:t>is based on the locations of points in such a space.</a:t>
            </a:r>
          </a:p>
          <a:p>
            <a:pPr>
              <a:lnSpc>
                <a:spcPct val="100000"/>
              </a:lnSpc>
              <a:spcBef>
                <a:spcPts val="1200"/>
              </a:spcBef>
            </a:pPr>
            <a:r>
              <a:rPr lang="en-US" dirty="0"/>
              <a:t>A </a:t>
            </a:r>
            <a:r>
              <a:rPr lang="en-US" b="1" i="1" dirty="0">
                <a:solidFill>
                  <a:schemeClr val="accent2"/>
                </a:solidFill>
              </a:rPr>
              <a:t>Non-Euclidean distance</a:t>
            </a:r>
            <a:r>
              <a:rPr lang="en-US" b="1" dirty="0">
                <a:solidFill>
                  <a:schemeClr val="accent2"/>
                </a:solidFill>
              </a:rPr>
              <a:t>  </a:t>
            </a:r>
            <a:r>
              <a:rPr lang="en-US" dirty="0"/>
              <a:t>is based on properties of points, but not their “location” in a space.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895600" y="764373"/>
            <a:ext cx="8610600" cy="1050779"/>
          </a:xfrm>
        </p:spPr>
        <p:txBody>
          <a:bodyPr/>
          <a:lstStyle/>
          <a:p>
            <a:r>
              <a:rPr lang="en-US" b="1" dirty="0"/>
              <a:t>Some Euclidean Distances</a:t>
            </a:r>
          </a:p>
        </p:txBody>
      </p:sp>
      <p:sp>
        <p:nvSpPr>
          <p:cNvPr id="12291" name="Rectangle 3"/>
          <p:cNvSpPr>
            <a:spLocks noGrp="1" noChangeArrowheads="1"/>
          </p:cNvSpPr>
          <p:nvPr>
            <p:ph type="body" idx="1"/>
          </p:nvPr>
        </p:nvSpPr>
        <p:spPr>
          <a:xfrm>
            <a:off x="685800" y="1815152"/>
            <a:ext cx="10820400" cy="4403535"/>
          </a:xfrm>
        </p:spPr>
        <p:txBody>
          <a:bodyPr>
            <a:normAutofit/>
          </a:bodyPr>
          <a:lstStyle/>
          <a:p>
            <a:r>
              <a:rPr lang="en-US" i="1" dirty="0">
                <a:solidFill>
                  <a:srgbClr val="33CC33"/>
                </a:solidFill>
              </a:rPr>
              <a:t>L</a:t>
            </a:r>
            <a:r>
              <a:rPr lang="en-US" baseline="-25000" dirty="0">
                <a:solidFill>
                  <a:srgbClr val="33CC33"/>
                </a:solidFill>
              </a:rPr>
              <a:t>2</a:t>
            </a:r>
            <a:r>
              <a:rPr lang="en-US" i="1" dirty="0">
                <a:solidFill>
                  <a:srgbClr val="33CC33"/>
                </a:solidFill>
              </a:rPr>
              <a:t> norm</a:t>
            </a:r>
            <a:r>
              <a:rPr lang="en-US" dirty="0"/>
              <a:t> : d(</a:t>
            </a:r>
            <a:r>
              <a:rPr lang="en-US" dirty="0" err="1"/>
              <a:t>x,y</a:t>
            </a:r>
            <a:r>
              <a:rPr lang="en-US" dirty="0"/>
              <a:t>) = </a:t>
            </a:r>
            <a:r>
              <a:rPr lang="en-US" dirty="0">
                <a:sym typeface="Symbol" pitchFamily="18" charset="2"/>
              </a:rPr>
              <a:t>square root of the sum of the squares of the differences between </a:t>
            </a:r>
            <a:r>
              <a:rPr lang="en-US" i="1" dirty="0">
                <a:sym typeface="Symbol" pitchFamily="18" charset="2"/>
              </a:rPr>
              <a:t>x</a:t>
            </a:r>
            <a:r>
              <a:rPr lang="en-US" dirty="0">
                <a:sym typeface="Symbol" pitchFamily="18" charset="2"/>
              </a:rPr>
              <a:t>  and </a:t>
            </a:r>
            <a:r>
              <a:rPr lang="en-US" i="1" dirty="0">
                <a:sym typeface="Symbol" pitchFamily="18" charset="2"/>
              </a:rPr>
              <a:t>y</a:t>
            </a:r>
            <a:r>
              <a:rPr lang="en-US" dirty="0">
                <a:sym typeface="Symbol" pitchFamily="18" charset="2"/>
              </a:rPr>
              <a:t>  in each dimension.</a:t>
            </a:r>
          </a:p>
          <a:p>
            <a:pPr lvl="1"/>
            <a:r>
              <a:rPr lang="en-US" dirty="0"/>
              <a:t>The most common notion of “distance.”</a:t>
            </a:r>
          </a:p>
          <a:p>
            <a:r>
              <a:rPr lang="en-US" i="1" dirty="0">
                <a:solidFill>
                  <a:srgbClr val="33CC33"/>
                </a:solidFill>
              </a:rPr>
              <a:t>L</a:t>
            </a:r>
            <a:r>
              <a:rPr lang="en-US" baseline="-25000" dirty="0">
                <a:solidFill>
                  <a:srgbClr val="33CC33"/>
                </a:solidFill>
              </a:rPr>
              <a:t>1</a:t>
            </a:r>
            <a:r>
              <a:rPr lang="en-US" i="1" dirty="0">
                <a:solidFill>
                  <a:srgbClr val="33CC33"/>
                </a:solidFill>
              </a:rPr>
              <a:t> norm</a:t>
            </a:r>
            <a:r>
              <a:rPr lang="en-US" dirty="0"/>
              <a:t> : sum of the differences in each dimension.</a:t>
            </a:r>
          </a:p>
          <a:p>
            <a:pPr lvl="1"/>
            <a:r>
              <a:rPr lang="en-US" i="1" dirty="0">
                <a:solidFill>
                  <a:srgbClr val="FF0066"/>
                </a:solidFill>
              </a:rPr>
              <a:t>Manhattan distance</a:t>
            </a:r>
            <a:r>
              <a:rPr lang="en-US" dirty="0"/>
              <a:t>  = distance if you had to travel along coordinates only.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508000" y="152400"/>
            <a:ext cx="11040533" cy="552450"/>
          </a:xfrm>
        </p:spPr>
        <p:txBody>
          <a:bodyPr>
            <a:noAutofit/>
          </a:bodyPr>
          <a:lstStyle/>
          <a:p>
            <a:r>
              <a:rPr lang="en-US" sz="3600" dirty="0"/>
              <a:t>Euclidean Distance</a:t>
            </a:r>
          </a:p>
        </p:txBody>
      </p:sp>
      <p:graphicFrame>
        <p:nvGraphicFramePr>
          <p:cNvPr id="11266" name="Object 3"/>
          <p:cNvGraphicFramePr>
            <a:graphicFrameLocks noChangeAspect="1"/>
          </p:cNvGraphicFramePr>
          <p:nvPr/>
        </p:nvGraphicFramePr>
        <p:xfrm>
          <a:off x="473277" y="648182"/>
          <a:ext cx="4847167" cy="2931128"/>
        </p:xfrm>
        <a:graphic>
          <a:graphicData uri="http://schemas.openxmlformats.org/presentationml/2006/ole">
            <mc:AlternateContent xmlns:mc="http://schemas.openxmlformats.org/markup-compatibility/2006">
              <mc:Choice xmlns:v="urn:schemas-microsoft-com:vml" Requires="v">
                <p:oleObj name="VISIO" r:id="rId2" imgW="3631692" imgH="2656332" progId="">
                  <p:embed/>
                </p:oleObj>
              </mc:Choice>
              <mc:Fallback>
                <p:oleObj name="VISIO" r:id="rId2" imgW="3631692" imgH="2656332" progId="">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77" y="648182"/>
                        <a:ext cx="4847167" cy="293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4"/>
          <p:cNvGraphicFramePr>
            <a:graphicFrameLocks noChangeAspect="1"/>
          </p:cNvGraphicFramePr>
          <p:nvPr/>
        </p:nvGraphicFramePr>
        <p:xfrm>
          <a:off x="6197601" y="1469985"/>
          <a:ext cx="4786774" cy="2037144"/>
        </p:xfrm>
        <a:graphic>
          <a:graphicData uri="http://schemas.openxmlformats.org/presentationml/2006/ole">
            <mc:AlternateContent xmlns:mc="http://schemas.openxmlformats.org/markup-compatibility/2006">
              <mc:Choice xmlns:v="urn:schemas-microsoft-com:vml" Requires="v">
                <p:oleObj name="Worksheet" r:id="rId4" imgW="2169000" imgH="936720" progId="Excel.Sheet.8">
                  <p:embed/>
                </p:oleObj>
              </mc:Choice>
              <mc:Fallback>
                <p:oleObj name="Worksheet" r:id="rId4" imgW="2169000" imgH="936720" progId="Excel.Sheet.8">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601" y="1469985"/>
                        <a:ext cx="4786774" cy="2037144"/>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Text Box 5"/>
          <p:cNvSpPr txBox="1">
            <a:spLocks noChangeArrowheads="1"/>
          </p:cNvSpPr>
          <p:nvPr/>
        </p:nvSpPr>
        <p:spPr bwMode="auto">
          <a:xfrm>
            <a:off x="3700040" y="5939743"/>
            <a:ext cx="2844800" cy="523220"/>
          </a:xfrm>
          <a:prstGeom prst="rect">
            <a:avLst/>
          </a:prstGeom>
          <a:noFill/>
          <a:ln w="12700">
            <a:noFill/>
            <a:miter lim="800000"/>
            <a:headEnd/>
            <a:tailEnd/>
          </a:ln>
        </p:spPr>
        <p:txBody>
          <a:bodyPr>
            <a:spAutoFit/>
          </a:bodyPr>
          <a:lstStyle/>
          <a:p>
            <a:pPr>
              <a:spcBef>
                <a:spcPct val="50000"/>
              </a:spcBef>
            </a:pPr>
            <a:r>
              <a:rPr lang="en-US" sz="2800" b="1" dirty="0"/>
              <a:t>Distance Matrix</a:t>
            </a:r>
          </a:p>
        </p:txBody>
      </p:sp>
      <p:graphicFrame>
        <p:nvGraphicFramePr>
          <p:cNvPr id="11268" name="Object 6"/>
          <p:cNvGraphicFramePr>
            <a:graphicFrameLocks noChangeAspect="1"/>
          </p:cNvGraphicFramePr>
          <p:nvPr/>
        </p:nvGraphicFramePr>
        <p:xfrm>
          <a:off x="2540000" y="4038600"/>
          <a:ext cx="7101711" cy="1783466"/>
        </p:xfrm>
        <a:graphic>
          <a:graphicData uri="http://schemas.openxmlformats.org/presentationml/2006/ole">
            <mc:AlternateContent xmlns:mc="http://schemas.openxmlformats.org/markup-compatibility/2006">
              <mc:Choice xmlns:v="urn:schemas-microsoft-com:vml" Requires="v">
                <p:oleObj name="Worksheet" r:id="rId7" imgW="3609000" imgH="936720" progId="Excel.Sheet.8">
                  <p:embed/>
                </p:oleObj>
              </mc:Choice>
              <mc:Fallback>
                <p:oleObj name="Worksheet" r:id="rId7" imgW="3609000" imgH="936720" progId="Excel.Sheet.8">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0000" y="4038600"/>
                        <a:ext cx="7101711" cy="1783466"/>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964" y="459129"/>
            <a:ext cx="11505236" cy="790937"/>
          </a:xfrm>
        </p:spPr>
        <p:txBody>
          <a:bodyPr/>
          <a:lstStyle/>
          <a:p>
            <a:pPr algn="ctr"/>
            <a:r>
              <a:rPr lang="en-US" dirty="0"/>
              <a:t>Examples of Euclidean Distances</a:t>
            </a:r>
          </a:p>
        </p:txBody>
      </p:sp>
      <p:grpSp>
        <p:nvGrpSpPr>
          <p:cNvPr id="15" name="Group 14"/>
          <p:cNvGrpSpPr/>
          <p:nvPr/>
        </p:nvGrpSpPr>
        <p:grpSpPr>
          <a:xfrm>
            <a:off x="1260779" y="1679161"/>
            <a:ext cx="9363918" cy="4390120"/>
            <a:chOff x="2417233" y="1709738"/>
            <a:chExt cx="6860876" cy="3357265"/>
          </a:xfrm>
        </p:grpSpPr>
        <p:sp>
          <p:nvSpPr>
            <p:cNvPr id="13315" name="AutoShape 3"/>
            <p:cNvSpPr>
              <a:spLocks noChangeArrowheads="1"/>
            </p:cNvSpPr>
            <p:nvPr/>
          </p:nvSpPr>
          <p:spPr bwMode="auto">
            <a:xfrm flipH="1">
              <a:off x="3556001" y="2286001"/>
              <a:ext cx="3661833" cy="2284413"/>
            </a:xfrm>
            <a:prstGeom prst="rtTriangle">
              <a:avLst/>
            </a:prstGeom>
            <a:noFill/>
            <a:ln w="9525">
              <a:solidFill>
                <a:schemeClr val="tx1"/>
              </a:solidFill>
              <a:miter lim="800000"/>
              <a:headEnd/>
              <a:tailEnd/>
            </a:ln>
            <a:effectLst/>
          </p:spPr>
          <p:txBody>
            <a:bodyPr wrap="none" anchor="ctr"/>
            <a:lstStyle/>
            <a:p>
              <a:endParaRPr lang="en-US"/>
            </a:p>
          </p:txBody>
        </p:sp>
        <p:sp>
          <p:nvSpPr>
            <p:cNvPr id="13316" name="Text Box 4"/>
            <p:cNvSpPr txBox="1">
              <a:spLocks noChangeArrowheads="1"/>
            </p:cNvSpPr>
            <p:nvPr/>
          </p:nvSpPr>
          <p:spPr bwMode="auto">
            <a:xfrm>
              <a:off x="2417233" y="4605338"/>
              <a:ext cx="1402948" cy="461665"/>
            </a:xfrm>
            <a:prstGeom prst="rect">
              <a:avLst/>
            </a:prstGeom>
            <a:noFill/>
            <a:ln w="9525">
              <a:noFill/>
              <a:miter lim="800000"/>
              <a:headEnd/>
              <a:tailEnd/>
            </a:ln>
            <a:effectLst/>
          </p:spPr>
          <p:txBody>
            <a:bodyPr wrap="none">
              <a:spAutoFit/>
            </a:bodyPr>
            <a:lstStyle/>
            <a:p>
              <a:r>
                <a:rPr lang="en-US" sz="2400"/>
                <a:t>a = (5,5)</a:t>
              </a:r>
            </a:p>
          </p:txBody>
        </p:sp>
        <p:sp>
          <p:nvSpPr>
            <p:cNvPr id="13317" name="Text Box 5"/>
            <p:cNvSpPr txBox="1">
              <a:spLocks noChangeArrowheads="1"/>
            </p:cNvSpPr>
            <p:nvPr/>
          </p:nvSpPr>
          <p:spPr bwMode="auto">
            <a:xfrm>
              <a:off x="6989234" y="1709738"/>
              <a:ext cx="1402948" cy="461665"/>
            </a:xfrm>
            <a:prstGeom prst="rect">
              <a:avLst/>
            </a:prstGeom>
            <a:noFill/>
            <a:ln w="9525">
              <a:noFill/>
              <a:miter lim="800000"/>
              <a:headEnd/>
              <a:tailEnd/>
            </a:ln>
            <a:effectLst/>
          </p:spPr>
          <p:txBody>
            <a:bodyPr wrap="none">
              <a:spAutoFit/>
            </a:bodyPr>
            <a:lstStyle/>
            <a:p>
              <a:r>
                <a:rPr lang="en-US" sz="2400"/>
                <a:t>b = (9,8)</a:t>
              </a:r>
            </a:p>
          </p:txBody>
        </p:sp>
        <p:sp>
          <p:nvSpPr>
            <p:cNvPr id="13318" name="Text Box 6"/>
            <p:cNvSpPr txBox="1">
              <a:spLocks noChangeArrowheads="1"/>
            </p:cNvSpPr>
            <p:nvPr/>
          </p:nvSpPr>
          <p:spPr bwMode="auto">
            <a:xfrm>
              <a:off x="2417233" y="1868489"/>
              <a:ext cx="2640584" cy="917930"/>
            </a:xfrm>
            <a:prstGeom prst="rect">
              <a:avLst/>
            </a:prstGeom>
            <a:noFill/>
            <a:ln w="9525">
              <a:noFill/>
              <a:miter lim="800000"/>
              <a:headEnd/>
              <a:tailEnd/>
            </a:ln>
            <a:effectLst/>
          </p:spPr>
          <p:txBody>
            <a:bodyPr wrap="square">
              <a:spAutoFit/>
            </a:bodyPr>
            <a:lstStyle/>
            <a:p>
              <a:r>
                <a:rPr lang="en-US" sz="2400" dirty="0">
                  <a:solidFill>
                    <a:srgbClr val="CC3300"/>
                  </a:solidFill>
                </a:rPr>
                <a:t>L</a:t>
              </a:r>
              <a:r>
                <a:rPr lang="en-US" sz="2400" baseline="-25000" dirty="0">
                  <a:solidFill>
                    <a:srgbClr val="CC3300"/>
                  </a:solidFill>
                </a:rPr>
                <a:t>2</a:t>
              </a:r>
              <a:r>
                <a:rPr lang="en-US" sz="2400" dirty="0">
                  <a:solidFill>
                    <a:srgbClr val="CC3300"/>
                  </a:solidFill>
                </a:rPr>
                <a:t>-norm</a:t>
              </a:r>
              <a:r>
                <a:rPr lang="en-US" sz="2400" dirty="0"/>
                <a:t>:</a:t>
              </a:r>
            </a:p>
            <a:p>
              <a:r>
                <a:rPr lang="en-US" sz="2400" dirty="0" err="1"/>
                <a:t>dist</a:t>
              </a:r>
              <a:r>
                <a:rPr lang="en-US" sz="2400" dirty="0"/>
                <a:t>(</a:t>
              </a:r>
              <a:r>
                <a:rPr lang="en-US" sz="2400" dirty="0" err="1"/>
                <a:t>x,y</a:t>
              </a:r>
              <a:r>
                <a:rPr lang="en-US" sz="2400" dirty="0"/>
                <a:t>) =    </a:t>
              </a:r>
              <a:r>
                <a:rPr lang="en-US" sz="2400" dirty="0">
                  <a:sym typeface="Symbol" pitchFamily="18" charset="2"/>
                </a:rPr>
                <a:t></a:t>
              </a:r>
              <a:r>
                <a:rPr lang="en-US" sz="2400" dirty="0"/>
                <a:t>(4</a:t>
              </a:r>
              <a:r>
                <a:rPr lang="en-US" sz="2400" baseline="30000" dirty="0"/>
                <a:t>2</a:t>
              </a:r>
              <a:r>
                <a:rPr lang="en-US" sz="2400" dirty="0"/>
                <a:t>+3</a:t>
              </a:r>
              <a:r>
                <a:rPr lang="en-US" sz="2400" baseline="30000" dirty="0"/>
                <a:t>2</a:t>
              </a:r>
              <a:r>
                <a:rPr lang="en-US" sz="2400" dirty="0"/>
                <a:t>)</a:t>
              </a:r>
            </a:p>
            <a:p>
              <a:r>
                <a:rPr lang="en-US" sz="2400" dirty="0"/>
                <a:t>                 = 5</a:t>
              </a:r>
            </a:p>
          </p:txBody>
        </p:sp>
        <p:sp>
          <p:nvSpPr>
            <p:cNvPr id="13319" name="Line 7"/>
            <p:cNvSpPr>
              <a:spLocks noChangeShapeType="1"/>
            </p:cNvSpPr>
            <p:nvPr/>
          </p:nvSpPr>
          <p:spPr bwMode="auto">
            <a:xfrm flipV="1">
              <a:off x="3454400" y="2209800"/>
              <a:ext cx="3556000" cy="22098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cxnSp>
          <p:nvCxnSpPr>
            <p:cNvPr id="13320" name="AutoShape 8"/>
            <p:cNvCxnSpPr>
              <a:cxnSpLocks noChangeShapeType="1"/>
            </p:cNvCxnSpPr>
            <p:nvPr/>
          </p:nvCxnSpPr>
          <p:spPr bwMode="auto">
            <a:xfrm flipV="1">
              <a:off x="3860800" y="2362200"/>
              <a:ext cx="3454400" cy="2286000"/>
            </a:xfrm>
            <a:prstGeom prst="bentConnector3">
              <a:avLst>
                <a:gd name="adj1" fmla="val 100306"/>
              </a:avLst>
            </a:prstGeom>
            <a:noFill/>
            <a:ln w="9525">
              <a:solidFill>
                <a:schemeClr val="tx1"/>
              </a:solidFill>
              <a:miter lim="800000"/>
              <a:headEnd/>
              <a:tailEnd type="triangle" w="med" len="med"/>
            </a:ln>
            <a:effectLst/>
          </p:spPr>
        </p:cxnSp>
        <p:sp>
          <p:nvSpPr>
            <p:cNvPr id="13321" name="Text Box 9"/>
            <p:cNvSpPr txBox="1">
              <a:spLocks noChangeArrowheads="1"/>
            </p:cNvSpPr>
            <p:nvPr/>
          </p:nvSpPr>
          <p:spPr bwMode="auto">
            <a:xfrm>
              <a:off x="7700433" y="3690938"/>
              <a:ext cx="1577676" cy="1200329"/>
            </a:xfrm>
            <a:prstGeom prst="rect">
              <a:avLst/>
            </a:prstGeom>
            <a:noFill/>
            <a:ln w="9525">
              <a:noFill/>
              <a:miter lim="800000"/>
              <a:headEnd/>
              <a:tailEnd/>
            </a:ln>
            <a:effectLst/>
          </p:spPr>
          <p:txBody>
            <a:bodyPr wrap="none">
              <a:spAutoFit/>
            </a:bodyPr>
            <a:lstStyle/>
            <a:p>
              <a:r>
                <a:rPr lang="en-US" sz="2400">
                  <a:solidFill>
                    <a:srgbClr val="CC3300"/>
                  </a:solidFill>
                </a:rPr>
                <a:t>L</a:t>
              </a:r>
              <a:r>
                <a:rPr lang="en-US" sz="2400" baseline="-25000">
                  <a:solidFill>
                    <a:srgbClr val="CC3300"/>
                  </a:solidFill>
                </a:rPr>
                <a:t>1</a:t>
              </a:r>
              <a:r>
                <a:rPr lang="en-US" sz="2400">
                  <a:solidFill>
                    <a:srgbClr val="CC3300"/>
                  </a:solidFill>
                </a:rPr>
                <a:t>-norm</a:t>
              </a:r>
              <a:r>
                <a:rPr lang="en-US" sz="2400"/>
                <a:t>:</a:t>
              </a:r>
            </a:p>
            <a:p>
              <a:r>
                <a:rPr lang="en-US" sz="2400"/>
                <a:t>dist(x,y) =</a:t>
              </a:r>
            </a:p>
            <a:p>
              <a:r>
                <a:rPr lang="en-US" sz="2400"/>
                <a:t>4+3 = 7</a:t>
              </a:r>
            </a:p>
          </p:txBody>
        </p:sp>
        <p:sp>
          <p:nvSpPr>
            <p:cNvPr id="13322" name="Text Box 10"/>
            <p:cNvSpPr txBox="1">
              <a:spLocks noChangeArrowheads="1"/>
            </p:cNvSpPr>
            <p:nvPr/>
          </p:nvSpPr>
          <p:spPr bwMode="auto">
            <a:xfrm>
              <a:off x="5363633" y="4148138"/>
              <a:ext cx="354584" cy="461665"/>
            </a:xfrm>
            <a:prstGeom prst="rect">
              <a:avLst/>
            </a:prstGeom>
            <a:noFill/>
            <a:ln w="9525">
              <a:noFill/>
              <a:miter lim="800000"/>
              <a:headEnd/>
              <a:tailEnd/>
            </a:ln>
            <a:effectLst/>
          </p:spPr>
          <p:txBody>
            <a:bodyPr wrap="none">
              <a:spAutoFit/>
            </a:bodyPr>
            <a:lstStyle/>
            <a:p>
              <a:r>
                <a:rPr lang="en-US" sz="2400"/>
                <a:t>4</a:t>
              </a:r>
            </a:p>
          </p:txBody>
        </p:sp>
        <p:sp>
          <p:nvSpPr>
            <p:cNvPr id="13323" name="Text Box 11"/>
            <p:cNvSpPr txBox="1">
              <a:spLocks noChangeArrowheads="1"/>
            </p:cNvSpPr>
            <p:nvPr/>
          </p:nvSpPr>
          <p:spPr bwMode="auto">
            <a:xfrm>
              <a:off x="6786033" y="3386138"/>
              <a:ext cx="354584" cy="461665"/>
            </a:xfrm>
            <a:prstGeom prst="rect">
              <a:avLst/>
            </a:prstGeom>
            <a:noFill/>
            <a:ln w="9525">
              <a:noFill/>
              <a:miter lim="800000"/>
              <a:headEnd/>
              <a:tailEnd/>
            </a:ln>
            <a:effectLst/>
          </p:spPr>
          <p:txBody>
            <a:bodyPr wrap="none">
              <a:spAutoFit/>
            </a:bodyPr>
            <a:lstStyle/>
            <a:p>
              <a:r>
                <a:rPr lang="en-US" sz="2400"/>
                <a:t>3</a:t>
              </a:r>
            </a:p>
          </p:txBody>
        </p:sp>
        <p:sp>
          <p:nvSpPr>
            <p:cNvPr id="13324" name="Text Box 12"/>
            <p:cNvSpPr txBox="1">
              <a:spLocks noChangeArrowheads="1"/>
            </p:cNvSpPr>
            <p:nvPr/>
          </p:nvSpPr>
          <p:spPr bwMode="auto">
            <a:xfrm>
              <a:off x="5262033" y="3386138"/>
              <a:ext cx="354584" cy="461665"/>
            </a:xfrm>
            <a:prstGeom prst="rect">
              <a:avLst/>
            </a:prstGeom>
            <a:noFill/>
            <a:ln w="9525">
              <a:noFill/>
              <a:miter lim="800000"/>
              <a:headEnd/>
              <a:tailEnd/>
            </a:ln>
            <a:effectLst/>
          </p:spPr>
          <p:txBody>
            <a:bodyPr wrap="none">
              <a:spAutoFit/>
            </a:bodyPr>
            <a:lstStyle/>
            <a:p>
              <a:r>
                <a:rPr lang="en-US" sz="2400"/>
                <a:t>5</a:t>
              </a:r>
            </a:p>
          </p:txBody>
        </p:sp>
        <p:sp>
          <p:nvSpPr>
            <p:cNvPr id="13325" name="Line 13"/>
            <p:cNvSpPr>
              <a:spLocks noChangeShapeType="1"/>
            </p:cNvSpPr>
            <p:nvPr/>
          </p:nvSpPr>
          <p:spPr bwMode="auto">
            <a:xfrm>
              <a:off x="5057817" y="2209800"/>
              <a:ext cx="1117600" cy="0"/>
            </a:xfrm>
            <a:prstGeom prst="line">
              <a:avLst/>
            </a:prstGeom>
            <a:noFill/>
            <a:ln w="9525">
              <a:solidFill>
                <a:schemeClr val="tx1"/>
              </a:solidFill>
              <a:round/>
              <a:headEnd/>
              <a:tailEnd/>
            </a:ln>
            <a:effec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8605" y="206812"/>
            <a:ext cx="8610600" cy="841403"/>
          </a:xfrm>
        </p:spPr>
        <p:txBody>
          <a:bodyPr/>
          <a:lstStyle/>
          <a:p>
            <a:pPr algn="ctr"/>
            <a:r>
              <a:rPr lang="en-US" dirty="0"/>
              <a:t>Overview</a:t>
            </a:r>
          </a:p>
        </p:txBody>
      </p:sp>
      <p:sp>
        <p:nvSpPr>
          <p:cNvPr id="3" name="Content Placeholder 2"/>
          <p:cNvSpPr>
            <a:spLocks noGrp="1"/>
          </p:cNvSpPr>
          <p:nvPr>
            <p:ph idx="1"/>
          </p:nvPr>
        </p:nvSpPr>
        <p:spPr>
          <a:xfrm>
            <a:off x="596590" y="1059366"/>
            <a:ext cx="10820400" cy="5170473"/>
          </a:xfrm>
        </p:spPr>
        <p:txBody>
          <a:bodyPr>
            <a:normAutofit/>
          </a:bodyPr>
          <a:lstStyle/>
          <a:p>
            <a:r>
              <a:rPr lang="en-IN" dirty="0">
                <a:latin typeface="Arial" panose="020B0604020202020204" pitchFamily="34" charset="0"/>
                <a:cs typeface="Arial" panose="020B0604020202020204" pitchFamily="34" charset="0"/>
              </a:rPr>
              <a:t>Distance Measures: </a:t>
            </a:r>
          </a:p>
          <a:p>
            <a:pPr lvl="1"/>
            <a:r>
              <a:rPr lang="en-IN" dirty="0">
                <a:latin typeface="Arial" panose="020B0604020202020204" pitchFamily="34" charset="0"/>
                <a:cs typeface="Arial" panose="020B0604020202020204" pitchFamily="34" charset="0"/>
              </a:rPr>
              <a:t>Euclidean Distances </a:t>
            </a:r>
          </a:p>
          <a:p>
            <a:pPr lvl="1"/>
            <a:r>
              <a:rPr lang="en-IN" dirty="0">
                <a:latin typeface="Arial" panose="020B0604020202020204" pitchFamily="34" charset="0"/>
                <a:cs typeface="Arial" panose="020B0604020202020204" pitchFamily="34" charset="0"/>
              </a:rPr>
              <a:t>Jaccard Distance </a:t>
            </a:r>
          </a:p>
          <a:p>
            <a:pPr lvl="1"/>
            <a:r>
              <a:rPr lang="en-IN" dirty="0">
                <a:latin typeface="Arial" panose="020B0604020202020204" pitchFamily="34" charset="0"/>
                <a:cs typeface="Arial" panose="020B0604020202020204" pitchFamily="34" charset="0"/>
              </a:rPr>
              <a:t>Cosine Distance</a:t>
            </a:r>
          </a:p>
          <a:p>
            <a:pPr lvl="1"/>
            <a:r>
              <a:rPr lang="en-IN" dirty="0">
                <a:latin typeface="Arial" panose="020B0604020202020204" pitchFamily="34" charset="0"/>
                <a:cs typeface="Arial" panose="020B0604020202020204" pitchFamily="34" charset="0"/>
              </a:rPr>
              <a:t>Edit Distance</a:t>
            </a:r>
          </a:p>
          <a:p>
            <a:pPr lvl="1"/>
            <a:r>
              <a:rPr lang="en-IN" dirty="0">
                <a:latin typeface="Arial" panose="020B0604020202020204" pitchFamily="34" charset="0"/>
                <a:cs typeface="Arial" panose="020B0604020202020204" pitchFamily="34" charset="0"/>
              </a:rPr>
              <a:t>Hamming Distance</a:t>
            </a:r>
          </a:p>
          <a:p>
            <a:r>
              <a:rPr lang="en-IN" dirty="0">
                <a:latin typeface="Arial" panose="020B0604020202020204" pitchFamily="34" charset="0"/>
                <a:cs typeface="Arial" panose="020B0604020202020204" pitchFamily="34" charset="0"/>
              </a:rPr>
              <a:t>Jaccard Similarity of Sets</a:t>
            </a:r>
          </a:p>
          <a:p>
            <a:r>
              <a:rPr lang="en-IN" dirty="0">
                <a:latin typeface="Arial" panose="020B0604020202020204" pitchFamily="34" charset="0"/>
                <a:cs typeface="Arial" panose="020B0604020202020204" pitchFamily="34" charset="0"/>
              </a:rPr>
              <a:t>Similarity of Documents</a:t>
            </a:r>
          </a:p>
        </p:txBody>
      </p:sp>
    </p:spTree>
    <p:extLst>
      <p:ext uri="{BB962C8B-B14F-4D97-AF65-F5344CB8AC3E}">
        <p14:creationId xmlns:p14="http://schemas.microsoft.com/office/powerpoint/2010/main" val="226185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Another Euclidean Distance</a:t>
            </a:r>
          </a:p>
        </p:txBody>
      </p:sp>
      <p:sp>
        <p:nvSpPr>
          <p:cNvPr id="14339" name="Rectangle 3"/>
          <p:cNvSpPr>
            <a:spLocks noGrp="1" noChangeArrowheads="1"/>
          </p:cNvSpPr>
          <p:nvPr>
            <p:ph type="body" idx="1"/>
          </p:nvPr>
        </p:nvSpPr>
        <p:spPr/>
        <p:txBody>
          <a:bodyPr/>
          <a:lstStyle/>
          <a:p>
            <a:r>
              <a:rPr lang="en-US" i="1">
                <a:solidFill>
                  <a:srgbClr val="33CC33"/>
                </a:solidFill>
              </a:rPr>
              <a:t>L</a:t>
            </a:r>
            <a:r>
              <a:rPr lang="en-US" i="1" baseline="-25000">
                <a:solidFill>
                  <a:srgbClr val="33CC33"/>
                </a:solidFill>
                <a:latin typeface="Lucida Sans Unicode" pitchFamily="34" charset="0"/>
              </a:rPr>
              <a:t>∞</a:t>
            </a:r>
            <a:r>
              <a:rPr lang="en-US" i="1">
                <a:solidFill>
                  <a:srgbClr val="33CC33"/>
                </a:solidFill>
                <a:latin typeface="Lucida Sans Unicode" pitchFamily="34" charset="0"/>
              </a:rPr>
              <a:t> norm</a:t>
            </a:r>
            <a:r>
              <a:rPr lang="en-US">
                <a:latin typeface="Lucida Sans Unicode" pitchFamily="34" charset="0"/>
              </a:rPr>
              <a:t> : d(x,y) = the maximum of the differences between </a:t>
            </a:r>
            <a:r>
              <a:rPr lang="en-US" i="1">
                <a:latin typeface="Lucida Sans Unicode" pitchFamily="34" charset="0"/>
              </a:rPr>
              <a:t>x</a:t>
            </a:r>
            <a:r>
              <a:rPr lang="en-US">
                <a:latin typeface="Lucida Sans Unicode" pitchFamily="34" charset="0"/>
              </a:rPr>
              <a:t>  and </a:t>
            </a:r>
            <a:r>
              <a:rPr lang="en-US" i="1">
                <a:latin typeface="Lucida Sans Unicode" pitchFamily="34" charset="0"/>
              </a:rPr>
              <a:t>y</a:t>
            </a:r>
            <a:r>
              <a:rPr lang="en-US">
                <a:latin typeface="Lucida Sans Unicode" pitchFamily="34" charset="0"/>
              </a:rPr>
              <a:t>  in any dimension.</a:t>
            </a:r>
          </a:p>
          <a:p>
            <a:r>
              <a:rPr lang="en-US">
                <a:solidFill>
                  <a:srgbClr val="CC3300"/>
                </a:solidFill>
                <a:latin typeface="Lucida Sans Unicode" pitchFamily="34" charset="0"/>
              </a:rPr>
              <a:t>Note</a:t>
            </a:r>
            <a:r>
              <a:rPr lang="en-US">
                <a:latin typeface="Lucida Sans Unicode" pitchFamily="34" charset="0"/>
              </a:rPr>
              <a:t>: the maximum is the limit as </a:t>
            </a:r>
            <a:r>
              <a:rPr lang="en-US" i="1">
                <a:latin typeface="Lucida Sans Unicode" pitchFamily="34" charset="0"/>
              </a:rPr>
              <a:t>n</a:t>
            </a:r>
            <a:r>
              <a:rPr lang="en-US">
                <a:latin typeface="Lucida Sans Unicode" pitchFamily="34" charset="0"/>
              </a:rPr>
              <a:t>  goes to ∞</a:t>
            </a:r>
            <a:r>
              <a:rPr lang="en-US">
                <a:latin typeface="MS Shell Dlg" charset="0"/>
              </a:rPr>
              <a:t> </a:t>
            </a:r>
            <a:r>
              <a:rPr lang="en-US"/>
              <a:t>of the </a:t>
            </a:r>
            <a:r>
              <a:rPr lang="en-US" i="1">
                <a:solidFill>
                  <a:srgbClr val="33CC33"/>
                </a:solidFill>
              </a:rPr>
              <a:t>L</a:t>
            </a:r>
            <a:r>
              <a:rPr lang="en-US" i="1" baseline="-25000">
                <a:solidFill>
                  <a:srgbClr val="33CC33"/>
                </a:solidFill>
              </a:rPr>
              <a:t>n</a:t>
            </a:r>
            <a:r>
              <a:rPr lang="en-US">
                <a:solidFill>
                  <a:srgbClr val="33CC33"/>
                </a:solidFill>
              </a:rPr>
              <a:t> norm</a:t>
            </a:r>
            <a:r>
              <a:rPr lang="en-US"/>
              <a:t>: what you get by taking the </a:t>
            </a:r>
            <a:r>
              <a:rPr lang="en-US" i="1"/>
              <a:t>n</a:t>
            </a:r>
            <a:r>
              <a:rPr lang="en-US"/>
              <a:t> </a:t>
            </a:r>
            <a:r>
              <a:rPr lang="en-US" baseline="30000"/>
              <a:t>th</a:t>
            </a:r>
            <a:r>
              <a:rPr lang="en-US"/>
              <a:t> power of the differences, summing and taking the    </a:t>
            </a:r>
            <a:r>
              <a:rPr lang="en-US" i="1"/>
              <a:t>n </a:t>
            </a:r>
            <a:r>
              <a:rPr lang="en-US" baseline="30000"/>
              <a:t>th</a:t>
            </a:r>
            <a:r>
              <a:rPr lang="en-US"/>
              <a:t> root.</a:t>
            </a:r>
            <a:endParaRPr lang="en-US">
              <a:latin typeface="MS Shell Dlg"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Non-Euclidean Distances</a:t>
            </a:r>
          </a:p>
        </p:txBody>
      </p:sp>
      <p:sp>
        <p:nvSpPr>
          <p:cNvPr id="15363" name="Rectangle 3"/>
          <p:cNvSpPr>
            <a:spLocks noGrp="1" noChangeArrowheads="1"/>
          </p:cNvSpPr>
          <p:nvPr>
            <p:ph type="body" idx="1"/>
          </p:nvPr>
        </p:nvSpPr>
        <p:spPr>
          <a:xfrm>
            <a:off x="711200" y="1981200"/>
            <a:ext cx="10972800" cy="4419600"/>
          </a:xfrm>
        </p:spPr>
        <p:txBody>
          <a:bodyPr>
            <a:normAutofit lnSpcReduction="10000"/>
          </a:bodyPr>
          <a:lstStyle/>
          <a:p>
            <a:r>
              <a:rPr lang="en-US" i="1">
                <a:solidFill>
                  <a:srgbClr val="FF0066"/>
                </a:solidFill>
              </a:rPr>
              <a:t>Jaccard distance</a:t>
            </a:r>
            <a:r>
              <a:rPr lang="en-US"/>
              <a:t>  for sets = 1 minus Jaccard similarity.</a:t>
            </a:r>
          </a:p>
          <a:p>
            <a:r>
              <a:rPr lang="en-US" i="1">
                <a:solidFill>
                  <a:srgbClr val="FF0066"/>
                </a:solidFill>
              </a:rPr>
              <a:t>Cosine distance</a:t>
            </a:r>
            <a:r>
              <a:rPr lang="en-US"/>
              <a:t> = angle between vectors from the origin to the points in question.</a:t>
            </a:r>
          </a:p>
          <a:p>
            <a:r>
              <a:rPr lang="en-US" i="1">
                <a:solidFill>
                  <a:srgbClr val="FF0066"/>
                </a:solidFill>
              </a:rPr>
              <a:t>Edit distance</a:t>
            </a:r>
            <a:r>
              <a:rPr lang="en-US"/>
              <a:t> = number of inserts and deletes to change one string into another.</a:t>
            </a:r>
          </a:p>
          <a:p>
            <a:r>
              <a:rPr lang="en-US" i="1">
                <a:solidFill>
                  <a:srgbClr val="FF0066"/>
                </a:solidFill>
              </a:rPr>
              <a:t>Hamming Distance</a:t>
            </a:r>
            <a:r>
              <a:rPr lang="en-US"/>
              <a:t> = number of positions in which bit vectors differ.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0309" y="609600"/>
            <a:ext cx="10484091" cy="1143000"/>
          </a:xfrm>
        </p:spPr>
        <p:txBody>
          <a:bodyPr>
            <a:normAutofit fontScale="90000"/>
          </a:bodyPr>
          <a:lstStyle/>
          <a:p>
            <a:r>
              <a:rPr lang="en-US" dirty="0" err="1">
                <a:solidFill>
                  <a:schemeClr val="tx1"/>
                </a:solidFill>
              </a:rPr>
              <a:t>Jaccard</a:t>
            </a:r>
            <a:r>
              <a:rPr lang="en-US" dirty="0">
                <a:solidFill>
                  <a:schemeClr val="tx1"/>
                </a:solidFill>
              </a:rPr>
              <a:t> Distance</a:t>
            </a:r>
            <a:r>
              <a:rPr lang="en-US" i="1" dirty="0">
                <a:solidFill>
                  <a:srgbClr val="FF0066"/>
                </a:solidFill>
              </a:rPr>
              <a:t> </a:t>
            </a:r>
            <a:r>
              <a:rPr lang="en-US" dirty="0"/>
              <a:t> for Sets (Bit-Vectors)</a:t>
            </a:r>
          </a:p>
        </p:txBody>
      </p:sp>
      <p:sp>
        <p:nvSpPr>
          <p:cNvPr id="16387" name="Rectangle 3"/>
          <p:cNvSpPr>
            <a:spLocks noGrp="1" noChangeArrowheads="1"/>
          </p:cNvSpPr>
          <p:nvPr>
            <p:ph type="body" idx="1"/>
          </p:nvPr>
        </p:nvSpPr>
        <p:spPr>
          <a:xfrm>
            <a:off x="914400" y="1909823"/>
            <a:ext cx="10363200" cy="4033777"/>
          </a:xfrm>
        </p:spPr>
        <p:txBody>
          <a:bodyPr>
            <a:normAutofit/>
          </a:bodyPr>
          <a:lstStyle/>
          <a:p>
            <a:pPr>
              <a:lnSpc>
                <a:spcPct val="100000"/>
              </a:lnSpc>
            </a:pPr>
            <a:r>
              <a:rPr lang="en-US" sz="4000" dirty="0">
                <a:solidFill>
                  <a:srgbClr val="33CC33"/>
                </a:solidFill>
              </a:rPr>
              <a:t>Example</a:t>
            </a:r>
            <a:r>
              <a:rPr lang="en-US" sz="4000" dirty="0"/>
              <a:t>: p</a:t>
            </a:r>
            <a:r>
              <a:rPr lang="en-US" sz="4000" baseline="-25000" dirty="0"/>
              <a:t>1</a:t>
            </a:r>
            <a:r>
              <a:rPr lang="en-US" sz="4000" dirty="0"/>
              <a:t> = 10111; p</a:t>
            </a:r>
            <a:r>
              <a:rPr lang="en-US" sz="4000" baseline="-25000" dirty="0"/>
              <a:t>2</a:t>
            </a:r>
            <a:r>
              <a:rPr lang="en-US" sz="4000" dirty="0"/>
              <a:t> = 10011.</a:t>
            </a:r>
          </a:p>
          <a:p>
            <a:pPr>
              <a:lnSpc>
                <a:spcPct val="100000"/>
              </a:lnSpc>
            </a:pPr>
            <a:r>
              <a:rPr lang="en-US" sz="4000" dirty="0"/>
              <a:t>Size of intersection = 3; size of union = 4, </a:t>
            </a:r>
            <a:r>
              <a:rPr lang="en-US" sz="4000" dirty="0" err="1"/>
              <a:t>Jaccard</a:t>
            </a:r>
            <a:r>
              <a:rPr lang="en-US" sz="4000" dirty="0"/>
              <a:t> similarity (not distance) = 3/4.</a:t>
            </a:r>
          </a:p>
          <a:p>
            <a:pPr>
              <a:lnSpc>
                <a:spcPct val="100000"/>
              </a:lnSpc>
            </a:pPr>
            <a:r>
              <a:rPr lang="en-US" sz="4000" dirty="0"/>
              <a:t>d(</a:t>
            </a:r>
            <a:r>
              <a:rPr lang="en-US" sz="4000" dirty="0" err="1"/>
              <a:t>x,y</a:t>
            </a:r>
            <a:r>
              <a:rPr lang="en-US" sz="4000" dirty="0"/>
              <a:t>) = 1 – (</a:t>
            </a:r>
            <a:r>
              <a:rPr lang="en-US" sz="4000" dirty="0" err="1"/>
              <a:t>Jaccard</a:t>
            </a:r>
            <a:r>
              <a:rPr lang="en-US" sz="4000" dirty="0"/>
              <a:t> similarity) = 1/4.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35666" y="609600"/>
            <a:ext cx="11273742" cy="1143000"/>
          </a:xfrm>
        </p:spPr>
        <p:txBody>
          <a:bodyPr/>
          <a:lstStyle/>
          <a:p>
            <a:pPr algn="ctr"/>
            <a:r>
              <a:rPr lang="en-US" dirty="0"/>
              <a:t>Why J.D. Is a Distance Measure</a:t>
            </a:r>
          </a:p>
        </p:txBody>
      </p:sp>
      <p:sp>
        <p:nvSpPr>
          <p:cNvPr id="17411" name="Rectangle 3"/>
          <p:cNvSpPr>
            <a:spLocks noGrp="1" noChangeArrowheads="1"/>
          </p:cNvSpPr>
          <p:nvPr>
            <p:ph type="body" idx="1"/>
          </p:nvPr>
        </p:nvSpPr>
        <p:spPr>
          <a:xfrm>
            <a:off x="685800" y="1921398"/>
            <a:ext cx="10820400" cy="4297290"/>
          </a:xfrm>
        </p:spPr>
        <p:txBody>
          <a:bodyPr>
            <a:normAutofit/>
          </a:bodyPr>
          <a:lstStyle/>
          <a:p>
            <a:pPr>
              <a:lnSpc>
                <a:spcPct val="100000"/>
              </a:lnSpc>
            </a:pPr>
            <a:r>
              <a:rPr lang="en-US" sz="4000" dirty="0"/>
              <a:t>d(</a:t>
            </a:r>
            <a:r>
              <a:rPr lang="en-US" sz="4000" dirty="0" err="1"/>
              <a:t>x,x</a:t>
            </a:r>
            <a:r>
              <a:rPr lang="en-US" sz="4000" dirty="0"/>
              <a:t>) = 0 because </a:t>
            </a:r>
            <a:r>
              <a:rPr lang="en-US" sz="4000" dirty="0" err="1"/>
              <a:t>x</a:t>
            </a:r>
            <a:r>
              <a:rPr lang="en-US" sz="4000" dirty="0" err="1">
                <a:sym typeface="Symbol" pitchFamily="18" charset="2"/>
              </a:rPr>
              <a:t>x</a:t>
            </a:r>
            <a:r>
              <a:rPr lang="en-US" sz="4000" dirty="0">
                <a:sym typeface="Symbol" pitchFamily="18" charset="2"/>
              </a:rPr>
              <a:t> = </a:t>
            </a:r>
            <a:r>
              <a:rPr lang="en-US" sz="4000" dirty="0" err="1">
                <a:sym typeface="Symbol" pitchFamily="18" charset="2"/>
              </a:rPr>
              <a:t>xx</a:t>
            </a:r>
            <a:r>
              <a:rPr lang="en-US" sz="4000" dirty="0">
                <a:sym typeface="Symbol" pitchFamily="18" charset="2"/>
              </a:rPr>
              <a:t>.</a:t>
            </a:r>
          </a:p>
          <a:p>
            <a:pPr>
              <a:lnSpc>
                <a:spcPct val="100000"/>
              </a:lnSpc>
            </a:pPr>
            <a:r>
              <a:rPr lang="en-US" sz="4000" dirty="0">
                <a:sym typeface="Symbol" pitchFamily="18" charset="2"/>
              </a:rPr>
              <a:t>d(</a:t>
            </a:r>
            <a:r>
              <a:rPr lang="en-US" sz="4000" dirty="0" err="1">
                <a:sym typeface="Symbol" pitchFamily="18" charset="2"/>
              </a:rPr>
              <a:t>x,y</a:t>
            </a:r>
            <a:r>
              <a:rPr lang="en-US" sz="4000" dirty="0">
                <a:sym typeface="Symbol" pitchFamily="18" charset="2"/>
              </a:rPr>
              <a:t>) = d(</a:t>
            </a:r>
            <a:r>
              <a:rPr lang="en-US" sz="4000" dirty="0" err="1">
                <a:sym typeface="Symbol" pitchFamily="18" charset="2"/>
              </a:rPr>
              <a:t>y,x</a:t>
            </a:r>
            <a:r>
              <a:rPr lang="en-US" sz="4000" dirty="0">
                <a:sym typeface="Symbol" pitchFamily="18" charset="2"/>
              </a:rPr>
              <a:t>) because union and intersection are symmetric.</a:t>
            </a:r>
          </a:p>
          <a:p>
            <a:pPr>
              <a:lnSpc>
                <a:spcPct val="100000"/>
              </a:lnSpc>
            </a:pPr>
            <a:r>
              <a:rPr lang="en-US" sz="4000" dirty="0">
                <a:sym typeface="Symbol" pitchFamily="18" charset="2"/>
              </a:rPr>
              <a:t>d(</a:t>
            </a:r>
            <a:r>
              <a:rPr lang="en-US" sz="4000" dirty="0" err="1">
                <a:sym typeface="Symbol" pitchFamily="18" charset="2"/>
              </a:rPr>
              <a:t>x,y</a:t>
            </a:r>
            <a:r>
              <a:rPr lang="en-US" sz="4000" dirty="0">
                <a:sym typeface="Symbol" pitchFamily="18" charset="2"/>
              </a:rPr>
              <a:t>) </a:t>
            </a:r>
            <a:r>
              <a:rPr lang="en-US" sz="4000" u="sng" dirty="0">
                <a:sym typeface="Symbol" pitchFamily="18" charset="2"/>
              </a:rPr>
              <a:t>&gt;</a:t>
            </a:r>
            <a:r>
              <a:rPr lang="en-US" sz="4000" dirty="0">
                <a:sym typeface="Symbol" pitchFamily="18" charset="2"/>
              </a:rPr>
              <a:t> 0 because |</a:t>
            </a:r>
            <a:r>
              <a:rPr lang="en-US" sz="4000" dirty="0" err="1"/>
              <a:t>x</a:t>
            </a:r>
            <a:r>
              <a:rPr lang="en-US" sz="4000" dirty="0" err="1">
                <a:sym typeface="Symbol" pitchFamily="18" charset="2"/>
              </a:rPr>
              <a:t>y</a:t>
            </a:r>
            <a:r>
              <a:rPr lang="en-US" sz="4000" dirty="0">
                <a:sym typeface="Symbol" pitchFamily="18" charset="2"/>
              </a:rPr>
              <a:t>| </a:t>
            </a:r>
            <a:r>
              <a:rPr lang="en-US" sz="4000" u="sng" dirty="0">
                <a:sym typeface="Symbol" pitchFamily="18" charset="2"/>
              </a:rPr>
              <a:t>&lt;</a:t>
            </a:r>
            <a:r>
              <a:rPr lang="en-US" sz="4000" dirty="0">
                <a:sym typeface="Symbol" pitchFamily="18" charset="2"/>
              </a:rPr>
              <a:t> |</a:t>
            </a:r>
            <a:r>
              <a:rPr lang="en-US" sz="4000" dirty="0" err="1">
                <a:sym typeface="Symbol" pitchFamily="18" charset="2"/>
              </a:rPr>
              <a:t>xy</a:t>
            </a:r>
            <a:r>
              <a:rPr lang="en-US" sz="4000" dirty="0">
                <a:sym typeface="Symbol" pitchFamily="18" charset="2"/>
              </a:rPr>
              <a:t>|.</a:t>
            </a:r>
          </a:p>
          <a:p>
            <a:pPr>
              <a:lnSpc>
                <a:spcPct val="100000"/>
              </a:lnSpc>
            </a:pPr>
            <a:r>
              <a:rPr lang="en-US" sz="4000" dirty="0">
                <a:sym typeface="Symbol" pitchFamily="18" charset="2"/>
              </a:rPr>
              <a:t>d(</a:t>
            </a:r>
            <a:r>
              <a:rPr lang="en-US" sz="4000" dirty="0" err="1">
                <a:sym typeface="Symbol" pitchFamily="18" charset="2"/>
              </a:rPr>
              <a:t>x,y</a:t>
            </a:r>
            <a:r>
              <a:rPr lang="en-US" sz="4000" dirty="0">
                <a:sym typeface="Symbol" pitchFamily="18" charset="2"/>
              </a:rPr>
              <a:t>) </a:t>
            </a:r>
            <a:r>
              <a:rPr lang="en-US" sz="4000" u="sng" dirty="0">
                <a:sym typeface="Symbol" pitchFamily="18" charset="2"/>
              </a:rPr>
              <a:t>&lt;</a:t>
            </a:r>
            <a:r>
              <a:rPr lang="en-US" sz="4000" dirty="0">
                <a:sym typeface="Symbol" pitchFamily="18" charset="2"/>
              </a:rPr>
              <a:t> d(</a:t>
            </a:r>
            <a:r>
              <a:rPr lang="en-US" sz="4000" dirty="0" err="1">
                <a:sym typeface="Symbol" pitchFamily="18" charset="2"/>
              </a:rPr>
              <a:t>x,z</a:t>
            </a:r>
            <a:r>
              <a:rPr lang="en-US" sz="4000" dirty="0">
                <a:sym typeface="Symbol" pitchFamily="18" charset="2"/>
              </a:rPr>
              <a:t>) + d(</a:t>
            </a:r>
            <a:r>
              <a:rPr lang="en-US" sz="4000" dirty="0" err="1">
                <a:sym typeface="Symbol" pitchFamily="18" charset="2"/>
              </a:rPr>
              <a:t>z,y</a:t>
            </a:r>
            <a:r>
              <a:rPr lang="en-US" sz="4000" dirty="0">
                <a:sym typeface="Symbol" pitchFamily="18" charset="2"/>
              </a:rPr>
              <a:t>) (can be proved)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87256" y="370834"/>
            <a:ext cx="8610600" cy="1293028"/>
          </a:xfrm>
        </p:spPr>
        <p:txBody>
          <a:bodyPr/>
          <a:lstStyle/>
          <a:p>
            <a:pPr algn="ctr"/>
            <a:r>
              <a:rPr lang="en-US" dirty="0"/>
              <a:t>Cosine Distance</a:t>
            </a:r>
          </a:p>
        </p:txBody>
      </p:sp>
      <p:sp>
        <p:nvSpPr>
          <p:cNvPr id="20483" name="Rectangle 3"/>
          <p:cNvSpPr>
            <a:spLocks noGrp="1" noChangeArrowheads="1"/>
          </p:cNvSpPr>
          <p:nvPr>
            <p:ph type="body" idx="1"/>
          </p:nvPr>
        </p:nvSpPr>
        <p:spPr>
          <a:xfrm>
            <a:off x="266218" y="1981199"/>
            <a:ext cx="11011382" cy="4570071"/>
          </a:xfrm>
        </p:spPr>
        <p:txBody>
          <a:bodyPr>
            <a:normAutofit fontScale="92500" lnSpcReduction="10000"/>
          </a:bodyPr>
          <a:lstStyle/>
          <a:p>
            <a:pPr>
              <a:lnSpc>
                <a:spcPct val="110000"/>
              </a:lnSpc>
            </a:pPr>
            <a:r>
              <a:rPr lang="en-US" dirty="0"/>
              <a:t>Think of a point as a vector from the origin (0,0,…,0) to its location.</a:t>
            </a:r>
          </a:p>
          <a:p>
            <a:pPr>
              <a:lnSpc>
                <a:spcPct val="110000"/>
              </a:lnSpc>
            </a:pPr>
            <a:r>
              <a:rPr lang="en-US" dirty="0"/>
              <a:t>Two points’ vectors make an angle, whose cosine is the normalized dot-product of the vectors: p</a:t>
            </a:r>
            <a:r>
              <a:rPr lang="en-US" baseline="-25000" dirty="0"/>
              <a:t>1</a:t>
            </a:r>
            <a:r>
              <a:rPr lang="en-US" dirty="0"/>
              <a:t>.p</a:t>
            </a:r>
            <a:r>
              <a:rPr lang="en-US" baseline="-25000" dirty="0"/>
              <a:t>2</a:t>
            </a:r>
            <a:r>
              <a:rPr lang="en-US" dirty="0"/>
              <a:t>/|p</a:t>
            </a:r>
            <a:r>
              <a:rPr lang="en-US" baseline="-25000" dirty="0"/>
              <a:t>2</a:t>
            </a:r>
            <a:r>
              <a:rPr lang="en-US" dirty="0"/>
              <a:t>||p</a:t>
            </a:r>
            <a:r>
              <a:rPr lang="en-US" baseline="-25000" dirty="0"/>
              <a:t>1</a:t>
            </a:r>
            <a:r>
              <a:rPr lang="en-US" dirty="0"/>
              <a:t>|.</a:t>
            </a:r>
          </a:p>
          <a:p>
            <a:pPr lvl="1">
              <a:lnSpc>
                <a:spcPct val="110000"/>
              </a:lnSpc>
            </a:pPr>
            <a:r>
              <a:rPr lang="en-US" dirty="0">
                <a:solidFill>
                  <a:srgbClr val="33CC33"/>
                </a:solidFill>
              </a:rPr>
              <a:t>Example</a:t>
            </a:r>
            <a:r>
              <a:rPr lang="en-US" dirty="0"/>
              <a:t>: p</a:t>
            </a:r>
            <a:r>
              <a:rPr lang="en-US" baseline="-25000" dirty="0"/>
              <a:t>1</a:t>
            </a:r>
            <a:r>
              <a:rPr lang="en-US" dirty="0"/>
              <a:t> = 00111; p</a:t>
            </a:r>
            <a:r>
              <a:rPr lang="en-US" baseline="-25000" dirty="0"/>
              <a:t>2</a:t>
            </a:r>
            <a:r>
              <a:rPr lang="en-US" dirty="0"/>
              <a:t> = 10011.</a:t>
            </a:r>
          </a:p>
          <a:p>
            <a:pPr lvl="1">
              <a:lnSpc>
                <a:spcPct val="110000"/>
              </a:lnSpc>
            </a:pPr>
            <a:r>
              <a:rPr lang="en-US" dirty="0"/>
              <a:t>p</a:t>
            </a:r>
            <a:r>
              <a:rPr lang="en-US" baseline="-25000" dirty="0"/>
              <a:t>1</a:t>
            </a:r>
            <a:r>
              <a:rPr lang="en-US" dirty="0"/>
              <a:t>.p</a:t>
            </a:r>
            <a:r>
              <a:rPr lang="en-US" baseline="-25000" dirty="0"/>
              <a:t>2</a:t>
            </a:r>
            <a:r>
              <a:rPr lang="en-US" dirty="0"/>
              <a:t> = 2; |p</a:t>
            </a:r>
            <a:r>
              <a:rPr lang="en-US" baseline="-25000" dirty="0"/>
              <a:t>1</a:t>
            </a:r>
            <a:r>
              <a:rPr lang="en-US" dirty="0"/>
              <a:t>| = |p</a:t>
            </a:r>
            <a:r>
              <a:rPr lang="en-US" baseline="-25000" dirty="0"/>
              <a:t>2</a:t>
            </a:r>
            <a:r>
              <a:rPr lang="en-US" dirty="0"/>
              <a:t>| = </a:t>
            </a:r>
            <a:r>
              <a:rPr lang="en-US" dirty="0">
                <a:sym typeface="Symbol" pitchFamily="18" charset="2"/>
              </a:rPr>
              <a:t></a:t>
            </a:r>
            <a:r>
              <a:rPr lang="en-US" dirty="0"/>
              <a:t>3.</a:t>
            </a:r>
          </a:p>
          <a:p>
            <a:pPr lvl="1">
              <a:lnSpc>
                <a:spcPct val="110000"/>
              </a:lnSpc>
            </a:pPr>
            <a:r>
              <a:rPr lang="en-US" dirty="0" err="1"/>
              <a:t>cos</a:t>
            </a:r>
            <a:r>
              <a:rPr lang="en-US" dirty="0"/>
              <a:t>(</a:t>
            </a:r>
            <a:r>
              <a:rPr lang="en-US" dirty="0">
                <a:latin typeface="WP Greek Century" pitchFamily="2" charset="2"/>
                <a:sym typeface="Symbol" pitchFamily="18" charset="2"/>
              </a:rPr>
              <a:t></a:t>
            </a:r>
            <a:r>
              <a:rPr lang="en-US" dirty="0"/>
              <a:t>) = 2/3; </a:t>
            </a:r>
            <a:r>
              <a:rPr lang="en-US" dirty="0">
                <a:latin typeface="WP Greek Century" pitchFamily="2" charset="2"/>
                <a:sym typeface="Symbol" pitchFamily="18" charset="2"/>
              </a:rPr>
              <a:t></a:t>
            </a:r>
            <a:r>
              <a:rPr lang="en-US" dirty="0"/>
              <a:t> is about 48 degrees.</a:t>
            </a:r>
          </a:p>
        </p:txBody>
      </p:sp>
      <p:sp>
        <p:nvSpPr>
          <p:cNvPr id="20484" name="Line 4"/>
          <p:cNvSpPr>
            <a:spLocks noChangeShapeType="1"/>
          </p:cNvSpPr>
          <p:nvPr/>
        </p:nvSpPr>
        <p:spPr bwMode="auto">
          <a:xfrm>
            <a:off x="7416800" y="4876800"/>
            <a:ext cx="3048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768278" y="498155"/>
            <a:ext cx="8610600" cy="994979"/>
          </a:xfrm>
        </p:spPr>
        <p:txBody>
          <a:bodyPr/>
          <a:lstStyle/>
          <a:p>
            <a:pPr algn="ctr"/>
            <a:r>
              <a:rPr lang="en-US" dirty="0"/>
              <a:t>Cosine-Measure Diagram</a:t>
            </a:r>
          </a:p>
        </p:txBody>
      </p:sp>
      <p:grpSp>
        <p:nvGrpSpPr>
          <p:cNvPr id="16" name="Group 15"/>
          <p:cNvGrpSpPr/>
          <p:nvPr/>
        </p:nvGrpSpPr>
        <p:grpSpPr>
          <a:xfrm>
            <a:off x="902825" y="1643606"/>
            <a:ext cx="9734309" cy="4791918"/>
            <a:chOff x="1320801" y="2319338"/>
            <a:chExt cx="7294505" cy="3828037"/>
          </a:xfrm>
        </p:grpSpPr>
        <p:sp>
          <p:nvSpPr>
            <p:cNvPr id="21507" name="Line 3"/>
            <p:cNvSpPr>
              <a:spLocks noChangeShapeType="1"/>
            </p:cNvSpPr>
            <p:nvPr/>
          </p:nvSpPr>
          <p:spPr bwMode="auto">
            <a:xfrm flipV="1">
              <a:off x="3860800" y="2819400"/>
              <a:ext cx="3149600" cy="1676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08" name="Line 4"/>
            <p:cNvSpPr>
              <a:spLocks noChangeShapeType="1"/>
            </p:cNvSpPr>
            <p:nvPr/>
          </p:nvSpPr>
          <p:spPr bwMode="auto">
            <a:xfrm>
              <a:off x="3860800" y="4495800"/>
              <a:ext cx="426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09" name="Line 5"/>
            <p:cNvSpPr>
              <a:spLocks noChangeShapeType="1"/>
            </p:cNvSpPr>
            <p:nvPr/>
          </p:nvSpPr>
          <p:spPr bwMode="auto">
            <a:xfrm>
              <a:off x="6908800" y="2895600"/>
              <a:ext cx="0" cy="1600200"/>
            </a:xfrm>
            <a:prstGeom prst="line">
              <a:avLst/>
            </a:prstGeom>
            <a:noFill/>
            <a:ln w="9525">
              <a:solidFill>
                <a:schemeClr val="tx1"/>
              </a:solidFill>
              <a:prstDash val="dash"/>
              <a:round/>
              <a:headEnd/>
              <a:tailEnd/>
            </a:ln>
            <a:effectLst/>
          </p:spPr>
          <p:txBody>
            <a:bodyPr wrap="none" anchor="ctr"/>
            <a:lstStyle/>
            <a:p>
              <a:endParaRPr lang="en-US"/>
            </a:p>
          </p:txBody>
        </p:sp>
        <p:sp>
          <p:nvSpPr>
            <p:cNvPr id="21510" name="Text Box 6"/>
            <p:cNvSpPr txBox="1">
              <a:spLocks noChangeArrowheads="1"/>
            </p:cNvSpPr>
            <p:nvPr/>
          </p:nvSpPr>
          <p:spPr bwMode="auto">
            <a:xfrm>
              <a:off x="6887633" y="2319338"/>
              <a:ext cx="508473" cy="461665"/>
            </a:xfrm>
            <a:prstGeom prst="rect">
              <a:avLst/>
            </a:prstGeom>
            <a:noFill/>
            <a:ln w="9525">
              <a:noFill/>
              <a:miter lim="800000"/>
              <a:headEnd/>
              <a:tailEnd/>
            </a:ln>
            <a:effectLst/>
          </p:spPr>
          <p:txBody>
            <a:bodyPr wrap="none">
              <a:spAutoFit/>
            </a:bodyPr>
            <a:lstStyle/>
            <a:p>
              <a:r>
                <a:rPr lang="en-US" sz="2400"/>
                <a:t>p</a:t>
              </a:r>
              <a:r>
                <a:rPr lang="en-US" sz="2400" baseline="-25000"/>
                <a:t>1</a:t>
              </a:r>
            </a:p>
          </p:txBody>
        </p:sp>
        <p:sp>
          <p:nvSpPr>
            <p:cNvPr id="21511" name="Text Box 7"/>
            <p:cNvSpPr txBox="1">
              <a:spLocks noChangeArrowheads="1"/>
            </p:cNvSpPr>
            <p:nvPr/>
          </p:nvSpPr>
          <p:spPr bwMode="auto">
            <a:xfrm>
              <a:off x="8106833" y="4376738"/>
              <a:ext cx="508473" cy="461665"/>
            </a:xfrm>
            <a:prstGeom prst="rect">
              <a:avLst/>
            </a:prstGeom>
            <a:noFill/>
            <a:ln w="9525">
              <a:noFill/>
              <a:miter lim="800000"/>
              <a:headEnd/>
              <a:tailEnd/>
            </a:ln>
            <a:effectLst/>
          </p:spPr>
          <p:txBody>
            <a:bodyPr wrap="none">
              <a:spAutoFit/>
            </a:bodyPr>
            <a:lstStyle/>
            <a:p>
              <a:r>
                <a:rPr lang="en-US" sz="2400"/>
                <a:t>p</a:t>
              </a:r>
              <a:r>
                <a:rPr lang="en-US" sz="2400" baseline="-25000"/>
                <a:t>2</a:t>
              </a:r>
            </a:p>
          </p:txBody>
        </p:sp>
        <p:sp>
          <p:nvSpPr>
            <p:cNvPr id="21512" name="Text Box 8"/>
            <p:cNvSpPr txBox="1">
              <a:spLocks noChangeArrowheads="1"/>
            </p:cNvSpPr>
            <p:nvPr/>
          </p:nvSpPr>
          <p:spPr bwMode="auto">
            <a:xfrm>
              <a:off x="4834467" y="4495800"/>
              <a:ext cx="917239" cy="461665"/>
            </a:xfrm>
            <a:prstGeom prst="rect">
              <a:avLst/>
            </a:prstGeom>
            <a:noFill/>
            <a:ln w="9525">
              <a:noFill/>
              <a:miter lim="800000"/>
              <a:headEnd/>
              <a:tailEnd/>
            </a:ln>
            <a:effectLst/>
          </p:spPr>
          <p:txBody>
            <a:bodyPr wrap="none">
              <a:spAutoFit/>
            </a:bodyPr>
            <a:lstStyle/>
            <a:p>
              <a:r>
                <a:rPr lang="en-US" sz="2400">
                  <a:solidFill>
                    <a:srgbClr val="33CC33"/>
                  </a:solidFill>
                </a:rPr>
                <a:t>p</a:t>
              </a:r>
              <a:r>
                <a:rPr lang="en-US" sz="2400" baseline="-25000">
                  <a:solidFill>
                    <a:srgbClr val="33CC33"/>
                  </a:solidFill>
                </a:rPr>
                <a:t>1</a:t>
              </a:r>
              <a:r>
                <a:rPr lang="en-US" sz="2400">
                  <a:solidFill>
                    <a:srgbClr val="33CC33"/>
                  </a:solidFill>
                </a:rPr>
                <a:t>.p</a:t>
              </a:r>
              <a:r>
                <a:rPr lang="en-US" sz="2400" baseline="-25000">
                  <a:solidFill>
                    <a:srgbClr val="33CC33"/>
                  </a:solidFill>
                </a:rPr>
                <a:t>2</a:t>
              </a:r>
            </a:p>
          </p:txBody>
        </p:sp>
        <p:sp>
          <p:nvSpPr>
            <p:cNvPr id="21513" name="Line 9"/>
            <p:cNvSpPr>
              <a:spLocks noChangeShapeType="1"/>
            </p:cNvSpPr>
            <p:nvPr/>
          </p:nvSpPr>
          <p:spPr bwMode="auto">
            <a:xfrm flipH="1">
              <a:off x="3860800" y="47244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14" name="Line 10"/>
            <p:cNvSpPr>
              <a:spLocks noChangeShapeType="1"/>
            </p:cNvSpPr>
            <p:nvPr/>
          </p:nvSpPr>
          <p:spPr bwMode="auto">
            <a:xfrm>
              <a:off x="6096000" y="4724400"/>
              <a:ext cx="812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515" name="Text Box 11"/>
            <p:cNvSpPr txBox="1">
              <a:spLocks noChangeArrowheads="1"/>
            </p:cNvSpPr>
            <p:nvPr/>
          </p:nvSpPr>
          <p:spPr bwMode="auto">
            <a:xfrm>
              <a:off x="4652433" y="3978275"/>
              <a:ext cx="397866" cy="584775"/>
            </a:xfrm>
            <a:prstGeom prst="rect">
              <a:avLst/>
            </a:prstGeom>
            <a:noFill/>
            <a:ln w="9525">
              <a:noFill/>
              <a:miter lim="800000"/>
              <a:headEnd/>
              <a:tailEnd/>
            </a:ln>
            <a:effectLst/>
          </p:spPr>
          <p:txBody>
            <a:bodyPr wrap="none">
              <a:spAutoFit/>
            </a:bodyPr>
            <a:lstStyle/>
            <a:p>
              <a:r>
                <a:rPr lang="en-US" sz="3200">
                  <a:latin typeface="WP Greek Century" pitchFamily="2" charset="2"/>
                  <a:sym typeface="Symbol" pitchFamily="18" charset="2"/>
                </a:rPr>
                <a:t></a:t>
              </a:r>
            </a:p>
          </p:txBody>
        </p:sp>
        <p:sp>
          <p:nvSpPr>
            <p:cNvPr id="21516" name="Line 12"/>
            <p:cNvSpPr>
              <a:spLocks noChangeShapeType="1"/>
            </p:cNvSpPr>
            <p:nvPr/>
          </p:nvSpPr>
          <p:spPr bwMode="auto">
            <a:xfrm>
              <a:off x="4978400" y="4953000"/>
              <a:ext cx="1117600" cy="0"/>
            </a:xfrm>
            <a:prstGeom prst="line">
              <a:avLst/>
            </a:prstGeom>
            <a:noFill/>
            <a:ln w="9525">
              <a:solidFill>
                <a:schemeClr val="tx1"/>
              </a:solidFill>
              <a:round/>
              <a:headEnd/>
              <a:tailEnd/>
            </a:ln>
            <a:effectLst/>
          </p:spPr>
          <p:txBody>
            <a:bodyPr wrap="none" anchor="ctr"/>
            <a:lstStyle/>
            <a:p>
              <a:endParaRPr lang="en-US"/>
            </a:p>
          </p:txBody>
        </p:sp>
        <p:sp>
          <p:nvSpPr>
            <p:cNvPr id="21517" name="Text Box 13"/>
            <p:cNvSpPr txBox="1">
              <a:spLocks noChangeArrowheads="1"/>
            </p:cNvSpPr>
            <p:nvPr/>
          </p:nvSpPr>
          <p:spPr bwMode="auto">
            <a:xfrm>
              <a:off x="5058834" y="4910138"/>
              <a:ext cx="927100" cy="457200"/>
            </a:xfrm>
            <a:prstGeom prst="rect">
              <a:avLst/>
            </a:prstGeom>
            <a:noFill/>
            <a:ln w="9525">
              <a:noFill/>
              <a:miter lim="800000"/>
              <a:headEnd/>
              <a:tailEnd/>
            </a:ln>
            <a:effectLst/>
          </p:spPr>
          <p:txBody>
            <a:bodyPr wrap="none">
              <a:spAutoFit/>
            </a:bodyPr>
            <a:lstStyle/>
            <a:p>
              <a:r>
                <a:rPr lang="en-US" sz="2400">
                  <a:solidFill>
                    <a:srgbClr val="33CC33"/>
                  </a:solidFill>
                </a:rPr>
                <a:t>|p</a:t>
              </a:r>
              <a:r>
                <a:rPr lang="en-US" sz="2400" baseline="-25000">
                  <a:solidFill>
                    <a:srgbClr val="33CC33"/>
                  </a:solidFill>
                </a:rPr>
                <a:t>2</a:t>
              </a:r>
              <a:r>
                <a:rPr lang="en-US" sz="2400">
                  <a:solidFill>
                    <a:srgbClr val="33CC33"/>
                  </a:solidFill>
                </a:rPr>
                <a:t>|</a:t>
              </a:r>
            </a:p>
          </p:txBody>
        </p:sp>
        <p:sp>
          <p:nvSpPr>
            <p:cNvPr id="21518" name="Text Box 14"/>
            <p:cNvSpPr txBox="1">
              <a:spLocks noChangeArrowheads="1"/>
            </p:cNvSpPr>
            <p:nvPr/>
          </p:nvSpPr>
          <p:spPr bwMode="auto">
            <a:xfrm>
              <a:off x="1320801" y="5562600"/>
              <a:ext cx="6043642" cy="584775"/>
            </a:xfrm>
            <a:prstGeom prst="rect">
              <a:avLst/>
            </a:prstGeom>
            <a:noFill/>
            <a:ln w="9525">
              <a:noFill/>
              <a:miter lim="800000"/>
              <a:headEnd/>
              <a:tailEnd/>
            </a:ln>
            <a:effectLst/>
          </p:spPr>
          <p:txBody>
            <a:bodyPr wrap="none">
              <a:spAutoFit/>
            </a:bodyPr>
            <a:lstStyle/>
            <a:p>
              <a:r>
                <a:rPr lang="en-US" sz="2400"/>
                <a:t>d (p</a:t>
              </a:r>
              <a:r>
                <a:rPr lang="en-US" sz="2400" baseline="-25000"/>
                <a:t>1</a:t>
              </a:r>
              <a:r>
                <a:rPr lang="en-US" sz="2400"/>
                <a:t>, p</a:t>
              </a:r>
              <a:r>
                <a:rPr lang="en-US" sz="2400" baseline="-25000"/>
                <a:t>2</a:t>
              </a:r>
              <a:r>
                <a:rPr lang="en-US" sz="2400"/>
                <a:t>) = </a:t>
              </a:r>
              <a:r>
                <a:rPr lang="en-US" sz="3200">
                  <a:latin typeface="WP Greek Century" pitchFamily="2" charset="2"/>
                  <a:sym typeface="Symbol" pitchFamily="18" charset="2"/>
                </a:rPr>
                <a:t></a:t>
              </a:r>
              <a:r>
                <a:rPr lang="en-US" sz="2400"/>
                <a:t> = arccos(</a:t>
              </a:r>
              <a:r>
                <a:rPr lang="en-US" sz="2400">
                  <a:solidFill>
                    <a:srgbClr val="33CC33"/>
                  </a:solidFill>
                </a:rPr>
                <a:t>p</a:t>
              </a:r>
              <a:r>
                <a:rPr lang="en-US" sz="2400" baseline="-25000">
                  <a:solidFill>
                    <a:srgbClr val="33CC33"/>
                  </a:solidFill>
                </a:rPr>
                <a:t>1</a:t>
              </a:r>
              <a:r>
                <a:rPr lang="en-US" sz="2400">
                  <a:solidFill>
                    <a:srgbClr val="33CC33"/>
                  </a:solidFill>
                </a:rPr>
                <a:t>.p</a:t>
              </a:r>
              <a:r>
                <a:rPr lang="en-US" sz="2400" baseline="-25000">
                  <a:solidFill>
                    <a:srgbClr val="33CC33"/>
                  </a:solidFill>
                </a:rPr>
                <a:t>2</a:t>
              </a:r>
              <a:r>
                <a:rPr lang="en-US" sz="2400">
                  <a:solidFill>
                    <a:srgbClr val="33CC33"/>
                  </a:solidFill>
                </a:rPr>
                <a:t>/|p</a:t>
              </a:r>
              <a:r>
                <a:rPr lang="en-US" sz="2400" baseline="-25000">
                  <a:solidFill>
                    <a:srgbClr val="33CC33"/>
                  </a:solidFill>
                </a:rPr>
                <a:t>2</a:t>
              </a:r>
              <a:r>
                <a:rPr lang="en-US" sz="2400">
                  <a:solidFill>
                    <a:srgbClr val="33CC33"/>
                  </a:solidFill>
                </a:rPr>
                <a:t>|</a:t>
              </a:r>
              <a:r>
                <a:rPr lang="en-US" sz="2400"/>
                <a:t>|p</a:t>
              </a:r>
              <a:r>
                <a:rPr lang="en-US" sz="2400" baseline="-25000"/>
                <a:t>1</a:t>
              </a:r>
              <a:r>
                <a:rPr lang="en-US" sz="2400"/>
                <a: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262" y="470703"/>
            <a:ext cx="11111697" cy="1143000"/>
          </a:xfrm>
        </p:spPr>
        <p:txBody>
          <a:bodyPr/>
          <a:lstStyle/>
          <a:p>
            <a:pPr algn="ctr"/>
            <a:r>
              <a:rPr lang="en-US" dirty="0"/>
              <a:t>Why C.D. Is a Distance Measure</a:t>
            </a:r>
          </a:p>
        </p:txBody>
      </p:sp>
      <p:sp>
        <p:nvSpPr>
          <p:cNvPr id="22531" name="Rectangle 3"/>
          <p:cNvSpPr>
            <a:spLocks noGrp="1" noChangeArrowheads="1"/>
          </p:cNvSpPr>
          <p:nvPr>
            <p:ph type="body" idx="1"/>
          </p:nvPr>
        </p:nvSpPr>
        <p:spPr>
          <a:xfrm>
            <a:off x="914400" y="1840375"/>
            <a:ext cx="10363200" cy="4560425"/>
          </a:xfrm>
        </p:spPr>
        <p:txBody>
          <a:bodyPr/>
          <a:lstStyle/>
          <a:p>
            <a:pPr>
              <a:lnSpc>
                <a:spcPct val="100000"/>
              </a:lnSpc>
            </a:pPr>
            <a:r>
              <a:rPr lang="en-US" dirty="0"/>
              <a:t>d(</a:t>
            </a:r>
            <a:r>
              <a:rPr lang="en-US" dirty="0" err="1"/>
              <a:t>x,x</a:t>
            </a:r>
            <a:r>
              <a:rPr lang="en-US" dirty="0"/>
              <a:t>) = 0 because </a:t>
            </a:r>
            <a:r>
              <a:rPr lang="en-US" dirty="0" err="1"/>
              <a:t>arccos</a:t>
            </a:r>
            <a:r>
              <a:rPr lang="en-US" dirty="0"/>
              <a:t>(1) = 0.</a:t>
            </a:r>
          </a:p>
          <a:p>
            <a:pPr>
              <a:lnSpc>
                <a:spcPct val="100000"/>
              </a:lnSpc>
            </a:pPr>
            <a:r>
              <a:rPr lang="en-US" dirty="0">
                <a:sym typeface="Symbol" pitchFamily="18" charset="2"/>
              </a:rPr>
              <a:t>d(</a:t>
            </a:r>
            <a:r>
              <a:rPr lang="en-US" dirty="0" err="1">
                <a:sym typeface="Symbol" pitchFamily="18" charset="2"/>
              </a:rPr>
              <a:t>x,y</a:t>
            </a:r>
            <a:r>
              <a:rPr lang="en-US" dirty="0">
                <a:sym typeface="Symbol" pitchFamily="18" charset="2"/>
              </a:rPr>
              <a:t>) = d(</a:t>
            </a:r>
            <a:r>
              <a:rPr lang="en-US" dirty="0" err="1">
                <a:sym typeface="Symbol" pitchFamily="18" charset="2"/>
              </a:rPr>
              <a:t>y,x</a:t>
            </a:r>
            <a:r>
              <a:rPr lang="en-US" dirty="0">
                <a:sym typeface="Symbol" pitchFamily="18" charset="2"/>
              </a:rPr>
              <a:t>) by symmetry.</a:t>
            </a:r>
          </a:p>
          <a:p>
            <a:pPr>
              <a:lnSpc>
                <a:spcPct val="100000"/>
              </a:lnSpc>
            </a:pPr>
            <a:r>
              <a:rPr lang="en-US" dirty="0">
                <a:sym typeface="Symbol" pitchFamily="18" charset="2"/>
              </a:rPr>
              <a:t>d(</a:t>
            </a:r>
            <a:r>
              <a:rPr lang="en-US" dirty="0" err="1">
                <a:sym typeface="Symbol" pitchFamily="18" charset="2"/>
              </a:rPr>
              <a:t>x,y</a:t>
            </a:r>
            <a:r>
              <a:rPr lang="en-US" dirty="0">
                <a:sym typeface="Symbol" pitchFamily="18" charset="2"/>
              </a:rPr>
              <a:t>) </a:t>
            </a:r>
            <a:r>
              <a:rPr lang="en-US" u="sng" dirty="0">
                <a:sym typeface="Symbol" pitchFamily="18" charset="2"/>
              </a:rPr>
              <a:t>&gt;</a:t>
            </a:r>
            <a:r>
              <a:rPr lang="en-US" dirty="0">
                <a:sym typeface="Symbol" pitchFamily="18" charset="2"/>
              </a:rPr>
              <a:t> 0 because angles are chosen to be in the range 0 to 180 degrees.</a:t>
            </a:r>
          </a:p>
          <a:p>
            <a:pPr>
              <a:lnSpc>
                <a:spcPct val="100000"/>
              </a:lnSpc>
            </a:pPr>
            <a:r>
              <a:rPr lang="en-US" dirty="0">
                <a:solidFill>
                  <a:srgbClr val="33CC33"/>
                </a:solidFill>
                <a:sym typeface="Symbol" pitchFamily="18" charset="2"/>
              </a:rPr>
              <a:t>Triangle inequality</a:t>
            </a:r>
            <a:r>
              <a:rPr lang="en-US" dirty="0">
                <a:sym typeface="Symbol" pitchFamily="18" charset="2"/>
              </a:rPr>
              <a:t>: physical reasoning.  If I rotate an angle from </a:t>
            </a:r>
            <a:r>
              <a:rPr lang="en-US" i="1" dirty="0">
                <a:sym typeface="Symbol" pitchFamily="18" charset="2"/>
              </a:rPr>
              <a:t>x</a:t>
            </a:r>
            <a:r>
              <a:rPr lang="en-US" dirty="0">
                <a:sym typeface="Symbol" pitchFamily="18" charset="2"/>
              </a:rPr>
              <a:t>  to </a:t>
            </a:r>
            <a:r>
              <a:rPr lang="en-US" i="1" dirty="0">
                <a:sym typeface="Symbol" pitchFamily="18" charset="2"/>
              </a:rPr>
              <a:t>z</a:t>
            </a:r>
            <a:r>
              <a:rPr lang="en-US" dirty="0">
                <a:sym typeface="Symbol" pitchFamily="18" charset="2"/>
              </a:rPr>
              <a:t>  and then from </a:t>
            </a:r>
            <a:r>
              <a:rPr lang="en-US" i="1" dirty="0">
                <a:sym typeface="Symbol" pitchFamily="18" charset="2"/>
              </a:rPr>
              <a:t>z</a:t>
            </a:r>
            <a:r>
              <a:rPr lang="en-US" dirty="0">
                <a:sym typeface="Symbol" pitchFamily="18" charset="2"/>
              </a:rPr>
              <a:t>  to </a:t>
            </a:r>
            <a:r>
              <a:rPr lang="en-US" i="1" dirty="0">
                <a:sym typeface="Symbol" pitchFamily="18" charset="2"/>
              </a:rPr>
              <a:t>y</a:t>
            </a:r>
            <a:r>
              <a:rPr lang="en-US" dirty="0">
                <a:sym typeface="Symbol" pitchFamily="18" charset="2"/>
              </a:rPr>
              <a:t>, I can’t rotate less than from </a:t>
            </a:r>
            <a:r>
              <a:rPr lang="en-US" i="1" dirty="0">
                <a:sym typeface="Symbol" pitchFamily="18" charset="2"/>
              </a:rPr>
              <a:t>x</a:t>
            </a:r>
            <a:r>
              <a:rPr lang="en-US" dirty="0">
                <a:sym typeface="Symbol" pitchFamily="18" charset="2"/>
              </a:rPr>
              <a:t>  to </a:t>
            </a:r>
            <a:r>
              <a:rPr lang="en-US" i="1" dirty="0">
                <a:sym typeface="Symbol" pitchFamily="18" charset="2"/>
              </a:rPr>
              <a:t>y</a:t>
            </a:r>
            <a:r>
              <a:rPr lang="en-US" dirty="0">
                <a:sym typeface="Symbol" pitchFamily="18" charset="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08000" y="152400"/>
            <a:ext cx="11040533" cy="552450"/>
          </a:xfrm>
        </p:spPr>
        <p:txBody>
          <a:bodyPr>
            <a:normAutofit fontScale="90000"/>
          </a:bodyPr>
          <a:lstStyle/>
          <a:p>
            <a:r>
              <a:rPr lang="en-US" dirty="0"/>
              <a:t>Cosine Similarity</a:t>
            </a:r>
          </a:p>
        </p:txBody>
      </p:sp>
      <p:sp>
        <p:nvSpPr>
          <p:cNvPr id="67587" name="Rectangle 3"/>
          <p:cNvSpPr>
            <a:spLocks noGrp="1" noChangeArrowheads="1"/>
          </p:cNvSpPr>
          <p:nvPr>
            <p:ph type="body" idx="1"/>
          </p:nvPr>
        </p:nvSpPr>
        <p:spPr>
          <a:xfrm>
            <a:off x="277792" y="995424"/>
            <a:ext cx="11539960" cy="5625296"/>
          </a:xfrm>
        </p:spPr>
        <p:txBody>
          <a:bodyPr>
            <a:noAutofit/>
          </a:bodyPr>
          <a:lstStyle/>
          <a:p>
            <a:pPr marL="0" indent="0" algn="just">
              <a:lnSpc>
                <a:spcPct val="100000"/>
              </a:lnSpc>
              <a:spcBef>
                <a:spcPct val="20000"/>
              </a:spcBef>
            </a:pPr>
            <a:r>
              <a:rPr lang="en-US" sz="3200" dirty="0">
                <a:cs typeface="Times New Roman" pitchFamily="18" charset="0"/>
              </a:rPr>
              <a:t> If </a:t>
            </a:r>
            <a:r>
              <a:rPr lang="en-US" sz="3200" i="1" dirty="0">
                <a:cs typeface="Times New Roman" pitchFamily="18" charset="0"/>
              </a:rPr>
              <a:t>d</a:t>
            </a:r>
            <a:r>
              <a:rPr lang="en-US" sz="3200" i="1" baseline="-30000" dirty="0">
                <a:cs typeface="Times New Roman" pitchFamily="18" charset="0"/>
              </a:rPr>
              <a:t>1</a:t>
            </a:r>
            <a:r>
              <a:rPr lang="en-US" sz="3200" dirty="0">
                <a:cs typeface="Times New Roman" pitchFamily="18" charset="0"/>
              </a:rPr>
              <a:t> and </a:t>
            </a:r>
            <a:r>
              <a:rPr lang="en-US" sz="3200" i="1" dirty="0">
                <a:cs typeface="Times New Roman" pitchFamily="18" charset="0"/>
              </a:rPr>
              <a:t>d</a:t>
            </a:r>
            <a:r>
              <a:rPr lang="en-US" sz="3200" i="1" baseline="-30000" dirty="0">
                <a:cs typeface="Times New Roman" pitchFamily="18" charset="0"/>
              </a:rPr>
              <a:t>2</a:t>
            </a:r>
            <a:r>
              <a:rPr lang="en-US" sz="3200" dirty="0">
                <a:cs typeface="Times New Roman" pitchFamily="18" charset="0"/>
              </a:rPr>
              <a:t> are two document vectors, then</a:t>
            </a:r>
          </a:p>
          <a:p>
            <a:pPr marL="0" indent="0" algn="just">
              <a:lnSpc>
                <a:spcPct val="100000"/>
              </a:lnSpc>
              <a:spcBef>
                <a:spcPct val="20000"/>
              </a:spcBef>
              <a:buFont typeface="Monotype Sorts" pitchFamily="2" charset="2"/>
              <a:buNone/>
            </a:pPr>
            <a:r>
              <a:rPr lang="en-US" sz="3200" dirty="0">
                <a:cs typeface="Times New Roman" pitchFamily="18" charset="0"/>
              </a:rPr>
              <a:t>             </a:t>
            </a:r>
            <a:r>
              <a:rPr lang="en-US" sz="3200" b="1" dirty="0" err="1">
                <a:solidFill>
                  <a:schemeClr val="accent4">
                    <a:lumMod val="40000"/>
                    <a:lumOff val="60000"/>
                  </a:schemeClr>
                </a:solidFill>
                <a:cs typeface="Times New Roman" pitchFamily="18" charset="0"/>
              </a:rPr>
              <a:t>cos</a:t>
            </a:r>
            <a:r>
              <a:rPr lang="en-US" sz="3200" b="1" dirty="0">
                <a:solidFill>
                  <a:schemeClr val="accent4">
                    <a:lumMod val="40000"/>
                    <a:lumOff val="60000"/>
                  </a:schemeClr>
                </a:solidFill>
                <a:cs typeface="Times New Roman" pitchFamily="18" charset="0"/>
              </a:rPr>
              <a:t>( </a:t>
            </a:r>
            <a:r>
              <a:rPr lang="en-US" sz="3200" b="1" i="1" dirty="0">
                <a:solidFill>
                  <a:schemeClr val="accent4">
                    <a:lumMod val="40000"/>
                    <a:lumOff val="60000"/>
                  </a:schemeClr>
                </a:solidFill>
                <a:cs typeface="Times New Roman" pitchFamily="18" charset="0"/>
              </a:rPr>
              <a:t>d</a:t>
            </a:r>
            <a:r>
              <a:rPr lang="en-US" sz="3200" b="1" i="1" baseline="-30000" dirty="0">
                <a:solidFill>
                  <a:schemeClr val="accent4">
                    <a:lumMod val="40000"/>
                    <a:lumOff val="60000"/>
                  </a:schemeClr>
                </a:solidFill>
                <a:cs typeface="Times New Roman" pitchFamily="18" charset="0"/>
              </a:rPr>
              <a:t>1</a:t>
            </a:r>
            <a:r>
              <a:rPr lang="en-US" sz="3200" b="1" i="1" dirty="0">
                <a:solidFill>
                  <a:schemeClr val="accent4">
                    <a:lumMod val="40000"/>
                    <a:lumOff val="60000"/>
                  </a:schemeClr>
                </a:solidFill>
                <a:cs typeface="Times New Roman" pitchFamily="18" charset="0"/>
              </a:rPr>
              <a:t>, d</a:t>
            </a:r>
            <a:r>
              <a:rPr lang="en-US" sz="3200" b="1" i="1" baseline="-30000" dirty="0">
                <a:solidFill>
                  <a:schemeClr val="accent4">
                    <a:lumMod val="40000"/>
                    <a:lumOff val="60000"/>
                  </a:schemeClr>
                </a:solidFill>
                <a:cs typeface="Times New Roman" pitchFamily="18" charset="0"/>
              </a:rPr>
              <a:t>2</a:t>
            </a:r>
            <a:r>
              <a:rPr lang="en-US" sz="3200" b="1" dirty="0">
                <a:solidFill>
                  <a:schemeClr val="accent4">
                    <a:lumMod val="40000"/>
                    <a:lumOff val="60000"/>
                  </a:schemeClr>
                </a:solidFill>
                <a:cs typeface="Times New Roman" pitchFamily="18" charset="0"/>
              </a:rPr>
              <a:t> ) =  (</a:t>
            </a:r>
            <a:r>
              <a:rPr lang="en-US" sz="3200" b="1" i="1" dirty="0">
                <a:solidFill>
                  <a:schemeClr val="accent4">
                    <a:lumMod val="40000"/>
                    <a:lumOff val="60000"/>
                  </a:schemeClr>
                </a:solidFill>
                <a:cs typeface="Times New Roman" pitchFamily="18" charset="0"/>
              </a:rPr>
              <a:t>d</a:t>
            </a:r>
            <a:r>
              <a:rPr lang="en-US" sz="3200" b="1" i="1" baseline="-30000" dirty="0">
                <a:solidFill>
                  <a:schemeClr val="accent4">
                    <a:lumMod val="40000"/>
                    <a:lumOff val="60000"/>
                  </a:schemeClr>
                </a:solidFill>
                <a:cs typeface="Times New Roman" pitchFamily="18" charset="0"/>
              </a:rPr>
              <a:t>1</a:t>
            </a:r>
            <a:r>
              <a:rPr lang="en-US" sz="3200" b="1" dirty="0">
                <a:solidFill>
                  <a:schemeClr val="accent4">
                    <a:lumMod val="40000"/>
                    <a:lumOff val="60000"/>
                  </a:schemeClr>
                </a:solidFill>
                <a:cs typeface="Times New Roman" pitchFamily="18" charset="0"/>
              </a:rPr>
              <a:t> </a:t>
            </a:r>
            <a:r>
              <a:rPr lang="en-US" sz="3200" b="1" dirty="0">
                <a:solidFill>
                  <a:schemeClr val="accent4">
                    <a:lumMod val="40000"/>
                    <a:lumOff val="60000"/>
                  </a:schemeClr>
                </a:solidFill>
                <a:latin typeface="Times New Roman" pitchFamily="18" charset="0"/>
                <a:cs typeface="Times New Roman" pitchFamily="18" charset="0"/>
                <a:sym typeface="Symbol" pitchFamily="18" charset="2"/>
              </a:rPr>
              <a:t></a:t>
            </a:r>
            <a:r>
              <a:rPr lang="en-US" sz="3200" b="1" dirty="0">
                <a:solidFill>
                  <a:schemeClr val="accent4">
                    <a:lumMod val="40000"/>
                    <a:lumOff val="60000"/>
                  </a:schemeClr>
                </a:solidFill>
                <a:cs typeface="Times New Roman" pitchFamily="18" charset="0"/>
              </a:rPr>
              <a:t> </a:t>
            </a:r>
            <a:r>
              <a:rPr lang="en-US" sz="3200" b="1" i="1" dirty="0">
                <a:solidFill>
                  <a:schemeClr val="accent4">
                    <a:lumMod val="40000"/>
                    <a:lumOff val="60000"/>
                  </a:schemeClr>
                </a:solidFill>
                <a:cs typeface="Times New Roman" pitchFamily="18" charset="0"/>
              </a:rPr>
              <a:t>d</a:t>
            </a:r>
            <a:r>
              <a:rPr lang="en-US" sz="3200" b="1" i="1" baseline="-30000" dirty="0">
                <a:solidFill>
                  <a:schemeClr val="accent4">
                    <a:lumMod val="40000"/>
                    <a:lumOff val="60000"/>
                  </a:schemeClr>
                </a:solidFill>
                <a:cs typeface="Times New Roman" pitchFamily="18" charset="0"/>
              </a:rPr>
              <a:t>2</a:t>
            </a:r>
            <a:r>
              <a:rPr lang="en-US" sz="3200" b="1" dirty="0">
                <a:solidFill>
                  <a:schemeClr val="accent4">
                    <a:lumMod val="40000"/>
                    <a:lumOff val="60000"/>
                  </a:schemeClr>
                </a:solidFill>
                <a:cs typeface="Times New Roman" pitchFamily="18" charset="0"/>
              </a:rPr>
              <a:t>) / ||</a:t>
            </a:r>
            <a:r>
              <a:rPr lang="en-US" sz="3200" b="1" i="1" dirty="0">
                <a:solidFill>
                  <a:schemeClr val="accent4">
                    <a:lumMod val="40000"/>
                    <a:lumOff val="60000"/>
                  </a:schemeClr>
                </a:solidFill>
                <a:cs typeface="Times New Roman" pitchFamily="18" charset="0"/>
              </a:rPr>
              <a:t>d</a:t>
            </a:r>
            <a:r>
              <a:rPr lang="en-US" sz="3200" b="1" i="1" baseline="-30000" dirty="0">
                <a:solidFill>
                  <a:schemeClr val="accent4">
                    <a:lumMod val="40000"/>
                    <a:lumOff val="60000"/>
                  </a:schemeClr>
                </a:solidFill>
                <a:cs typeface="Times New Roman" pitchFamily="18" charset="0"/>
              </a:rPr>
              <a:t>1</a:t>
            </a:r>
            <a:r>
              <a:rPr lang="en-US" sz="3200" b="1" dirty="0">
                <a:solidFill>
                  <a:schemeClr val="accent4">
                    <a:lumMod val="40000"/>
                    <a:lumOff val="60000"/>
                  </a:schemeClr>
                </a:solidFill>
                <a:cs typeface="Times New Roman" pitchFamily="18" charset="0"/>
              </a:rPr>
              <a:t>|| ||</a:t>
            </a:r>
            <a:r>
              <a:rPr lang="en-US" sz="3200" b="1" i="1" dirty="0">
                <a:solidFill>
                  <a:schemeClr val="accent4">
                    <a:lumMod val="40000"/>
                    <a:lumOff val="60000"/>
                  </a:schemeClr>
                </a:solidFill>
                <a:cs typeface="Times New Roman" pitchFamily="18" charset="0"/>
              </a:rPr>
              <a:t>d</a:t>
            </a:r>
            <a:r>
              <a:rPr lang="en-US" sz="3200" b="1" i="1" baseline="-30000" dirty="0">
                <a:solidFill>
                  <a:schemeClr val="accent4">
                    <a:lumMod val="40000"/>
                    <a:lumOff val="60000"/>
                  </a:schemeClr>
                </a:solidFill>
                <a:cs typeface="Times New Roman" pitchFamily="18" charset="0"/>
              </a:rPr>
              <a:t>2</a:t>
            </a:r>
            <a:r>
              <a:rPr lang="en-US" sz="3200" b="1" dirty="0">
                <a:solidFill>
                  <a:schemeClr val="accent4">
                    <a:lumMod val="40000"/>
                    <a:lumOff val="60000"/>
                  </a:schemeClr>
                </a:solidFill>
                <a:cs typeface="Times New Roman" pitchFamily="18" charset="0"/>
              </a:rPr>
              <a:t>|| , </a:t>
            </a:r>
          </a:p>
          <a:p>
            <a:pPr marL="0" indent="0" algn="just">
              <a:lnSpc>
                <a:spcPct val="100000"/>
              </a:lnSpc>
              <a:spcBef>
                <a:spcPct val="20000"/>
              </a:spcBef>
              <a:buFont typeface="Monotype Sorts" pitchFamily="2" charset="2"/>
              <a:buNone/>
            </a:pPr>
            <a:r>
              <a:rPr lang="en-US" sz="2400" dirty="0">
                <a:cs typeface="Times New Roman" pitchFamily="18" charset="0"/>
              </a:rPr>
              <a:t>   where </a:t>
            </a:r>
            <a:r>
              <a:rPr lang="en-US" sz="2400" dirty="0">
                <a:latin typeface="Times New Roman" pitchFamily="18" charset="0"/>
                <a:cs typeface="Times New Roman" pitchFamily="18" charset="0"/>
                <a:sym typeface="Symbol" pitchFamily="18" charset="2"/>
              </a:rPr>
              <a:t></a:t>
            </a:r>
            <a:r>
              <a:rPr lang="en-US" sz="2400" dirty="0">
                <a:cs typeface="Times New Roman" pitchFamily="18" charset="0"/>
              </a:rPr>
              <a:t> indicates vector dot product &amp; || </a:t>
            </a:r>
            <a:r>
              <a:rPr lang="en-US" sz="2400" i="1" dirty="0">
                <a:cs typeface="Times New Roman" pitchFamily="18" charset="0"/>
              </a:rPr>
              <a:t>d </a:t>
            </a:r>
            <a:r>
              <a:rPr lang="en-US" sz="2400" dirty="0">
                <a:cs typeface="Times New Roman" pitchFamily="18" charset="0"/>
              </a:rPr>
              <a:t>|| is  the   length of vector </a:t>
            </a:r>
            <a:r>
              <a:rPr lang="en-US" sz="2400" i="1" dirty="0">
                <a:cs typeface="Times New Roman" pitchFamily="18" charset="0"/>
              </a:rPr>
              <a:t>d</a:t>
            </a:r>
            <a:r>
              <a:rPr lang="en-US" sz="2400" dirty="0">
                <a:cs typeface="Times New Roman" pitchFamily="18" charset="0"/>
              </a:rPr>
              <a:t>.</a:t>
            </a:r>
          </a:p>
          <a:p>
            <a:pPr marL="0" indent="0" algn="just">
              <a:lnSpc>
                <a:spcPct val="100000"/>
              </a:lnSpc>
              <a:spcBef>
                <a:spcPct val="20000"/>
              </a:spcBef>
            </a:pPr>
            <a:r>
              <a:rPr lang="en-US" sz="3200" dirty="0">
                <a:cs typeface="Times New Roman" pitchFamily="18" charset="0"/>
              </a:rPr>
              <a:t> Example: </a:t>
            </a:r>
          </a:p>
          <a:p>
            <a:pPr marL="0" indent="0">
              <a:lnSpc>
                <a:spcPct val="100000"/>
              </a:lnSpc>
              <a:spcBef>
                <a:spcPct val="20000"/>
              </a:spcBef>
              <a:buFont typeface="Monotype Sorts" pitchFamily="2" charset="2"/>
              <a:buNone/>
            </a:pPr>
            <a:r>
              <a:rPr lang="en-US" sz="3200" i="1" dirty="0">
                <a:cs typeface="Times New Roman" pitchFamily="18" charset="0"/>
              </a:rPr>
              <a:t>  	</a:t>
            </a:r>
            <a:r>
              <a:rPr lang="en-US" sz="2800" i="1" dirty="0">
                <a:cs typeface="Times New Roman" pitchFamily="18" charset="0"/>
              </a:rPr>
              <a:t>d</a:t>
            </a:r>
            <a:r>
              <a:rPr lang="en-US" sz="2800" i="1" baseline="-30000" dirty="0">
                <a:cs typeface="Times New Roman" pitchFamily="18" charset="0"/>
              </a:rPr>
              <a:t>1</a:t>
            </a:r>
            <a:r>
              <a:rPr lang="en-US" sz="2800" i="1" dirty="0">
                <a:cs typeface="Times New Roman" pitchFamily="18" charset="0"/>
              </a:rPr>
              <a:t> </a:t>
            </a:r>
            <a:r>
              <a:rPr lang="en-US" sz="2800" b="1" dirty="0">
                <a:cs typeface="Times New Roman" pitchFamily="18" charset="0"/>
              </a:rPr>
              <a:t>=  3 2 0 5 0 0 0 2 0 0 	</a:t>
            </a:r>
            <a:endParaRPr lang="en-US" sz="2800" dirty="0">
              <a:cs typeface="Times New Roman" pitchFamily="18" charset="0"/>
            </a:endParaRPr>
          </a:p>
          <a:p>
            <a:pPr marL="0" indent="0">
              <a:lnSpc>
                <a:spcPct val="100000"/>
              </a:lnSpc>
              <a:spcBef>
                <a:spcPct val="20000"/>
              </a:spcBef>
              <a:buFont typeface="Monotype Sorts" pitchFamily="2" charset="2"/>
              <a:buNone/>
            </a:pPr>
            <a:r>
              <a:rPr lang="en-US" sz="2800" i="1" dirty="0">
                <a:cs typeface="Times New Roman" pitchFamily="18" charset="0"/>
              </a:rPr>
              <a:t>   	d</a:t>
            </a:r>
            <a:r>
              <a:rPr lang="en-US" sz="2800" i="1" baseline="-30000" dirty="0">
                <a:cs typeface="Times New Roman" pitchFamily="18" charset="0"/>
              </a:rPr>
              <a:t>2</a:t>
            </a:r>
            <a:r>
              <a:rPr lang="en-US" sz="2800" b="1" dirty="0">
                <a:cs typeface="Times New Roman" pitchFamily="18" charset="0"/>
              </a:rPr>
              <a:t> =  1 0 0 0 0 0 0 1 0 2</a:t>
            </a:r>
            <a:r>
              <a:rPr lang="en-US" sz="2800" dirty="0">
                <a:cs typeface="Times New Roman" pitchFamily="18" charset="0"/>
              </a:rPr>
              <a:t> </a:t>
            </a:r>
          </a:p>
          <a:p>
            <a:pPr marL="0" indent="0">
              <a:lnSpc>
                <a:spcPct val="100000"/>
              </a:lnSpc>
              <a:spcBef>
                <a:spcPct val="20000"/>
              </a:spcBef>
              <a:buFont typeface="Monotype Sorts" pitchFamily="2" charset="2"/>
              <a:buNone/>
            </a:pPr>
            <a:r>
              <a:rPr lang="en-US" sz="2400" i="1" dirty="0">
                <a:solidFill>
                  <a:schemeClr val="accent4">
                    <a:lumMod val="60000"/>
                    <a:lumOff val="40000"/>
                  </a:schemeClr>
                </a:solidFill>
                <a:cs typeface="Times New Roman" pitchFamily="18" charset="0"/>
              </a:rPr>
              <a:t>    d</a:t>
            </a:r>
            <a:r>
              <a:rPr lang="en-US" sz="2400" i="1" baseline="-30000" dirty="0">
                <a:solidFill>
                  <a:schemeClr val="accent4">
                    <a:lumMod val="60000"/>
                    <a:lumOff val="40000"/>
                  </a:schemeClr>
                </a:solidFill>
                <a:cs typeface="Times New Roman" pitchFamily="18" charset="0"/>
              </a:rPr>
              <a:t>1</a:t>
            </a:r>
            <a:r>
              <a:rPr lang="en-US" sz="2400" dirty="0">
                <a:solidFill>
                  <a:schemeClr val="accent4">
                    <a:lumMod val="60000"/>
                    <a:lumOff val="40000"/>
                  </a:schemeClr>
                </a:solidFill>
                <a:cs typeface="Times New Roman" pitchFamily="18" charset="0"/>
              </a:rPr>
              <a:t> </a:t>
            </a:r>
            <a:r>
              <a:rPr lang="en-US" sz="2400" dirty="0">
                <a:solidFill>
                  <a:schemeClr val="accent4">
                    <a:lumMod val="60000"/>
                    <a:lumOff val="40000"/>
                  </a:schemeClr>
                </a:solidFill>
                <a:latin typeface="Times New Roman" pitchFamily="18" charset="0"/>
                <a:cs typeface="Times New Roman" pitchFamily="18" charset="0"/>
                <a:sym typeface="Symbol" pitchFamily="18" charset="2"/>
              </a:rPr>
              <a:t></a:t>
            </a:r>
            <a:r>
              <a:rPr lang="en-US" sz="2400" dirty="0">
                <a:solidFill>
                  <a:schemeClr val="accent4">
                    <a:lumMod val="60000"/>
                    <a:lumOff val="40000"/>
                  </a:schemeClr>
                </a:solidFill>
                <a:cs typeface="Times New Roman" pitchFamily="18" charset="0"/>
              </a:rPr>
              <a:t> </a:t>
            </a:r>
            <a:r>
              <a:rPr lang="en-US" sz="2400" i="1" dirty="0">
                <a:solidFill>
                  <a:schemeClr val="accent4">
                    <a:lumMod val="60000"/>
                    <a:lumOff val="40000"/>
                  </a:schemeClr>
                </a:solidFill>
                <a:cs typeface="Times New Roman" pitchFamily="18" charset="0"/>
              </a:rPr>
              <a:t>d</a:t>
            </a:r>
            <a:r>
              <a:rPr lang="en-US" sz="2400" i="1" baseline="-30000" dirty="0">
                <a:solidFill>
                  <a:schemeClr val="accent4">
                    <a:lumMod val="60000"/>
                    <a:lumOff val="40000"/>
                  </a:schemeClr>
                </a:solidFill>
                <a:cs typeface="Times New Roman" pitchFamily="18" charset="0"/>
              </a:rPr>
              <a:t>2</a:t>
            </a:r>
            <a:r>
              <a:rPr lang="en-US" sz="2400" dirty="0">
                <a:solidFill>
                  <a:schemeClr val="accent4">
                    <a:lumMod val="60000"/>
                    <a:lumOff val="40000"/>
                  </a:schemeClr>
                </a:solidFill>
                <a:cs typeface="Times New Roman" pitchFamily="18" charset="0"/>
              </a:rPr>
              <a:t>=  3*1 + 2*0 + 0*0 + 5*0 + 0*0 + 0*0 + 0*0 + 2*1 + 0*0 + 0*2 = 5</a:t>
            </a:r>
          </a:p>
          <a:p>
            <a:pPr marL="0" indent="0">
              <a:lnSpc>
                <a:spcPct val="100000"/>
              </a:lnSpc>
              <a:spcBef>
                <a:spcPct val="20000"/>
              </a:spcBef>
              <a:buFont typeface="Monotype Sorts" pitchFamily="2" charset="2"/>
              <a:buNone/>
            </a:pPr>
            <a:r>
              <a:rPr lang="en-US" sz="3200" dirty="0">
                <a:solidFill>
                  <a:schemeClr val="accent4">
                    <a:lumMod val="60000"/>
                    <a:lumOff val="40000"/>
                  </a:schemeClr>
                </a:solidFill>
                <a:cs typeface="Times New Roman" pitchFamily="18" charset="0"/>
              </a:rPr>
              <a:t>   </a:t>
            </a:r>
            <a:r>
              <a:rPr lang="en-US" sz="2400" dirty="0">
                <a:solidFill>
                  <a:schemeClr val="accent4">
                    <a:lumMod val="60000"/>
                    <a:lumOff val="40000"/>
                  </a:schemeClr>
                </a:solidFill>
                <a:cs typeface="Times New Roman" pitchFamily="18" charset="0"/>
              </a:rPr>
              <a:t>||</a:t>
            </a:r>
            <a:r>
              <a:rPr lang="en-US" sz="2400" i="1" dirty="0">
                <a:solidFill>
                  <a:schemeClr val="accent4">
                    <a:lumMod val="60000"/>
                    <a:lumOff val="40000"/>
                  </a:schemeClr>
                </a:solidFill>
                <a:cs typeface="Times New Roman" pitchFamily="18" charset="0"/>
              </a:rPr>
              <a:t>d</a:t>
            </a:r>
            <a:r>
              <a:rPr lang="en-US" sz="2400" i="1" baseline="-30000" dirty="0">
                <a:solidFill>
                  <a:schemeClr val="accent4">
                    <a:lumMod val="60000"/>
                    <a:lumOff val="40000"/>
                  </a:schemeClr>
                </a:solidFill>
                <a:cs typeface="Times New Roman" pitchFamily="18" charset="0"/>
              </a:rPr>
              <a:t>1</a:t>
            </a:r>
            <a:r>
              <a:rPr lang="en-US" sz="2400" dirty="0">
                <a:solidFill>
                  <a:schemeClr val="accent4">
                    <a:lumMod val="60000"/>
                    <a:lumOff val="40000"/>
                  </a:schemeClr>
                </a:solidFill>
                <a:cs typeface="Times New Roman" pitchFamily="18" charset="0"/>
              </a:rPr>
              <a:t>|| = (3*3+2*2+0*0+5*5+0*0+0*0+0*0+2*2+0*0+0*0)</a:t>
            </a:r>
            <a:r>
              <a:rPr lang="en-US" sz="2400" b="1" baseline="30000" dirty="0">
                <a:solidFill>
                  <a:schemeClr val="accent4">
                    <a:lumMod val="60000"/>
                    <a:lumOff val="40000"/>
                  </a:schemeClr>
                </a:solidFill>
                <a:cs typeface="Times New Roman" pitchFamily="18" charset="0"/>
              </a:rPr>
              <a:t>0.5</a:t>
            </a:r>
            <a:r>
              <a:rPr lang="en-US" sz="2400" dirty="0">
                <a:solidFill>
                  <a:schemeClr val="accent4">
                    <a:lumMod val="60000"/>
                    <a:lumOff val="40000"/>
                  </a:schemeClr>
                </a:solidFill>
                <a:cs typeface="Times New Roman" pitchFamily="18" charset="0"/>
              </a:rPr>
              <a:t> =  (42) </a:t>
            </a:r>
            <a:r>
              <a:rPr lang="en-US" sz="2400" b="1" baseline="30000" dirty="0">
                <a:solidFill>
                  <a:schemeClr val="accent4">
                    <a:lumMod val="60000"/>
                    <a:lumOff val="40000"/>
                  </a:schemeClr>
                </a:solidFill>
                <a:cs typeface="Times New Roman" pitchFamily="18" charset="0"/>
              </a:rPr>
              <a:t>0.5</a:t>
            </a:r>
            <a:r>
              <a:rPr lang="en-US" sz="2400" dirty="0">
                <a:solidFill>
                  <a:schemeClr val="accent4">
                    <a:lumMod val="60000"/>
                    <a:lumOff val="40000"/>
                  </a:schemeClr>
                </a:solidFill>
                <a:cs typeface="Times New Roman" pitchFamily="18" charset="0"/>
              </a:rPr>
              <a:t> = 6.481</a:t>
            </a:r>
          </a:p>
          <a:p>
            <a:pPr marL="0" indent="0">
              <a:lnSpc>
                <a:spcPct val="100000"/>
              </a:lnSpc>
              <a:spcBef>
                <a:spcPct val="20000"/>
              </a:spcBef>
              <a:buFont typeface="Monotype Sorts" pitchFamily="2" charset="2"/>
              <a:buNone/>
            </a:pPr>
            <a:r>
              <a:rPr lang="en-US" sz="2400" dirty="0">
                <a:solidFill>
                  <a:schemeClr val="accent4">
                    <a:lumMod val="60000"/>
                    <a:lumOff val="40000"/>
                  </a:schemeClr>
                </a:solidFill>
                <a:cs typeface="Times New Roman" pitchFamily="18" charset="0"/>
              </a:rPr>
              <a:t>    ||</a:t>
            </a:r>
            <a:r>
              <a:rPr lang="en-US" sz="2400" i="1" dirty="0">
                <a:solidFill>
                  <a:schemeClr val="accent4">
                    <a:lumMod val="60000"/>
                    <a:lumOff val="40000"/>
                  </a:schemeClr>
                </a:solidFill>
                <a:cs typeface="Times New Roman" pitchFamily="18" charset="0"/>
              </a:rPr>
              <a:t>d</a:t>
            </a:r>
            <a:r>
              <a:rPr lang="en-US" sz="2400" i="1" baseline="-30000" dirty="0">
                <a:solidFill>
                  <a:schemeClr val="accent4">
                    <a:lumMod val="60000"/>
                    <a:lumOff val="40000"/>
                  </a:schemeClr>
                </a:solidFill>
                <a:cs typeface="Times New Roman" pitchFamily="18" charset="0"/>
              </a:rPr>
              <a:t>2</a:t>
            </a:r>
            <a:r>
              <a:rPr lang="en-US" sz="2400" dirty="0">
                <a:solidFill>
                  <a:schemeClr val="accent4">
                    <a:lumMod val="60000"/>
                    <a:lumOff val="40000"/>
                  </a:schemeClr>
                </a:solidFill>
                <a:cs typeface="Times New Roman" pitchFamily="18" charset="0"/>
              </a:rPr>
              <a:t>|| = (1*1+0*0+0*0+0*0+0*0+0*0+0*0+1*1+0*0+2*2)</a:t>
            </a:r>
            <a:r>
              <a:rPr lang="en-US" sz="2400" baseline="30000" dirty="0">
                <a:solidFill>
                  <a:schemeClr val="accent4">
                    <a:lumMod val="60000"/>
                    <a:lumOff val="40000"/>
                  </a:schemeClr>
                </a:solidFill>
                <a:cs typeface="Times New Roman" pitchFamily="18" charset="0"/>
              </a:rPr>
              <a:t> </a:t>
            </a:r>
            <a:r>
              <a:rPr lang="en-US" sz="2400" b="1" baseline="30000" dirty="0">
                <a:solidFill>
                  <a:schemeClr val="accent4">
                    <a:lumMod val="60000"/>
                    <a:lumOff val="40000"/>
                  </a:schemeClr>
                </a:solidFill>
                <a:cs typeface="Times New Roman" pitchFamily="18" charset="0"/>
              </a:rPr>
              <a:t>0.5</a:t>
            </a:r>
            <a:r>
              <a:rPr lang="en-US" sz="2400" baseline="30000" dirty="0">
                <a:solidFill>
                  <a:schemeClr val="accent4">
                    <a:lumMod val="60000"/>
                    <a:lumOff val="40000"/>
                  </a:schemeClr>
                </a:solidFill>
                <a:cs typeface="Times New Roman" pitchFamily="18" charset="0"/>
              </a:rPr>
              <a:t> </a:t>
            </a:r>
            <a:r>
              <a:rPr lang="en-US" sz="2400" dirty="0">
                <a:solidFill>
                  <a:schemeClr val="accent4">
                    <a:lumMod val="60000"/>
                    <a:lumOff val="40000"/>
                  </a:schemeClr>
                </a:solidFill>
                <a:cs typeface="Times New Roman" pitchFamily="18" charset="0"/>
              </a:rPr>
              <a:t>= (6) </a:t>
            </a:r>
            <a:r>
              <a:rPr lang="en-US" sz="2400" b="1" baseline="30000" dirty="0">
                <a:solidFill>
                  <a:schemeClr val="accent4">
                    <a:lumMod val="60000"/>
                    <a:lumOff val="40000"/>
                  </a:schemeClr>
                </a:solidFill>
                <a:cs typeface="Times New Roman" pitchFamily="18" charset="0"/>
              </a:rPr>
              <a:t>0.5</a:t>
            </a:r>
            <a:r>
              <a:rPr lang="en-US" sz="2400" dirty="0">
                <a:solidFill>
                  <a:schemeClr val="accent4">
                    <a:lumMod val="60000"/>
                    <a:lumOff val="40000"/>
                  </a:schemeClr>
                </a:solidFill>
                <a:cs typeface="Times New Roman" pitchFamily="18" charset="0"/>
              </a:rPr>
              <a:t> = 2.245</a:t>
            </a:r>
          </a:p>
          <a:p>
            <a:pPr marL="0" indent="0">
              <a:lnSpc>
                <a:spcPct val="100000"/>
              </a:lnSpc>
              <a:spcBef>
                <a:spcPct val="20000"/>
              </a:spcBef>
              <a:buFont typeface="Monotype Sorts" pitchFamily="2" charset="2"/>
              <a:buNone/>
            </a:pPr>
            <a:r>
              <a:rPr lang="en-US" sz="2800" dirty="0">
                <a:solidFill>
                  <a:schemeClr val="accent4">
                    <a:lumMod val="60000"/>
                    <a:lumOff val="40000"/>
                  </a:schemeClr>
                </a:solidFill>
                <a:cs typeface="Times New Roman" pitchFamily="18" charset="0"/>
              </a:rPr>
              <a:t>    	</a:t>
            </a:r>
            <a:r>
              <a:rPr lang="en-US" sz="2800" dirty="0" err="1">
                <a:solidFill>
                  <a:schemeClr val="accent4">
                    <a:lumMod val="60000"/>
                    <a:lumOff val="40000"/>
                  </a:schemeClr>
                </a:solidFill>
                <a:cs typeface="Times New Roman" pitchFamily="18" charset="0"/>
              </a:rPr>
              <a:t>cos</a:t>
            </a:r>
            <a:r>
              <a:rPr lang="en-US" sz="2800" dirty="0">
                <a:solidFill>
                  <a:schemeClr val="accent4">
                    <a:lumMod val="60000"/>
                    <a:lumOff val="40000"/>
                  </a:schemeClr>
                </a:solidFill>
                <a:cs typeface="Times New Roman" pitchFamily="18" charset="0"/>
              </a:rPr>
              <a:t>( </a:t>
            </a:r>
            <a:r>
              <a:rPr lang="en-US" sz="2800" i="1" dirty="0">
                <a:solidFill>
                  <a:schemeClr val="accent4">
                    <a:lumMod val="60000"/>
                    <a:lumOff val="40000"/>
                  </a:schemeClr>
                </a:solidFill>
                <a:cs typeface="Times New Roman" pitchFamily="18" charset="0"/>
              </a:rPr>
              <a:t>d</a:t>
            </a:r>
            <a:r>
              <a:rPr lang="en-US" sz="2800" i="1" baseline="-30000" dirty="0">
                <a:solidFill>
                  <a:schemeClr val="accent4">
                    <a:lumMod val="60000"/>
                    <a:lumOff val="40000"/>
                  </a:schemeClr>
                </a:solidFill>
                <a:cs typeface="Times New Roman" pitchFamily="18" charset="0"/>
              </a:rPr>
              <a:t>1</a:t>
            </a:r>
            <a:r>
              <a:rPr lang="en-US" sz="2800" i="1" dirty="0">
                <a:solidFill>
                  <a:schemeClr val="accent4">
                    <a:lumMod val="60000"/>
                    <a:lumOff val="40000"/>
                  </a:schemeClr>
                </a:solidFill>
                <a:cs typeface="Times New Roman" pitchFamily="18" charset="0"/>
              </a:rPr>
              <a:t>, d</a:t>
            </a:r>
            <a:r>
              <a:rPr lang="en-US" sz="2800" i="1" baseline="-30000" dirty="0">
                <a:solidFill>
                  <a:schemeClr val="accent4">
                    <a:lumMod val="60000"/>
                    <a:lumOff val="40000"/>
                  </a:schemeClr>
                </a:solidFill>
                <a:cs typeface="Times New Roman" pitchFamily="18" charset="0"/>
              </a:rPr>
              <a:t>2</a:t>
            </a:r>
            <a:r>
              <a:rPr lang="en-US" sz="2800" dirty="0">
                <a:solidFill>
                  <a:schemeClr val="accent4">
                    <a:lumMod val="60000"/>
                    <a:lumOff val="40000"/>
                  </a:schemeClr>
                </a:solidFill>
                <a:cs typeface="Times New Roman" pitchFamily="18" charset="0"/>
              </a:rPr>
              <a:t> ) = .3150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12800" y="304800"/>
            <a:ext cx="10363200" cy="1143000"/>
          </a:xfrm>
        </p:spPr>
        <p:txBody>
          <a:bodyPr/>
          <a:lstStyle/>
          <a:p>
            <a:pPr algn="ctr"/>
            <a:r>
              <a:rPr lang="en-US" dirty="0"/>
              <a:t>Edit Distance</a:t>
            </a:r>
          </a:p>
        </p:txBody>
      </p:sp>
      <p:sp>
        <p:nvSpPr>
          <p:cNvPr id="23555" name="Rectangle 3"/>
          <p:cNvSpPr>
            <a:spLocks noGrp="1" noChangeArrowheads="1"/>
          </p:cNvSpPr>
          <p:nvPr>
            <p:ph type="body" idx="1"/>
          </p:nvPr>
        </p:nvSpPr>
        <p:spPr>
          <a:xfrm>
            <a:off x="304800" y="1676400"/>
            <a:ext cx="10972800" cy="4572000"/>
          </a:xfrm>
        </p:spPr>
        <p:txBody>
          <a:bodyPr/>
          <a:lstStyle/>
          <a:p>
            <a:pPr>
              <a:lnSpc>
                <a:spcPct val="100000"/>
              </a:lnSpc>
            </a:pPr>
            <a:r>
              <a:rPr lang="en-US" dirty="0"/>
              <a:t>The </a:t>
            </a:r>
            <a:r>
              <a:rPr lang="en-US" i="1" dirty="0">
                <a:solidFill>
                  <a:srgbClr val="FF0066"/>
                </a:solidFill>
              </a:rPr>
              <a:t>edit distance </a:t>
            </a:r>
            <a:r>
              <a:rPr lang="en-US" dirty="0"/>
              <a:t> of two strings is the number of inserts and deletes of characters needed to turn one into the other.  Equivalently:</a:t>
            </a:r>
          </a:p>
          <a:p>
            <a:pPr>
              <a:lnSpc>
                <a:spcPct val="100000"/>
              </a:lnSpc>
            </a:pPr>
            <a:r>
              <a:rPr lang="en-US" dirty="0"/>
              <a:t> d(</a:t>
            </a:r>
            <a:r>
              <a:rPr lang="en-US" dirty="0" err="1"/>
              <a:t>x,y</a:t>
            </a:r>
            <a:r>
              <a:rPr lang="en-US" dirty="0"/>
              <a:t>) = |x| + |y| - 2|LCS(</a:t>
            </a:r>
            <a:r>
              <a:rPr lang="en-US" dirty="0" err="1"/>
              <a:t>x,y</a:t>
            </a:r>
            <a:r>
              <a:rPr lang="en-US" dirty="0"/>
              <a:t>)|.</a:t>
            </a:r>
          </a:p>
          <a:p>
            <a:pPr lvl="1">
              <a:lnSpc>
                <a:spcPct val="100000"/>
              </a:lnSpc>
            </a:pPr>
            <a:r>
              <a:rPr lang="en-US" dirty="0"/>
              <a:t>LCS = </a:t>
            </a:r>
            <a:r>
              <a:rPr lang="en-US" i="1" dirty="0">
                <a:solidFill>
                  <a:srgbClr val="FF0066"/>
                </a:solidFill>
              </a:rPr>
              <a:t>longest common subsequence</a:t>
            </a:r>
            <a:r>
              <a:rPr lang="en-US" dirty="0"/>
              <a:t> = any longest string obtained both by deleting from </a:t>
            </a:r>
            <a:r>
              <a:rPr lang="en-US" i="1" dirty="0"/>
              <a:t>x</a:t>
            </a:r>
            <a:r>
              <a:rPr lang="en-US" dirty="0"/>
              <a:t>  and deleting from </a:t>
            </a:r>
            <a:r>
              <a:rPr lang="en-US" i="1" dirty="0"/>
              <a:t>y</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4577" y="428707"/>
            <a:ext cx="8610600" cy="960255"/>
          </a:xfrm>
        </p:spPr>
        <p:txBody>
          <a:bodyPr/>
          <a:lstStyle/>
          <a:p>
            <a:pPr algn="ctr"/>
            <a:r>
              <a:rPr lang="en-US" dirty="0"/>
              <a:t>Example: LCS</a:t>
            </a:r>
          </a:p>
        </p:txBody>
      </p:sp>
      <p:sp>
        <p:nvSpPr>
          <p:cNvPr id="24579" name="Rectangle 3"/>
          <p:cNvSpPr>
            <a:spLocks noGrp="1" noChangeArrowheads="1"/>
          </p:cNvSpPr>
          <p:nvPr>
            <p:ph type="body" idx="1"/>
          </p:nvPr>
        </p:nvSpPr>
        <p:spPr>
          <a:xfrm>
            <a:off x="474562" y="1493134"/>
            <a:ext cx="10871200" cy="4533417"/>
          </a:xfrm>
        </p:spPr>
        <p:txBody>
          <a:bodyPr/>
          <a:lstStyle/>
          <a:p>
            <a:pPr>
              <a:lnSpc>
                <a:spcPct val="100000"/>
              </a:lnSpc>
            </a:pPr>
            <a:r>
              <a:rPr lang="en-US" i="1" dirty="0"/>
              <a:t>x</a:t>
            </a:r>
            <a:r>
              <a:rPr lang="en-US" dirty="0"/>
              <a:t> = </a:t>
            </a:r>
            <a:r>
              <a:rPr lang="en-US" i="1" dirty="0" err="1">
                <a:solidFill>
                  <a:srgbClr val="FF0066"/>
                </a:solidFill>
              </a:rPr>
              <a:t>abcde</a:t>
            </a:r>
            <a:r>
              <a:rPr lang="en-US" i="1" dirty="0"/>
              <a:t> </a:t>
            </a:r>
            <a:r>
              <a:rPr lang="en-US" dirty="0"/>
              <a:t>; </a:t>
            </a:r>
            <a:r>
              <a:rPr lang="en-US" i="1" dirty="0"/>
              <a:t>y</a:t>
            </a:r>
            <a:r>
              <a:rPr lang="en-US" dirty="0"/>
              <a:t> = </a:t>
            </a:r>
            <a:r>
              <a:rPr lang="en-US" i="1" dirty="0" err="1">
                <a:solidFill>
                  <a:srgbClr val="FF0066"/>
                </a:solidFill>
              </a:rPr>
              <a:t>bcduve</a:t>
            </a:r>
            <a:r>
              <a:rPr lang="en-US" dirty="0"/>
              <a:t>.</a:t>
            </a:r>
          </a:p>
          <a:p>
            <a:pPr>
              <a:lnSpc>
                <a:spcPct val="100000"/>
              </a:lnSpc>
            </a:pPr>
            <a:r>
              <a:rPr lang="en-US" dirty="0"/>
              <a:t>Turn </a:t>
            </a:r>
            <a:r>
              <a:rPr lang="en-US" i="1" dirty="0"/>
              <a:t>x</a:t>
            </a:r>
            <a:r>
              <a:rPr lang="en-US" dirty="0"/>
              <a:t>  into </a:t>
            </a:r>
            <a:r>
              <a:rPr lang="en-US" i="1" dirty="0"/>
              <a:t>y</a:t>
            </a:r>
            <a:r>
              <a:rPr lang="en-US" dirty="0"/>
              <a:t>  by deleting </a:t>
            </a:r>
            <a:r>
              <a:rPr lang="en-US" i="1" dirty="0">
                <a:solidFill>
                  <a:srgbClr val="FF0066"/>
                </a:solidFill>
              </a:rPr>
              <a:t>a</a:t>
            </a:r>
            <a:r>
              <a:rPr lang="en-US" dirty="0"/>
              <a:t>, then inserting </a:t>
            </a:r>
            <a:r>
              <a:rPr lang="en-US" i="1" dirty="0">
                <a:solidFill>
                  <a:srgbClr val="FF0066"/>
                </a:solidFill>
              </a:rPr>
              <a:t>u</a:t>
            </a:r>
            <a:r>
              <a:rPr lang="en-US" dirty="0"/>
              <a:t>  and </a:t>
            </a:r>
            <a:r>
              <a:rPr lang="en-US" i="1" dirty="0">
                <a:solidFill>
                  <a:srgbClr val="FF0066"/>
                </a:solidFill>
              </a:rPr>
              <a:t>v</a:t>
            </a:r>
            <a:r>
              <a:rPr lang="en-US" dirty="0"/>
              <a:t>  after </a:t>
            </a:r>
            <a:r>
              <a:rPr lang="en-US" i="1" dirty="0">
                <a:solidFill>
                  <a:srgbClr val="FF0066"/>
                </a:solidFill>
              </a:rPr>
              <a:t>d</a:t>
            </a:r>
            <a:r>
              <a:rPr lang="en-US" dirty="0"/>
              <a:t>.</a:t>
            </a:r>
          </a:p>
          <a:p>
            <a:pPr lvl="1">
              <a:lnSpc>
                <a:spcPct val="100000"/>
              </a:lnSpc>
            </a:pPr>
            <a:r>
              <a:rPr lang="en-US" dirty="0"/>
              <a:t>Edit distance = 3.</a:t>
            </a:r>
          </a:p>
          <a:p>
            <a:pPr>
              <a:lnSpc>
                <a:spcPct val="100000"/>
              </a:lnSpc>
            </a:pPr>
            <a:r>
              <a:rPr lang="en-US" dirty="0"/>
              <a:t>Or, LCS(</a:t>
            </a:r>
            <a:r>
              <a:rPr lang="en-US" dirty="0" err="1"/>
              <a:t>x,y</a:t>
            </a:r>
            <a:r>
              <a:rPr lang="en-US" dirty="0"/>
              <a:t>) = </a:t>
            </a:r>
            <a:r>
              <a:rPr lang="en-US" i="1" dirty="0" err="1">
                <a:solidFill>
                  <a:srgbClr val="FF0066"/>
                </a:solidFill>
              </a:rPr>
              <a:t>bcde</a:t>
            </a:r>
            <a:r>
              <a:rPr lang="en-US" dirty="0"/>
              <a:t>.</a:t>
            </a:r>
          </a:p>
          <a:p>
            <a:pPr>
              <a:lnSpc>
                <a:spcPct val="100000"/>
              </a:lnSpc>
            </a:pPr>
            <a:r>
              <a:rPr lang="en-US" dirty="0">
                <a:solidFill>
                  <a:schemeClr val="accent2"/>
                </a:solidFill>
              </a:rPr>
              <a:t>Note</a:t>
            </a:r>
            <a:r>
              <a:rPr lang="en-US" dirty="0"/>
              <a:t>: |x| + |y| - 2|LCS(</a:t>
            </a:r>
            <a:r>
              <a:rPr lang="en-US" dirty="0" err="1"/>
              <a:t>x,y</a:t>
            </a:r>
            <a:r>
              <a:rPr lang="en-US" dirty="0"/>
              <a:t>)| =  5 + 6 –2*4 = 3 = edit distance.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269243" y="232111"/>
            <a:ext cx="9827525" cy="586756"/>
          </a:xfrm>
        </p:spPr>
        <p:txBody>
          <a:bodyPr>
            <a:normAutofit fontScale="90000"/>
          </a:bodyPr>
          <a:lstStyle/>
          <a:p>
            <a:pPr algn="ctr"/>
            <a:r>
              <a:rPr lang="en-US" altLang="en-US" b="1" dirty="0"/>
              <a:t>Distance or Similarity Measures</a:t>
            </a:r>
          </a:p>
        </p:txBody>
      </p:sp>
      <p:sp>
        <p:nvSpPr>
          <p:cNvPr id="20483" name="Content Placeholder 2"/>
          <p:cNvSpPr>
            <a:spLocks noGrp="1"/>
          </p:cNvSpPr>
          <p:nvPr>
            <p:ph idx="1"/>
          </p:nvPr>
        </p:nvSpPr>
        <p:spPr>
          <a:xfrm>
            <a:off x="327547" y="818867"/>
            <a:ext cx="11192301" cy="5650172"/>
          </a:xfrm>
        </p:spPr>
        <p:txBody>
          <a:bodyPr>
            <a:noAutofit/>
          </a:bodyPr>
          <a:lstStyle/>
          <a:p>
            <a:pPr>
              <a:lnSpc>
                <a:spcPct val="100000"/>
              </a:lnSpc>
              <a:spcBef>
                <a:spcPts val="0"/>
              </a:spcBef>
            </a:pPr>
            <a:r>
              <a:rPr lang="en-US" altLang="en-US" sz="2600" dirty="0"/>
              <a:t>Many data mining &amp; analytics tasks involve the comparison of objects &amp; determining in terms of their similarities (or dissimilarities)</a:t>
            </a:r>
          </a:p>
          <a:p>
            <a:pPr lvl="1">
              <a:lnSpc>
                <a:spcPct val="100000"/>
              </a:lnSpc>
              <a:spcBef>
                <a:spcPts val="0"/>
              </a:spcBef>
            </a:pPr>
            <a:r>
              <a:rPr lang="en-US" altLang="en-US" sz="2600" dirty="0"/>
              <a:t>Clustering</a:t>
            </a:r>
          </a:p>
          <a:p>
            <a:pPr lvl="1">
              <a:lnSpc>
                <a:spcPct val="100000"/>
              </a:lnSpc>
              <a:spcBef>
                <a:spcPts val="0"/>
              </a:spcBef>
            </a:pPr>
            <a:r>
              <a:rPr lang="en-US" altLang="en-US" sz="2600" dirty="0"/>
              <a:t>Nearest-neighbor search, classification, and prediction</a:t>
            </a:r>
          </a:p>
          <a:p>
            <a:pPr lvl="1">
              <a:lnSpc>
                <a:spcPct val="100000"/>
              </a:lnSpc>
              <a:spcBef>
                <a:spcPts val="0"/>
              </a:spcBef>
            </a:pPr>
            <a:r>
              <a:rPr lang="en-US" altLang="en-US" sz="2600" dirty="0"/>
              <a:t>Characterization and discrimination</a:t>
            </a:r>
          </a:p>
          <a:p>
            <a:pPr lvl="1">
              <a:lnSpc>
                <a:spcPct val="100000"/>
              </a:lnSpc>
              <a:spcBef>
                <a:spcPts val="0"/>
              </a:spcBef>
            </a:pPr>
            <a:r>
              <a:rPr lang="en-US" altLang="en-US" sz="2600" dirty="0"/>
              <a:t>Automatic categorization</a:t>
            </a:r>
          </a:p>
          <a:p>
            <a:pPr lvl="1">
              <a:lnSpc>
                <a:spcPct val="100000"/>
              </a:lnSpc>
              <a:spcBef>
                <a:spcPts val="0"/>
              </a:spcBef>
            </a:pPr>
            <a:r>
              <a:rPr lang="en-US" altLang="en-US" sz="2600" dirty="0"/>
              <a:t>Correlation analysis</a:t>
            </a:r>
          </a:p>
          <a:p>
            <a:pPr>
              <a:lnSpc>
                <a:spcPct val="100000"/>
              </a:lnSpc>
              <a:spcBef>
                <a:spcPts val="0"/>
              </a:spcBef>
            </a:pPr>
            <a:r>
              <a:rPr lang="en-US" altLang="en-US" sz="2600" dirty="0"/>
              <a:t>Many of todays real-world applications rely on the computation similarities or distances among objects</a:t>
            </a:r>
          </a:p>
          <a:p>
            <a:pPr lvl="1">
              <a:lnSpc>
                <a:spcPct val="100000"/>
              </a:lnSpc>
              <a:spcBef>
                <a:spcPts val="0"/>
              </a:spcBef>
            </a:pPr>
            <a:r>
              <a:rPr lang="en-US" altLang="en-US" sz="2600" dirty="0"/>
              <a:t>Personalization</a:t>
            </a:r>
          </a:p>
          <a:p>
            <a:pPr lvl="1">
              <a:lnSpc>
                <a:spcPct val="100000"/>
              </a:lnSpc>
              <a:spcBef>
                <a:spcPts val="0"/>
              </a:spcBef>
            </a:pPr>
            <a:r>
              <a:rPr lang="en-US" altLang="en-US" sz="2600" dirty="0"/>
              <a:t>Recommender systems</a:t>
            </a:r>
          </a:p>
          <a:p>
            <a:pPr lvl="1">
              <a:lnSpc>
                <a:spcPct val="100000"/>
              </a:lnSpc>
              <a:spcBef>
                <a:spcPts val="0"/>
              </a:spcBef>
            </a:pPr>
            <a:r>
              <a:rPr lang="en-US" altLang="en-US" sz="2600" dirty="0"/>
              <a:t>Document categorization</a:t>
            </a:r>
          </a:p>
          <a:p>
            <a:pPr lvl="1">
              <a:lnSpc>
                <a:spcPct val="100000"/>
              </a:lnSpc>
              <a:spcBef>
                <a:spcPts val="0"/>
              </a:spcBef>
            </a:pPr>
            <a:r>
              <a:rPr lang="en-US" altLang="en-US" sz="2600" dirty="0"/>
              <a:t>Information retrieval</a:t>
            </a:r>
          </a:p>
          <a:p>
            <a:pPr lvl="1">
              <a:lnSpc>
                <a:spcPct val="100000"/>
              </a:lnSpc>
              <a:spcBef>
                <a:spcPts val="0"/>
              </a:spcBef>
            </a:pPr>
            <a:r>
              <a:rPr lang="en-US" altLang="en-US" sz="2600" dirty="0"/>
              <a:t>Target marketing</a:t>
            </a:r>
          </a:p>
          <a:p>
            <a:pPr lvl="1">
              <a:lnSpc>
                <a:spcPct val="100000"/>
              </a:lnSpc>
              <a:spcBef>
                <a:spcPts val="0"/>
              </a:spcBef>
            </a:pPr>
            <a:endParaRPr lang="en-US" altLang="en-US" sz="2600" dirty="0"/>
          </a:p>
        </p:txBody>
      </p:sp>
    </p:spTree>
    <p:extLst>
      <p:ext uri="{BB962C8B-B14F-4D97-AF65-F5344CB8AC3E}">
        <p14:creationId xmlns:p14="http://schemas.microsoft.com/office/powerpoint/2010/main" val="278872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12800" y="381000"/>
            <a:ext cx="10464800" cy="1143000"/>
          </a:xfrm>
        </p:spPr>
        <p:txBody>
          <a:bodyPr>
            <a:normAutofit fontScale="90000"/>
          </a:bodyPr>
          <a:lstStyle/>
          <a:p>
            <a:r>
              <a:rPr lang="en-US"/>
              <a:t>Why Edit Distance Is a Distance Measure</a:t>
            </a:r>
          </a:p>
        </p:txBody>
      </p:sp>
      <p:sp>
        <p:nvSpPr>
          <p:cNvPr id="25603" name="Rectangle 3"/>
          <p:cNvSpPr>
            <a:spLocks noGrp="1" noChangeArrowheads="1"/>
          </p:cNvSpPr>
          <p:nvPr>
            <p:ph type="body" idx="1"/>
          </p:nvPr>
        </p:nvSpPr>
        <p:spPr>
          <a:xfrm>
            <a:off x="914400" y="1828800"/>
            <a:ext cx="10363200" cy="4495800"/>
          </a:xfrm>
        </p:spPr>
        <p:txBody>
          <a:bodyPr>
            <a:normAutofit/>
          </a:bodyPr>
          <a:lstStyle/>
          <a:p>
            <a:r>
              <a:rPr lang="en-US" sz="4000" dirty="0"/>
              <a:t>d(</a:t>
            </a:r>
            <a:r>
              <a:rPr lang="en-US" sz="4000" dirty="0" err="1"/>
              <a:t>x,x</a:t>
            </a:r>
            <a:r>
              <a:rPr lang="en-US" sz="4000" dirty="0"/>
              <a:t>) = 0 because 0 edits suffice.</a:t>
            </a:r>
            <a:endParaRPr lang="en-US" sz="4000" dirty="0">
              <a:sym typeface="Symbol" pitchFamily="18" charset="2"/>
            </a:endParaRPr>
          </a:p>
          <a:p>
            <a:r>
              <a:rPr lang="en-US" sz="4000" dirty="0">
                <a:sym typeface="Symbol" pitchFamily="18" charset="2"/>
              </a:rPr>
              <a:t>d(</a:t>
            </a:r>
            <a:r>
              <a:rPr lang="en-US" sz="4000" dirty="0" err="1">
                <a:sym typeface="Symbol" pitchFamily="18" charset="2"/>
              </a:rPr>
              <a:t>x,y</a:t>
            </a:r>
            <a:r>
              <a:rPr lang="en-US" sz="4000" dirty="0">
                <a:sym typeface="Symbol" pitchFamily="18" charset="2"/>
              </a:rPr>
              <a:t>) = d(</a:t>
            </a:r>
            <a:r>
              <a:rPr lang="en-US" sz="4000" dirty="0" err="1">
                <a:sym typeface="Symbol" pitchFamily="18" charset="2"/>
              </a:rPr>
              <a:t>y,x</a:t>
            </a:r>
            <a:r>
              <a:rPr lang="en-US" sz="4000" dirty="0">
                <a:sym typeface="Symbol" pitchFamily="18" charset="2"/>
              </a:rPr>
              <a:t>) because insert/delete are inverses of each other.</a:t>
            </a:r>
          </a:p>
          <a:p>
            <a:r>
              <a:rPr lang="en-US" sz="4000" dirty="0">
                <a:sym typeface="Symbol" pitchFamily="18" charset="2"/>
              </a:rPr>
              <a:t>d(</a:t>
            </a:r>
            <a:r>
              <a:rPr lang="en-US" sz="4000" dirty="0" err="1">
                <a:sym typeface="Symbol" pitchFamily="18" charset="2"/>
              </a:rPr>
              <a:t>x,y</a:t>
            </a:r>
            <a:r>
              <a:rPr lang="en-US" sz="4000" dirty="0">
                <a:sym typeface="Symbol" pitchFamily="18" charset="2"/>
              </a:rPr>
              <a:t>) </a:t>
            </a:r>
            <a:r>
              <a:rPr lang="en-US" sz="4000" u="sng" dirty="0">
                <a:sym typeface="Symbol" pitchFamily="18" charset="2"/>
              </a:rPr>
              <a:t>&gt;</a:t>
            </a:r>
            <a:r>
              <a:rPr lang="en-US" sz="4000" dirty="0">
                <a:sym typeface="Symbol" pitchFamily="18" charset="2"/>
              </a:rPr>
              <a:t> 0: no notion of negative edits.</a:t>
            </a:r>
          </a:p>
          <a:p>
            <a:r>
              <a:rPr lang="en-US" sz="4000" dirty="0">
                <a:solidFill>
                  <a:srgbClr val="33CC33"/>
                </a:solidFill>
                <a:sym typeface="Symbol" pitchFamily="18" charset="2"/>
              </a:rPr>
              <a:t>Triangle inequality</a:t>
            </a:r>
            <a:r>
              <a:rPr lang="en-US" sz="4000" dirty="0">
                <a:sym typeface="Symbol" pitchFamily="18" charset="2"/>
              </a:rPr>
              <a:t>: changing</a:t>
            </a:r>
            <a:r>
              <a:rPr lang="en-US" sz="4000" i="1" dirty="0">
                <a:sym typeface="Symbol" pitchFamily="18" charset="2"/>
              </a:rPr>
              <a:t> x</a:t>
            </a:r>
            <a:r>
              <a:rPr lang="en-US" sz="4000" dirty="0">
                <a:sym typeface="Symbol" pitchFamily="18" charset="2"/>
              </a:rPr>
              <a:t>  to </a:t>
            </a:r>
            <a:r>
              <a:rPr lang="en-US" sz="4000" i="1" dirty="0">
                <a:sym typeface="Symbol" pitchFamily="18" charset="2"/>
              </a:rPr>
              <a:t>z</a:t>
            </a:r>
            <a:r>
              <a:rPr lang="en-US" sz="4000" dirty="0">
                <a:sym typeface="Symbol" pitchFamily="18" charset="2"/>
              </a:rPr>
              <a:t> and then to </a:t>
            </a:r>
            <a:r>
              <a:rPr lang="en-US" sz="4000" i="1" dirty="0">
                <a:sym typeface="Symbol" pitchFamily="18" charset="2"/>
              </a:rPr>
              <a:t>y</a:t>
            </a:r>
            <a:r>
              <a:rPr lang="en-US" sz="4000" dirty="0">
                <a:sym typeface="Symbol" pitchFamily="18" charset="2"/>
              </a:rPr>
              <a:t>  is one way to change </a:t>
            </a:r>
            <a:r>
              <a:rPr lang="en-US" sz="4000" i="1" dirty="0">
                <a:sym typeface="Symbol" pitchFamily="18" charset="2"/>
              </a:rPr>
              <a:t>x</a:t>
            </a:r>
            <a:r>
              <a:rPr lang="en-US" sz="4000" dirty="0">
                <a:sym typeface="Symbol" pitchFamily="18" charset="2"/>
              </a:rPr>
              <a:t>  to </a:t>
            </a:r>
            <a:r>
              <a:rPr lang="en-US" sz="4000" i="1" dirty="0">
                <a:sym typeface="Symbol" pitchFamily="18" charset="2"/>
              </a:rPr>
              <a:t>y</a:t>
            </a:r>
            <a:r>
              <a:rPr lang="en-US" sz="4000" dirty="0">
                <a:sym typeface="Symbol" pitchFamily="18" charset="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21980" y="463431"/>
            <a:ext cx="8610600" cy="1029703"/>
          </a:xfrm>
        </p:spPr>
        <p:txBody>
          <a:bodyPr/>
          <a:lstStyle/>
          <a:p>
            <a:pPr algn="ctr"/>
            <a:r>
              <a:rPr lang="en-US" dirty="0"/>
              <a:t>Variant Edit Distances</a:t>
            </a:r>
          </a:p>
        </p:txBody>
      </p:sp>
      <p:sp>
        <p:nvSpPr>
          <p:cNvPr id="26627" name="Rectangle 3"/>
          <p:cNvSpPr>
            <a:spLocks noGrp="1" noChangeArrowheads="1"/>
          </p:cNvSpPr>
          <p:nvPr>
            <p:ph type="body" idx="1"/>
          </p:nvPr>
        </p:nvSpPr>
        <p:spPr>
          <a:xfrm>
            <a:off x="497711" y="1655179"/>
            <a:ext cx="11084689" cy="4965539"/>
          </a:xfrm>
        </p:spPr>
        <p:txBody>
          <a:bodyPr>
            <a:noAutofit/>
          </a:bodyPr>
          <a:lstStyle/>
          <a:p>
            <a:pPr>
              <a:lnSpc>
                <a:spcPct val="100000"/>
              </a:lnSpc>
            </a:pPr>
            <a:r>
              <a:rPr lang="en-US" sz="4000" dirty="0"/>
              <a:t>Allow insert, delete, and </a:t>
            </a:r>
            <a:r>
              <a:rPr lang="en-US" sz="4000" i="1" dirty="0">
                <a:solidFill>
                  <a:srgbClr val="FF0066"/>
                </a:solidFill>
              </a:rPr>
              <a:t>mutate</a:t>
            </a:r>
            <a:r>
              <a:rPr lang="en-US" sz="4000" dirty="0"/>
              <a:t>.</a:t>
            </a:r>
          </a:p>
          <a:p>
            <a:pPr lvl="1">
              <a:lnSpc>
                <a:spcPct val="100000"/>
              </a:lnSpc>
            </a:pPr>
            <a:r>
              <a:rPr lang="en-US" sz="4000" dirty="0"/>
              <a:t>Change one character into another.</a:t>
            </a:r>
          </a:p>
          <a:p>
            <a:pPr>
              <a:lnSpc>
                <a:spcPct val="100000"/>
              </a:lnSpc>
            </a:pPr>
            <a:r>
              <a:rPr lang="en-US" sz="4000" dirty="0"/>
              <a:t>Minimum number of inserts, deletes, and mutates also forms a distance measure.</a:t>
            </a:r>
          </a:p>
          <a:p>
            <a:pPr>
              <a:lnSpc>
                <a:spcPct val="100000"/>
              </a:lnSpc>
            </a:pPr>
            <a:r>
              <a:rPr lang="en-US" sz="4000" dirty="0"/>
              <a:t>Ditto for any set of operations on strings.</a:t>
            </a:r>
          </a:p>
          <a:p>
            <a:pPr lvl="1">
              <a:lnSpc>
                <a:spcPct val="100000"/>
              </a:lnSpc>
            </a:pPr>
            <a:r>
              <a:rPr lang="en-US" sz="4000" dirty="0">
                <a:solidFill>
                  <a:srgbClr val="33CC33"/>
                </a:solidFill>
              </a:rPr>
              <a:t>Example</a:t>
            </a:r>
            <a:r>
              <a:rPr lang="en-US" sz="4000" dirty="0"/>
              <a:t>: substring reversal OK for DNA sequences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17600" y="609600"/>
            <a:ext cx="9956800" cy="1143000"/>
          </a:xfrm>
        </p:spPr>
        <p:txBody>
          <a:bodyPr/>
          <a:lstStyle/>
          <a:p>
            <a:r>
              <a:rPr lang="en-US"/>
              <a:t>Hamming Distance</a:t>
            </a:r>
          </a:p>
        </p:txBody>
      </p:sp>
      <p:sp>
        <p:nvSpPr>
          <p:cNvPr id="27651" name="Rectangle 3"/>
          <p:cNvSpPr>
            <a:spLocks noGrp="1" noChangeArrowheads="1"/>
          </p:cNvSpPr>
          <p:nvPr>
            <p:ph type="body" idx="1"/>
          </p:nvPr>
        </p:nvSpPr>
        <p:spPr>
          <a:xfrm>
            <a:off x="914400" y="1851949"/>
            <a:ext cx="10363200" cy="4091651"/>
          </a:xfrm>
        </p:spPr>
        <p:txBody>
          <a:bodyPr>
            <a:normAutofit/>
          </a:bodyPr>
          <a:lstStyle/>
          <a:p>
            <a:pPr>
              <a:lnSpc>
                <a:spcPct val="100000"/>
              </a:lnSpc>
            </a:pPr>
            <a:r>
              <a:rPr lang="en-US" sz="4000" i="1" dirty="0">
                <a:solidFill>
                  <a:srgbClr val="FF0066"/>
                </a:solidFill>
              </a:rPr>
              <a:t>Hamming distance</a:t>
            </a:r>
            <a:r>
              <a:rPr lang="en-US" sz="4000" dirty="0"/>
              <a:t>  is the number of positions in which bit-vectors differ.</a:t>
            </a:r>
          </a:p>
          <a:p>
            <a:pPr>
              <a:lnSpc>
                <a:spcPct val="100000"/>
              </a:lnSpc>
            </a:pPr>
            <a:r>
              <a:rPr lang="en-US" sz="4000" dirty="0">
                <a:solidFill>
                  <a:srgbClr val="33CC33"/>
                </a:solidFill>
              </a:rPr>
              <a:t>Example</a:t>
            </a:r>
            <a:r>
              <a:rPr lang="en-US" sz="4000" dirty="0"/>
              <a:t>: p</a:t>
            </a:r>
            <a:r>
              <a:rPr lang="en-US" sz="4000" baseline="-25000" dirty="0"/>
              <a:t>1</a:t>
            </a:r>
            <a:r>
              <a:rPr lang="en-US" sz="4000" dirty="0"/>
              <a:t> = 10101; p</a:t>
            </a:r>
            <a:r>
              <a:rPr lang="en-US" sz="4000" baseline="-25000" dirty="0"/>
              <a:t>2</a:t>
            </a:r>
            <a:r>
              <a:rPr lang="en-US" sz="4000" dirty="0"/>
              <a:t> = 10011.</a:t>
            </a:r>
          </a:p>
          <a:p>
            <a:pPr>
              <a:lnSpc>
                <a:spcPct val="100000"/>
              </a:lnSpc>
            </a:pPr>
            <a:r>
              <a:rPr lang="en-US" sz="4000" dirty="0"/>
              <a:t> d(p</a:t>
            </a:r>
            <a:r>
              <a:rPr lang="en-US" sz="4000" baseline="-25000" dirty="0"/>
              <a:t>1</a:t>
            </a:r>
            <a:r>
              <a:rPr lang="en-US" sz="4000" dirty="0"/>
              <a:t>, p</a:t>
            </a:r>
            <a:r>
              <a:rPr lang="en-US" sz="4000" baseline="-25000" dirty="0"/>
              <a:t>2</a:t>
            </a:r>
            <a:r>
              <a:rPr lang="en-US" sz="4000" dirty="0"/>
              <a:t>) = 2 because the bit-vectors differ in the 3</a:t>
            </a:r>
            <a:r>
              <a:rPr lang="en-US" sz="4000" baseline="30000" dirty="0"/>
              <a:t>rd</a:t>
            </a:r>
            <a:r>
              <a:rPr lang="en-US" sz="4000" dirty="0"/>
              <a:t> and 4</a:t>
            </a:r>
            <a:r>
              <a:rPr lang="en-US" sz="4000" baseline="30000" dirty="0"/>
              <a:t>th</a:t>
            </a:r>
            <a:r>
              <a:rPr lang="en-US" sz="4000" dirty="0"/>
              <a:t> positions.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2046" y="381000"/>
            <a:ext cx="11389488" cy="869066"/>
          </a:xfrm>
        </p:spPr>
        <p:txBody>
          <a:bodyPr>
            <a:normAutofit fontScale="90000"/>
          </a:bodyPr>
          <a:lstStyle/>
          <a:p>
            <a:r>
              <a:rPr lang="en-US" dirty="0"/>
              <a:t>Why Hamming Distance Is a Distance Measure</a:t>
            </a:r>
          </a:p>
        </p:txBody>
      </p:sp>
      <p:sp>
        <p:nvSpPr>
          <p:cNvPr id="28675" name="Rectangle 3"/>
          <p:cNvSpPr>
            <a:spLocks noGrp="1" noChangeArrowheads="1"/>
          </p:cNvSpPr>
          <p:nvPr>
            <p:ph type="body" idx="1"/>
          </p:nvPr>
        </p:nvSpPr>
        <p:spPr>
          <a:xfrm>
            <a:off x="717631" y="1412111"/>
            <a:ext cx="10363200" cy="4877765"/>
          </a:xfrm>
        </p:spPr>
        <p:txBody>
          <a:bodyPr/>
          <a:lstStyle/>
          <a:p>
            <a:pPr>
              <a:lnSpc>
                <a:spcPct val="100000"/>
              </a:lnSpc>
            </a:pPr>
            <a:r>
              <a:rPr lang="en-US" dirty="0"/>
              <a:t>d(</a:t>
            </a:r>
            <a:r>
              <a:rPr lang="en-US" dirty="0" err="1"/>
              <a:t>x,x</a:t>
            </a:r>
            <a:r>
              <a:rPr lang="en-US" dirty="0"/>
              <a:t>) = 0 since no positions differ.</a:t>
            </a:r>
            <a:endParaRPr lang="en-US" dirty="0">
              <a:sym typeface="Symbol" pitchFamily="18" charset="2"/>
            </a:endParaRPr>
          </a:p>
          <a:p>
            <a:pPr>
              <a:lnSpc>
                <a:spcPct val="100000"/>
              </a:lnSpc>
            </a:pPr>
            <a:r>
              <a:rPr lang="en-US" dirty="0">
                <a:sym typeface="Symbol" pitchFamily="18" charset="2"/>
              </a:rPr>
              <a:t>d(</a:t>
            </a:r>
            <a:r>
              <a:rPr lang="en-US" dirty="0" err="1">
                <a:sym typeface="Symbol" pitchFamily="18" charset="2"/>
              </a:rPr>
              <a:t>x,y</a:t>
            </a:r>
            <a:r>
              <a:rPr lang="en-US" dirty="0">
                <a:sym typeface="Symbol" pitchFamily="18" charset="2"/>
              </a:rPr>
              <a:t>) = d(</a:t>
            </a:r>
            <a:r>
              <a:rPr lang="en-US" dirty="0" err="1">
                <a:sym typeface="Symbol" pitchFamily="18" charset="2"/>
              </a:rPr>
              <a:t>y,x</a:t>
            </a:r>
            <a:r>
              <a:rPr lang="en-US" dirty="0">
                <a:sym typeface="Symbol" pitchFamily="18" charset="2"/>
              </a:rPr>
              <a:t>) by symmetry of “different from.”</a:t>
            </a:r>
          </a:p>
          <a:p>
            <a:pPr>
              <a:lnSpc>
                <a:spcPct val="100000"/>
              </a:lnSpc>
            </a:pPr>
            <a:r>
              <a:rPr lang="en-US" dirty="0">
                <a:sym typeface="Symbol" pitchFamily="18" charset="2"/>
              </a:rPr>
              <a:t>d(</a:t>
            </a:r>
            <a:r>
              <a:rPr lang="en-US" dirty="0" err="1">
                <a:sym typeface="Symbol" pitchFamily="18" charset="2"/>
              </a:rPr>
              <a:t>x,y</a:t>
            </a:r>
            <a:r>
              <a:rPr lang="en-US" dirty="0">
                <a:sym typeface="Symbol" pitchFamily="18" charset="2"/>
              </a:rPr>
              <a:t>) </a:t>
            </a:r>
            <a:r>
              <a:rPr lang="en-US" u="sng" dirty="0">
                <a:sym typeface="Symbol" pitchFamily="18" charset="2"/>
              </a:rPr>
              <a:t>&gt;</a:t>
            </a:r>
            <a:r>
              <a:rPr lang="en-US" dirty="0">
                <a:sym typeface="Symbol" pitchFamily="18" charset="2"/>
              </a:rPr>
              <a:t> 0 since strings cannot differ in a negative number of positions.</a:t>
            </a:r>
          </a:p>
          <a:p>
            <a:pPr>
              <a:lnSpc>
                <a:spcPct val="100000"/>
              </a:lnSpc>
            </a:pPr>
            <a:r>
              <a:rPr lang="en-US" dirty="0">
                <a:solidFill>
                  <a:srgbClr val="33CC33"/>
                </a:solidFill>
                <a:sym typeface="Symbol" pitchFamily="18" charset="2"/>
              </a:rPr>
              <a:t>Triangle inequality</a:t>
            </a:r>
            <a:r>
              <a:rPr lang="en-US" dirty="0">
                <a:sym typeface="Symbol" pitchFamily="18" charset="2"/>
              </a:rPr>
              <a:t>: changing</a:t>
            </a:r>
            <a:r>
              <a:rPr lang="en-US" i="1" dirty="0">
                <a:sym typeface="Symbol" pitchFamily="18" charset="2"/>
              </a:rPr>
              <a:t> x</a:t>
            </a:r>
            <a:r>
              <a:rPr lang="en-US" dirty="0">
                <a:sym typeface="Symbol" pitchFamily="18" charset="2"/>
              </a:rPr>
              <a:t>  to </a:t>
            </a:r>
            <a:r>
              <a:rPr lang="en-US" i="1" dirty="0">
                <a:sym typeface="Symbol" pitchFamily="18" charset="2"/>
              </a:rPr>
              <a:t>z</a:t>
            </a:r>
            <a:r>
              <a:rPr lang="en-US" dirty="0">
                <a:sym typeface="Symbol" pitchFamily="18" charset="2"/>
              </a:rPr>
              <a:t> and then to </a:t>
            </a:r>
            <a:r>
              <a:rPr lang="en-US" i="1" dirty="0">
                <a:sym typeface="Symbol" pitchFamily="18" charset="2"/>
              </a:rPr>
              <a:t>y</a:t>
            </a:r>
            <a:r>
              <a:rPr lang="en-US" dirty="0">
                <a:sym typeface="Symbol" pitchFamily="18" charset="2"/>
              </a:rPr>
              <a:t>  is one way to change </a:t>
            </a:r>
            <a:r>
              <a:rPr lang="en-US" i="1" dirty="0">
                <a:sym typeface="Symbol" pitchFamily="18" charset="2"/>
              </a:rPr>
              <a:t>x</a:t>
            </a:r>
            <a:r>
              <a:rPr lang="en-US" dirty="0">
                <a:sym typeface="Symbol" pitchFamily="18" charset="2"/>
              </a:rPr>
              <a:t>  to </a:t>
            </a:r>
            <a:r>
              <a:rPr lang="en-US" i="1" dirty="0">
                <a:sym typeface="Symbol" pitchFamily="18" charset="2"/>
              </a:rPr>
              <a:t>y</a:t>
            </a:r>
            <a:r>
              <a:rPr lang="en-US" dirty="0">
                <a:sym typeface="Symbol"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43" y="289368"/>
            <a:ext cx="11251557" cy="717630"/>
          </a:xfrm>
        </p:spPr>
        <p:txBody>
          <a:bodyPr>
            <a:normAutofit fontScale="90000"/>
          </a:bodyPr>
          <a:lstStyle/>
          <a:p>
            <a:r>
              <a:rPr lang="en-US" b="1" dirty="0"/>
              <a:t>Distance between categorical data points</a:t>
            </a:r>
            <a:endParaRPr lang="en-US" dirty="0"/>
          </a:p>
        </p:txBody>
      </p:sp>
      <p:sp>
        <p:nvSpPr>
          <p:cNvPr id="3" name="Content Placeholder 2"/>
          <p:cNvSpPr>
            <a:spLocks noGrp="1"/>
          </p:cNvSpPr>
          <p:nvPr>
            <p:ph idx="1"/>
          </p:nvPr>
        </p:nvSpPr>
        <p:spPr>
          <a:xfrm>
            <a:off x="462987" y="1099595"/>
            <a:ext cx="11169570" cy="5416952"/>
          </a:xfrm>
        </p:spPr>
        <p:txBody>
          <a:bodyPr>
            <a:normAutofit/>
          </a:bodyPr>
          <a:lstStyle/>
          <a:p>
            <a:pPr>
              <a:lnSpc>
                <a:spcPct val="100000"/>
              </a:lnSpc>
            </a:pPr>
            <a:r>
              <a:rPr lang="en-US" sz="2800" dirty="0"/>
              <a:t>Since we have no ordering between categorical values, we can only measure whether the categorical values are the same or not. </a:t>
            </a:r>
          </a:p>
          <a:p>
            <a:pPr>
              <a:lnSpc>
                <a:spcPct val="100000"/>
              </a:lnSpc>
            </a:pPr>
            <a:r>
              <a:rPr lang="en-US" sz="2800" dirty="0"/>
              <a:t>Basically we are measuring the degree that attribute values overlap. </a:t>
            </a:r>
          </a:p>
          <a:p>
            <a:pPr>
              <a:lnSpc>
                <a:spcPct val="100000"/>
              </a:lnSpc>
            </a:pPr>
            <a:r>
              <a:rPr lang="en-US" sz="2800" b="1" dirty="0"/>
              <a:t>Hamming distance</a:t>
            </a:r>
            <a:r>
              <a:rPr lang="en-US" sz="2800" dirty="0"/>
              <a:t> can be used to measure how many attributes must be changed in order to match one another. </a:t>
            </a:r>
          </a:p>
          <a:p>
            <a:pPr>
              <a:lnSpc>
                <a:spcPct val="100000"/>
              </a:lnSpc>
            </a:pPr>
            <a:r>
              <a:rPr lang="en-US" sz="2800" dirty="0"/>
              <a:t>We can calculate the ratio to determine the similarity (or difference) between two data points using the </a:t>
            </a:r>
            <a:r>
              <a:rPr lang="en-US" sz="2800" b="1" dirty="0"/>
              <a:t>simple matching coefficient</a:t>
            </a:r>
            <a:r>
              <a:rPr lang="en-US" sz="2800" dirty="0"/>
              <a:t>:</a:t>
            </a:r>
            <a:br>
              <a:rPr lang="en-US" sz="2800" dirty="0"/>
            </a:br>
            <a:r>
              <a:rPr lang="en-US" sz="2800" dirty="0" err="1"/>
              <a:t>noOfMatchAttributes</a:t>
            </a:r>
            <a:r>
              <a:rPr lang="en-US" sz="2800" dirty="0"/>
              <a:t> / </a:t>
            </a:r>
            <a:r>
              <a:rPr lang="en-US" sz="2800" dirty="0" err="1"/>
              <a:t>noOfAttributes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36042" y="273053"/>
            <a:ext cx="8610600" cy="955246"/>
          </a:xfrm>
        </p:spPr>
        <p:txBody>
          <a:bodyPr/>
          <a:lstStyle/>
          <a:p>
            <a:pPr algn="ctr"/>
            <a:r>
              <a:rPr lang="en-US" altLang="en-US" b="1" dirty="0"/>
              <a:t>Similarity and Dissimilarity</a:t>
            </a:r>
          </a:p>
        </p:txBody>
      </p:sp>
      <p:sp>
        <p:nvSpPr>
          <p:cNvPr id="21507" name="Rectangle 3"/>
          <p:cNvSpPr>
            <a:spLocks noGrp="1" noChangeArrowheads="1"/>
          </p:cNvSpPr>
          <p:nvPr>
            <p:ph type="body" idx="1"/>
          </p:nvPr>
        </p:nvSpPr>
        <p:spPr>
          <a:xfrm>
            <a:off x="436728" y="1228299"/>
            <a:ext cx="11286699" cy="5295331"/>
          </a:xfrm>
        </p:spPr>
        <p:txBody>
          <a:bodyPr>
            <a:noAutofit/>
          </a:bodyPr>
          <a:lstStyle/>
          <a:p>
            <a:pPr>
              <a:lnSpc>
                <a:spcPct val="100000"/>
              </a:lnSpc>
              <a:spcBef>
                <a:spcPts val="600"/>
              </a:spcBef>
            </a:pPr>
            <a:r>
              <a:rPr lang="en-US" altLang="en-US" sz="2800" dirty="0"/>
              <a:t>Similarity</a:t>
            </a:r>
          </a:p>
          <a:p>
            <a:pPr lvl="1">
              <a:lnSpc>
                <a:spcPct val="100000"/>
              </a:lnSpc>
              <a:spcBef>
                <a:spcPts val="600"/>
              </a:spcBef>
            </a:pPr>
            <a:r>
              <a:rPr lang="en-US" altLang="en-US" sz="2800" dirty="0"/>
              <a:t>Numerical measure of how alike two data objects are</a:t>
            </a:r>
          </a:p>
          <a:p>
            <a:pPr lvl="1">
              <a:lnSpc>
                <a:spcPct val="100000"/>
              </a:lnSpc>
              <a:spcBef>
                <a:spcPts val="600"/>
              </a:spcBef>
            </a:pPr>
            <a:r>
              <a:rPr lang="en-US" altLang="en-US" sz="2800" dirty="0"/>
              <a:t>Value is higher when objects are more alike</a:t>
            </a:r>
          </a:p>
          <a:p>
            <a:pPr lvl="1">
              <a:lnSpc>
                <a:spcPct val="100000"/>
              </a:lnSpc>
              <a:spcBef>
                <a:spcPts val="600"/>
              </a:spcBef>
            </a:pPr>
            <a:r>
              <a:rPr lang="en-US" altLang="en-US" sz="2800" dirty="0"/>
              <a:t>Often falls in the range [0,1]</a:t>
            </a:r>
          </a:p>
          <a:p>
            <a:pPr>
              <a:lnSpc>
                <a:spcPct val="100000"/>
              </a:lnSpc>
              <a:spcBef>
                <a:spcPts val="600"/>
              </a:spcBef>
            </a:pPr>
            <a:r>
              <a:rPr lang="en-US" altLang="en-US" sz="2800" dirty="0"/>
              <a:t>Dissimilarity (e.g., distance)</a:t>
            </a:r>
          </a:p>
          <a:p>
            <a:pPr lvl="1">
              <a:lnSpc>
                <a:spcPct val="100000"/>
              </a:lnSpc>
              <a:spcBef>
                <a:spcPts val="600"/>
              </a:spcBef>
            </a:pPr>
            <a:r>
              <a:rPr lang="en-US" altLang="en-US" sz="2800" dirty="0"/>
              <a:t>Numerical measure of how different two data objects are</a:t>
            </a:r>
          </a:p>
          <a:p>
            <a:pPr lvl="1">
              <a:lnSpc>
                <a:spcPct val="100000"/>
              </a:lnSpc>
              <a:spcBef>
                <a:spcPts val="600"/>
              </a:spcBef>
            </a:pPr>
            <a:r>
              <a:rPr lang="en-US" altLang="en-US" sz="2800" dirty="0"/>
              <a:t>Lower when objects are more alike</a:t>
            </a:r>
          </a:p>
          <a:p>
            <a:pPr lvl="1">
              <a:lnSpc>
                <a:spcPct val="100000"/>
              </a:lnSpc>
              <a:spcBef>
                <a:spcPts val="600"/>
              </a:spcBef>
            </a:pPr>
            <a:r>
              <a:rPr lang="en-US" altLang="en-US" sz="2800" dirty="0"/>
              <a:t>Minimum dissimilarity is often 0</a:t>
            </a:r>
          </a:p>
          <a:p>
            <a:pPr lvl="1">
              <a:lnSpc>
                <a:spcPct val="100000"/>
              </a:lnSpc>
              <a:spcBef>
                <a:spcPts val="600"/>
              </a:spcBef>
            </a:pPr>
            <a:r>
              <a:rPr lang="en-US" altLang="en-US" sz="2800" dirty="0"/>
              <a:t>Upper limit varies</a:t>
            </a:r>
          </a:p>
          <a:p>
            <a:pPr>
              <a:lnSpc>
                <a:spcPct val="100000"/>
              </a:lnSpc>
              <a:spcBef>
                <a:spcPts val="600"/>
              </a:spcBef>
            </a:pPr>
            <a:r>
              <a:rPr lang="en-US" altLang="en-US" sz="2800" dirty="0"/>
              <a:t>Proximity refers to a similarity or dissimilarity</a:t>
            </a:r>
          </a:p>
        </p:txBody>
      </p:sp>
    </p:spTree>
    <p:extLst>
      <p:ext uri="{BB962C8B-B14F-4D97-AF65-F5344CB8AC3E}">
        <p14:creationId xmlns:p14="http://schemas.microsoft.com/office/powerpoint/2010/main" val="55181661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26860" y="286701"/>
            <a:ext cx="8610600" cy="927950"/>
          </a:xfrm>
        </p:spPr>
        <p:txBody>
          <a:bodyPr/>
          <a:lstStyle/>
          <a:p>
            <a:pPr algn="ctr"/>
            <a:r>
              <a:rPr lang="en-US" altLang="ja-JP" dirty="0"/>
              <a:t>Similarity Measures</a:t>
            </a:r>
            <a:endParaRPr lang="en-US" altLang="zh-CN" dirty="0"/>
          </a:p>
        </p:txBody>
      </p:sp>
      <p:sp>
        <p:nvSpPr>
          <p:cNvPr id="20483" name="Rectangle 3"/>
          <p:cNvSpPr>
            <a:spLocks noGrp="1" noChangeArrowheads="1"/>
          </p:cNvSpPr>
          <p:nvPr>
            <p:ph type="body" idx="1"/>
          </p:nvPr>
        </p:nvSpPr>
        <p:spPr>
          <a:xfrm>
            <a:off x="399196" y="1351128"/>
            <a:ext cx="11283287" cy="5199797"/>
          </a:xfrm>
        </p:spPr>
        <p:txBody>
          <a:bodyPr>
            <a:normAutofit fontScale="92500" lnSpcReduction="10000"/>
          </a:bodyPr>
          <a:lstStyle/>
          <a:p>
            <a:pPr>
              <a:lnSpc>
                <a:spcPct val="100000"/>
              </a:lnSpc>
              <a:spcBef>
                <a:spcPts val="600"/>
              </a:spcBef>
            </a:pPr>
            <a:r>
              <a:rPr lang="en-US" altLang="ja-JP" dirty="0"/>
              <a:t>A</a:t>
            </a:r>
            <a:r>
              <a:rPr lang="en-US" altLang="zh-CN" dirty="0"/>
              <a:t> similarity measure can represent the</a:t>
            </a:r>
            <a:r>
              <a:rPr lang="en-US" altLang="ja-JP" dirty="0"/>
              <a:t> </a:t>
            </a:r>
            <a:r>
              <a:rPr lang="en-US" altLang="zh-CN" dirty="0"/>
              <a:t>similarity between two documents, two</a:t>
            </a:r>
            <a:r>
              <a:rPr lang="en-US" altLang="ja-JP" dirty="0"/>
              <a:t> </a:t>
            </a:r>
            <a:r>
              <a:rPr lang="en-US" altLang="zh-CN" dirty="0"/>
              <a:t>queries, or one document and one query</a:t>
            </a:r>
            <a:endParaRPr lang="en-US" altLang="ja-JP" dirty="0"/>
          </a:p>
          <a:p>
            <a:pPr>
              <a:lnSpc>
                <a:spcPct val="100000"/>
              </a:lnSpc>
              <a:spcBef>
                <a:spcPts val="600"/>
              </a:spcBef>
            </a:pPr>
            <a:r>
              <a:rPr lang="en-US" altLang="ja-JP" dirty="0"/>
              <a:t>It is possible to rank the retrieved documents in the order of presumed importance</a:t>
            </a:r>
          </a:p>
          <a:p>
            <a:pPr>
              <a:lnSpc>
                <a:spcPct val="100000"/>
              </a:lnSpc>
              <a:spcBef>
                <a:spcPts val="600"/>
              </a:spcBef>
            </a:pPr>
            <a:r>
              <a:rPr lang="en-US" altLang="zh-CN" dirty="0"/>
              <a:t>A similarity measure is a function which</a:t>
            </a:r>
            <a:r>
              <a:rPr lang="en-US" altLang="ja-JP" dirty="0"/>
              <a:t> </a:t>
            </a:r>
            <a:r>
              <a:rPr lang="en-US" altLang="zh-CN" dirty="0"/>
              <a:t>computes the degree of similarity</a:t>
            </a:r>
            <a:r>
              <a:rPr lang="en-US" altLang="ja-JP" dirty="0"/>
              <a:t> </a:t>
            </a:r>
            <a:r>
              <a:rPr lang="en-US" altLang="zh-CN" dirty="0"/>
              <a:t>between a pair of objects</a:t>
            </a:r>
            <a:endParaRPr lang="en-US" altLang="ja-JP" dirty="0"/>
          </a:p>
          <a:p>
            <a:pPr>
              <a:lnSpc>
                <a:spcPct val="100000"/>
              </a:lnSpc>
              <a:spcBef>
                <a:spcPts val="600"/>
              </a:spcBef>
            </a:pPr>
            <a:r>
              <a:rPr lang="en-US" altLang="zh-CN" dirty="0"/>
              <a:t>There are a large number of similarity</a:t>
            </a:r>
            <a:r>
              <a:rPr lang="en-US" altLang="ja-JP" dirty="0"/>
              <a:t> </a:t>
            </a:r>
            <a:r>
              <a:rPr lang="en-US" altLang="zh-CN" dirty="0"/>
              <a:t>measures proposed in the literature,</a:t>
            </a:r>
            <a:r>
              <a:rPr lang="en-US" altLang="ja-JP" dirty="0"/>
              <a:t> </a:t>
            </a:r>
            <a:r>
              <a:rPr lang="en-US" altLang="zh-CN" dirty="0"/>
              <a:t>because the best similarity measure</a:t>
            </a:r>
            <a:r>
              <a:rPr lang="en-US" altLang="ja-JP" dirty="0"/>
              <a:t> </a:t>
            </a:r>
            <a:r>
              <a:rPr lang="en-US" altLang="zh-CN" dirty="0"/>
              <a:t>doesn't exist (yet!)</a:t>
            </a:r>
          </a:p>
        </p:txBody>
      </p:sp>
    </p:spTree>
    <p:extLst>
      <p:ext uri="{BB962C8B-B14F-4D97-AF65-F5344CB8AC3E}">
        <p14:creationId xmlns:p14="http://schemas.microsoft.com/office/powerpoint/2010/main" val="176154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ja-JP"/>
              <a:t>Classic Similarity Measures</a:t>
            </a:r>
            <a:endParaRPr lang="en-US" altLang="zh-CN"/>
          </a:p>
        </p:txBody>
      </p:sp>
      <p:sp>
        <p:nvSpPr>
          <p:cNvPr id="21507" name="Rectangle 3"/>
          <p:cNvSpPr>
            <a:spLocks noGrp="1" noChangeArrowheads="1"/>
          </p:cNvSpPr>
          <p:nvPr>
            <p:ph type="body" idx="1"/>
          </p:nvPr>
        </p:nvSpPr>
        <p:spPr>
          <a:xfrm>
            <a:off x="453788" y="2194562"/>
            <a:ext cx="10820400" cy="4024125"/>
          </a:xfrm>
        </p:spPr>
        <p:txBody>
          <a:bodyPr>
            <a:normAutofit/>
          </a:bodyPr>
          <a:lstStyle/>
          <a:p>
            <a:r>
              <a:rPr lang="en-US" altLang="ja-JP" sz="4000" dirty="0"/>
              <a:t>All similarity measures should map to the range [-1,1] or [0,1], </a:t>
            </a:r>
          </a:p>
          <a:p>
            <a:r>
              <a:rPr lang="en-US" altLang="ja-JP" sz="4000" dirty="0"/>
              <a:t>0 or -1 shows minimum similarity. (incompatible similarity)</a:t>
            </a:r>
          </a:p>
          <a:p>
            <a:r>
              <a:rPr lang="en-US" altLang="ja-JP" sz="4000" dirty="0"/>
              <a:t>1 shows maximum similarity. (absolute similarity)</a:t>
            </a:r>
            <a:endParaRPr lang="en-US" altLang="zh-CN" sz="4000" dirty="0"/>
          </a:p>
        </p:txBody>
      </p:sp>
    </p:spTree>
    <p:extLst>
      <p:ext uri="{BB962C8B-B14F-4D97-AF65-F5344CB8AC3E}">
        <p14:creationId xmlns:p14="http://schemas.microsoft.com/office/powerpoint/2010/main" val="213462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943401" y="600599"/>
            <a:ext cx="10305197" cy="1064427"/>
          </a:xfrm>
        </p:spPr>
        <p:txBody>
          <a:bodyPr/>
          <a:lstStyle/>
          <a:p>
            <a:pPr algn="ctr"/>
            <a:r>
              <a:rPr lang="en-US" altLang="en-US" dirty="0" err="1"/>
              <a:t>Jaccard</a:t>
            </a:r>
            <a:r>
              <a:rPr lang="en-US" altLang="en-US" dirty="0"/>
              <a:t> Similarity of sets</a:t>
            </a:r>
          </a:p>
        </p:txBody>
      </p:sp>
      <p:sp>
        <p:nvSpPr>
          <p:cNvPr id="345091" name="Rectangle 3"/>
          <p:cNvSpPr>
            <a:spLocks noGrp="1" noChangeArrowheads="1"/>
          </p:cNvSpPr>
          <p:nvPr>
            <p:ph type="body" idx="1"/>
          </p:nvPr>
        </p:nvSpPr>
        <p:spPr>
          <a:xfrm>
            <a:off x="163773" y="1665026"/>
            <a:ext cx="11791666" cy="4708478"/>
          </a:xfrm>
        </p:spPr>
        <p:txBody>
          <a:bodyPr>
            <a:noAutofit/>
          </a:bodyPr>
          <a:lstStyle/>
          <a:p>
            <a:pPr>
              <a:lnSpc>
                <a:spcPct val="120000"/>
              </a:lnSpc>
            </a:pPr>
            <a:r>
              <a:rPr lang="en-US" altLang="en-US" sz="3200" dirty="0"/>
              <a:t>The similarity  of sets S and T is the ratio of the sizes of the intersection and union of S and T.</a:t>
            </a:r>
          </a:p>
          <a:p>
            <a:pPr lvl="1">
              <a:lnSpc>
                <a:spcPct val="120000"/>
              </a:lnSpc>
            </a:pPr>
            <a:r>
              <a:rPr lang="en-US" altLang="en-US" sz="3200" dirty="0"/>
              <a:t>Sim (C1,C2) = |S</a:t>
            </a:r>
            <a:r>
              <a:rPr lang="en-US" altLang="en-US" sz="3200" dirty="0">
                <a:sym typeface="Symbol" panose="05050102010706020507" pitchFamily="18" charset="2"/>
              </a:rPr>
              <a:t>T|/|ST|</a:t>
            </a:r>
            <a:r>
              <a:rPr lang="en-US" altLang="en-US" sz="3200" dirty="0"/>
              <a:t> = </a:t>
            </a:r>
            <a:r>
              <a:rPr lang="en-US" altLang="en-US" sz="3200" dirty="0" err="1"/>
              <a:t>Jaccard</a:t>
            </a:r>
            <a:r>
              <a:rPr lang="en-US" altLang="en-US" sz="3200" dirty="0"/>
              <a:t> similarity.</a:t>
            </a:r>
          </a:p>
          <a:p>
            <a:pPr>
              <a:lnSpc>
                <a:spcPct val="120000"/>
              </a:lnSpc>
            </a:pPr>
            <a:r>
              <a:rPr lang="en-US" altLang="en-US" sz="3200" dirty="0"/>
              <a:t>Disjoint sets have a similarity of 0, and the similarity of a set with itself is 1. </a:t>
            </a:r>
          </a:p>
          <a:p>
            <a:pPr>
              <a:lnSpc>
                <a:spcPct val="120000"/>
              </a:lnSpc>
            </a:pPr>
            <a:r>
              <a:rPr lang="en-US" altLang="en-US" sz="3200" dirty="0"/>
              <a:t>Another example: similarity of sets </a:t>
            </a:r>
          </a:p>
          <a:p>
            <a:pPr lvl="1">
              <a:lnSpc>
                <a:spcPct val="120000"/>
              </a:lnSpc>
            </a:pPr>
            <a:r>
              <a:rPr lang="en-US" altLang="en-US" dirty="0"/>
              <a:t>{1, 2, 3} and {1, 3, 4, 5} is   2/5.</a:t>
            </a:r>
          </a:p>
        </p:txBody>
      </p:sp>
    </p:spTree>
    <p:extLst>
      <p:ext uri="{BB962C8B-B14F-4D97-AF65-F5344CB8AC3E}">
        <p14:creationId xmlns:p14="http://schemas.microsoft.com/office/powerpoint/2010/main" val="384658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2770" y="505066"/>
            <a:ext cx="8610600" cy="859711"/>
          </a:xfrm>
        </p:spPr>
        <p:txBody>
          <a:bodyPr/>
          <a:lstStyle/>
          <a:p>
            <a:pPr algn="ctr"/>
            <a:r>
              <a:rPr lang="en-US" dirty="0" err="1"/>
              <a:t>Jaccard</a:t>
            </a:r>
            <a:r>
              <a:rPr lang="en-US" dirty="0"/>
              <a:t> Similarity Example 1</a:t>
            </a:r>
          </a:p>
        </p:txBody>
      </p:sp>
      <mc:AlternateContent xmlns:mc="http://schemas.openxmlformats.org/markup-compatibility/2006" xmlns:a14="http://schemas.microsoft.com/office/drawing/2010/main">
        <mc:Choice Requires="a14">
          <p:sp>
            <p:nvSpPr>
              <p:cNvPr id="4" name="Rectangle 3"/>
              <p:cNvSpPr/>
              <p:nvPr/>
            </p:nvSpPr>
            <p:spPr>
              <a:xfrm>
                <a:off x="1017805" y="1743080"/>
                <a:ext cx="9773317"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400" i="1">
                              <a:latin typeface="Cambria Math" panose="02040503050406030204" pitchFamily="18" charset="0"/>
                            </a:rPr>
                          </m:ctrlPr>
                        </m:dPr>
                        <m:e>
                          <m:r>
                            <a:rPr lang="en-US" sz="4400">
                              <a:latin typeface="Cambria Math" panose="02040503050406030204" pitchFamily="18" charset="0"/>
                            </a:rPr>
                            <m:t>1</m:t>
                          </m:r>
                          <m:r>
                            <a:rPr lang="en-US" sz="4400" i="0">
                              <a:latin typeface="Cambria Math" panose="02040503050406030204" pitchFamily="18" charset="0"/>
                            </a:rPr>
                            <m:t>, 2, 3, 4, 5},  {1, 6, 7},  {2, 4, 6, 8</m:t>
                          </m:r>
                        </m:e>
                      </m:d>
                    </m:oMath>
                  </m:oMathPara>
                </a14:m>
                <a:endParaRPr lang="en-US" sz="4400" dirty="0"/>
              </a:p>
            </p:txBody>
          </p:sp>
        </mc:Choice>
        <mc:Fallback xmlns="">
          <p:sp>
            <p:nvSpPr>
              <p:cNvPr id="4" name="Rectangle 3"/>
              <p:cNvSpPr>
                <a:spLocks noRot="1" noChangeAspect="1" noMove="1" noResize="1" noEditPoints="1" noAdjustHandles="1" noChangeArrowheads="1" noChangeShapeType="1" noTextEdit="1"/>
              </p:cNvSpPr>
              <p:nvPr/>
            </p:nvSpPr>
            <p:spPr>
              <a:xfrm>
                <a:off x="1017805" y="1743080"/>
                <a:ext cx="9773317" cy="76944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392072" y="3067906"/>
                <a:ext cx="9772933" cy="3011402"/>
              </a:xfrm>
              <a:prstGeom prst="rect">
                <a:avLst/>
              </a:prstGeom>
            </p:spPr>
            <p:txBody>
              <a:bodyPr wrap="square">
                <a:spAutoFit/>
              </a:bodyPr>
              <a:lstStyle/>
              <a:p>
                <a:pPr marL="571500" indent="-571500">
                  <a:lnSpc>
                    <a:spcPct val="150000"/>
                  </a:lnSpc>
                  <a:buFont typeface="Arial" panose="020B0604020202020204" pitchFamily="34" charset="0"/>
                  <a:buChar char="•"/>
                </a:pPr>
                <a14:m>
                  <m:oMath xmlns:m="http://schemas.openxmlformats.org/officeDocument/2006/math">
                    <m:r>
                      <a:rPr lang="en-US" sz="4400" b="1" i="1" smtClean="0">
                        <a:solidFill>
                          <a:schemeClr val="accent4">
                            <a:lumMod val="40000"/>
                            <a:lumOff val="60000"/>
                          </a:schemeClr>
                        </a:solidFill>
                        <a:latin typeface="Cambria Math" panose="02040503050406030204" pitchFamily="18" charset="0"/>
                      </a:rPr>
                      <m:t>𝑱</m:t>
                    </m:r>
                    <m:d>
                      <m:dPr>
                        <m:ctrlPr>
                          <a:rPr lang="en-US" sz="4400" b="0" i="1">
                            <a:solidFill>
                              <a:schemeClr val="accent4">
                                <a:lumMod val="40000"/>
                                <a:lumOff val="60000"/>
                              </a:schemeClr>
                            </a:solidFill>
                            <a:latin typeface="Cambria Math" panose="02040503050406030204" pitchFamily="18" charset="0"/>
                          </a:rPr>
                        </m:ctrlPr>
                      </m:dPr>
                      <m:e>
                        <m:d>
                          <m:dPr>
                            <m:begChr m:val="{"/>
                            <m:endChr m:val="}"/>
                            <m:ctrlPr>
                              <a:rPr lang="en-US" sz="4400" b="0" i="1">
                                <a:solidFill>
                                  <a:schemeClr val="accent4">
                                    <a:lumMod val="40000"/>
                                    <a:lumOff val="60000"/>
                                  </a:schemeClr>
                                </a:solidFill>
                                <a:latin typeface="Cambria Math" panose="02040503050406030204" pitchFamily="18" charset="0"/>
                              </a:rPr>
                            </m:ctrlPr>
                          </m:dPr>
                          <m:e>
                            <m:r>
                              <a:rPr lang="en-US" sz="4400" b="0" i="0">
                                <a:solidFill>
                                  <a:schemeClr val="accent4">
                                    <a:lumMod val="40000"/>
                                    <a:lumOff val="60000"/>
                                  </a:schemeClr>
                                </a:solidFill>
                                <a:latin typeface="Cambria Math" panose="02040503050406030204" pitchFamily="18" charset="0"/>
                              </a:rPr>
                              <m:t>1, 2, 3, 4, 5</m:t>
                            </m:r>
                          </m:e>
                        </m:d>
                        <m:r>
                          <a:rPr lang="en-US" sz="4400" b="0" i="0">
                            <a:solidFill>
                              <a:schemeClr val="accent4">
                                <a:lumMod val="40000"/>
                                <a:lumOff val="60000"/>
                              </a:schemeClr>
                            </a:solidFill>
                            <a:latin typeface="Cambria Math" panose="02040503050406030204" pitchFamily="18" charset="0"/>
                          </a:rPr>
                          <m:t>, </m:t>
                        </m:r>
                        <m:d>
                          <m:dPr>
                            <m:begChr m:val="{"/>
                            <m:endChr m:val="}"/>
                            <m:ctrlPr>
                              <a:rPr lang="en-US" sz="4400" b="0" i="1">
                                <a:solidFill>
                                  <a:schemeClr val="accent4">
                                    <a:lumMod val="40000"/>
                                    <a:lumOff val="60000"/>
                                  </a:schemeClr>
                                </a:solidFill>
                                <a:latin typeface="Cambria Math" panose="02040503050406030204" pitchFamily="18" charset="0"/>
                              </a:rPr>
                            </m:ctrlPr>
                          </m:dPr>
                          <m:e>
                            <m:r>
                              <a:rPr lang="en-US" sz="4400" b="0" i="0">
                                <a:solidFill>
                                  <a:schemeClr val="accent4">
                                    <a:lumMod val="40000"/>
                                    <a:lumOff val="60000"/>
                                  </a:schemeClr>
                                </a:solidFill>
                                <a:latin typeface="Cambria Math" panose="02040503050406030204" pitchFamily="18" charset="0"/>
                              </a:rPr>
                              <m:t>1, 6, 7</m:t>
                            </m:r>
                          </m:e>
                        </m:d>
                      </m:e>
                    </m:d>
                    <m:r>
                      <a:rPr lang="en-US" sz="4400" b="0" i="0">
                        <a:solidFill>
                          <a:schemeClr val="accent4">
                            <a:lumMod val="40000"/>
                            <a:lumOff val="60000"/>
                          </a:schemeClr>
                        </a:solidFill>
                        <a:latin typeface="Cambria Math" panose="02040503050406030204" pitchFamily="18" charset="0"/>
                      </a:rPr>
                      <m:t>= 1</m:t>
                    </m:r>
                    <m:f>
                      <m:fPr>
                        <m:type m:val="lin"/>
                        <m:ctrlPr>
                          <a:rPr lang="en-US" sz="4400" b="0" i="1">
                            <a:solidFill>
                              <a:schemeClr val="accent4">
                                <a:lumMod val="40000"/>
                                <a:lumOff val="60000"/>
                              </a:schemeClr>
                            </a:solidFill>
                            <a:latin typeface="Cambria Math" panose="02040503050406030204" pitchFamily="18" charset="0"/>
                          </a:rPr>
                        </m:ctrlPr>
                      </m:fPr>
                      <m:num>
                        <m:r>
                          <a:rPr lang="en-US" sz="4400" b="0" i="0">
                            <a:solidFill>
                              <a:schemeClr val="accent4">
                                <a:lumMod val="40000"/>
                                <a:lumOff val="60000"/>
                              </a:schemeClr>
                            </a:solidFill>
                            <a:latin typeface="Cambria Math" panose="02040503050406030204" pitchFamily="18" charset="0"/>
                          </a:rPr>
                          <m:t> </m:t>
                        </m:r>
                      </m:num>
                      <m:den>
                        <m:r>
                          <a:rPr lang="en-US" sz="4400" b="0" i="0">
                            <a:solidFill>
                              <a:schemeClr val="accent4">
                                <a:lumMod val="40000"/>
                                <a:lumOff val="60000"/>
                              </a:schemeClr>
                            </a:solidFill>
                            <a:latin typeface="Cambria Math" panose="02040503050406030204" pitchFamily="18" charset="0"/>
                          </a:rPr>
                          <m:t> </m:t>
                        </m:r>
                      </m:den>
                    </m:f>
                    <m:r>
                      <a:rPr lang="en-US" sz="4400" b="0" i="0">
                        <a:solidFill>
                          <a:schemeClr val="accent4">
                            <a:lumMod val="40000"/>
                            <a:lumOff val="60000"/>
                          </a:schemeClr>
                        </a:solidFill>
                        <a:latin typeface="Cambria Math" panose="02040503050406030204" pitchFamily="18" charset="0"/>
                      </a:rPr>
                      <m:t>7</m:t>
                    </m:r>
                  </m:oMath>
                </a14:m>
                <a:endParaRPr lang="en-US" sz="4400" b="0" i="0" dirty="0">
                  <a:solidFill>
                    <a:schemeClr val="accent4">
                      <a:lumMod val="40000"/>
                      <a:lumOff val="60000"/>
                    </a:schemeClr>
                  </a:solidFill>
                  <a:latin typeface="Cambria Math" panose="02040503050406030204" pitchFamily="18" charset="0"/>
                </a:endParaRPr>
              </a:p>
              <a:p>
                <a:pPr marL="571500" indent="-571500">
                  <a:lnSpc>
                    <a:spcPct val="150000"/>
                  </a:lnSpc>
                  <a:buFont typeface="Arial" panose="020B0604020202020204" pitchFamily="34" charset="0"/>
                  <a:buChar char="•"/>
                </a:pPr>
                <a14:m>
                  <m:oMath xmlns:m="http://schemas.openxmlformats.org/officeDocument/2006/math">
                    <m:r>
                      <a:rPr lang="en-US" sz="4400" b="1" i="1">
                        <a:solidFill>
                          <a:schemeClr val="accent4">
                            <a:lumMod val="40000"/>
                            <a:lumOff val="60000"/>
                          </a:schemeClr>
                        </a:solidFill>
                        <a:latin typeface="Cambria Math" panose="02040503050406030204" pitchFamily="18" charset="0"/>
                      </a:rPr>
                      <m:t>𝑱</m:t>
                    </m:r>
                    <m:d>
                      <m:dPr>
                        <m:ctrlPr>
                          <a:rPr lang="en-US" sz="4400" b="0" i="1">
                            <a:solidFill>
                              <a:schemeClr val="accent4">
                                <a:lumMod val="40000"/>
                                <a:lumOff val="60000"/>
                              </a:schemeClr>
                            </a:solidFill>
                            <a:latin typeface="Cambria Math" panose="02040503050406030204" pitchFamily="18" charset="0"/>
                          </a:rPr>
                        </m:ctrlPr>
                      </m:dPr>
                      <m:e>
                        <m:d>
                          <m:dPr>
                            <m:begChr m:val="{"/>
                            <m:endChr m:val="}"/>
                            <m:ctrlPr>
                              <a:rPr lang="en-US" sz="4400" b="0" i="1">
                                <a:solidFill>
                                  <a:schemeClr val="accent4">
                                    <a:lumMod val="40000"/>
                                    <a:lumOff val="60000"/>
                                  </a:schemeClr>
                                </a:solidFill>
                                <a:latin typeface="Cambria Math" panose="02040503050406030204" pitchFamily="18" charset="0"/>
                              </a:rPr>
                            </m:ctrlPr>
                          </m:dPr>
                          <m:e>
                            <m:r>
                              <a:rPr lang="en-US" sz="4400" b="0" i="0">
                                <a:solidFill>
                                  <a:schemeClr val="accent4">
                                    <a:lumMod val="40000"/>
                                    <a:lumOff val="60000"/>
                                  </a:schemeClr>
                                </a:solidFill>
                                <a:latin typeface="Cambria Math" panose="02040503050406030204" pitchFamily="18" charset="0"/>
                              </a:rPr>
                              <m:t>1, 2, 3, 4, 5</m:t>
                            </m:r>
                          </m:e>
                        </m:d>
                        <m:r>
                          <a:rPr lang="en-US" sz="4400" b="0" i="0">
                            <a:solidFill>
                              <a:schemeClr val="accent4">
                                <a:lumMod val="40000"/>
                                <a:lumOff val="60000"/>
                              </a:schemeClr>
                            </a:solidFill>
                            <a:latin typeface="Cambria Math" panose="02040503050406030204" pitchFamily="18" charset="0"/>
                          </a:rPr>
                          <m:t>, </m:t>
                        </m:r>
                        <m:d>
                          <m:dPr>
                            <m:begChr m:val="{"/>
                            <m:endChr m:val="}"/>
                            <m:ctrlPr>
                              <a:rPr lang="en-US" sz="4400" b="0" i="1">
                                <a:solidFill>
                                  <a:schemeClr val="accent4">
                                    <a:lumMod val="40000"/>
                                    <a:lumOff val="60000"/>
                                  </a:schemeClr>
                                </a:solidFill>
                                <a:latin typeface="Cambria Math" panose="02040503050406030204" pitchFamily="18" charset="0"/>
                              </a:rPr>
                            </m:ctrlPr>
                          </m:dPr>
                          <m:e>
                            <m:r>
                              <a:rPr lang="en-US" sz="4400" b="0" i="0">
                                <a:solidFill>
                                  <a:schemeClr val="accent4">
                                    <a:lumMod val="40000"/>
                                    <a:lumOff val="60000"/>
                                  </a:schemeClr>
                                </a:solidFill>
                                <a:latin typeface="Cambria Math" panose="02040503050406030204" pitchFamily="18" charset="0"/>
                              </a:rPr>
                              <m:t>2, 4, 6, 8</m:t>
                            </m:r>
                          </m:e>
                        </m:d>
                      </m:e>
                    </m:d>
                    <m:r>
                      <a:rPr lang="en-US" sz="4400" b="0" i="0">
                        <a:solidFill>
                          <a:schemeClr val="accent4">
                            <a:lumMod val="40000"/>
                            <a:lumOff val="60000"/>
                          </a:schemeClr>
                        </a:solidFill>
                        <a:latin typeface="Cambria Math" panose="02040503050406030204" pitchFamily="18" charset="0"/>
                      </a:rPr>
                      <m:t>= 2</m:t>
                    </m:r>
                    <m:f>
                      <m:fPr>
                        <m:type m:val="lin"/>
                        <m:ctrlPr>
                          <a:rPr lang="en-US" sz="4400" b="0" i="1">
                            <a:solidFill>
                              <a:schemeClr val="accent4">
                                <a:lumMod val="40000"/>
                                <a:lumOff val="60000"/>
                              </a:schemeClr>
                            </a:solidFill>
                            <a:latin typeface="Cambria Math" panose="02040503050406030204" pitchFamily="18" charset="0"/>
                          </a:rPr>
                        </m:ctrlPr>
                      </m:fPr>
                      <m:num>
                        <m:r>
                          <a:rPr lang="en-US" sz="4400" b="0" i="0">
                            <a:solidFill>
                              <a:schemeClr val="accent4">
                                <a:lumMod val="40000"/>
                                <a:lumOff val="60000"/>
                              </a:schemeClr>
                            </a:solidFill>
                            <a:latin typeface="Cambria Math" panose="02040503050406030204" pitchFamily="18" charset="0"/>
                          </a:rPr>
                          <m:t> </m:t>
                        </m:r>
                      </m:num>
                      <m:den>
                        <m:r>
                          <a:rPr lang="en-US" sz="4400" b="0" i="0">
                            <a:solidFill>
                              <a:schemeClr val="accent4">
                                <a:lumMod val="40000"/>
                                <a:lumOff val="60000"/>
                              </a:schemeClr>
                            </a:solidFill>
                            <a:latin typeface="Cambria Math" panose="02040503050406030204" pitchFamily="18" charset="0"/>
                          </a:rPr>
                          <m:t> </m:t>
                        </m:r>
                      </m:den>
                    </m:f>
                    <m:r>
                      <a:rPr lang="en-US" sz="4400" b="0" i="0">
                        <a:solidFill>
                          <a:schemeClr val="accent4">
                            <a:lumMod val="40000"/>
                            <a:lumOff val="60000"/>
                          </a:schemeClr>
                        </a:solidFill>
                        <a:latin typeface="Cambria Math" panose="02040503050406030204" pitchFamily="18" charset="0"/>
                      </a:rPr>
                      <m:t>7</m:t>
                    </m:r>
                  </m:oMath>
                </a14:m>
                <a:endParaRPr lang="en-US" sz="4400" b="0" i="0" dirty="0">
                  <a:solidFill>
                    <a:schemeClr val="accent4">
                      <a:lumMod val="40000"/>
                      <a:lumOff val="60000"/>
                    </a:schemeClr>
                  </a:solidFill>
                  <a:latin typeface="Cambria Math" panose="02040503050406030204" pitchFamily="18" charset="0"/>
                </a:endParaRPr>
              </a:p>
              <a:p>
                <a:pPr marL="571500" indent="-571500">
                  <a:lnSpc>
                    <a:spcPct val="150000"/>
                  </a:lnSpc>
                  <a:buFont typeface="Arial" panose="020B0604020202020204" pitchFamily="34" charset="0"/>
                  <a:buChar char="•"/>
                </a:pPr>
                <a14:m>
                  <m:oMath xmlns:m="http://schemas.openxmlformats.org/officeDocument/2006/math">
                    <m:r>
                      <a:rPr lang="en-US" sz="4400" b="1" i="1">
                        <a:solidFill>
                          <a:schemeClr val="accent4">
                            <a:lumMod val="40000"/>
                            <a:lumOff val="60000"/>
                          </a:schemeClr>
                        </a:solidFill>
                        <a:latin typeface="Cambria Math" panose="02040503050406030204" pitchFamily="18" charset="0"/>
                      </a:rPr>
                      <m:t>𝑱</m:t>
                    </m:r>
                    <m:r>
                      <a:rPr lang="en-US" sz="4400" b="0" i="0">
                        <a:solidFill>
                          <a:schemeClr val="accent4">
                            <a:lumMod val="40000"/>
                            <a:lumOff val="60000"/>
                          </a:schemeClr>
                        </a:solidFill>
                        <a:latin typeface="Cambria Math" panose="02040503050406030204" pitchFamily="18" charset="0"/>
                      </a:rPr>
                      <m:t>({1, 6, 7}, {2, 4, 6, 8}) = 1</m:t>
                    </m:r>
                    <m:f>
                      <m:fPr>
                        <m:type m:val="lin"/>
                        <m:ctrlPr>
                          <a:rPr lang="en-US" sz="4400" b="0" i="1">
                            <a:solidFill>
                              <a:schemeClr val="accent4">
                                <a:lumMod val="40000"/>
                                <a:lumOff val="60000"/>
                              </a:schemeClr>
                            </a:solidFill>
                            <a:latin typeface="Cambria Math" panose="02040503050406030204" pitchFamily="18" charset="0"/>
                          </a:rPr>
                        </m:ctrlPr>
                      </m:fPr>
                      <m:num>
                        <m:r>
                          <a:rPr lang="en-US" sz="4400" b="0" i="0">
                            <a:solidFill>
                              <a:schemeClr val="accent4">
                                <a:lumMod val="40000"/>
                                <a:lumOff val="60000"/>
                              </a:schemeClr>
                            </a:solidFill>
                            <a:latin typeface="Cambria Math" panose="02040503050406030204" pitchFamily="18" charset="0"/>
                          </a:rPr>
                          <m:t> </m:t>
                        </m:r>
                      </m:num>
                      <m:den>
                        <m:r>
                          <a:rPr lang="en-US" sz="4400" b="0" i="0">
                            <a:solidFill>
                              <a:schemeClr val="accent4">
                                <a:lumMod val="40000"/>
                                <a:lumOff val="60000"/>
                              </a:schemeClr>
                            </a:solidFill>
                            <a:latin typeface="Cambria Math" panose="02040503050406030204" pitchFamily="18" charset="0"/>
                          </a:rPr>
                          <m:t> </m:t>
                        </m:r>
                      </m:den>
                    </m:f>
                    <m:r>
                      <a:rPr lang="en-US" sz="4400" b="0" i="0">
                        <a:solidFill>
                          <a:schemeClr val="accent4">
                            <a:lumMod val="40000"/>
                            <a:lumOff val="60000"/>
                          </a:schemeClr>
                        </a:solidFill>
                        <a:latin typeface="Cambria Math" panose="02040503050406030204" pitchFamily="18" charset="0"/>
                      </a:rPr>
                      <m:t>6</m:t>
                    </m:r>
                  </m:oMath>
                </a14:m>
                <a:endParaRPr lang="en-US" sz="4400" dirty="0">
                  <a:solidFill>
                    <a:schemeClr val="accent4">
                      <a:lumMod val="40000"/>
                      <a:lumOff val="60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392072" y="3067906"/>
                <a:ext cx="9772933" cy="301140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952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81602" y="354940"/>
            <a:ext cx="8610600" cy="764177"/>
          </a:xfrm>
        </p:spPr>
        <p:txBody>
          <a:bodyPr/>
          <a:lstStyle/>
          <a:p>
            <a:pPr algn="ctr"/>
            <a:r>
              <a:rPr lang="en-US" b="1" dirty="0" err="1"/>
              <a:t>Jaccard</a:t>
            </a:r>
            <a:r>
              <a:rPr lang="en-US" b="1" dirty="0"/>
              <a:t> Similarity Example 2</a:t>
            </a:r>
          </a:p>
        </p:txBody>
      </p:sp>
      <mc:AlternateContent xmlns:mc="http://schemas.openxmlformats.org/markup-compatibility/2006" xmlns:a14="http://schemas.microsoft.com/office/drawing/2010/main">
        <mc:Choice Requires="a14">
          <p:sp>
            <p:nvSpPr>
              <p:cNvPr id="5" name="Rectangle 4"/>
              <p:cNvSpPr/>
              <p:nvPr/>
            </p:nvSpPr>
            <p:spPr>
              <a:xfrm>
                <a:off x="504967" y="1212544"/>
                <a:ext cx="10809027" cy="5170711"/>
              </a:xfrm>
              <a:prstGeom prst="rect">
                <a:avLst/>
              </a:prstGeom>
            </p:spPr>
            <p:txBody>
              <a:bodyPr wrap="square">
                <a:spAutoFit/>
              </a:bodyPr>
              <a:lstStyle/>
              <a:p>
                <a:pPr algn="just">
                  <a:lnSpc>
                    <a:spcPct val="150000"/>
                  </a:lnSpc>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Consider 2 customers C1 and C2 with the following purchases: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𝑪</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𝟏</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𝑷𝒆𝒏</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𝑩𝒓𝒆𝒂𝒅</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𝑩𝒆𝒍𝒕</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𝑪𝒉𝒐𝒄𝒐𝒍𝒂𝒕𝒆</m:t>
                      </m:r>
                      <m:r>
                        <a:rPr lang="en-IN"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800" b="1" dirty="0">
                  <a:solidFill>
                    <a:schemeClr val="accent4">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𝑪</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𝟐</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𝑪𝒉𝒐𝒄𝒐𝒍𝒂𝒕𝒆</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𝑷𝒓𝒊𝒏𝒕𝒆𝒓</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𝑩𝒆𝒍𝒕</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𝑷𝒆𝒏</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𝑷𝒂𝒑𝒆𝒓</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𝑱𝒖𝒊𝒄𝒆</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𝑭𝒓𝒖𝒊𝒕</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800" b="1" dirty="0">
                  <a:solidFill>
                    <a:schemeClr val="accent4">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800" b="1" dirty="0">
                    <a:solidFill>
                      <a:schemeClr val="accent4">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chemeClr val="accent4">
                        <a:lumMod val="40000"/>
                        <a:lumOff val="60000"/>
                      </a:schemeClr>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𝐽𝑆</m:t>
                    </m:r>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IN" sz="2800" i="1">
                        <a:effectLst/>
                        <a:latin typeface="Cambria Math" panose="02040503050406030204" pitchFamily="18" charset="0"/>
                        <a:ea typeface="Times New Roman" panose="02020603050405020304" pitchFamily="18" charset="0"/>
                        <a:cs typeface="Times New Roman" panose="02020603050405020304" pitchFamily="18" charset="0"/>
                      </a:rPr>
                      <m:t>2)  = </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800" dirty="0">
                    <a:solidFill>
                      <a:schemeClr val="accent4">
                        <a:lumMod val="40000"/>
                        <a:lumOff val="60000"/>
                      </a:schemeClr>
                    </a:solidFill>
                    <a:effectLst/>
                    <a:ea typeface="Times New Roman" panose="02020603050405020304" pitchFamily="18" charset="0"/>
                    <a:cs typeface="Times New Roman" panose="02020603050405020304" pitchFamily="18" charset="0"/>
                  </a:rPr>
                  <a:t>                </a:t>
                </a:r>
                <a14:m>
                  <m:oMath xmlns:m="http://schemas.openxmlformats.org/officeDocument/2006/math">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𝑝𝑒𝑛</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𝑏𝑒𝑙𝑡</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𝑐h𝑜𝑐𝑜𝑙𝑎𝑡𝑒</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𝑝𝑒𝑛</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𝑏𝑟𝑒𝑎𝑑</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𝑏𝑒𝑙𝑡</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𝑐h𝑜𝑐𝑜𝑙𝑎𝑡𝑒</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𝑝𝑟𝑖𝑛𝑡𝑒𝑟</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𝑝𝑎𝑝𝑒𝑟</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𝑗𝑢𝑖𝑐𝑒</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𝑓𝑟𝑢𝑖𝑡</m:t>
                    </m:r>
                    <m:r>
                      <a:rPr lang="en-IN" sz="2800" i="1" smtClean="0">
                        <a:solidFill>
                          <a:schemeClr val="accent4">
                            <a:lumMod val="40000"/>
                            <a:lumOff val="6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800" dirty="0">
                  <a:solidFill>
                    <a:schemeClr val="accent4">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IN" sz="2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b="1" i="1" smtClean="0">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𝟑</m:t>
                          </m:r>
                        </m:num>
                        <m:den>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𝟖</m:t>
                          </m:r>
                        </m:den>
                      </m:f>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𝟎</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2800" b="1" i="1">
                          <a:solidFill>
                            <a:schemeClr val="accent4">
                              <a:lumMod val="40000"/>
                              <a:lumOff val="60000"/>
                            </a:schemeClr>
                          </a:solidFill>
                          <a:effectLst/>
                          <a:latin typeface="Cambria Math" panose="02040503050406030204" pitchFamily="18" charset="0"/>
                          <a:ea typeface="Calibri" panose="020F0502020204030204" pitchFamily="34" charset="0"/>
                          <a:cs typeface="Times New Roman" panose="02020603050405020304" pitchFamily="18" charset="0"/>
                        </a:rPr>
                        <m:t>𝟑𝟕𝟓</m:t>
                      </m:r>
                    </m:oMath>
                  </m:oMathPara>
                </a14:m>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04967" y="1212544"/>
                <a:ext cx="10809027" cy="5170711"/>
              </a:xfrm>
              <a:prstGeom prst="rect">
                <a:avLst/>
              </a:prstGeom>
              <a:blipFill rotWithShape="0">
                <a:blip r:embed="rId2"/>
                <a:stretch>
                  <a:fillRect l="-1184"/>
                </a:stretch>
              </a:blipFill>
            </p:spPr>
            <p:txBody>
              <a:bodyPr/>
              <a:lstStyle/>
              <a:p>
                <a:r>
                  <a:rPr lang="en-US">
                    <a:noFill/>
                  </a:rPr>
                  <a:t> </a:t>
                </a:r>
              </a:p>
            </p:txBody>
          </p:sp>
        </mc:Fallback>
      </mc:AlternateContent>
    </p:spTree>
    <p:extLst>
      <p:ext uri="{BB962C8B-B14F-4D97-AF65-F5344CB8AC3E}">
        <p14:creationId xmlns:p14="http://schemas.microsoft.com/office/powerpoint/2010/main" val="425012914"/>
      </p:ext>
    </p:extLst>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MapReduce2_Chap4</Template>
  <TotalTime>843</TotalTime>
  <Words>2228</Words>
  <Application>Microsoft Macintosh PowerPoint</Application>
  <PresentationFormat>Widescreen</PresentationFormat>
  <Paragraphs>199</Paragraphs>
  <Slides>34</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48" baseType="lpstr">
      <vt:lpstr>Arial</vt:lpstr>
      <vt:lpstr>Calibri</vt:lpstr>
      <vt:lpstr>Cambria Math</vt:lpstr>
      <vt:lpstr>Century Gothic</vt:lpstr>
      <vt:lpstr>Lucida Sans Unicode</vt:lpstr>
      <vt:lpstr>Monotype Sorts</vt:lpstr>
      <vt:lpstr>MS Shell Dlg</vt:lpstr>
      <vt:lpstr>Rockwell</vt:lpstr>
      <vt:lpstr>Times New Roman</vt:lpstr>
      <vt:lpstr>WP Greek Century</vt:lpstr>
      <vt:lpstr>Vapor Trail</vt:lpstr>
      <vt:lpstr>Equation</vt:lpstr>
      <vt:lpstr>VISIO</vt:lpstr>
      <vt:lpstr>Worksheet</vt:lpstr>
      <vt:lpstr>Finding similar items</vt:lpstr>
      <vt:lpstr>Overview</vt:lpstr>
      <vt:lpstr>Distance or Similarity Measures</vt:lpstr>
      <vt:lpstr>Similarity and Dissimilarity</vt:lpstr>
      <vt:lpstr>Similarity Measures</vt:lpstr>
      <vt:lpstr>Classic Similarity Measures</vt:lpstr>
      <vt:lpstr>Jaccard Similarity of sets</vt:lpstr>
      <vt:lpstr>Jaccard Similarity Example 1</vt:lpstr>
      <vt:lpstr>Jaccard Similarity Example 2</vt:lpstr>
      <vt:lpstr>Document Similarity</vt:lpstr>
      <vt:lpstr>Plagiarism Detection</vt:lpstr>
      <vt:lpstr>Document Similarity</vt:lpstr>
      <vt:lpstr>News Aggregators</vt:lpstr>
      <vt:lpstr>PowerPoint Presentation</vt:lpstr>
      <vt:lpstr>Distance Measures</vt:lpstr>
      <vt:lpstr>Euclidean Vs. Non-Euclidean</vt:lpstr>
      <vt:lpstr>Some Euclidean Distances</vt:lpstr>
      <vt:lpstr>Euclidean Distance</vt:lpstr>
      <vt:lpstr>Examples of Euclidean Distances</vt:lpstr>
      <vt:lpstr>Another Euclidean Distance</vt:lpstr>
      <vt:lpstr>Non-Euclidean Distances</vt:lpstr>
      <vt:lpstr>Jaccard Distance  for Sets (Bit-Vectors)</vt:lpstr>
      <vt:lpstr>Why J.D. Is a Distance Measure</vt:lpstr>
      <vt:lpstr>Cosine Distance</vt:lpstr>
      <vt:lpstr>Cosine-Measure Diagram</vt:lpstr>
      <vt:lpstr>Why C.D. Is a Distance Measure</vt:lpstr>
      <vt:lpstr>Cosine Similarity</vt:lpstr>
      <vt:lpstr>Edit Distance</vt:lpstr>
      <vt:lpstr>Example: LCS</vt:lpstr>
      <vt:lpstr>Why Edit Distance Is a Distance Measure</vt:lpstr>
      <vt:lpstr>Variant Edit Distances</vt:lpstr>
      <vt:lpstr>Hamming Distance</vt:lpstr>
      <vt:lpstr>Why Hamming Distance Is a Distance Measure</vt:lpstr>
      <vt:lpstr>Distance between categorical data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Goutam Murlidhar</cp:lastModifiedBy>
  <cp:revision>55</cp:revision>
  <dcterms:created xsi:type="dcterms:W3CDTF">2016-02-02T09:52:53Z</dcterms:created>
  <dcterms:modified xsi:type="dcterms:W3CDTF">2023-10-18T18:12:28Z</dcterms:modified>
</cp:coreProperties>
</file>