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0" r:id="rId1"/>
  </p:sldMasterIdLst>
  <p:notesMasterIdLst>
    <p:notesMasterId r:id="rId103"/>
  </p:notesMasterIdLst>
  <p:handoutMasterIdLst>
    <p:handoutMasterId r:id="rId104"/>
  </p:handoutMasterIdLst>
  <p:sldIdLst>
    <p:sldId id="369" r:id="rId2"/>
    <p:sldId id="895" r:id="rId3"/>
    <p:sldId id="896" r:id="rId4"/>
    <p:sldId id="897" r:id="rId5"/>
    <p:sldId id="899" r:id="rId6"/>
    <p:sldId id="900" r:id="rId7"/>
    <p:sldId id="901" r:id="rId8"/>
    <p:sldId id="993" r:id="rId9"/>
    <p:sldId id="972" r:id="rId10"/>
    <p:sldId id="974" r:id="rId11"/>
    <p:sldId id="973" r:id="rId12"/>
    <p:sldId id="975" r:id="rId13"/>
    <p:sldId id="976" r:id="rId14"/>
    <p:sldId id="994" r:id="rId15"/>
    <p:sldId id="984" r:id="rId16"/>
    <p:sldId id="977" r:id="rId17"/>
    <p:sldId id="978" r:id="rId18"/>
    <p:sldId id="979" r:id="rId19"/>
    <p:sldId id="980" r:id="rId20"/>
    <p:sldId id="902" r:id="rId21"/>
    <p:sldId id="903" r:id="rId22"/>
    <p:sldId id="904" r:id="rId23"/>
    <p:sldId id="906" r:id="rId24"/>
    <p:sldId id="907" r:id="rId25"/>
    <p:sldId id="909" r:id="rId26"/>
    <p:sldId id="908" r:id="rId27"/>
    <p:sldId id="446" r:id="rId28"/>
    <p:sldId id="451" r:id="rId29"/>
    <p:sldId id="731" r:id="rId30"/>
    <p:sldId id="890" r:id="rId31"/>
    <p:sldId id="891" r:id="rId32"/>
    <p:sldId id="894" r:id="rId33"/>
    <p:sldId id="910" r:id="rId34"/>
    <p:sldId id="911" r:id="rId35"/>
    <p:sldId id="912" r:id="rId36"/>
    <p:sldId id="913" r:id="rId37"/>
    <p:sldId id="914" r:id="rId38"/>
    <p:sldId id="915" r:id="rId39"/>
    <p:sldId id="916" r:id="rId40"/>
    <p:sldId id="917" r:id="rId41"/>
    <p:sldId id="952" r:id="rId42"/>
    <p:sldId id="953" r:id="rId43"/>
    <p:sldId id="918" r:id="rId44"/>
    <p:sldId id="920" r:id="rId45"/>
    <p:sldId id="921" r:id="rId46"/>
    <p:sldId id="922" r:id="rId47"/>
    <p:sldId id="985" r:id="rId48"/>
    <p:sldId id="923" r:id="rId49"/>
    <p:sldId id="924" r:id="rId50"/>
    <p:sldId id="925" r:id="rId51"/>
    <p:sldId id="926" r:id="rId52"/>
    <p:sldId id="927" r:id="rId53"/>
    <p:sldId id="928" r:id="rId54"/>
    <p:sldId id="929" r:id="rId55"/>
    <p:sldId id="763" r:id="rId56"/>
    <p:sldId id="779" r:id="rId57"/>
    <p:sldId id="780" r:id="rId58"/>
    <p:sldId id="781" r:id="rId59"/>
    <p:sldId id="986" r:id="rId60"/>
    <p:sldId id="782" r:id="rId61"/>
    <p:sldId id="783" r:id="rId62"/>
    <p:sldId id="784" r:id="rId63"/>
    <p:sldId id="785" r:id="rId64"/>
    <p:sldId id="786" r:id="rId65"/>
    <p:sldId id="787" r:id="rId66"/>
    <p:sldId id="788" r:id="rId67"/>
    <p:sldId id="987" r:id="rId68"/>
    <p:sldId id="954" r:id="rId69"/>
    <p:sldId id="955" r:id="rId70"/>
    <p:sldId id="969" r:id="rId71"/>
    <p:sldId id="970" r:id="rId72"/>
    <p:sldId id="971" r:id="rId73"/>
    <p:sldId id="988" r:id="rId74"/>
    <p:sldId id="989" r:id="rId75"/>
    <p:sldId id="990" r:id="rId76"/>
    <p:sldId id="991" r:id="rId77"/>
    <p:sldId id="992" r:id="rId78"/>
    <p:sldId id="930" r:id="rId79"/>
    <p:sldId id="956" r:id="rId80"/>
    <p:sldId id="932" r:id="rId81"/>
    <p:sldId id="933" r:id="rId82"/>
    <p:sldId id="934" r:id="rId83"/>
    <p:sldId id="935" r:id="rId84"/>
    <p:sldId id="789" r:id="rId85"/>
    <p:sldId id="790" r:id="rId86"/>
    <p:sldId id="792" r:id="rId87"/>
    <p:sldId id="957" r:id="rId88"/>
    <p:sldId id="958" r:id="rId89"/>
    <p:sldId id="793" r:id="rId90"/>
    <p:sldId id="794" r:id="rId91"/>
    <p:sldId id="795" r:id="rId92"/>
    <p:sldId id="796" r:id="rId93"/>
    <p:sldId id="961" r:id="rId94"/>
    <p:sldId id="959" r:id="rId95"/>
    <p:sldId id="960" r:id="rId96"/>
    <p:sldId id="964" r:id="rId97"/>
    <p:sldId id="967" r:id="rId98"/>
    <p:sldId id="965" r:id="rId99"/>
    <p:sldId id="966" r:id="rId100"/>
    <p:sldId id="962" r:id="rId101"/>
    <p:sldId id="963"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1" autoAdjust="0"/>
    <p:restoredTop sz="86447" autoAdjust="0"/>
  </p:normalViewPr>
  <p:slideViewPr>
    <p:cSldViewPr>
      <p:cViewPr varScale="1">
        <p:scale>
          <a:sx n="55" d="100"/>
          <a:sy n="55" d="100"/>
        </p:scale>
        <p:origin x="1512" y="2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8403B0-9273-4EB0-9D1A-6D70D526737A}" type="datetimeFigureOut">
              <a:rPr lang="en-IN" smtClean="0"/>
              <a:pPr/>
              <a:t>04-10-2023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E894F3-559D-4C47-A2AF-0FB5FF085501}" type="slidenum">
              <a:rPr lang="en-IN" smtClean="0"/>
              <a:pPr/>
              <a:t>‹#›</a:t>
            </a:fld>
            <a:endParaRPr lang="en-IN"/>
          </a:p>
        </p:txBody>
      </p:sp>
    </p:spTree>
    <p:extLst>
      <p:ext uri="{BB962C8B-B14F-4D97-AF65-F5344CB8AC3E}">
        <p14:creationId xmlns:p14="http://schemas.microsoft.com/office/powerpoint/2010/main" val="173457519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EA21D-F609-4883-9BF2-C2257D2F3E11}" type="datetimeFigureOut">
              <a:rPr lang="en-US" smtClean="0"/>
              <a:pPr/>
              <a:t>10/4/2023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BF5E-119C-40D0-9F75-E2458688F62F}" type="slidenum">
              <a:rPr lang="en-US" smtClean="0"/>
              <a:pPr/>
              <a:t>‹#›</a:t>
            </a:fld>
            <a:endParaRPr lang="en-US"/>
          </a:p>
        </p:txBody>
      </p:sp>
    </p:spTree>
    <p:extLst>
      <p:ext uri="{BB962C8B-B14F-4D97-AF65-F5344CB8AC3E}">
        <p14:creationId xmlns:p14="http://schemas.microsoft.com/office/powerpoint/2010/main" val="144335658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84693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5429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9716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B7AFC5D-8707-49A3-AA5A-9A85FE3ED72E}" type="slidenum">
              <a:rPr lang="en-GB" sz="1200">
                <a:solidFill>
                  <a:srgbClr val="000000"/>
                </a:solidFill>
                <a:ea typeface="DejaVu LGC Sans" charset="0"/>
                <a:cs typeface="DejaVu LGC Sans" charset="0"/>
              </a:rPr>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27</a:t>
            </a:fld>
            <a:endParaRPr lang="en-GB" sz="1200">
              <a:solidFill>
                <a:srgbClr val="000000"/>
              </a:solidFill>
              <a:ea typeface="DejaVu LGC Sans" charset="0"/>
              <a:cs typeface="DejaVu LGC Sans" charset="0"/>
            </a:endParaRPr>
          </a:p>
        </p:txBody>
      </p:sp>
      <p:sp>
        <p:nvSpPr>
          <p:cNvPr id="86018" name="Text Box 2"/>
          <p:cNvSpPr txBox="1">
            <a:spLocks noChangeArrowheads="1"/>
          </p:cNvSpPr>
          <p:nvPr/>
        </p:nvSpPr>
        <p:spPr bwMode="auto">
          <a:xfrm>
            <a:off x="1154113" y="693738"/>
            <a:ext cx="4552950" cy="3414712"/>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86019" name="Rectangle 3"/>
          <p:cNvSpPr txBox="1">
            <a:spLocks noGrp="1"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102520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Text Box 1"/>
          <p:cNvSpPr txBox="1">
            <a:spLocks noChangeArrowheads="1"/>
          </p:cNvSpPr>
          <p:nvPr/>
        </p:nvSpPr>
        <p:spPr bwMode="auto">
          <a:xfrm>
            <a:off x="3884613" y="8685213"/>
            <a:ext cx="2971800" cy="457200"/>
          </a:xfrm>
          <a:prstGeom prst="rect">
            <a:avLst/>
          </a:prstGeom>
          <a:noFill/>
          <a:ln w="9525">
            <a:noFill/>
            <a:round/>
            <a:headEnd/>
            <a:tailEnd/>
          </a:ln>
          <a:effectLst/>
        </p:spPr>
        <p:txBody>
          <a:bodyPr lIns="90000" tIns="46800" rIns="90000" bIns="46800" anchor="b"/>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DD38ADFA-08D0-41C1-8E6C-3429AB16E8C0}" type="slidenum">
              <a:rPr lang="en-GB" sz="1200">
                <a:solidFill>
                  <a:srgbClr val="000000"/>
                </a:solidFill>
                <a:ea typeface="DejaVu LGC Sans" charset="0"/>
                <a:cs typeface="DejaVu LGC Sans" charset="0"/>
              </a:rPr>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29</a:t>
            </a:fld>
            <a:endParaRPr lang="en-GB" sz="1200">
              <a:solidFill>
                <a:srgbClr val="000000"/>
              </a:solidFill>
              <a:ea typeface="DejaVu LGC Sans" charset="0"/>
              <a:cs typeface="DejaVu LGC Sans" charset="0"/>
            </a:endParaRPr>
          </a:p>
        </p:txBody>
      </p:sp>
      <p:sp>
        <p:nvSpPr>
          <p:cNvPr id="90114"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90115" name="Rectangle 3"/>
          <p:cNvSpPr txBox="1">
            <a:spLocks noGrp="1" noChangeArrowheads="1"/>
          </p:cNvSpPr>
          <p:nvPr>
            <p:ph type="body"/>
          </p:nvPr>
        </p:nvSpPr>
        <p:spPr bwMode="auto">
          <a:xfrm>
            <a:off x="685800" y="4343400"/>
            <a:ext cx="5486400" cy="411480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5005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653377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6703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8250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674CABC3-53CD-2F4A-B090-E3A759A71646}" type="datetime1">
              <a:rPr lang="en-IN" smtClean="0"/>
              <a:t>04-10-2023</a:t>
            </a:fld>
            <a:endParaRPr lang="en-US" dirty="0"/>
          </a:p>
        </p:txBody>
      </p:sp>
      <p:sp>
        <p:nvSpPr>
          <p:cNvPr id="5" name="Footer Placeholder 4"/>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7B7D2A-81C3-7241-A744-86B95F947CBF}" type="datetime1">
              <a:rPr lang="en-IN" smtClean="0"/>
              <a:t>04-10-2023</a:t>
            </a:fld>
            <a:endParaRPr lang="en-US" dirty="0"/>
          </a:p>
        </p:txBody>
      </p:sp>
      <p:sp>
        <p:nvSpPr>
          <p:cNvPr id="5" name="Footer Placeholder 4"/>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8FEA4B2-118B-0347-A19A-67596AF01EE6}" type="datetime1">
              <a:rPr lang="en-IN" smtClean="0"/>
              <a:t>04-10-2023</a:t>
            </a:fld>
            <a:endParaRPr lang="en-US" dirty="0"/>
          </a:p>
        </p:txBody>
      </p:sp>
      <p:sp>
        <p:nvSpPr>
          <p:cNvPr id="5" name="Footer Placeholder 4"/>
          <p:cNvSpPr>
            <a:spLocks noGrp="1"/>
          </p:cNvSpPr>
          <p:nvPr>
            <p:ph type="ftr" sz="quarter" idx="11"/>
          </p:nvPr>
        </p:nvSpPr>
        <p:spPr>
          <a:xfrm>
            <a:off x="2640597" y="6377459"/>
            <a:ext cx="3836404" cy="365125"/>
          </a:xfrm>
        </p:spPr>
        <p:txBody>
          <a:bodyPr/>
          <a:lstStyle/>
          <a:p>
            <a:r>
              <a:rPr lang="en-US"/>
              <a:t>CS-409: </a:t>
            </a:r>
            <a:r>
              <a:rPr lang="el-GR"/>
              <a:t>Αντικειμενοστρεφής 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6613" y="1143000"/>
            <a:ext cx="4083050" cy="5181600"/>
          </a:xfrm>
        </p:spPr>
        <p:txBody>
          <a:bodyPr/>
          <a:lstStyle/>
          <a:p>
            <a:endParaRPr lang="en-US"/>
          </a:p>
        </p:txBody>
      </p:sp>
    </p:spTree>
    <p:extLst>
      <p:ext uri="{BB962C8B-B14F-4D97-AF65-F5344CB8AC3E}">
        <p14:creationId xmlns:p14="http://schemas.microsoft.com/office/powerpoint/2010/main" val="3784149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lvl2pPr>
              <a:defRPr>
                <a:solidFill>
                  <a:srgbClr val="FF0000"/>
                </a:solidFill>
              </a:defRPr>
            </a:lvl2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1DDF4DF9-80BF-0649-BAFF-261859D49C35}" type="datetime1">
              <a:rPr lang="en-IN" smtClean="0"/>
              <a:t>04-10-2023</a:t>
            </a:fld>
            <a:endParaRPr lang="en-US" dirty="0"/>
          </a:p>
        </p:txBody>
      </p:sp>
      <p:sp>
        <p:nvSpPr>
          <p:cNvPr id="5" name="Footer Placeholder 4"/>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4BD2748-7C1D-4948-81A5-85B8DAA40BFE}" type="datetime1">
              <a:rPr lang="en-IN" smtClean="0"/>
              <a:t>04-10-2023</a:t>
            </a:fld>
            <a:endParaRPr lang="en-US" dirty="0"/>
          </a:p>
        </p:txBody>
      </p:sp>
      <p:sp>
        <p:nvSpPr>
          <p:cNvPr id="5" name="Footer Placeholder 4"/>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FF4A62C-B943-264C-BC7D-07817F111874}" type="datetime1">
              <a:rPr lang="en-IN" smtClean="0"/>
              <a:t>04-10-2023</a:t>
            </a:fld>
            <a:endParaRPr lang="en-US" dirty="0"/>
          </a:p>
        </p:txBody>
      </p:sp>
      <p:sp>
        <p:nvSpPr>
          <p:cNvPr id="6" name="Footer Placeholder 5"/>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E6177F8-E062-F949-A51C-E1235584B1C4}" type="datetime1">
              <a:rPr lang="en-IN" smtClean="0"/>
              <a:t>04-10-2023</a:t>
            </a:fld>
            <a:endParaRPr lang="en-US" dirty="0"/>
          </a:p>
        </p:txBody>
      </p:sp>
      <p:sp>
        <p:nvSpPr>
          <p:cNvPr id="8" name="Footer Placeholder 7"/>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792EA45-67D4-9343-B1BD-9A45F4A23D64}" type="datetime1">
              <a:rPr lang="en-IN" smtClean="0"/>
              <a:t>04-10-2023</a:t>
            </a:fld>
            <a:endParaRPr lang="en-US" dirty="0"/>
          </a:p>
        </p:txBody>
      </p:sp>
      <p:sp>
        <p:nvSpPr>
          <p:cNvPr id="4" name="Footer Placeholder 3"/>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7E359F-351B-C24D-9E13-9332DBD18604}" type="datetime1">
              <a:rPr lang="en-IN" smtClean="0"/>
              <a:t>04-10-2023</a:t>
            </a:fld>
            <a:endParaRPr lang="en-US" dirty="0"/>
          </a:p>
        </p:txBody>
      </p:sp>
      <p:sp>
        <p:nvSpPr>
          <p:cNvPr id="3" name="Footer Placeholder 2"/>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183E9F0-D2FC-E14E-A466-B177609EEC45}" type="datetime1">
              <a:rPr lang="en-IN" smtClean="0"/>
              <a:t>04-10-2023</a:t>
            </a:fld>
            <a:endParaRPr lang="en-US" dirty="0"/>
          </a:p>
        </p:txBody>
      </p:sp>
      <p:sp>
        <p:nvSpPr>
          <p:cNvPr id="6" name="Footer Placeholder 5"/>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pPr/>
              <a:t>‹#›</a:t>
            </a:fld>
            <a:endParaRPr lang="en-US" dirty="0"/>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6947CD56-49DA-CD42-A1DD-E49B47DA5255}" type="datetime1">
              <a:rPr lang="en-IN" smtClean="0"/>
              <a:t>04-10-2023</a:t>
            </a:fld>
            <a:endParaRPr lang="en-US" dirty="0"/>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CS-409: </a:t>
            </a:r>
            <a:r>
              <a:rPr lang="el-GR"/>
              <a:t>Αντικειμενοστρεφής Προγραμματισμος</a:t>
            </a:r>
            <a:endParaRPr lang="en-US" dirty="0"/>
          </a:p>
        </p:txBody>
      </p:sp>
      <p:sp>
        <p:nvSpPr>
          <p:cNvPr id="7" name="Slide Number Placeholder 6"/>
          <p:cNvSpPr>
            <a:spLocks noGrp="1"/>
          </p:cNvSpPr>
          <p:nvPr>
            <p:ph type="sldNum" sz="quarter" idx="12"/>
          </p:nvPr>
        </p:nvSpPr>
        <p:spPr>
          <a:xfrm>
            <a:off x="8339328" y="1170432"/>
            <a:ext cx="733864" cy="201168"/>
          </a:xfrm>
        </p:spPr>
        <p:txBody>
          <a:bodyPr/>
          <a:lstStyle/>
          <a:p>
            <a:fld id="{81A9E46F-7BA3-46CF-8DB8-B01995389C8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C291AF09-7EA4-2846-BF09-B8A80C2179FF}" type="datetime1">
              <a:rPr lang="en-IN" smtClean="0"/>
              <a:t>04-10-2023</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l-GR"/>
              <a:t>CS-409: Αντικειμενοστρεφής Προγραμματισμος</a:t>
            </a:r>
            <a:endParaRPr lang="en-US" dirty="0"/>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endParaRPr lang="en-US" dirty="0"/>
          </a:p>
        </p:txBody>
      </p:sp>
      <p:sp>
        <p:nvSpPr>
          <p:cNvPr id="9" name="Rectangle 8"/>
          <p:cNvSpPr/>
          <p:nvPr userDrawn="1"/>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png"/><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oleObject" Target="../embeddings/oleObject5.bin"/><Relationship Id="rId4" Type="http://schemas.openxmlformats.org/officeDocument/2006/relationships/image" Target="../media/image6.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7200" y="990600"/>
            <a:ext cx="8077200" cy="2743200"/>
          </a:xfrm>
        </p:spPr>
        <p:txBody>
          <a:bodyPr>
            <a:noAutofit/>
          </a:bodyPr>
          <a:lstStyle/>
          <a:p>
            <a:pPr algn="ctr"/>
            <a:r>
              <a:rPr lang="en-US" sz="6000" dirty="0"/>
              <a:t>Big Data Analytics </a:t>
            </a:r>
            <a:r>
              <a:rPr lang="en-US" sz="6000" dirty="0" smtClean="0"/>
              <a:t>2023</a:t>
            </a:r>
            <a:r>
              <a:rPr lang="en-US" sz="6000" dirty="0"/>
              <a:t/>
            </a:r>
            <a:br>
              <a:rPr lang="en-US" sz="6000" dirty="0"/>
            </a:br>
            <a:r>
              <a:rPr lang="en-US" sz="6000" dirty="0"/>
              <a:t>Module 5 –Big Data Mining Algorithms</a:t>
            </a:r>
            <a:endParaRPr lang="en-US" sz="5400" dirty="0"/>
          </a:p>
        </p:txBody>
      </p:sp>
      <p:sp>
        <p:nvSpPr>
          <p:cNvPr id="5" name="Subtitle 4"/>
          <p:cNvSpPr>
            <a:spLocks noGrp="1"/>
          </p:cNvSpPr>
          <p:nvPr>
            <p:ph type="subTitle" idx="1"/>
          </p:nvPr>
        </p:nvSpPr>
        <p:spPr>
          <a:xfrm>
            <a:off x="644236" y="5067300"/>
            <a:ext cx="7924800" cy="1600200"/>
          </a:xfrm>
        </p:spPr>
        <p:txBody>
          <a:bodyPr>
            <a:noAutofit/>
          </a:bodyPr>
          <a:lstStyle/>
          <a:p>
            <a:pPr marL="914400" indent="-914400" algn="ctr">
              <a:buAutoNum type="arabicPeriod"/>
            </a:pPr>
            <a:r>
              <a:rPr lang="en-US" sz="4800" b="1" dirty="0">
                <a:solidFill>
                  <a:srgbClr val="FF0000"/>
                </a:solidFill>
              </a:rPr>
              <a:t>Frequent Pattern Mining</a:t>
            </a:r>
          </a:p>
          <a:p>
            <a:pPr algn="ctr"/>
            <a:r>
              <a:rPr lang="en-US" sz="4800" b="1" dirty="0">
                <a:solidFill>
                  <a:srgbClr val="FF0000"/>
                </a:solidFill>
              </a:rPr>
              <a:t>(FPM)</a:t>
            </a:r>
          </a:p>
        </p:txBody>
      </p:sp>
    </p:spTree>
    <p:extLst>
      <p:ext uri="{BB962C8B-B14F-4D97-AF65-F5344CB8AC3E}">
        <p14:creationId xmlns:p14="http://schemas.microsoft.com/office/powerpoint/2010/main" val="3974019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BB5C-2511-344A-8902-9C93CE307A49}"/>
              </a:ext>
            </a:extLst>
          </p:cNvPr>
          <p:cNvSpPr>
            <a:spLocks noGrp="1"/>
          </p:cNvSpPr>
          <p:nvPr>
            <p:ph type="title"/>
          </p:nvPr>
        </p:nvSpPr>
        <p:spPr/>
        <p:txBody>
          <a:bodyPr/>
          <a:lstStyle/>
          <a:p>
            <a:r>
              <a:rPr lang="en-US" dirty="0"/>
              <a:t>Big Data Applications</a:t>
            </a:r>
          </a:p>
        </p:txBody>
      </p:sp>
      <p:sp>
        <p:nvSpPr>
          <p:cNvPr id="3" name="Content Placeholder 2">
            <a:extLst>
              <a:ext uri="{FF2B5EF4-FFF2-40B4-BE49-F238E27FC236}">
                <a16:creationId xmlns:a16="http://schemas.microsoft.com/office/drawing/2014/main" id="{20BD704B-72C3-D74A-A360-B4ECC2743FE3}"/>
              </a:ext>
            </a:extLst>
          </p:cNvPr>
          <p:cNvSpPr>
            <a:spLocks noGrp="1"/>
          </p:cNvSpPr>
          <p:nvPr>
            <p:ph idx="1"/>
          </p:nvPr>
        </p:nvSpPr>
        <p:spPr>
          <a:xfrm>
            <a:off x="205740" y="1600200"/>
            <a:ext cx="8633460" cy="5102351"/>
          </a:xfrm>
        </p:spPr>
        <p:txBody>
          <a:bodyPr>
            <a:noAutofit/>
          </a:bodyPr>
          <a:lstStyle/>
          <a:p>
            <a:pPr>
              <a:spcBef>
                <a:spcPts val="600"/>
              </a:spcBef>
            </a:pPr>
            <a:r>
              <a:rPr lang="en-IN" sz="2800" b="1" dirty="0"/>
              <a:t>Medicine. </a:t>
            </a:r>
            <a:r>
              <a:rPr lang="en-IN" sz="2800" dirty="0"/>
              <a:t>Doctors can use association rules to help diagnose patients. </a:t>
            </a:r>
          </a:p>
          <a:p>
            <a:pPr>
              <a:spcBef>
                <a:spcPts val="600"/>
              </a:spcBef>
            </a:pPr>
            <a:r>
              <a:rPr lang="en-IN" sz="2800" dirty="0"/>
              <a:t>There are many variables to consider when making a diagnosis, as many diseases share symptoms. </a:t>
            </a:r>
          </a:p>
          <a:p>
            <a:pPr>
              <a:spcBef>
                <a:spcPts val="600"/>
              </a:spcBef>
            </a:pPr>
            <a:r>
              <a:rPr lang="en-IN" sz="2800" dirty="0"/>
              <a:t>By using association rules and machine learning-</a:t>
            </a:r>
            <a:r>
              <a:rPr lang="en-IN" sz="2800" dirty="0" err="1"/>
              <a:t>fueled</a:t>
            </a:r>
            <a:r>
              <a:rPr lang="en-IN" sz="2800" dirty="0"/>
              <a:t> data analysis, doctors can determine the conditional probability of a given illness by comparing symptom relationships in the data from past cases. </a:t>
            </a:r>
          </a:p>
          <a:p>
            <a:pPr>
              <a:spcBef>
                <a:spcPts val="600"/>
              </a:spcBef>
            </a:pPr>
            <a:r>
              <a:rPr lang="en-IN" sz="2800" dirty="0"/>
              <a:t>As new diagnoses get made, the machine learning model can adapt the rules to reflect the updated data.</a:t>
            </a:r>
          </a:p>
          <a:p>
            <a:pPr>
              <a:spcBef>
                <a:spcPts val="600"/>
              </a:spcBef>
            </a:pPr>
            <a:endParaRPr lang="en-US" sz="2800" dirty="0"/>
          </a:p>
        </p:txBody>
      </p:sp>
      <p:sp>
        <p:nvSpPr>
          <p:cNvPr id="4" name="Slide Number Placeholder 3">
            <a:extLst>
              <a:ext uri="{FF2B5EF4-FFF2-40B4-BE49-F238E27FC236}">
                <a16:creationId xmlns:a16="http://schemas.microsoft.com/office/drawing/2014/main" id="{1BC0D0C5-CE75-494A-AD78-6AB825FBB42C}"/>
              </a:ext>
            </a:extLst>
          </p:cNvPr>
          <p:cNvSpPr>
            <a:spLocks noGrp="1"/>
          </p:cNvSpPr>
          <p:nvPr>
            <p:ph type="sldNum" sz="quarter" idx="12"/>
          </p:nvPr>
        </p:nvSpPr>
        <p:spPr/>
        <p:txBody>
          <a:bodyPr/>
          <a:lstStyle/>
          <a:p>
            <a:fld id="{81A9E46F-7BA3-46CF-8DB8-B01995389C81}" type="slidenum">
              <a:rPr lang="en-US" smtClean="0"/>
              <a:pPr/>
              <a:t>10</a:t>
            </a:fld>
            <a:endParaRPr lang="en-US" dirty="0"/>
          </a:p>
        </p:txBody>
      </p:sp>
    </p:spTree>
    <p:extLst>
      <p:ext uri="{BB962C8B-B14F-4D97-AF65-F5344CB8AC3E}">
        <p14:creationId xmlns:p14="http://schemas.microsoft.com/office/powerpoint/2010/main" val="3910152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228600"/>
            <a:ext cx="8305800" cy="6400800"/>
          </a:xfrm>
          <a:prstGeom prst="rect">
            <a:avLst/>
          </a:prstGeom>
        </p:spPr>
      </p:pic>
      <p:sp>
        <p:nvSpPr>
          <p:cNvPr id="3" name="Slide Number Placeholder 2">
            <a:extLst>
              <a:ext uri="{FF2B5EF4-FFF2-40B4-BE49-F238E27FC236}">
                <a16:creationId xmlns:a16="http://schemas.microsoft.com/office/drawing/2014/main" id="{A3C58382-A65E-2741-BCA2-B3C0F058820A}"/>
              </a:ext>
            </a:extLst>
          </p:cNvPr>
          <p:cNvSpPr>
            <a:spLocks noGrp="1"/>
          </p:cNvSpPr>
          <p:nvPr>
            <p:ph type="sldNum" sz="quarter" idx="12"/>
          </p:nvPr>
        </p:nvSpPr>
        <p:spPr/>
        <p:txBody>
          <a:bodyPr/>
          <a:lstStyle/>
          <a:p>
            <a:fld id="{81A9E46F-7BA3-46CF-8DB8-B01995389C81}" type="slidenum">
              <a:rPr lang="en-US" smtClean="0"/>
              <a:pPr/>
              <a:t>100</a:t>
            </a:fld>
            <a:endParaRPr lang="en-US" dirty="0"/>
          </a:p>
        </p:txBody>
      </p:sp>
    </p:spTree>
    <p:extLst>
      <p:ext uri="{BB962C8B-B14F-4D97-AF65-F5344CB8AC3E}">
        <p14:creationId xmlns:p14="http://schemas.microsoft.com/office/powerpoint/2010/main" val="42500131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04800" y="1447800"/>
            <a:ext cx="8534400" cy="5257800"/>
          </a:xfrm>
          <a:prstGeom prst="rect">
            <a:avLst/>
          </a:prstGeom>
        </p:spPr>
      </p:pic>
      <p:sp>
        <p:nvSpPr>
          <p:cNvPr id="8" name="Title 7"/>
          <p:cNvSpPr>
            <a:spLocks noGrp="1"/>
          </p:cNvSpPr>
          <p:nvPr>
            <p:ph type="title"/>
          </p:nvPr>
        </p:nvSpPr>
        <p:spPr>
          <a:xfrm>
            <a:off x="457200" y="152400"/>
            <a:ext cx="8229600" cy="1066800"/>
          </a:xfrm>
        </p:spPr>
        <p:txBody>
          <a:bodyPr/>
          <a:lstStyle/>
          <a:p>
            <a:r>
              <a:rPr lang="en-US" dirty="0"/>
              <a:t>Map  Reduce</a:t>
            </a:r>
          </a:p>
        </p:txBody>
      </p:sp>
      <p:sp>
        <p:nvSpPr>
          <p:cNvPr id="2" name="Slide Number Placeholder 1">
            <a:extLst>
              <a:ext uri="{FF2B5EF4-FFF2-40B4-BE49-F238E27FC236}">
                <a16:creationId xmlns:a16="http://schemas.microsoft.com/office/drawing/2014/main" id="{05D96C36-FCFB-9249-8A55-9393466E76D9}"/>
              </a:ext>
            </a:extLst>
          </p:cNvPr>
          <p:cNvSpPr>
            <a:spLocks noGrp="1"/>
          </p:cNvSpPr>
          <p:nvPr>
            <p:ph type="sldNum" sz="quarter" idx="12"/>
          </p:nvPr>
        </p:nvSpPr>
        <p:spPr/>
        <p:txBody>
          <a:bodyPr/>
          <a:lstStyle/>
          <a:p>
            <a:fld id="{81A9E46F-7BA3-46CF-8DB8-B01995389C81}" type="slidenum">
              <a:rPr lang="en-US" smtClean="0"/>
              <a:pPr/>
              <a:t>101</a:t>
            </a:fld>
            <a:endParaRPr lang="en-US" dirty="0"/>
          </a:p>
        </p:txBody>
      </p:sp>
    </p:spTree>
    <p:extLst>
      <p:ext uri="{BB962C8B-B14F-4D97-AF65-F5344CB8AC3E}">
        <p14:creationId xmlns:p14="http://schemas.microsoft.com/office/powerpoint/2010/main" val="343462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BB5C-2511-344A-8902-9C93CE307A49}"/>
              </a:ext>
            </a:extLst>
          </p:cNvPr>
          <p:cNvSpPr>
            <a:spLocks noGrp="1"/>
          </p:cNvSpPr>
          <p:nvPr>
            <p:ph type="title"/>
          </p:nvPr>
        </p:nvSpPr>
        <p:spPr/>
        <p:txBody>
          <a:bodyPr/>
          <a:lstStyle/>
          <a:p>
            <a:r>
              <a:rPr lang="en-US" dirty="0"/>
              <a:t>Big Data Applications</a:t>
            </a:r>
          </a:p>
        </p:txBody>
      </p:sp>
      <p:sp>
        <p:nvSpPr>
          <p:cNvPr id="3" name="Content Placeholder 2">
            <a:extLst>
              <a:ext uri="{FF2B5EF4-FFF2-40B4-BE49-F238E27FC236}">
                <a16:creationId xmlns:a16="http://schemas.microsoft.com/office/drawing/2014/main" id="{20BD704B-72C3-D74A-A360-B4ECC2743FE3}"/>
              </a:ext>
            </a:extLst>
          </p:cNvPr>
          <p:cNvSpPr>
            <a:spLocks noGrp="1"/>
          </p:cNvSpPr>
          <p:nvPr>
            <p:ph idx="1"/>
          </p:nvPr>
        </p:nvSpPr>
        <p:spPr/>
        <p:txBody>
          <a:bodyPr/>
          <a:lstStyle/>
          <a:p>
            <a:r>
              <a:rPr lang="en-IN" b="1" dirty="0"/>
              <a:t>User experience (UX) design.</a:t>
            </a:r>
            <a:r>
              <a:rPr lang="en-IN" dirty="0"/>
              <a:t> Developers can collect data on how consumers use a website they create. </a:t>
            </a:r>
          </a:p>
          <a:p>
            <a:r>
              <a:rPr lang="en-IN" dirty="0"/>
              <a:t>They can then use associations in the data to optimize the website user interface -- by </a:t>
            </a:r>
            <a:r>
              <a:rPr lang="en-IN" dirty="0" err="1"/>
              <a:t>analyzing</a:t>
            </a:r>
            <a:r>
              <a:rPr lang="en-IN" dirty="0"/>
              <a:t> where users tend to click and what maximizes the chance that they engage with a call to action, for example.</a:t>
            </a:r>
          </a:p>
          <a:p>
            <a:endParaRPr lang="en-US" dirty="0"/>
          </a:p>
        </p:txBody>
      </p:sp>
      <p:sp>
        <p:nvSpPr>
          <p:cNvPr id="4" name="Slide Number Placeholder 3">
            <a:extLst>
              <a:ext uri="{FF2B5EF4-FFF2-40B4-BE49-F238E27FC236}">
                <a16:creationId xmlns:a16="http://schemas.microsoft.com/office/drawing/2014/main" id="{1BC0D0C5-CE75-494A-AD78-6AB825FBB42C}"/>
              </a:ext>
            </a:extLst>
          </p:cNvPr>
          <p:cNvSpPr>
            <a:spLocks noGrp="1"/>
          </p:cNvSpPr>
          <p:nvPr>
            <p:ph type="sldNum" sz="quarter" idx="12"/>
          </p:nvPr>
        </p:nvSpPr>
        <p:spPr/>
        <p:txBody>
          <a:bodyPr/>
          <a:lstStyle/>
          <a:p>
            <a:fld id="{81A9E46F-7BA3-46CF-8DB8-B01995389C81}" type="slidenum">
              <a:rPr lang="en-US" smtClean="0"/>
              <a:pPr/>
              <a:t>11</a:t>
            </a:fld>
            <a:endParaRPr lang="en-US" dirty="0"/>
          </a:p>
        </p:txBody>
      </p:sp>
    </p:spTree>
    <p:extLst>
      <p:ext uri="{BB962C8B-B14F-4D97-AF65-F5344CB8AC3E}">
        <p14:creationId xmlns:p14="http://schemas.microsoft.com/office/powerpoint/2010/main" val="1160090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BB5C-2511-344A-8902-9C93CE307A49}"/>
              </a:ext>
            </a:extLst>
          </p:cNvPr>
          <p:cNvSpPr>
            <a:spLocks noGrp="1"/>
          </p:cNvSpPr>
          <p:nvPr>
            <p:ph type="title"/>
          </p:nvPr>
        </p:nvSpPr>
        <p:spPr/>
        <p:txBody>
          <a:bodyPr/>
          <a:lstStyle/>
          <a:p>
            <a:r>
              <a:rPr lang="en-US" dirty="0"/>
              <a:t>Big Data Applications</a:t>
            </a:r>
          </a:p>
        </p:txBody>
      </p:sp>
      <p:sp>
        <p:nvSpPr>
          <p:cNvPr id="3" name="Content Placeholder 2">
            <a:extLst>
              <a:ext uri="{FF2B5EF4-FFF2-40B4-BE49-F238E27FC236}">
                <a16:creationId xmlns:a16="http://schemas.microsoft.com/office/drawing/2014/main" id="{20BD704B-72C3-D74A-A360-B4ECC2743FE3}"/>
              </a:ext>
            </a:extLst>
          </p:cNvPr>
          <p:cNvSpPr>
            <a:spLocks noGrp="1"/>
          </p:cNvSpPr>
          <p:nvPr>
            <p:ph idx="1"/>
          </p:nvPr>
        </p:nvSpPr>
        <p:spPr>
          <a:xfrm>
            <a:off x="219594" y="1408176"/>
            <a:ext cx="8718665" cy="5294376"/>
          </a:xfrm>
        </p:spPr>
        <p:txBody>
          <a:bodyPr/>
          <a:lstStyle/>
          <a:p>
            <a:r>
              <a:rPr lang="en-IN" b="1" dirty="0"/>
              <a:t>Entertainment.</a:t>
            </a:r>
            <a:r>
              <a:rPr lang="en-IN" dirty="0"/>
              <a:t> Services like Netflix and Spotify can use association rules to fuel their content recommendation engines. </a:t>
            </a:r>
          </a:p>
          <a:p>
            <a:r>
              <a:rPr lang="en-IN" dirty="0"/>
              <a:t>Machine learning models </a:t>
            </a:r>
            <a:r>
              <a:rPr lang="en-IN" dirty="0" err="1"/>
              <a:t>analyze</a:t>
            </a:r>
            <a:r>
              <a:rPr lang="en-IN" dirty="0"/>
              <a:t> past user </a:t>
            </a:r>
            <a:r>
              <a:rPr lang="en-IN" dirty="0" err="1"/>
              <a:t>behavior</a:t>
            </a:r>
            <a:r>
              <a:rPr lang="en-IN" dirty="0"/>
              <a:t> data for frequent patterns, develop association rules and use those rules to recommend content that a user is likely to engage with, or organize content in a way that is likely to put the most interesting content for a given user first.</a:t>
            </a:r>
          </a:p>
          <a:p>
            <a:endParaRPr lang="en-US" dirty="0"/>
          </a:p>
        </p:txBody>
      </p:sp>
      <p:sp>
        <p:nvSpPr>
          <p:cNvPr id="4" name="Slide Number Placeholder 3">
            <a:extLst>
              <a:ext uri="{FF2B5EF4-FFF2-40B4-BE49-F238E27FC236}">
                <a16:creationId xmlns:a16="http://schemas.microsoft.com/office/drawing/2014/main" id="{1BC0D0C5-CE75-494A-AD78-6AB825FBB42C}"/>
              </a:ext>
            </a:extLst>
          </p:cNvPr>
          <p:cNvSpPr>
            <a:spLocks noGrp="1"/>
          </p:cNvSpPr>
          <p:nvPr>
            <p:ph type="sldNum" sz="quarter" idx="12"/>
          </p:nvPr>
        </p:nvSpPr>
        <p:spPr/>
        <p:txBody>
          <a:bodyPr/>
          <a:lstStyle/>
          <a:p>
            <a:fld id="{81A9E46F-7BA3-46CF-8DB8-B01995389C81}" type="slidenum">
              <a:rPr lang="en-US" smtClean="0"/>
              <a:pPr/>
              <a:t>12</a:t>
            </a:fld>
            <a:endParaRPr lang="en-US" dirty="0"/>
          </a:p>
        </p:txBody>
      </p:sp>
    </p:spTree>
    <p:extLst>
      <p:ext uri="{BB962C8B-B14F-4D97-AF65-F5344CB8AC3E}">
        <p14:creationId xmlns:p14="http://schemas.microsoft.com/office/powerpoint/2010/main" val="72151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651C-0F0C-2C41-9781-40AE06090094}"/>
              </a:ext>
            </a:extLst>
          </p:cNvPr>
          <p:cNvSpPr>
            <a:spLocks noGrp="1"/>
          </p:cNvSpPr>
          <p:nvPr>
            <p:ph type="title"/>
          </p:nvPr>
        </p:nvSpPr>
        <p:spPr>
          <a:xfrm>
            <a:off x="228600" y="457199"/>
            <a:ext cx="8839200" cy="914401"/>
          </a:xfrm>
        </p:spPr>
        <p:txBody>
          <a:bodyPr/>
          <a:lstStyle/>
          <a:p>
            <a:pPr algn="ctr">
              <a:lnSpc>
                <a:spcPts val="5400"/>
              </a:lnSpc>
            </a:pPr>
            <a:r>
              <a:rPr lang="en-US" dirty="0">
                <a:solidFill>
                  <a:srgbClr val="FFC000"/>
                </a:solidFill>
              </a:rPr>
              <a:t>Applications</a:t>
            </a:r>
          </a:p>
        </p:txBody>
      </p:sp>
      <p:sp>
        <p:nvSpPr>
          <p:cNvPr id="3" name="Content Placeholder 2">
            <a:extLst>
              <a:ext uri="{FF2B5EF4-FFF2-40B4-BE49-F238E27FC236}">
                <a16:creationId xmlns:a16="http://schemas.microsoft.com/office/drawing/2014/main" id="{730BCECC-479C-2E4A-A6B9-EF63818DDDBF}"/>
              </a:ext>
            </a:extLst>
          </p:cNvPr>
          <p:cNvSpPr>
            <a:spLocks noGrp="1"/>
          </p:cNvSpPr>
          <p:nvPr>
            <p:ph idx="1"/>
          </p:nvPr>
        </p:nvSpPr>
        <p:spPr>
          <a:xfrm>
            <a:off x="457200" y="1447800"/>
            <a:ext cx="8229600" cy="5181599"/>
          </a:xfrm>
        </p:spPr>
        <p:txBody>
          <a:bodyPr/>
          <a:lstStyle/>
          <a:p>
            <a:r>
              <a:rPr lang="en-US" dirty="0">
                <a:solidFill>
                  <a:srgbClr val="FFC000"/>
                </a:solidFill>
              </a:rPr>
              <a:t>Market Basket Analysis (MBA)  at Amazon</a:t>
            </a:r>
          </a:p>
          <a:p>
            <a:r>
              <a:rPr lang="en-IN" dirty="0"/>
              <a:t>“Identify cross-selling and bundling opportunities by gaining insight on products that are being purchased together by your customers.”</a:t>
            </a:r>
          </a:p>
          <a:p>
            <a:endParaRPr lang="en-IN" b="1" dirty="0"/>
          </a:p>
          <a:p>
            <a:pPr marL="118872" indent="0">
              <a:buNone/>
            </a:pPr>
            <a:r>
              <a:rPr lang="en-IN" b="1" dirty="0"/>
              <a:t>Amazon’s Definition</a:t>
            </a:r>
          </a:p>
          <a:p>
            <a:endParaRPr lang="en-US" dirty="0"/>
          </a:p>
        </p:txBody>
      </p:sp>
      <p:sp>
        <p:nvSpPr>
          <p:cNvPr id="4" name="Slide Number Placeholder 3">
            <a:extLst>
              <a:ext uri="{FF2B5EF4-FFF2-40B4-BE49-F238E27FC236}">
                <a16:creationId xmlns:a16="http://schemas.microsoft.com/office/drawing/2014/main" id="{4506CE0A-F6A7-0E4D-9DB6-C7BBF102DFE9}"/>
              </a:ext>
            </a:extLst>
          </p:cNvPr>
          <p:cNvSpPr>
            <a:spLocks noGrp="1"/>
          </p:cNvSpPr>
          <p:nvPr>
            <p:ph type="sldNum" sz="quarter" idx="12"/>
          </p:nvPr>
        </p:nvSpPr>
        <p:spPr/>
        <p:txBody>
          <a:bodyPr/>
          <a:lstStyle/>
          <a:p>
            <a:fld id="{81A9E46F-7BA3-46CF-8DB8-B01995389C81}" type="slidenum">
              <a:rPr lang="en-US" smtClean="0"/>
              <a:pPr/>
              <a:t>13</a:t>
            </a:fld>
            <a:endParaRPr lang="en-US" dirty="0"/>
          </a:p>
        </p:txBody>
      </p:sp>
    </p:spTree>
    <p:extLst>
      <p:ext uri="{BB962C8B-B14F-4D97-AF65-F5344CB8AC3E}">
        <p14:creationId xmlns:p14="http://schemas.microsoft.com/office/powerpoint/2010/main" val="1932136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13433D-9764-C14D-9E9D-25194AD9CAFF}"/>
              </a:ext>
            </a:extLst>
          </p:cNvPr>
          <p:cNvSpPr>
            <a:spLocks noGrp="1"/>
          </p:cNvSpPr>
          <p:nvPr>
            <p:ph type="sldNum" sz="quarter" idx="12"/>
          </p:nvPr>
        </p:nvSpPr>
        <p:spPr/>
        <p:txBody>
          <a:bodyPr/>
          <a:lstStyle/>
          <a:p>
            <a:fld id="{81A9E46F-7BA3-46CF-8DB8-B01995389C81}" type="slidenum">
              <a:rPr lang="en-US" smtClean="0"/>
              <a:pPr/>
              <a:t>14</a:t>
            </a:fld>
            <a:endParaRPr lang="en-US" dirty="0"/>
          </a:p>
        </p:txBody>
      </p:sp>
      <p:pic>
        <p:nvPicPr>
          <p:cNvPr id="265218" name="Picture 2">
            <a:extLst>
              <a:ext uri="{FF2B5EF4-FFF2-40B4-BE49-F238E27FC236}">
                <a16:creationId xmlns:a16="http://schemas.microsoft.com/office/drawing/2014/main" id="{358946D5-91BA-834F-BA9B-2CC6917C0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 y="457200"/>
            <a:ext cx="8534400"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19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0CFA9-7A4F-A949-8BFB-43CBBF04268B}"/>
              </a:ext>
            </a:extLst>
          </p:cNvPr>
          <p:cNvSpPr>
            <a:spLocks noGrp="1"/>
          </p:cNvSpPr>
          <p:nvPr>
            <p:ph type="title"/>
          </p:nvPr>
        </p:nvSpPr>
        <p:spPr/>
        <p:txBody>
          <a:bodyPr/>
          <a:lstStyle/>
          <a:p>
            <a:r>
              <a:rPr lang="en-US" dirty="0"/>
              <a:t>MBA at Amazon </a:t>
            </a:r>
          </a:p>
        </p:txBody>
      </p:sp>
      <p:sp>
        <p:nvSpPr>
          <p:cNvPr id="3" name="Content Placeholder 2">
            <a:extLst>
              <a:ext uri="{FF2B5EF4-FFF2-40B4-BE49-F238E27FC236}">
                <a16:creationId xmlns:a16="http://schemas.microsoft.com/office/drawing/2014/main" id="{C3FBB048-DAFA-5146-8D3C-32DB82ACAD36}"/>
              </a:ext>
            </a:extLst>
          </p:cNvPr>
          <p:cNvSpPr>
            <a:spLocks noGrp="1"/>
          </p:cNvSpPr>
          <p:nvPr>
            <p:ph idx="1"/>
          </p:nvPr>
        </p:nvSpPr>
        <p:spPr>
          <a:xfrm>
            <a:off x="205364" y="1462630"/>
            <a:ext cx="8732896" cy="5288689"/>
          </a:xfrm>
        </p:spPr>
        <p:txBody>
          <a:bodyPr>
            <a:normAutofit/>
          </a:bodyPr>
          <a:lstStyle/>
          <a:p>
            <a:r>
              <a:rPr lang="en-IN" sz="2600" dirty="0"/>
              <a:t> Create a Promotion</a:t>
            </a:r>
            <a:endParaRPr lang="en-IN" sz="2600" b="1" dirty="0"/>
          </a:p>
          <a:p>
            <a:pPr lvl="1"/>
            <a:r>
              <a:rPr lang="en-IN" sz="2600" dirty="0"/>
              <a:t>MBA quickly tells you if your products are being purchased at the same time. Knowing this, you can encourage this same </a:t>
            </a:r>
            <a:r>
              <a:rPr lang="en-IN" sz="2600" dirty="0" err="1"/>
              <a:t>behavior</a:t>
            </a:r>
            <a:r>
              <a:rPr lang="en-IN" sz="2600" dirty="0"/>
              <a:t> in shoppers by creating a promotion that offers a discount when those same products are purchased together.</a:t>
            </a:r>
          </a:p>
          <a:p>
            <a:r>
              <a:rPr lang="en-IN" sz="2600" dirty="0"/>
              <a:t>Showcase Related Products In A+ Content</a:t>
            </a:r>
            <a:endParaRPr lang="en-IN" sz="2600" b="1" dirty="0"/>
          </a:p>
          <a:p>
            <a:pPr lvl="1"/>
            <a:r>
              <a:rPr lang="en-IN" sz="2600" dirty="0"/>
              <a:t>MBA is showing you the products that are statistically proven to be purchased together, giving you a list of which products and variations are likely to result in a winning cross-sell. Plant the seed of additional purchases by showing products side by side in A+ content.</a:t>
            </a:r>
          </a:p>
          <a:p>
            <a:endParaRPr lang="en-IN" sz="2600" dirty="0"/>
          </a:p>
          <a:p>
            <a:pPr marL="633222" indent="-514350">
              <a:buFont typeface="+mj-lt"/>
              <a:buAutoNum type="arabicPeriod"/>
            </a:pPr>
            <a:endParaRPr lang="en-US" sz="2600" dirty="0"/>
          </a:p>
        </p:txBody>
      </p:sp>
      <p:sp>
        <p:nvSpPr>
          <p:cNvPr id="4" name="Slide Number Placeholder 3">
            <a:extLst>
              <a:ext uri="{FF2B5EF4-FFF2-40B4-BE49-F238E27FC236}">
                <a16:creationId xmlns:a16="http://schemas.microsoft.com/office/drawing/2014/main" id="{F9F7ECDB-265C-BC41-813E-01CB2FA46D08}"/>
              </a:ext>
            </a:extLst>
          </p:cNvPr>
          <p:cNvSpPr>
            <a:spLocks noGrp="1"/>
          </p:cNvSpPr>
          <p:nvPr>
            <p:ph type="sldNum" sz="quarter" idx="12"/>
          </p:nvPr>
        </p:nvSpPr>
        <p:spPr/>
        <p:txBody>
          <a:bodyPr/>
          <a:lstStyle/>
          <a:p>
            <a:fld id="{81A9E46F-7BA3-46CF-8DB8-B01995389C81}" type="slidenum">
              <a:rPr lang="en-US" smtClean="0"/>
              <a:pPr/>
              <a:t>15</a:t>
            </a:fld>
            <a:endParaRPr lang="en-US" dirty="0"/>
          </a:p>
        </p:txBody>
      </p:sp>
    </p:spTree>
    <p:extLst>
      <p:ext uri="{BB962C8B-B14F-4D97-AF65-F5344CB8AC3E}">
        <p14:creationId xmlns:p14="http://schemas.microsoft.com/office/powerpoint/2010/main" val="3213767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F6AF-E1AA-8A41-B10C-5D2BBA081080}"/>
              </a:ext>
            </a:extLst>
          </p:cNvPr>
          <p:cNvSpPr>
            <a:spLocks noGrp="1"/>
          </p:cNvSpPr>
          <p:nvPr>
            <p:ph type="title"/>
          </p:nvPr>
        </p:nvSpPr>
        <p:spPr/>
        <p:txBody>
          <a:bodyPr/>
          <a:lstStyle/>
          <a:p>
            <a:r>
              <a:rPr lang="en-US" dirty="0"/>
              <a:t>MBA at Amazon</a:t>
            </a:r>
          </a:p>
        </p:txBody>
      </p:sp>
      <p:sp>
        <p:nvSpPr>
          <p:cNvPr id="3" name="Content Placeholder 2">
            <a:extLst>
              <a:ext uri="{FF2B5EF4-FFF2-40B4-BE49-F238E27FC236}">
                <a16:creationId xmlns:a16="http://schemas.microsoft.com/office/drawing/2014/main" id="{E0708D2E-7628-DC46-A14D-79C7A40AE39E}"/>
              </a:ext>
            </a:extLst>
          </p:cNvPr>
          <p:cNvSpPr>
            <a:spLocks noGrp="1"/>
          </p:cNvSpPr>
          <p:nvPr>
            <p:ph idx="1"/>
          </p:nvPr>
        </p:nvSpPr>
        <p:spPr>
          <a:xfrm>
            <a:off x="167640" y="1359410"/>
            <a:ext cx="8732520" cy="5343142"/>
          </a:xfrm>
        </p:spPr>
        <p:txBody>
          <a:bodyPr>
            <a:noAutofit/>
          </a:bodyPr>
          <a:lstStyle/>
          <a:p>
            <a:pPr>
              <a:spcBef>
                <a:spcPts val="200"/>
              </a:spcBef>
            </a:pPr>
            <a:r>
              <a:rPr lang="en-IN" sz="2600" dirty="0"/>
              <a:t>Make a Bundle</a:t>
            </a:r>
            <a:endParaRPr lang="en-IN" sz="2600" b="1" dirty="0"/>
          </a:p>
          <a:p>
            <a:pPr lvl="1">
              <a:spcBef>
                <a:spcPts val="200"/>
              </a:spcBef>
            </a:pPr>
            <a:r>
              <a:rPr lang="en-IN" sz="2600" dirty="0"/>
              <a:t>You want to provide shoppers with the fewest number of steps to purchase at the highest possible dollar value, and bundles do exactly that.</a:t>
            </a:r>
          </a:p>
          <a:p>
            <a:pPr>
              <a:spcBef>
                <a:spcPts val="200"/>
              </a:spcBef>
            </a:pPr>
            <a:r>
              <a:rPr lang="en-IN" sz="2600" dirty="0"/>
              <a:t> Improve Your Storefront</a:t>
            </a:r>
            <a:endParaRPr lang="en-IN" sz="2600" b="1" dirty="0"/>
          </a:p>
          <a:p>
            <a:pPr lvl="1">
              <a:spcBef>
                <a:spcPts val="200"/>
              </a:spcBef>
            </a:pPr>
            <a:r>
              <a:rPr lang="en-IN" sz="2600" dirty="0"/>
              <a:t>Creating a “Frequently Bought Together” or “Gift” tab or tile on your storefront is another way to increase the value of customer purchases by gently encouraging adding multiple products (or bundles) to the customer’s cart.</a:t>
            </a:r>
          </a:p>
          <a:p>
            <a:pPr>
              <a:spcBef>
                <a:spcPts val="200"/>
              </a:spcBef>
            </a:pPr>
            <a:r>
              <a:rPr lang="en-IN" sz="2600" dirty="0"/>
              <a:t>Add To Inserts</a:t>
            </a:r>
            <a:endParaRPr lang="en-IN" sz="2600" b="1" dirty="0"/>
          </a:p>
          <a:p>
            <a:pPr>
              <a:spcBef>
                <a:spcPts val="200"/>
              </a:spcBef>
            </a:pPr>
            <a:r>
              <a:rPr lang="en-IN" sz="2600" dirty="0"/>
              <a:t>Mention Complimentary Products in Product Images &amp; Bullet Points</a:t>
            </a:r>
            <a:br>
              <a:rPr lang="en-IN" sz="2600" dirty="0"/>
            </a:br>
            <a:endParaRPr lang="en-US" sz="2600" dirty="0"/>
          </a:p>
        </p:txBody>
      </p:sp>
      <p:sp>
        <p:nvSpPr>
          <p:cNvPr id="4" name="Slide Number Placeholder 3">
            <a:extLst>
              <a:ext uri="{FF2B5EF4-FFF2-40B4-BE49-F238E27FC236}">
                <a16:creationId xmlns:a16="http://schemas.microsoft.com/office/drawing/2014/main" id="{55C78D55-9B9B-2A45-A16C-D641169AE7B5}"/>
              </a:ext>
            </a:extLst>
          </p:cNvPr>
          <p:cNvSpPr>
            <a:spLocks noGrp="1"/>
          </p:cNvSpPr>
          <p:nvPr>
            <p:ph type="sldNum" sz="quarter" idx="12"/>
          </p:nvPr>
        </p:nvSpPr>
        <p:spPr/>
        <p:txBody>
          <a:bodyPr/>
          <a:lstStyle/>
          <a:p>
            <a:fld id="{81A9E46F-7BA3-46CF-8DB8-B01995389C81}" type="slidenum">
              <a:rPr lang="en-US" smtClean="0"/>
              <a:pPr/>
              <a:t>16</a:t>
            </a:fld>
            <a:endParaRPr lang="en-US" dirty="0"/>
          </a:p>
        </p:txBody>
      </p:sp>
    </p:spTree>
    <p:extLst>
      <p:ext uri="{BB962C8B-B14F-4D97-AF65-F5344CB8AC3E}">
        <p14:creationId xmlns:p14="http://schemas.microsoft.com/office/powerpoint/2010/main" val="3534066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B773-24FB-3147-9957-683777EBE644}"/>
              </a:ext>
            </a:extLst>
          </p:cNvPr>
          <p:cNvSpPr>
            <a:spLocks noGrp="1"/>
          </p:cNvSpPr>
          <p:nvPr>
            <p:ph type="title"/>
          </p:nvPr>
        </p:nvSpPr>
        <p:spPr>
          <a:xfrm>
            <a:off x="457200" y="457200"/>
            <a:ext cx="8481060" cy="914400"/>
          </a:xfrm>
        </p:spPr>
        <p:txBody>
          <a:bodyPr>
            <a:noAutofit/>
          </a:bodyPr>
          <a:lstStyle/>
          <a:p>
            <a:r>
              <a:rPr lang="en-IN" sz="3600" dirty="0"/>
              <a:t>Optimizing the Supply Chain with MBA </a:t>
            </a:r>
            <a:br>
              <a:rPr lang="en-IN" sz="3600" dirty="0"/>
            </a:br>
            <a:endParaRPr lang="en-US" sz="3600" dirty="0"/>
          </a:p>
        </p:txBody>
      </p:sp>
      <p:sp>
        <p:nvSpPr>
          <p:cNvPr id="3" name="Content Placeholder 2">
            <a:extLst>
              <a:ext uri="{FF2B5EF4-FFF2-40B4-BE49-F238E27FC236}">
                <a16:creationId xmlns:a16="http://schemas.microsoft.com/office/drawing/2014/main" id="{CC5A9817-7EF8-894D-8844-17CED501E1ED}"/>
              </a:ext>
            </a:extLst>
          </p:cNvPr>
          <p:cNvSpPr>
            <a:spLocks noGrp="1"/>
          </p:cNvSpPr>
          <p:nvPr>
            <p:ph idx="1"/>
          </p:nvPr>
        </p:nvSpPr>
        <p:spPr>
          <a:xfrm>
            <a:off x="108585" y="1427796"/>
            <a:ext cx="8926830" cy="5157788"/>
          </a:xfrm>
        </p:spPr>
        <p:txBody>
          <a:bodyPr>
            <a:normAutofit/>
          </a:bodyPr>
          <a:lstStyle/>
          <a:p>
            <a:pPr fontAlgn="base"/>
            <a:r>
              <a:rPr lang="en-IN" sz="2800" dirty="0"/>
              <a:t>Consider a warehouse rows of shelves contain palettes of carefully marked goods. To meet consumer expectations, the right goods need to be picked from the shelf, packed into packaging, and shipped to the customer. </a:t>
            </a:r>
          </a:p>
          <a:p>
            <a:pPr fontAlgn="base"/>
            <a:r>
              <a:rPr lang="en-IN" sz="2800" dirty="0"/>
              <a:t>If items are bought together frequently, organize your warehouse and your shelves to reduce the time needed to gather items for orders. </a:t>
            </a:r>
          </a:p>
          <a:p>
            <a:pPr fontAlgn="base"/>
            <a:r>
              <a:rPr lang="en-IN" sz="2800" dirty="0"/>
              <a:t>The same principle applies to production of discrete products: if you have 10,000 SKUs for ball bearings, association algorithms can help you to forecast demand.</a:t>
            </a:r>
          </a:p>
          <a:p>
            <a:pPr lvl="1"/>
            <a:endParaRPr lang="en-IN" dirty="0"/>
          </a:p>
          <a:p>
            <a:endParaRPr lang="en-US" sz="2800" dirty="0"/>
          </a:p>
        </p:txBody>
      </p:sp>
      <p:sp>
        <p:nvSpPr>
          <p:cNvPr id="4" name="Slide Number Placeholder 3">
            <a:extLst>
              <a:ext uri="{FF2B5EF4-FFF2-40B4-BE49-F238E27FC236}">
                <a16:creationId xmlns:a16="http://schemas.microsoft.com/office/drawing/2014/main" id="{7547BA3C-DBB8-2D4B-B7CA-F1C6F8F9541C}"/>
              </a:ext>
            </a:extLst>
          </p:cNvPr>
          <p:cNvSpPr>
            <a:spLocks noGrp="1"/>
          </p:cNvSpPr>
          <p:nvPr>
            <p:ph type="sldNum" sz="quarter" idx="12"/>
          </p:nvPr>
        </p:nvSpPr>
        <p:spPr/>
        <p:txBody>
          <a:bodyPr/>
          <a:lstStyle/>
          <a:p>
            <a:fld id="{81A9E46F-7BA3-46CF-8DB8-B01995389C81}" type="slidenum">
              <a:rPr lang="en-US" smtClean="0"/>
              <a:pPr/>
              <a:t>17</a:t>
            </a:fld>
            <a:endParaRPr lang="en-US" dirty="0"/>
          </a:p>
        </p:txBody>
      </p:sp>
    </p:spTree>
    <p:extLst>
      <p:ext uri="{BB962C8B-B14F-4D97-AF65-F5344CB8AC3E}">
        <p14:creationId xmlns:p14="http://schemas.microsoft.com/office/powerpoint/2010/main" val="1618256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27BE-2DD1-1049-9902-2ED17A9D4CB9}"/>
              </a:ext>
            </a:extLst>
          </p:cNvPr>
          <p:cNvSpPr>
            <a:spLocks noGrp="1"/>
          </p:cNvSpPr>
          <p:nvPr>
            <p:ph type="title"/>
          </p:nvPr>
        </p:nvSpPr>
        <p:spPr>
          <a:xfrm>
            <a:off x="457200" y="304800"/>
            <a:ext cx="8229600" cy="1143000"/>
          </a:xfrm>
        </p:spPr>
        <p:txBody>
          <a:bodyPr>
            <a:noAutofit/>
          </a:bodyPr>
          <a:lstStyle/>
          <a:p>
            <a:pPr algn="ctr"/>
            <a:r>
              <a:rPr lang="en-IN" sz="4000" dirty="0"/>
              <a:t>MBA for Adverse Drug Events</a:t>
            </a:r>
            <a:br>
              <a:rPr lang="en-IN" sz="4000" dirty="0"/>
            </a:br>
            <a:r>
              <a:rPr lang="en-IN" sz="4000" dirty="0"/>
              <a:t>(COVID Vaccine)</a:t>
            </a:r>
            <a:endParaRPr lang="en-US" sz="4000" dirty="0"/>
          </a:p>
        </p:txBody>
      </p:sp>
      <p:sp>
        <p:nvSpPr>
          <p:cNvPr id="3" name="Content Placeholder 2">
            <a:extLst>
              <a:ext uri="{FF2B5EF4-FFF2-40B4-BE49-F238E27FC236}">
                <a16:creationId xmlns:a16="http://schemas.microsoft.com/office/drawing/2014/main" id="{8007A062-27DB-EF49-8598-832B39B4644B}"/>
              </a:ext>
            </a:extLst>
          </p:cNvPr>
          <p:cNvSpPr>
            <a:spLocks noGrp="1"/>
          </p:cNvSpPr>
          <p:nvPr>
            <p:ph idx="1"/>
          </p:nvPr>
        </p:nvSpPr>
        <p:spPr>
          <a:xfrm>
            <a:off x="457200" y="1676401"/>
            <a:ext cx="8229600" cy="4724400"/>
          </a:xfrm>
        </p:spPr>
        <p:txBody>
          <a:bodyPr>
            <a:noAutofit/>
          </a:bodyPr>
          <a:lstStyle/>
          <a:p>
            <a:pPr fontAlgn="base"/>
            <a:r>
              <a:rPr lang="en-IN" sz="2400" dirty="0"/>
              <a:t>Adverse Drug Events (ADEs) are negative reactions that people have to substances like drugs. </a:t>
            </a:r>
          </a:p>
          <a:p>
            <a:pPr fontAlgn="base"/>
            <a:r>
              <a:rPr lang="en-IN" sz="2400" dirty="0"/>
              <a:t>ADEs are reported by pharmaceutical companies, health care providers, and consumers in government reporting systems.</a:t>
            </a:r>
          </a:p>
          <a:p>
            <a:pPr fontAlgn="base"/>
            <a:r>
              <a:rPr lang="en-IN" sz="2400" dirty="0"/>
              <a:t>In this case, the “transactions” are reports of ADEs. The items are the drugs taken, as well as other information like symptoms. </a:t>
            </a:r>
          </a:p>
          <a:p>
            <a:pPr fontAlgn="base"/>
            <a:r>
              <a:rPr lang="en-IN" sz="2400" dirty="0"/>
              <a:t>MBA simply uses the same calculations to identify patterns of co-occurrence in the reports to provide insights about what drugs and symptoms go together. To take action, of course, you find “baskets” of items that can be prevented.</a:t>
            </a:r>
          </a:p>
          <a:p>
            <a:endParaRPr lang="en-US" sz="2400" dirty="0"/>
          </a:p>
        </p:txBody>
      </p:sp>
      <p:sp>
        <p:nvSpPr>
          <p:cNvPr id="4" name="Slide Number Placeholder 3">
            <a:extLst>
              <a:ext uri="{FF2B5EF4-FFF2-40B4-BE49-F238E27FC236}">
                <a16:creationId xmlns:a16="http://schemas.microsoft.com/office/drawing/2014/main" id="{0DC785EF-6152-CF49-AAA3-229131312CA4}"/>
              </a:ext>
            </a:extLst>
          </p:cNvPr>
          <p:cNvSpPr>
            <a:spLocks noGrp="1"/>
          </p:cNvSpPr>
          <p:nvPr>
            <p:ph type="sldNum" sz="quarter" idx="12"/>
          </p:nvPr>
        </p:nvSpPr>
        <p:spPr/>
        <p:txBody>
          <a:bodyPr/>
          <a:lstStyle/>
          <a:p>
            <a:fld id="{81A9E46F-7BA3-46CF-8DB8-B01995389C81}" type="slidenum">
              <a:rPr lang="en-US" smtClean="0"/>
              <a:pPr/>
              <a:t>18</a:t>
            </a:fld>
            <a:endParaRPr lang="en-US" dirty="0"/>
          </a:p>
        </p:txBody>
      </p:sp>
    </p:spTree>
    <p:extLst>
      <p:ext uri="{BB962C8B-B14F-4D97-AF65-F5344CB8AC3E}">
        <p14:creationId xmlns:p14="http://schemas.microsoft.com/office/powerpoint/2010/main" val="689007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AB50-7ED3-6346-8ED1-CE37A01DD55A}"/>
              </a:ext>
            </a:extLst>
          </p:cNvPr>
          <p:cNvSpPr>
            <a:spLocks noGrp="1"/>
          </p:cNvSpPr>
          <p:nvPr>
            <p:ph type="title"/>
          </p:nvPr>
        </p:nvSpPr>
        <p:spPr/>
        <p:txBody>
          <a:bodyPr/>
          <a:lstStyle/>
          <a:p>
            <a:r>
              <a:rPr lang="en-US" dirty="0"/>
              <a:t>Other Interesting Applications </a:t>
            </a:r>
          </a:p>
        </p:txBody>
      </p:sp>
      <p:sp>
        <p:nvSpPr>
          <p:cNvPr id="3" name="Content Placeholder 2">
            <a:extLst>
              <a:ext uri="{FF2B5EF4-FFF2-40B4-BE49-F238E27FC236}">
                <a16:creationId xmlns:a16="http://schemas.microsoft.com/office/drawing/2014/main" id="{E2CD5643-60D0-D84D-8461-76E9DBFBEDE4}"/>
              </a:ext>
            </a:extLst>
          </p:cNvPr>
          <p:cNvSpPr>
            <a:spLocks noGrp="1"/>
          </p:cNvSpPr>
          <p:nvPr>
            <p:ph idx="1"/>
          </p:nvPr>
        </p:nvSpPr>
        <p:spPr>
          <a:xfrm>
            <a:off x="433387" y="1629783"/>
            <a:ext cx="8229600" cy="4625609"/>
          </a:xfrm>
        </p:spPr>
        <p:txBody>
          <a:bodyPr/>
          <a:lstStyle/>
          <a:p>
            <a:r>
              <a:rPr lang="en-IN" dirty="0"/>
              <a:t>an analysis based on association rules to find influencers on Facebook</a:t>
            </a:r>
          </a:p>
          <a:p>
            <a:r>
              <a:rPr lang="en-IN" dirty="0"/>
              <a:t>detection of word patterns associated with cyberbullying to detect these behaviours through the social network </a:t>
            </a:r>
          </a:p>
          <a:p>
            <a:r>
              <a:rPr lang="en-IN" dirty="0"/>
              <a:t>Itinerary analysis of tourist spots </a:t>
            </a:r>
          </a:p>
          <a:p>
            <a:r>
              <a:rPr lang="en-IN" dirty="0"/>
              <a:t>Mining Frequent sensor patterns</a:t>
            </a:r>
          </a:p>
          <a:p>
            <a:r>
              <a:rPr lang="en-IN" dirty="0"/>
              <a:t>Mining frequent sequence of movements in tennis players </a:t>
            </a:r>
            <a:endParaRPr lang="en-US" dirty="0"/>
          </a:p>
        </p:txBody>
      </p:sp>
      <p:sp>
        <p:nvSpPr>
          <p:cNvPr id="4" name="Slide Number Placeholder 3">
            <a:extLst>
              <a:ext uri="{FF2B5EF4-FFF2-40B4-BE49-F238E27FC236}">
                <a16:creationId xmlns:a16="http://schemas.microsoft.com/office/drawing/2014/main" id="{F47DF289-0B90-E14A-BDEC-69FC0640D8F4}"/>
              </a:ext>
            </a:extLst>
          </p:cNvPr>
          <p:cNvSpPr>
            <a:spLocks noGrp="1"/>
          </p:cNvSpPr>
          <p:nvPr>
            <p:ph type="sldNum" sz="quarter" idx="12"/>
          </p:nvPr>
        </p:nvSpPr>
        <p:spPr/>
        <p:txBody>
          <a:bodyPr/>
          <a:lstStyle/>
          <a:p>
            <a:fld id="{81A9E46F-7BA3-46CF-8DB8-B01995389C81}" type="slidenum">
              <a:rPr lang="en-US" smtClean="0"/>
              <a:pPr/>
              <a:t>19</a:t>
            </a:fld>
            <a:endParaRPr lang="en-US" dirty="0"/>
          </a:p>
        </p:txBody>
      </p:sp>
    </p:spTree>
    <p:extLst>
      <p:ext uri="{BB962C8B-B14F-4D97-AF65-F5344CB8AC3E}">
        <p14:creationId xmlns:p14="http://schemas.microsoft.com/office/powerpoint/2010/main" val="6247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Chapter</a:t>
            </a:r>
            <a:endParaRPr lang="en-IN" dirty="0"/>
          </a:p>
        </p:txBody>
      </p:sp>
      <p:sp>
        <p:nvSpPr>
          <p:cNvPr id="3" name="Content Placeholder 2"/>
          <p:cNvSpPr>
            <a:spLocks noGrp="1"/>
          </p:cNvSpPr>
          <p:nvPr>
            <p:ph idx="1"/>
          </p:nvPr>
        </p:nvSpPr>
        <p:spPr>
          <a:xfrm>
            <a:off x="228600" y="1600200"/>
            <a:ext cx="8709660" cy="4876799"/>
          </a:xfrm>
        </p:spPr>
        <p:txBody>
          <a:bodyPr>
            <a:noAutofit/>
          </a:bodyPr>
          <a:lstStyle/>
          <a:p>
            <a:pPr algn="just"/>
            <a:r>
              <a:rPr lang="en-US" sz="4400" dirty="0"/>
              <a:t>Handling Larger Data Sets in Main Memory</a:t>
            </a:r>
          </a:p>
          <a:p>
            <a:pPr algn="just"/>
            <a:r>
              <a:rPr lang="en-US" sz="4400" dirty="0"/>
              <a:t>Algorithm of Park, Chen and Yu (PCY)</a:t>
            </a:r>
          </a:p>
          <a:p>
            <a:pPr algn="just"/>
            <a:r>
              <a:rPr lang="en-US" sz="4400" dirty="0"/>
              <a:t>The SON Algorithm &amp; MapReduce </a:t>
            </a:r>
          </a:p>
        </p:txBody>
      </p:sp>
      <p:sp>
        <p:nvSpPr>
          <p:cNvPr id="4" name="Slide Number Placeholder 3">
            <a:extLst>
              <a:ext uri="{FF2B5EF4-FFF2-40B4-BE49-F238E27FC236}">
                <a16:creationId xmlns:a16="http://schemas.microsoft.com/office/drawing/2014/main" id="{A0779D51-A005-3247-9373-C97F6637E785}"/>
              </a:ext>
            </a:extLst>
          </p:cNvPr>
          <p:cNvSpPr>
            <a:spLocks noGrp="1"/>
          </p:cNvSpPr>
          <p:nvPr>
            <p:ph type="sldNum" sz="quarter" idx="12"/>
          </p:nvPr>
        </p:nvSpPr>
        <p:spPr/>
        <p:txBody>
          <a:bodyPr/>
          <a:lstStyle/>
          <a:p>
            <a:fld id="{81A9E46F-7BA3-46CF-8DB8-B01995389C81}"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Rectangle 2"/>
          <p:cNvSpPr>
            <a:spLocks noGrp="1" noChangeArrowheads="1"/>
          </p:cNvSpPr>
          <p:nvPr>
            <p:ph type="title"/>
          </p:nvPr>
        </p:nvSpPr>
        <p:spPr>
          <a:xfrm>
            <a:off x="381000" y="457200"/>
            <a:ext cx="8280400" cy="990600"/>
          </a:xfrm>
        </p:spPr>
        <p:txBody>
          <a:bodyPr>
            <a:normAutofit/>
          </a:bodyPr>
          <a:lstStyle/>
          <a:p>
            <a:r>
              <a:rPr lang="en-US" dirty="0"/>
              <a:t>Definition: Frequent </a:t>
            </a:r>
            <a:r>
              <a:rPr lang="en-US" dirty="0" err="1"/>
              <a:t>Itemset</a:t>
            </a:r>
            <a:endParaRPr lang="en-US" dirty="0"/>
          </a:p>
        </p:txBody>
      </p:sp>
      <p:sp>
        <p:nvSpPr>
          <p:cNvPr id="1231875" name="Rectangle 3"/>
          <p:cNvSpPr>
            <a:spLocks noGrp="1" noChangeArrowheads="1"/>
          </p:cNvSpPr>
          <p:nvPr>
            <p:ph type="body" sz="half" idx="1"/>
          </p:nvPr>
        </p:nvSpPr>
        <p:spPr>
          <a:xfrm>
            <a:off x="152400" y="1447800"/>
            <a:ext cx="5181600" cy="5334000"/>
          </a:xfrm>
          <a:noFill/>
          <a:ln/>
        </p:spPr>
        <p:txBody>
          <a:bodyPr>
            <a:noAutofit/>
          </a:bodyPr>
          <a:lstStyle/>
          <a:p>
            <a:pPr marL="342900" indent="-342900"/>
            <a:r>
              <a:rPr lang="en-US" sz="2200" b="1" dirty="0" err="1"/>
              <a:t>Itemset</a:t>
            </a:r>
            <a:endParaRPr lang="en-US" sz="2200" b="1" dirty="0"/>
          </a:p>
          <a:p>
            <a:pPr marL="742950" lvl="1" indent="-285750">
              <a:spcBef>
                <a:spcPts val="0"/>
              </a:spcBef>
            </a:pPr>
            <a:r>
              <a:rPr lang="en-US" sz="2200" dirty="0"/>
              <a:t>A collection of one or more items</a:t>
            </a:r>
          </a:p>
          <a:p>
            <a:pPr marL="1143000" lvl="2" indent="-228600">
              <a:spcBef>
                <a:spcPts val="0"/>
              </a:spcBef>
            </a:pPr>
            <a:r>
              <a:rPr lang="en-US" sz="2200" dirty="0"/>
              <a:t>Example: {Milk, Bread, Napkins}</a:t>
            </a:r>
          </a:p>
          <a:p>
            <a:pPr marL="742950" lvl="1" indent="-285750">
              <a:spcBef>
                <a:spcPts val="0"/>
              </a:spcBef>
            </a:pPr>
            <a:r>
              <a:rPr lang="en-US" sz="2200" dirty="0">
                <a:solidFill>
                  <a:schemeClr val="accent6">
                    <a:lumMod val="75000"/>
                  </a:schemeClr>
                </a:solidFill>
              </a:rPr>
              <a:t>k-</a:t>
            </a:r>
            <a:r>
              <a:rPr lang="en-US" sz="2200" dirty="0" err="1">
                <a:solidFill>
                  <a:schemeClr val="accent6">
                    <a:lumMod val="75000"/>
                  </a:schemeClr>
                </a:solidFill>
              </a:rPr>
              <a:t>itemset</a:t>
            </a:r>
            <a:endParaRPr lang="en-US" sz="2200" dirty="0">
              <a:solidFill>
                <a:schemeClr val="accent6">
                  <a:lumMod val="75000"/>
                </a:schemeClr>
              </a:solidFill>
            </a:endParaRPr>
          </a:p>
          <a:p>
            <a:pPr marL="1143000" lvl="2" indent="-228600">
              <a:spcBef>
                <a:spcPts val="0"/>
              </a:spcBef>
            </a:pPr>
            <a:r>
              <a:rPr lang="en-US" sz="2200" dirty="0"/>
              <a:t>An </a:t>
            </a:r>
            <a:r>
              <a:rPr lang="en-US" sz="2200" dirty="0" err="1"/>
              <a:t>itemset</a:t>
            </a:r>
            <a:r>
              <a:rPr lang="en-US" sz="2200" dirty="0"/>
              <a:t> that contains </a:t>
            </a:r>
            <a:r>
              <a:rPr lang="en-US" sz="2200" dirty="0">
                <a:solidFill>
                  <a:srgbClr val="00B0F0"/>
                </a:solidFill>
              </a:rPr>
              <a:t>k</a:t>
            </a:r>
            <a:r>
              <a:rPr lang="en-US" sz="2200" dirty="0"/>
              <a:t> items</a:t>
            </a:r>
            <a:endParaRPr lang="en-US" sz="2200" b="1" dirty="0"/>
          </a:p>
          <a:p>
            <a:pPr marL="342900" indent="-342900"/>
            <a:r>
              <a:rPr lang="en-US" sz="2200" b="1" dirty="0"/>
              <a:t>Support (</a:t>
            </a:r>
            <a:r>
              <a:rPr lang="en-US" sz="2200" b="1" dirty="0">
                <a:sym typeface="Symbol" pitchFamily="18" charset="2"/>
              </a:rPr>
              <a:t>)</a:t>
            </a:r>
          </a:p>
          <a:p>
            <a:pPr marL="742950" lvl="1" indent="-285750">
              <a:spcBef>
                <a:spcPts val="0"/>
              </a:spcBef>
            </a:pPr>
            <a:r>
              <a:rPr lang="en-US" sz="2200" b="1" dirty="0"/>
              <a:t>Count</a:t>
            </a:r>
            <a:r>
              <a:rPr lang="en-US" sz="2200" dirty="0"/>
              <a:t>: Frequency of occurrence of an </a:t>
            </a:r>
            <a:r>
              <a:rPr lang="en-US" sz="2200" dirty="0" err="1"/>
              <a:t>itemset</a:t>
            </a:r>
            <a:endParaRPr lang="en-US" sz="2200" dirty="0"/>
          </a:p>
          <a:p>
            <a:pPr marL="742950" lvl="1" indent="-285750">
              <a:spcBef>
                <a:spcPts val="0"/>
              </a:spcBef>
            </a:pPr>
            <a:r>
              <a:rPr lang="en-US" sz="2200" dirty="0"/>
              <a:t>E.g.   </a:t>
            </a:r>
            <a:r>
              <a:rPr lang="en-US" sz="2200" dirty="0">
                <a:solidFill>
                  <a:srgbClr val="0070C0"/>
                </a:solidFill>
                <a:sym typeface="Symbol" pitchFamily="18" charset="2"/>
              </a:rPr>
              <a:t>({Milk, </a:t>
            </a:r>
            <a:r>
              <a:rPr lang="en-US" sz="2200" dirty="0" err="1">
                <a:solidFill>
                  <a:srgbClr val="0070C0"/>
                </a:solidFill>
                <a:sym typeface="Symbol" pitchFamily="18" charset="2"/>
              </a:rPr>
              <a:t>Bread,Napkins</a:t>
            </a:r>
            <a:r>
              <a:rPr lang="en-US" sz="2200" dirty="0">
                <a:solidFill>
                  <a:srgbClr val="0070C0"/>
                </a:solidFill>
                <a:sym typeface="Symbol" pitchFamily="18" charset="2"/>
              </a:rPr>
              <a:t>}) </a:t>
            </a:r>
            <a:r>
              <a:rPr lang="en-US" sz="2200" dirty="0">
                <a:sym typeface="Symbol" pitchFamily="18" charset="2"/>
              </a:rPr>
              <a:t>= 2 </a:t>
            </a:r>
            <a:endParaRPr lang="en-US" sz="2200" b="1" dirty="0"/>
          </a:p>
          <a:p>
            <a:pPr marL="742950" lvl="1" indent="-285750">
              <a:spcBef>
                <a:spcPts val="0"/>
              </a:spcBef>
            </a:pPr>
            <a:r>
              <a:rPr lang="en-US" sz="2200" b="1" dirty="0"/>
              <a:t>Fraction</a:t>
            </a:r>
            <a:r>
              <a:rPr lang="en-US" sz="2200" dirty="0"/>
              <a:t>: Fraction of transactions that contain an </a:t>
            </a:r>
            <a:r>
              <a:rPr lang="en-US" sz="2200" dirty="0" err="1"/>
              <a:t>itemset</a:t>
            </a:r>
            <a:endParaRPr lang="en-US" sz="2200" dirty="0"/>
          </a:p>
          <a:p>
            <a:pPr marL="742950" lvl="1" indent="-285750">
              <a:spcBef>
                <a:spcPts val="0"/>
              </a:spcBef>
            </a:pPr>
            <a:r>
              <a:rPr lang="en-US" sz="2200" dirty="0"/>
              <a:t>E.g.   </a:t>
            </a:r>
            <a:r>
              <a:rPr lang="en-US" sz="2200" dirty="0">
                <a:solidFill>
                  <a:srgbClr val="0070C0"/>
                </a:solidFill>
              </a:rPr>
              <a:t>s({Milk, Bread, Napkins}) </a:t>
            </a:r>
            <a:r>
              <a:rPr lang="en-US" sz="2200" dirty="0"/>
              <a:t>= 40%</a:t>
            </a:r>
          </a:p>
          <a:p>
            <a:pPr marL="342900" indent="-342900"/>
            <a:r>
              <a:rPr lang="en-US" sz="2200" b="1" dirty="0"/>
              <a:t>Frequent </a:t>
            </a:r>
            <a:r>
              <a:rPr lang="en-US" sz="2200" b="1" dirty="0" err="1"/>
              <a:t>Itemset</a:t>
            </a:r>
            <a:endParaRPr lang="en-US" sz="2200" b="1" dirty="0"/>
          </a:p>
          <a:p>
            <a:pPr marL="742950" lvl="1" indent="-285750">
              <a:spcBef>
                <a:spcPts val="0"/>
              </a:spcBef>
            </a:pPr>
            <a:r>
              <a:rPr lang="en-US" sz="2200" dirty="0"/>
              <a:t>An </a:t>
            </a:r>
            <a:r>
              <a:rPr lang="en-US" sz="2200" dirty="0" err="1"/>
              <a:t>itemset</a:t>
            </a:r>
            <a:r>
              <a:rPr lang="en-US" sz="2200" dirty="0"/>
              <a:t> whose support is greater than or equal to a </a:t>
            </a:r>
            <a:r>
              <a:rPr lang="en-US" sz="2200" i="1" dirty="0" err="1">
                <a:solidFill>
                  <a:srgbClr val="FF0000"/>
                </a:solidFill>
              </a:rPr>
              <a:t>minsup</a:t>
            </a:r>
            <a:r>
              <a:rPr lang="en-US" sz="2200" dirty="0">
                <a:solidFill>
                  <a:srgbClr val="FF0000"/>
                </a:solidFill>
              </a:rPr>
              <a:t> </a:t>
            </a:r>
            <a:r>
              <a:rPr lang="en-US" sz="2200" dirty="0"/>
              <a:t>threshold</a:t>
            </a:r>
          </a:p>
        </p:txBody>
      </p:sp>
      <p:graphicFrame>
        <p:nvGraphicFramePr>
          <p:cNvPr id="1231917" name="Object 45"/>
          <p:cNvGraphicFramePr>
            <a:graphicFrameLocks noGrp="1" noChangeAspect="1"/>
          </p:cNvGraphicFramePr>
          <p:nvPr>
            <p:ph type="clipArt" sz="half" idx="2"/>
            <p:extLst>
              <p:ext uri="{D42A27DB-BD31-4B8C-83A1-F6EECF244321}">
                <p14:modId xmlns:p14="http://schemas.microsoft.com/office/powerpoint/2010/main" val="1174689323"/>
              </p:ext>
            </p:extLst>
          </p:nvPr>
        </p:nvGraphicFramePr>
        <p:xfrm>
          <a:off x="5486400" y="2279650"/>
          <a:ext cx="3352800" cy="2514600"/>
        </p:xfrm>
        <a:graphic>
          <a:graphicData uri="http://schemas.openxmlformats.org/presentationml/2006/ole">
            <mc:AlternateContent xmlns:mc="http://schemas.openxmlformats.org/markup-compatibility/2006">
              <mc:Choice xmlns:v="urn:schemas-microsoft-com:vml" Requires="v">
                <p:oleObj spid="_x0000_s1026" name="Document" r:id="rId3" imgW="3352800" imgH="2514600" progId="Word.Document.8">
                  <p:embed/>
                </p:oleObj>
              </mc:Choice>
              <mc:Fallback>
                <p:oleObj name="Document" r:id="rId3" imgW="3352800" imgH="2514600" progId="Word.Document.8">
                  <p:embed/>
                  <p:pic>
                    <p:nvPicPr>
                      <p:cNvPr id="0" name="Picture 2"/>
                      <p:cNvPicPr>
                        <a:picLocks noGrp="1" noChangeAspect="1" noChangeArrowheads="1"/>
                      </p:cNvPicPr>
                      <p:nvPr/>
                    </p:nvPicPr>
                    <p:blipFill>
                      <a:blip r:embed="rId4"/>
                      <a:srcRect/>
                      <a:stretch>
                        <a:fillRect/>
                      </a:stretch>
                    </p:blipFill>
                    <p:spPr bwMode="auto">
                      <a:xfrm>
                        <a:off x="5486400" y="2279650"/>
                        <a:ext cx="3352800" cy="251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5562600" y="5636567"/>
                <a:ext cx="2195922" cy="461665"/>
              </a:xfrm>
              <a:prstGeom prst="rect">
                <a:avLst/>
              </a:prstGeom>
              <a:noFill/>
            </p:spPr>
            <p:txBody>
              <a:bodyPr wrap="none" rtlCol="0">
                <a:spAutoFit/>
              </a:bodyPr>
              <a:lstStyle/>
              <a:p>
                <a:r>
                  <a:rPr lang="en-US" sz="2400" dirty="0"/>
                  <a:t> </a:t>
                </a:r>
                <a14:m>
                  <m:oMath xmlns:m="http://schemas.openxmlformats.org/officeDocument/2006/math">
                    <m:r>
                      <a:rPr lang="en-US" sz="2400" b="0" i="1" smtClean="0">
                        <a:solidFill>
                          <a:srgbClr val="0070C0"/>
                        </a:solidFill>
                        <a:latin typeface="Cambria Math"/>
                      </a:rPr>
                      <m:t>𝑠</m:t>
                    </m:r>
                    <m:d>
                      <m:dPr>
                        <m:ctrlPr>
                          <a:rPr lang="en-US" sz="2400" b="0" i="1" smtClean="0">
                            <a:solidFill>
                              <a:srgbClr val="0070C0"/>
                            </a:solidFill>
                            <a:latin typeface="Cambria Math" panose="02040503050406030204" pitchFamily="18" charset="0"/>
                          </a:rPr>
                        </m:ctrlPr>
                      </m:dPr>
                      <m:e>
                        <m:r>
                          <a:rPr lang="en-US" sz="2400" b="0" i="1" smtClean="0">
                            <a:solidFill>
                              <a:srgbClr val="0070C0"/>
                            </a:solidFill>
                            <a:latin typeface="Cambria Math"/>
                          </a:rPr>
                          <m:t>𝐼</m:t>
                        </m:r>
                      </m:e>
                    </m:d>
                    <m:r>
                      <a:rPr lang="en-US" sz="2400" b="0" i="1" smtClean="0">
                        <a:latin typeface="Cambria Math"/>
                      </a:rPr>
                      <m:t>≥</m:t>
                    </m:r>
                  </m:oMath>
                </a14:m>
                <a:r>
                  <a:rPr lang="en-US" sz="2400" dirty="0"/>
                  <a:t> </a:t>
                </a:r>
                <a:r>
                  <a:rPr lang="en-US" sz="2400" dirty="0">
                    <a:solidFill>
                      <a:srgbClr val="FF0000"/>
                    </a:solidFill>
                  </a:rPr>
                  <a:t>minsup</a:t>
                </a:r>
              </a:p>
            </p:txBody>
          </p:sp>
        </mc:Choice>
        <mc:Fallback xmlns="">
          <p:sp>
            <p:nvSpPr>
              <p:cNvPr id="2" name="TextBox 1"/>
              <p:cNvSpPr txBox="1">
                <a:spLocks noRot="1" noChangeAspect="1" noMove="1" noResize="1" noEditPoints="1" noAdjustHandles="1" noChangeArrowheads="1" noChangeShapeType="1" noTextEdit="1"/>
              </p:cNvSpPr>
              <p:nvPr/>
            </p:nvSpPr>
            <p:spPr>
              <a:xfrm>
                <a:off x="5562600" y="5636567"/>
                <a:ext cx="2195922" cy="461665"/>
              </a:xfrm>
              <a:prstGeom prst="rect">
                <a:avLst/>
              </a:prstGeom>
              <a:blipFill rotWithShape="1">
                <a:blip r:embed="rId6" cstate="print"/>
                <a:stretch>
                  <a:fillRect t="-9333" r="-3333" b="-32000"/>
                </a:stretch>
              </a:blipFill>
            </p:spPr>
            <p:txBody>
              <a:bodyPr/>
              <a:lstStyle/>
              <a:p>
                <a:r>
                  <a:rPr lang="en-US">
                    <a:noFill/>
                  </a:rPr>
                  <a:t> </a:t>
                </a:r>
              </a:p>
            </p:txBody>
          </p:sp>
        </mc:Fallback>
      </mc:AlternateContent>
    </p:spTree>
    <p:extLst>
      <p:ext uri="{BB962C8B-B14F-4D97-AF65-F5344CB8AC3E}">
        <p14:creationId xmlns:p14="http://schemas.microsoft.com/office/powerpoint/2010/main" val="93028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1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18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18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318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18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18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318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3187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3187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31875">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187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3187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875" grpId="0" build="p"/>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27176"/>
          </a:xfrm>
        </p:spPr>
        <p:txBody>
          <a:bodyPr/>
          <a:lstStyle/>
          <a:p>
            <a:r>
              <a:rPr lang="en-US" dirty="0"/>
              <a:t>Mining Frequent </a:t>
            </a:r>
            <a:r>
              <a:rPr lang="en-US" dirty="0" err="1"/>
              <a:t>Itemsets</a:t>
            </a:r>
            <a:r>
              <a:rPr lang="en-US" dirty="0"/>
              <a:t> task</a:t>
            </a:r>
          </a:p>
        </p:txBody>
      </p:sp>
      <p:sp>
        <p:nvSpPr>
          <p:cNvPr id="3" name="Content Placeholder 2"/>
          <p:cNvSpPr>
            <a:spLocks noGrp="1"/>
          </p:cNvSpPr>
          <p:nvPr>
            <p:ph idx="1"/>
          </p:nvPr>
        </p:nvSpPr>
        <p:spPr>
          <a:xfrm>
            <a:off x="76200" y="1524000"/>
            <a:ext cx="8915400" cy="5105399"/>
          </a:xfrm>
        </p:spPr>
        <p:txBody>
          <a:bodyPr>
            <a:noAutofit/>
          </a:bodyPr>
          <a:lstStyle/>
          <a:p>
            <a:r>
              <a:rPr lang="en-US" sz="2800" dirty="0">
                <a:solidFill>
                  <a:srgbClr val="FF0000"/>
                </a:solidFill>
              </a:rPr>
              <a:t>Input</a:t>
            </a:r>
            <a:r>
              <a:rPr lang="en-US" sz="2800" dirty="0"/>
              <a:t>: A set of transactions </a:t>
            </a:r>
            <a:r>
              <a:rPr lang="en-US" sz="2800" dirty="0">
                <a:solidFill>
                  <a:schemeClr val="accent6">
                    <a:lumMod val="75000"/>
                  </a:schemeClr>
                </a:solidFill>
              </a:rPr>
              <a:t>T</a:t>
            </a:r>
            <a:r>
              <a:rPr lang="en-US" sz="2800" dirty="0"/>
              <a:t>, over a set of items </a:t>
            </a:r>
            <a:r>
              <a:rPr lang="en-US" sz="2800" dirty="0">
                <a:solidFill>
                  <a:schemeClr val="accent6">
                    <a:lumMod val="75000"/>
                  </a:schemeClr>
                </a:solidFill>
              </a:rPr>
              <a:t>I</a:t>
            </a:r>
            <a:r>
              <a:rPr lang="en-US" sz="2800" dirty="0"/>
              <a:t> </a:t>
            </a:r>
          </a:p>
          <a:p>
            <a:r>
              <a:rPr lang="en-US" sz="2800" dirty="0">
                <a:solidFill>
                  <a:srgbClr val="FF0000"/>
                </a:solidFill>
              </a:rPr>
              <a:t>Output</a:t>
            </a:r>
            <a:r>
              <a:rPr lang="en-US" sz="2800" dirty="0"/>
              <a:t>: All </a:t>
            </a:r>
            <a:r>
              <a:rPr lang="en-US" sz="2800" dirty="0" err="1"/>
              <a:t>itemsets</a:t>
            </a:r>
            <a:r>
              <a:rPr lang="en-US" sz="2800" dirty="0"/>
              <a:t> with items in </a:t>
            </a:r>
            <a:r>
              <a:rPr lang="en-US" sz="2800" dirty="0">
                <a:solidFill>
                  <a:schemeClr val="accent6">
                    <a:lumMod val="75000"/>
                  </a:schemeClr>
                </a:solidFill>
              </a:rPr>
              <a:t>I</a:t>
            </a:r>
            <a:r>
              <a:rPr lang="en-US" sz="2800" dirty="0"/>
              <a:t> having </a:t>
            </a:r>
          </a:p>
          <a:p>
            <a:pPr lvl="1">
              <a:spcBef>
                <a:spcPts val="0"/>
              </a:spcBef>
            </a:pPr>
            <a:r>
              <a:rPr lang="en-US" dirty="0">
                <a:solidFill>
                  <a:srgbClr val="0070C0"/>
                </a:solidFill>
              </a:rPr>
              <a:t>support </a:t>
            </a:r>
            <a:r>
              <a:rPr lang="en-US" dirty="0">
                <a:solidFill>
                  <a:srgbClr val="0070C0"/>
                </a:solidFill>
                <a:cs typeface="Arial" pitchFamily="34" charset="0"/>
              </a:rPr>
              <a:t>≥ </a:t>
            </a:r>
            <a:r>
              <a:rPr lang="en-US" i="1" dirty="0" err="1">
                <a:solidFill>
                  <a:srgbClr val="FF0000"/>
                </a:solidFill>
                <a:cs typeface="Arial" pitchFamily="34" charset="0"/>
              </a:rPr>
              <a:t>minsup</a:t>
            </a:r>
            <a:r>
              <a:rPr lang="en-US" i="1" dirty="0">
                <a:solidFill>
                  <a:srgbClr val="FF0000"/>
                </a:solidFill>
                <a:cs typeface="Arial" pitchFamily="34" charset="0"/>
              </a:rPr>
              <a:t> </a:t>
            </a:r>
            <a:r>
              <a:rPr lang="en-US" dirty="0">
                <a:cs typeface="Arial" pitchFamily="34" charset="0"/>
              </a:rPr>
              <a:t>threshold</a:t>
            </a:r>
            <a:endParaRPr lang="en-US" dirty="0"/>
          </a:p>
          <a:p>
            <a:r>
              <a:rPr lang="en-US" sz="2800" dirty="0">
                <a:cs typeface="Arial" pitchFamily="34" charset="0"/>
              </a:rPr>
              <a:t>Problem parameters:</a:t>
            </a:r>
          </a:p>
          <a:p>
            <a:pPr lvl="1">
              <a:spcBef>
                <a:spcPts val="0"/>
              </a:spcBef>
            </a:pPr>
            <a:r>
              <a:rPr lang="en-US" dirty="0">
                <a:solidFill>
                  <a:schemeClr val="accent6">
                    <a:lumMod val="75000"/>
                  </a:schemeClr>
                </a:solidFill>
                <a:cs typeface="Arial" pitchFamily="34" charset="0"/>
              </a:rPr>
              <a:t>N = |T|: </a:t>
            </a:r>
            <a:r>
              <a:rPr lang="en-US" dirty="0">
                <a:cs typeface="Arial" pitchFamily="34" charset="0"/>
              </a:rPr>
              <a:t>number of transactions</a:t>
            </a:r>
          </a:p>
          <a:p>
            <a:pPr lvl="1">
              <a:spcBef>
                <a:spcPts val="0"/>
              </a:spcBef>
            </a:pPr>
            <a:r>
              <a:rPr lang="en-US" dirty="0">
                <a:solidFill>
                  <a:schemeClr val="accent6">
                    <a:lumMod val="75000"/>
                  </a:schemeClr>
                </a:solidFill>
                <a:cs typeface="Arial" pitchFamily="34" charset="0"/>
              </a:rPr>
              <a:t>d = |I|: </a:t>
            </a:r>
            <a:r>
              <a:rPr lang="en-US" dirty="0">
                <a:cs typeface="Arial" pitchFamily="34" charset="0"/>
              </a:rPr>
              <a:t>number of (distinct) items</a:t>
            </a:r>
          </a:p>
          <a:p>
            <a:pPr lvl="1">
              <a:spcBef>
                <a:spcPts val="0"/>
              </a:spcBef>
            </a:pPr>
            <a:r>
              <a:rPr lang="en-US" dirty="0">
                <a:solidFill>
                  <a:schemeClr val="accent6">
                    <a:lumMod val="75000"/>
                  </a:schemeClr>
                </a:solidFill>
                <a:cs typeface="Arial" pitchFamily="34" charset="0"/>
              </a:rPr>
              <a:t>w</a:t>
            </a:r>
            <a:r>
              <a:rPr lang="en-US" dirty="0">
                <a:cs typeface="Arial" pitchFamily="34" charset="0"/>
              </a:rPr>
              <a:t>: max width of a transaction</a:t>
            </a:r>
          </a:p>
          <a:p>
            <a:pPr lvl="1">
              <a:spcBef>
                <a:spcPts val="0"/>
              </a:spcBef>
            </a:pPr>
            <a:r>
              <a:rPr lang="en-US" dirty="0">
                <a:cs typeface="Arial" pitchFamily="34" charset="0"/>
              </a:rPr>
              <a:t>Number of possible </a:t>
            </a:r>
            <a:r>
              <a:rPr lang="en-US" dirty="0" err="1">
                <a:cs typeface="Arial" pitchFamily="34" charset="0"/>
              </a:rPr>
              <a:t>itemsets</a:t>
            </a:r>
            <a:r>
              <a:rPr lang="en-US" dirty="0">
                <a:cs typeface="Arial" pitchFamily="34" charset="0"/>
              </a:rPr>
              <a:t>?</a:t>
            </a:r>
            <a:endParaRPr lang="en-US" sz="2800" dirty="0">
              <a:cs typeface="Arial" pitchFamily="34" charset="0"/>
            </a:endParaRPr>
          </a:p>
          <a:p>
            <a:r>
              <a:rPr lang="en-US" sz="2800" dirty="0">
                <a:cs typeface="Arial" pitchFamily="34" charset="0"/>
              </a:rPr>
              <a:t>Scale of the problem:</a:t>
            </a:r>
          </a:p>
          <a:p>
            <a:pPr lvl="1">
              <a:spcBef>
                <a:spcPts val="0"/>
              </a:spcBef>
            </a:pPr>
            <a:r>
              <a:rPr lang="en-US" dirty="0" err="1"/>
              <a:t>WalMart</a:t>
            </a:r>
            <a:r>
              <a:rPr lang="en-US" dirty="0"/>
              <a:t> sells 100,000 items ; stores billions of baskets.</a:t>
            </a:r>
          </a:p>
          <a:p>
            <a:pPr lvl="1">
              <a:spcBef>
                <a:spcPts val="0"/>
              </a:spcBef>
            </a:pPr>
            <a:r>
              <a:rPr lang="en-US" dirty="0"/>
              <a:t>Web has  billions of words and many billions of pages.</a:t>
            </a:r>
          </a:p>
          <a:p>
            <a:endParaRPr lang="en-US" sz="2800" dirty="0">
              <a:cs typeface="Arial" pitchFamily="34" charset="0"/>
            </a:endParaRPr>
          </a:p>
        </p:txBody>
      </p:sp>
      <p:sp>
        <p:nvSpPr>
          <p:cNvPr id="5" name="TextBox 4"/>
          <p:cNvSpPr txBox="1"/>
          <p:nvPr/>
        </p:nvSpPr>
        <p:spPr>
          <a:xfrm>
            <a:off x="5410200" y="4495800"/>
            <a:ext cx="1250663" cy="584775"/>
          </a:xfrm>
          <a:prstGeom prst="rect">
            <a:avLst/>
          </a:prstGeom>
          <a:noFill/>
        </p:spPr>
        <p:txBody>
          <a:bodyPr wrap="none" rtlCol="0">
            <a:spAutoFit/>
          </a:bodyPr>
          <a:lstStyle/>
          <a:p>
            <a:r>
              <a:rPr lang="en-US" sz="3200" dirty="0">
                <a:solidFill>
                  <a:schemeClr val="accent6">
                    <a:lumMod val="75000"/>
                  </a:schemeClr>
                </a:solidFill>
                <a:cs typeface="Arial" pitchFamily="34" charset="0"/>
              </a:rPr>
              <a:t>M = </a:t>
            </a:r>
            <a:r>
              <a:rPr lang="en-US" sz="3200" dirty="0" err="1">
                <a:solidFill>
                  <a:schemeClr val="accent6">
                    <a:lumMod val="75000"/>
                  </a:schemeClr>
                </a:solidFill>
                <a:cs typeface="Arial" pitchFamily="34" charset="0"/>
              </a:rPr>
              <a:t>2</a:t>
            </a:r>
            <a:r>
              <a:rPr lang="en-US" sz="3200" baseline="30000" dirty="0" err="1">
                <a:solidFill>
                  <a:schemeClr val="accent6">
                    <a:lumMod val="75000"/>
                  </a:schemeClr>
                </a:solidFill>
                <a:cs typeface="Arial" pitchFamily="34" charset="0"/>
              </a:rPr>
              <a:t>d</a:t>
            </a:r>
            <a:endParaRPr lang="en-US" sz="3200" dirty="0"/>
          </a:p>
        </p:txBody>
      </p:sp>
      <p:sp>
        <p:nvSpPr>
          <p:cNvPr id="4" name="Slide Number Placeholder 3">
            <a:extLst>
              <a:ext uri="{FF2B5EF4-FFF2-40B4-BE49-F238E27FC236}">
                <a16:creationId xmlns:a16="http://schemas.microsoft.com/office/drawing/2014/main" id="{253052C7-6D30-FA40-8055-775E6189B001}"/>
              </a:ext>
            </a:extLst>
          </p:cNvPr>
          <p:cNvSpPr>
            <a:spLocks noGrp="1"/>
          </p:cNvSpPr>
          <p:nvPr>
            <p:ph type="sldNum" sz="quarter" idx="12"/>
          </p:nvPr>
        </p:nvSpPr>
        <p:spPr/>
        <p:txBody>
          <a:bodyPr/>
          <a:lstStyle/>
          <a:p>
            <a:fld id="{81A9E46F-7BA3-46CF-8DB8-B01995389C81}" type="slidenum">
              <a:rPr lang="en-US" smtClean="0"/>
              <a:pPr/>
              <a:t>21</a:t>
            </a:fld>
            <a:endParaRPr lang="en-US" dirty="0"/>
          </a:p>
        </p:txBody>
      </p:sp>
    </p:spTree>
    <p:extLst>
      <p:ext uri="{BB962C8B-B14F-4D97-AF65-F5344CB8AC3E}">
        <p14:creationId xmlns:p14="http://schemas.microsoft.com/office/powerpoint/2010/main" val="60010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r>
              <a:rPr lang="en-US" dirty="0"/>
              <a:t>The </a:t>
            </a:r>
            <a:r>
              <a:rPr lang="en-US" dirty="0" err="1"/>
              <a:t>itemset</a:t>
            </a:r>
            <a:r>
              <a:rPr lang="en-US" dirty="0"/>
              <a:t> </a:t>
            </a:r>
            <a:r>
              <a:rPr lang="en-US" dirty="0">
                <a:solidFill>
                  <a:schemeClr val="accent6">
                    <a:lumMod val="75000"/>
                  </a:schemeClr>
                </a:solidFill>
              </a:rPr>
              <a:t>lattice</a:t>
            </a:r>
          </a:p>
        </p:txBody>
      </p:sp>
      <p:graphicFrame>
        <p:nvGraphicFramePr>
          <p:cNvPr id="4" name="Object 3"/>
          <p:cNvGraphicFramePr>
            <a:graphicFrameLocks noChangeAspect="1"/>
          </p:cNvGraphicFramePr>
          <p:nvPr/>
        </p:nvGraphicFramePr>
        <p:xfrm>
          <a:off x="304800" y="1316038"/>
          <a:ext cx="7034213" cy="5313362"/>
        </p:xfrm>
        <a:graphic>
          <a:graphicData uri="http://schemas.openxmlformats.org/presentationml/2006/ole">
            <mc:AlternateContent xmlns:mc="http://schemas.openxmlformats.org/markup-compatibility/2006">
              <mc:Choice xmlns:v="urn:schemas-microsoft-com:vml" Requires="v">
                <p:oleObj spid="_x0000_s2050" r:id="rId3" imgW="9811512" imgH="7395972" progId="">
                  <p:embed/>
                </p:oleObj>
              </mc:Choice>
              <mc:Fallback>
                <p:oleObj r:id="rId3" imgW="9811512" imgH="7395972"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316038"/>
                        <a:ext cx="7034213" cy="5313362"/>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5" name="Text Box 3"/>
          <p:cNvSpPr txBox="1">
            <a:spLocks noChangeArrowheads="1"/>
          </p:cNvSpPr>
          <p:nvPr/>
        </p:nvSpPr>
        <p:spPr bwMode="auto">
          <a:xfrm>
            <a:off x="5943599" y="5943600"/>
            <a:ext cx="3026229" cy="648512"/>
          </a:xfrm>
          <a:prstGeom prst="rect">
            <a:avLst/>
          </a:prstGeom>
          <a:noFill/>
          <a:ln w="9525">
            <a:noFill/>
            <a:round/>
            <a:headEnd/>
            <a:tailEnd/>
          </a:ln>
          <a:effectLst/>
        </p:spPr>
        <p:txBody>
          <a:bodyPr wrap="square" lIns="90000" tIns="46800" rIns="90000" bIns="46800">
            <a:spAutoFit/>
          </a:bodyPr>
          <a:lstStyle/>
          <a:p>
            <a:pPr>
              <a:lnSpc>
                <a:spcPct val="100000"/>
              </a:lnSpc>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000000"/>
                </a:solidFill>
                <a:latin typeface="Arial" charset="0"/>
                <a:ea typeface="DejaVu LGC Sans" charset="0"/>
                <a:cs typeface="DejaVu LGC Sans" charset="0"/>
              </a:rPr>
              <a:t>Given </a:t>
            </a:r>
            <a:r>
              <a:rPr lang="en-GB" b="1" dirty="0">
                <a:solidFill>
                  <a:schemeClr val="accent2"/>
                </a:solidFill>
                <a:latin typeface="Arial" charset="0"/>
                <a:ea typeface="DejaVu LGC Sans" charset="0"/>
                <a:cs typeface="DejaVu LGC Sans" charset="0"/>
              </a:rPr>
              <a:t>d</a:t>
            </a:r>
            <a:r>
              <a:rPr lang="en-GB" b="1" dirty="0">
                <a:solidFill>
                  <a:srgbClr val="000000"/>
                </a:solidFill>
                <a:latin typeface="Arial" charset="0"/>
                <a:ea typeface="DejaVu LGC Sans" charset="0"/>
                <a:cs typeface="DejaVu LGC Sans" charset="0"/>
              </a:rPr>
              <a:t> items, there are </a:t>
            </a:r>
            <a:r>
              <a:rPr lang="en-GB" b="1" dirty="0">
                <a:solidFill>
                  <a:schemeClr val="accent2"/>
                </a:solidFill>
                <a:latin typeface="Arial" charset="0"/>
                <a:ea typeface="DejaVu LGC Sans" charset="0"/>
                <a:cs typeface="DejaVu LGC Sans" charset="0"/>
              </a:rPr>
              <a:t>2</a:t>
            </a:r>
            <a:r>
              <a:rPr lang="en-GB" b="1" baseline="30000" dirty="0">
                <a:solidFill>
                  <a:schemeClr val="accent2"/>
                </a:solidFill>
                <a:latin typeface="Arial" charset="0"/>
                <a:ea typeface="DejaVu LGC Sans" charset="0"/>
                <a:cs typeface="DejaVu LGC Sans" charset="0"/>
              </a:rPr>
              <a:t>d</a:t>
            </a:r>
            <a:r>
              <a:rPr lang="en-GB" b="1" dirty="0">
                <a:solidFill>
                  <a:schemeClr val="accent2"/>
                </a:solidFill>
                <a:latin typeface="Arial" charset="0"/>
                <a:ea typeface="DejaVu LGC Sans" charset="0"/>
                <a:cs typeface="DejaVu LGC Sans" charset="0"/>
              </a:rPr>
              <a:t> </a:t>
            </a:r>
            <a:r>
              <a:rPr lang="en-GB" b="1" dirty="0">
                <a:solidFill>
                  <a:srgbClr val="000000"/>
                </a:solidFill>
                <a:latin typeface="Arial" charset="0"/>
                <a:ea typeface="DejaVu LGC Sans" charset="0"/>
                <a:cs typeface="DejaVu LGC Sans" charset="0"/>
              </a:rPr>
              <a:t>possible  </a:t>
            </a:r>
            <a:r>
              <a:rPr lang="en-GB" b="1" dirty="0" err="1">
                <a:solidFill>
                  <a:srgbClr val="000000"/>
                </a:solidFill>
                <a:latin typeface="Arial" charset="0"/>
                <a:ea typeface="DejaVu LGC Sans" charset="0"/>
                <a:cs typeface="DejaVu LGC Sans" charset="0"/>
              </a:rPr>
              <a:t>itemsets</a:t>
            </a:r>
            <a:endParaRPr lang="en-GB" b="1" dirty="0">
              <a:solidFill>
                <a:srgbClr val="000000"/>
              </a:solidFill>
              <a:latin typeface="Arial" charset="0"/>
              <a:ea typeface="DejaVu LGC Sans" charset="0"/>
              <a:cs typeface="DejaVu LGC Sans" charset="0"/>
            </a:endParaRPr>
          </a:p>
        </p:txBody>
      </p:sp>
      <p:sp>
        <p:nvSpPr>
          <p:cNvPr id="3" name="Slide Number Placeholder 2">
            <a:extLst>
              <a:ext uri="{FF2B5EF4-FFF2-40B4-BE49-F238E27FC236}">
                <a16:creationId xmlns:a16="http://schemas.microsoft.com/office/drawing/2014/main" id="{B1E0B06F-1204-494A-88DA-7A089FDA87C2}"/>
              </a:ext>
            </a:extLst>
          </p:cNvPr>
          <p:cNvSpPr>
            <a:spLocks noGrp="1"/>
          </p:cNvSpPr>
          <p:nvPr>
            <p:ph type="sldNum" sz="quarter" idx="12"/>
          </p:nvPr>
        </p:nvSpPr>
        <p:spPr/>
        <p:txBody>
          <a:bodyPr/>
          <a:lstStyle/>
          <a:p>
            <a:fld id="{81A9E46F-7BA3-46CF-8DB8-B01995389C81}" type="slidenum">
              <a:rPr lang="en-US" smtClean="0"/>
              <a:pPr/>
              <a:t>22</a:t>
            </a:fld>
            <a:endParaRPr lang="en-US" dirty="0"/>
          </a:p>
        </p:txBody>
      </p:sp>
    </p:spTree>
    <p:extLst>
      <p:ext uri="{BB962C8B-B14F-4D97-AF65-F5344CB8AC3E}">
        <p14:creationId xmlns:p14="http://schemas.microsoft.com/office/powerpoint/2010/main" val="4071531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ChangeArrowheads="1"/>
          </p:cNvSpPr>
          <p:nvPr>
            <p:ph type="title"/>
          </p:nvPr>
        </p:nvSpPr>
        <p:spPr/>
        <p:txBody>
          <a:bodyPr/>
          <a:lstStyle/>
          <a:p>
            <a:r>
              <a:rPr lang="en-US"/>
              <a:t>Computation Model</a:t>
            </a:r>
          </a:p>
        </p:txBody>
      </p:sp>
      <p:sp>
        <p:nvSpPr>
          <p:cNvPr id="62467" name="Rectangle 1027"/>
          <p:cNvSpPr>
            <a:spLocks noGrp="1" noChangeArrowheads="1"/>
          </p:cNvSpPr>
          <p:nvPr>
            <p:ph idx="1"/>
          </p:nvPr>
        </p:nvSpPr>
        <p:spPr>
          <a:xfrm>
            <a:off x="304800" y="1524000"/>
            <a:ext cx="8534400" cy="4953000"/>
          </a:xfrm>
        </p:spPr>
        <p:txBody>
          <a:bodyPr>
            <a:noAutofit/>
          </a:bodyPr>
          <a:lstStyle/>
          <a:p>
            <a:r>
              <a:rPr lang="en-US" sz="4000" dirty="0"/>
              <a:t>Typically, data is kept in flat files rather than in a database system.</a:t>
            </a:r>
          </a:p>
          <a:p>
            <a:pPr lvl="1"/>
            <a:r>
              <a:rPr lang="en-US" sz="3600" dirty="0">
                <a:solidFill>
                  <a:srgbClr val="FF0000"/>
                </a:solidFill>
              </a:rPr>
              <a:t>Stored on disk.</a:t>
            </a:r>
          </a:p>
          <a:p>
            <a:pPr lvl="1"/>
            <a:r>
              <a:rPr lang="en-US" sz="3600" dirty="0">
                <a:solidFill>
                  <a:srgbClr val="FF0000"/>
                </a:solidFill>
              </a:rPr>
              <a:t>Stored basket-by-basket.</a:t>
            </a:r>
          </a:p>
          <a:p>
            <a:pPr lvl="1"/>
            <a:r>
              <a:rPr lang="en-US" sz="3600" dirty="0">
                <a:solidFill>
                  <a:srgbClr val="FF0000"/>
                </a:solidFill>
              </a:rPr>
              <a:t>Expand baskets into pairs, triples, etc. as you read baskets.</a:t>
            </a:r>
          </a:p>
          <a:p>
            <a:pPr lvl="2"/>
            <a:r>
              <a:rPr lang="en-US" sz="3200" dirty="0">
                <a:solidFill>
                  <a:srgbClr val="FF0000"/>
                </a:solidFill>
              </a:rPr>
              <a:t>Use k  nested loops to generate all sets of size k.</a:t>
            </a:r>
          </a:p>
        </p:txBody>
      </p:sp>
      <p:sp>
        <p:nvSpPr>
          <p:cNvPr id="2" name="Slide Number Placeholder 1">
            <a:extLst>
              <a:ext uri="{FF2B5EF4-FFF2-40B4-BE49-F238E27FC236}">
                <a16:creationId xmlns:a16="http://schemas.microsoft.com/office/drawing/2014/main" id="{5F49E771-CF64-D64D-AA5A-2CCDA6EFAE73}"/>
              </a:ext>
            </a:extLst>
          </p:cNvPr>
          <p:cNvSpPr>
            <a:spLocks noGrp="1"/>
          </p:cNvSpPr>
          <p:nvPr>
            <p:ph type="sldNum" sz="quarter" idx="12"/>
          </p:nvPr>
        </p:nvSpPr>
        <p:spPr/>
        <p:txBody>
          <a:bodyPr/>
          <a:lstStyle/>
          <a:p>
            <a:fld id="{81A9E46F-7BA3-46CF-8DB8-B01995389C81}" type="slidenum">
              <a:rPr lang="en-US" smtClean="0"/>
              <a:pPr/>
              <a:t>23</a:t>
            </a:fld>
            <a:endParaRPr lang="en-US" dirty="0"/>
          </a:p>
        </p:txBody>
      </p:sp>
    </p:spTree>
    <p:extLst>
      <p:ext uri="{BB962C8B-B14F-4D97-AF65-F5344CB8AC3E}">
        <p14:creationId xmlns:p14="http://schemas.microsoft.com/office/powerpoint/2010/main" val="1935519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file: retail</a:t>
            </a:r>
          </a:p>
        </p:txBody>
      </p:sp>
      <p:sp>
        <p:nvSpPr>
          <p:cNvPr id="3" name="Content Placeholder 2"/>
          <p:cNvSpPr>
            <a:spLocks noGrp="1"/>
          </p:cNvSpPr>
          <p:nvPr>
            <p:ph idx="1"/>
          </p:nvPr>
        </p:nvSpPr>
        <p:spPr>
          <a:xfrm>
            <a:off x="152400" y="1524000"/>
            <a:ext cx="8686800" cy="5105399"/>
          </a:xfrm>
        </p:spPr>
        <p:txBody>
          <a:bodyPr>
            <a:noAutofit/>
          </a:bodyPr>
          <a:lstStyle/>
          <a:p>
            <a:pPr marL="0" indent="0">
              <a:buNone/>
            </a:pPr>
            <a:r>
              <a:rPr lang="en-US" sz="1400" b="1" dirty="0">
                <a:latin typeface="Courier New" pitchFamily="49" charset="0"/>
                <a:cs typeface="Courier New" pitchFamily="49" charset="0"/>
              </a:rPr>
              <a:t>0 1 2 3 4 5 6 7 8 9 10 11 12 13 14 15 16 17 18 19 20 21 22 23 24 25 26 27 28 29 </a:t>
            </a:r>
          </a:p>
          <a:p>
            <a:pPr marL="0" indent="0">
              <a:buNone/>
            </a:pPr>
            <a:r>
              <a:rPr lang="en-US" sz="1400" b="1" dirty="0">
                <a:latin typeface="Courier New" pitchFamily="49" charset="0"/>
                <a:cs typeface="Courier New" pitchFamily="49" charset="0"/>
              </a:rPr>
              <a:t>30 31 32 </a:t>
            </a:r>
          </a:p>
          <a:p>
            <a:pPr marL="0" indent="0">
              <a:buNone/>
            </a:pPr>
            <a:r>
              <a:rPr lang="en-US" sz="1400" b="1" dirty="0">
                <a:latin typeface="Courier New" pitchFamily="49" charset="0"/>
                <a:cs typeface="Courier New" pitchFamily="49" charset="0"/>
              </a:rPr>
              <a:t>33 34 35 </a:t>
            </a:r>
          </a:p>
          <a:p>
            <a:pPr marL="0" indent="0">
              <a:buNone/>
            </a:pPr>
            <a:r>
              <a:rPr lang="en-US" sz="1400" b="1" dirty="0">
                <a:latin typeface="Courier New" pitchFamily="49" charset="0"/>
                <a:cs typeface="Courier New" pitchFamily="49" charset="0"/>
              </a:rPr>
              <a:t>36 37 38 39 40 41 42 43 44 45 46 </a:t>
            </a:r>
          </a:p>
          <a:p>
            <a:pPr marL="0" indent="0">
              <a:buNone/>
            </a:pPr>
            <a:r>
              <a:rPr lang="en-US" sz="1400" b="1" dirty="0">
                <a:latin typeface="Courier New" pitchFamily="49" charset="0"/>
                <a:cs typeface="Courier New" pitchFamily="49" charset="0"/>
              </a:rPr>
              <a:t>38 39 47 48 </a:t>
            </a:r>
          </a:p>
          <a:p>
            <a:pPr marL="0" indent="0">
              <a:buNone/>
            </a:pPr>
            <a:r>
              <a:rPr lang="en-US" sz="1400" b="1" dirty="0">
                <a:latin typeface="Courier New" pitchFamily="49" charset="0"/>
                <a:cs typeface="Courier New" pitchFamily="49" charset="0"/>
              </a:rPr>
              <a:t>38 39 48 49 50 51 52 53 54 55 56 57 58 </a:t>
            </a:r>
          </a:p>
          <a:p>
            <a:pPr marL="0" indent="0">
              <a:buNone/>
            </a:pPr>
            <a:r>
              <a:rPr lang="en-US" sz="1400" b="1" dirty="0">
                <a:latin typeface="Courier New" pitchFamily="49" charset="0"/>
                <a:cs typeface="Courier New" pitchFamily="49" charset="0"/>
              </a:rPr>
              <a:t>32 41 59 60 61 62 </a:t>
            </a:r>
          </a:p>
          <a:p>
            <a:pPr marL="0" indent="0">
              <a:buNone/>
            </a:pPr>
            <a:r>
              <a:rPr lang="en-US" sz="1400" b="1" dirty="0">
                <a:latin typeface="Courier New" pitchFamily="49" charset="0"/>
                <a:cs typeface="Courier New" pitchFamily="49" charset="0"/>
              </a:rPr>
              <a:t>3 39 48 </a:t>
            </a:r>
          </a:p>
          <a:p>
            <a:pPr marL="0" indent="0">
              <a:buNone/>
            </a:pPr>
            <a:r>
              <a:rPr lang="en-US" sz="1400" b="1" dirty="0">
                <a:latin typeface="Courier New" pitchFamily="49" charset="0"/>
                <a:cs typeface="Courier New" pitchFamily="49" charset="0"/>
              </a:rPr>
              <a:t>63 64 65 66 67 68 </a:t>
            </a:r>
          </a:p>
          <a:p>
            <a:pPr marL="0" indent="0">
              <a:buNone/>
            </a:pPr>
            <a:r>
              <a:rPr lang="en-US" sz="1400" b="1" dirty="0">
                <a:latin typeface="Courier New" pitchFamily="49" charset="0"/>
                <a:cs typeface="Courier New" pitchFamily="49" charset="0"/>
              </a:rPr>
              <a:t>32 69 </a:t>
            </a:r>
          </a:p>
          <a:p>
            <a:pPr marL="0" indent="0">
              <a:buNone/>
            </a:pPr>
            <a:r>
              <a:rPr lang="en-US" sz="1400" b="1" dirty="0">
                <a:latin typeface="Courier New" pitchFamily="49" charset="0"/>
                <a:cs typeface="Courier New" pitchFamily="49" charset="0"/>
              </a:rPr>
              <a:t>48 70 71 72 </a:t>
            </a:r>
          </a:p>
          <a:p>
            <a:pPr marL="0" indent="0">
              <a:buNone/>
            </a:pPr>
            <a:r>
              <a:rPr lang="en-US" sz="1400" b="1" dirty="0">
                <a:latin typeface="Courier New" pitchFamily="49" charset="0"/>
                <a:cs typeface="Courier New" pitchFamily="49" charset="0"/>
              </a:rPr>
              <a:t>39 73 74 75 76 77 78 79 </a:t>
            </a:r>
          </a:p>
          <a:p>
            <a:pPr marL="0" indent="0">
              <a:buNone/>
            </a:pPr>
            <a:r>
              <a:rPr lang="en-US" sz="1400" b="1" dirty="0">
                <a:latin typeface="Courier New" pitchFamily="49" charset="0"/>
                <a:cs typeface="Courier New" pitchFamily="49" charset="0"/>
              </a:rPr>
              <a:t>36 38 39 41 48 79 80 81 </a:t>
            </a:r>
          </a:p>
          <a:p>
            <a:pPr marL="0" indent="0">
              <a:buNone/>
            </a:pPr>
            <a:r>
              <a:rPr lang="en-US" sz="1400" b="1" dirty="0">
                <a:latin typeface="Courier New" pitchFamily="49" charset="0"/>
                <a:cs typeface="Courier New" pitchFamily="49" charset="0"/>
              </a:rPr>
              <a:t>82 83 84 </a:t>
            </a:r>
          </a:p>
          <a:p>
            <a:pPr marL="0" indent="0">
              <a:buNone/>
            </a:pPr>
            <a:r>
              <a:rPr lang="en-US" sz="1400" b="1" dirty="0">
                <a:latin typeface="Courier New" pitchFamily="49" charset="0"/>
                <a:cs typeface="Courier New" pitchFamily="49" charset="0"/>
              </a:rPr>
              <a:t>41 85 86 87 88 </a:t>
            </a:r>
          </a:p>
          <a:p>
            <a:pPr marL="0" indent="0">
              <a:buNone/>
            </a:pPr>
            <a:r>
              <a:rPr lang="en-US" sz="1400" b="1" dirty="0">
                <a:latin typeface="Courier New" pitchFamily="49" charset="0"/>
                <a:cs typeface="Courier New" pitchFamily="49" charset="0"/>
              </a:rPr>
              <a:t>39 48 89 90 91 92 93 94 95 96 97 98 99 100 101 </a:t>
            </a:r>
          </a:p>
          <a:p>
            <a:pPr marL="0" indent="0">
              <a:buNone/>
            </a:pPr>
            <a:r>
              <a:rPr lang="en-US" sz="1400" b="1" dirty="0">
                <a:latin typeface="Courier New" pitchFamily="49" charset="0"/>
                <a:cs typeface="Courier New" pitchFamily="49" charset="0"/>
              </a:rPr>
              <a:t>36 38 39 48 89 </a:t>
            </a:r>
          </a:p>
          <a:p>
            <a:pPr marL="0" indent="0">
              <a:buNone/>
            </a:pPr>
            <a:r>
              <a:rPr lang="en-US" sz="1400" b="1" dirty="0">
                <a:latin typeface="Courier New" pitchFamily="49" charset="0"/>
                <a:cs typeface="Courier New" pitchFamily="49" charset="0"/>
              </a:rPr>
              <a:t>39 41 102 103 104 105 106 107 108 </a:t>
            </a:r>
          </a:p>
          <a:p>
            <a:pPr marL="0" indent="0">
              <a:buNone/>
            </a:pPr>
            <a:r>
              <a:rPr lang="en-US" sz="1400" b="1" dirty="0">
                <a:latin typeface="Courier New" pitchFamily="49" charset="0"/>
                <a:cs typeface="Courier New" pitchFamily="49" charset="0"/>
              </a:rPr>
              <a:t>38 39 41 109 110 </a:t>
            </a:r>
          </a:p>
          <a:p>
            <a:pPr marL="0" indent="0">
              <a:buNone/>
            </a:pPr>
            <a:r>
              <a:rPr lang="en-US" sz="1400" b="1" dirty="0">
                <a:latin typeface="Courier New" pitchFamily="49" charset="0"/>
                <a:cs typeface="Courier New" pitchFamily="49" charset="0"/>
              </a:rPr>
              <a:t>39 111 112 113 114 115 116 117 118 </a:t>
            </a:r>
          </a:p>
          <a:p>
            <a:pPr marL="0" indent="0">
              <a:buNone/>
            </a:pPr>
            <a:r>
              <a:rPr lang="en-US" sz="1400" b="1" dirty="0">
                <a:latin typeface="Courier New" pitchFamily="49" charset="0"/>
                <a:cs typeface="Courier New" pitchFamily="49" charset="0"/>
              </a:rPr>
              <a:t>119 120 121 122 123 124 125 126 127 128 129 130 131 132 133 </a:t>
            </a:r>
          </a:p>
          <a:p>
            <a:pPr marL="0" indent="0">
              <a:buNone/>
            </a:pPr>
            <a:r>
              <a:rPr lang="en-US" sz="1400" b="1" dirty="0">
                <a:latin typeface="Courier New" pitchFamily="49" charset="0"/>
                <a:cs typeface="Courier New" pitchFamily="49" charset="0"/>
              </a:rPr>
              <a:t>48 134 135 136 </a:t>
            </a:r>
          </a:p>
          <a:p>
            <a:pPr marL="0" indent="0">
              <a:buNone/>
            </a:pPr>
            <a:r>
              <a:rPr lang="en-US" sz="1400" b="1" dirty="0">
                <a:latin typeface="Courier New" pitchFamily="49" charset="0"/>
                <a:cs typeface="Courier New" pitchFamily="49" charset="0"/>
              </a:rPr>
              <a:t>39 48 137 138 139 140 141 142 143 144 145 146 147 148 149 </a:t>
            </a:r>
          </a:p>
        </p:txBody>
      </p:sp>
      <p:sp>
        <p:nvSpPr>
          <p:cNvPr id="5" name="Text Box 35"/>
          <p:cNvSpPr txBox="1">
            <a:spLocks noChangeArrowheads="1"/>
          </p:cNvSpPr>
          <p:nvPr/>
        </p:nvSpPr>
        <p:spPr bwMode="auto">
          <a:xfrm>
            <a:off x="5546725" y="2322373"/>
            <a:ext cx="314007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dirty="0">
                <a:solidFill>
                  <a:schemeClr val="accent1">
                    <a:lumMod val="60000"/>
                    <a:lumOff val="40000"/>
                  </a:schemeClr>
                </a:solidFill>
              </a:rPr>
              <a:t>Example</a:t>
            </a:r>
            <a:r>
              <a:rPr lang="en-US" sz="2400" dirty="0">
                <a:solidFill>
                  <a:srgbClr val="FF0000"/>
                </a:solidFill>
              </a:rPr>
              <a:t>: items are</a:t>
            </a:r>
          </a:p>
          <a:p>
            <a:r>
              <a:rPr lang="en-US" sz="2400" dirty="0">
                <a:solidFill>
                  <a:srgbClr val="FF0000"/>
                </a:solidFill>
              </a:rPr>
              <a:t>positive integers,</a:t>
            </a:r>
          </a:p>
          <a:p>
            <a:r>
              <a:rPr lang="en-US" sz="2400" dirty="0">
                <a:solidFill>
                  <a:srgbClr val="FF0000"/>
                </a:solidFill>
              </a:rPr>
              <a:t>and each basket corresponds to a line in the file of space separated integers</a:t>
            </a:r>
          </a:p>
        </p:txBody>
      </p:sp>
      <p:sp>
        <p:nvSpPr>
          <p:cNvPr id="4" name="Slide Number Placeholder 3">
            <a:extLst>
              <a:ext uri="{FF2B5EF4-FFF2-40B4-BE49-F238E27FC236}">
                <a16:creationId xmlns:a16="http://schemas.microsoft.com/office/drawing/2014/main" id="{E519A09F-760F-5D44-AE7A-3DE9B098C852}"/>
              </a:ext>
            </a:extLst>
          </p:cNvPr>
          <p:cNvSpPr>
            <a:spLocks noGrp="1"/>
          </p:cNvSpPr>
          <p:nvPr>
            <p:ph type="sldNum" sz="quarter" idx="12"/>
          </p:nvPr>
        </p:nvSpPr>
        <p:spPr/>
        <p:txBody>
          <a:bodyPr/>
          <a:lstStyle/>
          <a:p>
            <a:fld id="{81A9E46F-7BA3-46CF-8DB8-B01995389C81}" type="slidenum">
              <a:rPr lang="en-US" smtClean="0"/>
              <a:pPr/>
              <a:t>24</a:t>
            </a:fld>
            <a:endParaRPr lang="en-US" dirty="0"/>
          </a:p>
        </p:txBody>
      </p:sp>
    </p:spTree>
    <p:extLst>
      <p:ext uri="{BB962C8B-B14F-4D97-AF65-F5344CB8AC3E}">
        <p14:creationId xmlns:p14="http://schemas.microsoft.com/office/powerpoint/2010/main" val="4235289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p:cNvSpPr>
          <p:nvPr>
            <p:ph type="title"/>
          </p:nvPr>
        </p:nvSpPr>
        <p:spPr/>
        <p:txBody>
          <a:bodyPr/>
          <a:lstStyle/>
          <a:p>
            <a:r>
              <a:rPr lang="en-US" altLang="zh-CN">
                <a:latin typeface="Calibri" pitchFamily="34" charset="0"/>
                <a:ea typeface="SimSun" pitchFamily="2" charset="-122"/>
              </a:rPr>
              <a:t>File Organization</a:t>
            </a:r>
          </a:p>
        </p:txBody>
      </p:sp>
      <p:sp>
        <p:nvSpPr>
          <p:cNvPr id="18461" name="Text Box 28"/>
          <p:cNvSpPr txBox="1">
            <a:spLocks noChangeArrowheads="1"/>
          </p:cNvSpPr>
          <p:nvPr/>
        </p:nvSpPr>
        <p:spPr bwMode="auto">
          <a:xfrm>
            <a:off x="3795712" y="2331324"/>
            <a:ext cx="1151854" cy="400110"/>
          </a:xfrm>
          <a:prstGeom prst="rect">
            <a:avLst/>
          </a:prstGeom>
          <a:noFill/>
          <a:ln w="9525">
            <a:noFill/>
            <a:miter lim="800000"/>
            <a:headEnd/>
            <a:tailEnd/>
          </a:ln>
        </p:spPr>
        <p:txBody>
          <a:bodyPr wrap="none">
            <a:spAutoFit/>
          </a:bodyPr>
          <a:lstStyle/>
          <a:p>
            <a:pPr eaLnBrk="0" hangingPunct="0"/>
            <a:r>
              <a:rPr lang="en-US" altLang="zh-CN" sz="2000">
                <a:solidFill>
                  <a:srgbClr val="002060"/>
                </a:solidFill>
                <a:latin typeface="Tahoma" pitchFamily="34" charset="0"/>
                <a:ea typeface="SimSun" pitchFamily="2" charset="-122"/>
              </a:rPr>
              <a:t>Basket 1</a:t>
            </a:r>
          </a:p>
        </p:txBody>
      </p:sp>
      <p:sp>
        <p:nvSpPr>
          <p:cNvPr id="18462" name="Text Box 29"/>
          <p:cNvSpPr txBox="1">
            <a:spLocks noChangeArrowheads="1"/>
          </p:cNvSpPr>
          <p:nvPr/>
        </p:nvSpPr>
        <p:spPr bwMode="auto">
          <a:xfrm>
            <a:off x="3846970" y="3340954"/>
            <a:ext cx="1151854" cy="400110"/>
          </a:xfrm>
          <a:prstGeom prst="rect">
            <a:avLst/>
          </a:prstGeom>
          <a:noFill/>
          <a:ln w="9525">
            <a:noFill/>
            <a:miter lim="800000"/>
            <a:headEnd/>
            <a:tailEnd/>
          </a:ln>
        </p:spPr>
        <p:txBody>
          <a:bodyPr wrap="none">
            <a:spAutoFit/>
          </a:bodyPr>
          <a:lstStyle/>
          <a:p>
            <a:pPr eaLnBrk="0" hangingPunct="0"/>
            <a:r>
              <a:rPr lang="en-US" altLang="zh-CN" sz="2000">
                <a:solidFill>
                  <a:srgbClr val="002060"/>
                </a:solidFill>
                <a:latin typeface="Tahoma" pitchFamily="34" charset="0"/>
                <a:ea typeface="SimSun" pitchFamily="2" charset="-122"/>
              </a:rPr>
              <a:t>Basket 2</a:t>
            </a:r>
          </a:p>
        </p:txBody>
      </p:sp>
      <p:sp>
        <p:nvSpPr>
          <p:cNvPr id="18463" name="Text Box 30"/>
          <p:cNvSpPr txBox="1">
            <a:spLocks noChangeArrowheads="1"/>
          </p:cNvSpPr>
          <p:nvPr/>
        </p:nvSpPr>
        <p:spPr bwMode="auto">
          <a:xfrm>
            <a:off x="3949486" y="4130656"/>
            <a:ext cx="1151854" cy="400110"/>
          </a:xfrm>
          <a:prstGeom prst="rect">
            <a:avLst/>
          </a:prstGeom>
          <a:noFill/>
          <a:ln w="9525">
            <a:noFill/>
            <a:miter lim="800000"/>
            <a:headEnd/>
            <a:tailEnd/>
          </a:ln>
        </p:spPr>
        <p:txBody>
          <a:bodyPr wrap="none">
            <a:spAutoFit/>
          </a:bodyPr>
          <a:lstStyle/>
          <a:p>
            <a:pPr eaLnBrk="0" hangingPunct="0"/>
            <a:r>
              <a:rPr lang="en-US" altLang="zh-CN" sz="2000">
                <a:solidFill>
                  <a:srgbClr val="002060"/>
                </a:solidFill>
                <a:latin typeface="Tahoma" pitchFamily="34" charset="0"/>
                <a:ea typeface="SimSun" pitchFamily="2" charset="-122"/>
              </a:rPr>
              <a:t>Basket 3</a:t>
            </a:r>
          </a:p>
        </p:txBody>
      </p:sp>
      <p:grpSp>
        <p:nvGrpSpPr>
          <p:cNvPr id="2" name="Group 1"/>
          <p:cNvGrpSpPr/>
          <p:nvPr/>
        </p:nvGrpSpPr>
        <p:grpSpPr>
          <a:xfrm>
            <a:off x="546726" y="1524000"/>
            <a:ext cx="3124201" cy="5017354"/>
            <a:chOff x="609600" y="1828800"/>
            <a:chExt cx="3124201" cy="4876800"/>
          </a:xfrm>
        </p:grpSpPr>
        <p:sp>
          <p:nvSpPr>
            <p:cNvPr id="18436" name="Rectangle 3"/>
            <p:cNvSpPr>
              <a:spLocks noChangeArrowheads="1"/>
            </p:cNvSpPr>
            <p:nvPr/>
          </p:nvSpPr>
          <p:spPr bwMode="auto">
            <a:xfrm>
              <a:off x="609600" y="1828800"/>
              <a:ext cx="2971800" cy="4876800"/>
            </a:xfrm>
            <a:prstGeom prst="rect">
              <a:avLst/>
            </a:prstGeom>
            <a:solidFill>
              <a:srgbClr val="FFFF99">
                <a:alpha val="50195"/>
              </a:srgbClr>
            </a:solidFill>
            <a:ln w="9525">
              <a:solidFill>
                <a:schemeClr val="tx1"/>
              </a:solidFill>
              <a:miter lim="800000"/>
              <a:headEnd/>
              <a:tailEnd/>
            </a:ln>
          </p:spPr>
          <p:txBody>
            <a:bodyPr wrap="none" anchor="ctr"/>
            <a:lstStyle/>
            <a:p>
              <a:endParaRPr lang="zh-CN" altLang="en-US" sz="2000"/>
            </a:p>
          </p:txBody>
        </p:sp>
        <p:sp>
          <p:nvSpPr>
            <p:cNvPr id="18437" name="Line 4"/>
            <p:cNvSpPr>
              <a:spLocks noChangeShapeType="1"/>
            </p:cNvSpPr>
            <p:nvPr/>
          </p:nvSpPr>
          <p:spPr bwMode="auto">
            <a:xfrm>
              <a:off x="609600" y="2362200"/>
              <a:ext cx="2971800" cy="0"/>
            </a:xfrm>
            <a:prstGeom prst="line">
              <a:avLst/>
            </a:prstGeom>
            <a:noFill/>
            <a:ln w="9525">
              <a:solidFill>
                <a:schemeClr val="tx1"/>
              </a:solidFill>
              <a:round/>
              <a:headEnd/>
              <a:tailEnd/>
            </a:ln>
          </p:spPr>
          <p:txBody>
            <a:bodyPr/>
            <a:lstStyle/>
            <a:p>
              <a:endParaRPr lang="en-IN" sz="2000"/>
            </a:p>
          </p:txBody>
        </p:sp>
        <p:sp>
          <p:nvSpPr>
            <p:cNvPr id="18438" name="Line 5"/>
            <p:cNvSpPr>
              <a:spLocks noChangeShapeType="1"/>
            </p:cNvSpPr>
            <p:nvPr/>
          </p:nvSpPr>
          <p:spPr bwMode="auto">
            <a:xfrm>
              <a:off x="609600" y="2590800"/>
              <a:ext cx="2971800" cy="0"/>
            </a:xfrm>
            <a:prstGeom prst="line">
              <a:avLst/>
            </a:prstGeom>
            <a:noFill/>
            <a:ln w="9525">
              <a:solidFill>
                <a:schemeClr val="tx1"/>
              </a:solidFill>
              <a:round/>
              <a:headEnd/>
              <a:tailEnd/>
            </a:ln>
          </p:spPr>
          <p:txBody>
            <a:bodyPr/>
            <a:lstStyle/>
            <a:p>
              <a:endParaRPr lang="en-IN" sz="2000"/>
            </a:p>
          </p:txBody>
        </p:sp>
        <p:sp>
          <p:nvSpPr>
            <p:cNvPr id="18439" name="Line 6"/>
            <p:cNvSpPr>
              <a:spLocks noChangeShapeType="1"/>
            </p:cNvSpPr>
            <p:nvPr/>
          </p:nvSpPr>
          <p:spPr bwMode="auto">
            <a:xfrm>
              <a:off x="609600" y="4876800"/>
              <a:ext cx="2971800" cy="0"/>
            </a:xfrm>
            <a:prstGeom prst="line">
              <a:avLst/>
            </a:prstGeom>
            <a:noFill/>
            <a:ln w="38100">
              <a:solidFill>
                <a:schemeClr val="tx1"/>
              </a:solidFill>
              <a:round/>
              <a:headEnd/>
              <a:tailEnd/>
            </a:ln>
          </p:spPr>
          <p:txBody>
            <a:bodyPr/>
            <a:lstStyle/>
            <a:p>
              <a:endParaRPr lang="en-IN" sz="2000"/>
            </a:p>
          </p:txBody>
        </p:sp>
        <p:sp>
          <p:nvSpPr>
            <p:cNvPr id="18440" name="Line 7"/>
            <p:cNvSpPr>
              <a:spLocks noChangeShapeType="1"/>
            </p:cNvSpPr>
            <p:nvPr/>
          </p:nvSpPr>
          <p:spPr bwMode="auto">
            <a:xfrm>
              <a:off x="609600" y="2819400"/>
              <a:ext cx="2971800" cy="0"/>
            </a:xfrm>
            <a:prstGeom prst="line">
              <a:avLst/>
            </a:prstGeom>
            <a:noFill/>
            <a:ln w="9525">
              <a:solidFill>
                <a:schemeClr val="tx1"/>
              </a:solidFill>
              <a:round/>
              <a:headEnd/>
              <a:tailEnd/>
            </a:ln>
          </p:spPr>
          <p:txBody>
            <a:bodyPr/>
            <a:lstStyle/>
            <a:p>
              <a:endParaRPr lang="en-IN" sz="2000"/>
            </a:p>
          </p:txBody>
        </p:sp>
        <p:sp>
          <p:nvSpPr>
            <p:cNvPr id="18441" name="Line 8"/>
            <p:cNvSpPr>
              <a:spLocks noChangeShapeType="1"/>
            </p:cNvSpPr>
            <p:nvPr/>
          </p:nvSpPr>
          <p:spPr bwMode="auto">
            <a:xfrm>
              <a:off x="609600" y="3276600"/>
              <a:ext cx="2971800" cy="0"/>
            </a:xfrm>
            <a:prstGeom prst="line">
              <a:avLst/>
            </a:prstGeom>
            <a:noFill/>
            <a:ln w="38100">
              <a:solidFill>
                <a:schemeClr val="tx1"/>
              </a:solidFill>
              <a:round/>
              <a:headEnd/>
              <a:tailEnd/>
            </a:ln>
          </p:spPr>
          <p:txBody>
            <a:bodyPr/>
            <a:lstStyle/>
            <a:p>
              <a:endParaRPr lang="en-IN" sz="2000"/>
            </a:p>
          </p:txBody>
        </p:sp>
        <p:sp>
          <p:nvSpPr>
            <p:cNvPr id="18442" name="Line 9"/>
            <p:cNvSpPr>
              <a:spLocks noChangeShapeType="1"/>
            </p:cNvSpPr>
            <p:nvPr/>
          </p:nvSpPr>
          <p:spPr bwMode="auto">
            <a:xfrm>
              <a:off x="609600" y="3048000"/>
              <a:ext cx="2971800" cy="0"/>
            </a:xfrm>
            <a:prstGeom prst="line">
              <a:avLst/>
            </a:prstGeom>
            <a:noFill/>
            <a:ln w="9525">
              <a:solidFill>
                <a:schemeClr val="tx1"/>
              </a:solidFill>
              <a:round/>
              <a:headEnd/>
              <a:tailEnd/>
            </a:ln>
          </p:spPr>
          <p:txBody>
            <a:bodyPr/>
            <a:lstStyle/>
            <a:p>
              <a:endParaRPr lang="en-IN" sz="2000"/>
            </a:p>
          </p:txBody>
        </p:sp>
        <p:sp>
          <p:nvSpPr>
            <p:cNvPr id="18443" name="Line 10"/>
            <p:cNvSpPr>
              <a:spLocks noChangeShapeType="1"/>
            </p:cNvSpPr>
            <p:nvPr/>
          </p:nvSpPr>
          <p:spPr bwMode="auto">
            <a:xfrm>
              <a:off x="609600" y="4648200"/>
              <a:ext cx="2971800" cy="0"/>
            </a:xfrm>
            <a:prstGeom prst="line">
              <a:avLst/>
            </a:prstGeom>
            <a:noFill/>
            <a:ln w="9525">
              <a:solidFill>
                <a:schemeClr val="tx1"/>
              </a:solidFill>
              <a:round/>
              <a:headEnd/>
              <a:tailEnd/>
            </a:ln>
          </p:spPr>
          <p:txBody>
            <a:bodyPr/>
            <a:lstStyle/>
            <a:p>
              <a:endParaRPr lang="en-IN" sz="2000"/>
            </a:p>
          </p:txBody>
        </p:sp>
        <p:sp>
          <p:nvSpPr>
            <p:cNvPr id="18444" name="Line 11"/>
            <p:cNvSpPr>
              <a:spLocks noChangeShapeType="1"/>
            </p:cNvSpPr>
            <p:nvPr/>
          </p:nvSpPr>
          <p:spPr bwMode="auto">
            <a:xfrm>
              <a:off x="609600" y="4419600"/>
              <a:ext cx="2971800" cy="0"/>
            </a:xfrm>
            <a:prstGeom prst="line">
              <a:avLst/>
            </a:prstGeom>
            <a:noFill/>
            <a:ln w="9525">
              <a:solidFill>
                <a:schemeClr val="tx1"/>
              </a:solidFill>
              <a:round/>
              <a:headEnd/>
              <a:tailEnd/>
            </a:ln>
          </p:spPr>
          <p:txBody>
            <a:bodyPr/>
            <a:lstStyle/>
            <a:p>
              <a:endParaRPr lang="en-IN" sz="2000"/>
            </a:p>
          </p:txBody>
        </p:sp>
        <p:sp>
          <p:nvSpPr>
            <p:cNvPr id="18445" name="Line 12"/>
            <p:cNvSpPr>
              <a:spLocks noChangeShapeType="1"/>
            </p:cNvSpPr>
            <p:nvPr/>
          </p:nvSpPr>
          <p:spPr bwMode="auto">
            <a:xfrm>
              <a:off x="609600" y="4191000"/>
              <a:ext cx="2971800" cy="0"/>
            </a:xfrm>
            <a:prstGeom prst="line">
              <a:avLst/>
            </a:prstGeom>
            <a:noFill/>
            <a:ln w="9525">
              <a:solidFill>
                <a:schemeClr val="tx1"/>
              </a:solidFill>
              <a:round/>
              <a:headEnd/>
              <a:tailEnd/>
            </a:ln>
          </p:spPr>
          <p:txBody>
            <a:bodyPr/>
            <a:lstStyle/>
            <a:p>
              <a:endParaRPr lang="en-IN" sz="2000"/>
            </a:p>
          </p:txBody>
        </p:sp>
        <p:sp>
          <p:nvSpPr>
            <p:cNvPr id="18446" name="Line 13"/>
            <p:cNvSpPr>
              <a:spLocks noChangeShapeType="1"/>
            </p:cNvSpPr>
            <p:nvPr/>
          </p:nvSpPr>
          <p:spPr bwMode="auto">
            <a:xfrm>
              <a:off x="609600" y="3962400"/>
              <a:ext cx="2971800" cy="0"/>
            </a:xfrm>
            <a:prstGeom prst="line">
              <a:avLst/>
            </a:prstGeom>
            <a:noFill/>
            <a:ln w="38100">
              <a:solidFill>
                <a:schemeClr val="tx1"/>
              </a:solidFill>
              <a:round/>
              <a:headEnd/>
              <a:tailEnd/>
            </a:ln>
          </p:spPr>
          <p:txBody>
            <a:bodyPr/>
            <a:lstStyle/>
            <a:p>
              <a:endParaRPr lang="en-IN" sz="2000"/>
            </a:p>
          </p:txBody>
        </p:sp>
        <p:sp>
          <p:nvSpPr>
            <p:cNvPr id="18447" name="Line 14"/>
            <p:cNvSpPr>
              <a:spLocks noChangeShapeType="1"/>
            </p:cNvSpPr>
            <p:nvPr/>
          </p:nvSpPr>
          <p:spPr bwMode="auto">
            <a:xfrm>
              <a:off x="609600" y="3733800"/>
              <a:ext cx="2971800" cy="0"/>
            </a:xfrm>
            <a:prstGeom prst="line">
              <a:avLst/>
            </a:prstGeom>
            <a:noFill/>
            <a:ln w="9525">
              <a:solidFill>
                <a:schemeClr val="tx1"/>
              </a:solidFill>
              <a:round/>
              <a:headEnd/>
              <a:tailEnd/>
            </a:ln>
          </p:spPr>
          <p:txBody>
            <a:bodyPr/>
            <a:lstStyle/>
            <a:p>
              <a:endParaRPr lang="en-IN" sz="2000"/>
            </a:p>
          </p:txBody>
        </p:sp>
        <p:sp>
          <p:nvSpPr>
            <p:cNvPr id="18448" name="Line 15"/>
            <p:cNvSpPr>
              <a:spLocks noChangeShapeType="1"/>
            </p:cNvSpPr>
            <p:nvPr/>
          </p:nvSpPr>
          <p:spPr bwMode="auto">
            <a:xfrm>
              <a:off x="609600" y="3505200"/>
              <a:ext cx="2971800" cy="0"/>
            </a:xfrm>
            <a:prstGeom prst="line">
              <a:avLst/>
            </a:prstGeom>
            <a:noFill/>
            <a:ln w="9525">
              <a:solidFill>
                <a:schemeClr val="tx1"/>
              </a:solidFill>
              <a:round/>
              <a:headEnd/>
              <a:tailEnd/>
            </a:ln>
          </p:spPr>
          <p:txBody>
            <a:bodyPr/>
            <a:lstStyle/>
            <a:p>
              <a:endParaRPr lang="en-IN" sz="2000"/>
            </a:p>
          </p:txBody>
        </p:sp>
        <p:sp>
          <p:nvSpPr>
            <p:cNvPr id="18449" name="Text Box 16"/>
            <p:cNvSpPr txBox="1">
              <a:spLocks noChangeArrowheads="1"/>
            </p:cNvSpPr>
            <p:nvPr/>
          </p:nvSpPr>
          <p:spPr bwMode="auto">
            <a:xfrm>
              <a:off x="1929342" y="3484682"/>
              <a:ext cx="1086908" cy="307777"/>
            </a:xfrm>
            <a:prstGeom prst="rect">
              <a:avLst/>
            </a:prstGeom>
            <a:noFill/>
            <a:ln w="9525">
              <a:noFill/>
              <a:miter lim="800000"/>
              <a:headEnd/>
              <a:tailEnd/>
            </a:ln>
          </p:spPr>
          <p:txBody>
            <a:bodyPr wrap="square">
              <a:spAutoFit/>
            </a:bodyPr>
            <a:lstStyle/>
            <a:p>
              <a:pPr eaLnBrk="0" hangingPunct="0"/>
              <a:r>
                <a:rPr lang="en-US" altLang="zh-CN" sz="1400">
                  <a:latin typeface="Tahoma" pitchFamily="34" charset="0"/>
                  <a:ea typeface="SimSun" pitchFamily="2" charset="-122"/>
                </a:rPr>
                <a:t>Item</a:t>
              </a:r>
            </a:p>
          </p:txBody>
        </p:sp>
        <p:sp>
          <p:nvSpPr>
            <p:cNvPr id="18450" name="Text Box 17"/>
            <p:cNvSpPr txBox="1">
              <a:spLocks noChangeArrowheads="1"/>
            </p:cNvSpPr>
            <p:nvPr/>
          </p:nvSpPr>
          <p:spPr bwMode="auto">
            <a:xfrm>
              <a:off x="1929342" y="3256082"/>
              <a:ext cx="1086908" cy="307777"/>
            </a:xfrm>
            <a:prstGeom prst="rect">
              <a:avLst/>
            </a:prstGeom>
            <a:noFill/>
            <a:ln w="9525">
              <a:noFill/>
              <a:miter lim="800000"/>
              <a:headEnd/>
              <a:tailEnd/>
            </a:ln>
          </p:spPr>
          <p:txBody>
            <a:bodyPr wrap="square">
              <a:spAutoFit/>
            </a:bodyPr>
            <a:lstStyle/>
            <a:p>
              <a:pPr eaLnBrk="0" hangingPunct="0"/>
              <a:r>
                <a:rPr lang="en-US" altLang="zh-CN" sz="1400">
                  <a:latin typeface="Tahoma" pitchFamily="34" charset="0"/>
                  <a:ea typeface="SimSun" pitchFamily="2" charset="-122"/>
                </a:rPr>
                <a:t>Item</a:t>
              </a:r>
            </a:p>
          </p:txBody>
        </p:sp>
        <p:sp>
          <p:nvSpPr>
            <p:cNvPr id="18451" name="Text Box 18"/>
            <p:cNvSpPr txBox="1">
              <a:spLocks noChangeArrowheads="1"/>
            </p:cNvSpPr>
            <p:nvPr/>
          </p:nvSpPr>
          <p:spPr bwMode="auto">
            <a:xfrm>
              <a:off x="1929342" y="3027482"/>
              <a:ext cx="1086908" cy="307777"/>
            </a:xfrm>
            <a:prstGeom prst="rect">
              <a:avLst/>
            </a:prstGeom>
            <a:noFill/>
            <a:ln w="9525">
              <a:noFill/>
              <a:miter lim="800000"/>
              <a:headEnd/>
              <a:tailEnd/>
            </a:ln>
          </p:spPr>
          <p:txBody>
            <a:bodyPr wrap="square">
              <a:spAutoFit/>
            </a:bodyPr>
            <a:lstStyle/>
            <a:p>
              <a:pPr eaLnBrk="0" hangingPunct="0"/>
              <a:r>
                <a:rPr lang="en-US" altLang="zh-CN" sz="1400">
                  <a:latin typeface="Tahoma" pitchFamily="34" charset="0"/>
                  <a:ea typeface="SimSun" pitchFamily="2" charset="-122"/>
                </a:rPr>
                <a:t>Item</a:t>
              </a:r>
            </a:p>
          </p:txBody>
        </p:sp>
        <p:sp>
          <p:nvSpPr>
            <p:cNvPr id="18452" name="Text Box 19"/>
            <p:cNvSpPr txBox="1">
              <a:spLocks noChangeArrowheads="1"/>
            </p:cNvSpPr>
            <p:nvPr/>
          </p:nvSpPr>
          <p:spPr bwMode="auto">
            <a:xfrm>
              <a:off x="1929342" y="2798882"/>
              <a:ext cx="1086908" cy="307777"/>
            </a:xfrm>
            <a:prstGeom prst="rect">
              <a:avLst/>
            </a:prstGeom>
            <a:noFill/>
            <a:ln w="9525">
              <a:noFill/>
              <a:miter lim="800000"/>
              <a:headEnd/>
              <a:tailEnd/>
            </a:ln>
          </p:spPr>
          <p:txBody>
            <a:bodyPr wrap="square">
              <a:spAutoFit/>
            </a:bodyPr>
            <a:lstStyle/>
            <a:p>
              <a:pPr eaLnBrk="0" hangingPunct="0"/>
              <a:r>
                <a:rPr lang="en-US" altLang="zh-CN" sz="1400">
                  <a:latin typeface="Tahoma" pitchFamily="34" charset="0"/>
                  <a:ea typeface="SimSun" pitchFamily="2" charset="-122"/>
                </a:rPr>
                <a:t>Item</a:t>
              </a:r>
            </a:p>
          </p:txBody>
        </p:sp>
        <p:sp>
          <p:nvSpPr>
            <p:cNvPr id="18453" name="Text Box 20"/>
            <p:cNvSpPr txBox="1">
              <a:spLocks noChangeArrowheads="1"/>
            </p:cNvSpPr>
            <p:nvPr/>
          </p:nvSpPr>
          <p:spPr bwMode="auto">
            <a:xfrm>
              <a:off x="1929342" y="2570282"/>
              <a:ext cx="1086908" cy="307777"/>
            </a:xfrm>
            <a:prstGeom prst="rect">
              <a:avLst/>
            </a:prstGeom>
            <a:noFill/>
            <a:ln w="9525">
              <a:noFill/>
              <a:miter lim="800000"/>
              <a:headEnd/>
              <a:tailEnd/>
            </a:ln>
          </p:spPr>
          <p:txBody>
            <a:bodyPr wrap="square">
              <a:spAutoFit/>
            </a:bodyPr>
            <a:lstStyle/>
            <a:p>
              <a:pPr eaLnBrk="0" hangingPunct="0"/>
              <a:r>
                <a:rPr lang="en-US" altLang="zh-CN" sz="1400">
                  <a:latin typeface="Tahoma" pitchFamily="34" charset="0"/>
                  <a:ea typeface="SimSun" pitchFamily="2" charset="-122"/>
                </a:rPr>
                <a:t>Item</a:t>
              </a:r>
            </a:p>
          </p:txBody>
        </p:sp>
        <p:sp>
          <p:nvSpPr>
            <p:cNvPr id="18454" name="Text Box 21"/>
            <p:cNvSpPr txBox="1">
              <a:spLocks noChangeArrowheads="1"/>
            </p:cNvSpPr>
            <p:nvPr/>
          </p:nvSpPr>
          <p:spPr bwMode="auto">
            <a:xfrm>
              <a:off x="1929342" y="2341682"/>
              <a:ext cx="1086908" cy="307777"/>
            </a:xfrm>
            <a:prstGeom prst="rect">
              <a:avLst/>
            </a:prstGeom>
            <a:noFill/>
            <a:ln w="9525">
              <a:noFill/>
              <a:miter lim="800000"/>
              <a:headEnd/>
              <a:tailEnd/>
            </a:ln>
          </p:spPr>
          <p:txBody>
            <a:bodyPr wrap="square">
              <a:spAutoFit/>
            </a:bodyPr>
            <a:lstStyle/>
            <a:p>
              <a:pPr eaLnBrk="0" hangingPunct="0"/>
              <a:r>
                <a:rPr lang="en-US" altLang="zh-CN" sz="1400">
                  <a:latin typeface="Tahoma" pitchFamily="34" charset="0"/>
                  <a:ea typeface="SimSun" pitchFamily="2" charset="-122"/>
                </a:rPr>
                <a:t>Item</a:t>
              </a:r>
            </a:p>
          </p:txBody>
        </p:sp>
        <p:sp>
          <p:nvSpPr>
            <p:cNvPr id="18455" name="Text Box 22"/>
            <p:cNvSpPr txBox="1">
              <a:spLocks noChangeArrowheads="1"/>
            </p:cNvSpPr>
            <p:nvPr/>
          </p:nvSpPr>
          <p:spPr bwMode="auto">
            <a:xfrm>
              <a:off x="1929342" y="2113082"/>
              <a:ext cx="1086908" cy="307777"/>
            </a:xfrm>
            <a:prstGeom prst="rect">
              <a:avLst/>
            </a:prstGeom>
            <a:noFill/>
            <a:ln w="9525">
              <a:noFill/>
              <a:miter lim="800000"/>
              <a:headEnd/>
              <a:tailEnd/>
            </a:ln>
          </p:spPr>
          <p:txBody>
            <a:bodyPr wrap="square">
              <a:spAutoFit/>
            </a:bodyPr>
            <a:lstStyle/>
            <a:p>
              <a:pPr eaLnBrk="0" hangingPunct="0"/>
              <a:r>
                <a:rPr lang="en-US" altLang="zh-CN" sz="1400">
                  <a:latin typeface="Tahoma" pitchFamily="34" charset="0"/>
                  <a:ea typeface="SimSun" pitchFamily="2" charset="-122"/>
                </a:rPr>
                <a:t>Item</a:t>
              </a:r>
            </a:p>
          </p:txBody>
        </p:sp>
        <p:sp>
          <p:nvSpPr>
            <p:cNvPr id="18456" name="Text Box 23"/>
            <p:cNvSpPr txBox="1">
              <a:spLocks noChangeArrowheads="1"/>
            </p:cNvSpPr>
            <p:nvPr/>
          </p:nvSpPr>
          <p:spPr bwMode="auto">
            <a:xfrm>
              <a:off x="1929342" y="3941882"/>
              <a:ext cx="1086908" cy="307777"/>
            </a:xfrm>
            <a:prstGeom prst="rect">
              <a:avLst/>
            </a:prstGeom>
            <a:noFill/>
            <a:ln w="9525">
              <a:noFill/>
              <a:miter lim="800000"/>
              <a:headEnd/>
              <a:tailEnd/>
            </a:ln>
          </p:spPr>
          <p:txBody>
            <a:bodyPr wrap="square">
              <a:spAutoFit/>
            </a:bodyPr>
            <a:lstStyle/>
            <a:p>
              <a:pPr eaLnBrk="0" hangingPunct="0"/>
              <a:r>
                <a:rPr lang="en-US" altLang="zh-CN" sz="1400">
                  <a:latin typeface="Tahoma" pitchFamily="34" charset="0"/>
                  <a:ea typeface="SimSun" pitchFamily="2" charset="-122"/>
                </a:rPr>
                <a:t>Item</a:t>
              </a:r>
            </a:p>
          </p:txBody>
        </p:sp>
        <p:sp>
          <p:nvSpPr>
            <p:cNvPr id="18457" name="Text Box 24"/>
            <p:cNvSpPr txBox="1">
              <a:spLocks noChangeArrowheads="1"/>
            </p:cNvSpPr>
            <p:nvPr/>
          </p:nvSpPr>
          <p:spPr bwMode="auto">
            <a:xfrm>
              <a:off x="1929342" y="4627682"/>
              <a:ext cx="1086908" cy="307777"/>
            </a:xfrm>
            <a:prstGeom prst="rect">
              <a:avLst/>
            </a:prstGeom>
            <a:noFill/>
            <a:ln w="9525">
              <a:noFill/>
              <a:miter lim="800000"/>
              <a:headEnd/>
              <a:tailEnd/>
            </a:ln>
          </p:spPr>
          <p:txBody>
            <a:bodyPr wrap="square">
              <a:spAutoFit/>
            </a:bodyPr>
            <a:lstStyle/>
            <a:p>
              <a:pPr eaLnBrk="0" hangingPunct="0"/>
              <a:r>
                <a:rPr lang="en-US" altLang="zh-CN" sz="1400">
                  <a:latin typeface="Tahoma" pitchFamily="34" charset="0"/>
                  <a:ea typeface="SimSun" pitchFamily="2" charset="-122"/>
                </a:rPr>
                <a:t>Item</a:t>
              </a:r>
            </a:p>
          </p:txBody>
        </p:sp>
        <p:sp>
          <p:nvSpPr>
            <p:cNvPr id="18458" name="Text Box 25"/>
            <p:cNvSpPr txBox="1">
              <a:spLocks noChangeArrowheads="1"/>
            </p:cNvSpPr>
            <p:nvPr/>
          </p:nvSpPr>
          <p:spPr bwMode="auto">
            <a:xfrm>
              <a:off x="1929342" y="4399082"/>
              <a:ext cx="1086908" cy="307777"/>
            </a:xfrm>
            <a:prstGeom prst="rect">
              <a:avLst/>
            </a:prstGeom>
            <a:noFill/>
            <a:ln w="9525">
              <a:noFill/>
              <a:miter lim="800000"/>
              <a:headEnd/>
              <a:tailEnd/>
            </a:ln>
          </p:spPr>
          <p:txBody>
            <a:bodyPr wrap="square">
              <a:spAutoFit/>
            </a:bodyPr>
            <a:lstStyle/>
            <a:p>
              <a:pPr eaLnBrk="0" hangingPunct="0"/>
              <a:r>
                <a:rPr lang="en-US" altLang="zh-CN" sz="1400">
                  <a:latin typeface="Tahoma" pitchFamily="34" charset="0"/>
                  <a:ea typeface="SimSun" pitchFamily="2" charset="-122"/>
                </a:rPr>
                <a:t>Item</a:t>
              </a:r>
            </a:p>
          </p:txBody>
        </p:sp>
        <p:sp>
          <p:nvSpPr>
            <p:cNvPr id="18459" name="Text Box 26"/>
            <p:cNvSpPr txBox="1">
              <a:spLocks noChangeArrowheads="1"/>
            </p:cNvSpPr>
            <p:nvPr/>
          </p:nvSpPr>
          <p:spPr bwMode="auto">
            <a:xfrm>
              <a:off x="1929342" y="4170482"/>
              <a:ext cx="1086908" cy="307777"/>
            </a:xfrm>
            <a:prstGeom prst="rect">
              <a:avLst/>
            </a:prstGeom>
            <a:noFill/>
            <a:ln w="9525">
              <a:noFill/>
              <a:miter lim="800000"/>
              <a:headEnd/>
              <a:tailEnd/>
            </a:ln>
          </p:spPr>
          <p:txBody>
            <a:bodyPr wrap="square">
              <a:spAutoFit/>
            </a:bodyPr>
            <a:lstStyle/>
            <a:p>
              <a:pPr eaLnBrk="0" hangingPunct="0"/>
              <a:r>
                <a:rPr lang="en-US" altLang="zh-CN" sz="1400">
                  <a:latin typeface="Tahoma" pitchFamily="34" charset="0"/>
                  <a:ea typeface="SimSun" pitchFamily="2" charset="-122"/>
                </a:rPr>
                <a:t>Item</a:t>
              </a:r>
            </a:p>
          </p:txBody>
        </p:sp>
        <p:sp>
          <p:nvSpPr>
            <p:cNvPr id="18460" name="Text Box 27"/>
            <p:cNvSpPr txBox="1">
              <a:spLocks noChangeArrowheads="1"/>
            </p:cNvSpPr>
            <p:nvPr/>
          </p:nvSpPr>
          <p:spPr bwMode="auto">
            <a:xfrm>
              <a:off x="1929342" y="3713282"/>
              <a:ext cx="1086908" cy="307777"/>
            </a:xfrm>
            <a:prstGeom prst="rect">
              <a:avLst/>
            </a:prstGeom>
            <a:noFill/>
            <a:ln w="9525">
              <a:noFill/>
              <a:miter lim="800000"/>
              <a:headEnd/>
              <a:tailEnd/>
            </a:ln>
          </p:spPr>
          <p:txBody>
            <a:bodyPr wrap="square">
              <a:spAutoFit/>
            </a:bodyPr>
            <a:lstStyle/>
            <a:p>
              <a:pPr eaLnBrk="0" hangingPunct="0"/>
              <a:r>
                <a:rPr lang="en-US" altLang="zh-CN" sz="1400">
                  <a:latin typeface="Tahoma" pitchFamily="34" charset="0"/>
                  <a:ea typeface="SimSun" pitchFamily="2" charset="-122"/>
                </a:rPr>
                <a:t>Item</a:t>
              </a:r>
            </a:p>
          </p:txBody>
        </p:sp>
        <p:sp>
          <p:nvSpPr>
            <p:cNvPr id="18464" name="Freeform 31"/>
            <p:cNvSpPr>
              <a:spLocks/>
            </p:cNvSpPr>
            <p:nvPr/>
          </p:nvSpPr>
          <p:spPr bwMode="auto">
            <a:xfrm>
              <a:off x="3403601" y="2054772"/>
              <a:ext cx="330200" cy="1261242"/>
            </a:xfrm>
            <a:custGeom>
              <a:avLst/>
              <a:gdLst>
                <a:gd name="T0" fmla="*/ 0 w 96"/>
                <a:gd name="T1" fmla="*/ 0 h 720"/>
                <a:gd name="T2" fmla="*/ 2147483647 w 96"/>
                <a:gd name="T3" fmla="*/ 2147483647 h 720"/>
                <a:gd name="T4" fmla="*/ 0 w 96"/>
                <a:gd name="T5" fmla="*/ 2147483647 h 720"/>
                <a:gd name="T6" fmla="*/ 0 60000 65536"/>
                <a:gd name="T7" fmla="*/ 0 60000 65536"/>
                <a:gd name="T8" fmla="*/ 0 60000 65536"/>
                <a:gd name="T9" fmla="*/ 0 w 96"/>
                <a:gd name="T10" fmla="*/ 0 h 720"/>
                <a:gd name="T11" fmla="*/ 96 w 96"/>
                <a:gd name="T12" fmla="*/ 720 h 720"/>
              </a:gdLst>
              <a:ahLst/>
              <a:cxnLst>
                <a:cxn ang="T6">
                  <a:pos x="T0" y="T1"/>
                </a:cxn>
                <a:cxn ang="T7">
                  <a:pos x="T2" y="T3"/>
                </a:cxn>
                <a:cxn ang="T8">
                  <a:pos x="T4" y="T5"/>
                </a:cxn>
              </a:cxnLst>
              <a:rect l="T9" t="T10" r="T11" b="T12"/>
              <a:pathLst>
                <a:path w="96" h="720">
                  <a:moveTo>
                    <a:pt x="0" y="0"/>
                  </a:moveTo>
                  <a:cubicBezTo>
                    <a:pt x="48" y="108"/>
                    <a:pt x="96" y="216"/>
                    <a:pt x="96" y="336"/>
                  </a:cubicBezTo>
                  <a:cubicBezTo>
                    <a:pt x="96" y="456"/>
                    <a:pt x="48" y="588"/>
                    <a:pt x="0" y="720"/>
                  </a:cubicBezTo>
                </a:path>
              </a:pathLst>
            </a:custGeom>
            <a:noFill/>
            <a:ln w="9525">
              <a:solidFill>
                <a:schemeClr val="tx1"/>
              </a:solidFill>
              <a:round/>
              <a:headEnd/>
              <a:tailEnd/>
            </a:ln>
          </p:spPr>
          <p:txBody>
            <a:bodyPr/>
            <a:lstStyle/>
            <a:p>
              <a:endParaRPr lang="en-IN" sz="2000"/>
            </a:p>
          </p:txBody>
        </p:sp>
        <p:sp>
          <p:nvSpPr>
            <p:cNvPr id="18465" name="Freeform 32"/>
            <p:cNvSpPr>
              <a:spLocks/>
            </p:cNvSpPr>
            <p:nvPr/>
          </p:nvSpPr>
          <p:spPr bwMode="auto">
            <a:xfrm>
              <a:off x="3403601" y="3229303"/>
              <a:ext cx="330200" cy="756745"/>
            </a:xfrm>
            <a:custGeom>
              <a:avLst/>
              <a:gdLst>
                <a:gd name="T0" fmla="*/ 0 w 96"/>
                <a:gd name="T1" fmla="*/ 0 h 432"/>
                <a:gd name="T2" fmla="*/ 2147483647 w 96"/>
                <a:gd name="T3" fmla="*/ 2147483647 h 432"/>
                <a:gd name="T4" fmla="*/ 0 w 96"/>
                <a:gd name="T5" fmla="*/ 2147483647 h 432"/>
                <a:gd name="T6" fmla="*/ 0 60000 65536"/>
                <a:gd name="T7" fmla="*/ 0 60000 65536"/>
                <a:gd name="T8" fmla="*/ 0 60000 65536"/>
                <a:gd name="T9" fmla="*/ 0 w 96"/>
                <a:gd name="T10" fmla="*/ 0 h 432"/>
                <a:gd name="T11" fmla="*/ 96 w 96"/>
                <a:gd name="T12" fmla="*/ 432 h 432"/>
              </a:gdLst>
              <a:ahLst/>
              <a:cxnLst>
                <a:cxn ang="T6">
                  <a:pos x="T0" y="T1"/>
                </a:cxn>
                <a:cxn ang="T7">
                  <a:pos x="T2" y="T3"/>
                </a:cxn>
                <a:cxn ang="T8">
                  <a:pos x="T4" y="T5"/>
                </a:cxn>
              </a:cxnLst>
              <a:rect l="T9" t="T10" r="T11" b="T12"/>
              <a:pathLst>
                <a:path w="96" h="432">
                  <a:moveTo>
                    <a:pt x="0" y="0"/>
                  </a:moveTo>
                  <a:cubicBezTo>
                    <a:pt x="48" y="60"/>
                    <a:pt x="96" y="120"/>
                    <a:pt x="96" y="192"/>
                  </a:cubicBezTo>
                  <a:cubicBezTo>
                    <a:pt x="96" y="264"/>
                    <a:pt x="48" y="348"/>
                    <a:pt x="0" y="432"/>
                  </a:cubicBezTo>
                </a:path>
              </a:pathLst>
            </a:custGeom>
            <a:noFill/>
            <a:ln w="9525">
              <a:solidFill>
                <a:schemeClr val="tx1"/>
              </a:solidFill>
              <a:round/>
              <a:headEnd/>
              <a:tailEnd/>
            </a:ln>
          </p:spPr>
          <p:txBody>
            <a:bodyPr/>
            <a:lstStyle/>
            <a:p>
              <a:endParaRPr lang="en-IN" sz="2000"/>
            </a:p>
          </p:txBody>
        </p:sp>
        <p:sp>
          <p:nvSpPr>
            <p:cNvPr id="18466" name="Freeform 33"/>
            <p:cNvSpPr>
              <a:spLocks/>
            </p:cNvSpPr>
            <p:nvPr/>
          </p:nvSpPr>
          <p:spPr bwMode="auto">
            <a:xfrm>
              <a:off x="3403601" y="3899337"/>
              <a:ext cx="330200" cy="1008993"/>
            </a:xfrm>
            <a:custGeom>
              <a:avLst/>
              <a:gdLst>
                <a:gd name="T0" fmla="*/ 0 w 96"/>
                <a:gd name="T1" fmla="*/ 0 h 576"/>
                <a:gd name="T2" fmla="*/ 2147483647 w 96"/>
                <a:gd name="T3" fmla="*/ 2147483647 h 576"/>
                <a:gd name="T4" fmla="*/ 0 w 96"/>
                <a:gd name="T5" fmla="*/ 2147483647 h 576"/>
                <a:gd name="T6" fmla="*/ 0 60000 65536"/>
                <a:gd name="T7" fmla="*/ 0 60000 65536"/>
                <a:gd name="T8" fmla="*/ 0 60000 65536"/>
                <a:gd name="T9" fmla="*/ 0 w 96"/>
                <a:gd name="T10" fmla="*/ 0 h 576"/>
                <a:gd name="T11" fmla="*/ 96 w 96"/>
                <a:gd name="T12" fmla="*/ 576 h 576"/>
              </a:gdLst>
              <a:ahLst/>
              <a:cxnLst>
                <a:cxn ang="T6">
                  <a:pos x="T0" y="T1"/>
                </a:cxn>
                <a:cxn ang="T7">
                  <a:pos x="T2" y="T3"/>
                </a:cxn>
                <a:cxn ang="T8">
                  <a:pos x="T4" y="T5"/>
                </a:cxn>
              </a:cxnLst>
              <a:rect l="T9" t="T10" r="T11" b="T12"/>
              <a:pathLst>
                <a:path w="96" h="576">
                  <a:moveTo>
                    <a:pt x="0" y="0"/>
                  </a:moveTo>
                  <a:cubicBezTo>
                    <a:pt x="48" y="96"/>
                    <a:pt x="96" y="192"/>
                    <a:pt x="96" y="288"/>
                  </a:cubicBezTo>
                  <a:cubicBezTo>
                    <a:pt x="96" y="384"/>
                    <a:pt x="16" y="528"/>
                    <a:pt x="0" y="576"/>
                  </a:cubicBezTo>
                </a:path>
              </a:pathLst>
            </a:custGeom>
            <a:noFill/>
            <a:ln w="9525">
              <a:solidFill>
                <a:schemeClr val="tx1"/>
              </a:solidFill>
              <a:round/>
              <a:headEnd/>
              <a:tailEnd/>
            </a:ln>
          </p:spPr>
          <p:txBody>
            <a:bodyPr/>
            <a:lstStyle/>
            <a:p>
              <a:endParaRPr lang="en-IN" sz="2000"/>
            </a:p>
          </p:txBody>
        </p:sp>
        <p:sp>
          <p:nvSpPr>
            <p:cNvPr id="18467" name="Text Box 34"/>
            <p:cNvSpPr txBox="1">
              <a:spLocks noChangeArrowheads="1"/>
            </p:cNvSpPr>
            <p:nvPr/>
          </p:nvSpPr>
          <p:spPr bwMode="auto">
            <a:xfrm>
              <a:off x="1765035" y="5339076"/>
              <a:ext cx="1221054" cy="400110"/>
            </a:xfrm>
            <a:prstGeom prst="rect">
              <a:avLst/>
            </a:prstGeom>
            <a:noFill/>
            <a:ln w="9525">
              <a:noFill/>
              <a:miter lim="800000"/>
              <a:headEnd/>
              <a:tailEnd/>
            </a:ln>
          </p:spPr>
          <p:txBody>
            <a:bodyPr wrap="square">
              <a:spAutoFit/>
            </a:bodyPr>
            <a:lstStyle/>
            <a:p>
              <a:pPr eaLnBrk="0" hangingPunct="0"/>
              <a:r>
                <a:rPr lang="en-US" altLang="zh-CN" sz="2000">
                  <a:latin typeface="Tahoma" pitchFamily="34" charset="0"/>
                  <a:ea typeface="SimSun" pitchFamily="2" charset="-122"/>
                </a:rPr>
                <a:t>Etc.</a:t>
              </a:r>
            </a:p>
          </p:txBody>
        </p:sp>
      </p:grpSp>
      <p:sp>
        <p:nvSpPr>
          <p:cNvPr id="18468" name="Text Box 35"/>
          <p:cNvSpPr txBox="1">
            <a:spLocks noChangeArrowheads="1"/>
          </p:cNvSpPr>
          <p:nvPr/>
        </p:nvSpPr>
        <p:spPr bwMode="auto">
          <a:xfrm>
            <a:off x="5562601" y="2471738"/>
            <a:ext cx="3214688" cy="2246769"/>
          </a:xfrm>
          <a:prstGeom prst="rect">
            <a:avLst/>
          </a:prstGeom>
          <a:noFill/>
          <a:ln w="9525">
            <a:noFill/>
            <a:miter lim="800000"/>
            <a:headEnd/>
            <a:tailEnd/>
          </a:ln>
        </p:spPr>
        <p:txBody>
          <a:bodyPr wrap="square">
            <a:spAutoFit/>
          </a:bodyPr>
          <a:lstStyle/>
          <a:p>
            <a:pPr eaLnBrk="0" hangingPunct="0"/>
            <a:r>
              <a:rPr lang="en-US" altLang="zh-CN" sz="2800" dirty="0">
                <a:solidFill>
                  <a:srgbClr val="FF0000"/>
                </a:solidFill>
                <a:latin typeface="Tahoma" pitchFamily="34" charset="0"/>
                <a:ea typeface="SimSun" pitchFamily="2" charset="-122"/>
              </a:rPr>
              <a:t>Example: items are</a:t>
            </a:r>
          </a:p>
          <a:p>
            <a:pPr eaLnBrk="0" hangingPunct="0"/>
            <a:r>
              <a:rPr lang="en-US" altLang="zh-CN" sz="2800" dirty="0">
                <a:solidFill>
                  <a:srgbClr val="FF0000"/>
                </a:solidFill>
                <a:latin typeface="Tahoma" pitchFamily="34" charset="0"/>
                <a:ea typeface="SimSun" pitchFamily="2" charset="-122"/>
              </a:rPr>
              <a:t>positive integers,</a:t>
            </a:r>
          </a:p>
          <a:p>
            <a:pPr eaLnBrk="0" hangingPunct="0"/>
            <a:r>
              <a:rPr lang="en-US" altLang="zh-CN" sz="2800" dirty="0">
                <a:solidFill>
                  <a:srgbClr val="FF0000"/>
                </a:solidFill>
                <a:latin typeface="Tahoma" pitchFamily="34" charset="0"/>
                <a:ea typeface="SimSun" pitchFamily="2" charset="-122"/>
              </a:rPr>
              <a:t>and boundaries</a:t>
            </a:r>
          </a:p>
          <a:p>
            <a:pPr eaLnBrk="0" hangingPunct="0"/>
            <a:r>
              <a:rPr lang="en-US" altLang="zh-CN" sz="2800" dirty="0">
                <a:solidFill>
                  <a:srgbClr val="FF0000"/>
                </a:solidFill>
                <a:latin typeface="Tahoma" pitchFamily="34" charset="0"/>
                <a:ea typeface="SimSun" pitchFamily="2" charset="-122"/>
              </a:rPr>
              <a:t>between baskets</a:t>
            </a:r>
          </a:p>
          <a:p>
            <a:pPr eaLnBrk="0" hangingPunct="0"/>
            <a:r>
              <a:rPr lang="en-US" altLang="zh-CN" sz="2800" dirty="0">
                <a:solidFill>
                  <a:srgbClr val="FF0000"/>
                </a:solidFill>
                <a:latin typeface="Tahoma" pitchFamily="34" charset="0"/>
                <a:ea typeface="SimSun" pitchFamily="2" charset="-122"/>
              </a:rPr>
              <a:t>are –1.</a:t>
            </a:r>
          </a:p>
        </p:txBody>
      </p:sp>
      <p:sp>
        <p:nvSpPr>
          <p:cNvPr id="3" name="Slide Number Placeholder 2">
            <a:extLst>
              <a:ext uri="{FF2B5EF4-FFF2-40B4-BE49-F238E27FC236}">
                <a16:creationId xmlns:a16="http://schemas.microsoft.com/office/drawing/2014/main" id="{2B83F090-928C-1C4D-95A2-1C51A9636531}"/>
              </a:ext>
            </a:extLst>
          </p:cNvPr>
          <p:cNvSpPr>
            <a:spLocks noGrp="1"/>
          </p:cNvSpPr>
          <p:nvPr>
            <p:ph type="sldNum" sz="quarter" idx="12"/>
          </p:nvPr>
        </p:nvSpPr>
        <p:spPr/>
        <p:txBody>
          <a:bodyPr/>
          <a:lstStyle/>
          <a:p>
            <a:fld id="{81A9E46F-7BA3-46CF-8DB8-B01995389C81}" type="slidenum">
              <a:rPr lang="en-US" smtClean="0"/>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Computation Model – (2)</a:t>
            </a:r>
          </a:p>
        </p:txBody>
      </p:sp>
      <p:sp>
        <p:nvSpPr>
          <p:cNvPr id="76803" name="Rectangle 3"/>
          <p:cNvSpPr>
            <a:spLocks noGrp="1" noChangeArrowheads="1"/>
          </p:cNvSpPr>
          <p:nvPr>
            <p:ph idx="1"/>
          </p:nvPr>
        </p:nvSpPr>
        <p:spPr/>
        <p:txBody>
          <a:bodyPr>
            <a:normAutofit/>
          </a:bodyPr>
          <a:lstStyle/>
          <a:p>
            <a:r>
              <a:rPr lang="en-US" sz="3600" dirty="0"/>
              <a:t>The true cost of mining disk-resident data is usually the </a:t>
            </a:r>
            <a:r>
              <a:rPr lang="en-US" sz="3600" dirty="0">
                <a:solidFill>
                  <a:srgbClr val="0070C0"/>
                </a:solidFill>
              </a:rPr>
              <a:t>number of disk I/O’s</a:t>
            </a:r>
            <a:r>
              <a:rPr lang="en-US" sz="3600" dirty="0"/>
              <a:t>.</a:t>
            </a:r>
          </a:p>
          <a:p>
            <a:r>
              <a:rPr lang="en-US" sz="3600" dirty="0"/>
              <a:t>In practice, association-rule algorithms read the data in </a:t>
            </a:r>
            <a:r>
              <a:rPr lang="en-US" sz="3600" dirty="0">
                <a:solidFill>
                  <a:schemeClr val="accent6">
                    <a:lumMod val="75000"/>
                  </a:schemeClr>
                </a:solidFill>
              </a:rPr>
              <a:t>passes</a:t>
            </a:r>
            <a:r>
              <a:rPr lang="en-US" sz="3600" i="1" dirty="0">
                <a:solidFill>
                  <a:srgbClr val="FF0066"/>
                </a:solidFill>
              </a:rPr>
              <a:t> </a:t>
            </a:r>
            <a:r>
              <a:rPr lang="en-US" sz="3600" dirty="0">
                <a:solidFill>
                  <a:schemeClr val="accent6">
                    <a:lumMod val="75000"/>
                  </a:schemeClr>
                </a:solidFill>
              </a:rPr>
              <a:t> </a:t>
            </a:r>
            <a:r>
              <a:rPr lang="en-US" sz="3600" dirty="0"/>
              <a:t>–  all baskets read in turn.</a:t>
            </a:r>
          </a:p>
          <a:p>
            <a:r>
              <a:rPr lang="en-US" sz="3600" dirty="0"/>
              <a:t>Thus, we measure the cost by the </a:t>
            </a:r>
            <a:r>
              <a:rPr lang="en-US" sz="3600" dirty="0">
                <a:solidFill>
                  <a:srgbClr val="0070C0"/>
                </a:solidFill>
              </a:rPr>
              <a:t>number of passes </a:t>
            </a:r>
            <a:r>
              <a:rPr lang="en-US" sz="3600" dirty="0"/>
              <a:t>an algorithm takes.</a:t>
            </a:r>
          </a:p>
        </p:txBody>
      </p:sp>
      <p:sp>
        <p:nvSpPr>
          <p:cNvPr id="2" name="Slide Number Placeholder 1">
            <a:extLst>
              <a:ext uri="{FF2B5EF4-FFF2-40B4-BE49-F238E27FC236}">
                <a16:creationId xmlns:a16="http://schemas.microsoft.com/office/drawing/2014/main" id="{D33F3A39-A492-844F-B58F-E61A7CAB93D2}"/>
              </a:ext>
            </a:extLst>
          </p:cNvPr>
          <p:cNvSpPr>
            <a:spLocks noGrp="1"/>
          </p:cNvSpPr>
          <p:nvPr>
            <p:ph type="sldNum" sz="quarter" idx="12"/>
          </p:nvPr>
        </p:nvSpPr>
        <p:spPr/>
        <p:txBody>
          <a:bodyPr/>
          <a:lstStyle/>
          <a:p>
            <a:fld id="{81A9E46F-7BA3-46CF-8DB8-B01995389C81}" type="slidenum">
              <a:rPr lang="en-US" smtClean="0"/>
              <a:pPr/>
              <a:t>26</a:t>
            </a:fld>
            <a:endParaRPr lang="en-US" dirty="0"/>
          </a:p>
        </p:txBody>
      </p:sp>
    </p:spTree>
    <p:extLst>
      <p:ext uri="{BB962C8B-B14F-4D97-AF65-F5344CB8AC3E}">
        <p14:creationId xmlns:p14="http://schemas.microsoft.com/office/powerpoint/2010/main" val="3962544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228600" y="457200"/>
            <a:ext cx="8229600" cy="914400"/>
          </a:xfrm>
          <a:prstGeom prst="rect">
            <a:avLst/>
          </a:prstGeom>
          <a:noFill/>
          <a:ln w="9525">
            <a:noFill/>
            <a:round/>
            <a:headEnd/>
            <a:tailEnd/>
          </a:ln>
          <a:effectLst/>
        </p:spPr>
        <p:txBody>
          <a:bodyPr anchor="ct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4000" spc="-100" dirty="0">
              <a:solidFill>
                <a:schemeClr val="tx2"/>
              </a:solidFill>
              <a:latin typeface="+mj-lt"/>
              <a:ea typeface="+mj-ea"/>
              <a:cs typeface="+mj-cs"/>
            </a:endParaRPr>
          </a:p>
        </p:txBody>
      </p:sp>
      <p:graphicFrame>
        <p:nvGraphicFramePr>
          <p:cNvPr id="17411" name="Object 3"/>
          <p:cNvGraphicFramePr>
            <a:graphicFrameLocks noChangeAspect="1"/>
          </p:cNvGraphicFramePr>
          <p:nvPr>
            <p:extLst>
              <p:ext uri="{D42A27DB-BD31-4B8C-83A1-F6EECF244321}">
                <p14:modId xmlns:p14="http://schemas.microsoft.com/office/powerpoint/2010/main" val="1043388777"/>
              </p:ext>
            </p:extLst>
          </p:nvPr>
        </p:nvGraphicFramePr>
        <p:xfrm>
          <a:off x="2122487" y="3964056"/>
          <a:ext cx="4899025" cy="509188"/>
        </p:xfrm>
        <a:graphic>
          <a:graphicData uri="http://schemas.openxmlformats.org/presentationml/2006/ole">
            <mc:AlternateContent xmlns:mc="http://schemas.openxmlformats.org/markup-compatibility/2006">
              <mc:Choice xmlns:v="urn:schemas-microsoft-com:vml" Requires="v">
                <p:oleObj spid="_x0000_s3074" name="Εξίσωση" r:id="rId4" imgW="1955520" imgH="203040" progId="Equation.3">
                  <p:embed/>
                </p:oleObj>
              </mc:Choice>
              <mc:Fallback>
                <p:oleObj name="Εξίσωση" r:id="rId4" imgW="1955520" imgH="203040" progId="Equation.3">
                  <p:embed/>
                  <p:pic>
                    <p:nvPicPr>
                      <p:cNvPr id="0" name="Picture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487" y="3964056"/>
                        <a:ext cx="4899025" cy="50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p:nvPr>
        </p:nvSpPr>
        <p:spPr/>
        <p:txBody>
          <a:bodyPr/>
          <a:lstStyle/>
          <a:p>
            <a:r>
              <a:rPr lang="en-GB" dirty="0"/>
              <a:t>The </a:t>
            </a:r>
            <a:r>
              <a:rPr lang="en-GB" dirty="0" err="1"/>
              <a:t>Apriori</a:t>
            </a:r>
            <a:r>
              <a:rPr lang="en-GB" dirty="0"/>
              <a:t> Principle</a:t>
            </a:r>
            <a:endParaRPr lang="en-US" dirty="0"/>
          </a:p>
        </p:txBody>
      </p:sp>
      <p:sp>
        <p:nvSpPr>
          <p:cNvPr id="9" name="Content Placeholder 8"/>
          <p:cNvSpPr>
            <a:spLocks noGrp="1"/>
          </p:cNvSpPr>
          <p:nvPr>
            <p:ph idx="1"/>
          </p:nvPr>
        </p:nvSpPr>
        <p:spPr>
          <a:xfrm>
            <a:off x="228600" y="1665950"/>
            <a:ext cx="8732837" cy="5105400"/>
          </a:xfrm>
        </p:spPr>
        <p:txBody>
          <a:bodyPr>
            <a:noAutofit/>
          </a:bodyPr>
          <a:lstStyle/>
          <a:p>
            <a:r>
              <a:rPr lang="en-GB" dirty="0"/>
              <a:t>If an </a:t>
            </a:r>
            <a:r>
              <a:rPr lang="en-GB" dirty="0" err="1"/>
              <a:t>itemset</a:t>
            </a:r>
            <a:r>
              <a:rPr lang="en-GB" dirty="0"/>
              <a:t> is frequent, then all of its subsets must also be frequent</a:t>
            </a:r>
          </a:p>
          <a:p>
            <a:r>
              <a:rPr lang="en-GB" dirty="0"/>
              <a:t>If an </a:t>
            </a:r>
            <a:r>
              <a:rPr lang="en-GB" dirty="0" err="1"/>
              <a:t>itemset</a:t>
            </a:r>
            <a:r>
              <a:rPr lang="en-GB" dirty="0"/>
              <a:t> is not frequent, then all of its supersets cannot be frequent</a:t>
            </a:r>
          </a:p>
          <a:p>
            <a:pPr lvl="3"/>
            <a:endParaRPr lang="en-GB" sz="2800" dirty="0"/>
          </a:p>
          <a:p>
            <a:endParaRPr lang="en-GB" dirty="0"/>
          </a:p>
          <a:p>
            <a:r>
              <a:rPr lang="en-GB" dirty="0"/>
              <a:t>The support of an </a:t>
            </a:r>
            <a:r>
              <a:rPr lang="en-GB" dirty="0" err="1"/>
              <a:t>itemset</a:t>
            </a:r>
            <a:r>
              <a:rPr lang="en-GB" dirty="0"/>
              <a:t> never exceeds the support of its subsets</a:t>
            </a:r>
          </a:p>
          <a:p>
            <a:r>
              <a:rPr lang="en-GB" dirty="0"/>
              <a:t>This is known as the anti-monotone property of support</a:t>
            </a:r>
          </a:p>
        </p:txBody>
      </p:sp>
      <p:sp>
        <p:nvSpPr>
          <p:cNvPr id="2" name="Slide Number Placeholder 1">
            <a:extLst>
              <a:ext uri="{FF2B5EF4-FFF2-40B4-BE49-F238E27FC236}">
                <a16:creationId xmlns:a16="http://schemas.microsoft.com/office/drawing/2014/main" id="{75CD09F5-C37F-B64D-9D42-E3CCAFFF733D}"/>
              </a:ext>
            </a:extLst>
          </p:cNvPr>
          <p:cNvSpPr>
            <a:spLocks noGrp="1"/>
          </p:cNvSpPr>
          <p:nvPr>
            <p:ph type="sldNum" sz="quarter" idx="12"/>
          </p:nvPr>
        </p:nvSpPr>
        <p:spPr/>
        <p:txBody>
          <a:bodyPr/>
          <a:lstStyle/>
          <a:p>
            <a:fld id="{81A9E46F-7BA3-46CF-8DB8-B01995389C81}" type="slidenum">
              <a:rPr lang="en-US" smtClean="0"/>
              <a:pPr/>
              <a:t>27</a:t>
            </a:fld>
            <a:endParaRPr lang="en-US" dirty="0"/>
          </a:p>
        </p:txBody>
      </p:sp>
    </p:spTree>
    <p:extLst>
      <p:ext uri="{BB962C8B-B14F-4D97-AF65-F5344CB8AC3E}">
        <p14:creationId xmlns:p14="http://schemas.microsoft.com/office/powerpoint/2010/main" val="19711632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en-US" dirty="0"/>
              <a:t>Illustration of the </a:t>
            </a:r>
            <a:r>
              <a:rPr lang="en-US" dirty="0" err="1"/>
              <a:t>Apriori</a:t>
            </a:r>
            <a:r>
              <a:rPr lang="en-US" dirty="0"/>
              <a:t> principle</a:t>
            </a:r>
          </a:p>
        </p:txBody>
      </p:sp>
      <p:grpSp>
        <p:nvGrpSpPr>
          <p:cNvPr id="3" name="Group 1"/>
          <p:cNvGrpSpPr>
            <a:grpSpLocks/>
          </p:cNvGrpSpPr>
          <p:nvPr/>
        </p:nvGrpSpPr>
        <p:grpSpPr bwMode="auto">
          <a:xfrm>
            <a:off x="152400" y="1319212"/>
            <a:ext cx="8829675" cy="5233988"/>
            <a:chOff x="144" y="1022"/>
            <a:chExt cx="5562" cy="3297"/>
          </a:xfrm>
        </p:grpSpPr>
        <p:sp>
          <p:nvSpPr>
            <p:cNvPr id="4" name="Line 2"/>
            <p:cNvSpPr>
              <a:spLocks noChangeShapeType="1"/>
            </p:cNvSpPr>
            <p:nvPr/>
          </p:nvSpPr>
          <p:spPr bwMode="auto">
            <a:xfrm flipV="1">
              <a:off x="864" y="2255"/>
              <a:ext cx="576" cy="194"/>
            </a:xfrm>
            <a:prstGeom prst="line">
              <a:avLst/>
            </a:prstGeom>
            <a:noFill/>
            <a:ln w="12600">
              <a:solidFill>
                <a:srgbClr val="000000"/>
              </a:solidFill>
              <a:miter lim="800000"/>
              <a:headEnd/>
              <a:tailEnd type="triangle" w="med" len="med"/>
            </a:ln>
            <a:effectLst/>
          </p:spPr>
          <p:txBody>
            <a:bodyPr/>
            <a:lstStyle/>
            <a:p>
              <a:endParaRPr lang="en-US"/>
            </a:p>
          </p:txBody>
        </p:sp>
        <p:sp>
          <p:nvSpPr>
            <p:cNvPr id="5" name="Text Box 3"/>
            <p:cNvSpPr txBox="1">
              <a:spLocks noChangeArrowheads="1"/>
            </p:cNvSpPr>
            <p:nvPr/>
          </p:nvSpPr>
          <p:spPr bwMode="auto">
            <a:xfrm>
              <a:off x="144" y="2448"/>
              <a:ext cx="1008" cy="405"/>
            </a:xfrm>
            <a:prstGeom prst="rect">
              <a:avLst/>
            </a:prstGeom>
            <a:solidFill>
              <a:srgbClr val="FFC000"/>
            </a:solidFill>
            <a:ln w="9525">
              <a:noFill/>
              <a:round/>
              <a:headEnd/>
              <a:tailEnd/>
            </a:ln>
            <a:effectLst/>
          </p:spPr>
          <p:txBody>
            <a:bodyPr lIns="90000" tIns="46800" rIns="90000" bIns="46800">
              <a:spAutoFit/>
            </a:bodyPr>
            <a:lstStyle/>
            <a:p>
              <a:pPr>
                <a:lnSpc>
                  <a:spcPct val="100000"/>
                </a:lnSpc>
                <a:buClr>
                  <a:srgbClr val="0C6D9C"/>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C6D9C"/>
                  </a:solidFill>
                  <a:latin typeface="Arial" charset="0"/>
                  <a:ea typeface="DejaVu LGC Sans" charset="0"/>
                  <a:cs typeface="DejaVu LGC Sans" charset="0"/>
                </a:rPr>
                <a:t>Found to be Infrequent</a:t>
              </a:r>
            </a:p>
          </p:txBody>
        </p:sp>
        <p:graphicFrame>
          <p:nvGraphicFramePr>
            <p:cNvPr id="6" name="Object 4"/>
            <p:cNvGraphicFramePr>
              <a:graphicFrameLocks noChangeAspect="1"/>
            </p:cNvGraphicFramePr>
            <p:nvPr/>
          </p:nvGraphicFramePr>
          <p:xfrm>
            <a:off x="1392" y="1022"/>
            <a:ext cx="4315" cy="3298"/>
          </p:xfrm>
          <a:graphic>
            <a:graphicData uri="http://schemas.openxmlformats.org/presentationml/2006/ole">
              <mc:AlternateContent xmlns:mc="http://schemas.openxmlformats.org/markup-compatibility/2006">
                <mc:Choice xmlns:v="urn:schemas-microsoft-com:vml" Requires="v">
                  <p:oleObj spid="_x0000_s4098" r:id="rId3" imgW="9866478" imgH="7377618" progId="">
                    <p:embed/>
                  </p:oleObj>
                </mc:Choice>
                <mc:Fallback>
                  <p:oleObj r:id="rId3" imgW="9866478" imgH="7377618" progId="">
                    <p:embed/>
                    <p:pic>
                      <p:nvPicPr>
                        <p:cNvPr id="0" name="Picture 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1022"/>
                          <a:ext cx="4315" cy="329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grpSp>
      <p:grpSp>
        <p:nvGrpSpPr>
          <p:cNvPr id="7" name="Group 6"/>
          <p:cNvGrpSpPr>
            <a:grpSpLocks/>
          </p:cNvGrpSpPr>
          <p:nvPr/>
        </p:nvGrpSpPr>
        <p:grpSpPr bwMode="auto">
          <a:xfrm>
            <a:off x="1916112" y="1319212"/>
            <a:ext cx="7067550" cy="5235576"/>
            <a:chOff x="1255" y="1022"/>
            <a:chExt cx="4452" cy="3298"/>
          </a:xfrm>
        </p:grpSpPr>
        <p:graphicFrame>
          <p:nvGraphicFramePr>
            <p:cNvPr id="8" name="Object 7"/>
            <p:cNvGraphicFramePr>
              <a:graphicFrameLocks noChangeAspect="1"/>
            </p:cNvGraphicFramePr>
            <p:nvPr/>
          </p:nvGraphicFramePr>
          <p:xfrm>
            <a:off x="1392" y="1022"/>
            <a:ext cx="4315" cy="3298"/>
          </p:xfrm>
          <a:graphic>
            <a:graphicData uri="http://schemas.openxmlformats.org/presentationml/2006/ole">
              <mc:AlternateContent xmlns:mc="http://schemas.openxmlformats.org/markup-compatibility/2006">
                <mc:Choice xmlns:v="urn:schemas-microsoft-com:vml" Requires="v">
                  <p:oleObj spid="_x0000_s4099" r:id="rId5" imgW="9866478" imgH="7377618" progId="">
                    <p:embed/>
                  </p:oleObj>
                </mc:Choice>
                <mc:Fallback>
                  <p:oleObj r:id="rId5" imgW="9866478" imgH="7377618" progId="">
                    <p:embed/>
                    <p:pic>
                      <p:nvPicPr>
                        <p:cNvPr id="0" name="Picture 1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2" y="1022"/>
                          <a:ext cx="4315" cy="329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9" name="Text Box 8"/>
            <p:cNvSpPr txBox="1">
              <a:spLocks noChangeArrowheads="1"/>
            </p:cNvSpPr>
            <p:nvPr/>
          </p:nvSpPr>
          <p:spPr bwMode="auto">
            <a:xfrm>
              <a:off x="1255" y="4031"/>
              <a:ext cx="912" cy="234"/>
            </a:xfrm>
            <a:prstGeom prst="rect">
              <a:avLst/>
            </a:prstGeom>
            <a:noFill/>
            <a:ln w="9525">
              <a:noFill/>
              <a:round/>
              <a:headEnd/>
              <a:tailEnd/>
            </a:ln>
            <a:effectLst/>
          </p:spPr>
          <p:txBody>
            <a:bodyPr lIns="90000" tIns="46800" rIns="90000" bIns="46800">
              <a:spAutoFit/>
            </a:bodyPr>
            <a:lstStyle/>
            <a:p>
              <a:pPr>
                <a:lnSpc>
                  <a:spcPct val="100000"/>
                </a:lnSpc>
                <a:buClr>
                  <a:srgbClr val="FF0000"/>
                </a:buClr>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FF0000"/>
                  </a:solidFill>
                  <a:latin typeface="Arial" charset="0"/>
                  <a:ea typeface="DejaVu LGC Sans" charset="0"/>
                  <a:cs typeface="DejaVu LGC Sans" charset="0"/>
                </a:rPr>
                <a:t>Pruned</a:t>
              </a:r>
            </a:p>
          </p:txBody>
        </p:sp>
      </p:grpSp>
      <p:sp>
        <p:nvSpPr>
          <p:cNvPr id="10" name="TextBox 9"/>
          <p:cNvSpPr txBox="1"/>
          <p:nvPr/>
        </p:nvSpPr>
        <p:spPr>
          <a:xfrm>
            <a:off x="1021904" y="5614433"/>
            <a:ext cx="2287806" cy="369332"/>
          </a:xfrm>
          <a:prstGeom prst="rect">
            <a:avLst/>
          </a:prstGeom>
          <a:solidFill>
            <a:srgbClr val="FFC000"/>
          </a:solidFill>
        </p:spPr>
        <p:txBody>
          <a:bodyPr wrap="none" rtlCol="0">
            <a:spAutoFit/>
          </a:bodyPr>
          <a:lstStyle/>
          <a:p>
            <a:r>
              <a:rPr lang="en-US" dirty="0">
                <a:solidFill>
                  <a:srgbClr val="0070C0"/>
                </a:solidFill>
              </a:rPr>
              <a:t>Infrequent supersets</a:t>
            </a:r>
          </a:p>
        </p:txBody>
      </p:sp>
      <p:sp>
        <p:nvSpPr>
          <p:cNvPr id="11" name="Slide Number Placeholder 10">
            <a:extLst>
              <a:ext uri="{FF2B5EF4-FFF2-40B4-BE49-F238E27FC236}">
                <a16:creationId xmlns:a16="http://schemas.microsoft.com/office/drawing/2014/main" id="{95579B4E-7BA9-6C4E-8E19-4F2654C34266}"/>
              </a:ext>
            </a:extLst>
          </p:cNvPr>
          <p:cNvSpPr>
            <a:spLocks noGrp="1"/>
          </p:cNvSpPr>
          <p:nvPr>
            <p:ph type="sldNum" sz="quarter" idx="12"/>
          </p:nvPr>
        </p:nvSpPr>
        <p:spPr/>
        <p:txBody>
          <a:bodyPr/>
          <a:lstStyle/>
          <a:p>
            <a:fld id="{81A9E46F-7BA3-46CF-8DB8-B01995389C81}" type="slidenum">
              <a:rPr lang="en-US" smtClean="0"/>
              <a:pPr/>
              <a:t>28</a:t>
            </a:fld>
            <a:endParaRPr lang="en-US" dirty="0"/>
          </a:p>
        </p:txBody>
      </p:sp>
    </p:spTree>
    <p:extLst>
      <p:ext uri="{BB962C8B-B14F-4D97-AF65-F5344CB8AC3E}">
        <p14:creationId xmlns:p14="http://schemas.microsoft.com/office/powerpoint/2010/main" val="925259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219200" y="4267200"/>
            <a:ext cx="7620000" cy="990600"/>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219200" y="3276600"/>
            <a:ext cx="7620000" cy="990600"/>
          </a:xfrm>
          <a:prstGeom prst="roundRect">
            <a:avLst/>
          </a:prstGeom>
          <a:solidFill>
            <a:schemeClr val="accent6">
              <a:lumMod val="60000"/>
              <a:lumOff val="4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5" name="Text Box 1"/>
          <p:cNvSpPr txBox="1">
            <a:spLocks noChangeArrowheads="1"/>
          </p:cNvSpPr>
          <p:nvPr/>
        </p:nvSpPr>
        <p:spPr bwMode="auto">
          <a:xfrm>
            <a:off x="152400" y="609600"/>
            <a:ext cx="8991600" cy="838200"/>
          </a:xfrm>
          <a:prstGeom prst="rect">
            <a:avLst/>
          </a:prstGeom>
          <a:noFill/>
          <a:ln w="9525">
            <a:noFill/>
            <a:round/>
            <a:headEnd/>
            <a:tailEnd/>
          </a:ln>
          <a:effectLst/>
        </p:spPr>
        <p:txBody>
          <a:bodyPr anchor="ct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4000" dirty="0">
              <a:solidFill>
                <a:srgbClr val="000000"/>
              </a:solidFill>
              <a:ea typeface="DejaVu LGC Sans" charset="0"/>
              <a:cs typeface="DejaVu LGC Sans" charset="0"/>
            </a:endParaRPr>
          </a:p>
        </p:txBody>
      </p:sp>
      <p:sp>
        <p:nvSpPr>
          <p:cNvPr id="21507" name="Text Box 3"/>
          <p:cNvSpPr txBox="1">
            <a:spLocks noChangeArrowheads="1"/>
          </p:cNvSpPr>
          <p:nvPr/>
        </p:nvSpPr>
        <p:spPr bwMode="auto">
          <a:xfrm>
            <a:off x="533400" y="5943600"/>
            <a:ext cx="8099425" cy="641350"/>
          </a:xfrm>
          <a:prstGeom prst="rect">
            <a:avLst/>
          </a:prstGeom>
          <a:noFill/>
          <a:ln w="9525">
            <a:noFill/>
            <a:round/>
            <a:headEnd/>
            <a:tailEnd/>
          </a:ln>
          <a:effectLst/>
        </p:spPr>
        <p:txBody>
          <a:bodyPr wrap="none" lIns="92160" tIns="46080" rIns="92160" bIns="46080">
            <a:spAutoFit/>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000000"/>
                </a:solidFill>
                <a:ea typeface="DejaVu LGC Sans" charset="0"/>
                <a:cs typeface="DejaVu LGC Sans" charset="0"/>
              </a:rPr>
              <a:t>R. Agrawal, R. </a:t>
            </a:r>
            <a:r>
              <a:rPr lang="en-GB" dirty="0" err="1">
                <a:solidFill>
                  <a:srgbClr val="000000"/>
                </a:solidFill>
                <a:ea typeface="DejaVu LGC Sans" charset="0"/>
                <a:cs typeface="DejaVu LGC Sans" charset="0"/>
              </a:rPr>
              <a:t>Srikant</a:t>
            </a:r>
            <a:r>
              <a:rPr lang="en-GB" dirty="0">
                <a:solidFill>
                  <a:srgbClr val="000000"/>
                </a:solidFill>
                <a:ea typeface="DejaVu LGC Sans" charset="0"/>
                <a:cs typeface="DejaVu LGC Sans" charset="0"/>
              </a:rPr>
              <a:t>: "Fast Algorithms for Mining Association Rules", </a:t>
            </a:r>
          </a:p>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i="1" dirty="0">
                <a:solidFill>
                  <a:srgbClr val="000000"/>
                </a:solidFill>
                <a:ea typeface="DejaVu LGC Sans" charset="0"/>
                <a:cs typeface="DejaVu LGC Sans" charset="0"/>
              </a:rPr>
              <a:t>Proc. of the 20th Int'l Conference on Very Large Databases</a:t>
            </a:r>
            <a:r>
              <a:rPr lang="en-GB" dirty="0">
                <a:solidFill>
                  <a:srgbClr val="000000"/>
                </a:solidFill>
                <a:ea typeface="DejaVu LGC Sans" charset="0"/>
                <a:cs typeface="DejaVu LGC Sans" charset="0"/>
              </a:rPr>
              <a:t>, 1994. </a:t>
            </a:r>
          </a:p>
        </p:txBody>
      </p:sp>
      <p:sp>
        <p:nvSpPr>
          <p:cNvPr id="5" name="Title 1"/>
          <p:cNvSpPr txBox="1">
            <a:spLocks/>
          </p:cNvSpPr>
          <p:nvPr/>
        </p:nvSpPr>
        <p:spPr>
          <a:xfrm>
            <a:off x="457200" y="533400"/>
            <a:ext cx="8229600" cy="990600"/>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The </a:t>
            </a:r>
            <a:r>
              <a:rPr lang="en-US" dirty="0" err="1"/>
              <a:t>Apriori</a:t>
            </a:r>
            <a:r>
              <a:rPr lang="en-US" dirty="0"/>
              <a:t> algorithm</a:t>
            </a:r>
          </a:p>
        </p:txBody>
      </p:sp>
      <p:sp>
        <p:nvSpPr>
          <p:cNvPr id="6" name="TextBox 5"/>
          <p:cNvSpPr txBox="1"/>
          <p:nvPr/>
        </p:nvSpPr>
        <p:spPr>
          <a:xfrm>
            <a:off x="664029" y="1535804"/>
            <a:ext cx="3012363" cy="461665"/>
          </a:xfrm>
          <a:prstGeom prst="rect">
            <a:avLst/>
          </a:prstGeom>
          <a:solidFill>
            <a:srgbClr val="FFC000"/>
          </a:solidFill>
        </p:spPr>
        <p:txBody>
          <a:bodyPr wrap="none" rtlCol="0">
            <a:spAutoFit/>
          </a:bodyPr>
          <a:lstStyle/>
          <a:p>
            <a:r>
              <a:rPr lang="en-US" sz="2400" dirty="0">
                <a:solidFill>
                  <a:srgbClr val="0070C0"/>
                </a:solidFill>
              </a:rPr>
              <a:t>Level-wise approach</a:t>
            </a:r>
          </a:p>
        </p:txBody>
      </p:sp>
      <p:sp>
        <p:nvSpPr>
          <p:cNvPr id="2" name="TextBox 1"/>
          <p:cNvSpPr txBox="1"/>
          <p:nvPr/>
        </p:nvSpPr>
        <p:spPr>
          <a:xfrm>
            <a:off x="4469993" y="1299083"/>
            <a:ext cx="4652236" cy="830997"/>
          </a:xfrm>
          <a:prstGeom prst="rect">
            <a:avLst/>
          </a:prstGeom>
          <a:noFill/>
        </p:spPr>
        <p:txBody>
          <a:bodyPr wrap="none" rtlCol="0">
            <a:spAutoFit/>
          </a:bodyPr>
          <a:lstStyle/>
          <a:p>
            <a:r>
              <a:rPr lang="en-US" sz="2400" b="1" dirty="0" err="1">
                <a:solidFill>
                  <a:srgbClr val="0070C0"/>
                </a:solidFill>
              </a:rPr>
              <a:t>C</a:t>
            </a:r>
            <a:r>
              <a:rPr lang="en-US" sz="2400" b="1" baseline="-25000" dirty="0" err="1">
                <a:solidFill>
                  <a:srgbClr val="0070C0"/>
                </a:solidFill>
              </a:rPr>
              <a:t>k</a:t>
            </a:r>
            <a:r>
              <a:rPr lang="en-US" sz="2400" dirty="0"/>
              <a:t> = </a:t>
            </a:r>
            <a:r>
              <a:rPr lang="en-US" sz="2400" dirty="0">
                <a:solidFill>
                  <a:srgbClr val="0070C0"/>
                </a:solidFill>
              </a:rPr>
              <a:t>candidate </a:t>
            </a:r>
            <a:r>
              <a:rPr lang="en-US" sz="2400" dirty="0" err="1"/>
              <a:t>itemsets</a:t>
            </a:r>
            <a:r>
              <a:rPr lang="en-US" sz="2400" dirty="0"/>
              <a:t> of size </a:t>
            </a:r>
            <a:r>
              <a:rPr lang="en-US" sz="2400" dirty="0">
                <a:solidFill>
                  <a:srgbClr val="00B050"/>
                </a:solidFill>
              </a:rPr>
              <a:t>k</a:t>
            </a:r>
          </a:p>
          <a:p>
            <a:r>
              <a:rPr lang="en-US" sz="2400" b="1" dirty="0" err="1">
                <a:solidFill>
                  <a:schemeClr val="accent6">
                    <a:lumMod val="75000"/>
                  </a:schemeClr>
                </a:solidFill>
              </a:rPr>
              <a:t>L</a:t>
            </a:r>
            <a:r>
              <a:rPr lang="en-US" sz="2400" b="1" baseline="-25000" dirty="0" err="1">
                <a:solidFill>
                  <a:schemeClr val="accent6">
                    <a:lumMod val="75000"/>
                  </a:schemeClr>
                </a:solidFill>
              </a:rPr>
              <a:t>k</a:t>
            </a:r>
            <a:r>
              <a:rPr lang="en-US" sz="2400" dirty="0"/>
              <a:t> = </a:t>
            </a:r>
            <a:r>
              <a:rPr lang="en-US" sz="2400" dirty="0">
                <a:solidFill>
                  <a:schemeClr val="accent6">
                    <a:lumMod val="75000"/>
                  </a:schemeClr>
                </a:solidFill>
              </a:rPr>
              <a:t>frequent</a:t>
            </a:r>
            <a:r>
              <a:rPr lang="en-US" sz="2400" dirty="0"/>
              <a:t> </a:t>
            </a:r>
            <a:r>
              <a:rPr lang="en-US" sz="2400" dirty="0" err="1"/>
              <a:t>itemsets</a:t>
            </a:r>
            <a:r>
              <a:rPr lang="en-US" sz="2400" dirty="0"/>
              <a:t> of size </a:t>
            </a:r>
            <a:r>
              <a:rPr lang="en-US" sz="2400" dirty="0">
                <a:solidFill>
                  <a:srgbClr val="00B050"/>
                </a:solidFill>
              </a:rPr>
              <a:t>k</a:t>
            </a:r>
          </a:p>
        </p:txBody>
      </p:sp>
      <p:sp>
        <p:nvSpPr>
          <p:cNvPr id="4" name="Rectangle 3"/>
          <p:cNvSpPr/>
          <p:nvPr/>
        </p:nvSpPr>
        <p:spPr>
          <a:xfrm>
            <a:off x="0" y="4267200"/>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Candidate generation</a:t>
            </a:r>
          </a:p>
        </p:txBody>
      </p:sp>
      <p:sp>
        <p:nvSpPr>
          <p:cNvPr id="11" name="Rectangle 10"/>
          <p:cNvSpPr/>
          <p:nvPr/>
        </p:nvSpPr>
        <p:spPr>
          <a:xfrm>
            <a:off x="0" y="3276600"/>
            <a:ext cx="1295400" cy="914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Frequent </a:t>
            </a:r>
            <a:r>
              <a:rPr lang="en-US" dirty="0" err="1"/>
              <a:t>itemset</a:t>
            </a:r>
            <a:r>
              <a:rPr lang="en-US" dirty="0"/>
              <a:t> generation</a:t>
            </a:r>
          </a:p>
        </p:txBody>
      </p:sp>
      <p:sp>
        <p:nvSpPr>
          <p:cNvPr id="21506" name="Text Box 2"/>
          <p:cNvSpPr txBox="1">
            <a:spLocks noChangeArrowheads="1"/>
          </p:cNvSpPr>
          <p:nvPr/>
        </p:nvSpPr>
        <p:spPr bwMode="auto">
          <a:xfrm>
            <a:off x="685800" y="2286000"/>
            <a:ext cx="8458200" cy="3505200"/>
          </a:xfrm>
          <a:prstGeom prst="rect">
            <a:avLst/>
          </a:prstGeom>
          <a:noFill/>
          <a:ln w="9525">
            <a:noFill/>
            <a:round/>
            <a:headEnd/>
            <a:tailEnd/>
          </a:ln>
          <a:effectLst/>
        </p:spPr>
        <p:txBody>
          <a:bodyPr/>
          <a:lstStyle/>
          <a:p>
            <a:pPr marL="514350" indent="-514350">
              <a:lnSpc>
                <a:spcPct val="100000"/>
              </a:lnSpc>
              <a:spcBef>
                <a:spcPts val="600"/>
              </a:spcBef>
              <a:buClr>
                <a:schemeClr val="tx1"/>
              </a:buClr>
              <a:buSzPct val="100000"/>
              <a:buFont typeface="+mj-lt"/>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2800" dirty="0">
                <a:solidFill>
                  <a:srgbClr val="00B050"/>
                </a:solidFill>
                <a:ea typeface="DejaVu LGC Sans" charset="0"/>
                <a:cs typeface="DejaVu LGC Sans" charset="0"/>
              </a:rPr>
              <a:t>k = 1</a:t>
            </a:r>
            <a:r>
              <a:rPr lang="en-GB" sz="2800" b="1" dirty="0">
                <a:ea typeface="DejaVu LGC Sans" charset="0"/>
                <a:cs typeface="DejaVu LGC Sans" charset="0"/>
              </a:rPr>
              <a:t>,</a:t>
            </a:r>
            <a:r>
              <a:rPr lang="en-GB" sz="2800" b="1" dirty="0">
                <a:solidFill>
                  <a:srgbClr val="0070C0"/>
                </a:solidFill>
                <a:ea typeface="DejaVu LGC Sans" charset="0"/>
                <a:cs typeface="DejaVu LGC Sans" charset="0"/>
              </a:rPr>
              <a:t> </a:t>
            </a:r>
            <a:r>
              <a:rPr lang="en-GB" sz="2800" b="1" dirty="0" err="1">
                <a:solidFill>
                  <a:srgbClr val="0070C0"/>
                </a:solidFill>
                <a:ea typeface="DejaVu LGC Sans" charset="0"/>
                <a:cs typeface="DejaVu LGC Sans" charset="0"/>
              </a:rPr>
              <a:t>C</a:t>
            </a:r>
            <a:r>
              <a:rPr lang="en-GB" sz="2800" b="1" baseline="-25000" dirty="0" err="1">
                <a:solidFill>
                  <a:srgbClr val="0070C0"/>
                </a:solidFill>
                <a:ea typeface="DejaVu LGC Sans" charset="0"/>
                <a:cs typeface="DejaVu LGC Sans" charset="0"/>
              </a:rPr>
              <a:t>1</a:t>
            </a:r>
            <a:r>
              <a:rPr lang="en-GB" sz="2800" dirty="0">
                <a:solidFill>
                  <a:srgbClr val="000000"/>
                </a:solidFill>
                <a:ea typeface="DejaVu LGC Sans" charset="0"/>
                <a:cs typeface="DejaVu LGC Sans" charset="0"/>
              </a:rPr>
              <a:t> = all items</a:t>
            </a:r>
          </a:p>
          <a:p>
            <a:pPr marL="514350" indent="-514350">
              <a:lnSpc>
                <a:spcPct val="100000"/>
              </a:lnSpc>
              <a:spcBef>
                <a:spcPts val="600"/>
              </a:spcBef>
              <a:buSzPct val="100000"/>
              <a:buFont typeface="+mj-lt"/>
              <a:buAutoNum type="arabicPeriod"/>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2800" dirty="0">
                <a:solidFill>
                  <a:srgbClr val="000000"/>
                </a:solidFill>
                <a:ea typeface="DejaVu LGC Sans" charset="0"/>
                <a:cs typeface="DejaVu LGC Sans" charset="0"/>
              </a:rPr>
              <a:t>While </a:t>
            </a:r>
            <a:r>
              <a:rPr lang="en-GB" sz="2800" b="1" dirty="0" err="1">
                <a:solidFill>
                  <a:srgbClr val="0070C0"/>
                </a:solidFill>
                <a:ea typeface="DejaVu LGC Sans" charset="0"/>
                <a:cs typeface="DejaVu LGC Sans" charset="0"/>
              </a:rPr>
              <a:t>C</a:t>
            </a:r>
            <a:r>
              <a:rPr lang="en-GB" sz="2800" b="1" baseline="-25000" dirty="0" err="1">
                <a:solidFill>
                  <a:srgbClr val="0070C0"/>
                </a:solidFill>
                <a:ea typeface="DejaVu LGC Sans" charset="0"/>
                <a:cs typeface="DejaVu LGC Sans" charset="0"/>
              </a:rPr>
              <a:t>k</a:t>
            </a:r>
            <a:r>
              <a:rPr lang="en-GB" sz="2800" dirty="0">
                <a:solidFill>
                  <a:srgbClr val="000000"/>
                </a:solidFill>
                <a:ea typeface="DejaVu LGC Sans" charset="0"/>
                <a:cs typeface="DejaVu LGC Sans" charset="0"/>
              </a:rPr>
              <a:t> not empty</a:t>
            </a:r>
          </a:p>
          <a:p>
            <a:pPr marL="971550" lvl="1" indent="-514350">
              <a:spcBef>
                <a:spcPts val="600"/>
              </a:spcBef>
              <a:buSzPct val="100000"/>
              <a:buFont typeface="+mj-lt"/>
              <a:buAutoNum type="arabicPeriod" startAt="3"/>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2800" dirty="0">
                <a:solidFill>
                  <a:srgbClr val="000000"/>
                </a:solidFill>
                <a:ea typeface="DejaVu LGC Sans" charset="0"/>
                <a:cs typeface="DejaVu LGC Sans" charset="0"/>
              </a:rPr>
              <a:t>Scan the database to find which </a:t>
            </a:r>
            <a:r>
              <a:rPr lang="en-GB" sz="2800" dirty="0" err="1">
                <a:solidFill>
                  <a:srgbClr val="000000"/>
                </a:solidFill>
                <a:ea typeface="DejaVu LGC Sans" charset="0"/>
                <a:cs typeface="DejaVu LGC Sans" charset="0"/>
              </a:rPr>
              <a:t>itemsets</a:t>
            </a:r>
            <a:r>
              <a:rPr lang="en-GB" sz="2800" dirty="0">
                <a:solidFill>
                  <a:srgbClr val="000000"/>
                </a:solidFill>
                <a:ea typeface="DejaVu LGC Sans" charset="0"/>
                <a:cs typeface="DejaVu LGC Sans" charset="0"/>
              </a:rPr>
              <a:t> in </a:t>
            </a:r>
            <a:r>
              <a:rPr lang="en-GB" sz="2800" b="1" dirty="0" err="1">
                <a:solidFill>
                  <a:srgbClr val="0070C0"/>
                </a:solidFill>
                <a:ea typeface="DejaVu LGC Sans" charset="0"/>
                <a:cs typeface="DejaVu LGC Sans" charset="0"/>
              </a:rPr>
              <a:t>C</a:t>
            </a:r>
            <a:r>
              <a:rPr lang="en-GB" sz="2800" b="1" baseline="-25000" dirty="0" err="1">
                <a:solidFill>
                  <a:srgbClr val="0070C0"/>
                </a:solidFill>
                <a:ea typeface="DejaVu LGC Sans" charset="0"/>
                <a:cs typeface="DejaVu LGC Sans" charset="0"/>
              </a:rPr>
              <a:t>k</a:t>
            </a:r>
            <a:r>
              <a:rPr lang="en-GB" sz="2800" dirty="0">
                <a:solidFill>
                  <a:srgbClr val="000000"/>
                </a:solidFill>
                <a:ea typeface="DejaVu LGC Sans" charset="0"/>
                <a:cs typeface="DejaVu LGC Sans" charset="0"/>
              </a:rPr>
              <a:t> are </a:t>
            </a:r>
            <a:r>
              <a:rPr lang="en-GB" sz="2800" dirty="0">
                <a:solidFill>
                  <a:schemeClr val="accent6">
                    <a:lumMod val="75000"/>
                  </a:schemeClr>
                </a:solidFill>
                <a:ea typeface="DejaVu LGC Sans" charset="0"/>
                <a:cs typeface="DejaVu LGC Sans" charset="0"/>
              </a:rPr>
              <a:t>frequent </a:t>
            </a:r>
            <a:r>
              <a:rPr lang="en-GB" sz="2800" dirty="0">
                <a:solidFill>
                  <a:srgbClr val="000000"/>
                </a:solidFill>
                <a:ea typeface="DejaVu LGC Sans" charset="0"/>
                <a:cs typeface="DejaVu LGC Sans" charset="0"/>
              </a:rPr>
              <a:t>and put them into </a:t>
            </a:r>
            <a:r>
              <a:rPr lang="en-GB" sz="2800" b="1" dirty="0" err="1">
                <a:solidFill>
                  <a:schemeClr val="accent6">
                    <a:lumMod val="75000"/>
                  </a:schemeClr>
                </a:solidFill>
                <a:ea typeface="DejaVu LGC Sans" charset="0"/>
                <a:cs typeface="DejaVu LGC Sans" charset="0"/>
              </a:rPr>
              <a:t>L</a:t>
            </a:r>
            <a:r>
              <a:rPr lang="en-GB" sz="2800" b="1" baseline="-25000" dirty="0" err="1">
                <a:solidFill>
                  <a:schemeClr val="accent6">
                    <a:lumMod val="75000"/>
                  </a:schemeClr>
                </a:solidFill>
                <a:ea typeface="DejaVu LGC Sans" charset="0"/>
                <a:cs typeface="DejaVu LGC Sans" charset="0"/>
              </a:rPr>
              <a:t>k</a:t>
            </a:r>
            <a:endParaRPr lang="en-GB" sz="2800" b="1" baseline="-25000" dirty="0">
              <a:solidFill>
                <a:schemeClr val="accent6">
                  <a:lumMod val="75000"/>
                </a:schemeClr>
              </a:solidFill>
              <a:ea typeface="DejaVu LGC Sans" charset="0"/>
              <a:cs typeface="DejaVu LGC Sans" charset="0"/>
            </a:endParaRPr>
          </a:p>
          <a:p>
            <a:pPr marL="989013" lvl="1" indent="-531813">
              <a:spcBef>
                <a:spcPts val="600"/>
              </a:spcBef>
              <a:buSzPct val="100000"/>
              <a:buFont typeface="+mj-lt"/>
              <a:buAutoNum type="arabicPeriod" startAt="3"/>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2800" dirty="0">
                <a:solidFill>
                  <a:srgbClr val="000000"/>
                </a:solidFill>
                <a:ea typeface="DejaVu LGC Sans" charset="0"/>
                <a:cs typeface="DejaVu LGC Sans" charset="0"/>
              </a:rPr>
              <a:t>Use </a:t>
            </a:r>
            <a:r>
              <a:rPr lang="en-GB" sz="2800" b="1" dirty="0" err="1">
                <a:solidFill>
                  <a:schemeClr val="accent6">
                    <a:lumMod val="75000"/>
                  </a:schemeClr>
                </a:solidFill>
                <a:ea typeface="DejaVu LGC Sans" charset="0"/>
                <a:cs typeface="DejaVu LGC Sans" charset="0"/>
              </a:rPr>
              <a:t>L</a:t>
            </a:r>
            <a:r>
              <a:rPr lang="en-GB" sz="2800" b="1" baseline="-25000" dirty="0" err="1">
                <a:solidFill>
                  <a:schemeClr val="accent6">
                    <a:lumMod val="75000"/>
                  </a:schemeClr>
                </a:solidFill>
                <a:ea typeface="DejaVu LGC Sans" charset="0"/>
                <a:cs typeface="DejaVu LGC Sans" charset="0"/>
              </a:rPr>
              <a:t>k</a:t>
            </a:r>
            <a:r>
              <a:rPr lang="en-GB" sz="2800" b="1" dirty="0">
                <a:solidFill>
                  <a:srgbClr val="0070C0"/>
                </a:solidFill>
                <a:ea typeface="DejaVu LGC Sans" charset="0"/>
                <a:cs typeface="DejaVu LGC Sans" charset="0"/>
              </a:rPr>
              <a:t> </a:t>
            </a:r>
            <a:r>
              <a:rPr lang="en-GB" sz="2800" dirty="0">
                <a:solidFill>
                  <a:srgbClr val="000000"/>
                </a:solidFill>
                <a:ea typeface="DejaVu LGC Sans" charset="0"/>
                <a:cs typeface="DejaVu LGC Sans" charset="0"/>
              </a:rPr>
              <a:t>to generate a collection of </a:t>
            </a:r>
            <a:r>
              <a:rPr lang="en-GB" sz="2800" dirty="0">
                <a:solidFill>
                  <a:srgbClr val="0070C0"/>
                </a:solidFill>
                <a:ea typeface="DejaVu LGC Sans" charset="0"/>
                <a:cs typeface="DejaVu LGC Sans" charset="0"/>
              </a:rPr>
              <a:t>candidate</a:t>
            </a:r>
            <a:r>
              <a:rPr lang="en-GB" sz="2800" i="1" dirty="0">
                <a:solidFill>
                  <a:srgbClr val="0070C0"/>
                </a:solidFill>
                <a:ea typeface="DejaVu LGC Sans" charset="0"/>
                <a:cs typeface="DejaVu LGC Sans" charset="0"/>
              </a:rPr>
              <a:t> </a:t>
            </a:r>
            <a:r>
              <a:rPr lang="en-GB" sz="2800" dirty="0" err="1">
                <a:solidFill>
                  <a:srgbClr val="000000"/>
                </a:solidFill>
                <a:ea typeface="DejaVu LGC Sans" charset="0"/>
                <a:cs typeface="DejaVu LGC Sans" charset="0"/>
              </a:rPr>
              <a:t>itemsets</a:t>
            </a:r>
            <a:r>
              <a:rPr lang="en-GB" sz="2800" dirty="0">
                <a:solidFill>
                  <a:srgbClr val="000000"/>
                </a:solidFill>
                <a:ea typeface="DejaVu LGC Sans" charset="0"/>
                <a:cs typeface="DejaVu LGC Sans" charset="0"/>
              </a:rPr>
              <a:t> </a:t>
            </a:r>
            <a:r>
              <a:rPr lang="en-GB" sz="2800" b="1" dirty="0" err="1">
                <a:solidFill>
                  <a:srgbClr val="0070C0"/>
                </a:solidFill>
                <a:ea typeface="DejaVu LGC Sans" charset="0"/>
                <a:cs typeface="DejaVu LGC Sans" charset="0"/>
              </a:rPr>
              <a:t>C</a:t>
            </a:r>
            <a:r>
              <a:rPr lang="en-GB" sz="2800" b="1" baseline="-25000" dirty="0" err="1">
                <a:solidFill>
                  <a:srgbClr val="0070C0"/>
                </a:solidFill>
                <a:ea typeface="DejaVu LGC Sans" charset="0"/>
                <a:cs typeface="DejaVu LGC Sans" charset="0"/>
              </a:rPr>
              <a:t>k+1</a:t>
            </a:r>
            <a:r>
              <a:rPr lang="en-GB" sz="2800" dirty="0">
                <a:solidFill>
                  <a:srgbClr val="000000"/>
                </a:solidFill>
                <a:ea typeface="DejaVu LGC Sans" charset="0"/>
                <a:cs typeface="DejaVu LGC Sans" charset="0"/>
              </a:rPr>
              <a:t> of size </a:t>
            </a:r>
            <a:r>
              <a:rPr lang="en-GB" sz="2800" dirty="0" err="1">
                <a:solidFill>
                  <a:srgbClr val="00B050"/>
                </a:solidFill>
                <a:ea typeface="DejaVu LGC Sans" charset="0"/>
                <a:cs typeface="DejaVu LGC Sans" charset="0"/>
              </a:rPr>
              <a:t>k+1</a:t>
            </a:r>
            <a:r>
              <a:rPr lang="en-GB" sz="2800" dirty="0">
                <a:solidFill>
                  <a:srgbClr val="000000"/>
                </a:solidFill>
                <a:ea typeface="DejaVu LGC Sans" charset="0"/>
                <a:cs typeface="DejaVu LGC Sans" charset="0"/>
              </a:rPr>
              <a:t>‏</a:t>
            </a:r>
          </a:p>
          <a:p>
            <a:pPr marL="989013" lvl="1" indent="-531813">
              <a:spcBef>
                <a:spcPts val="600"/>
              </a:spcBef>
              <a:buClr>
                <a:schemeClr val="tx1"/>
              </a:buClr>
              <a:buSzPct val="100000"/>
              <a:buFont typeface="+mj-lt"/>
              <a:buAutoNum type="arabicPeriod" startAt="3"/>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2800" dirty="0">
                <a:solidFill>
                  <a:srgbClr val="00B050"/>
                </a:solidFill>
                <a:ea typeface="DejaVu LGC Sans" charset="0"/>
                <a:cs typeface="DejaVu LGC Sans" charset="0"/>
              </a:rPr>
              <a:t>k = </a:t>
            </a:r>
            <a:r>
              <a:rPr lang="en-GB" sz="2800" dirty="0" err="1">
                <a:solidFill>
                  <a:srgbClr val="00B050"/>
                </a:solidFill>
                <a:ea typeface="DejaVu LGC Sans" charset="0"/>
                <a:cs typeface="DejaVu LGC Sans" charset="0"/>
              </a:rPr>
              <a:t>k+1</a:t>
            </a:r>
            <a:endParaRPr lang="en-GB" sz="2800" dirty="0">
              <a:solidFill>
                <a:srgbClr val="00B050"/>
              </a:solidFill>
              <a:ea typeface="DejaVu LGC Sans" charset="0"/>
              <a:cs typeface="DejaVu LGC Sans" charset="0"/>
            </a:endParaRPr>
          </a:p>
        </p:txBody>
      </p:sp>
      <p:sp>
        <p:nvSpPr>
          <p:cNvPr id="7" name="Slide Number Placeholder 6">
            <a:extLst>
              <a:ext uri="{FF2B5EF4-FFF2-40B4-BE49-F238E27FC236}">
                <a16:creationId xmlns:a16="http://schemas.microsoft.com/office/drawing/2014/main" id="{64C87593-3E10-C14E-8B84-36331CC0D199}"/>
              </a:ext>
            </a:extLst>
          </p:cNvPr>
          <p:cNvSpPr>
            <a:spLocks noGrp="1"/>
          </p:cNvSpPr>
          <p:nvPr>
            <p:ph type="sldNum" sz="quarter" idx="12"/>
          </p:nvPr>
        </p:nvSpPr>
        <p:spPr/>
        <p:txBody>
          <a:bodyPr/>
          <a:lstStyle/>
          <a:p>
            <a:fld id="{81A9E46F-7BA3-46CF-8DB8-B01995389C81}" type="slidenum">
              <a:rPr lang="en-US" smtClean="0"/>
              <a:pPr/>
              <a:t>29</a:t>
            </a:fld>
            <a:endParaRPr lang="en-US" dirty="0"/>
          </a:p>
        </p:txBody>
      </p:sp>
    </p:spTree>
    <p:extLst>
      <p:ext uri="{BB962C8B-B14F-4D97-AF65-F5344CB8AC3E}">
        <p14:creationId xmlns:p14="http://schemas.microsoft.com/office/powerpoint/2010/main" val="19791778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4"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Market-Basket Data</a:t>
            </a:r>
          </a:p>
        </p:txBody>
      </p:sp>
      <p:sp>
        <p:nvSpPr>
          <p:cNvPr id="8195" name="Rectangle 3"/>
          <p:cNvSpPr>
            <a:spLocks noGrp="1" noChangeArrowheads="1"/>
          </p:cNvSpPr>
          <p:nvPr>
            <p:ph idx="1"/>
          </p:nvPr>
        </p:nvSpPr>
        <p:spPr/>
        <p:txBody>
          <a:bodyPr>
            <a:normAutofit/>
          </a:bodyPr>
          <a:lstStyle/>
          <a:p>
            <a:r>
              <a:rPr lang="en-US" sz="4400" dirty="0"/>
              <a:t>A large set of </a:t>
            </a:r>
            <a:r>
              <a:rPr lang="en-US" sz="4400" dirty="0">
                <a:solidFill>
                  <a:schemeClr val="accent6">
                    <a:lumMod val="75000"/>
                  </a:schemeClr>
                </a:solidFill>
              </a:rPr>
              <a:t>items</a:t>
            </a:r>
            <a:r>
              <a:rPr lang="en-US" sz="4400" dirty="0"/>
              <a:t>, e.g., things sold in a supermarket.</a:t>
            </a:r>
          </a:p>
          <a:p>
            <a:r>
              <a:rPr lang="en-US" sz="4400" dirty="0"/>
              <a:t>A large set of </a:t>
            </a:r>
            <a:r>
              <a:rPr lang="en-US" sz="4400" dirty="0">
                <a:solidFill>
                  <a:srgbClr val="0070C0"/>
                </a:solidFill>
              </a:rPr>
              <a:t>baskets</a:t>
            </a:r>
            <a:r>
              <a:rPr lang="en-US" sz="4400" dirty="0"/>
              <a:t>, each of which is a small set of the items, e.g., the things one customer buys on one day.</a:t>
            </a:r>
          </a:p>
        </p:txBody>
      </p:sp>
      <p:sp>
        <p:nvSpPr>
          <p:cNvPr id="2" name="Slide Number Placeholder 1">
            <a:extLst>
              <a:ext uri="{FF2B5EF4-FFF2-40B4-BE49-F238E27FC236}">
                <a16:creationId xmlns:a16="http://schemas.microsoft.com/office/drawing/2014/main" id="{841AEDAD-935F-EB42-8F48-E34781EF6836}"/>
              </a:ext>
            </a:extLst>
          </p:cNvPr>
          <p:cNvSpPr>
            <a:spLocks noGrp="1"/>
          </p:cNvSpPr>
          <p:nvPr>
            <p:ph type="sldNum" sz="quarter" idx="12"/>
          </p:nvPr>
        </p:nvSpPr>
        <p:spPr/>
        <p:txBody>
          <a:bodyPr/>
          <a:lstStyle/>
          <a:p>
            <a:fld id="{81A9E46F-7BA3-46CF-8DB8-B01995389C81}" type="slidenum">
              <a:rPr lang="en-US" smtClean="0"/>
              <a:pPr/>
              <a:t>3</a:t>
            </a:fld>
            <a:endParaRPr lang="en-US" dirty="0"/>
          </a:p>
        </p:txBody>
      </p:sp>
    </p:spTree>
    <p:extLst>
      <p:ext uri="{BB962C8B-B14F-4D97-AF65-F5344CB8AC3E}">
        <p14:creationId xmlns:p14="http://schemas.microsoft.com/office/powerpoint/2010/main" val="2973907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hash structure</a:t>
            </a:r>
          </a:p>
        </p:txBody>
      </p:sp>
      <p:sp>
        <p:nvSpPr>
          <p:cNvPr id="3" name="Content Placeholder 2"/>
          <p:cNvSpPr>
            <a:spLocks noGrp="1"/>
          </p:cNvSpPr>
          <p:nvPr>
            <p:ph idx="1"/>
          </p:nvPr>
        </p:nvSpPr>
        <p:spPr/>
        <p:txBody>
          <a:bodyPr>
            <a:normAutofit/>
          </a:bodyPr>
          <a:lstStyle/>
          <a:p>
            <a:r>
              <a:rPr lang="en-US" sz="3600" dirty="0"/>
              <a:t>Create a </a:t>
            </a:r>
            <a:r>
              <a:rPr lang="en-US" sz="3600" dirty="0">
                <a:solidFill>
                  <a:srgbClr val="FF0000"/>
                </a:solidFill>
              </a:rPr>
              <a:t>dictionary</a:t>
            </a:r>
            <a:r>
              <a:rPr lang="en-US" sz="3600" dirty="0"/>
              <a:t> (</a:t>
            </a:r>
            <a:r>
              <a:rPr lang="en-US" sz="3600" dirty="0">
                <a:solidFill>
                  <a:srgbClr val="00B0F0"/>
                </a:solidFill>
              </a:rPr>
              <a:t>hash table</a:t>
            </a:r>
            <a:r>
              <a:rPr lang="en-US" sz="3600" dirty="0"/>
              <a:t>) that stores the candidate </a:t>
            </a:r>
            <a:r>
              <a:rPr lang="en-US" sz="3600" dirty="0" err="1"/>
              <a:t>itemsets</a:t>
            </a:r>
            <a:r>
              <a:rPr lang="en-US" sz="3600" dirty="0"/>
              <a:t> as keys, and the number of appearances as the value.</a:t>
            </a:r>
          </a:p>
          <a:p>
            <a:pPr lvl="1"/>
            <a:r>
              <a:rPr lang="en-US" sz="3200" dirty="0"/>
              <a:t>Initialize with zero</a:t>
            </a:r>
          </a:p>
          <a:p>
            <a:r>
              <a:rPr lang="en-US" sz="3600" dirty="0"/>
              <a:t>Increment the counter for each </a:t>
            </a:r>
            <a:r>
              <a:rPr lang="en-US" sz="3600" dirty="0" err="1"/>
              <a:t>itemset</a:t>
            </a:r>
            <a:r>
              <a:rPr lang="en-US" sz="3600" dirty="0"/>
              <a:t> that you see in the data</a:t>
            </a:r>
          </a:p>
        </p:txBody>
      </p:sp>
      <p:sp>
        <p:nvSpPr>
          <p:cNvPr id="4" name="Slide Number Placeholder 3">
            <a:extLst>
              <a:ext uri="{FF2B5EF4-FFF2-40B4-BE49-F238E27FC236}">
                <a16:creationId xmlns:a16="http://schemas.microsoft.com/office/drawing/2014/main" id="{BA841C37-5AB3-104B-BA18-C8445781B257}"/>
              </a:ext>
            </a:extLst>
          </p:cNvPr>
          <p:cNvSpPr>
            <a:spLocks noGrp="1"/>
          </p:cNvSpPr>
          <p:nvPr>
            <p:ph type="sldNum" sz="quarter" idx="12"/>
          </p:nvPr>
        </p:nvSpPr>
        <p:spPr/>
        <p:txBody>
          <a:bodyPr/>
          <a:lstStyle/>
          <a:p>
            <a:fld id="{81A9E46F-7BA3-46CF-8DB8-B01995389C81}" type="slidenum">
              <a:rPr lang="en-US" smtClean="0"/>
              <a:pPr/>
              <a:t>30</a:t>
            </a:fld>
            <a:endParaRPr lang="en-US" dirty="0"/>
          </a:p>
        </p:txBody>
      </p:sp>
    </p:spTree>
    <p:extLst>
      <p:ext uri="{BB962C8B-B14F-4D97-AF65-F5344CB8AC3E}">
        <p14:creationId xmlns:p14="http://schemas.microsoft.com/office/powerpoint/2010/main" val="1976141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5" name="Text Box 34"/>
          <p:cNvSpPr txBox="1">
            <a:spLocks noChangeArrowheads="1"/>
          </p:cNvSpPr>
          <p:nvPr/>
        </p:nvSpPr>
        <p:spPr bwMode="auto">
          <a:xfrm>
            <a:off x="152400" y="1828800"/>
            <a:ext cx="4648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dirty="0"/>
              <a:t>Suppose you have 15 candidate </a:t>
            </a:r>
            <a:r>
              <a:rPr lang="en-US" sz="2400" dirty="0" err="1"/>
              <a:t>itemsets</a:t>
            </a:r>
            <a:r>
              <a:rPr lang="en-US" sz="2400" dirty="0"/>
              <a:t> of length 3: </a:t>
            </a:r>
          </a:p>
          <a:p>
            <a:pPr>
              <a:spcBef>
                <a:spcPct val="50000"/>
              </a:spcBef>
            </a:pPr>
            <a:r>
              <a:rPr lang="en-US" sz="2400" dirty="0">
                <a:solidFill>
                  <a:srgbClr val="0070C0"/>
                </a:solidFill>
              </a:rPr>
              <a:t>{1 4 5}, {1 2 4}, {4 5 7}, {1 2 5}, {4 5 8}, </a:t>
            </a:r>
          </a:p>
          <a:p>
            <a:pPr>
              <a:spcBef>
                <a:spcPct val="50000"/>
              </a:spcBef>
            </a:pPr>
            <a:r>
              <a:rPr lang="en-US" sz="2400" dirty="0">
                <a:solidFill>
                  <a:srgbClr val="0070C0"/>
                </a:solidFill>
              </a:rPr>
              <a:t>{1 5 9}, {1 3 6}, {2 3 4}, {5 6 7}, {3 4 5}, </a:t>
            </a:r>
          </a:p>
          <a:p>
            <a:pPr>
              <a:spcBef>
                <a:spcPct val="50000"/>
              </a:spcBef>
            </a:pPr>
            <a:r>
              <a:rPr lang="en-US" sz="2400" dirty="0">
                <a:solidFill>
                  <a:srgbClr val="0070C0"/>
                </a:solidFill>
              </a:rPr>
              <a:t>{3 5 6}, {3 5 7}, {6 8 9}, {3 6 7}, {3 6 8}</a:t>
            </a:r>
          </a:p>
          <a:p>
            <a:pPr>
              <a:spcBef>
                <a:spcPct val="50000"/>
              </a:spcBef>
            </a:pPr>
            <a:endParaRPr lang="en-US" sz="2400" dirty="0">
              <a:solidFill>
                <a:srgbClr val="0070C0"/>
              </a:solidFill>
            </a:endParaRPr>
          </a:p>
          <a:p>
            <a:pPr>
              <a:spcBef>
                <a:spcPct val="50000"/>
              </a:spcBef>
            </a:pPr>
            <a:r>
              <a:rPr lang="en-US" sz="2400" dirty="0"/>
              <a:t>Hash table stores the counts of the candidate </a:t>
            </a:r>
            <a:r>
              <a:rPr lang="en-US" sz="2400" dirty="0" err="1"/>
              <a:t>itemsets</a:t>
            </a:r>
            <a:r>
              <a:rPr lang="en-US" sz="2400" dirty="0"/>
              <a:t> as they have been computed so far</a:t>
            </a:r>
          </a:p>
        </p:txBody>
      </p:sp>
      <p:graphicFrame>
        <p:nvGraphicFramePr>
          <p:cNvPr id="6" name="Table 5"/>
          <p:cNvGraphicFramePr>
            <a:graphicFrameLocks noGrp="1"/>
          </p:cNvGraphicFramePr>
          <p:nvPr/>
        </p:nvGraphicFramePr>
        <p:xfrm>
          <a:off x="4800600" y="304800"/>
          <a:ext cx="3657600" cy="6339840"/>
        </p:xfrm>
        <a:graphic>
          <a:graphicData uri="http://schemas.openxmlformats.org/drawingml/2006/table">
            <a:tbl>
              <a:tblPr firstRow="1" bandRow="1">
                <a:tableStyleId>{5C22544A-7EE6-4342-B048-85BDC9FD1C3A}</a:tableStyleId>
              </a:tblPr>
              <a:tblGrid>
                <a:gridCol w="2307771">
                  <a:extLst>
                    <a:ext uri="{9D8B030D-6E8A-4147-A177-3AD203B41FA5}">
                      <a16:colId xmlns:a16="http://schemas.microsoft.com/office/drawing/2014/main" val="20000"/>
                    </a:ext>
                  </a:extLst>
                </a:gridCol>
                <a:gridCol w="1349829">
                  <a:extLst>
                    <a:ext uri="{9D8B030D-6E8A-4147-A177-3AD203B41FA5}">
                      <a16:colId xmlns:a16="http://schemas.microsoft.com/office/drawing/2014/main" val="20001"/>
                    </a:ext>
                  </a:extLst>
                </a:gridCol>
              </a:tblGrid>
              <a:tr h="332740">
                <a:tc>
                  <a:txBody>
                    <a:bodyPr/>
                    <a:lstStyle/>
                    <a:p>
                      <a:pPr algn="ctr"/>
                      <a:r>
                        <a:rPr lang="en-US" sz="2000" b="1" dirty="0"/>
                        <a:t>Key</a:t>
                      </a:r>
                    </a:p>
                  </a:txBody>
                  <a:tcPr/>
                </a:tc>
                <a:tc>
                  <a:txBody>
                    <a:bodyPr/>
                    <a:lstStyle/>
                    <a:p>
                      <a:pPr algn="ctr"/>
                      <a:r>
                        <a:rPr lang="en-US" sz="2000" b="1" dirty="0"/>
                        <a:t>Value</a:t>
                      </a:r>
                    </a:p>
                  </a:txBody>
                  <a:tcPr/>
                </a:tc>
                <a:extLst>
                  <a:ext uri="{0D108BD9-81ED-4DB2-BD59-A6C34878D82A}">
                    <a16:rowId xmlns:a16="http://schemas.microsoft.com/office/drawing/2014/main" val="10000"/>
                  </a:ext>
                </a:extLst>
              </a:tr>
              <a:tr h="332740">
                <a:tc>
                  <a:txBody>
                    <a:bodyPr/>
                    <a:lstStyle/>
                    <a:p>
                      <a:pPr algn="ctr"/>
                      <a:r>
                        <a:rPr lang="en-US" sz="2000" b="1" dirty="0">
                          <a:solidFill>
                            <a:srgbClr val="0070C0"/>
                          </a:solidFill>
                        </a:rPr>
                        <a:t>{3 6 7}</a:t>
                      </a:r>
                      <a:endParaRPr lang="en-US" sz="2000" b="1" dirty="0"/>
                    </a:p>
                  </a:txBody>
                  <a:tcPr/>
                </a:tc>
                <a:tc>
                  <a:txBody>
                    <a:bodyPr/>
                    <a:lstStyle/>
                    <a:p>
                      <a:pPr algn="ctr"/>
                      <a:r>
                        <a:rPr lang="en-US" sz="2000" b="1" dirty="0"/>
                        <a:t>0</a:t>
                      </a:r>
                    </a:p>
                  </a:txBody>
                  <a:tcPr/>
                </a:tc>
                <a:extLst>
                  <a:ext uri="{0D108BD9-81ED-4DB2-BD59-A6C34878D82A}">
                    <a16:rowId xmlns:a16="http://schemas.microsoft.com/office/drawing/2014/main" val="10001"/>
                  </a:ext>
                </a:extLst>
              </a:tr>
              <a:tr h="332740">
                <a:tc>
                  <a:txBody>
                    <a:bodyPr/>
                    <a:lstStyle/>
                    <a:p>
                      <a:pPr algn="ctr"/>
                      <a:r>
                        <a:rPr lang="en-US" sz="2000" b="1" dirty="0">
                          <a:solidFill>
                            <a:srgbClr val="0070C0"/>
                          </a:solidFill>
                        </a:rPr>
                        <a:t>{3 4 5}</a:t>
                      </a:r>
                      <a:endParaRPr lang="en-US" sz="2000" b="1" dirty="0"/>
                    </a:p>
                  </a:txBody>
                  <a:tcPr/>
                </a:tc>
                <a:tc>
                  <a:txBody>
                    <a:bodyPr/>
                    <a:lstStyle/>
                    <a:p>
                      <a:pPr algn="ctr"/>
                      <a:r>
                        <a:rPr lang="en-US" sz="2000" b="1" dirty="0"/>
                        <a:t>1</a:t>
                      </a:r>
                    </a:p>
                  </a:txBody>
                  <a:tcPr/>
                </a:tc>
                <a:extLst>
                  <a:ext uri="{0D108BD9-81ED-4DB2-BD59-A6C34878D82A}">
                    <a16:rowId xmlns:a16="http://schemas.microsoft.com/office/drawing/2014/main" val="10002"/>
                  </a:ext>
                </a:extLst>
              </a:tr>
              <a:tr h="332740">
                <a:tc>
                  <a:txBody>
                    <a:bodyPr/>
                    <a:lstStyle/>
                    <a:p>
                      <a:pPr algn="ctr"/>
                      <a:r>
                        <a:rPr lang="en-US" sz="2000" b="1" dirty="0">
                          <a:solidFill>
                            <a:srgbClr val="0070C0"/>
                          </a:solidFill>
                        </a:rPr>
                        <a:t>{1 3 6} </a:t>
                      </a:r>
                      <a:endParaRPr lang="en-US" sz="2000" b="1" dirty="0"/>
                    </a:p>
                  </a:txBody>
                  <a:tcPr/>
                </a:tc>
                <a:tc>
                  <a:txBody>
                    <a:bodyPr/>
                    <a:lstStyle/>
                    <a:p>
                      <a:pPr algn="ctr"/>
                      <a:r>
                        <a:rPr lang="en-US" sz="2000" b="1" dirty="0"/>
                        <a:t>3</a:t>
                      </a:r>
                    </a:p>
                  </a:txBody>
                  <a:tcPr/>
                </a:tc>
                <a:extLst>
                  <a:ext uri="{0D108BD9-81ED-4DB2-BD59-A6C34878D82A}">
                    <a16:rowId xmlns:a16="http://schemas.microsoft.com/office/drawing/2014/main" val="10003"/>
                  </a:ext>
                </a:extLst>
              </a:tr>
              <a:tr h="332740">
                <a:tc>
                  <a:txBody>
                    <a:bodyPr/>
                    <a:lstStyle/>
                    <a:p>
                      <a:pPr algn="ctr"/>
                      <a:r>
                        <a:rPr lang="en-US" sz="2000" b="1" dirty="0">
                          <a:solidFill>
                            <a:srgbClr val="0070C0"/>
                          </a:solidFill>
                        </a:rPr>
                        <a:t>{1 4 5}</a:t>
                      </a:r>
                      <a:endParaRPr lang="en-US" sz="2000" b="1" dirty="0"/>
                    </a:p>
                  </a:txBody>
                  <a:tcPr/>
                </a:tc>
                <a:tc>
                  <a:txBody>
                    <a:bodyPr/>
                    <a:lstStyle/>
                    <a:p>
                      <a:pPr algn="ctr"/>
                      <a:r>
                        <a:rPr lang="en-US" sz="2000" b="1" dirty="0"/>
                        <a:t>5</a:t>
                      </a:r>
                    </a:p>
                  </a:txBody>
                  <a:tcPr/>
                </a:tc>
                <a:extLst>
                  <a:ext uri="{0D108BD9-81ED-4DB2-BD59-A6C34878D82A}">
                    <a16:rowId xmlns:a16="http://schemas.microsoft.com/office/drawing/2014/main" val="10004"/>
                  </a:ext>
                </a:extLst>
              </a:tr>
              <a:tr h="332740">
                <a:tc>
                  <a:txBody>
                    <a:bodyPr/>
                    <a:lstStyle/>
                    <a:p>
                      <a:pPr algn="ctr"/>
                      <a:r>
                        <a:rPr lang="en-US" sz="2000" b="1" dirty="0">
                          <a:solidFill>
                            <a:srgbClr val="0070C0"/>
                          </a:solidFill>
                        </a:rPr>
                        <a:t>{2 3 4}</a:t>
                      </a:r>
                      <a:endParaRPr lang="en-US" sz="2000" b="1" dirty="0"/>
                    </a:p>
                  </a:txBody>
                  <a:tcPr/>
                </a:tc>
                <a:tc>
                  <a:txBody>
                    <a:bodyPr/>
                    <a:lstStyle/>
                    <a:p>
                      <a:pPr algn="ctr"/>
                      <a:r>
                        <a:rPr lang="en-US" sz="2000" b="1" dirty="0"/>
                        <a:t>2</a:t>
                      </a:r>
                    </a:p>
                  </a:txBody>
                  <a:tcPr/>
                </a:tc>
                <a:extLst>
                  <a:ext uri="{0D108BD9-81ED-4DB2-BD59-A6C34878D82A}">
                    <a16:rowId xmlns:a16="http://schemas.microsoft.com/office/drawing/2014/main" val="10005"/>
                  </a:ext>
                </a:extLst>
              </a:tr>
              <a:tr h="332740">
                <a:tc>
                  <a:txBody>
                    <a:bodyPr/>
                    <a:lstStyle/>
                    <a:p>
                      <a:pPr algn="ctr"/>
                      <a:r>
                        <a:rPr lang="en-US" sz="2000" b="1" dirty="0">
                          <a:solidFill>
                            <a:srgbClr val="0070C0"/>
                          </a:solidFill>
                        </a:rPr>
                        <a:t>{1 5 9}</a:t>
                      </a:r>
                      <a:endParaRPr lang="en-US" sz="2000" b="1" dirty="0"/>
                    </a:p>
                  </a:txBody>
                  <a:tcPr/>
                </a:tc>
                <a:tc>
                  <a:txBody>
                    <a:bodyPr/>
                    <a:lstStyle/>
                    <a:p>
                      <a:pPr algn="ctr"/>
                      <a:r>
                        <a:rPr lang="en-US" sz="2000" b="1" dirty="0"/>
                        <a:t>1</a:t>
                      </a:r>
                    </a:p>
                  </a:txBody>
                  <a:tcPr/>
                </a:tc>
                <a:extLst>
                  <a:ext uri="{0D108BD9-81ED-4DB2-BD59-A6C34878D82A}">
                    <a16:rowId xmlns:a16="http://schemas.microsoft.com/office/drawing/2014/main" val="10006"/>
                  </a:ext>
                </a:extLst>
              </a:tr>
              <a:tr h="3327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0070C0"/>
                          </a:solidFill>
                        </a:rPr>
                        <a:t>{3 6 8}</a:t>
                      </a:r>
                      <a:endParaRPr lang="en-US" sz="900" b="1" dirty="0">
                        <a:solidFill>
                          <a:srgbClr val="0070C0"/>
                        </a:solidFill>
                      </a:endParaRPr>
                    </a:p>
                  </a:txBody>
                  <a:tcPr/>
                </a:tc>
                <a:tc>
                  <a:txBody>
                    <a:bodyPr/>
                    <a:lstStyle/>
                    <a:p>
                      <a:pPr algn="ctr"/>
                      <a:r>
                        <a:rPr lang="en-US" sz="2000" b="1" dirty="0"/>
                        <a:t>0</a:t>
                      </a:r>
                    </a:p>
                  </a:txBody>
                  <a:tcPr/>
                </a:tc>
                <a:extLst>
                  <a:ext uri="{0D108BD9-81ED-4DB2-BD59-A6C34878D82A}">
                    <a16:rowId xmlns:a16="http://schemas.microsoft.com/office/drawing/2014/main" val="10007"/>
                  </a:ext>
                </a:extLst>
              </a:tr>
              <a:tr h="332740">
                <a:tc>
                  <a:txBody>
                    <a:bodyPr/>
                    <a:lstStyle/>
                    <a:p>
                      <a:pPr algn="ctr"/>
                      <a:r>
                        <a:rPr lang="en-US" sz="2000" b="1" dirty="0">
                          <a:solidFill>
                            <a:srgbClr val="0070C0"/>
                          </a:solidFill>
                        </a:rPr>
                        <a:t>{4 5 7}</a:t>
                      </a:r>
                      <a:endParaRPr lang="en-US" sz="2000" b="1" dirty="0"/>
                    </a:p>
                  </a:txBody>
                  <a:tcPr/>
                </a:tc>
                <a:tc>
                  <a:txBody>
                    <a:bodyPr/>
                    <a:lstStyle/>
                    <a:p>
                      <a:pPr algn="ctr"/>
                      <a:r>
                        <a:rPr lang="en-US" sz="2000" b="1" dirty="0"/>
                        <a:t>2</a:t>
                      </a:r>
                    </a:p>
                  </a:txBody>
                  <a:tcPr/>
                </a:tc>
                <a:extLst>
                  <a:ext uri="{0D108BD9-81ED-4DB2-BD59-A6C34878D82A}">
                    <a16:rowId xmlns:a16="http://schemas.microsoft.com/office/drawing/2014/main" val="10008"/>
                  </a:ext>
                </a:extLst>
              </a:tr>
              <a:tr h="332740">
                <a:tc>
                  <a:txBody>
                    <a:bodyPr/>
                    <a:lstStyle/>
                    <a:p>
                      <a:pPr algn="ctr"/>
                      <a:r>
                        <a:rPr lang="en-US" sz="2000" b="1" dirty="0">
                          <a:solidFill>
                            <a:srgbClr val="0070C0"/>
                          </a:solidFill>
                        </a:rPr>
                        <a:t>{6 8 9}</a:t>
                      </a:r>
                      <a:endParaRPr lang="en-US" sz="2000" b="1" dirty="0"/>
                    </a:p>
                  </a:txBody>
                  <a:tcPr/>
                </a:tc>
                <a:tc>
                  <a:txBody>
                    <a:bodyPr/>
                    <a:lstStyle/>
                    <a:p>
                      <a:pPr algn="ctr"/>
                      <a:r>
                        <a:rPr lang="en-US" sz="2000" b="1" dirty="0"/>
                        <a:t>0</a:t>
                      </a:r>
                    </a:p>
                  </a:txBody>
                  <a:tcPr/>
                </a:tc>
                <a:extLst>
                  <a:ext uri="{0D108BD9-81ED-4DB2-BD59-A6C34878D82A}">
                    <a16:rowId xmlns:a16="http://schemas.microsoft.com/office/drawing/2014/main" val="10009"/>
                  </a:ext>
                </a:extLst>
              </a:tr>
              <a:tr h="332740">
                <a:tc>
                  <a:txBody>
                    <a:bodyPr/>
                    <a:lstStyle/>
                    <a:p>
                      <a:pPr algn="ctr"/>
                      <a:r>
                        <a:rPr lang="en-US" sz="2000" b="1" dirty="0">
                          <a:solidFill>
                            <a:srgbClr val="0070C0"/>
                          </a:solidFill>
                        </a:rPr>
                        <a:t>{5 6 7}</a:t>
                      </a:r>
                      <a:endParaRPr lang="en-US" sz="2000" b="1" dirty="0"/>
                    </a:p>
                  </a:txBody>
                  <a:tcPr/>
                </a:tc>
                <a:tc>
                  <a:txBody>
                    <a:bodyPr/>
                    <a:lstStyle/>
                    <a:p>
                      <a:pPr algn="ctr"/>
                      <a:r>
                        <a:rPr lang="en-US" sz="2000" b="1" dirty="0"/>
                        <a:t>3</a:t>
                      </a:r>
                    </a:p>
                  </a:txBody>
                  <a:tcPr/>
                </a:tc>
                <a:extLst>
                  <a:ext uri="{0D108BD9-81ED-4DB2-BD59-A6C34878D82A}">
                    <a16:rowId xmlns:a16="http://schemas.microsoft.com/office/drawing/2014/main" val="10010"/>
                  </a:ext>
                </a:extLst>
              </a:tr>
              <a:tr h="332740">
                <a:tc>
                  <a:txBody>
                    <a:bodyPr/>
                    <a:lstStyle/>
                    <a:p>
                      <a:pPr algn="ctr"/>
                      <a:r>
                        <a:rPr lang="en-US" sz="2000" b="1" dirty="0">
                          <a:solidFill>
                            <a:srgbClr val="0070C0"/>
                          </a:solidFill>
                        </a:rPr>
                        <a:t>{1 2 4}</a:t>
                      </a:r>
                      <a:endParaRPr lang="en-US" sz="2000" b="1" dirty="0"/>
                    </a:p>
                  </a:txBody>
                  <a:tcPr/>
                </a:tc>
                <a:tc>
                  <a:txBody>
                    <a:bodyPr/>
                    <a:lstStyle/>
                    <a:p>
                      <a:pPr algn="ctr"/>
                      <a:r>
                        <a:rPr lang="en-US" sz="2000" b="1" dirty="0"/>
                        <a:t>8</a:t>
                      </a:r>
                    </a:p>
                  </a:txBody>
                  <a:tcPr/>
                </a:tc>
                <a:extLst>
                  <a:ext uri="{0D108BD9-81ED-4DB2-BD59-A6C34878D82A}">
                    <a16:rowId xmlns:a16="http://schemas.microsoft.com/office/drawing/2014/main" val="10011"/>
                  </a:ext>
                </a:extLst>
              </a:tr>
              <a:tr h="332740">
                <a:tc>
                  <a:txBody>
                    <a:bodyPr/>
                    <a:lstStyle/>
                    <a:p>
                      <a:pPr algn="ctr"/>
                      <a:r>
                        <a:rPr lang="en-US" sz="2000" b="1" dirty="0">
                          <a:solidFill>
                            <a:srgbClr val="0070C0"/>
                          </a:solidFill>
                        </a:rPr>
                        <a:t>{3 5 7}</a:t>
                      </a:r>
                      <a:endParaRPr lang="en-US" sz="2000" b="1" dirty="0"/>
                    </a:p>
                  </a:txBody>
                  <a:tcPr/>
                </a:tc>
                <a:tc>
                  <a:txBody>
                    <a:bodyPr/>
                    <a:lstStyle/>
                    <a:p>
                      <a:pPr algn="ctr"/>
                      <a:r>
                        <a:rPr lang="en-US" sz="2000" b="1" dirty="0"/>
                        <a:t>1</a:t>
                      </a:r>
                    </a:p>
                  </a:txBody>
                  <a:tcPr/>
                </a:tc>
                <a:extLst>
                  <a:ext uri="{0D108BD9-81ED-4DB2-BD59-A6C34878D82A}">
                    <a16:rowId xmlns:a16="http://schemas.microsoft.com/office/drawing/2014/main" val="10012"/>
                  </a:ext>
                </a:extLst>
              </a:tr>
              <a:tr h="332740">
                <a:tc>
                  <a:txBody>
                    <a:bodyPr/>
                    <a:lstStyle/>
                    <a:p>
                      <a:pPr algn="ctr"/>
                      <a:r>
                        <a:rPr lang="en-US" sz="2000" b="1" dirty="0">
                          <a:solidFill>
                            <a:srgbClr val="0070C0"/>
                          </a:solidFill>
                        </a:rPr>
                        <a:t>{1 2 5}</a:t>
                      </a:r>
                      <a:endParaRPr lang="en-US" sz="2000" b="1" dirty="0"/>
                    </a:p>
                  </a:txBody>
                  <a:tcPr/>
                </a:tc>
                <a:tc>
                  <a:txBody>
                    <a:bodyPr/>
                    <a:lstStyle/>
                    <a:p>
                      <a:pPr algn="ctr"/>
                      <a:r>
                        <a:rPr lang="en-US" sz="2000" b="1" dirty="0"/>
                        <a:t>0</a:t>
                      </a:r>
                    </a:p>
                  </a:txBody>
                  <a:tcPr/>
                </a:tc>
                <a:extLst>
                  <a:ext uri="{0D108BD9-81ED-4DB2-BD59-A6C34878D82A}">
                    <a16:rowId xmlns:a16="http://schemas.microsoft.com/office/drawing/2014/main" val="10013"/>
                  </a:ext>
                </a:extLst>
              </a:tr>
              <a:tr h="332740">
                <a:tc>
                  <a:txBody>
                    <a:bodyPr/>
                    <a:lstStyle/>
                    <a:p>
                      <a:pPr algn="ctr"/>
                      <a:r>
                        <a:rPr lang="en-US" sz="2000" b="1" dirty="0">
                          <a:solidFill>
                            <a:srgbClr val="0070C0"/>
                          </a:solidFill>
                        </a:rPr>
                        <a:t>{3 5 6}</a:t>
                      </a:r>
                      <a:endParaRPr lang="en-US" sz="2000" b="1" dirty="0"/>
                    </a:p>
                  </a:txBody>
                  <a:tcPr/>
                </a:tc>
                <a:tc>
                  <a:txBody>
                    <a:bodyPr/>
                    <a:lstStyle/>
                    <a:p>
                      <a:pPr algn="ctr"/>
                      <a:r>
                        <a:rPr lang="en-US" sz="2000" b="1" dirty="0"/>
                        <a:t>1</a:t>
                      </a:r>
                    </a:p>
                  </a:txBody>
                  <a:tcPr/>
                </a:tc>
                <a:extLst>
                  <a:ext uri="{0D108BD9-81ED-4DB2-BD59-A6C34878D82A}">
                    <a16:rowId xmlns:a16="http://schemas.microsoft.com/office/drawing/2014/main" val="10014"/>
                  </a:ext>
                </a:extLst>
              </a:tr>
              <a:tr h="332740">
                <a:tc>
                  <a:txBody>
                    <a:bodyPr/>
                    <a:lstStyle/>
                    <a:p>
                      <a:pPr algn="ctr"/>
                      <a:r>
                        <a:rPr lang="en-US" sz="2000" b="1" dirty="0">
                          <a:solidFill>
                            <a:srgbClr val="0070C0"/>
                          </a:solidFill>
                        </a:rPr>
                        <a:t>{4 5 8} </a:t>
                      </a:r>
                      <a:endParaRPr lang="en-US" sz="2000" b="1" dirty="0"/>
                    </a:p>
                  </a:txBody>
                  <a:tcPr/>
                </a:tc>
                <a:tc>
                  <a:txBody>
                    <a:bodyPr/>
                    <a:lstStyle/>
                    <a:p>
                      <a:pPr algn="ctr"/>
                      <a:r>
                        <a:rPr lang="en-US" sz="2000" b="1" dirty="0"/>
                        <a:t>0</a:t>
                      </a:r>
                    </a:p>
                  </a:txBody>
                  <a:tcPr/>
                </a:tc>
                <a:extLst>
                  <a:ext uri="{0D108BD9-81ED-4DB2-BD59-A6C34878D82A}">
                    <a16:rowId xmlns:a16="http://schemas.microsoft.com/office/drawing/2014/main" val="10015"/>
                  </a:ext>
                </a:extLst>
              </a:tr>
            </a:tbl>
          </a:graphicData>
        </a:graphic>
      </p:graphicFrame>
      <p:sp>
        <p:nvSpPr>
          <p:cNvPr id="3" name="Slide Number Placeholder 2">
            <a:extLst>
              <a:ext uri="{FF2B5EF4-FFF2-40B4-BE49-F238E27FC236}">
                <a16:creationId xmlns:a16="http://schemas.microsoft.com/office/drawing/2014/main" id="{E075D3F0-ABB1-B644-8BF9-DA78FE18D726}"/>
              </a:ext>
            </a:extLst>
          </p:cNvPr>
          <p:cNvSpPr>
            <a:spLocks noGrp="1"/>
          </p:cNvSpPr>
          <p:nvPr>
            <p:ph type="sldNum" sz="quarter" idx="12"/>
          </p:nvPr>
        </p:nvSpPr>
        <p:spPr/>
        <p:txBody>
          <a:bodyPr/>
          <a:lstStyle/>
          <a:p>
            <a:fld id="{81A9E46F-7BA3-46CF-8DB8-B01995389C81}" type="slidenum">
              <a:rPr lang="en-US" smtClean="0"/>
              <a:pPr/>
              <a:t>31</a:t>
            </a:fld>
            <a:endParaRPr lang="en-US" dirty="0"/>
          </a:p>
        </p:txBody>
      </p:sp>
    </p:spTree>
    <p:extLst>
      <p:ext uri="{BB962C8B-B14F-4D97-AF65-F5344CB8AC3E}">
        <p14:creationId xmlns:p14="http://schemas.microsoft.com/office/powerpoint/2010/main" val="1107884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5" name="Text Box 34"/>
          <p:cNvSpPr txBox="1">
            <a:spLocks noChangeArrowheads="1"/>
          </p:cNvSpPr>
          <p:nvPr/>
        </p:nvSpPr>
        <p:spPr bwMode="auto">
          <a:xfrm>
            <a:off x="228600" y="1828800"/>
            <a:ext cx="4508863"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800" dirty="0"/>
              <a:t>Tuple {1,2,3,5,6} generates the following </a:t>
            </a:r>
            <a:r>
              <a:rPr lang="en-US" sz="2800" dirty="0" err="1"/>
              <a:t>itemsets</a:t>
            </a:r>
            <a:r>
              <a:rPr lang="en-US" sz="2800" dirty="0"/>
              <a:t> of length 3: </a:t>
            </a:r>
            <a:endParaRPr lang="en-US" sz="2800" dirty="0">
              <a:solidFill>
                <a:srgbClr val="0070C0"/>
              </a:solidFill>
            </a:endParaRPr>
          </a:p>
          <a:p>
            <a:pPr>
              <a:spcBef>
                <a:spcPct val="50000"/>
              </a:spcBef>
            </a:pPr>
            <a:r>
              <a:rPr lang="en-US" sz="2800" dirty="0">
                <a:solidFill>
                  <a:srgbClr val="0070C0"/>
                </a:solidFill>
              </a:rPr>
              <a:t>{1 2 3}, {1 2 5}, {1 2 6}, {1 3 5}, {1 3 6}, </a:t>
            </a:r>
          </a:p>
          <a:p>
            <a:pPr>
              <a:spcBef>
                <a:spcPct val="50000"/>
              </a:spcBef>
            </a:pPr>
            <a:r>
              <a:rPr lang="en-US" sz="2800" dirty="0">
                <a:solidFill>
                  <a:srgbClr val="0070C0"/>
                </a:solidFill>
              </a:rPr>
              <a:t>{1 5 6}, {2 3 5}, {2 3 6}, {3 5 6}, </a:t>
            </a:r>
            <a:endParaRPr lang="en-US" sz="2800" dirty="0"/>
          </a:p>
          <a:p>
            <a:pPr>
              <a:spcBef>
                <a:spcPct val="50000"/>
              </a:spcBef>
            </a:pPr>
            <a:r>
              <a:rPr lang="en-US" sz="2800" dirty="0"/>
              <a:t>Increment the counters for the </a:t>
            </a:r>
            <a:r>
              <a:rPr lang="en-US" sz="2800" dirty="0" err="1"/>
              <a:t>itemsets</a:t>
            </a:r>
            <a:r>
              <a:rPr lang="en-US" sz="2800" dirty="0"/>
              <a:t> in the dictionary</a:t>
            </a:r>
          </a:p>
        </p:txBody>
      </p:sp>
      <p:graphicFrame>
        <p:nvGraphicFramePr>
          <p:cNvPr id="6" name="Table 5"/>
          <p:cNvGraphicFramePr>
            <a:graphicFrameLocks noGrp="1"/>
          </p:cNvGraphicFramePr>
          <p:nvPr/>
        </p:nvGraphicFramePr>
        <p:xfrm>
          <a:off x="4648200" y="228600"/>
          <a:ext cx="4267200" cy="6339840"/>
        </p:xfrm>
        <a:graphic>
          <a:graphicData uri="http://schemas.openxmlformats.org/drawingml/2006/table">
            <a:tbl>
              <a:tblPr firstRow="1" bandRow="1">
                <a:tableStyleId>{5C22544A-7EE6-4342-B048-85BDC9FD1C3A}</a:tableStyleId>
              </a:tblPr>
              <a:tblGrid>
                <a:gridCol w="2692400">
                  <a:extLst>
                    <a:ext uri="{9D8B030D-6E8A-4147-A177-3AD203B41FA5}">
                      <a16:colId xmlns:a16="http://schemas.microsoft.com/office/drawing/2014/main" val="20000"/>
                    </a:ext>
                  </a:extLst>
                </a:gridCol>
                <a:gridCol w="1574800">
                  <a:extLst>
                    <a:ext uri="{9D8B030D-6E8A-4147-A177-3AD203B41FA5}">
                      <a16:colId xmlns:a16="http://schemas.microsoft.com/office/drawing/2014/main" val="20001"/>
                    </a:ext>
                  </a:extLst>
                </a:gridCol>
              </a:tblGrid>
              <a:tr h="332740">
                <a:tc>
                  <a:txBody>
                    <a:bodyPr/>
                    <a:lstStyle/>
                    <a:p>
                      <a:pPr algn="ctr"/>
                      <a:r>
                        <a:rPr lang="en-US" sz="2000" b="1" dirty="0"/>
                        <a:t>Key</a:t>
                      </a:r>
                    </a:p>
                  </a:txBody>
                  <a:tcPr/>
                </a:tc>
                <a:tc>
                  <a:txBody>
                    <a:bodyPr/>
                    <a:lstStyle/>
                    <a:p>
                      <a:pPr algn="ctr"/>
                      <a:r>
                        <a:rPr lang="en-US" sz="2000" b="1" dirty="0"/>
                        <a:t>Value</a:t>
                      </a:r>
                    </a:p>
                  </a:txBody>
                  <a:tcPr/>
                </a:tc>
                <a:extLst>
                  <a:ext uri="{0D108BD9-81ED-4DB2-BD59-A6C34878D82A}">
                    <a16:rowId xmlns:a16="http://schemas.microsoft.com/office/drawing/2014/main" val="10000"/>
                  </a:ext>
                </a:extLst>
              </a:tr>
              <a:tr h="332740">
                <a:tc>
                  <a:txBody>
                    <a:bodyPr/>
                    <a:lstStyle/>
                    <a:p>
                      <a:pPr algn="ctr"/>
                      <a:r>
                        <a:rPr lang="en-US" sz="2000" b="1" dirty="0">
                          <a:solidFill>
                            <a:srgbClr val="0070C0"/>
                          </a:solidFill>
                        </a:rPr>
                        <a:t>{3 6 7}</a:t>
                      </a:r>
                      <a:endParaRPr lang="en-US" sz="2000" b="1" dirty="0"/>
                    </a:p>
                  </a:txBody>
                  <a:tcPr/>
                </a:tc>
                <a:tc>
                  <a:txBody>
                    <a:bodyPr/>
                    <a:lstStyle/>
                    <a:p>
                      <a:pPr algn="ctr"/>
                      <a:r>
                        <a:rPr lang="en-US" sz="2000" b="1" dirty="0"/>
                        <a:t>0</a:t>
                      </a:r>
                    </a:p>
                  </a:txBody>
                  <a:tcPr/>
                </a:tc>
                <a:extLst>
                  <a:ext uri="{0D108BD9-81ED-4DB2-BD59-A6C34878D82A}">
                    <a16:rowId xmlns:a16="http://schemas.microsoft.com/office/drawing/2014/main" val="10001"/>
                  </a:ext>
                </a:extLst>
              </a:tr>
              <a:tr h="332740">
                <a:tc>
                  <a:txBody>
                    <a:bodyPr/>
                    <a:lstStyle/>
                    <a:p>
                      <a:pPr algn="ctr"/>
                      <a:r>
                        <a:rPr lang="en-US" sz="2000" b="1" dirty="0">
                          <a:solidFill>
                            <a:srgbClr val="0070C0"/>
                          </a:solidFill>
                        </a:rPr>
                        <a:t>{3 4 5}</a:t>
                      </a:r>
                      <a:endParaRPr lang="en-US" sz="2000" b="1" dirty="0"/>
                    </a:p>
                  </a:txBody>
                  <a:tcPr/>
                </a:tc>
                <a:tc>
                  <a:txBody>
                    <a:bodyPr/>
                    <a:lstStyle/>
                    <a:p>
                      <a:pPr algn="ctr"/>
                      <a:r>
                        <a:rPr lang="en-US" sz="2000" b="1" dirty="0"/>
                        <a:t>1</a:t>
                      </a:r>
                    </a:p>
                  </a:txBody>
                  <a:tcPr/>
                </a:tc>
                <a:extLst>
                  <a:ext uri="{0D108BD9-81ED-4DB2-BD59-A6C34878D82A}">
                    <a16:rowId xmlns:a16="http://schemas.microsoft.com/office/drawing/2014/main" val="10002"/>
                  </a:ext>
                </a:extLst>
              </a:tr>
              <a:tr h="332740">
                <a:tc>
                  <a:txBody>
                    <a:bodyPr/>
                    <a:lstStyle/>
                    <a:p>
                      <a:pPr algn="ctr"/>
                      <a:r>
                        <a:rPr lang="en-US" sz="2000" b="1" dirty="0">
                          <a:solidFill>
                            <a:srgbClr val="0070C0"/>
                          </a:solidFill>
                        </a:rPr>
                        <a:t>{1 3 6} </a:t>
                      </a:r>
                      <a:endParaRPr lang="en-US" sz="2000" b="1" dirty="0"/>
                    </a:p>
                  </a:txBody>
                  <a:tcPr>
                    <a:solidFill>
                      <a:srgbClr val="FF0000"/>
                    </a:solidFill>
                  </a:tcPr>
                </a:tc>
                <a:tc>
                  <a:txBody>
                    <a:bodyPr/>
                    <a:lstStyle/>
                    <a:p>
                      <a:pPr algn="ctr"/>
                      <a:r>
                        <a:rPr lang="en-US" sz="2000" b="1" dirty="0">
                          <a:solidFill>
                            <a:srgbClr val="FFFF00"/>
                          </a:solidFill>
                        </a:rPr>
                        <a:t>4</a:t>
                      </a:r>
                    </a:p>
                  </a:txBody>
                  <a:tcPr>
                    <a:solidFill>
                      <a:srgbClr val="FF0000"/>
                    </a:solidFill>
                  </a:tcPr>
                </a:tc>
                <a:extLst>
                  <a:ext uri="{0D108BD9-81ED-4DB2-BD59-A6C34878D82A}">
                    <a16:rowId xmlns:a16="http://schemas.microsoft.com/office/drawing/2014/main" val="10003"/>
                  </a:ext>
                </a:extLst>
              </a:tr>
              <a:tr h="332740">
                <a:tc>
                  <a:txBody>
                    <a:bodyPr/>
                    <a:lstStyle/>
                    <a:p>
                      <a:pPr algn="ctr"/>
                      <a:r>
                        <a:rPr lang="en-US" sz="2000" b="1" dirty="0">
                          <a:solidFill>
                            <a:srgbClr val="0070C0"/>
                          </a:solidFill>
                        </a:rPr>
                        <a:t>{1 4 5}</a:t>
                      </a:r>
                      <a:endParaRPr lang="en-US" sz="2000" b="1" dirty="0"/>
                    </a:p>
                  </a:txBody>
                  <a:tcPr/>
                </a:tc>
                <a:tc>
                  <a:txBody>
                    <a:bodyPr/>
                    <a:lstStyle/>
                    <a:p>
                      <a:pPr algn="ctr"/>
                      <a:r>
                        <a:rPr lang="en-US" sz="2000" b="1" dirty="0"/>
                        <a:t>5</a:t>
                      </a:r>
                    </a:p>
                  </a:txBody>
                  <a:tcPr/>
                </a:tc>
                <a:extLst>
                  <a:ext uri="{0D108BD9-81ED-4DB2-BD59-A6C34878D82A}">
                    <a16:rowId xmlns:a16="http://schemas.microsoft.com/office/drawing/2014/main" val="10004"/>
                  </a:ext>
                </a:extLst>
              </a:tr>
              <a:tr h="332740">
                <a:tc>
                  <a:txBody>
                    <a:bodyPr/>
                    <a:lstStyle/>
                    <a:p>
                      <a:pPr algn="ctr"/>
                      <a:r>
                        <a:rPr lang="en-US" sz="2000" b="1" dirty="0">
                          <a:solidFill>
                            <a:srgbClr val="0070C0"/>
                          </a:solidFill>
                        </a:rPr>
                        <a:t>{2 3 4}</a:t>
                      </a:r>
                      <a:endParaRPr lang="en-US" sz="2000" b="1" dirty="0"/>
                    </a:p>
                  </a:txBody>
                  <a:tcPr/>
                </a:tc>
                <a:tc>
                  <a:txBody>
                    <a:bodyPr/>
                    <a:lstStyle/>
                    <a:p>
                      <a:pPr algn="ctr"/>
                      <a:r>
                        <a:rPr lang="en-US" sz="2000" b="1" dirty="0"/>
                        <a:t>2</a:t>
                      </a:r>
                    </a:p>
                  </a:txBody>
                  <a:tcPr/>
                </a:tc>
                <a:extLst>
                  <a:ext uri="{0D108BD9-81ED-4DB2-BD59-A6C34878D82A}">
                    <a16:rowId xmlns:a16="http://schemas.microsoft.com/office/drawing/2014/main" val="10005"/>
                  </a:ext>
                </a:extLst>
              </a:tr>
              <a:tr h="332740">
                <a:tc>
                  <a:txBody>
                    <a:bodyPr/>
                    <a:lstStyle/>
                    <a:p>
                      <a:pPr algn="ctr"/>
                      <a:r>
                        <a:rPr lang="en-US" sz="2000" b="1" dirty="0">
                          <a:solidFill>
                            <a:srgbClr val="0070C0"/>
                          </a:solidFill>
                        </a:rPr>
                        <a:t>{1 5 9}</a:t>
                      </a:r>
                      <a:endParaRPr lang="en-US" sz="2000" b="1" dirty="0"/>
                    </a:p>
                  </a:txBody>
                  <a:tcPr/>
                </a:tc>
                <a:tc>
                  <a:txBody>
                    <a:bodyPr/>
                    <a:lstStyle/>
                    <a:p>
                      <a:pPr algn="ctr"/>
                      <a:r>
                        <a:rPr lang="en-US" sz="2000" b="1" dirty="0"/>
                        <a:t>1</a:t>
                      </a:r>
                    </a:p>
                  </a:txBody>
                  <a:tcPr/>
                </a:tc>
                <a:extLst>
                  <a:ext uri="{0D108BD9-81ED-4DB2-BD59-A6C34878D82A}">
                    <a16:rowId xmlns:a16="http://schemas.microsoft.com/office/drawing/2014/main" val="10006"/>
                  </a:ext>
                </a:extLst>
              </a:tr>
              <a:tr h="3327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solidFill>
                            <a:srgbClr val="0070C0"/>
                          </a:solidFill>
                        </a:rPr>
                        <a:t>{3 6 8}</a:t>
                      </a:r>
                      <a:endParaRPr lang="en-US" sz="900" b="1" dirty="0">
                        <a:solidFill>
                          <a:srgbClr val="0070C0"/>
                        </a:solidFill>
                      </a:endParaRPr>
                    </a:p>
                  </a:txBody>
                  <a:tcPr/>
                </a:tc>
                <a:tc>
                  <a:txBody>
                    <a:bodyPr/>
                    <a:lstStyle/>
                    <a:p>
                      <a:pPr algn="ctr"/>
                      <a:r>
                        <a:rPr lang="en-US" sz="2000" b="1" dirty="0"/>
                        <a:t>0</a:t>
                      </a:r>
                    </a:p>
                  </a:txBody>
                  <a:tcPr/>
                </a:tc>
                <a:extLst>
                  <a:ext uri="{0D108BD9-81ED-4DB2-BD59-A6C34878D82A}">
                    <a16:rowId xmlns:a16="http://schemas.microsoft.com/office/drawing/2014/main" val="10007"/>
                  </a:ext>
                </a:extLst>
              </a:tr>
              <a:tr h="332740">
                <a:tc>
                  <a:txBody>
                    <a:bodyPr/>
                    <a:lstStyle/>
                    <a:p>
                      <a:pPr algn="ctr"/>
                      <a:r>
                        <a:rPr lang="en-US" sz="2000" b="1" dirty="0">
                          <a:solidFill>
                            <a:srgbClr val="0070C0"/>
                          </a:solidFill>
                        </a:rPr>
                        <a:t>{4 5 7}</a:t>
                      </a:r>
                      <a:endParaRPr lang="en-US" sz="2000" b="1" dirty="0"/>
                    </a:p>
                  </a:txBody>
                  <a:tcPr/>
                </a:tc>
                <a:tc>
                  <a:txBody>
                    <a:bodyPr/>
                    <a:lstStyle/>
                    <a:p>
                      <a:pPr algn="ctr"/>
                      <a:r>
                        <a:rPr lang="en-US" sz="2000" b="1" dirty="0"/>
                        <a:t>2</a:t>
                      </a:r>
                    </a:p>
                  </a:txBody>
                  <a:tcPr/>
                </a:tc>
                <a:extLst>
                  <a:ext uri="{0D108BD9-81ED-4DB2-BD59-A6C34878D82A}">
                    <a16:rowId xmlns:a16="http://schemas.microsoft.com/office/drawing/2014/main" val="10008"/>
                  </a:ext>
                </a:extLst>
              </a:tr>
              <a:tr h="332740">
                <a:tc>
                  <a:txBody>
                    <a:bodyPr/>
                    <a:lstStyle/>
                    <a:p>
                      <a:pPr algn="ctr"/>
                      <a:r>
                        <a:rPr lang="en-US" sz="2000" b="1" dirty="0">
                          <a:solidFill>
                            <a:srgbClr val="0070C0"/>
                          </a:solidFill>
                        </a:rPr>
                        <a:t>{6 8 9}</a:t>
                      </a:r>
                      <a:endParaRPr lang="en-US" sz="2000" b="1" dirty="0"/>
                    </a:p>
                  </a:txBody>
                  <a:tcPr/>
                </a:tc>
                <a:tc>
                  <a:txBody>
                    <a:bodyPr/>
                    <a:lstStyle/>
                    <a:p>
                      <a:pPr algn="ctr"/>
                      <a:r>
                        <a:rPr lang="en-US" sz="2000" b="1" dirty="0"/>
                        <a:t>0</a:t>
                      </a:r>
                    </a:p>
                  </a:txBody>
                  <a:tcPr/>
                </a:tc>
                <a:extLst>
                  <a:ext uri="{0D108BD9-81ED-4DB2-BD59-A6C34878D82A}">
                    <a16:rowId xmlns:a16="http://schemas.microsoft.com/office/drawing/2014/main" val="10009"/>
                  </a:ext>
                </a:extLst>
              </a:tr>
              <a:tr h="332740">
                <a:tc>
                  <a:txBody>
                    <a:bodyPr/>
                    <a:lstStyle/>
                    <a:p>
                      <a:pPr algn="ctr"/>
                      <a:r>
                        <a:rPr lang="en-US" sz="2000" b="1" dirty="0">
                          <a:solidFill>
                            <a:srgbClr val="0070C0"/>
                          </a:solidFill>
                        </a:rPr>
                        <a:t>{5 6 7}</a:t>
                      </a:r>
                      <a:endParaRPr lang="en-US" sz="2000" b="1" dirty="0"/>
                    </a:p>
                  </a:txBody>
                  <a:tcPr/>
                </a:tc>
                <a:tc>
                  <a:txBody>
                    <a:bodyPr/>
                    <a:lstStyle/>
                    <a:p>
                      <a:pPr algn="ctr"/>
                      <a:r>
                        <a:rPr lang="en-US" sz="2000" b="1" dirty="0"/>
                        <a:t>3</a:t>
                      </a:r>
                    </a:p>
                  </a:txBody>
                  <a:tcPr/>
                </a:tc>
                <a:extLst>
                  <a:ext uri="{0D108BD9-81ED-4DB2-BD59-A6C34878D82A}">
                    <a16:rowId xmlns:a16="http://schemas.microsoft.com/office/drawing/2014/main" val="10010"/>
                  </a:ext>
                </a:extLst>
              </a:tr>
              <a:tr h="332740">
                <a:tc>
                  <a:txBody>
                    <a:bodyPr/>
                    <a:lstStyle/>
                    <a:p>
                      <a:pPr algn="ctr"/>
                      <a:r>
                        <a:rPr lang="en-US" sz="2000" b="1" dirty="0">
                          <a:solidFill>
                            <a:srgbClr val="0070C0"/>
                          </a:solidFill>
                        </a:rPr>
                        <a:t>{1 2 4}</a:t>
                      </a:r>
                      <a:endParaRPr lang="en-US" sz="2000" b="1" dirty="0"/>
                    </a:p>
                  </a:txBody>
                  <a:tcPr/>
                </a:tc>
                <a:tc>
                  <a:txBody>
                    <a:bodyPr/>
                    <a:lstStyle/>
                    <a:p>
                      <a:pPr algn="ctr"/>
                      <a:r>
                        <a:rPr lang="en-US" sz="2000" b="1" dirty="0"/>
                        <a:t>8</a:t>
                      </a:r>
                    </a:p>
                  </a:txBody>
                  <a:tcPr/>
                </a:tc>
                <a:extLst>
                  <a:ext uri="{0D108BD9-81ED-4DB2-BD59-A6C34878D82A}">
                    <a16:rowId xmlns:a16="http://schemas.microsoft.com/office/drawing/2014/main" val="10011"/>
                  </a:ext>
                </a:extLst>
              </a:tr>
              <a:tr h="332740">
                <a:tc>
                  <a:txBody>
                    <a:bodyPr/>
                    <a:lstStyle/>
                    <a:p>
                      <a:pPr algn="ctr"/>
                      <a:r>
                        <a:rPr lang="en-US" sz="2000" b="1" dirty="0">
                          <a:solidFill>
                            <a:srgbClr val="0070C0"/>
                          </a:solidFill>
                        </a:rPr>
                        <a:t>{3 5 7}</a:t>
                      </a:r>
                      <a:endParaRPr lang="en-US" sz="2000" b="1" dirty="0"/>
                    </a:p>
                  </a:txBody>
                  <a:tcPr/>
                </a:tc>
                <a:tc>
                  <a:txBody>
                    <a:bodyPr/>
                    <a:lstStyle/>
                    <a:p>
                      <a:pPr algn="ctr"/>
                      <a:r>
                        <a:rPr lang="en-US" sz="2000" b="1" dirty="0"/>
                        <a:t>1</a:t>
                      </a:r>
                    </a:p>
                  </a:txBody>
                  <a:tcPr/>
                </a:tc>
                <a:extLst>
                  <a:ext uri="{0D108BD9-81ED-4DB2-BD59-A6C34878D82A}">
                    <a16:rowId xmlns:a16="http://schemas.microsoft.com/office/drawing/2014/main" val="10012"/>
                  </a:ext>
                </a:extLst>
              </a:tr>
              <a:tr h="332740">
                <a:tc>
                  <a:txBody>
                    <a:bodyPr/>
                    <a:lstStyle/>
                    <a:p>
                      <a:pPr algn="ctr"/>
                      <a:r>
                        <a:rPr lang="en-US" sz="2000" b="1" dirty="0">
                          <a:solidFill>
                            <a:srgbClr val="0070C0"/>
                          </a:solidFill>
                        </a:rPr>
                        <a:t>{1 2 5}</a:t>
                      </a:r>
                      <a:endParaRPr lang="en-US" sz="2000" b="1" dirty="0"/>
                    </a:p>
                  </a:txBody>
                  <a:tcPr>
                    <a:solidFill>
                      <a:srgbClr val="FF0000"/>
                    </a:solidFill>
                  </a:tcPr>
                </a:tc>
                <a:tc>
                  <a:txBody>
                    <a:bodyPr/>
                    <a:lstStyle/>
                    <a:p>
                      <a:pPr algn="ctr"/>
                      <a:r>
                        <a:rPr lang="en-US" sz="2000" b="1" dirty="0">
                          <a:solidFill>
                            <a:srgbClr val="FFFF00"/>
                          </a:solidFill>
                        </a:rPr>
                        <a:t>1</a:t>
                      </a:r>
                    </a:p>
                  </a:txBody>
                  <a:tcPr>
                    <a:solidFill>
                      <a:srgbClr val="FF0000"/>
                    </a:solidFill>
                  </a:tcPr>
                </a:tc>
                <a:extLst>
                  <a:ext uri="{0D108BD9-81ED-4DB2-BD59-A6C34878D82A}">
                    <a16:rowId xmlns:a16="http://schemas.microsoft.com/office/drawing/2014/main" val="10013"/>
                  </a:ext>
                </a:extLst>
              </a:tr>
              <a:tr h="332740">
                <a:tc>
                  <a:txBody>
                    <a:bodyPr/>
                    <a:lstStyle/>
                    <a:p>
                      <a:pPr algn="ctr"/>
                      <a:r>
                        <a:rPr lang="en-US" sz="2000" b="1" dirty="0">
                          <a:solidFill>
                            <a:srgbClr val="0070C0"/>
                          </a:solidFill>
                        </a:rPr>
                        <a:t>{3 5 6}</a:t>
                      </a:r>
                      <a:endParaRPr lang="en-US" sz="2000" b="1" dirty="0"/>
                    </a:p>
                  </a:txBody>
                  <a:tcPr>
                    <a:solidFill>
                      <a:srgbClr val="FF0000"/>
                    </a:solidFill>
                  </a:tcPr>
                </a:tc>
                <a:tc>
                  <a:txBody>
                    <a:bodyPr/>
                    <a:lstStyle/>
                    <a:p>
                      <a:pPr algn="ctr"/>
                      <a:r>
                        <a:rPr lang="en-US" sz="2000" b="1" dirty="0">
                          <a:solidFill>
                            <a:srgbClr val="FFFF00"/>
                          </a:solidFill>
                        </a:rPr>
                        <a:t>2</a:t>
                      </a:r>
                    </a:p>
                  </a:txBody>
                  <a:tcPr>
                    <a:solidFill>
                      <a:srgbClr val="FF0000"/>
                    </a:solidFill>
                  </a:tcPr>
                </a:tc>
                <a:extLst>
                  <a:ext uri="{0D108BD9-81ED-4DB2-BD59-A6C34878D82A}">
                    <a16:rowId xmlns:a16="http://schemas.microsoft.com/office/drawing/2014/main" val="10014"/>
                  </a:ext>
                </a:extLst>
              </a:tr>
              <a:tr h="332740">
                <a:tc>
                  <a:txBody>
                    <a:bodyPr/>
                    <a:lstStyle/>
                    <a:p>
                      <a:pPr algn="ctr"/>
                      <a:r>
                        <a:rPr lang="en-US" sz="2000" b="1" dirty="0">
                          <a:solidFill>
                            <a:srgbClr val="0070C0"/>
                          </a:solidFill>
                        </a:rPr>
                        <a:t>{4 5 8} </a:t>
                      </a:r>
                      <a:endParaRPr lang="en-US" sz="2000" b="1" dirty="0"/>
                    </a:p>
                  </a:txBody>
                  <a:tcPr/>
                </a:tc>
                <a:tc>
                  <a:txBody>
                    <a:bodyPr/>
                    <a:lstStyle/>
                    <a:p>
                      <a:pPr algn="ctr"/>
                      <a:r>
                        <a:rPr lang="en-US" sz="2000" b="1" dirty="0"/>
                        <a:t>0</a:t>
                      </a:r>
                    </a:p>
                  </a:txBody>
                  <a:tcPr/>
                </a:tc>
                <a:extLst>
                  <a:ext uri="{0D108BD9-81ED-4DB2-BD59-A6C34878D82A}">
                    <a16:rowId xmlns:a16="http://schemas.microsoft.com/office/drawing/2014/main" val="10015"/>
                  </a:ext>
                </a:extLst>
              </a:tr>
            </a:tbl>
          </a:graphicData>
        </a:graphic>
      </p:graphicFrame>
      <p:sp>
        <p:nvSpPr>
          <p:cNvPr id="3" name="Slide Number Placeholder 2">
            <a:extLst>
              <a:ext uri="{FF2B5EF4-FFF2-40B4-BE49-F238E27FC236}">
                <a16:creationId xmlns:a16="http://schemas.microsoft.com/office/drawing/2014/main" id="{65452535-1FE2-6A4A-8F78-2B50A45E8089}"/>
              </a:ext>
            </a:extLst>
          </p:cNvPr>
          <p:cNvSpPr>
            <a:spLocks noGrp="1"/>
          </p:cNvSpPr>
          <p:nvPr>
            <p:ph type="sldNum" sz="quarter" idx="12"/>
          </p:nvPr>
        </p:nvSpPr>
        <p:spPr/>
        <p:txBody>
          <a:bodyPr/>
          <a:lstStyle/>
          <a:p>
            <a:fld id="{81A9E46F-7BA3-46CF-8DB8-B01995389C81}" type="slidenum">
              <a:rPr lang="en-US" smtClean="0"/>
              <a:pPr/>
              <a:t>32</a:t>
            </a:fld>
            <a:endParaRPr lang="en-US" dirty="0"/>
          </a:p>
        </p:txBody>
      </p:sp>
    </p:spTree>
    <p:extLst>
      <p:ext uri="{BB962C8B-B14F-4D97-AF65-F5344CB8AC3E}">
        <p14:creationId xmlns:p14="http://schemas.microsoft.com/office/powerpoint/2010/main" val="4017787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p:cNvSpPr>
          <p:nvPr>
            <p:ph type="title"/>
          </p:nvPr>
        </p:nvSpPr>
        <p:spPr/>
        <p:txBody>
          <a:bodyPr/>
          <a:lstStyle/>
          <a:p>
            <a:r>
              <a:rPr lang="en-US" altLang="zh-CN">
                <a:latin typeface="Calibri" pitchFamily="34" charset="0"/>
                <a:ea typeface="SimSun" pitchFamily="2" charset="-122"/>
              </a:rPr>
              <a:t>Main-Memory Bottleneck</a:t>
            </a:r>
          </a:p>
        </p:txBody>
      </p:sp>
      <p:sp>
        <p:nvSpPr>
          <p:cNvPr id="20484" name="Rectangle 3"/>
          <p:cNvSpPr>
            <a:spLocks noGrp="1"/>
          </p:cNvSpPr>
          <p:nvPr>
            <p:ph idx="1"/>
          </p:nvPr>
        </p:nvSpPr>
        <p:spPr>
          <a:xfrm>
            <a:off x="457200" y="1600200"/>
            <a:ext cx="8229600" cy="4876800"/>
          </a:xfrm>
        </p:spPr>
        <p:txBody>
          <a:bodyPr>
            <a:normAutofit/>
          </a:bodyPr>
          <a:lstStyle/>
          <a:p>
            <a:r>
              <a:rPr lang="en-US" altLang="zh-CN" sz="3600" dirty="0">
                <a:latin typeface="Calibri" pitchFamily="34" charset="0"/>
                <a:ea typeface="SimSun" pitchFamily="2" charset="-122"/>
              </a:rPr>
              <a:t>For many frequent-</a:t>
            </a:r>
            <a:r>
              <a:rPr lang="en-US" altLang="zh-CN" sz="3600" dirty="0" err="1">
                <a:latin typeface="Calibri" pitchFamily="34" charset="0"/>
                <a:ea typeface="SimSun" pitchFamily="2" charset="-122"/>
              </a:rPr>
              <a:t>itemset</a:t>
            </a:r>
            <a:r>
              <a:rPr lang="en-US" altLang="zh-CN" sz="3600" dirty="0">
                <a:latin typeface="Calibri" pitchFamily="34" charset="0"/>
                <a:ea typeface="SimSun" pitchFamily="2" charset="-122"/>
              </a:rPr>
              <a:t> algorithms, main memory is the critical resource.</a:t>
            </a:r>
          </a:p>
          <a:p>
            <a:pPr lvl="1"/>
            <a:r>
              <a:rPr lang="en-US" altLang="zh-CN" sz="3200" dirty="0">
                <a:latin typeface="Calibri" pitchFamily="34" charset="0"/>
                <a:ea typeface="SimSun" pitchFamily="2" charset="-122"/>
              </a:rPr>
              <a:t>As we read baskets, we need to count something, e.g., occurrences of pairs.</a:t>
            </a:r>
          </a:p>
          <a:p>
            <a:pPr lvl="1"/>
            <a:r>
              <a:rPr lang="en-US" altLang="zh-CN" sz="3200" dirty="0">
                <a:latin typeface="Calibri" pitchFamily="34" charset="0"/>
                <a:ea typeface="SimSun" pitchFamily="2" charset="-122"/>
              </a:rPr>
              <a:t>The number of different things we can count is limited by main memory.</a:t>
            </a:r>
          </a:p>
          <a:p>
            <a:pPr lvl="1"/>
            <a:r>
              <a:rPr lang="en-US" altLang="zh-CN" sz="3200" dirty="0">
                <a:latin typeface="Calibri" pitchFamily="34" charset="0"/>
                <a:ea typeface="SimSun" pitchFamily="2" charset="-122"/>
              </a:rPr>
              <a:t>Swapping counts in/out is a disaster (</a:t>
            </a:r>
            <a:r>
              <a:rPr lang="en-US" altLang="zh-CN" sz="3200" dirty="0">
                <a:solidFill>
                  <a:srgbClr val="FF0066"/>
                </a:solidFill>
                <a:latin typeface="Calibri" pitchFamily="34" charset="0"/>
                <a:ea typeface="SimSun" pitchFamily="2" charset="-122"/>
              </a:rPr>
              <a:t>why</a:t>
            </a:r>
            <a:r>
              <a:rPr lang="en-US" altLang="zh-CN" sz="3200" dirty="0">
                <a:latin typeface="Calibri" pitchFamily="34" charset="0"/>
                <a:ea typeface="SimSun" pitchFamily="2" charset="-122"/>
              </a:rPr>
              <a:t>?).</a:t>
            </a:r>
          </a:p>
        </p:txBody>
      </p:sp>
      <p:sp>
        <p:nvSpPr>
          <p:cNvPr id="2" name="Slide Number Placeholder 1">
            <a:extLst>
              <a:ext uri="{FF2B5EF4-FFF2-40B4-BE49-F238E27FC236}">
                <a16:creationId xmlns:a16="http://schemas.microsoft.com/office/drawing/2014/main" id="{9C9979DD-7947-F74D-BFD9-1404984D97E1}"/>
              </a:ext>
            </a:extLst>
          </p:cNvPr>
          <p:cNvSpPr>
            <a:spLocks noGrp="1"/>
          </p:cNvSpPr>
          <p:nvPr>
            <p:ph type="sldNum" sz="quarter" idx="12"/>
          </p:nvPr>
        </p:nvSpPr>
        <p:spPr/>
        <p:txBody>
          <a:bodyPr/>
          <a:lstStyle/>
          <a:p>
            <a:fld id="{81A9E46F-7BA3-46CF-8DB8-B01995389C81}"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p:cNvSpPr>
          <p:nvPr>
            <p:ph type="title"/>
          </p:nvPr>
        </p:nvSpPr>
        <p:spPr/>
        <p:txBody>
          <a:bodyPr/>
          <a:lstStyle/>
          <a:p>
            <a:r>
              <a:rPr lang="en-US" altLang="zh-CN">
                <a:latin typeface="Calibri" pitchFamily="34" charset="0"/>
                <a:ea typeface="SimSun" pitchFamily="2" charset="-122"/>
              </a:rPr>
              <a:t>Finding Frequent Pairs</a:t>
            </a:r>
          </a:p>
        </p:txBody>
      </p:sp>
      <p:sp>
        <p:nvSpPr>
          <p:cNvPr id="21508" name="Rectangle 3"/>
          <p:cNvSpPr>
            <a:spLocks noGrp="1"/>
          </p:cNvSpPr>
          <p:nvPr>
            <p:ph idx="1"/>
          </p:nvPr>
        </p:nvSpPr>
        <p:spPr>
          <a:xfrm>
            <a:off x="152400" y="1600200"/>
            <a:ext cx="8839200" cy="4953000"/>
          </a:xfrm>
        </p:spPr>
        <p:txBody>
          <a:bodyPr>
            <a:normAutofit/>
          </a:bodyPr>
          <a:lstStyle/>
          <a:p>
            <a:r>
              <a:rPr lang="en-US" altLang="zh-CN" sz="3600" dirty="0">
                <a:latin typeface="Calibri" pitchFamily="34" charset="0"/>
                <a:ea typeface="SimSun" pitchFamily="2" charset="-122"/>
              </a:rPr>
              <a:t>The hardest problem often turns out to be finding the </a:t>
            </a:r>
            <a:r>
              <a:rPr lang="en-US" altLang="zh-CN" sz="3600" dirty="0">
                <a:solidFill>
                  <a:srgbClr val="33CC33"/>
                </a:solidFill>
                <a:latin typeface="Calibri" pitchFamily="34" charset="0"/>
                <a:ea typeface="SimSun" pitchFamily="2" charset="-122"/>
              </a:rPr>
              <a:t>frequent pairs</a:t>
            </a:r>
            <a:r>
              <a:rPr lang="en-US" altLang="zh-CN" sz="3600" dirty="0">
                <a:latin typeface="Calibri" pitchFamily="34" charset="0"/>
                <a:ea typeface="SimSun" pitchFamily="2" charset="-122"/>
              </a:rPr>
              <a:t>.</a:t>
            </a:r>
          </a:p>
          <a:p>
            <a:pPr lvl="1"/>
            <a:r>
              <a:rPr lang="en-US" altLang="zh-CN" sz="3200" dirty="0">
                <a:solidFill>
                  <a:srgbClr val="CC6600"/>
                </a:solidFill>
                <a:latin typeface="Calibri" pitchFamily="34" charset="0"/>
                <a:ea typeface="SimSun" pitchFamily="2" charset="-122"/>
              </a:rPr>
              <a:t>Why</a:t>
            </a:r>
            <a:r>
              <a:rPr lang="en-US" altLang="zh-CN" sz="3200" dirty="0">
                <a:latin typeface="Calibri" pitchFamily="34" charset="0"/>
                <a:ea typeface="SimSun" pitchFamily="2" charset="-122"/>
              </a:rPr>
              <a:t>? Often frequent pairs are common, frequent triples are rare.</a:t>
            </a:r>
          </a:p>
          <a:p>
            <a:pPr lvl="2"/>
            <a:r>
              <a:rPr lang="en-US" altLang="zh-CN" sz="2800" dirty="0">
                <a:solidFill>
                  <a:srgbClr val="CC6600"/>
                </a:solidFill>
                <a:latin typeface="Calibri" pitchFamily="34" charset="0"/>
                <a:ea typeface="SimSun" pitchFamily="2" charset="-122"/>
              </a:rPr>
              <a:t>Why</a:t>
            </a:r>
            <a:r>
              <a:rPr lang="en-US" altLang="zh-CN" sz="2800" dirty="0">
                <a:latin typeface="Calibri" pitchFamily="34" charset="0"/>
                <a:ea typeface="SimSun" pitchFamily="2" charset="-122"/>
              </a:rPr>
              <a:t>? Probability of being frequent drops exponentially with size; number of sets grows more slowly with size.</a:t>
            </a:r>
          </a:p>
          <a:p>
            <a:r>
              <a:rPr lang="en-US" altLang="zh-CN" sz="3600" dirty="0">
                <a:latin typeface="Calibri" pitchFamily="34" charset="0"/>
                <a:ea typeface="SimSun" pitchFamily="2" charset="-122"/>
              </a:rPr>
              <a:t>We</a:t>
            </a:r>
            <a:r>
              <a:rPr lang="en-US" altLang="zh-CN" sz="3600" dirty="0">
                <a:latin typeface="Tahoma" pitchFamily="34" charset="0"/>
                <a:ea typeface="SimSun" pitchFamily="2" charset="-122"/>
              </a:rPr>
              <a:t>’</a:t>
            </a:r>
            <a:r>
              <a:rPr lang="en-US" altLang="zh-CN" sz="3600" dirty="0">
                <a:latin typeface="Calibri" pitchFamily="34" charset="0"/>
                <a:ea typeface="SimSun" pitchFamily="2" charset="-122"/>
              </a:rPr>
              <a:t>ll concentrate on pairs, then extend to larger sets. </a:t>
            </a:r>
          </a:p>
          <a:p>
            <a:endParaRPr lang="en-US" altLang="zh-CN" sz="3600" dirty="0">
              <a:latin typeface="Calibri" pitchFamily="34" charset="0"/>
              <a:ea typeface="SimSun" pitchFamily="2" charset="-122"/>
            </a:endParaRPr>
          </a:p>
        </p:txBody>
      </p:sp>
      <p:sp>
        <p:nvSpPr>
          <p:cNvPr id="2" name="Slide Number Placeholder 1">
            <a:extLst>
              <a:ext uri="{FF2B5EF4-FFF2-40B4-BE49-F238E27FC236}">
                <a16:creationId xmlns:a16="http://schemas.microsoft.com/office/drawing/2014/main" id="{6A0F284E-6CBD-DE4D-856B-39D38A0077AF}"/>
              </a:ext>
            </a:extLst>
          </p:cNvPr>
          <p:cNvSpPr>
            <a:spLocks noGrp="1"/>
          </p:cNvSpPr>
          <p:nvPr>
            <p:ph type="sldNum" sz="quarter" idx="12"/>
          </p:nvPr>
        </p:nvSpPr>
        <p:spPr/>
        <p:txBody>
          <a:bodyPr/>
          <a:lstStyle/>
          <a:p>
            <a:fld id="{81A9E46F-7BA3-46CF-8DB8-B01995389C81}"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p:cNvSpPr>
          <p:nvPr>
            <p:ph type="title"/>
          </p:nvPr>
        </p:nvSpPr>
        <p:spPr/>
        <p:txBody>
          <a:bodyPr/>
          <a:lstStyle/>
          <a:p>
            <a:r>
              <a:rPr lang="en-US" altLang="zh-CN">
                <a:latin typeface="Calibri" pitchFamily="34" charset="0"/>
                <a:ea typeface="SimSun" pitchFamily="2" charset="-122"/>
              </a:rPr>
              <a:t>Na</a:t>
            </a:r>
            <a:r>
              <a:rPr lang="en-US" altLang="zh-CN">
                <a:latin typeface="Tahoma" pitchFamily="34" charset="0"/>
                <a:ea typeface="SimSun" pitchFamily="2" charset="-122"/>
              </a:rPr>
              <a:t>ï</a:t>
            </a:r>
            <a:r>
              <a:rPr lang="en-US" altLang="zh-CN">
                <a:latin typeface="Calibri" pitchFamily="34" charset="0"/>
                <a:ea typeface="SimSun" pitchFamily="2" charset="-122"/>
              </a:rPr>
              <a:t>ve Algorithm</a:t>
            </a:r>
          </a:p>
        </p:txBody>
      </p:sp>
      <p:sp>
        <p:nvSpPr>
          <p:cNvPr id="22532" name="Rectangle 3"/>
          <p:cNvSpPr>
            <a:spLocks noGrp="1"/>
          </p:cNvSpPr>
          <p:nvPr>
            <p:ph idx="1"/>
          </p:nvPr>
        </p:nvSpPr>
        <p:spPr>
          <a:xfrm>
            <a:off x="152400" y="1524001"/>
            <a:ext cx="8763000" cy="4876800"/>
          </a:xfrm>
        </p:spPr>
        <p:txBody>
          <a:bodyPr>
            <a:noAutofit/>
          </a:bodyPr>
          <a:lstStyle/>
          <a:p>
            <a:r>
              <a:rPr lang="en-US" altLang="zh-CN" sz="4000" dirty="0">
                <a:latin typeface="Calibri" pitchFamily="34" charset="0"/>
                <a:ea typeface="SimSun" pitchFamily="2" charset="-122"/>
              </a:rPr>
              <a:t>Read file once, counting in main memory the occurrences of each pair.</a:t>
            </a:r>
          </a:p>
          <a:p>
            <a:pPr lvl="1"/>
            <a:r>
              <a:rPr lang="en-US" altLang="zh-CN" sz="3600" dirty="0">
                <a:latin typeface="Calibri" pitchFamily="34" charset="0"/>
                <a:ea typeface="SimSun" pitchFamily="2" charset="-122"/>
              </a:rPr>
              <a:t>From each basket of </a:t>
            </a:r>
            <a:r>
              <a:rPr lang="en-US" altLang="zh-CN" sz="3600" i="1" dirty="0">
                <a:latin typeface="Calibri" pitchFamily="34" charset="0"/>
                <a:ea typeface="SimSun" pitchFamily="2" charset="-122"/>
              </a:rPr>
              <a:t>n </a:t>
            </a:r>
            <a:r>
              <a:rPr lang="en-US" altLang="zh-CN" sz="3600" dirty="0">
                <a:latin typeface="Calibri" pitchFamily="34" charset="0"/>
                <a:ea typeface="SimSun" pitchFamily="2" charset="-122"/>
              </a:rPr>
              <a:t> items, generate Its </a:t>
            </a:r>
            <a:r>
              <a:rPr lang="en-US" altLang="zh-CN" sz="3600" i="1" dirty="0">
                <a:latin typeface="Calibri" pitchFamily="34" charset="0"/>
                <a:ea typeface="SimSun" pitchFamily="2" charset="-122"/>
              </a:rPr>
              <a:t> </a:t>
            </a:r>
            <a:r>
              <a:rPr lang="en-US" altLang="zh-CN" sz="3600" dirty="0">
                <a:latin typeface="Calibri" pitchFamily="34" charset="0"/>
                <a:ea typeface="SimSun" pitchFamily="2" charset="-122"/>
              </a:rPr>
              <a:t>(</a:t>
            </a:r>
            <a:r>
              <a:rPr lang="en-US" altLang="zh-CN" sz="3600" i="1" dirty="0">
                <a:latin typeface="Calibri" pitchFamily="34" charset="0"/>
                <a:ea typeface="SimSun" pitchFamily="2" charset="-122"/>
              </a:rPr>
              <a:t>n </a:t>
            </a:r>
            <a:r>
              <a:rPr lang="en-US" altLang="zh-CN" sz="3600" dirty="0">
                <a:latin typeface="Calibri" pitchFamily="34" charset="0"/>
                <a:ea typeface="SimSun" pitchFamily="2" charset="-122"/>
              </a:rPr>
              <a:t>-1)/2 pairs by two nested loops.</a:t>
            </a:r>
          </a:p>
          <a:p>
            <a:r>
              <a:rPr lang="en-US" altLang="zh-CN" sz="4000" dirty="0">
                <a:latin typeface="Calibri" pitchFamily="34" charset="0"/>
                <a:ea typeface="SimSun" pitchFamily="2" charset="-122"/>
              </a:rPr>
              <a:t>Fails if (#items)</a:t>
            </a:r>
            <a:r>
              <a:rPr lang="en-US" altLang="zh-CN" sz="4000" baseline="30000" dirty="0">
                <a:latin typeface="Calibri" pitchFamily="34" charset="0"/>
                <a:ea typeface="SimSun" pitchFamily="2" charset="-122"/>
              </a:rPr>
              <a:t>2</a:t>
            </a:r>
            <a:r>
              <a:rPr lang="en-US" altLang="zh-CN" sz="4000" dirty="0">
                <a:latin typeface="Calibri" pitchFamily="34" charset="0"/>
                <a:ea typeface="SimSun" pitchFamily="2" charset="-122"/>
              </a:rPr>
              <a:t> exceeds main memory.</a:t>
            </a:r>
          </a:p>
          <a:p>
            <a:pPr lvl="1"/>
            <a:r>
              <a:rPr lang="en-US" altLang="zh-CN" sz="3600" dirty="0">
                <a:solidFill>
                  <a:schemeClr val="accent2"/>
                </a:solidFill>
                <a:latin typeface="Calibri" pitchFamily="34" charset="0"/>
                <a:ea typeface="SimSun" pitchFamily="2" charset="-122"/>
              </a:rPr>
              <a:t>Remember</a:t>
            </a:r>
            <a:r>
              <a:rPr lang="en-US" altLang="zh-CN" sz="3600" dirty="0">
                <a:latin typeface="Calibri" pitchFamily="34" charset="0"/>
                <a:ea typeface="SimSun" pitchFamily="2" charset="-122"/>
              </a:rPr>
              <a:t>: #items can be 100K (Wal-Mart) or 10B (Web pages).</a:t>
            </a:r>
          </a:p>
        </p:txBody>
      </p:sp>
      <p:sp>
        <p:nvSpPr>
          <p:cNvPr id="2" name="Slide Number Placeholder 1">
            <a:extLst>
              <a:ext uri="{FF2B5EF4-FFF2-40B4-BE49-F238E27FC236}">
                <a16:creationId xmlns:a16="http://schemas.microsoft.com/office/drawing/2014/main" id="{47C88A74-DC72-A040-ABBD-4AC2A080B1A1}"/>
              </a:ext>
            </a:extLst>
          </p:cNvPr>
          <p:cNvSpPr>
            <a:spLocks noGrp="1"/>
          </p:cNvSpPr>
          <p:nvPr>
            <p:ph type="sldNum" sz="quarter" idx="12"/>
          </p:nvPr>
        </p:nvSpPr>
        <p:spPr/>
        <p:txBody>
          <a:bodyPr/>
          <a:lstStyle/>
          <a:p>
            <a:fld id="{81A9E46F-7BA3-46CF-8DB8-B01995389C81}"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p:cNvSpPr>
          <p:nvPr>
            <p:ph type="title"/>
          </p:nvPr>
        </p:nvSpPr>
        <p:spPr/>
        <p:txBody>
          <a:bodyPr/>
          <a:lstStyle/>
          <a:p>
            <a:r>
              <a:rPr lang="en-US" altLang="zh-CN">
                <a:solidFill>
                  <a:srgbClr val="33CC33"/>
                </a:solidFill>
                <a:latin typeface="Calibri" pitchFamily="34" charset="0"/>
                <a:ea typeface="SimSun" pitchFamily="2" charset="-122"/>
              </a:rPr>
              <a:t>Example</a:t>
            </a:r>
            <a:r>
              <a:rPr lang="en-US" altLang="zh-CN">
                <a:latin typeface="Calibri" pitchFamily="34" charset="0"/>
                <a:ea typeface="SimSun" pitchFamily="2" charset="-122"/>
              </a:rPr>
              <a:t>: Counting Pairs</a:t>
            </a:r>
          </a:p>
        </p:txBody>
      </p:sp>
      <p:sp>
        <p:nvSpPr>
          <p:cNvPr id="23556" name="Rectangle 3"/>
          <p:cNvSpPr>
            <a:spLocks noGrp="1"/>
          </p:cNvSpPr>
          <p:nvPr>
            <p:ph idx="1"/>
          </p:nvPr>
        </p:nvSpPr>
        <p:spPr/>
        <p:txBody>
          <a:bodyPr>
            <a:noAutofit/>
          </a:bodyPr>
          <a:lstStyle/>
          <a:p>
            <a:pPr>
              <a:spcBef>
                <a:spcPts val="600"/>
              </a:spcBef>
            </a:pPr>
            <a:r>
              <a:rPr lang="en-US" altLang="zh-CN" sz="4000" dirty="0">
                <a:latin typeface="Calibri" pitchFamily="34" charset="0"/>
                <a:ea typeface="SimSun" pitchFamily="2" charset="-122"/>
              </a:rPr>
              <a:t>Suppose 10</a:t>
            </a:r>
            <a:r>
              <a:rPr lang="en-US" altLang="zh-CN" sz="4000" baseline="30000" dirty="0">
                <a:latin typeface="Calibri" pitchFamily="34" charset="0"/>
                <a:ea typeface="SimSun" pitchFamily="2" charset="-122"/>
              </a:rPr>
              <a:t>5</a:t>
            </a:r>
            <a:r>
              <a:rPr lang="en-US" altLang="zh-CN" sz="4000" dirty="0">
                <a:latin typeface="Calibri" pitchFamily="34" charset="0"/>
                <a:ea typeface="SimSun" pitchFamily="2" charset="-122"/>
              </a:rPr>
              <a:t> items.</a:t>
            </a:r>
          </a:p>
          <a:p>
            <a:pPr>
              <a:spcBef>
                <a:spcPts val="600"/>
              </a:spcBef>
            </a:pPr>
            <a:r>
              <a:rPr lang="en-US" altLang="zh-CN" sz="4000" dirty="0">
                <a:latin typeface="Calibri" pitchFamily="34" charset="0"/>
                <a:ea typeface="SimSun" pitchFamily="2" charset="-122"/>
              </a:rPr>
              <a:t>Suppose counts are 4-byte integers.</a:t>
            </a:r>
          </a:p>
          <a:p>
            <a:pPr>
              <a:spcBef>
                <a:spcPts val="600"/>
              </a:spcBef>
            </a:pPr>
            <a:r>
              <a:rPr lang="en-US" altLang="zh-CN" sz="4000" dirty="0">
                <a:latin typeface="Calibri" pitchFamily="34" charset="0"/>
                <a:ea typeface="SimSun" pitchFamily="2" charset="-122"/>
              </a:rPr>
              <a:t>Number of pairs of items: </a:t>
            </a:r>
            <a:r>
              <a:rPr lang="en-US" altLang="zh-CN" sz="4000" b="1" dirty="0">
                <a:solidFill>
                  <a:srgbClr val="FF0000"/>
                </a:solidFill>
                <a:latin typeface="Calibri" pitchFamily="34" charset="0"/>
                <a:ea typeface="SimSun" pitchFamily="2" charset="-122"/>
              </a:rPr>
              <a:t>10</a:t>
            </a:r>
            <a:r>
              <a:rPr lang="en-US" altLang="zh-CN" sz="4000" b="1" baseline="30000" dirty="0">
                <a:solidFill>
                  <a:srgbClr val="FF0000"/>
                </a:solidFill>
                <a:latin typeface="Calibri" pitchFamily="34" charset="0"/>
                <a:ea typeface="SimSun" pitchFamily="2" charset="-122"/>
              </a:rPr>
              <a:t>5</a:t>
            </a:r>
            <a:r>
              <a:rPr lang="en-US" altLang="zh-CN" sz="4000" b="1" dirty="0">
                <a:solidFill>
                  <a:srgbClr val="FF0000"/>
                </a:solidFill>
                <a:latin typeface="Calibri" pitchFamily="34" charset="0"/>
                <a:ea typeface="SimSun" pitchFamily="2" charset="-122"/>
              </a:rPr>
              <a:t>(10</a:t>
            </a:r>
            <a:r>
              <a:rPr lang="en-US" altLang="zh-CN" sz="4000" b="1" baseline="30000" dirty="0">
                <a:solidFill>
                  <a:srgbClr val="FF0000"/>
                </a:solidFill>
                <a:latin typeface="Calibri" pitchFamily="34" charset="0"/>
                <a:ea typeface="SimSun" pitchFamily="2" charset="-122"/>
              </a:rPr>
              <a:t>5</a:t>
            </a:r>
            <a:r>
              <a:rPr lang="en-US" altLang="zh-CN" sz="4000" b="1" dirty="0">
                <a:solidFill>
                  <a:srgbClr val="FF0000"/>
                </a:solidFill>
                <a:latin typeface="Calibri" pitchFamily="34" charset="0"/>
                <a:ea typeface="SimSun" pitchFamily="2" charset="-122"/>
              </a:rPr>
              <a:t>-1)/2 = 5*10</a:t>
            </a:r>
            <a:r>
              <a:rPr lang="en-US" altLang="zh-CN" sz="4000" b="1" baseline="30000" dirty="0">
                <a:solidFill>
                  <a:srgbClr val="FF0000"/>
                </a:solidFill>
                <a:latin typeface="Calibri" pitchFamily="34" charset="0"/>
                <a:ea typeface="SimSun" pitchFamily="2" charset="-122"/>
              </a:rPr>
              <a:t>9</a:t>
            </a:r>
            <a:r>
              <a:rPr lang="en-US" altLang="zh-CN" sz="4000" b="1" dirty="0">
                <a:solidFill>
                  <a:srgbClr val="FF0000"/>
                </a:solidFill>
                <a:latin typeface="Calibri" pitchFamily="34" charset="0"/>
                <a:ea typeface="SimSun" pitchFamily="2" charset="-122"/>
              </a:rPr>
              <a:t> </a:t>
            </a:r>
            <a:r>
              <a:rPr lang="en-US" altLang="zh-CN" sz="4000" dirty="0">
                <a:latin typeface="Calibri" pitchFamily="34" charset="0"/>
                <a:ea typeface="SimSun" pitchFamily="2" charset="-122"/>
              </a:rPr>
              <a:t>(approximately).</a:t>
            </a:r>
          </a:p>
          <a:p>
            <a:pPr>
              <a:spcBef>
                <a:spcPts val="600"/>
              </a:spcBef>
            </a:pPr>
            <a:r>
              <a:rPr lang="en-US" altLang="zh-CN" sz="4000" dirty="0">
                <a:latin typeface="Calibri" pitchFamily="34" charset="0"/>
                <a:ea typeface="SimSun" pitchFamily="2" charset="-122"/>
              </a:rPr>
              <a:t>Therefore, </a:t>
            </a:r>
            <a:r>
              <a:rPr lang="en-US" altLang="zh-CN" sz="4000" b="1" dirty="0">
                <a:solidFill>
                  <a:srgbClr val="FF0000"/>
                </a:solidFill>
                <a:latin typeface="Calibri" pitchFamily="34" charset="0"/>
                <a:ea typeface="SimSun" pitchFamily="2" charset="-122"/>
              </a:rPr>
              <a:t>2*10</a:t>
            </a:r>
            <a:r>
              <a:rPr lang="en-US" altLang="zh-CN" sz="4000" b="1" baseline="30000" dirty="0">
                <a:solidFill>
                  <a:srgbClr val="FF0000"/>
                </a:solidFill>
                <a:latin typeface="Calibri" pitchFamily="34" charset="0"/>
                <a:ea typeface="SimSun" pitchFamily="2" charset="-122"/>
              </a:rPr>
              <a:t>10</a:t>
            </a:r>
            <a:r>
              <a:rPr lang="en-US" altLang="zh-CN" sz="4000" b="1" dirty="0">
                <a:solidFill>
                  <a:srgbClr val="FF0000"/>
                </a:solidFill>
                <a:latin typeface="Calibri" pitchFamily="34" charset="0"/>
                <a:ea typeface="SimSun" pitchFamily="2" charset="-122"/>
              </a:rPr>
              <a:t> (20 gigabytes)</a:t>
            </a:r>
            <a:r>
              <a:rPr lang="en-US" altLang="zh-CN" sz="4000" dirty="0">
                <a:latin typeface="Calibri" pitchFamily="34" charset="0"/>
                <a:ea typeface="SimSun" pitchFamily="2" charset="-122"/>
              </a:rPr>
              <a:t> of main memory needed.</a:t>
            </a:r>
          </a:p>
        </p:txBody>
      </p:sp>
      <p:sp>
        <p:nvSpPr>
          <p:cNvPr id="2" name="Slide Number Placeholder 1">
            <a:extLst>
              <a:ext uri="{FF2B5EF4-FFF2-40B4-BE49-F238E27FC236}">
                <a16:creationId xmlns:a16="http://schemas.microsoft.com/office/drawing/2014/main" id="{75C8686D-668E-BC45-AE35-20FF1260A0C3}"/>
              </a:ext>
            </a:extLst>
          </p:cNvPr>
          <p:cNvSpPr>
            <a:spLocks noGrp="1"/>
          </p:cNvSpPr>
          <p:nvPr>
            <p:ph type="sldNum" sz="quarter" idx="12"/>
          </p:nvPr>
        </p:nvSpPr>
        <p:spPr/>
        <p:txBody>
          <a:bodyPr/>
          <a:lstStyle/>
          <a:p>
            <a:fld id="{81A9E46F-7BA3-46CF-8DB8-B01995389C81}"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p:cNvSpPr>
          <p:nvPr>
            <p:ph type="title"/>
          </p:nvPr>
        </p:nvSpPr>
        <p:spPr>
          <a:xfrm>
            <a:off x="0" y="533400"/>
            <a:ext cx="9144000" cy="1143000"/>
          </a:xfrm>
        </p:spPr>
        <p:txBody>
          <a:bodyPr/>
          <a:lstStyle/>
          <a:p>
            <a:r>
              <a:rPr lang="en-US" altLang="zh-CN">
                <a:latin typeface="Calibri" pitchFamily="34" charset="0"/>
                <a:ea typeface="SimSun" pitchFamily="2" charset="-122"/>
              </a:rPr>
              <a:t>Details of Main-Memory Counting</a:t>
            </a:r>
          </a:p>
        </p:txBody>
      </p:sp>
      <p:sp>
        <p:nvSpPr>
          <p:cNvPr id="24580" name="Rectangle 3"/>
          <p:cNvSpPr>
            <a:spLocks noGrp="1"/>
          </p:cNvSpPr>
          <p:nvPr>
            <p:ph idx="1"/>
          </p:nvPr>
        </p:nvSpPr>
        <p:spPr>
          <a:xfrm>
            <a:off x="228600" y="1600200"/>
            <a:ext cx="8686800" cy="5105400"/>
          </a:xfrm>
        </p:spPr>
        <p:txBody>
          <a:bodyPr>
            <a:normAutofit/>
          </a:bodyPr>
          <a:lstStyle/>
          <a:p>
            <a:pPr marL="609600" indent="-609600" defTabSz="914400"/>
            <a:r>
              <a:rPr lang="en-US" altLang="zh-CN" sz="3600" dirty="0">
                <a:solidFill>
                  <a:srgbClr val="33CC33"/>
                </a:solidFill>
                <a:latin typeface="Calibri" pitchFamily="34" charset="0"/>
                <a:ea typeface="SimSun" pitchFamily="2" charset="-122"/>
              </a:rPr>
              <a:t>Two approaches</a:t>
            </a:r>
            <a:r>
              <a:rPr lang="en-US" altLang="zh-CN" sz="3600" dirty="0">
                <a:latin typeface="Calibri" pitchFamily="34" charset="0"/>
                <a:ea typeface="SimSun" pitchFamily="2" charset="-122"/>
              </a:rPr>
              <a:t>:</a:t>
            </a:r>
          </a:p>
          <a:p>
            <a:pPr marL="990600" lvl="1" indent="-533400" defTabSz="914400">
              <a:buFont typeface="Wingdings" pitchFamily="2" charset="2"/>
              <a:buNone/>
            </a:pPr>
            <a:r>
              <a:rPr lang="en-US" altLang="zh-CN" sz="3200" dirty="0">
                <a:latin typeface="Calibri" pitchFamily="34" charset="0"/>
                <a:ea typeface="SimSun" pitchFamily="2" charset="-122"/>
              </a:rPr>
              <a:t>(1) Count all pairs, using a triangular matrix.</a:t>
            </a:r>
          </a:p>
          <a:p>
            <a:pPr marL="990600" lvl="1" indent="-533400" defTabSz="914400">
              <a:buFont typeface="Wingdings" pitchFamily="2" charset="2"/>
              <a:buNone/>
            </a:pPr>
            <a:r>
              <a:rPr lang="en-US" altLang="zh-CN" sz="3200" dirty="0">
                <a:latin typeface="Calibri" pitchFamily="34" charset="0"/>
                <a:ea typeface="SimSun" pitchFamily="2" charset="-122"/>
              </a:rPr>
              <a:t>(2) Keep a table of triples [</a:t>
            </a:r>
            <a:r>
              <a:rPr lang="en-US" altLang="zh-CN" sz="3200" i="1" dirty="0" err="1">
                <a:latin typeface="Calibri" pitchFamily="34" charset="0"/>
                <a:ea typeface="SimSun" pitchFamily="2" charset="-122"/>
              </a:rPr>
              <a:t>i</a:t>
            </a:r>
            <a:r>
              <a:rPr lang="en-US" altLang="zh-CN" sz="3200" dirty="0">
                <a:latin typeface="Calibri" pitchFamily="34" charset="0"/>
                <a:ea typeface="SimSun" pitchFamily="2" charset="-122"/>
              </a:rPr>
              <a:t>,</a:t>
            </a:r>
            <a:r>
              <a:rPr lang="en-US" altLang="zh-CN" sz="3200" i="1" dirty="0">
                <a:latin typeface="Calibri" pitchFamily="34" charset="0"/>
                <a:ea typeface="SimSun" pitchFamily="2" charset="-122"/>
              </a:rPr>
              <a:t> j</a:t>
            </a:r>
            <a:r>
              <a:rPr lang="en-US" altLang="zh-CN" sz="3200" dirty="0">
                <a:latin typeface="Calibri" pitchFamily="34" charset="0"/>
                <a:ea typeface="SimSun" pitchFamily="2" charset="-122"/>
              </a:rPr>
              <a:t>,</a:t>
            </a:r>
            <a:r>
              <a:rPr lang="en-US" altLang="zh-CN" sz="3200" i="1" dirty="0">
                <a:latin typeface="Calibri" pitchFamily="34" charset="0"/>
                <a:ea typeface="SimSun" pitchFamily="2" charset="-122"/>
              </a:rPr>
              <a:t> c</a:t>
            </a:r>
            <a:r>
              <a:rPr lang="en-US" altLang="zh-CN" sz="3200" dirty="0">
                <a:latin typeface="Calibri" pitchFamily="34" charset="0"/>
                <a:ea typeface="SimSun" pitchFamily="2" charset="-122"/>
              </a:rPr>
              <a:t>] = </a:t>
            </a:r>
            <a:r>
              <a:rPr lang="en-US" altLang="zh-CN" sz="3200" dirty="0">
                <a:latin typeface="Tahoma" pitchFamily="34" charset="0"/>
                <a:ea typeface="SimSun" pitchFamily="2" charset="-122"/>
              </a:rPr>
              <a:t>“</a:t>
            </a:r>
            <a:r>
              <a:rPr lang="en-US" altLang="zh-CN" sz="3200" dirty="0">
                <a:latin typeface="Calibri" pitchFamily="34" charset="0"/>
                <a:ea typeface="SimSun" pitchFamily="2" charset="-122"/>
              </a:rPr>
              <a:t>the count of the pair of items {</a:t>
            </a:r>
            <a:r>
              <a:rPr lang="en-US" altLang="zh-CN" sz="3200" i="1" dirty="0" err="1">
                <a:latin typeface="Calibri" pitchFamily="34" charset="0"/>
                <a:ea typeface="SimSun" pitchFamily="2" charset="-122"/>
              </a:rPr>
              <a:t>i</a:t>
            </a:r>
            <a:r>
              <a:rPr lang="en-US" altLang="zh-CN" sz="3200" dirty="0">
                <a:latin typeface="Calibri" pitchFamily="34" charset="0"/>
                <a:ea typeface="SimSun" pitchFamily="2" charset="-122"/>
              </a:rPr>
              <a:t>, </a:t>
            </a:r>
            <a:r>
              <a:rPr lang="en-US" altLang="zh-CN" sz="3200" i="1" dirty="0">
                <a:latin typeface="Calibri" pitchFamily="34" charset="0"/>
                <a:ea typeface="SimSun" pitchFamily="2" charset="-122"/>
              </a:rPr>
              <a:t>j</a:t>
            </a:r>
            <a:r>
              <a:rPr lang="en-US" altLang="zh-CN" sz="3200" dirty="0">
                <a:latin typeface="Calibri" pitchFamily="34" charset="0"/>
                <a:ea typeface="SimSun" pitchFamily="2" charset="-122"/>
              </a:rPr>
              <a:t> } is </a:t>
            </a:r>
            <a:r>
              <a:rPr lang="en-US" altLang="zh-CN" sz="3200" i="1" dirty="0">
                <a:latin typeface="Calibri" pitchFamily="34" charset="0"/>
                <a:ea typeface="SimSun" pitchFamily="2" charset="-122"/>
              </a:rPr>
              <a:t>c</a:t>
            </a:r>
            <a:r>
              <a:rPr lang="en-US" altLang="zh-CN" sz="3200" dirty="0">
                <a:latin typeface="Calibri" pitchFamily="34" charset="0"/>
                <a:ea typeface="SimSun" pitchFamily="2" charset="-122"/>
              </a:rPr>
              <a:t>.</a:t>
            </a:r>
            <a:r>
              <a:rPr lang="en-US" altLang="zh-CN" sz="3200" dirty="0">
                <a:latin typeface="Tahoma" pitchFamily="34" charset="0"/>
                <a:ea typeface="SimSun" pitchFamily="2" charset="-122"/>
              </a:rPr>
              <a:t>”</a:t>
            </a:r>
            <a:endParaRPr lang="en-US" altLang="zh-CN" sz="3200" dirty="0">
              <a:latin typeface="Calibri" pitchFamily="34" charset="0"/>
              <a:ea typeface="SimSun" pitchFamily="2" charset="-122"/>
            </a:endParaRPr>
          </a:p>
          <a:p>
            <a:pPr marL="609600" indent="-609600" defTabSz="914400"/>
            <a:r>
              <a:rPr lang="en-US" altLang="zh-CN" sz="3600" dirty="0">
                <a:latin typeface="Calibri" pitchFamily="34" charset="0"/>
                <a:ea typeface="SimSun" pitchFamily="2" charset="-122"/>
              </a:rPr>
              <a:t>(1) requires only 4 bytes/pair.</a:t>
            </a:r>
          </a:p>
          <a:p>
            <a:pPr marL="990600" lvl="1" indent="-533400" defTabSz="914400"/>
            <a:r>
              <a:rPr lang="en-US" altLang="zh-CN" sz="3200" dirty="0">
                <a:solidFill>
                  <a:schemeClr val="accent2"/>
                </a:solidFill>
                <a:latin typeface="Calibri" pitchFamily="34" charset="0"/>
                <a:ea typeface="SimSun" pitchFamily="2" charset="-122"/>
              </a:rPr>
              <a:t>Note</a:t>
            </a:r>
            <a:r>
              <a:rPr lang="en-US" altLang="zh-CN" sz="3200" dirty="0">
                <a:latin typeface="Calibri" pitchFamily="34" charset="0"/>
                <a:ea typeface="SimSun" pitchFamily="2" charset="-122"/>
              </a:rPr>
              <a:t>: always assume integers are 4 bytes.</a:t>
            </a:r>
          </a:p>
          <a:p>
            <a:pPr marL="609600" indent="-609600" defTabSz="914400"/>
            <a:r>
              <a:rPr lang="en-US" altLang="zh-CN" sz="3600" dirty="0">
                <a:latin typeface="Calibri" pitchFamily="34" charset="0"/>
                <a:ea typeface="SimSun" pitchFamily="2" charset="-122"/>
              </a:rPr>
              <a:t>(2) requires 12 bytes, but only for those pairs with count &gt; 0.</a:t>
            </a:r>
          </a:p>
        </p:txBody>
      </p:sp>
      <p:sp>
        <p:nvSpPr>
          <p:cNvPr id="2" name="Slide Number Placeholder 1">
            <a:extLst>
              <a:ext uri="{FF2B5EF4-FFF2-40B4-BE49-F238E27FC236}">
                <a16:creationId xmlns:a16="http://schemas.microsoft.com/office/drawing/2014/main" id="{60972146-8204-3943-AAC0-F8CF0797F400}"/>
              </a:ext>
            </a:extLst>
          </p:cNvPr>
          <p:cNvSpPr>
            <a:spLocks noGrp="1"/>
          </p:cNvSpPr>
          <p:nvPr>
            <p:ph type="sldNum" sz="quarter" idx="12"/>
          </p:nvPr>
        </p:nvSpPr>
        <p:spPr/>
        <p:txBody>
          <a:bodyPr/>
          <a:lstStyle/>
          <a:p>
            <a:fld id="{81A9E46F-7BA3-46CF-8DB8-B01995389C81}"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AutoShape 2"/>
          <p:cNvSpPr>
            <a:spLocks noChangeArrowheads="1"/>
          </p:cNvSpPr>
          <p:nvPr/>
        </p:nvSpPr>
        <p:spPr bwMode="auto">
          <a:xfrm>
            <a:off x="1219200" y="1754188"/>
            <a:ext cx="3352800" cy="3352800"/>
          </a:xfrm>
          <a:prstGeom prst="rtTriangle">
            <a:avLst/>
          </a:prstGeom>
          <a:solidFill>
            <a:srgbClr val="FFCC00">
              <a:alpha val="50195"/>
            </a:srgbClr>
          </a:solidFill>
          <a:ln w="9525">
            <a:solidFill>
              <a:schemeClr val="tx1"/>
            </a:solidFill>
            <a:miter lim="800000"/>
            <a:headEnd/>
            <a:tailEnd/>
          </a:ln>
        </p:spPr>
        <p:txBody>
          <a:bodyPr wrap="none" anchor="ctr"/>
          <a:lstStyle/>
          <a:p>
            <a:pPr algn="ctr" eaLnBrk="0" hangingPunct="0"/>
            <a:r>
              <a:rPr lang="en-US" altLang="zh-CN" sz="1800">
                <a:latin typeface="Tahoma" pitchFamily="34" charset="0"/>
                <a:ea typeface="SimSun" pitchFamily="2" charset="-122"/>
              </a:rPr>
              <a:t>4 bytes per pair</a:t>
            </a:r>
          </a:p>
        </p:txBody>
      </p:sp>
      <p:sp>
        <p:nvSpPr>
          <p:cNvPr id="25604" name="Text Box 3"/>
          <p:cNvSpPr txBox="1">
            <a:spLocks noChangeArrowheads="1"/>
          </p:cNvSpPr>
          <p:nvPr/>
        </p:nvSpPr>
        <p:spPr bwMode="auto">
          <a:xfrm>
            <a:off x="1371600" y="5487988"/>
            <a:ext cx="1681163" cy="457200"/>
          </a:xfrm>
          <a:prstGeom prst="rect">
            <a:avLst/>
          </a:prstGeom>
          <a:noFill/>
          <a:ln w="9525">
            <a:noFill/>
            <a:miter lim="800000"/>
            <a:headEnd/>
            <a:tailEnd/>
          </a:ln>
        </p:spPr>
        <p:txBody>
          <a:bodyPr wrap="none">
            <a:spAutoFit/>
          </a:bodyPr>
          <a:lstStyle/>
          <a:p>
            <a:pPr eaLnBrk="0" hangingPunct="0"/>
            <a:r>
              <a:rPr lang="en-US" altLang="zh-CN">
                <a:latin typeface="Tahoma" pitchFamily="34" charset="0"/>
                <a:ea typeface="SimSun" pitchFamily="2" charset="-122"/>
              </a:rPr>
              <a:t>Method (1)</a:t>
            </a:r>
          </a:p>
        </p:txBody>
      </p:sp>
      <p:sp>
        <p:nvSpPr>
          <p:cNvPr id="25605" name="Text Box 4"/>
          <p:cNvSpPr txBox="1">
            <a:spLocks noChangeArrowheads="1"/>
          </p:cNvSpPr>
          <p:nvPr/>
        </p:nvSpPr>
        <p:spPr bwMode="auto">
          <a:xfrm>
            <a:off x="5791200" y="5562600"/>
            <a:ext cx="1681163" cy="457200"/>
          </a:xfrm>
          <a:prstGeom prst="rect">
            <a:avLst/>
          </a:prstGeom>
          <a:noFill/>
          <a:ln w="9525">
            <a:noFill/>
            <a:miter lim="800000"/>
            <a:headEnd/>
            <a:tailEnd/>
          </a:ln>
        </p:spPr>
        <p:txBody>
          <a:bodyPr wrap="none">
            <a:spAutoFit/>
          </a:bodyPr>
          <a:lstStyle/>
          <a:p>
            <a:pPr eaLnBrk="0" hangingPunct="0"/>
            <a:r>
              <a:rPr lang="en-US" altLang="zh-CN">
                <a:latin typeface="Tahoma" pitchFamily="34" charset="0"/>
                <a:ea typeface="SimSun" pitchFamily="2" charset="-122"/>
              </a:rPr>
              <a:t>Method (2)</a:t>
            </a:r>
          </a:p>
        </p:txBody>
      </p:sp>
      <p:sp>
        <p:nvSpPr>
          <p:cNvPr id="25606" name="AutoShape 5"/>
          <p:cNvSpPr>
            <a:spLocks noChangeArrowheads="1"/>
          </p:cNvSpPr>
          <p:nvPr/>
        </p:nvSpPr>
        <p:spPr bwMode="auto">
          <a:xfrm>
            <a:off x="5181600" y="1754188"/>
            <a:ext cx="3352800" cy="3352800"/>
          </a:xfrm>
          <a:prstGeom prst="rtTriangle">
            <a:avLst/>
          </a:prstGeom>
          <a:solidFill>
            <a:srgbClr val="FFCC00">
              <a:alpha val="50195"/>
            </a:srgbClr>
          </a:solidFill>
          <a:ln w="9525">
            <a:solidFill>
              <a:schemeClr val="tx1"/>
            </a:solidFill>
            <a:miter lim="800000"/>
            <a:headEnd/>
            <a:tailEnd/>
          </a:ln>
        </p:spPr>
        <p:txBody>
          <a:bodyPr wrap="none" anchor="ctr"/>
          <a:lstStyle/>
          <a:p>
            <a:pPr algn="ctr" eaLnBrk="0" hangingPunct="0"/>
            <a:r>
              <a:rPr lang="en-US" altLang="zh-CN" sz="1800">
                <a:latin typeface="Tahoma" pitchFamily="34" charset="0"/>
                <a:ea typeface="SimSun" pitchFamily="2" charset="-122"/>
              </a:rPr>
              <a:t>12 bytes per</a:t>
            </a:r>
          </a:p>
          <a:p>
            <a:pPr algn="ctr" eaLnBrk="0" hangingPunct="0"/>
            <a:r>
              <a:rPr lang="en-US" altLang="zh-CN" sz="1800">
                <a:latin typeface="Tahoma" pitchFamily="34" charset="0"/>
                <a:ea typeface="SimSun" pitchFamily="2" charset="-122"/>
              </a:rPr>
              <a:t>occurring pair</a:t>
            </a:r>
          </a:p>
        </p:txBody>
      </p:sp>
      <p:sp>
        <p:nvSpPr>
          <p:cNvPr id="25607" name="Oval 6"/>
          <p:cNvSpPr>
            <a:spLocks noChangeArrowheads="1"/>
          </p:cNvSpPr>
          <p:nvPr/>
        </p:nvSpPr>
        <p:spPr bwMode="auto">
          <a:xfrm>
            <a:off x="7239000" y="4192588"/>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08" name="Oval 7"/>
          <p:cNvSpPr>
            <a:spLocks noChangeArrowheads="1"/>
          </p:cNvSpPr>
          <p:nvPr/>
        </p:nvSpPr>
        <p:spPr bwMode="auto">
          <a:xfrm>
            <a:off x="6324600" y="4649788"/>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09" name="Oval 8"/>
          <p:cNvSpPr>
            <a:spLocks noChangeArrowheads="1"/>
          </p:cNvSpPr>
          <p:nvPr/>
        </p:nvSpPr>
        <p:spPr bwMode="auto">
          <a:xfrm>
            <a:off x="6400800" y="3278188"/>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0" name="Oval 9"/>
          <p:cNvSpPr>
            <a:spLocks noChangeArrowheads="1"/>
          </p:cNvSpPr>
          <p:nvPr/>
        </p:nvSpPr>
        <p:spPr bwMode="auto">
          <a:xfrm>
            <a:off x="5486400" y="2744788"/>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1" name="Oval 10"/>
          <p:cNvSpPr>
            <a:spLocks noChangeArrowheads="1"/>
          </p:cNvSpPr>
          <p:nvPr/>
        </p:nvSpPr>
        <p:spPr bwMode="auto">
          <a:xfrm>
            <a:off x="6858000" y="3887788"/>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2" name="Oval 11"/>
          <p:cNvSpPr>
            <a:spLocks noChangeArrowheads="1"/>
          </p:cNvSpPr>
          <p:nvPr/>
        </p:nvSpPr>
        <p:spPr bwMode="auto">
          <a:xfrm>
            <a:off x="7162800" y="4725988"/>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3" name="Oval 12"/>
          <p:cNvSpPr>
            <a:spLocks noChangeArrowheads="1"/>
          </p:cNvSpPr>
          <p:nvPr/>
        </p:nvSpPr>
        <p:spPr bwMode="auto">
          <a:xfrm>
            <a:off x="5562600" y="4802188"/>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4" name="Oval 13"/>
          <p:cNvSpPr>
            <a:spLocks noChangeArrowheads="1"/>
          </p:cNvSpPr>
          <p:nvPr/>
        </p:nvSpPr>
        <p:spPr bwMode="auto">
          <a:xfrm>
            <a:off x="5791200" y="3735388"/>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5" name="Oval 14"/>
          <p:cNvSpPr>
            <a:spLocks noChangeArrowheads="1"/>
          </p:cNvSpPr>
          <p:nvPr/>
        </p:nvSpPr>
        <p:spPr bwMode="auto">
          <a:xfrm>
            <a:off x="5943600" y="3125788"/>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6" name="Oval 15"/>
          <p:cNvSpPr>
            <a:spLocks noChangeArrowheads="1"/>
          </p:cNvSpPr>
          <p:nvPr/>
        </p:nvSpPr>
        <p:spPr bwMode="auto">
          <a:xfrm>
            <a:off x="5334000" y="2287588"/>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7" name="Oval 16"/>
          <p:cNvSpPr>
            <a:spLocks noChangeArrowheads="1"/>
          </p:cNvSpPr>
          <p:nvPr/>
        </p:nvSpPr>
        <p:spPr bwMode="auto">
          <a:xfrm>
            <a:off x="5334000" y="3430588"/>
            <a:ext cx="152400" cy="15240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9" name="Rectangle 18"/>
          <p:cNvSpPr>
            <a:spLocks/>
          </p:cNvSpPr>
          <p:nvPr/>
        </p:nvSpPr>
        <p:spPr bwMode="auto">
          <a:xfrm>
            <a:off x="0" y="381000"/>
            <a:ext cx="9144000" cy="1143000"/>
          </a:xfrm>
          <a:prstGeom prst="rect">
            <a:avLst/>
          </a:prstGeom>
          <a:noFill/>
          <a:ln w="9525">
            <a:noFill/>
            <a:miter lim="800000"/>
            <a:headEnd/>
            <a:tailEnd/>
          </a:ln>
        </p:spPr>
        <p:txBody>
          <a:bodyPr anchor="b"/>
          <a:lstStyle/>
          <a:p>
            <a:pPr defTabSz="457200" eaLnBrk="0" hangingPunct="0"/>
            <a:r>
              <a:rPr lang="en-US" altLang="zh-CN" sz="4000" dirty="0">
                <a:solidFill>
                  <a:srgbClr val="FFFF00"/>
                </a:solidFill>
                <a:latin typeface="Calibri" pitchFamily="34" charset="0"/>
                <a:ea typeface="SimSun" pitchFamily="2" charset="-122"/>
              </a:rPr>
              <a:t>Details of Main-Memory Counting</a:t>
            </a:r>
          </a:p>
        </p:txBody>
      </p:sp>
      <p:sp>
        <p:nvSpPr>
          <p:cNvPr id="2" name="Slide Number Placeholder 1">
            <a:extLst>
              <a:ext uri="{FF2B5EF4-FFF2-40B4-BE49-F238E27FC236}">
                <a16:creationId xmlns:a16="http://schemas.microsoft.com/office/drawing/2014/main" id="{BF07B441-3469-F744-AC5D-E923A9C34A43}"/>
              </a:ext>
            </a:extLst>
          </p:cNvPr>
          <p:cNvSpPr>
            <a:spLocks noGrp="1"/>
          </p:cNvSpPr>
          <p:nvPr>
            <p:ph type="sldNum" sz="quarter" idx="12"/>
          </p:nvPr>
        </p:nvSpPr>
        <p:spPr/>
        <p:txBody>
          <a:bodyPr/>
          <a:lstStyle/>
          <a:p>
            <a:fld id="{81A9E46F-7BA3-46CF-8DB8-B01995389C81}"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p:cNvSpPr>
          <p:nvPr>
            <p:ph type="title"/>
          </p:nvPr>
        </p:nvSpPr>
        <p:spPr>
          <a:xfrm>
            <a:off x="0" y="304800"/>
            <a:ext cx="9144000" cy="1143000"/>
          </a:xfrm>
        </p:spPr>
        <p:txBody>
          <a:bodyPr/>
          <a:lstStyle/>
          <a:p>
            <a:r>
              <a:rPr lang="en-US" altLang="zh-CN">
                <a:latin typeface="Calibri" pitchFamily="34" charset="0"/>
                <a:ea typeface="SimSun" pitchFamily="2" charset="-122"/>
              </a:rPr>
              <a:t>Triangular-Matrix Approach </a:t>
            </a:r>
            <a:r>
              <a:rPr lang="en-US" altLang="zh-CN">
                <a:latin typeface="Tahoma" pitchFamily="34" charset="0"/>
                <a:ea typeface="SimSun" pitchFamily="2" charset="-122"/>
              </a:rPr>
              <a:t>–</a:t>
            </a:r>
            <a:r>
              <a:rPr lang="en-US" altLang="zh-CN">
                <a:latin typeface="Calibri" pitchFamily="34" charset="0"/>
                <a:ea typeface="SimSun" pitchFamily="2" charset="-122"/>
              </a:rPr>
              <a:t> (1)</a:t>
            </a:r>
          </a:p>
        </p:txBody>
      </p:sp>
      <p:sp>
        <p:nvSpPr>
          <p:cNvPr id="26628" name="Rectangle 3"/>
          <p:cNvSpPr>
            <a:spLocks noGrp="1"/>
          </p:cNvSpPr>
          <p:nvPr>
            <p:ph idx="1"/>
          </p:nvPr>
        </p:nvSpPr>
        <p:spPr>
          <a:xfrm>
            <a:off x="228600" y="1447800"/>
            <a:ext cx="8686800" cy="5029200"/>
          </a:xfrm>
        </p:spPr>
        <p:txBody>
          <a:bodyPr>
            <a:normAutofit/>
          </a:bodyPr>
          <a:lstStyle/>
          <a:p>
            <a:r>
              <a:rPr lang="en-US" altLang="zh-CN" sz="4000" dirty="0">
                <a:latin typeface="Calibri" pitchFamily="34" charset="0"/>
                <a:ea typeface="SimSun" pitchFamily="2" charset="-122"/>
              </a:rPr>
              <a:t>Number items 1, 2,</a:t>
            </a:r>
            <a:r>
              <a:rPr lang="en-US" altLang="zh-CN" sz="4000" dirty="0">
                <a:latin typeface="Tahoma" pitchFamily="34" charset="0"/>
                <a:ea typeface="SimSun" pitchFamily="2" charset="-122"/>
              </a:rPr>
              <a:t>…</a:t>
            </a:r>
            <a:endParaRPr lang="en-US" altLang="zh-CN" sz="4000" dirty="0">
              <a:latin typeface="Calibri" pitchFamily="34" charset="0"/>
              <a:ea typeface="SimSun" pitchFamily="2" charset="-122"/>
            </a:endParaRPr>
          </a:p>
          <a:p>
            <a:pPr lvl="1"/>
            <a:r>
              <a:rPr lang="en-US" altLang="zh-CN" sz="3600" dirty="0">
                <a:latin typeface="Calibri" pitchFamily="34" charset="0"/>
                <a:ea typeface="SimSun" pitchFamily="2" charset="-122"/>
              </a:rPr>
              <a:t>Requires table of size O(</a:t>
            </a:r>
            <a:r>
              <a:rPr lang="en-US" altLang="zh-CN" sz="3600" i="1" dirty="0">
                <a:latin typeface="Calibri" pitchFamily="34" charset="0"/>
                <a:ea typeface="SimSun" pitchFamily="2" charset="-122"/>
              </a:rPr>
              <a:t>n</a:t>
            </a:r>
            <a:r>
              <a:rPr lang="en-US" altLang="zh-CN" sz="3600" dirty="0">
                <a:latin typeface="Calibri" pitchFamily="34" charset="0"/>
                <a:ea typeface="SimSun" pitchFamily="2" charset="-122"/>
              </a:rPr>
              <a:t>) to convert item names to consecutive integers.</a:t>
            </a:r>
          </a:p>
          <a:p>
            <a:r>
              <a:rPr lang="en-US" altLang="zh-CN" sz="4000" dirty="0">
                <a:latin typeface="Calibri" pitchFamily="34" charset="0"/>
                <a:ea typeface="SimSun" pitchFamily="2" charset="-122"/>
              </a:rPr>
              <a:t>Count {</a:t>
            </a:r>
            <a:r>
              <a:rPr lang="en-US" altLang="zh-CN" sz="4000" i="1" dirty="0" err="1">
                <a:latin typeface="Calibri" pitchFamily="34" charset="0"/>
                <a:ea typeface="SimSun" pitchFamily="2" charset="-122"/>
              </a:rPr>
              <a:t>i</a:t>
            </a:r>
            <a:r>
              <a:rPr lang="en-US" altLang="zh-CN" sz="4000" dirty="0">
                <a:latin typeface="Calibri" pitchFamily="34" charset="0"/>
                <a:ea typeface="SimSun" pitchFamily="2" charset="-122"/>
              </a:rPr>
              <a:t>, </a:t>
            </a:r>
            <a:r>
              <a:rPr lang="en-US" altLang="zh-CN" sz="4000" i="1" dirty="0">
                <a:latin typeface="Calibri" pitchFamily="34" charset="0"/>
                <a:ea typeface="SimSun" pitchFamily="2" charset="-122"/>
              </a:rPr>
              <a:t>j</a:t>
            </a:r>
            <a:r>
              <a:rPr lang="en-US" altLang="zh-CN" sz="4000" dirty="0">
                <a:latin typeface="Calibri" pitchFamily="34" charset="0"/>
                <a:ea typeface="SimSun" pitchFamily="2" charset="-122"/>
              </a:rPr>
              <a:t> } only if</a:t>
            </a:r>
            <a:r>
              <a:rPr lang="en-US" altLang="zh-CN" sz="4000" i="1" dirty="0">
                <a:latin typeface="Calibri" pitchFamily="34" charset="0"/>
                <a:ea typeface="SimSun" pitchFamily="2" charset="-122"/>
              </a:rPr>
              <a:t> </a:t>
            </a:r>
            <a:r>
              <a:rPr lang="en-US" altLang="zh-CN" sz="4000" i="1" dirty="0" err="1">
                <a:latin typeface="Calibri" pitchFamily="34" charset="0"/>
                <a:ea typeface="SimSun" pitchFamily="2" charset="-122"/>
              </a:rPr>
              <a:t>i</a:t>
            </a:r>
            <a:r>
              <a:rPr lang="en-US" altLang="zh-CN" sz="4000" dirty="0">
                <a:latin typeface="Calibri" pitchFamily="34" charset="0"/>
                <a:ea typeface="SimSun" pitchFamily="2" charset="-122"/>
              </a:rPr>
              <a:t> &lt; </a:t>
            </a:r>
            <a:r>
              <a:rPr lang="en-US" altLang="zh-CN" sz="4000" i="1" dirty="0">
                <a:latin typeface="Calibri" pitchFamily="34" charset="0"/>
                <a:ea typeface="SimSun" pitchFamily="2" charset="-122"/>
              </a:rPr>
              <a:t>j</a:t>
            </a:r>
            <a:r>
              <a:rPr lang="en-US" altLang="zh-CN" sz="4000" dirty="0">
                <a:latin typeface="Calibri" pitchFamily="34" charset="0"/>
                <a:ea typeface="SimSun" pitchFamily="2" charset="-122"/>
              </a:rPr>
              <a:t>. </a:t>
            </a:r>
          </a:p>
          <a:p>
            <a:r>
              <a:rPr lang="en-US" altLang="zh-CN" sz="4000" dirty="0">
                <a:latin typeface="Calibri" pitchFamily="34" charset="0"/>
                <a:ea typeface="SimSun" pitchFamily="2" charset="-122"/>
              </a:rPr>
              <a:t>Keep pairs in the order </a:t>
            </a:r>
            <a:r>
              <a:rPr lang="en-US" altLang="zh-CN" sz="4000" dirty="0">
                <a:solidFill>
                  <a:srgbClr val="009900"/>
                </a:solidFill>
                <a:latin typeface="Calibri" pitchFamily="34" charset="0"/>
                <a:ea typeface="SimSun" pitchFamily="2" charset="-122"/>
              </a:rPr>
              <a:t>{1,2}, {1,3},</a:t>
            </a:r>
            <a:r>
              <a:rPr lang="en-US" altLang="zh-CN" sz="4000" dirty="0">
                <a:solidFill>
                  <a:srgbClr val="009900"/>
                </a:solidFill>
                <a:latin typeface="Tahoma" pitchFamily="34" charset="0"/>
                <a:ea typeface="SimSun" pitchFamily="2" charset="-122"/>
              </a:rPr>
              <a:t>…</a:t>
            </a:r>
            <a:r>
              <a:rPr lang="en-US" altLang="zh-CN" sz="4000" dirty="0">
                <a:solidFill>
                  <a:srgbClr val="009900"/>
                </a:solidFill>
                <a:latin typeface="Calibri" pitchFamily="34" charset="0"/>
                <a:ea typeface="SimSun" pitchFamily="2" charset="-122"/>
              </a:rPr>
              <a:t>, {1,</a:t>
            </a:r>
            <a:r>
              <a:rPr lang="en-US" altLang="zh-CN" sz="4000" i="1" dirty="0">
                <a:solidFill>
                  <a:srgbClr val="009900"/>
                </a:solidFill>
                <a:latin typeface="Calibri" pitchFamily="34" charset="0"/>
                <a:ea typeface="SimSun" pitchFamily="2" charset="-122"/>
              </a:rPr>
              <a:t>n</a:t>
            </a:r>
            <a:r>
              <a:rPr lang="en-US" altLang="zh-CN" sz="4000" dirty="0">
                <a:solidFill>
                  <a:srgbClr val="009900"/>
                </a:solidFill>
                <a:latin typeface="Calibri" pitchFamily="34" charset="0"/>
                <a:ea typeface="SimSun" pitchFamily="2" charset="-122"/>
              </a:rPr>
              <a:t> }, {2,3}, {2,4},</a:t>
            </a:r>
            <a:r>
              <a:rPr lang="en-US" altLang="zh-CN" sz="4000" dirty="0">
                <a:solidFill>
                  <a:srgbClr val="009900"/>
                </a:solidFill>
                <a:latin typeface="Tahoma" pitchFamily="34" charset="0"/>
                <a:ea typeface="SimSun" pitchFamily="2" charset="-122"/>
              </a:rPr>
              <a:t>…</a:t>
            </a:r>
            <a:r>
              <a:rPr lang="en-US" altLang="zh-CN" sz="4000" dirty="0">
                <a:solidFill>
                  <a:srgbClr val="009900"/>
                </a:solidFill>
                <a:latin typeface="Calibri" pitchFamily="34" charset="0"/>
                <a:ea typeface="SimSun" pitchFamily="2" charset="-122"/>
              </a:rPr>
              <a:t>,{2,</a:t>
            </a:r>
            <a:r>
              <a:rPr lang="en-US" altLang="zh-CN" sz="4000" i="1" dirty="0">
                <a:solidFill>
                  <a:srgbClr val="009900"/>
                </a:solidFill>
                <a:latin typeface="Calibri" pitchFamily="34" charset="0"/>
                <a:ea typeface="SimSun" pitchFamily="2" charset="-122"/>
              </a:rPr>
              <a:t>n</a:t>
            </a:r>
            <a:r>
              <a:rPr lang="en-US" altLang="zh-CN" sz="4000" dirty="0">
                <a:solidFill>
                  <a:srgbClr val="009900"/>
                </a:solidFill>
                <a:latin typeface="Calibri" pitchFamily="34" charset="0"/>
                <a:ea typeface="SimSun" pitchFamily="2" charset="-122"/>
              </a:rPr>
              <a:t> }, {3,4},</a:t>
            </a:r>
            <a:r>
              <a:rPr lang="en-US" altLang="zh-CN" sz="4000" dirty="0">
                <a:solidFill>
                  <a:srgbClr val="009900"/>
                </a:solidFill>
                <a:latin typeface="Tahoma" pitchFamily="34" charset="0"/>
                <a:ea typeface="SimSun" pitchFamily="2" charset="-122"/>
              </a:rPr>
              <a:t>…</a:t>
            </a:r>
            <a:r>
              <a:rPr lang="en-US" altLang="zh-CN" sz="4000" dirty="0">
                <a:solidFill>
                  <a:srgbClr val="009900"/>
                </a:solidFill>
                <a:latin typeface="Calibri" pitchFamily="34" charset="0"/>
                <a:ea typeface="SimSun" pitchFamily="2" charset="-122"/>
              </a:rPr>
              <a:t>, {3,</a:t>
            </a:r>
            <a:r>
              <a:rPr lang="en-US" altLang="zh-CN" sz="4000" i="1" dirty="0">
                <a:solidFill>
                  <a:srgbClr val="009900"/>
                </a:solidFill>
                <a:latin typeface="Calibri" pitchFamily="34" charset="0"/>
                <a:ea typeface="SimSun" pitchFamily="2" charset="-122"/>
              </a:rPr>
              <a:t>n</a:t>
            </a:r>
            <a:r>
              <a:rPr lang="en-US" altLang="zh-CN" sz="4000" dirty="0">
                <a:solidFill>
                  <a:srgbClr val="009900"/>
                </a:solidFill>
                <a:latin typeface="Calibri" pitchFamily="34" charset="0"/>
                <a:ea typeface="SimSun" pitchFamily="2" charset="-122"/>
              </a:rPr>
              <a:t> },</a:t>
            </a:r>
            <a:r>
              <a:rPr lang="en-US" altLang="zh-CN" sz="4000" dirty="0">
                <a:solidFill>
                  <a:srgbClr val="009900"/>
                </a:solidFill>
                <a:latin typeface="Tahoma" pitchFamily="34" charset="0"/>
                <a:ea typeface="SimSun" pitchFamily="2" charset="-122"/>
              </a:rPr>
              <a:t>…</a:t>
            </a:r>
            <a:r>
              <a:rPr lang="en-US" altLang="zh-CN" sz="4000" dirty="0">
                <a:solidFill>
                  <a:srgbClr val="009900"/>
                </a:solidFill>
                <a:latin typeface="Calibri" pitchFamily="34" charset="0"/>
                <a:ea typeface="SimSun" pitchFamily="2" charset="-122"/>
              </a:rPr>
              <a:t>{</a:t>
            </a:r>
            <a:r>
              <a:rPr lang="en-US" altLang="zh-CN" sz="4000" i="1" dirty="0">
                <a:solidFill>
                  <a:srgbClr val="009900"/>
                </a:solidFill>
                <a:latin typeface="Calibri" pitchFamily="34" charset="0"/>
                <a:ea typeface="SimSun" pitchFamily="2" charset="-122"/>
              </a:rPr>
              <a:t>n </a:t>
            </a:r>
            <a:r>
              <a:rPr lang="en-US" altLang="zh-CN" sz="4000" dirty="0">
                <a:solidFill>
                  <a:srgbClr val="009900"/>
                </a:solidFill>
                <a:latin typeface="Calibri" pitchFamily="34" charset="0"/>
                <a:ea typeface="SimSun" pitchFamily="2" charset="-122"/>
              </a:rPr>
              <a:t>-1,</a:t>
            </a:r>
            <a:r>
              <a:rPr lang="en-US" altLang="zh-CN" sz="4000" i="1" dirty="0">
                <a:solidFill>
                  <a:srgbClr val="009900"/>
                </a:solidFill>
                <a:latin typeface="Calibri" pitchFamily="34" charset="0"/>
                <a:ea typeface="SimSun" pitchFamily="2" charset="-122"/>
              </a:rPr>
              <a:t>n</a:t>
            </a:r>
            <a:r>
              <a:rPr lang="en-US" altLang="zh-CN" sz="4000" dirty="0">
                <a:solidFill>
                  <a:srgbClr val="009900"/>
                </a:solidFill>
                <a:latin typeface="Calibri" pitchFamily="34" charset="0"/>
                <a:ea typeface="SimSun" pitchFamily="2" charset="-122"/>
              </a:rPr>
              <a:t> }</a:t>
            </a:r>
            <a:r>
              <a:rPr lang="en-US" altLang="zh-CN" sz="4000" dirty="0">
                <a:latin typeface="Calibri" pitchFamily="34" charset="0"/>
                <a:ea typeface="SimSun" pitchFamily="2" charset="-122"/>
              </a:rPr>
              <a:t>.</a:t>
            </a:r>
          </a:p>
        </p:txBody>
      </p:sp>
      <p:sp>
        <p:nvSpPr>
          <p:cNvPr id="2" name="Slide Number Placeholder 1">
            <a:extLst>
              <a:ext uri="{FF2B5EF4-FFF2-40B4-BE49-F238E27FC236}">
                <a16:creationId xmlns:a16="http://schemas.microsoft.com/office/drawing/2014/main" id="{AEFB39BB-FAEF-E24B-B36A-F2A52682E249}"/>
              </a:ext>
            </a:extLst>
          </p:cNvPr>
          <p:cNvSpPr>
            <a:spLocks noGrp="1"/>
          </p:cNvSpPr>
          <p:nvPr>
            <p:ph type="sldNum" sz="quarter" idx="12"/>
          </p:nvPr>
        </p:nvSpPr>
        <p:spPr/>
        <p:txBody>
          <a:bodyPr/>
          <a:lstStyle/>
          <a:p>
            <a:fld id="{81A9E46F-7BA3-46CF-8DB8-B01995389C81}"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Market-Baskets – (2)</a:t>
            </a:r>
          </a:p>
        </p:txBody>
      </p:sp>
      <p:sp>
        <p:nvSpPr>
          <p:cNvPr id="90115" name="Rectangle 3"/>
          <p:cNvSpPr>
            <a:spLocks noGrp="1" noChangeArrowheads="1"/>
          </p:cNvSpPr>
          <p:nvPr>
            <p:ph idx="1"/>
          </p:nvPr>
        </p:nvSpPr>
        <p:spPr>
          <a:xfrm>
            <a:off x="457200" y="1600200"/>
            <a:ext cx="8229600" cy="4854209"/>
          </a:xfrm>
        </p:spPr>
        <p:txBody>
          <a:bodyPr>
            <a:normAutofit/>
          </a:bodyPr>
          <a:lstStyle/>
          <a:p>
            <a:r>
              <a:rPr lang="en-US" sz="3600" dirty="0"/>
              <a:t>Just, a general many-to-many mapping (association) between two kinds of things, where the one (the </a:t>
            </a:r>
            <a:r>
              <a:rPr lang="en-US" sz="3600" dirty="0">
                <a:solidFill>
                  <a:srgbClr val="0070C0"/>
                </a:solidFill>
              </a:rPr>
              <a:t>baskets</a:t>
            </a:r>
            <a:r>
              <a:rPr lang="en-US" sz="3600" dirty="0"/>
              <a:t>) is a set of the other (the </a:t>
            </a:r>
            <a:r>
              <a:rPr lang="en-US" sz="3600" dirty="0">
                <a:solidFill>
                  <a:schemeClr val="accent6">
                    <a:lumMod val="75000"/>
                  </a:schemeClr>
                </a:solidFill>
              </a:rPr>
              <a:t>items</a:t>
            </a:r>
            <a:r>
              <a:rPr lang="en-US" sz="3600" dirty="0"/>
              <a:t>) </a:t>
            </a:r>
          </a:p>
          <a:p>
            <a:pPr lvl="1"/>
            <a:r>
              <a:rPr lang="en-US" sz="3200" dirty="0"/>
              <a:t>But we ask about connections among “items,” not “baskets.”</a:t>
            </a:r>
          </a:p>
          <a:p>
            <a:r>
              <a:rPr lang="en-US" sz="3600" dirty="0"/>
              <a:t>The technology focuses on </a:t>
            </a:r>
            <a:r>
              <a:rPr lang="en-US" sz="3600" dirty="0">
                <a:solidFill>
                  <a:srgbClr val="009900"/>
                </a:solidFill>
              </a:rPr>
              <a:t>common events</a:t>
            </a:r>
            <a:r>
              <a:rPr lang="en-US" sz="3600" dirty="0"/>
              <a:t>, not rare events (“long tail”).</a:t>
            </a:r>
          </a:p>
        </p:txBody>
      </p:sp>
      <p:sp>
        <p:nvSpPr>
          <p:cNvPr id="2" name="Slide Number Placeholder 1">
            <a:extLst>
              <a:ext uri="{FF2B5EF4-FFF2-40B4-BE49-F238E27FC236}">
                <a16:creationId xmlns:a16="http://schemas.microsoft.com/office/drawing/2014/main" id="{4525648E-6047-C840-B33C-912E61E882CF}"/>
              </a:ext>
            </a:extLst>
          </p:cNvPr>
          <p:cNvSpPr>
            <a:spLocks noGrp="1"/>
          </p:cNvSpPr>
          <p:nvPr>
            <p:ph type="sldNum" sz="quarter" idx="12"/>
          </p:nvPr>
        </p:nvSpPr>
        <p:spPr/>
        <p:txBody>
          <a:bodyPr/>
          <a:lstStyle/>
          <a:p>
            <a:fld id="{81A9E46F-7BA3-46CF-8DB8-B01995389C81}" type="slidenum">
              <a:rPr lang="en-US" smtClean="0"/>
              <a:pPr/>
              <a:t>4</a:t>
            </a:fld>
            <a:endParaRPr lang="en-US" dirty="0"/>
          </a:p>
        </p:txBody>
      </p:sp>
    </p:spTree>
    <p:extLst>
      <p:ext uri="{BB962C8B-B14F-4D97-AF65-F5344CB8AC3E}">
        <p14:creationId xmlns:p14="http://schemas.microsoft.com/office/powerpoint/2010/main" val="1919300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p:cNvSpPr>
          <p:nvPr>
            <p:ph type="title"/>
          </p:nvPr>
        </p:nvSpPr>
        <p:spPr>
          <a:xfrm>
            <a:off x="0" y="304800"/>
            <a:ext cx="9144000" cy="1143000"/>
          </a:xfrm>
        </p:spPr>
        <p:txBody>
          <a:bodyPr/>
          <a:lstStyle/>
          <a:p>
            <a:r>
              <a:rPr lang="en-US" altLang="zh-CN">
                <a:latin typeface="Calibri" pitchFamily="34" charset="0"/>
                <a:ea typeface="SimSun" pitchFamily="2" charset="-122"/>
              </a:rPr>
              <a:t>Triangular-Matrix Approach </a:t>
            </a:r>
            <a:r>
              <a:rPr lang="en-US" altLang="zh-CN">
                <a:latin typeface="Tahoma" pitchFamily="34" charset="0"/>
                <a:ea typeface="SimSun" pitchFamily="2" charset="-122"/>
              </a:rPr>
              <a:t>–</a:t>
            </a:r>
            <a:r>
              <a:rPr lang="en-US" altLang="zh-CN">
                <a:latin typeface="Calibri" pitchFamily="34" charset="0"/>
                <a:ea typeface="SimSun" pitchFamily="2" charset="-122"/>
              </a:rPr>
              <a:t> (2)</a:t>
            </a:r>
          </a:p>
        </p:txBody>
      </p:sp>
      <p:sp>
        <p:nvSpPr>
          <p:cNvPr id="27652" name="Rectangle 3"/>
          <p:cNvSpPr>
            <a:spLocks noGrp="1"/>
          </p:cNvSpPr>
          <p:nvPr>
            <p:ph idx="1"/>
          </p:nvPr>
        </p:nvSpPr>
        <p:spPr>
          <a:xfrm>
            <a:off x="228600" y="1600200"/>
            <a:ext cx="8686800" cy="4495800"/>
          </a:xfrm>
        </p:spPr>
        <p:txBody>
          <a:bodyPr>
            <a:noAutofit/>
          </a:bodyPr>
          <a:lstStyle/>
          <a:p>
            <a:pPr algn="ctr"/>
            <a:r>
              <a:rPr lang="en-US" altLang="zh-CN" sz="5400" dirty="0">
                <a:latin typeface="Calibri" pitchFamily="34" charset="0"/>
                <a:ea typeface="SimSun" pitchFamily="2" charset="-122"/>
              </a:rPr>
              <a:t>Find pair {</a:t>
            </a:r>
            <a:r>
              <a:rPr lang="en-US" altLang="zh-CN" sz="5400" i="1" dirty="0" err="1">
                <a:latin typeface="Calibri" pitchFamily="34" charset="0"/>
                <a:ea typeface="SimSun" pitchFamily="2" charset="-122"/>
              </a:rPr>
              <a:t>i</a:t>
            </a:r>
            <a:r>
              <a:rPr lang="en-US" altLang="zh-CN" sz="5400" dirty="0">
                <a:latin typeface="Calibri" pitchFamily="34" charset="0"/>
                <a:ea typeface="SimSun" pitchFamily="2" charset="-122"/>
              </a:rPr>
              <a:t>, </a:t>
            </a:r>
            <a:r>
              <a:rPr lang="en-US" altLang="zh-CN" sz="5400" i="1" dirty="0">
                <a:latin typeface="Calibri" pitchFamily="34" charset="0"/>
                <a:ea typeface="SimSun" pitchFamily="2" charset="-122"/>
              </a:rPr>
              <a:t>j</a:t>
            </a:r>
            <a:r>
              <a:rPr lang="en-US" altLang="zh-CN" sz="5400" dirty="0">
                <a:latin typeface="Calibri" pitchFamily="34" charset="0"/>
                <a:ea typeface="SimSun" pitchFamily="2" charset="-122"/>
              </a:rPr>
              <a:t> } at the position </a:t>
            </a:r>
            <a:r>
              <a:rPr lang="en-US" altLang="zh-CN" sz="5400" dirty="0">
                <a:solidFill>
                  <a:srgbClr val="33CC33"/>
                </a:solidFill>
                <a:latin typeface="Calibri" pitchFamily="34" charset="0"/>
                <a:ea typeface="SimSun" pitchFamily="2" charset="-122"/>
              </a:rPr>
              <a:t>(</a:t>
            </a:r>
            <a:r>
              <a:rPr lang="en-US" altLang="zh-CN" sz="5400" i="1" dirty="0" err="1">
                <a:solidFill>
                  <a:srgbClr val="33CC33"/>
                </a:solidFill>
                <a:latin typeface="Calibri" pitchFamily="34" charset="0"/>
                <a:ea typeface="SimSun" pitchFamily="2" charset="-122"/>
              </a:rPr>
              <a:t>i</a:t>
            </a:r>
            <a:r>
              <a:rPr lang="en-US" altLang="zh-CN" sz="5400" dirty="0">
                <a:solidFill>
                  <a:srgbClr val="33CC33"/>
                </a:solidFill>
                <a:latin typeface="Calibri" pitchFamily="34" charset="0"/>
                <a:ea typeface="SimSun" pitchFamily="2" charset="-122"/>
              </a:rPr>
              <a:t> </a:t>
            </a:r>
            <a:r>
              <a:rPr lang="en-US" altLang="zh-CN" sz="5400" dirty="0">
                <a:solidFill>
                  <a:srgbClr val="33CC33"/>
                </a:solidFill>
                <a:latin typeface="Tahoma" pitchFamily="34" charset="0"/>
                <a:ea typeface="SimSun" pitchFamily="2" charset="-122"/>
              </a:rPr>
              <a:t>–</a:t>
            </a:r>
            <a:r>
              <a:rPr lang="en-US" altLang="zh-CN" sz="5400" dirty="0">
                <a:solidFill>
                  <a:srgbClr val="33CC33"/>
                </a:solidFill>
                <a:latin typeface="Calibri" pitchFamily="34" charset="0"/>
                <a:ea typeface="SimSun" pitchFamily="2" charset="-122"/>
              </a:rPr>
              <a:t>1)(</a:t>
            </a:r>
            <a:r>
              <a:rPr lang="en-US" altLang="zh-CN" sz="5400" i="1" dirty="0">
                <a:solidFill>
                  <a:srgbClr val="33CC33"/>
                </a:solidFill>
                <a:latin typeface="Calibri" pitchFamily="34" charset="0"/>
                <a:ea typeface="SimSun" pitchFamily="2" charset="-122"/>
              </a:rPr>
              <a:t>n</a:t>
            </a:r>
            <a:r>
              <a:rPr lang="en-US" altLang="zh-CN" sz="5400" dirty="0">
                <a:solidFill>
                  <a:srgbClr val="33CC33"/>
                </a:solidFill>
                <a:latin typeface="Calibri" pitchFamily="34" charset="0"/>
                <a:ea typeface="SimSun" pitchFamily="2" charset="-122"/>
              </a:rPr>
              <a:t> </a:t>
            </a:r>
            <a:r>
              <a:rPr lang="en-US" altLang="zh-CN" sz="5400" dirty="0">
                <a:solidFill>
                  <a:srgbClr val="33CC33"/>
                </a:solidFill>
                <a:latin typeface="Tahoma" pitchFamily="34" charset="0"/>
                <a:ea typeface="SimSun" pitchFamily="2" charset="-122"/>
              </a:rPr>
              <a:t>–</a:t>
            </a:r>
            <a:r>
              <a:rPr lang="en-US" altLang="zh-CN" sz="5400" i="1" dirty="0" err="1">
                <a:solidFill>
                  <a:srgbClr val="33CC33"/>
                </a:solidFill>
                <a:latin typeface="Calibri" pitchFamily="34" charset="0"/>
                <a:ea typeface="SimSun" pitchFamily="2" charset="-122"/>
              </a:rPr>
              <a:t>i</a:t>
            </a:r>
            <a:r>
              <a:rPr lang="en-US" altLang="zh-CN" sz="5400" i="1" dirty="0">
                <a:solidFill>
                  <a:srgbClr val="33CC33"/>
                </a:solidFill>
                <a:latin typeface="Calibri" pitchFamily="34" charset="0"/>
                <a:ea typeface="SimSun" pitchFamily="2" charset="-122"/>
              </a:rPr>
              <a:t> </a:t>
            </a:r>
            <a:r>
              <a:rPr lang="en-US" altLang="zh-CN" sz="5400" dirty="0">
                <a:solidFill>
                  <a:srgbClr val="33CC33"/>
                </a:solidFill>
                <a:latin typeface="Calibri" pitchFamily="34" charset="0"/>
                <a:ea typeface="SimSun" pitchFamily="2" charset="-122"/>
              </a:rPr>
              <a:t>/2) + </a:t>
            </a:r>
            <a:r>
              <a:rPr lang="en-US" altLang="zh-CN" sz="5400" i="1" dirty="0">
                <a:solidFill>
                  <a:srgbClr val="33CC33"/>
                </a:solidFill>
                <a:latin typeface="Calibri" pitchFamily="34" charset="0"/>
                <a:ea typeface="SimSun" pitchFamily="2" charset="-122"/>
              </a:rPr>
              <a:t>j</a:t>
            </a:r>
            <a:r>
              <a:rPr lang="en-US" altLang="zh-CN" sz="5400" dirty="0">
                <a:solidFill>
                  <a:srgbClr val="33CC33"/>
                </a:solidFill>
                <a:latin typeface="Calibri" pitchFamily="34" charset="0"/>
                <a:ea typeface="SimSun" pitchFamily="2" charset="-122"/>
              </a:rPr>
              <a:t> </a:t>
            </a:r>
            <a:r>
              <a:rPr lang="en-US" altLang="zh-CN" sz="5400" dirty="0">
                <a:solidFill>
                  <a:srgbClr val="33CC33"/>
                </a:solidFill>
                <a:latin typeface="Tahoma" pitchFamily="34" charset="0"/>
                <a:ea typeface="SimSun" pitchFamily="2" charset="-122"/>
              </a:rPr>
              <a:t>–</a:t>
            </a:r>
            <a:r>
              <a:rPr lang="en-US" altLang="zh-CN" sz="5400" dirty="0">
                <a:solidFill>
                  <a:srgbClr val="33CC33"/>
                </a:solidFill>
                <a:latin typeface="Calibri" pitchFamily="34" charset="0"/>
                <a:ea typeface="SimSun" pitchFamily="2" charset="-122"/>
              </a:rPr>
              <a:t> </a:t>
            </a:r>
            <a:r>
              <a:rPr lang="en-US" altLang="zh-CN" sz="5400" i="1" dirty="0" err="1">
                <a:solidFill>
                  <a:srgbClr val="33CC33"/>
                </a:solidFill>
                <a:latin typeface="Calibri" pitchFamily="34" charset="0"/>
                <a:ea typeface="SimSun" pitchFamily="2" charset="-122"/>
              </a:rPr>
              <a:t>i</a:t>
            </a:r>
            <a:endParaRPr lang="en-US" altLang="zh-CN" sz="5400" dirty="0">
              <a:latin typeface="Calibri" pitchFamily="34" charset="0"/>
              <a:ea typeface="SimSun" pitchFamily="2" charset="-122"/>
            </a:endParaRPr>
          </a:p>
          <a:p>
            <a:r>
              <a:rPr lang="en-US" altLang="zh-CN" sz="5400" dirty="0">
                <a:latin typeface="Calibri" pitchFamily="34" charset="0"/>
                <a:ea typeface="SimSun" pitchFamily="2" charset="-122"/>
              </a:rPr>
              <a:t>Total number of pairs</a:t>
            </a:r>
          </a:p>
          <a:p>
            <a:pPr marL="118872" indent="0" algn="ctr">
              <a:buNone/>
            </a:pPr>
            <a:r>
              <a:rPr lang="en-US" altLang="zh-CN" sz="5400" i="1" dirty="0">
                <a:solidFill>
                  <a:schemeClr val="accent4"/>
                </a:solidFill>
                <a:latin typeface="Calibri" pitchFamily="34" charset="0"/>
                <a:ea typeface="SimSun" pitchFamily="2" charset="-122"/>
              </a:rPr>
              <a:t>n</a:t>
            </a:r>
            <a:r>
              <a:rPr lang="en-US" altLang="zh-CN" sz="5400" dirty="0">
                <a:solidFill>
                  <a:schemeClr val="accent4"/>
                </a:solidFill>
                <a:latin typeface="Calibri" pitchFamily="34" charset="0"/>
                <a:ea typeface="SimSun" pitchFamily="2" charset="-122"/>
              </a:rPr>
              <a:t> (</a:t>
            </a:r>
            <a:r>
              <a:rPr lang="en-US" altLang="zh-CN" sz="5400" i="1" dirty="0">
                <a:solidFill>
                  <a:schemeClr val="accent4"/>
                </a:solidFill>
                <a:latin typeface="Calibri" pitchFamily="34" charset="0"/>
                <a:ea typeface="SimSun" pitchFamily="2" charset="-122"/>
              </a:rPr>
              <a:t>n</a:t>
            </a:r>
            <a:r>
              <a:rPr lang="en-US" altLang="zh-CN" sz="5400" dirty="0">
                <a:solidFill>
                  <a:schemeClr val="accent4"/>
                </a:solidFill>
                <a:latin typeface="Calibri" pitchFamily="34" charset="0"/>
                <a:ea typeface="SimSun" pitchFamily="2" charset="-122"/>
              </a:rPr>
              <a:t> </a:t>
            </a:r>
            <a:r>
              <a:rPr lang="en-US" altLang="zh-CN" sz="5400" dirty="0">
                <a:solidFill>
                  <a:schemeClr val="accent4"/>
                </a:solidFill>
                <a:latin typeface="Tahoma" pitchFamily="34" charset="0"/>
                <a:ea typeface="SimSun" pitchFamily="2" charset="-122"/>
              </a:rPr>
              <a:t>–</a:t>
            </a:r>
            <a:r>
              <a:rPr lang="en-US" altLang="zh-CN" sz="5400" dirty="0">
                <a:solidFill>
                  <a:schemeClr val="accent4"/>
                </a:solidFill>
                <a:latin typeface="Calibri" pitchFamily="34" charset="0"/>
                <a:ea typeface="SimSun" pitchFamily="2" charset="-122"/>
              </a:rPr>
              <a:t>1)/2</a:t>
            </a:r>
            <a:endParaRPr lang="en-US" altLang="zh-CN" sz="5400" dirty="0">
              <a:latin typeface="Calibri" pitchFamily="34" charset="0"/>
              <a:ea typeface="SimSun" pitchFamily="2" charset="-122"/>
            </a:endParaRPr>
          </a:p>
          <a:p>
            <a:pPr marL="118872" indent="0" algn="ctr">
              <a:buNone/>
            </a:pPr>
            <a:r>
              <a:rPr lang="en-US" altLang="zh-CN" sz="5400" dirty="0">
                <a:latin typeface="Calibri" pitchFamily="34" charset="0"/>
                <a:ea typeface="SimSun" pitchFamily="2" charset="-122"/>
              </a:rPr>
              <a:t>total bytes about </a:t>
            </a:r>
            <a:r>
              <a:rPr lang="en-US" altLang="zh-CN" sz="5400" dirty="0">
                <a:solidFill>
                  <a:schemeClr val="accent4"/>
                </a:solidFill>
                <a:latin typeface="Calibri" pitchFamily="34" charset="0"/>
                <a:ea typeface="SimSun" pitchFamily="2" charset="-122"/>
              </a:rPr>
              <a:t>2</a:t>
            </a:r>
            <a:r>
              <a:rPr lang="en-US" altLang="zh-CN" sz="5400" i="1" dirty="0">
                <a:solidFill>
                  <a:schemeClr val="accent4"/>
                </a:solidFill>
                <a:latin typeface="Calibri" pitchFamily="34" charset="0"/>
                <a:ea typeface="SimSun" pitchFamily="2" charset="-122"/>
              </a:rPr>
              <a:t>n</a:t>
            </a:r>
            <a:r>
              <a:rPr lang="en-US" altLang="zh-CN" sz="5400" baseline="30000" dirty="0">
                <a:solidFill>
                  <a:schemeClr val="accent4"/>
                </a:solidFill>
                <a:latin typeface="Calibri" pitchFamily="34" charset="0"/>
                <a:ea typeface="SimSun" pitchFamily="2" charset="-122"/>
              </a:rPr>
              <a:t>2</a:t>
            </a:r>
            <a:r>
              <a:rPr lang="en-US" altLang="zh-CN" sz="5400" dirty="0">
                <a:latin typeface="Calibri" pitchFamily="34" charset="0"/>
                <a:ea typeface="SimSun" pitchFamily="2" charset="-122"/>
              </a:rPr>
              <a:t>.</a:t>
            </a:r>
          </a:p>
        </p:txBody>
      </p:sp>
      <p:sp>
        <p:nvSpPr>
          <p:cNvPr id="2" name="Slide Number Placeholder 1">
            <a:extLst>
              <a:ext uri="{FF2B5EF4-FFF2-40B4-BE49-F238E27FC236}">
                <a16:creationId xmlns:a16="http://schemas.microsoft.com/office/drawing/2014/main" id="{ED44E4E1-54B6-BD45-BF47-8A2589FEC0B1}"/>
              </a:ext>
            </a:extLst>
          </p:cNvPr>
          <p:cNvSpPr>
            <a:spLocks noGrp="1"/>
          </p:cNvSpPr>
          <p:nvPr>
            <p:ph type="sldNum" sz="quarter" idx="12"/>
          </p:nvPr>
        </p:nvSpPr>
        <p:spPr/>
        <p:txBody>
          <a:bodyPr/>
          <a:lstStyle/>
          <a:p>
            <a:fld id="{81A9E46F-7BA3-46CF-8DB8-B01995389C81}"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Triangular Matrix </a:t>
            </a:r>
          </a:p>
        </p:txBody>
      </p:sp>
      <p:sp>
        <p:nvSpPr>
          <p:cNvPr id="3" name="Content Placeholder 2"/>
          <p:cNvSpPr>
            <a:spLocks noGrp="1"/>
          </p:cNvSpPr>
          <p:nvPr>
            <p:ph idx="1"/>
          </p:nvPr>
        </p:nvSpPr>
        <p:spPr>
          <a:xfrm>
            <a:off x="76200" y="1544574"/>
            <a:ext cx="8610600" cy="5141975"/>
          </a:xfrm>
        </p:spPr>
        <p:txBody>
          <a:bodyPr>
            <a:noAutofit/>
          </a:bodyPr>
          <a:lstStyle/>
          <a:p>
            <a:pPr lvl="0"/>
            <a:r>
              <a:rPr lang="en-US" altLang="en-US" sz="3300" dirty="0"/>
              <a:t>Pair {</a:t>
            </a:r>
            <a:r>
              <a:rPr lang="en-US" altLang="en-US" sz="3300" dirty="0" err="1"/>
              <a:t>i</a:t>
            </a:r>
            <a:r>
              <a:rPr lang="en-US" altLang="en-US" sz="3300" dirty="0"/>
              <a:t>, j} is at position (</a:t>
            </a:r>
            <a:r>
              <a:rPr lang="en-US" altLang="en-US" sz="3300" dirty="0" err="1"/>
              <a:t>i</a:t>
            </a:r>
            <a:r>
              <a:rPr lang="en-US" altLang="en-US" sz="3300" dirty="0"/>
              <a:t> –1)(n– </a:t>
            </a:r>
            <a:r>
              <a:rPr lang="en-US" altLang="en-US" sz="3300" dirty="0" err="1"/>
              <a:t>i</a:t>
            </a:r>
            <a:r>
              <a:rPr lang="en-US" altLang="en-US" sz="3300" dirty="0"/>
              <a:t>/2) + j –</a:t>
            </a:r>
            <a:r>
              <a:rPr lang="en-US" altLang="en-US" sz="3300" dirty="0" err="1"/>
              <a:t>i</a:t>
            </a:r>
            <a:endParaRPr lang="en-US" altLang="en-US" sz="3300" dirty="0"/>
          </a:p>
          <a:p>
            <a:r>
              <a:rPr lang="en-US" altLang="en-US" sz="3300" dirty="0"/>
              <a:t> {1,2}: 0 + 2 -1 = 1     </a:t>
            </a:r>
          </a:p>
          <a:p>
            <a:r>
              <a:rPr lang="en-US" altLang="en-US" sz="3300" dirty="0"/>
              <a:t>{1,3} = 0 + 3 – 1 = 2</a:t>
            </a:r>
          </a:p>
          <a:p>
            <a:r>
              <a:rPr lang="en-US" altLang="en-US" sz="3300" dirty="0"/>
              <a:t>{1,4} = 0 + 4 – 1 = 3   </a:t>
            </a:r>
          </a:p>
          <a:p>
            <a:r>
              <a:rPr lang="en-US" altLang="en-US" sz="3300" dirty="0"/>
              <a:t>{1,5} = 0 + 5 – 1 = 4</a:t>
            </a:r>
          </a:p>
          <a:p>
            <a:r>
              <a:rPr lang="en-US" altLang="en-US" sz="3300" dirty="0"/>
              <a:t>{2,3} = (2-1)*(5-2/2) + 3 – 2= 5   </a:t>
            </a:r>
          </a:p>
          <a:p>
            <a:r>
              <a:rPr lang="en-US" altLang="en-US" sz="3300" dirty="0"/>
              <a:t>{2,4} = (2-1)*(5-2/2) + 4 – 2= 6</a:t>
            </a:r>
          </a:p>
          <a:p>
            <a:r>
              <a:rPr lang="en-US" sz="3300" dirty="0"/>
              <a:t> {2,5} = (2-1)*(5-2/2) +5 - 2= 7      </a:t>
            </a:r>
          </a:p>
          <a:p>
            <a:r>
              <a:rPr lang="en-US" sz="3300" dirty="0"/>
              <a:t> {3,4} = (3-1)*(5-3/2) +4 - 2= 8</a:t>
            </a:r>
            <a:endParaRPr lang="en-IN" sz="3300" dirty="0"/>
          </a:p>
          <a:p>
            <a:r>
              <a:rPr lang="en-US" sz="3300" dirty="0"/>
              <a:t>{3,5} =  9    •  {4,5} = 10</a:t>
            </a:r>
            <a:endParaRPr lang="en-IN" sz="3300" dirty="0"/>
          </a:p>
          <a:p>
            <a:pPr marL="118872" indent="0">
              <a:buNone/>
            </a:pPr>
            <a:endParaRPr lang="en-US" altLang="en-US" sz="3300" dirty="0"/>
          </a:p>
          <a:p>
            <a:endParaRPr lang="en-US" sz="3300" dirty="0"/>
          </a:p>
        </p:txBody>
      </p:sp>
      <p:sp>
        <p:nvSpPr>
          <p:cNvPr id="8"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a:extLst>
              <a:ext uri="{FF2B5EF4-FFF2-40B4-BE49-F238E27FC236}">
                <a16:creationId xmlns:a16="http://schemas.microsoft.com/office/drawing/2014/main" id="{3BD08086-BD18-4742-B577-EFC86BD4A04E}"/>
              </a:ext>
            </a:extLst>
          </p:cNvPr>
          <p:cNvSpPr>
            <a:spLocks noGrp="1"/>
          </p:cNvSpPr>
          <p:nvPr>
            <p:ph type="sldNum" sz="quarter" idx="12"/>
          </p:nvPr>
        </p:nvSpPr>
        <p:spPr/>
        <p:txBody>
          <a:bodyPr/>
          <a:lstStyle/>
          <a:p>
            <a:fld id="{81A9E46F-7BA3-46CF-8DB8-B01995389C81}" type="slidenum">
              <a:rPr lang="en-US" smtClean="0"/>
              <a:pPr/>
              <a:t>41</a:t>
            </a:fld>
            <a:endParaRPr lang="en-US" dirty="0"/>
          </a:p>
        </p:txBody>
      </p:sp>
    </p:spTree>
    <p:extLst>
      <p:ext uri="{BB962C8B-B14F-4D97-AF65-F5344CB8AC3E}">
        <p14:creationId xmlns:p14="http://schemas.microsoft.com/office/powerpoint/2010/main" val="1987323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Triangular Method</a:t>
            </a:r>
          </a:p>
        </p:txBody>
      </p:sp>
      <p:graphicFrame>
        <p:nvGraphicFramePr>
          <p:cNvPr id="3" name="Table 2"/>
          <p:cNvGraphicFramePr>
            <a:graphicFrameLocks noGrp="1"/>
          </p:cNvGraphicFramePr>
          <p:nvPr>
            <p:extLst>
              <p:ext uri="{D42A27DB-BD31-4B8C-83A1-F6EECF244321}">
                <p14:modId xmlns:p14="http://schemas.microsoft.com/office/powerpoint/2010/main" val="692981712"/>
              </p:ext>
            </p:extLst>
          </p:nvPr>
        </p:nvGraphicFramePr>
        <p:xfrm>
          <a:off x="647701" y="1752600"/>
          <a:ext cx="7848598" cy="2079265"/>
        </p:xfrm>
        <a:graphic>
          <a:graphicData uri="http://schemas.openxmlformats.org/drawingml/2006/table">
            <a:tbl>
              <a:tblPr firstRow="1" firstCol="1" bandRow="1"/>
              <a:tblGrid>
                <a:gridCol w="1569380">
                  <a:extLst>
                    <a:ext uri="{9D8B030D-6E8A-4147-A177-3AD203B41FA5}">
                      <a16:colId xmlns:a16="http://schemas.microsoft.com/office/drawing/2014/main" val="20000"/>
                    </a:ext>
                  </a:extLst>
                </a:gridCol>
                <a:gridCol w="1569380">
                  <a:extLst>
                    <a:ext uri="{9D8B030D-6E8A-4147-A177-3AD203B41FA5}">
                      <a16:colId xmlns:a16="http://schemas.microsoft.com/office/drawing/2014/main" val="20001"/>
                    </a:ext>
                  </a:extLst>
                </a:gridCol>
                <a:gridCol w="1569380">
                  <a:extLst>
                    <a:ext uri="{9D8B030D-6E8A-4147-A177-3AD203B41FA5}">
                      <a16:colId xmlns:a16="http://schemas.microsoft.com/office/drawing/2014/main" val="20002"/>
                    </a:ext>
                  </a:extLst>
                </a:gridCol>
                <a:gridCol w="1570229">
                  <a:extLst>
                    <a:ext uri="{9D8B030D-6E8A-4147-A177-3AD203B41FA5}">
                      <a16:colId xmlns:a16="http://schemas.microsoft.com/office/drawing/2014/main" val="20003"/>
                    </a:ext>
                  </a:extLst>
                </a:gridCol>
                <a:gridCol w="1570229">
                  <a:extLst>
                    <a:ext uri="{9D8B030D-6E8A-4147-A177-3AD203B41FA5}">
                      <a16:colId xmlns:a16="http://schemas.microsoft.com/office/drawing/2014/main" val="20004"/>
                    </a:ext>
                  </a:extLst>
                </a:gridCol>
              </a:tblGrid>
              <a:tr h="415853">
                <a:tc>
                  <a:txBody>
                    <a:bodyPr/>
                    <a:lstStyle/>
                    <a:p>
                      <a:pPr algn="just">
                        <a:lnSpc>
                          <a:spcPct val="150000"/>
                        </a:lnSpc>
                        <a:spcAft>
                          <a:spcPts val="0"/>
                        </a:spcAft>
                      </a:pPr>
                      <a:r>
                        <a:rPr lang="en-US" sz="2000" b="1" dirty="0">
                          <a:effectLst/>
                          <a:latin typeface="Times New Roman" charset="0"/>
                          <a:ea typeface="Calibri" charset="0"/>
                          <a:cs typeface="Times New Roman" charset="0"/>
                        </a:rPr>
                        <a:t> </a:t>
                      </a:r>
                      <a:endParaRPr lang="en-IN" sz="2000" b="1" dirty="0">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just">
                        <a:lnSpc>
                          <a:spcPct val="150000"/>
                        </a:lnSpc>
                        <a:spcAft>
                          <a:spcPts val="0"/>
                        </a:spcAft>
                      </a:pPr>
                      <a:r>
                        <a:rPr lang="en-US" sz="2000" b="1">
                          <a:effectLst/>
                          <a:latin typeface="Times New Roman" charset="0"/>
                          <a:ea typeface="Calibri" charset="0"/>
                          <a:cs typeface="Times New Roman" charset="0"/>
                        </a:rPr>
                        <a:t>1,2</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2000" b="1" dirty="0">
                          <a:effectLst/>
                          <a:latin typeface="Times New Roman" charset="0"/>
                          <a:ea typeface="Calibri" charset="0"/>
                          <a:cs typeface="Times New Roman" charset="0"/>
                        </a:rPr>
                        <a:t>1,3</a:t>
                      </a:r>
                      <a:endParaRPr lang="en-IN" sz="2000" b="1" dirty="0">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2000" b="1">
                          <a:effectLst/>
                          <a:latin typeface="Times New Roman" charset="0"/>
                          <a:ea typeface="Calibri" charset="0"/>
                          <a:cs typeface="Times New Roman" charset="0"/>
                        </a:rPr>
                        <a:t>1,4</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2000" b="1">
                          <a:effectLst/>
                          <a:latin typeface="Times New Roman" charset="0"/>
                          <a:ea typeface="Calibri" charset="0"/>
                          <a:cs typeface="Times New Roman" charset="0"/>
                        </a:rPr>
                        <a:t>1,5</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15853">
                <a:tc>
                  <a:txBody>
                    <a:bodyPr/>
                    <a:lstStyle/>
                    <a:p>
                      <a:pPr algn="just">
                        <a:lnSpc>
                          <a:spcPct val="150000"/>
                        </a:lnSpc>
                        <a:spcAft>
                          <a:spcPts val="0"/>
                        </a:spcAft>
                      </a:pPr>
                      <a:r>
                        <a:rPr lang="en-US" sz="2000" b="1">
                          <a:effectLst/>
                          <a:latin typeface="Times New Roman" charset="0"/>
                          <a:ea typeface="Calibri" charset="0"/>
                          <a:cs typeface="Times New Roman" charset="0"/>
                        </a:rPr>
                        <a:t> </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just">
                        <a:lnSpc>
                          <a:spcPct val="150000"/>
                        </a:lnSpc>
                        <a:spcAft>
                          <a:spcPts val="0"/>
                        </a:spcAft>
                      </a:pPr>
                      <a:r>
                        <a:rPr lang="en-US" sz="2000" b="1">
                          <a:effectLst/>
                          <a:latin typeface="Times New Roman" charset="0"/>
                          <a:ea typeface="Calibri" charset="0"/>
                          <a:cs typeface="Times New Roman" charset="0"/>
                        </a:rPr>
                        <a:t> </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just">
                        <a:lnSpc>
                          <a:spcPct val="150000"/>
                        </a:lnSpc>
                        <a:spcAft>
                          <a:spcPts val="0"/>
                        </a:spcAft>
                      </a:pPr>
                      <a:r>
                        <a:rPr lang="en-US" sz="2000" b="1">
                          <a:effectLst/>
                          <a:latin typeface="Times New Roman" charset="0"/>
                          <a:ea typeface="Calibri" charset="0"/>
                          <a:cs typeface="Times New Roman" charset="0"/>
                        </a:rPr>
                        <a:t>2,3</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2000" b="1">
                          <a:effectLst/>
                          <a:latin typeface="Times New Roman" charset="0"/>
                          <a:ea typeface="Calibri" charset="0"/>
                          <a:cs typeface="Times New Roman" charset="0"/>
                        </a:rPr>
                        <a:t>2,4</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2000" b="1">
                          <a:effectLst/>
                          <a:latin typeface="Times New Roman" charset="0"/>
                          <a:ea typeface="Calibri" charset="0"/>
                          <a:cs typeface="Times New Roman" charset="0"/>
                        </a:rPr>
                        <a:t>2,5</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15853">
                <a:tc>
                  <a:txBody>
                    <a:bodyPr/>
                    <a:lstStyle/>
                    <a:p>
                      <a:pPr algn="just">
                        <a:lnSpc>
                          <a:spcPct val="150000"/>
                        </a:lnSpc>
                        <a:spcAft>
                          <a:spcPts val="0"/>
                        </a:spcAft>
                      </a:pPr>
                      <a:r>
                        <a:rPr lang="en-US" sz="2000" b="1">
                          <a:effectLst/>
                          <a:latin typeface="Times New Roman" charset="0"/>
                          <a:ea typeface="Calibri" charset="0"/>
                          <a:cs typeface="Times New Roman" charset="0"/>
                        </a:rPr>
                        <a:t> </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just">
                        <a:lnSpc>
                          <a:spcPct val="150000"/>
                        </a:lnSpc>
                        <a:spcAft>
                          <a:spcPts val="0"/>
                        </a:spcAft>
                      </a:pPr>
                      <a:r>
                        <a:rPr lang="en-US" sz="2000" b="1">
                          <a:effectLst/>
                          <a:latin typeface="Times New Roman" charset="0"/>
                          <a:ea typeface="Calibri" charset="0"/>
                          <a:cs typeface="Times New Roman" charset="0"/>
                        </a:rPr>
                        <a:t> </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just">
                        <a:lnSpc>
                          <a:spcPct val="150000"/>
                        </a:lnSpc>
                        <a:spcAft>
                          <a:spcPts val="0"/>
                        </a:spcAft>
                      </a:pPr>
                      <a:r>
                        <a:rPr lang="en-US" sz="2000" b="1">
                          <a:effectLst/>
                          <a:latin typeface="Times New Roman" charset="0"/>
                          <a:ea typeface="Calibri" charset="0"/>
                          <a:cs typeface="Times New Roman" charset="0"/>
                        </a:rPr>
                        <a:t> </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just">
                        <a:lnSpc>
                          <a:spcPct val="150000"/>
                        </a:lnSpc>
                        <a:spcAft>
                          <a:spcPts val="0"/>
                        </a:spcAft>
                      </a:pPr>
                      <a:r>
                        <a:rPr lang="en-US" sz="2000" b="1">
                          <a:effectLst/>
                          <a:latin typeface="Times New Roman" charset="0"/>
                          <a:ea typeface="Calibri" charset="0"/>
                          <a:cs typeface="Times New Roman" charset="0"/>
                        </a:rPr>
                        <a:t>3,4</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lnSpc>
                          <a:spcPct val="150000"/>
                        </a:lnSpc>
                        <a:spcAft>
                          <a:spcPts val="0"/>
                        </a:spcAft>
                      </a:pPr>
                      <a:r>
                        <a:rPr lang="en-US" sz="2000" b="1">
                          <a:effectLst/>
                          <a:latin typeface="Times New Roman" charset="0"/>
                          <a:ea typeface="Calibri" charset="0"/>
                          <a:cs typeface="Times New Roman" charset="0"/>
                        </a:rPr>
                        <a:t>3,5</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15853">
                <a:tc>
                  <a:txBody>
                    <a:bodyPr/>
                    <a:lstStyle/>
                    <a:p>
                      <a:pPr algn="just">
                        <a:lnSpc>
                          <a:spcPct val="150000"/>
                        </a:lnSpc>
                        <a:spcAft>
                          <a:spcPts val="0"/>
                        </a:spcAft>
                      </a:pPr>
                      <a:r>
                        <a:rPr lang="en-US" sz="2000" b="1">
                          <a:effectLst/>
                          <a:latin typeface="Times New Roman" charset="0"/>
                          <a:ea typeface="Calibri" charset="0"/>
                          <a:cs typeface="Times New Roman" charset="0"/>
                        </a:rPr>
                        <a:t> </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just">
                        <a:lnSpc>
                          <a:spcPct val="150000"/>
                        </a:lnSpc>
                        <a:spcAft>
                          <a:spcPts val="0"/>
                        </a:spcAft>
                      </a:pPr>
                      <a:r>
                        <a:rPr lang="en-US" sz="2000" b="1">
                          <a:effectLst/>
                          <a:latin typeface="Times New Roman" charset="0"/>
                          <a:ea typeface="Calibri" charset="0"/>
                          <a:cs typeface="Times New Roman" charset="0"/>
                        </a:rPr>
                        <a:t> </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just">
                        <a:lnSpc>
                          <a:spcPct val="150000"/>
                        </a:lnSpc>
                        <a:spcAft>
                          <a:spcPts val="0"/>
                        </a:spcAft>
                      </a:pPr>
                      <a:r>
                        <a:rPr lang="en-US" sz="2000" b="1">
                          <a:effectLst/>
                          <a:latin typeface="Times New Roman" charset="0"/>
                          <a:ea typeface="Calibri" charset="0"/>
                          <a:cs typeface="Times New Roman" charset="0"/>
                        </a:rPr>
                        <a:t> </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just">
                        <a:lnSpc>
                          <a:spcPct val="150000"/>
                        </a:lnSpc>
                        <a:spcAft>
                          <a:spcPts val="0"/>
                        </a:spcAft>
                      </a:pPr>
                      <a:r>
                        <a:rPr lang="en-US" sz="2000" b="1">
                          <a:effectLst/>
                          <a:latin typeface="Times New Roman" charset="0"/>
                          <a:ea typeface="Calibri" charset="0"/>
                          <a:cs typeface="Times New Roman" charset="0"/>
                        </a:rPr>
                        <a:t> </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just">
                        <a:lnSpc>
                          <a:spcPct val="150000"/>
                        </a:lnSpc>
                        <a:spcAft>
                          <a:spcPts val="0"/>
                        </a:spcAft>
                      </a:pPr>
                      <a:r>
                        <a:rPr lang="en-US" sz="2000" b="1">
                          <a:effectLst/>
                          <a:latin typeface="Times New Roman" charset="0"/>
                          <a:ea typeface="Calibri" charset="0"/>
                          <a:cs typeface="Times New Roman" charset="0"/>
                        </a:rPr>
                        <a:t>4,5</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15853">
                <a:tc>
                  <a:txBody>
                    <a:bodyPr/>
                    <a:lstStyle/>
                    <a:p>
                      <a:pPr algn="just">
                        <a:lnSpc>
                          <a:spcPct val="150000"/>
                        </a:lnSpc>
                        <a:spcAft>
                          <a:spcPts val="0"/>
                        </a:spcAft>
                      </a:pPr>
                      <a:r>
                        <a:rPr lang="en-US" sz="2000" b="1" dirty="0">
                          <a:effectLst/>
                          <a:latin typeface="Times New Roman" charset="0"/>
                          <a:ea typeface="Calibri" charset="0"/>
                          <a:cs typeface="Times New Roman" charset="0"/>
                        </a:rPr>
                        <a:t> </a:t>
                      </a:r>
                      <a:endParaRPr lang="en-IN" sz="2000" b="1" dirty="0">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just">
                        <a:lnSpc>
                          <a:spcPct val="150000"/>
                        </a:lnSpc>
                        <a:spcAft>
                          <a:spcPts val="0"/>
                        </a:spcAft>
                      </a:pPr>
                      <a:r>
                        <a:rPr lang="en-US" sz="2000" b="1">
                          <a:effectLst/>
                          <a:latin typeface="Times New Roman" charset="0"/>
                          <a:ea typeface="Calibri" charset="0"/>
                          <a:cs typeface="Times New Roman" charset="0"/>
                        </a:rPr>
                        <a:t> </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just">
                        <a:lnSpc>
                          <a:spcPct val="150000"/>
                        </a:lnSpc>
                        <a:spcAft>
                          <a:spcPts val="0"/>
                        </a:spcAft>
                      </a:pPr>
                      <a:r>
                        <a:rPr lang="en-US" sz="2000" b="1">
                          <a:effectLst/>
                          <a:latin typeface="Times New Roman" charset="0"/>
                          <a:ea typeface="Calibri" charset="0"/>
                          <a:cs typeface="Times New Roman" charset="0"/>
                        </a:rPr>
                        <a:t> </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just">
                        <a:lnSpc>
                          <a:spcPct val="150000"/>
                        </a:lnSpc>
                        <a:spcAft>
                          <a:spcPts val="0"/>
                        </a:spcAft>
                      </a:pPr>
                      <a:r>
                        <a:rPr lang="en-US" sz="2000" b="1">
                          <a:effectLst/>
                          <a:latin typeface="Times New Roman" charset="0"/>
                          <a:ea typeface="Calibri" charset="0"/>
                          <a:cs typeface="Times New Roman" charset="0"/>
                        </a:rPr>
                        <a:t> </a:t>
                      </a:r>
                      <a:endParaRPr lang="en-IN" sz="2000" b="1">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just">
                        <a:lnSpc>
                          <a:spcPct val="150000"/>
                        </a:lnSpc>
                        <a:spcAft>
                          <a:spcPts val="0"/>
                        </a:spcAft>
                      </a:pPr>
                      <a:r>
                        <a:rPr lang="en-US" sz="2000" b="1" dirty="0">
                          <a:effectLst/>
                          <a:latin typeface="Times New Roman" charset="0"/>
                          <a:ea typeface="Calibri" charset="0"/>
                          <a:cs typeface="Times New Roman" charset="0"/>
                        </a:rPr>
                        <a:t> </a:t>
                      </a:r>
                      <a:endParaRPr lang="en-IN" sz="2000" b="1" dirty="0">
                        <a:effectLst/>
                        <a:latin typeface="Times New Roman" charset="0"/>
                        <a:ea typeface="Calibri" charset="0"/>
                        <a:cs typeface="Times New Roman" charset="0"/>
                      </a:endParaRPr>
                    </a:p>
                  </a:txBody>
                  <a:tcPr marL="73025" marR="730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017881519"/>
              </p:ext>
            </p:extLst>
          </p:nvPr>
        </p:nvGraphicFramePr>
        <p:xfrm>
          <a:off x="380999" y="4419600"/>
          <a:ext cx="8305803" cy="1421921"/>
        </p:xfrm>
        <a:graphic>
          <a:graphicData uri="http://schemas.openxmlformats.org/drawingml/2006/table">
            <a:tbl>
              <a:tblPr firstRow="1" firstCol="1" bandRow="1"/>
              <a:tblGrid>
                <a:gridCol w="914401">
                  <a:extLst>
                    <a:ext uri="{9D8B030D-6E8A-4147-A177-3AD203B41FA5}">
                      <a16:colId xmlns:a16="http://schemas.microsoft.com/office/drawing/2014/main" val="20000"/>
                    </a:ext>
                  </a:extLst>
                </a:gridCol>
                <a:gridCol w="557673">
                  <a:extLst>
                    <a:ext uri="{9D8B030D-6E8A-4147-A177-3AD203B41FA5}">
                      <a16:colId xmlns:a16="http://schemas.microsoft.com/office/drawing/2014/main" val="20001"/>
                    </a:ext>
                  </a:extLst>
                </a:gridCol>
                <a:gridCol w="758505">
                  <a:extLst>
                    <a:ext uri="{9D8B030D-6E8A-4147-A177-3AD203B41FA5}">
                      <a16:colId xmlns:a16="http://schemas.microsoft.com/office/drawing/2014/main" val="20002"/>
                    </a:ext>
                  </a:extLst>
                </a:gridCol>
                <a:gridCol w="759403">
                  <a:extLst>
                    <a:ext uri="{9D8B030D-6E8A-4147-A177-3AD203B41FA5}">
                      <a16:colId xmlns:a16="http://schemas.microsoft.com/office/drawing/2014/main" val="20003"/>
                    </a:ext>
                  </a:extLst>
                </a:gridCol>
                <a:gridCol w="759403">
                  <a:extLst>
                    <a:ext uri="{9D8B030D-6E8A-4147-A177-3AD203B41FA5}">
                      <a16:colId xmlns:a16="http://schemas.microsoft.com/office/drawing/2014/main" val="20004"/>
                    </a:ext>
                  </a:extLst>
                </a:gridCol>
                <a:gridCol w="759403">
                  <a:extLst>
                    <a:ext uri="{9D8B030D-6E8A-4147-A177-3AD203B41FA5}">
                      <a16:colId xmlns:a16="http://schemas.microsoft.com/office/drawing/2014/main" val="20005"/>
                    </a:ext>
                  </a:extLst>
                </a:gridCol>
                <a:gridCol w="759403">
                  <a:extLst>
                    <a:ext uri="{9D8B030D-6E8A-4147-A177-3AD203B41FA5}">
                      <a16:colId xmlns:a16="http://schemas.microsoft.com/office/drawing/2014/main" val="20006"/>
                    </a:ext>
                  </a:extLst>
                </a:gridCol>
                <a:gridCol w="759403">
                  <a:extLst>
                    <a:ext uri="{9D8B030D-6E8A-4147-A177-3AD203B41FA5}">
                      <a16:colId xmlns:a16="http://schemas.microsoft.com/office/drawing/2014/main" val="20007"/>
                    </a:ext>
                  </a:extLst>
                </a:gridCol>
                <a:gridCol w="759403">
                  <a:extLst>
                    <a:ext uri="{9D8B030D-6E8A-4147-A177-3AD203B41FA5}">
                      <a16:colId xmlns:a16="http://schemas.microsoft.com/office/drawing/2014/main" val="20008"/>
                    </a:ext>
                  </a:extLst>
                </a:gridCol>
                <a:gridCol w="759403">
                  <a:extLst>
                    <a:ext uri="{9D8B030D-6E8A-4147-A177-3AD203B41FA5}">
                      <a16:colId xmlns:a16="http://schemas.microsoft.com/office/drawing/2014/main" val="20009"/>
                    </a:ext>
                  </a:extLst>
                </a:gridCol>
                <a:gridCol w="759403">
                  <a:extLst>
                    <a:ext uri="{9D8B030D-6E8A-4147-A177-3AD203B41FA5}">
                      <a16:colId xmlns:a16="http://schemas.microsoft.com/office/drawing/2014/main" val="20010"/>
                    </a:ext>
                  </a:extLst>
                </a:gridCol>
              </a:tblGrid>
              <a:tr h="644118">
                <a:tc>
                  <a:txBody>
                    <a:bodyPr/>
                    <a:lstStyle/>
                    <a:p>
                      <a:pPr algn="ctr">
                        <a:lnSpc>
                          <a:spcPct val="150000"/>
                        </a:lnSpc>
                        <a:spcAft>
                          <a:spcPts val="0"/>
                        </a:spcAft>
                      </a:pPr>
                      <a:r>
                        <a:rPr lang="en-US" sz="1800" b="1" i="1">
                          <a:effectLst/>
                          <a:latin typeface="Times New Roman" charset="0"/>
                          <a:ea typeface="Calibri" charset="0"/>
                          <a:cs typeface="Times New Roman" charset="0"/>
                        </a:rPr>
                        <a:t>Pair</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US" sz="1800" b="1" i="1">
                          <a:effectLst/>
                          <a:latin typeface="Times New Roman" charset="0"/>
                          <a:ea typeface="Calibri" charset="0"/>
                          <a:cs typeface="Times New Roman" charset="0"/>
                        </a:rPr>
                        <a:t>1,2</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US" sz="1800" b="1" i="1">
                          <a:effectLst/>
                          <a:latin typeface="Times New Roman" charset="0"/>
                          <a:ea typeface="Calibri" charset="0"/>
                          <a:cs typeface="Times New Roman" charset="0"/>
                        </a:rPr>
                        <a:t>1,3</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US" sz="1800" b="1" i="1">
                          <a:effectLst/>
                          <a:latin typeface="Times New Roman" charset="0"/>
                          <a:ea typeface="Calibri" charset="0"/>
                          <a:cs typeface="Times New Roman" charset="0"/>
                        </a:rPr>
                        <a:t>1,4</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US" sz="1800" b="1" i="1">
                          <a:effectLst/>
                          <a:latin typeface="Times New Roman" charset="0"/>
                          <a:ea typeface="Calibri" charset="0"/>
                          <a:cs typeface="Times New Roman" charset="0"/>
                        </a:rPr>
                        <a:t>1,5</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US" sz="1800" b="1" i="1">
                          <a:effectLst/>
                          <a:latin typeface="Times New Roman" charset="0"/>
                          <a:ea typeface="Calibri" charset="0"/>
                          <a:cs typeface="Times New Roman" charset="0"/>
                        </a:rPr>
                        <a:t>2,3</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US" sz="1800" b="1" i="1">
                          <a:effectLst/>
                          <a:latin typeface="Times New Roman" charset="0"/>
                          <a:ea typeface="Calibri" charset="0"/>
                          <a:cs typeface="Times New Roman" charset="0"/>
                        </a:rPr>
                        <a:t>2,4</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US" sz="1800" b="1" i="1">
                          <a:effectLst/>
                          <a:latin typeface="Times New Roman" charset="0"/>
                          <a:ea typeface="Calibri" charset="0"/>
                          <a:cs typeface="Times New Roman" charset="0"/>
                        </a:rPr>
                        <a:t>2,5</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l">
                        <a:lnSpc>
                          <a:spcPct val="150000"/>
                        </a:lnSpc>
                        <a:spcAft>
                          <a:spcPts val="0"/>
                        </a:spcAft>
                      </a:pPr>
                      <a:r>
                        <a:rPr lang="en-US" sz="1800" b="1" i="1">
                          <a:effectLst/>
                          <a:latin typeface="Times New Roman" charset="0"/>
                          <a:ea typeface="Calibri" charset="0"/>
                          <a:cs typeface="Times New Roman" charset="0"/>
                        </a:rPr>
                        <a:t>3,4</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US" sz="1800" b="1" i="1">
                          <a:effectLst/>
                          <a:latin typeface="Times New Roman" charset="0"/>
                          <a:ea typeface="Calibri" charset="0"/>
                          <a:cs typeface="Times New Roman" charset="0"/>
                        </a:rPr>
                        <a:t>3,5</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US" sz="1800" b="1" i="1">
                          <a:effectLst/>
                          <a:latin typeface="Times New Roman" charset="0"/>
                          <a:ea typeface="Calibri" charset="0"/>
                          <a:cs typeface="Times New Roman" charset="0"/>
                        </a:rPr>
                        <a:t>4,5</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777803">
                <a:tc>
                  <a:txBody>
                    <a:bodyPr/>
                    <a:lstStyle/>
                    <a:p>
                      <a:pPr algn="ctr">
                        <a:lnSpc>
                          <a:spcPct val="150000"/>
                        </a:lnSpc>
                        <a:spcAft>
                          <a:spcPts val="0"/>
                        </a:spcAft>
                      </a:pPr>
                      <a:r>
                        <a:rPr lang="en-US" sz="1800" b="1" i="1">
                          <a:effectLst/>
                          <a:latin typeface="Times New Roman" charset="0"/>
                          <a:ea typeface="Calibri" charset="0"/>
                          <a:cs typeface="Times New Roman" charset="0"/>
                        </a:rPr>
                        <a:t>Position</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US" sz="1800" b="1" i="1">
                          <a:effectLst/>
                          <a:latin typeface="Times New Roman" charset="0"/>
                          <a:ea typeface="Calibri" charset="0"/>
                          <a:cs typeface="Times New Roman" charset="0"/>
                        </a:rPr>
                        <a:t>1</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US" sz="1800" b="1" i="1">
                          <a:effectLst/>
                          <a:latin typeface="Times New Roman" charset="0"/>
                          <a:ea typeface="Calibri" charset="0"/>
                          <a:cs typeface="Times New Roman" charset="0"/>
                        </a:rPr>
                        <a:t>2</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US" sz="1800" b="1" i="1">
                          <a:effectLst/>
                          <a:latin typeface="Times New Roman" charset="0"/>
                          <a:ea typeface="Calibri" charset="0"/>
                          <a:cs typeface="Times New Roman" charset="0"/>
                        </a:rPr>
                        <a:t>3</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US" sz="1800" b="1" i="1">
                          <a:effectLst/>
                          <a:latin typeface="Times New Roman" charset="0"/>
                          <a:ea typeface="Calibri" charset="0"/>
                          <a:cs typeface="Times New Roman" charset="0"/>
                        </a:rPr>
                        <a:t>4</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US" sz="1800" b="1" i="1">
                          <a:effectLst/>
                          <a:latin typeface="Times New Roman" charset="0"/>
                          <a:ea typeface="Calibri" charset="0"/>
                          <a:cs typeface="Times New Roman" charset="0"/>
                        </a:rPr>
                        <a:t>5</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US" sz="1800" b="1" i="1">
                          <a:effectLst/>
                          <a:latin typeface="Times New Roman" charset="0"/>
                          <a:ea typeface="Calibri" charset="0"/>
                          <a:cs typeface="Times New Roman" charset="0"/>
                        </a:rPr>
                        <a:t>6</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US" sz="1800" b="1" i="1">
                          <a:effectLst/>
                          <a:latin typeface="Times New Roman" charset="0"/>
                          <a:ea typeface="Calibri" charset="0"/>
                          <a:cs typeface="Times New Roman" charset="0"/>
                        </a:rPr>
                        <a:t>7</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l">
                        <a:lnSpc>
                          <a:spcPct val="150000"/>
                        </a:lnSpc>
                        <a:spcAft>
                          <a:spcPts val="0"/>
                        </a:spcAft>
                      </a:pPr>
                      <a:r>
                        <a:rPr lang="en-US" sz="1800" b="1" i="1">
                          <a:effectLst/>
                          <a:latin typeface="Times New Roman" charset="0"/>
                          <a:ea typeface="Calibri" charset="0"/>
                          <a:cs typeface="Times New Roman" charset="0"/>
                        </a:rPr>
                        <a:t>8</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US" sz="1800" b="1" i="1">
                          <a:effectLst/>
                          <a:latin typeface="Times New Roman" charset="0"/>
                          <a:ea typeface="Calibri" charset="0"/>
                          <a:cs typeface="Times New Roman" charset="0"/>
                        </a:rPr>
                        <a:t>9</a:t>
                      </a:r>
                      <a:endParaRPr lang="en-IN" sz="1800" b="1">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tc>
                  <a:txBody>
                    <a:bodyPr/>
                    <a:lstStyle/>
                    <a:p>
                      <a:pPr algn="ctr">
                        <a:lnSpc>
                          <a:spcPct val="150000"/>
                        </a:lnSpc>
                        <a:spcAft>
                          <a:spcPts val="0"/>
                        </a:spcAft>
                      </a:pPr>
                      <a:r>
                        <a:rPr lang="en-US" sz="1800" b="1" i="1" dirty="0">
                          <a:effectLst/>
                          <a:latin typeface="Times New Roman" charset="0"/>
                          <a:ea typeface="Calibri" charset="0"/>
                          <a:cs typeface="Times New Roman" charset="0"/>
                        </a:rPr>
                        <a:t>10</a:t>
                      </a:r>
                      <a:endParaRPr lang="en-IN" sz="1800" b="1" dirty="0">
                        <a:effectLst/>
                        <a:latin typeface="Times New Roman" charset="0"/>
                        <a:ea typeface="Calibri" charset="0"/>
                        <a:cs typeface="Times New Roman"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1"/>
                  </a:ext>
                </a:extLst>
              </a:tr>
            </a:tbl>
          </a:graphicData>
        </a:graphic>
      </p:graphicFrame>
      <p:sp>
        <p:nvSpPr>
          <p:cNvPr id="5" name="Slide Number Placeholder 4">
            <a:extLst>
              <a:ext uri="{FF2B5EF4-FFF2-40B4-BE49-F238E27FC236}">
                <a16:creationId xmlns:a16="http://schemas.microsoft.com/office/drawing/2014/main" id="{E4886782-D5FB-F944-A841-98A9ED9D1AC8}"/>
              </a:ext>
            </a:extLst>
          </p:cNvPr>
          <p:cNvSpPr>
            <a:spLocks noGrp="1"/>
          </p:cNvSpPr>
          <p:nvPr>
            <p:ph type="sldNum" sz="quarter" idx="12"/>
          </p:nvPr>
        </p:nvSpPr>
        <p:spPr/>
        <p:txBody>
          <a:bodyPr/>
          <a:lstStyle/>
          <a:p>
            <a:fld id="{81A9E46F-7BA3-46CF-8DB8-B01995389C81}" type="slidenum">
              <a:rPr lang="en-US" smtClean="0"/>
              <a:pPr/>
              <a:t>42</a:t>
            </a:fld>
            <a:endParaRPr lang="en-US" dirty="0"/>
          </a:p>
        </p:txBody>
      </p:sp>
    </p:spTree>
    <p:extLst>
      <p:ext uri="{BB962C8B-B14F-4D97-AF65-F5344CB8AC3E}">
        <p14:creationId xmlns:p14="http://schemas.microsoft.com/office/powerpoint/2010/main" val="1374600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p:cNvSpPr>
          <p:nvPr>
            <p:ph type="title"/>
          </p:nvPr>
        </p:nvSpPr>
        <p:spPr/>
        <p:txBody>
          <a:bodyPr/>
          <a:lstStyle/>
          <a:p>
            <a:r>
              <a:rPr lang="en-US" altLang="zh-CN" dirty="0">
                <a:latin typeface="Calibri" pitchFamily="34" charset="0"/>
                <a:ea typeface="SimSun" pitchFamily="2" charset="-122"/>
              </a:rPr>
              <a:t>Frequent  Triples Approach</a:t>
            </a:r>
          </a:p>
        </p:txBody>
      </p:sp>
      <p:sp>
        <p:nvSpPr>
          <p:cNvPr id="28676" name="Rectangle 3"/>
          <p:cNvSpPr>
            <a:spLocks noGrp="1"/>
          </p:cNvSpPr>
          <p:nvPr>
            <p:ph idx="1"/>
          </p:nvPr>
        </p:nvSpPr>
        <p:spPr>
          <a:xfrm>
            <a:off x="381000" y="1752600"/>
            <a:ext cx="8458200" cy="4572000"/>
          </a:xfrm>
        </p:spPr>
        <p:txBody>
          <a:bodyPr>
            <a:noAutofit/>
          </a:bodyPr>
          <a:lstStyle/>
          <a:p>
            <a:r>
              <a:rPr lang="en-US" altLang="zh-CN" sz="4000">
                <a:latin typeface="Calibri" pitchFamily="34" charset="0"/>
                <a:ea typeface="SimSun" pitchFamily="2" charset="-122"/>
              </a:rPr>
              <a:t>Total bytes used is about 12</a:t>
            </a:r>
            <a:r>
              <a:rPr lang="en-US" altLang="zh-CN" sz="4000" i="1">
                <a:latin typeface="Calibri" pitchFamily="34" charset="0"/>
                <a:ea typeface="SimSun" pitchFamily="2" charset="-122"/>
              </a:rPr>
              <a:t>p</a:t>
            </a:r>
            <a:r>
              <a:rPr lang="en-US" altLang="zh-CN" sz="4000">
                <a:latin typeface="Calibri" pitchFamily="34" charset="0"/>
                <a:ea typeface="SimSun" pitchFamily="2" charset="-122"/>
              </a:rPr>
              <a:t>, where </a:t>
            </a:r>
            <a:r>
              <a:rPr lang="en-US" altLang="zh-CN" sz="4000" i="1">
                <a:latin typeface="Calibri" pitchFamily="34" charset="0"/>
                <a:ea typeface="SimSun" pitchFamily="2" charset="-122"/>
              </a:rPr>
              <a:t>p </a:t>
            </a:r>
            <a:r>
              <a:rPr lang="en-US" altLang="zh-CN" sz="4000">
                <a:latin typeface="Calibri" pitchFamily="34" charset="0"/>
                <a:ea typeface="SimSun" pitchFamily="2" charset="-122"/>
              </a:rPr>
              <a:t> is the number of pairs that actually occur.</a:t>
            </a:r>
          </a:p>
          <a:p>
            <a:pPr lvl="1"/>
            <a:r>
              <a:rPr lang="en-US" altLang="zh-CN" sz="3600" dirty="0">
                <a:latin typeface="Calibri" pitchFamily="34" charset="0"/>
                <a:ea typeface="SimSun" pitchFamily="2" charset="-122"/>
              </a:rPr>
              <a:t>Beats triangular matrix if at most 1/3 of possible pairs actually occur.</a:t>
            </a:r>
          </a:p>
          <a:p>
            <a:r>
              <a:rPr lang="en-US" altLang="zh-CN" sz="4000" dirty="0">
                <a:latin typeface="Calibri" pitchFamily="34" charset="0"/>
                <a:ea typeface="SimSun" pitchFamily="2" charset="-122"/>
              </a:rPr>
              <a:t>May require extra space for retrieval structure, e.g., a hash table.</a:t>
            </a:r>
          </a:p>
        </p:txBody>
      </p:sp>
      <p:sp>
        <p:nvSpPr>
          <p:cNvPr id="2" name="Slide Number Placeholder 1">
            <a:extLst>
              <a:ext uri="{FF2B5EF4-FFF2-40B4-BE49-F238E27FC236}">
                <a16:creationId xmlns:a16="http://schemas.microsoft.com/office/drawing/2014/main" id="{1F9111C9-834B-4040-95B4-06EF4985EF66}"/>
              </a:ext>
            </a:extLst>
          </p:cNvPr>
          <p:cNvSpPr>
            <a:spLocks noGrp="1"/>
          </p:cNvSpPr>
          <p:nvPr>
            <p:ph type="sldNum" sz="quarter" idx="12"/>
          </p:nvPr>
        </p:nvSpPr>
        <p:spPr/>
        <p:txBody>
          <a:bodyPr/>
          <a:lstStyle/>
          <a:p>
            <a:fld id="{81A9E46F-7BA3-46CF-8DB8-B01995389C81}"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p:cNvSpPr>
          <p:nvPr>
            <p:ph type="title"/>
          </p:nvPr>
        </p:nvSpPr>
        <p:spPr/>
        <p:txBody>
          <a:bodyPr/>
          <a:lstStyle/>
          <a:p>
            <a:r>
              <a:rPr lang="en-US" altLang="zh-CN">
                <a:latin typeface="Calibri" pitchFamily="34" charset="0"/>
                <a:ea typeface="SimSun" pitchFamily="2" charset="-122"/>
              </a:rPr>
              <a:t>A-Priori Algorithm </a:t>
            </a:r>
            <a:r>
              <a:rPr lang="en-US" altLang="zh-CN">
                <a:latin typeface="Tahoma" pitchFamily="34" charset="0"/>
                <a:ea typeface="SimSun" pitchFamily="2" charset="-122"/>
              </a:rPr>
              <a:t>–</a:t>
            </a:r>
            <a:r>
              <a:rPr lang="en-US" altLang="zh-CN">
                <a:latin typeface="Calibri" pitchFamily="34" charset="0"/>
                <a:ea typeface="SimSun" pitchFamily="2" charset="-122"/>
              </a:rPr>
              <a:t> (1)</a:t>
            </a:r>
          </a:p>
        </p:txBody>
      </p:sp>
      <p:sp>
        <p:nvSpPr>
          <p:cNvPr id="30724" name="Rectangle 3"/>
          <p:cNvSpPr>
            <a:spLocks noGrp="1"/>
          </p:cNvSpPr>
          <p:nvPr>
            <p:ph idx="1"/>
          </p:nvPr>
        </p:nvSpPr>
        <p:spPr/>
        <p:txBody>
          <a:bodyPr>
            <a:normAutofit/>
          </a:bodyPr>
          <a:lstStyle/>
          <a:p>
            <a:r>
              <a:rPr lang="en-US" altLang="zh-CN" sz="3600" dirty="0">
                <a:latin typeface="Calibri" pitchFamily="34" charset="0"/>
                <a:ea typeface="SimSun" pitchFamily="2" charset="-122"/>
              </a:rPr>
              <a:t>A two-pass approach called </a:t>
            </a:r>
            <a:r>
              <a:rPr lang="en-US" altLang="zh-CN" sz="3600" i="1" dirty="0">
                <a:solidFill>
                  <a:srgbClr val="FF0066"/>
                </a:solidFill>
                <a:latin typeface="Calibri" pitchFamily="34" charset="0"/>
                <a:ea typeface="SimSun" pitchFamily="2" charset="-122"/>
              </a:rPr>
              <a:t>a-priori</a:t>
            </a:r>
            <a:r>
              <a:rPr lang="en-US" altLang="zh-CN" sz="3600" dirty="0">
                <a:latin typeface="Calibri" pitchFamily="34" charset="0"/>
                <a:ea typeface="SimSun" pitchFamily="2" charset="-122"/>
              </a:rPr>
              <a:t>  limits the need for main memory.</a:t>
            </a:r>
          </a:p>
          <a:p>
            <a:r>
              <a:rPr lang="en-US" altLang="zh-CN" sz="3600" dirty="0">
                <a:latin typeface="Calibri" pitchFamily="34" charset="0"/>
                <a:ea typeface="SimSun" pitchFamily="2" charset="-122"/>
              </a:rPr>
              <a:t>Key idea: </a:t>
            </a:r>
            <a:r>
              <a:rPr lang="en-US" altLang="zh-CN" sz="3600" i="1" dirty="0">
                <a:solidFill>
                  <a:srgbClr val="FF0066"/>
                </a:solidFill>
                <a:latin typeface="Calibri" pitchFamily="34" charset="0"/>
                <a:ea typeface="SimSun" pitchFamily="2" charset="-122"/>
              </a:rPr>
              <a:t>monotonicity</a:t>
            </a:r>
            <a:r>
              <a:rPr lang="en-US" altLang="zh-CN" sz="3600" dirty="0">
                <a:latin typeface="Calibri" pitchFamily="34" charset="0"/>
                <a:ea typeface="SimSun" pitchFamily="2" charset="-122"/>
              </a:rPr>
              <a:t> :  if a set of items appears at least </a:t>
            </a:r>
            <a:r>
              <a:rPr lang="en-US" altLang="zh-CN" sz="3600" i="1" dirty="0">
                <a:latin typeface="Calibri" pitchFamily="34" charset="0"/>
                <a:ea typeface="SimSun" pitchFamily="2" charset="-122"/>
              </a:rPr>
              <a:t>s</a:t>
            </a:r>
            <a:r>
              <a:rPr lang="en-US" altLang="zh-CN" sz="3600" dirty="0">
                <a:latin typeface="Calibri" pitchFamily="34" charset="0"/>
                <a:ea typeface="SimSun" pitchFamily="2" charset="-122"/>
              </a:rPr>
              <a:t>  times, so does every subset.</a:t>
            </a:r>
          </a:p>
          <a:p>
            <a:pPr lvl="1"/>
            <a:r>
              <a:rPr lang="en-US" altLang="zh-CN" sz="3200" dirty="0">
                <a:solidFill>
                  <a:srgbClr val="33CC33"/>
                </a:solidFill>
                <a:latin typeface="Calibri" pitchFamily="34" charset="0"/>
                <a:ea typeface="SimSun" pitchFamily="2" charset="-122"/>
              </a:rPr>
              <a:t>Contrapositive for pairs</a:t>
            </a:r>
            <a:r>
              <a:rPr lang="en-US" altLang="zh-CN" sz="3200" dirty="0">
                <a:latin typeface="Calibri" pitchFamily="34" charset="0"/>
                <a:ea typeface="SimSun" pitchFamily="2" charset="-122"/>
              </a:rPr>
              <a:t>: if item</a:t>
            </a:r>
            <a:r>
              <a:rPr lang="en-US" altLang="zh-CN" sz="3200" i="1" dirty="0">
                <a:latin typeface="Calibri" pitchFamily="34" charset="0"/>
                <a:ea typeface="SimSun" pitchFamily="2" charset="-122"/>
              </a:rPr>
              <a:t> </a:t>
            </a:r>
            <a:r>
              <a:rPr lang="en-US" altLang="zh-CN" sz="3200" i="1" dirty="0" err="1">
                <a:latin typeface="Calibri" pitchFamily="34" charset="0"/>
                <a:ea typeface="SimSun" pitchFamily="2" charset="-122"/>
              </a:rPr>
              <a:t>i</a:t>
            </a:r>
            <a:r>
              <a:rPr lang="en-US" altLang="zh-CN" sz="3200" dirty="0">
                <a:latin typeface="Calibri" pitchFamily="34" charset="0"/>
                <a:ea typeface="SimSun" pitchFamily="2" charset="-122"/>
              </a:rPr>
              <a:t>  does not appear in </a:t>
            </a:r>
            <a:r>
              <a:rPr lang="en-US" altLang="zh-CN" sz="3200" i="1" dirty="0">
                <a:latin typeface="Calibri" pitchFamily="34" charset="0"/>
                <a:ea typeface="SimSun" pitchFamily="2" charset="-122"/>
              </a:rPr>
              <a:t>s</a:t>
            </a:r>
            <a:r>
              <a:rPr lang="en-US" altLang="zh-CN" sz="3200" dirty="0">
                <a:latin typeface="Calibri" pitchFamily="34" charset="0"/>
                <a:ea typeface="SimSun" pitchFamily="2" charset="-122"/>
              </a:rPr>
              <a:t>  baskets, then no pair including </a:t>
            </a:r>
            <a:r>
              <a:rPr lang="en-US" altLang="zh-CN" sz="3200" i="1" dirty="0" err="1">
                <a:latin typeface="Calibri" pitchFamily="34" charset="0"/>
                <a:ea typeface="SimSun" pitchFamily="2" charset="-122"/>
              </a:rPr>
              <a:t>i</a:t>
            </a:r>
            <a:r>
              <a:rPr lang="en-US" altLang="zh-CN" sz="3200" dirty="0">
                <a:latin typeface="Calibri" pitchFamily="34" charset="0"/>
                <a:ea typeface="SimSun" pitchFamily="2" charset="-122"/>
              </a:rPr>
              <a:t>  can appear in </a:t>
            </a:r>
            <a:r>
              <a:rPr lang="en-US" altLang="zh-CN" sz="3200" i="1" dirty="0">
                <a:latin typeface="Calibri" pitchFamily="34" charset="0"/>
                <a:ea typeface="SimSun" pitchFamily="2" charset="-122"/>
              </a:rPr>
              <a:t>s</a:t>
            </a:r>
            <a:r>
              <a:rPr lang="en-US" altLang="zh-CN" sz="3200" dirty="0">
                <a:latin typeface="Calibri" pitchFamily="34" charset="0"/>
                <a:ea typeface="SimSun" pitchFamily="2" charset="-122"/>
              </a:rPr>
              <a:t>  baskets.</a:t>
            </a:r>
          </a:p>
        </p:txBody>
      </p:sp>
      <p:sp>
        <p:nvSpPr>
          <p:cNvPr id="2" name="Slide Number Placeholder 1">
            <a:extLst>
              <a:ext uri="{FF2B5EF4-FFF2-40B4-BE49-F238E27FC236}">
                <a16:creationId xmlns:a16="http://schemas.microsoft.com/office/drawing/2014/main" id="{FA16E43C-56E8-AE4E-AF0C-13ACD1871EE5}"/>
              </a:ext>
            </a:extLst>
          </p:cNvPr>
          <p:cNvSpPr>
            <a:spLocks noGrp="1"/>
          </p:cNvSpPr>
          <p:nvPr>
            <p:ph type="sldNum" sz="quarter" idx="12"/>
          </p:nvPr>
        </p:nvSpPr>
        <p:spPr/>
        <p:txBody>
          <a:bodyPr/>
          <a:lstStyle/>
          <a:p>
            <a:fld id="{81A9E46F-7BA3-46CF-8DB8-B01995389C81}"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p:cNvSpPr>
          <p:nvPr>
            <p:ph type="title"/>
          </p:nvPr>
        </p:nvSpPr>
        <p:spPr/>
        <p:txBody>
          <a:bodyPr/>
          <a:lstStyle/>
          <a:p>
            <a:r>
              <a:rPr lang="en-US" altLang="zh-CN">
                <a:latin typeface="Calibri" pitchFamily="34" charset="0"/>
                <a:ea typeface="SimSun" pitchFamily="2" charset="-122"/>
              </a:rPr>
              <a:t>A-Priori Algorithm </a:t>
            </a:r>
            <a:r>
              <a:rPr lang="en-US" altLang="zh-CN">
                <a:latin typeface="Tahoma" pitchFamily="34" charset="0"/>
                <a:ea typeface="SimSun" pitchFamily="2" charset="-122"/>
              </a:rPr>
              <a:t>–</a:t>
            </a:r>
            <a:r>
              <a:rPr lang="en-US" altLang="zh-CN">
                <a:latin typeface="Calibri" pitchFamily="34" charset="0"/>
                <a:ea typeface="SimSun" pitchFamily="2" charset="-122"/>
              </a:rPr>
              <a:t> (2)</a:t>
            </a:r>
          </a:p>
        </p:txBody>
      </p:sp>
      <p:sp>
        <p:nvSpPr>
          <p:cNvPr id="31748" name="Rectangle 3"/>
          <p:cNvSpPr>
            <a:spLocks noGrp="1"/>
          </p:cNvSpPr>
          <p:nvPr>
            <p:ph idx="1"/>
          </p:nvPr>
        </p:nvSpPr>
        <p:spPr>
          <a:xfrm>
            <a:off x="762000" y="1828800"/>
            <a:ext cx="7620000" cy="4724400"/>
          </a:xfrm>
        </p:spPr>
        <p:txBody>
          <a:bodyPr>
            <a:normAutofit/>
          </a:bodyPr>
          <a:lstStyle/>
          <a:p>
            <a:r>
              <a:rPr lang="en-US" altLang="zh-CN" sz="4000">
                <a:solidFill>
                  <a:srgbClr val="33CC33"/>
                </a:solidFill>
                <a:latin typeface="Calibri" pitchFamily="34" charset="0"/>
                <a:ea typeface="SimSun" pitchFamily="2" charset="-122"/>
              </a:rPr>
              <a:t>Pass 1</a:t>
            </a:r>
            <a:r>
              <a:rPr lang="en-US" altLang="zh-CN" sz="4000">
                <a:latin typeface="Calibri" pitchFamily="34" charset="0"/>
                <a:ea typeface="SimSun" pitchFamily="2" charset="-122"/>
              </a:rPr>
              <a:t>: Read baskets and count in main memory the occurrences of each item.</a:t>
            </a:r>
          </a:p>
          <a:p>
            <a:pPr lvl="1"/>
            <a:r>
              <a:rPr lang="en-US" altLang="zh-CN" sz="3600" dirty="0">
                <a:latin typeface="Calibri" pitchFamily="34" charset="0"/>
                <a:ea typeface="SimSun" pitchFamily="2" charset="-122"/>
              </a:rPr>
              <a:t>Requires only memory proportional to #items.</a:t>
            </a:r>
          </a:p>
          <a:p>
            <a:r>
              <a:rPr lang="en-US" altLang="zh-CN" sz="4000" dirty="0">
                <a:latin typeface="Calibri" pitchFamily="34" charset="0"/>
                <a:ea typeface="SimSun" pitchFamily="2" charset="-122"/>
              </a:rPr>
              <a:t>Items that appear at least </a:t>
            </a:r>
            <a:r>
              <a:rPr lang="en-US" altLang="zh-CN" sz="4000" i="1" dirty="0">
                <a:latin typeface="Calibri" pitchFamily="34" charset="0"/>
                <a:ea typeface="SimSun" pitchFamily="2" charset="-122"/>
              </a:rPr>
              <a:t>s </a:t>
            </a:r>
            <a:r>
              <a:rPr lang="en-US" altLang="zh-CN" sz="4000" dirty="0">
                <a:latin typeface="Calibri" pitchFamily="34" charset="0"/>
                <a:ea typeface="SimSun" pitchFamily="2" charset="-122"/>
              </a:rPr>
              <a:t> times are the </a:t>
            </a:r>
            <a:r>
              <a:rPr lang="en-US" altLang="zh-CN" sz="4000" i="1" dirty="0">
                <a:solidFill>
                  <a:srgbClr val="FF0066"/>
                </a:solidFill>
                <a:latin typeface="Calibri" pitchFamily="34" charset="0"/>
                <a:ea typeface="SimSun" pitchFamily="2" charset="-122"/>
              </a:rPr>
              <a:t>frequent items</a:t>
            </a:r>
            <a:r>
              <a:rPr lang="en-US" altLang="zh-CN" sz="4000" dirty="0">
                <a:latin typeface="Calibri" pitchFamily="34" charset="0"/>
                <a:ea typeface="SimSun" pitchFamily="2" charset="-122"/>
              </a:rPr>
              <a:t>.</a:t>
            </a:r>
          </a:p>
        </p:txBody>
      </p:sp>
      <p:sp>
        <p:nvSpPr>
          <p:cNvPr id="2" name="Slide Number Placeholder 1">
            <a:extLst>
              <a:ext uri="{FF2B5EF4-FFF2-40B4-BE49-F238E27FC236}">
                <a16:creationId xmlns:a16="http://schemas.microsoft.com/office/drawing/2014/main" id="{DDB35897-2E63-CD4A-929E-86139EA2EACE}"/>
              </a:ext>
            </a:extLst>
          </p:cNvPr>
          <p:cNvSpPr>
            <a:spLocks noGrp="1"/>
          </p:cNvSpPr>
          <p:nvPr>
            <p:ph type="sldNum" sz="quarter" idx="12"/>
          </p:nvPr>
        </p:nvSpPr>
        <p:spPr/>
        <p:txBody>
          <a:bodyPr/>
          <a:lstStyle/>
          <a:p>
            <a:fld id="{81A9E46F-7BA3-46CF-8DB8-B01995389C81}"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p:cNvSpPr>
          <p:nvPr>
            <p:ph type="title"/>
          </p:nvPr>
        </p:nvSpPr>
        <p:spPr/>
        <p:txBody>
          <a:bodyPr/>
          <a:lstStyle/>
          <a:p>
            <a:r>
              <a:rPr lang="en-US" altLang="zh-CN">
                <a:latin typeface="Calibri" pitchFamily="34" charset="0"/>
                <a:ea typeface="SimSun" pitchFamily="2" charset="-122"/>
              </a:rPr>
              <a:t>A-Priori Algorithm </a:t>
            </a:r>
            <a:r>
              <a:rPr lang="en-US" altLang="zh-CN">
                <a:latin typeface="Tahoma" pitchFamily="34" charset="0"/>
                <a:ea typeface="SimSun" pitchFamily="2" charset="-122"/>
              </a:rPr>
              <a:t>–</a:t>
            </a:r>
            <a:r>
              <a:rPr lang="en-US" altLang="zh-CN">
                <a:latin typeface="Calibri" pitchFamily="34" charset="0"/>
                <a:ea typeface="SimSun" pitchFamily="2" charset="-122"/>
              </a:rPr>
              <a:t> (3)</a:t>
            </a:r>
          </a:p>
        </p:txBody>
      </p:sp>
      <p:sp>
        <p:nvSpPr>
          <p:cNvPr id="32772" name="Rectangle 3"/>
          <p:cNvSpPr>
            <a:spLocks noGrp="1"/>
          </p:cNvSpPr>
          <p:nvPr>
            <p:ph idx="1"/>
          </p:nvPr>
        </p:nvSpPr>
        <p:spPr>
          <a:xfrm>
            <a:off x="152400" y="1752600"/>
            <a:ext cx="8305800" cy="4876800"/>
          </a:xfrm>
        </p:spPr>
        <p:txBody>
          <a:bodyPr>
            <a:normAutofit/>
          </a:bodyPr>
          <a:lstStyle/>
          <a:p>
            <a:r>
              <a:rPr lang="en-US" altLang="zh-CN" sz="3600">
                <a:solidFill>
                  <a:srgbClr val="33CC33"/>
                </a:solidFill>
                <a:latin typeface="Calibri" pitchFamily="34" charset="0"/>
                <a:ea typeface="SimSun" pitchFamily="2" charset="-122"/>
              </a:rPr>
              <a:t>Pass 2</a:t>
            </a:r>
            <a:r>
              <a:rPr lang="en-US" altLang="zh-CN" sz="3600">
                <a:latin typeface="Calibri" pitchFamily="34" charset="0"/>
                <a:ea typeface="SimSun" pitchFamily="2" charset="-122"/>
              </a:rPr>
              <a:t>: Read baskets again and count in main memory only those pairs both of which were found in Pass 1 to be frequent.</a:t>
            </a:r>
          </a:p>
          <a:p>
            <a:pPr lvl="1"/>
            <a:r>
              <a:rPr lang="en-US" altLang="zh-CN" sz="3200" dirty="0">
                <a:latin typeface="Calibri" pitchFamily="34" charset="0"/>
                <a:ea typeface="SimSun" pitchFamily="2" charset="-122"/>
              </a:rPr>
              <a:t>Requires memory proportional to square of </a:t>
            </a:r>
            <a:r>
              <a:rPr lang="en-US" altLang="zh-CN" sz="3200" i="1" dirty="0">
                <a:solidFill>
                  <a:srgbClr val="CC6600"/>
                </a:solidFill>
                <a:latin typeface="Calibri" pitchFamily="34" charset="0"/>
                <a:ea typeface="SimSun" pitchFamily="2" charset="-122"/>
              </a:rPr>
              <a:t>frequent</a:t>
            </a:r>
            <a:r>
              <a:rPr lang="en-US" altLang="zh-CN" sz="3200" dirty="0">
                <a:latin typeface="Calibri" pitchFamily="34" charset="0"/>
                <a:ea typeface="SimSun" pitchFamily="2" charset="-122"/>
              </a:rPr>
              <a:t>  items only (for counts), plus a list of the frequent items (so you know what must be counted).</a:t>
            </a:r>
          </a:p>
        </p:txBody>
      </p:sp>
      <p:sp>
        <p:nvSpPr>
          <p:cNvPr id="2" name="Slide Number Placeholder 1">
            <a:extLst>
              <a:ext uri="{FF2B5EF4-FFF2-40B4-BE49-F238E27FC236}">
                <a16:creationId xmlns:a16="http://schemas.microsoft.com/office/drawing/2014/main" id="{E7CD9BDC-9D63-2849-B01C-B479BCD97900}"/>
              </a:ext>
            </a:extLst>
          </p:cNvPr>
          <p:cNvSpPr>
            <a:spLocks noGrp="1"/>
          </p:cNvSpPr>
          <p:nvPr>
            <p:ph type="sldNum" sz="quarter" idx="12"/>
          </p:nvPr>
        </p:nvSpPr>
        <p:spPr/>
        <p:txBody>
          <a:bodyPr/>
          <a:lstStyle/>
          <a:p>
            <a:fld id="{81A9E46F-7BA3-46CF-8DB8-B01995389C81}" type="slidenum">
              <a:rPr lang="en-US" smtClean="0"/>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C96836-CD42-2A48-B875-4E7EAC2BBCEC}"/>
              </a:ext>
            </a:extLst>
          </p:cNvPr>
          <p:cNvSpPr>
            <a:spLocks noGrp="1"/>
          </p:cNvSpPr>
          <p:nvPr>
            <p:ph type="sldNum" sz="quarter" idx="12"/>
          </p:nvPr>
        </p:nvSpPr>
        <p:spPr/>
        <p:txBody>
          <a:bodyPr/>
          <a:lstStyle/>
          <a:p>
            <a:fld id="{81A9E46F-7BA3-46CF-8DB8-B01995389C81}" type="slidenum">
              <a:rPr lang="en-US" smtClean="0"/>
              <a:pPr/>
              <a:t>47</a:t>
            </a:fld>
            <a:endParaRPr lang="en-US" dirty="0"/>
          </a:p>
        </p:txBody>
      </p:sp>
      <p:pic>
        <p:nvPicPr>
          <p:cNvPr id="265218" name="Picture 2" descr="Tabular example of the Apriori algorithm process. Processing example of the Apriori algorithm moving from the original dataset down to the most frequent rule. Where Ck is representative of a candidate itemset of size k and Lk represents the frequent itemsets of size k. Greyed rows represent those which do not meet the minimum support and therefore do not progress through the algorithm.">
            <a:extLst>
              <a:ext uri="{FF2B5EF4-FFF2-40B4-BE49-F238E27FC236}">
                <a16:creationId xmlns:a16="http://schemas.microsoft.com/office/drawing/2014/main" id="{5C2BAE1C-9C2A-5A4C-B779-96D84867E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39" y="280986"/>
            <a:ext cx="8732521" cy="6196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293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p:cNvSpPr>
          <p:nvPr>
            <p:ph type="title"/>
          </p:nvPr>
        </p:nvSpPr>
        <p:spPr/>
        <p:txBody>
          <a:bodyPr/>
          <a:lstStyle/>
          <a:p>
            <a:r>
              <a:rPr lang="en-US" altLang="zh-CN">
                <a:latin typeface="Calibri" pitchFamily="34" charset="0"/>
                <a:ea typeface="SimSun" pitchFamily="2" charset="-122"/>
              </a:rPr>
              <a:t>Picture of A-Priori</a:t>
            </a:r>
          </a:p>
        </p:txBody>
      </p:sp>
      <p:sp>
        <p:nvSpPr>
          <p:cNvPr id="33796" name="Rectangle 3"/>
          <p:cNvSpPr>
            <a:spLocks noChangeArrowheads="1"/>
          </p:cNvSpPr>
          <p:nvPr/>
        </p:nvSpPr>
        <p:spPr bwMode="auto">
          <a:xfrm>
            <a:off x="2209800" y="2362200"/>
            <a:ext cx="2057400" cy="3124200"/>
          </a:xfrm>
          <a:prstGeom prst="rect">
            <a:avLst/>
          </a:prstGeom>
          <a:solidFill>
            <a:srgbClr val="CCFFCC"/>
          </a:solidFill>
          <a:ln w="9525">
            <a:solidFill>
              <a:schemeClr val="tx1"/>
            </a:solidFill>
            <a:miter lim="800000"/>
            <a:headEnd/>
            <a:tailEnd/>
          </a:ln>
        </p:spPr>
        <p:txBody>
          <a:bodyPr wrap="none" anchor="ctr"/>
          <a:lstStyle/>
          <a:p>
            <a:pPr algn="ctr" eaLnBrk="0" hangingPunct="0"/>
            <a:endParaRPr lang="zh-CN" altLang="en-US">
              <a:latin typeface="Times New Roman" pitchFamily="18" charset="0"/>
              <a:ea typeface="SimSun" pitchFamily="2" charset="-122"/>
            </a:endParaRPr>
          </a:p>
        </p:txBody>
      </p:sp>
      <p:sp>
        <p:nvSpPr>
          <p:cNvPr id="33797" name="Rectangle 4"/>
          <p:cNvSpPr>
            <a:spLocks noChangeArrowheads="1"/>
          </p:cNvSpPr>
          <p:nvPr/>
        </p:nvSpPr>
        <p:spPr bwMode="auto">
          <a:xfrm>
            <a:off x="5257800" y="2362200"/>
            <a:ext cx="1981200" cy="3124200"/>
          </a:xfrm>
          <a:prstGeom prst="rect">
            <a:avLst/>
          </a:prstGeom>
          <a:solidFill>
            <a:srgbClr val="CCFFCC"/>
          </a:solidFill>
          <a:ln w="9525">
            <a:solidFill>
              <a:schemeClr val="tx1"/>
            </a:solidFill>
            <a:miter lim="800000"/>
            <a:headEnd/>
            <a:tailEnd/>
          </a:ln>
        </p:spPr>
        <p:txBody>
          <a:bodyPr wrap="none" anchor="ctr"/>
          <a:lstStyle/>
          <a:p>
            <a:pPr algn="ctr" eaLnBrk="0" hangingPunct="0"/>
            <a:r>
              <a:rPr lang="zh-CN" altLang="en-US">
                <a:latin typeface="Times New Roman" pitchFamily="18" charset="0"/>
                <a:ea typeface="SimSun" pitchFamily="2" charset="-122"/>
              </a:rPr>
              <a:t>  </a:t>
            </a:r>
          </a:p>
        </p:txBody>
      </p:sp>
      <p:sp>
        <p:nvSpPr>
          <p:cNvPr id="33798" name="Rectangle 5"/>
          <p:cNvSpPr>
            <a:spLocks noChangeArrowheads="1"/>
          </p:cNvSpPr>
          <p:nvPr/>
        </p:nvSpPr>
        <p:spPr bwMode="auto">
          <a:xfrm>
            <a:off x="2286000" y="2438400"/>
            <a:ext cx="1905000" cy="685800"/>
          </a:xfrm>
          <a:prstGeom prst="rect">
            <a:avLst/>
          </a:prstGeom>
          <a:solidFill>
            <a:srgbClr val="99CCFF"/>
          </a:solidFill>
          <a:ln w="9525">
            <a:solidFill>
              <a:schemeClr val="tx1"/>
            </a:solidFill>
            <a:miter lim="800000"/>
            <a:headEnd/>
            <a:tailEnd/>
          </a:ln>
        </p:spPr>
        <p:txBody>
          <a:bodyPr wrap="none" anchor="ctr"/>
          <a:lstStyle/>
          <a:p>
            <a:pPr algn="ctr" eaLnBrk="0" hangingPunct="0"/>
            <a:r>
              <a:rPr lang="en-US" altLang="zh-CN">
                <a:latin typeface="Tahoma" pitchFamily="34" charset="0"/>
                <a:ea typeface="SimSun" pitchFamily="2" charset="-122"/>
              </a:rPr>
              <a:t>Item counts</a:t>
            </a:r>
          </a:p>
        </p:txBody>
      </p:sp>
      <p:sp>
        <p:nvSpPr>
          <p:cNvPr id="33799" name="Text Box 6"/>
          <p:cNvSpPr txBox="1">
            <a:spLocks noChangeArrowheads="1"/>
          </p:cNvSpPr>
          <p:nvPr/>
        </p:nvSpPr>
        <p:spPr bwMode="auto">
          <a:xfrm>
            <a:off x="2667000" y="5630863"/>
            <a:ext cx="1047750" cy="457200"/>
          </a:xfrm>
          <a:prstGeom prst="rect">
            <a:avLst/>
          </a:prstGeom>
          <a:noFill/>
          <a:ln w="9525">
            <a:noFill/>
            <a:miter lim="800000"/>
            <a:headEnd/>
            <a:tailEnd/>
          </a:ln>
        </p:spPr>
        <p:txBody>
          <a:bodyPr wrap="none">
            <a:spAutoFit/>
          </a:bodyPr>
          <a:lstStyle/>
          <a:p>
            <a:pPr eaLnBrk="0" hangingPunct="0"/>
            <a:r>
              <a:rPr lang="en-US" altLang="zh-CN">
                <a:latin typeface="Tahoma" pitchFamily="34" charset="0"/>
                <a:ea typeface="SimSun" pitchFamily="2" charset="-122"/>
              </a:rPr>
              <a:t>Pass 1</a:t>
            </a:r>
          </a:p>
        </p:txBody>
      </p:sp>
      <p:sp>
        <p:nvSpPr>
          <p:cNvPr id="33800" name="Text Box 7"/>
          <p:cNvSpPr txBox="1">
            <a:spLocks noChangeArrowheads="1"/>
          </p:cNvSpPr>
          <p:nvPr/>
        </p:nvSpPr>
        <p:spPr bwMode="auto">
          <a:xfrm>
            <a:off x="5715000" y="5630863"/>
            <a:ext cx="1047750" cy="457200"/>
          </a:xfrm>
          <a:prstGeom prst="rect">
            <a:avLst/>
          </a:prstGeom>
          <a:noFill/>
          <a:ln w="9525">
            <a:noFill/>
            <a:miter lim="800000"/>
            <a:headEnd/>
            <a:tailEnd/>
          </a:ln>
        </p:spPr>
        <p:txBody>
          <a:bodyPr wrap="none">
            <a:spAutoFit/>
          </a:bodyPr>
          <a:lstStyle/>
          <a:p>
            <a:pPr eaLnBrk="0" hangingPunct="0"/>
            <a:r>
              <a:rPr lang="en-US" altLang="zh-CN">
                <a:latin typeface="Tahoma" pitchFamily="34" charset="0"/>
                <a:ea typeface="SimSun" pitchFamily="2" charset="-122"/>
              </a:rPr>
              <a:t>Pass 2</a:t>
            </a:r>
          </a:p>
        </p:txBody>
      </p:sp>
      <p:sp>
        <p:nvSpPr>
          <p:cNvPr id="33801" name="Rectangle 8"/>
          <p:cNvSpPr>
            <a:spLocks noChangeArrowheads="1"/>
          </p:cNvSpPr>
          <p:nvPr/>
        </p:nvSpPr>
        <p:spPr bwMode="auto">
          <a:xfrm>
            <a:off x="5334000" y="2438400"/>
            <a:ext cx="1828800" cy="533400"/>
          </a:xfrm>
          <a:prstGeom prst="rect">
            <a:avLst/>
          </a:prstGeom>
          <a:solidFill>
            <a:srgbClr val="99CCFF"/>
          </a:solidFill>
          <a:ln w="9525">
            <a:solidFill>
              <a:schemeClr val="tx1"/>
            </a:solidFill>
            <a:miter lim="800000"/>
            <a:headEnd/>
            <a:tailEnd/>
          </a:ln>
        </p:spPr>
        <p:txBody>
          <a:bodyPr wrap="none" anchor="ctr"/>
          <a:lstStyle/>
          <a:p>
            <a:pPr algn="ctr" eaLnBrk="0" hangingPunct="0"/>
            <a:r>
              <a:rPr lang="en-US" altLang="zh-CN" sz="2000">
                <a:latin typeface="Tahoma" pitchFamily="34" charset="0"/>
                <a:ea typeface="SimSun" pitchFamily="2" charset="-122"/>
              </a:rPr>
              <a:t>Frequent items</a:t>
            </a:r>
          </a:p>
        </p:txBody>
      </p:sp>
      <p:sp>
        <p:nvSpPr>
          <p:cNvPr id="33802" name="Line 9"/>
          <p:cNvSpPr>
            <a:spLocks noChangeShapeType="1"/>
          </p:cNvSpPr>
          <p:nvPr/>
        </p:nvSpPr>
        <p:spPr bwMode="auto">
          <a:xfrm flipV="1">
            <a:off x="4191000" y="2971800"/>
            <a:ext cx="1219200" cy="152400"/>
          </a:xfrm>
          <a:prstGeom prst="line">
            <a:avLst/>
          </a:prstGeom>
          <a:noFill/>
          <a:ln w="9525">
            <a:solidFill>
              <a:schemeClr val="tx1"/>
            </a:solidFill>
            <a:round/>
            <a:headEnd/>
            <a:tailEnd/>
          </a:ln>
        </p:spPr>
        <p:txBody>
          <a:bodyPr wrap="none" anchor="ctr"/>
          <a:lstStyle/>
          <a:p>
            <a:endParaRPr lang="en-IN"/>
          </a:p>
        </p:txBody>
      </p:sp>
      <p:sp>
        <p:nvSpPr>
          <p:cNvPr id="33803" name="Text Box 10"/>
          <p:cNvSpPr txBox="1">
            <a:spLocks noChangeArrowheads="1"/>
          </p:cNvSpPr>
          <p:nvPr/>
        </p:nvSpPr>
        <p:spPr bwMode="auto">
          <a:xfrm>
            <a:off x="5562600" y="3429000"/>
            <a:ext cx="1466850" cy="1552575"/>
          </a:xfrm>
          <a:prstGeom prst="rect">
            <a:avLst/>
          </a:prstGeom>
          <a:noFill/>
          <a:ln w="9525">
            <a:noFill/>
            <a:miter lim="800000"/>
            <a:headEnd/>
            <a:tailEnd/>
          </a:ln>
        </p:spPr>
        <p:txBody>
          <a:bodyPr wrap="none">
            <a:spAutoFit/>
          </a:bodyPr>
          <a:lstStyle/>
          <a:p>
            <a:pPr eaLnBrk="0" hangingPunct="0"/>
            <a:r>
              <a:rPr lang="en-US" altLang="zh-CN">
                <a:latin typeface="Tahoma" pitchFamily="34" charset="0"/>
                <a:ea typeface="SimSun" pitchFamily="2" charset="-122"/>
              </a:rPr>
              <a:t>Counts of</a:t>
            </a:r>
          </a:p>
          <a:p>
            <a:pPr eaLnBrk="0" hangingPunct="0"/>
            <a:r>
              <a:rPr lang="en-US" altLang="zh-CN">
                <a:latin typeface="Tahoma" pitchFamily="34" charset="0"/>
                <a:ea typeface="SimSun" pitchFamily="2" charset="-122"/>
              </a:rPr>
              <a:t>  pairs of</a:t>
            </a:r>
          </a:p>
          <a:p>
            <a:pPr eaLnBrk="0" hangingPunct="0"/>
            <a:r>
              <a:rPr lang="en-US" altLang="zh-CN">
                <a:latin typeface="Tahoma" pitchFamily="34" charset="0"/>
                <a:ea typeface="SimSun" pitchFamily="2" charset="-122"/>
              </a:rPr>
              <a:t> frequent</a:t>
            </a:r>
          </a:p>
          <a:p>
            <a:pPr eaLnBrk="0" hangingPunct="0"/>
            <a:r>
              <a:rPr lang="en-US" altLang="zh-CN">
                <a:latin typeface="Tahoma" pitchFamily="34" charset="0"/>
                <a:ea typeface="SimSun" pitchFamily="2" charset="-122"/>
              </a:rPr>
              <a:t>   items</a:t>
            </a:r>
          </a:p>
        </p:txBody>
      </p:sp>
      <p:sp>
        <p:nvSpPr>
          <p:cNvPr id="33804" name="Line 11"/>
          <p:cNvSpPr>
            <a:spLocks noChangeShapeType="1"/>
          </p:cNvSpPr>
          <p:nvPr/>
        </p:nvSpPr>
        <p:spPr bwMode="auto">
          <a:xfrm>
            <a:off x="4191000" y="2438400"/>
            <a:ext cx="1143000" cy="0"/>
          </a:xfrm>
          <a:prstGeom prst="line">
            <a:avLst/>
          </a:prstGeom>
          <a:noFill/>
          <a:ln w="9525">
            <a:solidFill>
              <a:schemeClr val="tx1"/>
            </a:solidFill>
            <a:round/>
            <a:headEnd/>
            <a:tailEnd/>
          </a:ln>
        </p:spPr>
        <p:txBody>
          <a:bodyPr wrap="none" anchor="ctr"/>
          <a:lstStyle/>
          <a:p>
            <a:endParaRPr lang="en-IN"/>
          </a:p>
        </p:txBody>
      </p:sp>
      <p:sp>
        <p:nvSpPr>
          <p:cNvPr id="2" name="Slide Number Placeholder 1">
            <a:extLst>
              <a:ext uri="{FF2B5EF4-FFF2-40B4-BE49-F238E27FC236}">
                <a16:creationId xmlns:a16="http://schemas.microsoft.com/office/drawing/2014/main" id="{006B88A7-8981-3541-AA23-0886433EE94B}"/>
              </a:ext>
            </a:extLst>
          </p:cNvPr>
          <p:cNvSpPr>
            <a:spLocks noGrp="1"/>
          </p:cNvSpPr>
          <p:nvPr>
            <p:ph type="sldNum" sz="quarter" idx="12"/>
          </p:nvPr>
        </p:nvSpPr>
        <p:spPr/>
        <p:txBody>
          <a:bodyPr/>
          <a:lstStyle/>
          <a:p>
            <a:fld id="{81A9E46F-7BA3-46CF-8DB8-B01995389C81}"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p:txBody>
          <a:bodyPr/>
          <a:lstStyle/>
          <a:p>
            <a:r>
              <a:rPr lang="en-US" altLang="zh-CN">
                <a:latin typeface="Calibri" pitchFamily="34" charset="0"/>
                <a:ea typeface="SimSun" pitchFamily="2" charset="-122"/>
              </a:rPr>
              <a:t>Detail for A-Priori</a:t>
            </a:r>
          </a:p>
        </p:txBody>
      </p:sp>
      <p:sp>
        <p:nvSpPr>
          <p:cNvPr id="34820" name="Rectangle 3"/>
          <p:cNvSpPr>
            <a:spLocks noGrp="1"/>
          </p:cNvSpPr>
          <p:nvPr>
            <p:ph idx="1"/>
          </p:nvPr>
        </p:nvSpPr>
        <p:spPr>
          <a:xfrm>
            <a:off x="685800" y="1828800"/>
            <a:ext cx="7772400" cy="4572000"/>
          </a:xfrm>
        </p:spPr>
        <p:txBody>
          <a:bodyPr>
            <a:noAutofit/>
          </a:bodyPr>
          <a:lstStyle/>
          <a:p>
            <a:r>
              <a:rPr lang="en-US" altLang="zh-CN" sz="3600">
                <a:latin typeface="Calibri" pitchFamily="34" charset="0"/>
                <a:ea typeface="SimSun" pitchFamily="2" charset="-122"/>
              </a:rPr>
              <a:t>You can use the triangular matrix method with </a:t>
            </a:r>
            <a:r>
              <a:rPr lang="en-US" altLang="zh-CN" sz="3600" i="1">
                <a:latin typeface="Calibri" pitchFamily="34" charset="0"/>
                <a:ea typeface="SimSun" pitchFamily="2" charset="-122"/>
              </a:rPr>
              <a:t>n</a:t>
            </a:r>
            <a:r>
              <a:rPr lang="en-US" altLang="zh-CN" sz="3600">
                <a:latin typeface="Calibri" pitchFamily="34" charset="0"/>
                <a:ea typeface="SimSun" pitchFamily="2" charset="-122"/>
              </a:rPr>
              <a:t>  = number of frequent items.</a:t>
            </a:r>
          </a:p>
          <a:p>
            <a:pPr lvl="1"/>
            <a:r>
              <a:rPr lang="en-US" altLang="zh-CN" sz="3200" dirty="0">
                <a:latin typeface="Calibri" pitchFamily="34" charset="0"/>
                <a:ea typeface="SimSun" pitchFamily="2" charset="-122"/>
              </a:rPr>
              <a:t>May save space compared with storing triples.</a:t>
            </a:r>
          </a:p>
          <a:p>
            <a:r>
              <a:rPr lang="en-US" altLang="zh-CN" sz="3600" dirty="0">
                <a:solidFill>
                  <a:srgbClr val="33CC33"/>
                </a:solidFill>
                <a:latin typeface="Calibri" pitchFamily="34" charset="0"/>
                <a:ea typeface="SimSun" pitchFamily="2" charset="-122"/>
              </a:rPr>
              <a:t>Trick</a:t>
            </a:r>
            <a:r>
              <a:rPr lang="en-US" altLang="zh-CN" sz="3600" dirty="0">
                <a:latin typeface="Calibri" pitchFamily="34" charset="0"/>
                <a:ea typeface="SimSun" pitchFamily="2" charset="-122"/>
              </a:rPr>
              <a:t>: number frequent items 1,2,</a:t>
            </a:r>
            <a:r>
              <a:rPr lang="en-US" altLang="zh-CN" sz="3600" dirty="0">
                <a:latin typeface="Tahoma" pitchFamily="34" charset="0"/>
                <a:ea typeface="SimSun" pitchFamily="2" charset="-122"/>
              </a:rPr>
              <a:t>…</a:t>
            </a:r>
            <a:r>
              <a:rPr lang="en-US" altLang="zh-CN" sz="3600" dirty="0">
                <a:latin typeface="Calibri" pitchFamily="34" charset="0"/>
                <a:ea typeface="SimSun" pitchFamily="2" charset="-122"/>
              </a:rPr>
              <a:t> and keep a table relating new numbers to original item numbers.</a:t>
            </a:r>
          </a:p>
        </p:txBody>
      </p:sp>
      <p:sp>
        <p:nvSpPr>
          <p:cNvPr id="2" name="Slide Number Placeholder 1">
            <a:extLst>
              <a:ext uri="{FF2B5EF4-FFF2-40B4-BE49-F238E27FC236}">
                <a16:creationId xmlns:a16="http://schemas.microsoft.com/office/drawing/2014/main" id="{7B31E524-ECDE-6743-BA6F-5E3437F9FD02}"/>
              </a:ext>
            </a:extLst>
          </p:cNvPr>
          <p:cNvSpPr>
            <a:spLocks noGrp="1"/>
          </p:cNvSpPr>
          <p:nvPr>
            <p:ph type="sldNum" sz="quarter" idx="12"/>
          </p:nvPr>
        </p:nvSpPr>
        <p:spPr/>
        <p:txBody>
          <a:bodyPr/>
          <a:lstStyle/>
          <a:p>
            <a:fld id="{81A9E46F-7BA3-46CF-8DB8-B01995389C81}" type="slidenum">
              <a:rPr lang="en-US" smtClean="0"/>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Applications – (1)</a:t>
            </a:r>
          </a:p>
        </p:txBody>
      </p:sp>
      <p:sp>
        <p:nvSpPr>
          <p:cNvPr id="10243" name="Rectangle 3"/>
          <p:cNvSpPr>
            <a:spLocks noGrp="1" noChangeArrowheads="1"/>
          </p:cNvSpPr>
          <p:nvPr>
            <p:ph idx="1"/>
          </p:nvPr>
        </p:nvSpPr>
        <p:spPr>
          <a:xfrm>
            <a:off x="457200" y="1524001"/>
            <a:ext cx="8229600" cy="4876800"/>
          </a:xfrm>
        </p:spPr>
        <p:txBody>
          <a:bodyPr>
            <a:normAutofit/>
          </a:bodyPr>
          <a:lstStyle/>
          <a:p>
            <a:r>
              <a:rPr lang="en-US" sz="3600" dirty="0">
                <a:solidFill>
                  <a:srgbClr val="CC6600"/>
                </a:solidFill>
              </a:rPr>
              <a:t>Items </a:t>
            </a:r>
            <a:r>
              <a:rPr lang="en-US" sz="3600" dirty="0"/>
              <a:t>= products; </a:t>
            </a:r>
            <a:r>
              <a:rPr lang="en-US" sz="3600" dirty="0">
                <a:solidFill>
                  <a:srgbClr val="0070C0"/>
                </a:solidFill>
              </a:rPr>
              <a:t>baskets </a:t>
            </a:r>
            <a:r>
              <a:rPr lang="en-US" sz="3600" dirty="0"/>
              <a:t>= sets of products someone bought in one trip to the store.</a:t>
            </a:r>
          </a:p>
          <a:p>
            <a:endParaRPr lang="en-US" sz="3600" dirty="0">
              <a:solidFill>
                <a:srgbClr val="33CC33"/>
              </a:solidFill>
            </a:endParaRPr>
          </a:p>
          <a:p>
            <a:r>
              <a:rPr lang="en-US" sz="3600" dirty="0">
                <a:solidFill>
                  <a:srgbClr val="33CC33"/>
                </a:solidFill>
              </a:rPr>
              <a:t>Example</a:t>
            </a:r>
            <a:r>
              <a:rPr lang="en-US" sz="3600" dirty="0"/>
              <a:t> </a:t>
            </a:r>
            <a:r>
              <a:rPr lang="en-US" sz="3600" dirty="0">
                <a:solidFill>
                  <a:srgbClr val="33CC33"/>
                </a:solidFill>
              </a:rPr>
              <a:t>application</a:t>
            </a:r>
            <a:r>
              <a:rPr lang="en-US" sz="3600" dirty="0"/>
              <a:t>: given that many people buy soaps and towels together:</a:t>
            </a:r>
          </a:p>
          <a:p>
            <a:pPr lvl="1"/>
            <a:r>
              <a:rPr lang="en-US" sz="3200" dirty="0"/>
              <a:t>Run a sale on Soaps; raise price of Towels.</a:t>
            </a:r>
          </a:p>
          <a:p>
            <a:r>
              <a:rPr lang="en-US" sz="3600" dirty="0"/>
              <a:t>Only useful if many buy soaps &amp; towels.</a:t>
            </a:r>
          </a:p>
        </p:txBody>
      </p:sp>
      <p:sp>
        <p:nvSpPr>
          <p:cNvPr id="2" name="Slide Number Placeholder 1">
            <a:extLst>
              <a:ext uri="{FF2B5EF4-FFF2-40B4-BE49-F238E27FC236}">
                <a16:creationId xmlns:a16="http://schemas.microsoft.com/office/drawing/2014/main" id="{05254FEF-EB82-3244-9FB5-3A2072D2F990}"/>
              </a:ext>
            </a:extLst>
          </p:cNvPr>
          <p:cNvSpPr>
            <a:spLocks noGrp="1"/>
          </p:cNvSpPr>
          <p:nvPr>
            <p:ph type="sldNum" sz="quarter" idx="12"/>
          </p:nvPr>
        </p:nvSpPr>
        <p:spPr/>
        <p:txBody>
          <a:bodyPr/>
          <a:lstStyle/>
          <a:p>
            <a:fld id="{81A9E46F-7BA3-46CF-8DB8-B01995389C81}" type="slidenum">
              <a:rPr lang="en-US" smtClean="0"/>
              <a:pPr/>
              <a:t>5</a:t>
            </a:fld>
            <a:endParaRPr lang="en-US" dirty="0"/>
          </a:p>
        </p:txBody>
      </p:sp>
    </p:spTree>
    <p:extLst>
      <p:ext uri="{BB962C8B-B14F-4D97-AF65-F5344CB8AC3E}">
        <p14:creationId xmlns:p14="http://schemas.microsoft.com/office/powerpoint/2010/main" val="9059075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p:cNvSpPr>
          <p:nvPr>
            <p:ph type="title"/>
          </p:nvPr>
        </p:nvSpPr>
        <p:spPr>
          <a:xfrm>
            <a:off x="0" y="457200"/>
            <a:ext cx="9144000" cy="950976"/>
          </a:xfrm>
        </p:spPr>
        <p:txBody>
          <a:bodyPr>
            <a:noAutofit/>
          </a:bodyPr>
          <a:lstStyle/>
          <a:p>
            <a:r>
              <a:rPr lang="en-US" altLang="zh-CN" sz="4000" dirty="0">
                <a:latin typeface="Calibri" pitchFamily="34" charset="0"/>
                <a:ea typeface="SimSun" pitchFamily="2" charset="-122"/>
              </a:rPr>
              <a:t>A-Priori Using Triangular Matrix for Counts</a:t>
            </a:r>
          </a:p>
        </p:txBody>
      </p:sp>
      <p:sp>
        <p:nvSpPr>
          <p:cNvPr id="35844" name="Rectangle 3"/>
          <p:cNvSpPr>
            <a:spLocks noChangeArrowheads="1"/>
          </p:cNvSpPr>
          <p:nvPr/>
        </p:nvSpPr>
        <p:spPr bwMode="auto">
          <a:xfrm>
            <a:off x="2209800" y="2362200"/>
            <a:ext cx="2057400" cy="3124200"/>
          </a:xfrm>
          <a:prstGeom prst="rect">
            <a:avLst/>
          </a:prstGeom>
          <a:solidFill>
            <a:srgbClr val="CCFFCC"/>
          </a:solidFill>
          <a:ln w="9525">
            <a:solidFill>
              <a:schemeClr val="tx1"/>
            </a:solidFill>
            <a:miter lim="800000"/>
            <a:headEnd/>
            <a:tailEnd/>
          </a:ln>
        </p:spPr>
        <p:txBody>
          <a:bodyPr wrap="none" anchor="ctr"/>
          <a:lstStyle/>
          <a:p>
            <a:pPr algn="ctr" eaLnBrk="0" hangingPunct="0"/>
            <a:endParaRPr lang="zh-CN" altLang="en-US">
              <a:latin typeface="Times New Roman" pitchFamily="18" charset="0"/>
              <a:ea typeface="SimSun" pitchFamily="2" charset="-122"/>
            </a:endParaRPr>
          </a:p>
        </p:txBody>
      </p:sp>
      <p:sp>
        <p:nvSpPr>
          <p:cNvPr id="35845" name="Rectangle 4"/>
          <p:cNvSpPr>
            <a:spLocks noChangeArrowheads="1"/>
          </p:cNvSpPr>
          <p:nvPr/>
        </p:nvSpPr>
        <p:spPr bwMode="auto">
          <a:xfrm>
            <a:off x="5257800" y="2362200"/>
            <a:ext cx="1981200" cy="3124200"/>
          </a:xfrm>
          <a:prstGeom prst="rect">
            <a:avLst/>
          </a:prstGeom>
          <a:solidFill>
            <a:srgbClr val="CCFFCC"/>
          </a:solidFill>
          <a:ln w="9525">
            <a:solidFill>
              <a:schemeClr val="tx1"/>
            </a:solidFill>
            <a:miter lim="800000"/>
            <a:headEnd/>
            <a:tailEnd/>
          </a:ln>
        </p:spPr>
        <p:txBody>
          <a:bodyPr wrap="none" anchor="ctr"/>
          <a:lstStyle/>
          <a:p>
            <a:pPr algn="ctr" eaLnBrk="0" hangingPunct="0"/>
            <a:endParaRPr lang="zh-CN" altLang="en-US">
              <a:latin typeface="Times New Roman" pitchFamily="18" charset="0"/>
              <a:ea typeface="SimSun" pitchFamily="2" charset="-122"/>
            </a:endParaRPr>
          </a:p>
        </p:txBody>
      </p:sp>
      <p:sp>
        <p:nvSpPr>
          <p:cNvPr id="35846" name="Rectangle 5"/>
          <p:cNvSpPr>
            <a:spLocks noChangeArrowheads="1"/>
          </p:cNvSpPr>
          <p:nvPr/>
        </p:nvSpPr>
        <p:spPr bwMode="auto">
          <a:xfrm>
            <a:off x="2286000" y="2438400"/>
            <a:ext cx="1905000" cy="685800"/>
          </a:xfrm>
          <a:prstGeom prst="rect">
            <a:avLst/>
          </a:prstGeom>
          <a:solidFill>
            <a:srgbClr val="99CCFF"/>
          </a:solidFill>
          <a:ln w="9525">
            <a:solidFill>
              <a:schemeClr val="tx1"/>
            </a:solidFill>
            <a:miter lim="800000"/>
            <a:headEnd/>
            <a:tailEnd/>
          </a:ln>
        </p:spPr>
        <p:txBody>
          <a:bodyPr wrap="none" anchor="ctr"/>
          <a:lstStyle/>
          <a:p>
            <a:pPr algn="ctr" eaLnBrk="0" hangingPunct="0"/>
            <a:r>
              <a:rPr lang="en-US" altLang="zh-CN">
                <a:latin typeface="Tahoma" pitchFamily="34" charset="0"/>
                <a:ea typeface="SimSun" pitchFamily="2" charset="-122"/>
              </a:rPr>
              <a:t>Item counts</a:t>
            </a:r>
          </a:p>
        </p:txBody>
      </p:sp>
      <p:sp>
        <p:nvSpPr>
          <p:cNvPr id="35847" name="Text Box 6"/>
          <p:cNvSpPr txBox="1">
            <a:spLocks noChangeArrowheads="1"/>
          </p:cNvSpPr>
          <p:nvPr/>
        </p:nvSpPr>
        <p:spPr bwMode="auto">
          <a:xfrm>
            <a:off x="2667000" y="5630863"/>
            <a:ext cx="1047750" cy="457200"/>
          </a:xfrm>
          <a:prstGeom prst="rect">
            <a:avLst/>
          </a:prstGeom>
          <a:noFill/>
          <a:ln w="9525">
            <a:noFill/>
            <a:miter lim="800000"/>
            <a:headEnd/>
            <a:tailEnd/>
          </a:ln>
        </p:spPr>
        <p:txBody>
          <a:bodyPr wrap="none">
            <a:spAutoFit/>
          </a:bodyPr>
          <a:lstStyle/>
          <a:p>
            <a:pPr eaLnBrk="0" hangingPunct="0"/>
            <a:r>
              <a:rPr lang="en-US" altLang="zh-CN">
                <a:latin typeface="Tahoma" pitchFamily="34" charset="0"/>
                <a:ea typeface="SimSun" pitchFamily="2" charset="-122"/>
              </a:rPr>
              <a:t>Pass 1</a:t>
            </a:r>
          </a:p>
        </p:txBody>
      </p:sp>
      <p:sp>
        <p:nvSpPr>
          <p:cNvPr id="35848" name="Text Box 7"/>
          <p:cNvSpPr txBox="1">
            <a:spLocks noChangeArrowheads="1"/>
          </p:cNvSpPr>
          <p:nvPr/>
        </p:nvSpPr>
        <p:spPr bwMode="auto">
          <a:xfrm>
            <a:off x="5715000" y="5630863"/>
            <a:ext cx="1047750" cy="457200"/>
          </a:xfrm>
          <a:prstGeom prst="rect">
            <a:avLst/>
          </a:prstGeom>
          <a:noFill/>
          <a:ln w="9525">
            <a:noFill/>
            <a:miter lim="800000"/>
            <a:headEnd/>
            <a:tailEnd/>
          </a:ln>
        </p:spPr>
        <p:txBody>
          <a:bodyPr wrap="none">
            <a:spAutoFit/>
          </a:bodyPr>
          <a:lstStyle/>
          <a:p>
            <a:pPr eaLnBrk="0" hangingPunct="0"/>
            <a:r>
              <a:rPr lang="en-US" altLang="zh-CN">
                <a:latin typeface="Tahoma" pitchFamily="34" charset="0"/>
                <a:ea typeface="SimSun" pitchFamily="2" charset="-122"/>
              </a:rPr>
              <a:t>Pass 2</a:t>
            </a:r>
          </a:p>
        </p:txBody>
      </p:sp>
      <p:sp>
        <p:nvSpPr>
          <p:cNvPr id="35849" name="Rectangle 8"/>
          <p:cNvSpPr>
            <a:spLocks noChangeArrowheads="1"/>
          </p:cNvSpPr>
          <p:nvPr/>
        </p:nvSpPr>
        <p:spPr bwMode="auto">
          <a:xfrm>
            <a:off x="5334000" y="2438400"/>
            <a:ext cx="1828800" cy="914400"/>
          </a:xfrm>
          <a:prstGeom prst="rect">
            <a:avLst/>
          </a:prstGeom>
          <a:solidFill>
            <a:srgbClr val="99CCFF"/>
          </a:solidFill>
          <a:ln w="9525">
            <a:solidFill>
              <a:schemeClr val="tx1"/>
            </a:solidFill>
            <a:miter lim="800000"/>
            <a:headEnd/>
            <a:tailEnd/>
          </a:ln>
        </p:spPr>
        <p:txBody>
          <a:bodyPr wrap="none" anchor="ctr"/>
          <a:lstStyle/>
          <a:p>
            <a:pPr algn="ctr" eaLnBrk="0" hangingPunct="0"/>
            <a:r>
              <a:rPr lang="en-US" altLang="zh-CN" sz="2000" dirty="0">
                <a:latin typeface="Tahoma" pitchFamily="34" charset="0"/>
                <a:ea typeface="SimSun" pitchFamily="2" charset="-122"/>
              </a:rPr>
              <a:t> </a:t>
            </a:r>
            <a:r>
              <a:rPr lang="en-US" altLang="zh-CN" sz="2000" dirty="0" err="1">
                <a:latin typeface="Tahoma" pitchFamily="34" charset="0"/>
                <a:ea typeface="SimSun" pitchFamily="2" charset="-122"/>
              </a:rPr>
              <a:t>Freq</a:t>
            </a:r>
            <a:r>
              <a:rPr lang="en-US" altLang="zh-CN" sz="2000" dirty="0">
                <a:latin typeface="Tahoma" pitchFamily="34" charset="0"/>
                <a:ea typeface="SimSun" pitchFamily="2" charset="-122"/>
              </a:rPr>
              <a:t>-    Old  </a:t>
            </a:r>
          </a:p>
          <a:p>
            <a:pPr algn="ctr" eaLnBrk="0" hangingPunct="0"/>
            <a:r>
              <a:rPr lang="en-US" altLang="zh-CN" sz="2000" dirty="0">
                <a:latin typeface="Tahoma" pitchFamily="34" charset="0"/>
                <a:ea typeface="SimSun" pitchFamily="2" charset="-122"/>
              </a:rPr>
              <a:t>  </a:t>
            </a:r>
            <a:r>
              <a:rPr lang="en-US" altLang="zh-CN" sz="2000" dirty="0" err="1">
                <a:latin typeface="Tahoma" pitchFamily="34" charset="0"/>
                <a:ea typeface="SimSun" pitchFamily="2" charset="-122"/>
              </a:rPr>
              <a:t>quent</a:t>
            </a:r>
            <a:r>
              <a:rPr lang="en-US" altLang="zh-CN" sz="2000" dirty="0">
                <a:latin typeface="Tahoma" pitchFamily="34" charset="0"/>
                <a:ea typeface="SimSun" pitchFamily="2" charset="-122"/>
              </a:rPr>
              <a:t>   item  </a:t>
            </a:r>
          </a:p>
          <a:p>
            <a:pPr algn="ctr" eaLnBrk="0" hangingPunct="0"/>
            <a:r>
              <a:rPr lang="en-US" altLang="zh-CN" sz="2000" dirty="0">
                <a:latin typeface="Tahoma" pitchFamily="34" charset="0"/>
                <a:ea typeface="SimSun" pitchFamily="2" charset="-122"/>
              </a:rPr>
              <a:t>… items   #’s  </a:t>
            </a:r>
          </a:p>
        </p:txBody>
      </p:sp>
      <p:sp>
        <p:nvSpPr>
          <p:cNvPr id="35850" name="Line 9"/>
          <p:cNvSpPr>
            <a:spLocks noChangeShapeType="1"/>
          </p:cNvSpPr>
          <p:nvPr/>
        </p:nvSpPr>
        <p:spPr bwMode="auto">
          <a:xfrm>
            <a:off x="4191000" y="3124200"/>
            <a:ext cx="1143000" cy="228600"/>
          </a:xfrm>
          <a:prstGeom prst="line">
            <a:avLst/>
          </a:prstGeom>
          <a:noFill/>
          <a:ln w="9525">
            <a:solidFill>
              <a:schemeClr val="tx1"/>
            </a:solidFill>
            <a:round/>
            <a:headEnd/>
            <a:tailEnd/>
          </a:ln>
        </p:spPr>
        <p:txBody>
          <a:bodyPr wrap="none" anchor="ctr"/>
          <a:lstStyle/>
          <a:p>
            <a:endParaRPr lang="en-IN"/>
          </a:p>
        </p:txBody>
      </p:sp>
      <p:sp>
        <p:nvSpPr>
          <p:cNvPr id="35851" name="Text Box 10"/>
          <p:cNvSpPr txBox="1">
            <a:spLocks noChangeArrowheads="1"/>
          </p:cNvSpPr>
          <p:nvPr/>
        </p:nvSpPr>
        <p:spPr bwMode="auto">
          <a:xfrm>
            <a:off x="5562600" y="3657600"/>
            <a:ext cx="1466850" cy="1552575"/>
          </a:xfrm>
          <a:prstGeom prst="rect">
            <a:avLst/>
          </a:prstGeom>
          <a:noFill/>
          <a:ln w="9525">
            <a:noFill/>
            <a:miter lim="800000"/>
            <a:headEnd/>
            <a:tailEnd/>
          </a:ln>
        </p:spPr>
        <p:txBody>
          <a:bodyPr wrap="none">
            <a:spAutoFit/>
          </a:bodyPr>
          <a:lstStyle/>
          <a:p>
            <a:pPr eaLnBrk="0" hangingPunct="0"/>
            <a:r>
              <a:rPr lang="en-US" altLang="zh-CN">
                <a:latin typeface="Tahoma" pitchFamily="34" charset="0"/>
                <a:ea typeface="SimSun" pitchFamily="2" charset="-122"/>
              </a:rPr>
              <a:t>Counts of</a:t>
            </a:r>
          </a:p>
          <a:p>
            <a:pPr eaLnBrk="0" hangingPunct="0"/>
            <a:r>
              <a:rPr lang="en-US" altLang="zh-CN">
                <a:latin typeface="Tahoma" pitchFamily="34" charset="0"/>
                <a:ea typeface="SimSun" pitchFamily="2" charset="-122"/>
              </a:rPr>
              <a:t> pairs of</a:t>
            </a:r>
          </a:p>
          <a:p>
            <a:pPr eaLnBrk="0" hangingPunct="0"/>
            <a:r>
              <a:rPr lang="en-US" altLang="zh-CN">
                <a:latin typeface="Tahoma" pitchFamily="34" charset="0"/>
                <a:ea typeface="SimSun" pitchFamily="2" charset="-122"/>
              </a:rPr>
              <a:t> frequent</a:t>
            </a:r>
          </a:p>
          <a:p>
            <a:pPr eaLnBrk="0" hangingPunct="0"/>
            <a:r>
              <a:rPr lang="en-US" altLang="zh-CN">
                <a:latin typeface="Tahoma" pitchFamily="34" charset="0"/>
                <a:ea typeface="SimSun" pitchFamily="2" charset="-122"/>
              </a:rPr>
              <a:t>   items</a:t>
            </a:r>
          </a:p>
        </p:txBody>
      </p:sp>
      <p:sp>
        <p:nvSpPr>
          <p:cNvPr id="35852" name="Line 11"/>
          <p:cNvSpPr>
            <a:spLocks noChangeShapeType="1"/>
          </p:cNvSpPr>
          <p:nvPr/>
        </p:nvSpPr>
        <p:spPr bwMode="auto">
          <a:xfrm>
            <a:off x="4191000" y="2438400"/>
            <a:ext cx="1143000" cy="0"/>
          </a:xfrm>
          <a:prstGeom prst="line">
            <a:avLst/>
          </a:prstGeom>
          <a:noFill/>
          <a:ln w="9525">
            <a:solidFill>
              <a:schemeClr val="tx1"/>
            </a:solidFill>
            <a:round/>
            <a:headEnd/>
            <a:tailEnd/>
          </a:ln>
        </p:spPr>
        <p:txBody>
          <a:bodyPr wrap="none" anchor="ctr"/>
          <a:lstStyle/>
          <a:p>
            <a:endParaRPr lang="en-IN"/>
          </a:p>
        </p:txBody>
      </p:sp>
      <p:sp>
        <p:nvSpPr>
          <p:cNvPr id="35853" name="Line 12"/>
          <p:cNvSpPr>
            <a:spLocks noChangeShapeType="1"/>
          </p:cNvSpPr>
          <p:nvPr/>
        </p:nvSpPr>
        <p:spPr bwMode="auto">
          <a:xfrm>
            <a:off x="6400800" y="2438400"/>
            <a:ext cx="0" cy="914400"/>
          </a:xfrm>
          <a:prstGeom prst="line">
            <a:avLst/>
          </a:prstGeom>
          <a:noFill/>
          <a:ln w="9525">
            <a:solidFill>
              <a:schemeClr val="tx1"/>
            </a:solidFill>
            <a:round/>
            <a:headEnd/>
            <a:tailEnd/>
          </a:ln>
        </p:spPr>
        <p:txBody>
          <a:bodyPr/>
          <a:lstStyle/>
          <a:p>
            <a:endParaRPr lang="en-IN"/>
          </a:p>
        </p:txBody>
      </p:sp>
      <p:sp>
        <p:nvSpPr>
          <p:cNvPr id="2" name="Slide Number Placeholder 1">
            <a:extLst>
              <a:ext uri="{FF2B5EF4-FFF2-40B4-BE49-F238E27FC236}">
                <a16:creationId xmlns:a16="http://schemas.microsoft.com/office/drawing/2014/main" id="{EA0EDCD9-97C4-4A45-BC6B-AE66BBECDCA8}"/>
              </a:ext>
            </a:extLst>
          </p:cNvPr>
          <p:cNvSpPr>
            <a:spLocks noGrp="1"/>
          </p:cNvSpPr>
          <p:nvPr>
            <p:ph type="sldNum" sz="quarter" idx="12"/>
          </p:nvPr>
        </p:nvSpPr>
        <p:spPr/>
        <p:txBody>
          <a:bodyPr/>
          <a:lstStyle/>
          <a:p>
            <a:fld id="{81A9E46F-7BA3-46CF-8DB8-B01995389C81}" type="slidenum">
              <a:rPr lang="en-US" smtClean="0"/>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6"/>
          <p:cNvSpPr>
            <a:spLocks noGrp="1"/>
          </p:cNvSpPr>
          <p:nvPr>
            <p:ph type="title"/>
          </p:nvPr>
        </p:nvSpPr>
        <p:spPr>
          <a:noFill/>
        </p:spPr>
        <p:txBody>
          <a:bodyPr/>
          <a:lstStyle/>
          <a:p>
            <a:r>
              <a:rPr lang="en-US" altLang="zh-CN">
                <a:latin typeface="Calibri" pitchFamily="34" charset="0"/>
              </a:rPr>
              <a:t>A-Priori for All Frequent Itemsets</a:t>
            </a:r>
          </a:p>
        </p:txBody>
      </p:sp>
      <p:sp>
        <p:nvSpPr>
          <p:cNvPr id="36867" name="Rectangle 3"/>
          <p:cNvSpPr>
            <a:spLocks noGrp="1"/>
          </p:cNvSpPr>
          <p:nvPr>
            <p:ph idx="1"/>
          </p:nvPr>
        </p:nvSpPr>
        <p:spPr/>
        <p:txBody>
          <a:bodyPr>
            <a:normAutofit/>
          </a:bodyPr>
          <a:lstStyle/>
          <a:p>
            <a:r>
              <a:rPr lang="en-US" altLang="zh-CN" sz="4000" dirty="0">
                <a:latin typeface="Calibri" pitchFamily="34" charset="0"/>
                <a:ea typeface="SimSun" pitchFamily="2" charset="-122"/>
              </a:rPr>
              <a:t>For each </a:t>
            </a:r>
            <a:r>
              <a:rPr lang="en-US" altLang="zh-CN" sz="4000" i="1" dirty="0">
                <a:latin typeface="Calibri" pitchFamily="34" charset="0"/>
                <a:ea typeface="SimSun" pitchFamily="2" charset="-122"/>
              </a:rPr>
              <a:t>k</a:t>
            </a:r>
            <a:r>
              <a:rPr lang="en-US" altLang="zh-CN" sz="4000" dirty="0">
                <a:latin typeface="Calibri" pitchFamily="34" charset="0"/>
                <a:ea typeface="SimSun" pitchFamily="2" charset="-122"/>
              </a:rPr>
              <a:t>, we construct two </a:t>
            </a:r>
            <a:r>
              <a:rPr lang="en-US" altLang="zh-CN" sz="4000" i="1" dirty="0">
                <a:solidFill>
                  <a:srgbClr val="FF0066"/>
                </a:solidFill>
                <a:latin typeface="Calibri" pitchFamily="34" charset="0"/>
                <a:ea typeface="SimSun" pitchFamily="2" charset="-122"/>
              </a:rPr>
              <a:t>k </a:t>
            </a:r>
            <a:r>
              <a:rPr lang="en-US" altLang="zh-CN" sz="4000" dirty="0">
                <a:solidFill>
                  <a:srgbClr val="FF0066"/>
                </a:solidFill>
                <a:latin typeface="Calibri" pitchFamily="34" charset="0"/>
                <a:ea typeface="SimSun" pitchFamily="2" charset="-122"/>
              </a:rPr>
              <a:t>-</a:t>
            </a:r>
            <a:r>
              <a:rPr lang="en-US" altLang="zh-CN" sz="4000" i="1" dirty="0">
                <a:solidFill>
                  <a:srgbClr val="FF0066"/>
                </a:solidFill>
                <a:latin typeface="Calibri" pitchFamily="34" charset="0"/>
                <a:ea typeface="SimSun" pitchFamily="2" charset="-122"/>
              </a:rPr>
              <a:t>sets  </a:t>
            </a:r>
            <a:r>
              <a:rPr lang="en-US" altLang="zh-CN" sz="4000" dirty="0">
                <a:latin typeface="Calibri" pitchFamily="34" charset="0"/>
                <a:ea typeface="SimSun" pitchFamily="2" charset="-122"/>
              </a:rPr>
              <a:t>(sets of size </a:t>
            </a:r>
            <a:r>
              <a:rPr lang="en-US" altLang="zh-CN" sz="4000" i="1" dirty="0">
                <a:latin typeface="Calibri" pitchFamily="34" charset="0"/>
                <a:ea typeface="SimSun" pitchFamily="2" charset="-122"/>
              </a:rPr>
              <a:t>k</a:t>
            </a:r>
            <a:r>
              <a:rPr lang="en-US" altLang="zh-CN" sz="4000" dirty="0">
                <a:latin typeface="Calibri" pitchFamily="34" charset="0"/>
                <a:ea typeface="SimSun" pitchFamily="2" charset="-122"/>
              </a:rPr>
              <a:t> ):</a:t>
            </a:r>
          </a:p>
          <a:p>
            <a:pPr lvl="1"/>
            <a:r>
              <a:rPr lang="en-US" altLang="zh-CN" sz="3600" i="1" dirty="0" err="1">
                <a:latin typeface="Calibri" pitchFamily="34" charset="0"/>
                <a:ea typeface="SimSun" pitchFamily="2" charset="-122"/>
              </a:rPr>
              <a:t>C</a:t>
            </a:r>
            <a:r>
              <a:rPr lang="en-US" altLang="zh-CN" sz="3600" i="1" baseline="-25000" dirty="0" err="1">
                <a:latin typeface="Calibri" pitchFamily="34" charset="0"/>
                <a:ea typeface="SimSun" pitchFamily="2" charset="-122"/>
              </a:rPr>
              <a:t>k</a:t>
            </a:r>
            <a:r>
              <a:rPr lang="en-US" altLang="zh-CN" sz="3600" i="1" dirty="0">
                <a:latin typeface="Calibri" pitchFamily="34" charset="0"/>
                <a:ea typeface="SimSun" pitchFamily="2" charset="-122"/>
              </a:rPr>
              <a:t>  </a:t>
            </a:r>
            <a:r>
              <a:rPr lang="en-US" altLang="zh-CN" sz="3600" dirty="0">
                <a:latin typeface="Calibri" pitchFamily="34" charset="0"/>
                <a:ea typeface="SimSun" pitchFamily="2" charset="-122"/>
              </a:rPr>
              <a:t>= </a:t>
            </a:r>
            <a:r>
              <a:rPr lang="en-US" altLang="zh-CN" sz="3600" i="1" dirty="0">
                <a:solidFill>
                  <a:srgbClr val="FF0066"/>
                </a:solidFill>
                <a:latin typeface="Calibri" pitchFamily="34" charset="0"/>
                <a:ea typeface="SimSun" pitchFamily="2" charset="-122"/>
              </a:rPr>
              <a:t>candidate</a:t>
            </a:r>
            <a:r>
              <a:rPr lang="en-US" altLang="zh-CN" sz="3600" i="1" dirty="0">
                <a:latin typeface="Calibri" pitchFamily="34" charset="0"/>
                <a:ea typeface="SimSun" pitchFamily="2" charset="-122"/>
              </a:rPr>
              <a:t>  k </a:t>
            </a:r>
            <a:r>
              <a:rPr lang="en-US" altLang="zh-CN" sz="3600" dirty="0">
                <a:latin typeface="Calibri" pitchFamily="34" charset="0"/>
                <a:ea typeface="SimSun" pitchFamily="2" charset="-122"/>
              </a:rPr>
              <a:t>-sets = those that might be frequent sets (support </a:t>
            </a:r>
            <a:r>
              <a:rPr lang="en-US" altLang="zh-CN" sz="3600" u="sng" dirty="0">
                <a:latin typeface="Calibri" pitchFamily="34" charset="0"/>
                <a:ea typeface="SimSun" pitchFamily="2" charset="-122"/>
              </a:rPr>
              <a:t>&gt;</a:t>
            </a:r>
            <a:r>
              <a:rPr lang="en-US" altLang="zh-CN" sz="3600" dirty="0">
                <a:latin typeface="Calibri" pitchFamily="34" charset="0"/>
                <a:ea typeface="SimSun" pitchFamily="2" charset="-122"/>
              </a:rPr>
              <a:t> </a:t>
            </a:r>
            <a:r>
              <a:rPr lang="en-US" altLang="zh-CN" sz="3600" i="1" dirty="0">
                <a:latin typeface="Calibri" pitchFamily="34" charset="0"/>
                <a:ea typeface="SimSun" pitchFamily="2" charset="-122"/>
              </a:rPr>
              <a:t>s</a:t>
            </a:r>
            <a:r>
              <a:rPr lang="en-US" altLang="zh-CN" sz="3600" dirty="0">
                <a:latin typeface="Calibri" pitchFamily="34" charset="0"/>
                <a:ea typeface="SimSun" pitchFamily="2" charset="-122"/>
              </a:rPr>
              <a:t> ) based on information from the pass for </a:t>
            </a:r>
            <a:r>
              <a:rPr lang="en-US" altLang="zh-CN" sz="3600" i="1" dirty="0">
                <a:latin typeface="Calibri" pitchFamily="34" charset="0"/>
                <a:ea typeface="SimSun" pitchFamily="2" charset="-122"/>
              </a:rPr>
              <a:t>k</a:t>
            </a:r>
            <a:r>
              <a:rPr lang="en-US" altLang="zh-CN" sz="3600" dirty="0">
                <a:latin typeface="Calibri" pitchFamily="34" charset="0"/>
                <a:ea typeface="SimSun" pitchFamily="2" charset="-122"/>
              </a:rPr>
              <a:t> </a:t>
            </a:r>
            <a:r>
              <a:rPr lang="en-US" altLang="zh-CN" sz="3600" dirty="0">
                <a:latin typeface="Tahoma" pitchFamily="34" charset="0"/>
                <a:ea typeface="SimSun" pitchFamily="2" charset="-122"/>
              </a:rPr>
              <a:t>–</a:t>
            </a:r>
            <a:r>
              <a:rPr lang="en-US" altLang="zh-CN" sz="3600" dirty="0">
                <a:latin typeface="Calibri" pitchFamily="34" charset="0"/>
                <a:ea typeface="SimSun" pitchFamily="2" charset="-122"/>
              </a:rPr>
              <a:t>1.</a:t>
            </a:r>
          </a:p>
          <a:p>
            <a:pPr lvl="1"/>
            <a:r>
              <a:rPr lang="en-US" altLang="zh-CN" sz="3600" i="1" dirty="0" err="1">
                <a:latin typeface="Calibri" pitchFamily="34" charset="0"/>
                <a:ea typeface="SimSun" pitchFamily="2" charset="-122"/>
              </a:rPr>
              <a:t>L</a:t>
            </a:r>
            <a:r>
              <a:rPr lang="en-US" altLang="zh-CN" sz="3600" i="1" baseline="-25000" dirty="0" err="1">
                <a:latin typeface="Calibri" pitchFamily="34" charset="0"/>
                <a:ea typeface="SimSun" pitchFamily="2" charset="-122"/>
              </a:rPr>
              <a:t>k</a:t>
            </a:r>
            <a:r>
              <a:rPr lang="en-US" altLang="zh-CN" sz="3600" dirty="0">
                <a:latin typeface="Calibri" pitchFamily="34" charset="0"/>
                <a:ea typeface="SimSun" pitchFamily="2" charset="-122"/>
              </a:rPr>
              <a:t>  = the set of truly frequent </a:t>
            </a:r>
            <a:r>
              <a:rPr lang="en-US" altLang="zh-CN" sz="3600" i="1" dirty="0">
                <a:latin typeface="Calibri" pitchFamily="34" charset="0"/>
                <a:ea typeface="SimSun" pitchFamily="2" charset="-122"/>
              </a:rPr>
              <a:t>k</a:t>
            </a:r>
            <a:r>
              <a:rPr lang="en-US" altLang="zh-CN" sz="3600" dirty="0">
                <a:latin typeface="Calibri" pitchFamily="34" charset="0"/>
                <a:ea typeface="SimSun" pitchFamily="2" charset="-122"/>
              </a:rPr>
              <a:t> -sets.</a:t>
            </a:r>
          </a:p>
        </p:txBody>
      </p:sp>
      <p:sp>
        <p:nvSpPr>
          <p:cNvPr id="2" name="Slide Number Placeholder 1">
            <a:extLst>
              <a:ext uri="{FF2B5EF4-FFF2-40B4-BE49-F238E27FC236}">
                <a16:creationId xmlns:a16="http://schemas.microsoft.com/office/drawing/2014/main" id="{5901B6E2-92E9-9E43-8F84-B80730C75B00}"/>
              </a:ext>
            </a:extLst>
          </p:cNvPr>
          <p:cNvSpPr>
            <a:spLocks noGrp="1"/>
          </p:cNvSpPr>
          <p:nvPr>
            <p:ph type="sldNum" sz="quarter" idx="12"/>
          </p:nvPr>
        </p:nvSpPr>
        <p:spPr/>
        <p:txBody>
          <a:bodyPr/>
          <a:lstStyle/>
          <a:p>
            <a:fld id="{81A9E46F-7BA3-46CF-8DB8-B01995389C81}"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2"/>
          <p:cNvSpPr txBox="1">
            <a:spLocks noChangeArrowheads="1"/>
          </p:cNvSpPr>
          <p:nvPr/>
        </p:nvSpPr>
        <p:spPr bwMode="auto">
          <a:xfrm>
            <a:off x="609600" y="3213100"/>
            <a:ext cx="403225" cy="366713"/>
          </a:xfrm>
          <a:prstGeom prst="rect">
            <a:avLst/>
          </a:prstGeom>
          <a:noFill/>
          <a:ln w="9525">
            <a:noFill/>
            <a:miter lim="800000"/>
            <a:headEnd/>
            <a:tailEnd/>
          </a:ln>
        </p:spPr>
        <p:txBody>
          <a:bodyPr wrap="none">
            <a:spAutoFit/>
          </a:bodyPr>
          <a:lstStyle/>
          <a:p>
            <a:pPr eaLnBrk="0" hangingPunct="0"/>
            <a:r>
              <a:rPr lang="en-US" altLang="zh-CN" sz="1800">
                <a:latin typeface="Tahoma" pitchFamily="34" charset="0"/>
                <a:ea typeface="SimSun" pitchFamily="2" charset="-122"/>
              </a:rPr>
              <a:t>C</a:t>
            </a:r>
            <a:r>
              <a:rPr lang="en-US" altLang="zh-CN" sz="1800" baseline="-25000">
                <a:latin typeface="Tahoma" pitchFamily="34" charset="0"/>
                <a:ea typeface="SimSun" pitchFamily="2" charset="-122"/>
              </a:rPr>
              <a:t>1</a:t>
            </a:r>
          </a:p>
        </p:txBody>
      </p:sp>
      <p:sp>
        <p:nvSpPr>
          <p:cNvPr id="37892" name="Text Box 3"/>
          <p:cNvSpPr txBox="1">
            <a:spLocks noChangeArrowheads="1"/>
          </p:cNvSpPr>
          <p:nvPr/>
        </p:nvSpPr>
        <p:spPr bwMode="auto">
          <a:xfrm>
            <a:off x="2286000" y="3213100"/>
            <a:ext cx="381000" cy="366713"/>
          </a:xfrm>
          <a:prstGeom prst="rect">
            <a:avLst/>
          </a:prstGeom>
          <a:noFill/>
          <a:ln w="9525">
            <a:noFill/>
            <a:miter lim="800000"/>
            <a:headEnd/>
            <a:tailEnd/>
          </a:ln>
        </p:spPr>
        <p:txBody>
          <a:bodyPr wrap="none">
            <a:spAutoFit/>
          </a:bodyPr>
          <a:lstStyle/>
          <a:p>
            <a:pPr eaLnBrk="0" hangingPunct="0"/>
            <a:r>
              <a:rPr lang="en-US" altLang="zh-CN" sz="1800">
                <a:latin typeface="Tahoma" pitchFamily="34" charset="0"/>
                <a:ea typeface="SimSun" pitchFamily="2" charset="-122"/>
              </a:rPr>
              <a:t>L</a:t>
            </a:r>
            <a:r>
              <a:rPr lang="en-US" altLang="zh-CN" sz="1800" baseline="-25000">
                <a:latin typeface="Tahoma" pitchFamily="34" charset="0"/>
                <a:ea typeface="SimSun" pitchFamily="2" charset="-122"/>
              </a:rPr>
              <a:t>1</a:t>
            </a:r>
          </a:p>
        </p:txBody>
      </p:sp>
      <p:sp>
        <p:nvSpPr>
          <p:cNvPr id="37893" name="Text Box 4"/>
          <p:cNvSpPr txBox="1">
            <a:spLocks noChangeArrowheads="1"/>
          </p:cNvSpPr>
          <p:nvPr/>
        </p:nvSpPr>
        <p:spPr bwMode="auto">
          <a:xfrm>
            <a:off x="4191000" y="3213100"/>
            <a:ext cx="403225" cy="366713"/>
          </a:xfrm>
          <a:prstGeom prst="rect">
            <a:avLst/>
          </a:prstGeom>
          <a:noFill/>
          <a:ln w="9525">
            <a:noFill/>
            <a:miter lim="800000"/>
            <a:headEnd/>
            <a:tailEnd/>
          </a:ln>
        </p:spPr>
        <p:txBody>
          <a:bodyPr wrap="none">
            <a:spAutoFit/>
          </a:bodyPr>
          <a:lstStyle/>
          <a:p>
            <a:pPr eaLnBrk="0" hangingPunct="0"/>
            <a:r>
              <a:rPr lang="en-US" altLang="zh-CN" sz="1800">
                <a:latin typeface="Tahoma" pitchFamily="34" charset="0"/>
                <a:ea typeface="SimSun" pitchFamily="2" charset="-122"/>
              </a:rPr>
              <a:t>C</a:t>
            </a:r>
            <a:r>
              <a:rPr lang="en-US" altLang="zh-CN" sz="1800" baseline="-25000">
                <a:latin typeface="Tahoma" pitchFamily="34" charset="0"/>
                <a:ea typeface="SimSun" pitchFamily="2" charset="-122"/>
              </a:rPr>
              <a:t>2</a:t>
            </a:r>
          </a:p>
        </p:txBody>
      </p:sp>
      <p:sp>
        <p:nvSpPr>
          <p:cNvPr id="37894" name="Text Box 5"/>
          <p:cNvSpPr txBox="1">
            <a:spLocks noChangeArrowheads="1"/>
          </p:cNvSpPr>
          <p:nvPr/>
        </p:nvSpPr>
        <p:spPr bwMode="auto">
          <a:xfrm>
            <a:off x="5791200" y="3213100"/>
            <a:ext cx="381000" cy="366713"/>
          </a:xfrm>
          <a:prstGeom prst="rect">
            <a:avLst/>
          </a:prstGeom>
          <a:noFill/>
          <a:ln w="9525">
            <a:noFill/>
            <a:miter lim="800000"/>
            <a:headEnd/>
            <a:tailEnd/>
          </a:ln>
        </p:spPr>
        <p:txBody>
          <a:bodyPr wrap="none">
            <a:spAutoFit/>
          </a:bodyPr>
          <a:lstStyle/>
          <a:p>
            <a:pPr eaLnBrk="0" hangingPunct="0"/>
            <a:r>
              <a:rPr lang="en-US" altLang="zh-CN" sz="1800">
                <a:latin typeface="Tahoma" pitchFamily="34" charset="0"/>
                <a:ea typeface="SimSun" pitchFamily="2" charset="-122"/>
              </a:rPr>
              <a:t>L</a:t>
            </a:r>
            <a:r>
              <a:rPr lang="en-US" altLang="zh-CN" sz="1800" baseline="-25000">
                <a:latin typeface="Tahoma" pitchFamily="34" charset="0"/>
                <a:ea typeface="SimSun" pitchFamily="2" charset="-122"/>
              </a:rPr>
              <a:t>2</a:t>
            </a:r>
          </a:p>
        </p:txBody>
      </p:sp>
      <p:sp>
        <p:nvSpPr>
          <p:cNvPr id="37895" name="Text Box 6"/>
          <p:cNvSpPr txBox="1">
            <a:spLocks noChangeArrowheads="1"/>
          </p:cNvSpPr>
          <p:nvPr/>
        </p:nvSpPr>
        <p:spPr bwMode="auto">
          <a:xfrm>
            <a:off x="7772400" y="3213100"/>
            <a:ext cx="403225" cy="366713"/>
          </a:xfrm>
          <a:prstGeom prst="rect">
            <a:avLst/>
          </a:prstGeom>
          <a:noFill/>
          <a:ln w="9525">
            <a:noFill/>
            <a:miter lim="800000"/>
            <a:headEnd/>
            <a:tailEnd/>
          </a:ln>
        </p:spPr>
        <p:txBody>
          <a:bodyPr wrap="none">
            <a:spAutoFit/>
          </a:bodyPr>
          <a:lstStyle/>
          <a:p>
            <a:pPr eaLnBrk="0" hangingPunct="0"/>
            <a:r>
              <a:rPr lang="en-US" altLang="zh-CN" sz="1800">
                <a:latin typeface="Tahoma" pitchFamily="34" charset="0"/>
                <a:ea typeface="SimSun" pitchFamily="2" charset="-122"/>
              </a:rPr>
              <a:t>C</a:t>
            </a:r>
            <a:r>
              <a:rPr lang="en-US" altLang="zh-CN" sz="1800" baseline="-25000">
                <a:latin typeface="Tahoma" pitchFamily="34" charset="0"/>
                <a:ea typeface="SimSun" pitchFamily="2" charset="-122"/>
              </a:rPr>
              <a:t>3</a:t>
            </a:r>
          </a:p>
        </p:txBody>
      </p:sp>
      <p:sp>
        <p:nvSpPr>
          <p:cNvPr id="37896" name="AutoShape 7"/>
          <p:cNvSpPr>
            <a:spLocks noChangeArrowheads="1"/>
          </p:cNvSpPr>
          <p:nvPr/>
        </p:nvSpPr>
        <p:spPr bwMode="auto">
          <a:xfrm rot="-5400000">
            <a:off x="1219993" y="2983707"/>
            <a:ext cx="912813" cy="762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456 w 21600"/>
              <a:gd name="T13" fmla="*/ 5456 h 21600"/>
              <a:gd name="T14" fmla="*/ 16144 w 21600"/>
              <a:gd name="T15" fmla="*/ 16144 h 21600"/>
            </a:gdLst>
            <a:ahLst/>
            <a:cxnLst>
              <a:cxn ang="T8">
                <a:pos x="T0" y="T1"/>
              </a:cxn>
              <a:cxn ang="T9">
                <a:pos x="T2" y="T3"/>
              </a:cxn>
              <a:cxn ang="T10">
                <a:pos x="T4" y="T5"/>
              </a:cxn>
              <a:cxn ang="T11">
                <a:pos x="T6" y="T7"/>
              </a:cxn>
            </a:cxnLst>
            <a:rect l="T12" t="T13" r="T14" b="T15"/>
            <a:pathLst>
              <a:path w="21600" h="21600">
                <a:moveTo>
                  <a:pt x="0" y="0"/>
                </a:moveTo>
                <a:lnTo>
                  <a:pt x="7312" y="21600"/>
                </a:lnTo>
                <a:lnTo>
                  <a:pt x="14288" y="21600"/>
                </a:lnTo>
                <a:lnTo>
                  <a:pt x="21600" y="0"/>
                </a:lnTo>
                <a:close/>
              </a:path>
            </a:pathLst>
          </a:custGeom>
          <a:solidFill>
            <a:srgbClr val="FFCC00">
              <a:alpha val="50195"/>
            </a:srgbClr>
          </a:solidFill>
          <a:ln w="9525">
            <a:solidFill>
              <a:schemeClr val="tx1"/>
            </a:solidFill>
            <a:miter lim="800000"/>
            <a:headEnd/>
            <a:tailEnd/>
          </a:ln>
        </p:spPr>
        <p:txBody>
          <a:bodyPr vert="eaVert" wrap="none" anchor="ctr"/>
          <a:lstStyle/>
          <a:p>
            <a:pPr algn="ctr" eaLnBrk="0" hangingPunct="0"/>
            <a:r>
              <a:rPr lang="en-US" altLang="zh-CN" sz="1800">
                <a:latin typeface="Tahoma" pitchFamily="34" charset="0"/>
                <a:ea typeface="SimSun" pitchFamily="2" charset="-122"/>
              </a:rPr>
              <a:t>Filter</a:t>
            </a:r>
          </a:p>
        </p:txBody>
      </p:sp>
      <p:sp>
        <p:nvSpPr>
          <p:cNvPr id="37897" name="AutoShape 8"/>
          <p:cNvSpPr>
            <a:spLocks noChangeArrowheads="1"/>
          </p:cNvSpPr>
          <p:nvPr/>
        </p:nvSpPr>
        <p:spPr bwMode="auto">
          <a:xfrm rot="-5400000">
            <a:off x="4725193" y="2983707"/>
            <a:ext cx="912813" cy="762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5456 w 21600"/>
              <a:gd name="T13" fmla="*/ 5456 h 21600"/>
              <a:gd name="T14" fmla="*/ 16144 w 21600"/>
              <a:gd name="T15" fmla="*/ 16144 h 21600"/>
            </a:gdLst>
            <a:ahLst/>
            <a:cxnLst>
              <a:cxn ang="T8">
                <a:pos x="T0" y="T1"/>
              </a:cxn>
              <a:cxn ang="T9">
                <a:pos x="T2" y="T3"/>
              </a:cxn>
              <a:cxn ang="T10">
                <a:pos x="T4" y="T5"/>
              </a:cxn>
              <a:cxn ang="T11">
                <a:pos x="T6" y="T7"/>
              </a:cxn>
            </a:cxnLst>
            <a:rect l="T12" t="T13" r="T14" b="T15"/>
            <a:pathLst>
              <a:path w="21600" h="21600">
                <a:moveTo>
                  <a:pt x="0" y="0"/>
                </a:moveTo>
                <a:lnTo>
                  <a:pt x="7312" y="21600"/>
                </a:lnTo>
                <a:lnTo>
                  <a:pt x="14288" y="21600"/>
                </a:lnTo>
                <a:lnTo>
                  <a:pt x="21600" y="0"/>
                </a:lnTo>
                <a:close/>
              </a:path>
            </a:pathLst>
          </a:custGeom>
          <a:solidFill>
            <a:srgbClr val="FFCC00">
              <a:alpha val="50195"/>
            </a:srgbClr>
          </a:solidFill>
          <a:ln w="9525">
            <a:solidFill>
              <a:schemeClr val="tx1"/>
            </a:solidFill>
            <a:miter lim="800000"/>
            <a:headEnd/>
            <a:tailEnd/>
          </a:ln>
        </p:spPr>
        <p:txBody>
          <a:bodyPr vert="eaVert" wrap="none" anchor="ctr"/>
          <a:lstStyle/>
          <a:p>
            <a:pPr algn="ctr" eaLnBrk="0" hangingPunct="0"/>
            <a:r>
              <a:rPr lang="en-US" altLang="zh-CN" sz="1800">
                <a:latin typeface="Tahoma" pitchFamily="34" charset="0"/>
                <a:ea typeface="SimSun" pitchFamily="2" charset="-122"/>
              </a:rPr>
              <a:t>Filter</a:t>
            </a:r>
          </a:p>
        </p:txBody>
      </p:sp>
      <p:sp>
        <p:nvSpPr>
          <p:cNvPr id="37898" name="Rectangle 9"/>
          <p:cNvSpPr>
            <a:spLocks noChangeArrowheads="1"/>
          </p:cNvSpPr>
          <p:nvPr/>
        </p:nvSpPr>
        <p:spPr bwMode="auto">
          <a:xfrm>
            <a:off x="6400800" y="3060700"/>
            <a:ext cx="1143000" cy="609600"/>
          </a:xfrm>
          <a:prstGeom prst="rect">
            <a:avLst/>
          </a:prstGeom>
          <a:solidFill>
            <a:srgbClr val="99CCFF">
              <a:alpha val="50195"/>
            </a:srgbClr>
          </a:solidFill>
          <a:ln w="9525">
            <a:solidFill>
              <a:schemeClr val="tx1"/>
            </a:solidFill>
            <a:miter lim="800000"/>
            <a:headEnd/>
            <a:tailEnd/>
          </a:ln>
        </p:spPr>
        <p:txBody>
          <a:bodyPr wrap="none" anchor="ctr"/>
          <a:lstStyle/>
          <a:p>
            <a:pPr algn="ctr" eaLnBrk="0" hangingPunct="0"/>
            <a:r>
              <a:rPr lang="en-US" altLang="zh-CN" sz="1800">
                <a:latin typeface="Tahoma" pitchFamily="34" charset="0"/>
                <a:ea typeface="SimSun" pitchFamily="2" charset="-122"/>
              </a:rPr>
              <a:t>Construct</a:t>
            </a:r>
          </a:p>
        </p:txBody>
      </p:sp>
      <p:sp>
        <p:nvSpPr>
          <p:cNvPr id="37899" name="Rectangle 10"/>
          <p:cNvSpPr>
            <a:spLocks noChangeArrowheads="1"/>
          </p:cNvSpPr>
          <p:nvPr/>
        </p:nvSpPr>
        <p:spPr bwMode="auto">
          <a:xfrm>
            <a:off x="2819400" y="3060700"/>
            <a:ext cx="1143000" cy="609600"/>
          </a:xfrm>
          <a:prstGeom prst="rect">
            <a:avLst/>
          </a:prstGeom>
          <a:solidFill>
            <a:srgbClr val="99CCFF">
              <a:alpha val="50195"/>
            </a:srgbClr>
          </a:solidFill>
          <a:ln w="9525">
            <a:solidFill>
              <a:schemeClr val="tx1"/>
            </a:solidFill>
            <a:miter lim="800000"/>
            <a:headEnd/>
            <a:tailEnd/>
          </a:ln>
        </p:spPr>
        <p:txBody>
          <a:bodyPr wrap="none" anchor="ctr"/>
          <a:lstStyle/>
          <a:p>
            <a:pPr algn="ctr" eaLnBrk="0" hangingPunct="0"/>
            <a:r>
              <a:rPr lang="en-US" altLang="zh-CN" sz="1800">
                <a:latin typeface="Tahoma" pitchFamily="34" charset="0"/>
                <a:ea typeface="SimSun" pitchFamily="2" charset="-122"/>
              </a:rPr>
              <a:t>Construct</a:t>
            </a:r>
          </a:p>
        </p:txBody>
      </p:sp>
      <p:sp>
        <p:nvSpPr>
          <p:cNvPr id="37900" name="Text Box 11"/>
          <p:cNvSpPr txBox="1">
            <a:spLocks noChangeArrowheads="1"/>
          </p:cNvSpPr>
          <p:nvPr/>
        </p:nvSpPr>
        <p:spPr bwMode="auto">
          <a:xfrm>
            <a:off x="1219200" y="4737100"/>
            <a:ext cx="635000" cy="641350"/>
          </a:xfrm>
          <a:prstGeom prst="rect">
            <a:avLst/>
          </a:prstGeom>
          <a:noFill/>
          <a:ln w="9525">
            <a:noFill/>
            <a:miter lim="800000"/>
            <a:headEnd/>
            <a:tailEnd/>
          </a:ln>
        </p:spPr>
        <p:txBody>
          <a:bodyPr wrap="none">
            <a:spAutoFit/>
          </a:bodyPr>
          <a:lstStyle/>
          <a:p>
            <a:pPr eaLnBrk="0" hangingPunct="0"/>
            <a:r>
              <a:rPr lang="en-US" altLang="zh-CN" sz="1800">
                <a:latin typeface="Tahoma" pitchFamily="34" charset="0"/>
                <a:ea typeface="SimSun" pitchFamily="2" charset="-122"/>
              </a:rPr>
              <a:t>First</a:t>
            </a:r>
          </a:p>
          <a:p>
            <a:pPr eaLnBrk="0" hangingPunct="0"/>
            <a:r>
              <a:rPr lang="en-US" altLang="zh-CN" sz="1800">
                <a:latin typeface="Tahoma" pitchFamily="34" charset="0"/>
                <a:ea typeface="SimSun" pitchFamily="2" charset="-122"/>
              </a:rPr>
              <a:t>pass</a:t>
            </a:r>
          </a:p>
        </p:txBody>
      </p:sp>
      <p:sp>
        <p:nvSpPr>
          <p:cNvPr id="37901" name="Text Box 12"/>
          <p:cNvSpPr txBox="1">
            <a:spLocks noChangeArrowheads="1"/>
          </p:cNvSpPr>
          <p:nvPr/>
        </p:nvSpPr>
        <p:spPr bwMode="auto">
          <a:xfrm>
            <a:off x="4876800" y="4737100"/>
            <a:ext cx="914400" cy="641350"/>
          </a:xfrm>
          <a:prstGeom prst="rect">
            <a:avLst/>
          </a:prstGeom>
          <a:noFill/>
          <a:ln w="9525">
            <a:noFill/>
            <a:miter lim="800000"/>
            <a:headEnd/>
            <a:tailEnd/>
          </a:ln>
        </p:spPr>
        <p:txBody>
          <a:bodyPr wrap="none">
            <a:spAutoFit/>
          </a:bodyPr>
          <a:lstStyle/>
          <a:p>
            <a:pPr eaLnBrk="0" hangingPunct="0"/>
            <a:r>
              <a:rPr lang="en-US" altLang="zh-CN" sz="1800">
                <a:latin typeface="Tahoma" pitchFamily="34" charset="0"/>
                <a:ea typeface="SimSun" pitchFamily="2" charset="-122"/>
              </a:rPr>
              <a:t>Second</a:t>
            </a:r>
          </a:p>
          <a:p>
            <a:pPr eaLnBrk="0" hangingPunct="0"/>
            <a:r>
              <a:rPr lang="en-US" altLang="zh-CN" sz="1800">
                <a:latin typeface="Tahoma" pitchFamily="34" charset="0"/>
                <a:ea typeface="SimSun" pitchFamily="2" charset="-122"/>
              </a:rPr>
              <a:t>pass</a:t>
            </a:r>
          </a:p>
        </p:txBody>
      </p:sp>
      <p:sp>
        <p:nvSpPr>
          <p:cNvPr id="37902" name="Line 13"/>
          <p:cNvSpPr>
            <a:spLocks noChangeShapeType="1"/>
          </p:cNvSpPr>
          <p:nvPr/>
        </p:nvSpPr>
        <p:spPr bwMode="auto">
          <a:xfrm flipV="1">
            <a:off x="1524000" y="3975100"/>
            <a:ext cx="0" cy="609600"/>
          </a:xfrm>
          <a:prstGeom prst="line">
            <a:avLst/>
          </a:prstGeom>
          <a:noFill/>
          <a:ln w="9525">
            <a:solidFill>
              <a:schemeClr val="tx1"/>
            </a:solidFill>
            <a:round/>
            <a:headEnd/>
            <a:tailEnd type="triangle" w="med" len="med"/>
          </a:ln>
        </p:spPr>
        <p:txBody>
          <a:bodyPr/>
          <a:lstStyle/>
          <a:p>
            <a:endParaRPr lang="en-IN"/>
          </a:p>
        </p:txBody>
      </p:sp>
      <p:sp>
        <p:nvSpPr>
          <p:cNvPr id="37903" name="Line 14"/>
          <p:cNvSpPr>
            <a:spLocks noChangeShapeType="1"/>
          </p:cNvSpPr>
          <p:nvPr/>
        </p:nvSpPr>
        <p:spPr bwMode="auto">
          <a:xfrm flipV="1">
            <a:off x="5029200" y="3975100"/>
            <a:ext cx="0" cy="609600"/>
          </a:xfrm>
          <a:prstGeom prst="line">
            <a:avLst/>
          </a:prstGeom>
          <a:noFill/>
          <a:ln w="9525">
            <a:solidFill>
              <a:schemeClr val="tx1"/>
            </a:solidFill>
            <a:round/>
            <a:headEnd/>
            <a:tailEnd type="triangle" w="med" len="med"/>
          </a:ln>
        </p:spPr>
        <p:txBody>
          <a:bodyPr/>
          <a:lstStyle/>
          <a:p>
            <a:endParaRPr lang="en-IN"/>
          </a:p>
        </p:txBody>
      </p:sp>
      <p:sp>
        <p:nvSpPr>
          <p:cNvPr id="37904" name="Line 15"/>
          <p:cNvSpPr>
            <a:spLocks noChangeShapeType="1"/>
          </p:cNvSpPr>
          <p:nvPr/>
        </p:nvSpPr>
        <p:spPr bwMode="auto">
          <a:xfrm>
            <a:off x="1066800" y="3365500"/>
            <a:ext cx="228600" cy="0"/>
          </a:xfrm>
          <a:prstGeom prst="line">
            <a:avLst/>
          </a:prstGeom>
          <a:noFill/>
          <a:ln w="9525">
            <a:solidFill>
              <a:schemeClr val="tx1"/>
            </a:solidFill>
            <a:round/>
            <a:headEnd/>
            <a:tailEnd type="triangle" w="med" len="med"/>
          </a:ln>
        </p:spPr>
        <p:txBody>
          <a:bodyPr/>
          <a:lstStyle/>
          <a:p>
            <a:endParaRPr lang="en-IN"/>
          </a:p>
        </p:txBody>
      </p:sp>
      <p:sp>
        <p:nvSpPr>
          <p:cNvPr id="37905" name="Line 16"/>
          <p:cNvSpPr>
            <a:spLocks noChangeShapeType="1"/>
          </p:cNvSpPr>
          <p:nvPr/>
        </p:nvSpPr>
        <p:spPr bwMode="auto">
          <a:xfrm>
            <a:off x="2057400" y="3365500"/>
            <a:ext cx="228600" cy="0"/>
          </a:xfrm>
          <a:prstGeom prst="line">
            <a:avLst/>
          </a:prstGeom>
          <a:noFill/>
          <a:ln w="9525">
            <a:solidFill>
              <a:schemeClr val="tx1"/>
            </a:solidFill>
            <a:round/>
            <a:headEnd/>
            <a:tailEnd type="triangle" w="med" len="med"/>
          </a:ln>
        </p:spPr>
        <p:txBody>
          <a:bodyPr/>
          <a:lstStyle/>
          <a:p>
            <a:endParaRPr lang="en-IN"/>
          </a:p>
        </p:txBody>
      </p:sp>
      <p:sp>
        <p:nvSpPr>
          <p:cNvPr id="37906" name="Line 17"/>
          <p:cNvSpPr>
            <a:spLocks noChangeShapeType="1"/>
          </p:cNvSpPr>
          <p:nvPr/>
        </p:nvSpPr>
        <p:spPr bwMode="auto">
          <a:xfrm>
            <a:off x="2590800" y="3365500"/>
            <a:ext cx="228600" cy="0"/>
          </a:xfrm>
          <a:prstGeom prst="line">
            <a:avLst/>
          </a:prstGeom>
          <a:noFill/>
          <a:ln w="9525">
            <a:solidFill>
              <a:schemeClr val="tx1"/>
            </a:solidFill>
            <a:round/>
            <a:headEnd/>
            <a:tailEnd type="triangle" w="med" len="med"/>
          </a:ln>
        </p:spPr>
        <p:txBody>
          <a:bodyPr/>
          <a:lstStyle/>
          <a:p>
            <a:endParaRPr lang="en-IN"/>
          </a:p>
        </p:txBody>
      </p:sp>
      <p:sp>
        <p:nvSpPr>
          <p:cNvPr id="37907" name="Line 18"/>
          <p:cNvSpPr>
            <a:spLocks noChangeShapeType="1"/>
          </p:cNvSpPr>
          <p:nvPr/>
        </p:nvSpPr>
        <p:spPr bwMode="auto">
          <a:xfrm>
            <a:off x="5562600" y="3365500"/>
            <a:ext cx="228600" cy="0"/>
          </a:xfrm>
          <a:prstGeom prst="line">
            <a:avLst/>
          </a:prstGeom>
          <a:noFill/>
          <a:ln w="9525">
            <a:solidFill>
              <a:schemeClr val="tx1"/>
            </a:solidFill>
            <a:round/>
            <a:headEnd/>
            <a:tailEnd type="triangle" w="med" len="med"/>
          </a:ln>
        </p:spPr>
        <p:txBody>
          <a:bodyPr/>
          <a:lstStyle/>
          <a:p>
            <a:endParaRPr lang="en-IN"/>
          </a:p>
        </p:txBody>
      </p:sp>
      <p:sp>
        <p:nvSpPr>
          <p:cNvPr id="37908" name="Line 19"/>
          <p:cNvSpPr>
            <a:spLocks noChangeShapeType="1"/>
          </p:cNvSpPr>
          <p:nvPr/>
        </p:nvSpPr>
        <p:spPr bwMode="auto">
          <a:xfrm>
            <a:off x="4572000" y="3365500"/>
            <a:ext cx="228600" cy="0"/>
          </a:xfrm>
          <a:prstGeom prst="line">
            <a:avLst/>
          </a:prstGeom>
          <a:noFill/>
          <a:ln w="9525">
            <a:solidFill>
              <a:schemeClr val="tx1"/>
            </a:solidFill>
            <a:round/>
            <a:headEnd/>
            <a:tailEnd type="triangle" w="med" len="med"/>
          </a:ln>
        </p:spPr>
        <p:txBody>
          <a:bodyPr/>
          <a:lstStyle/>
          <a:p>
            <a:endParaRPr lang="en-IN"/>
          </a:p>
        </p:txBody>
      </p:sp>
      <p:sp>
        <p:nvSpPr>
          <p:cNvPr id="37909" name="Line 20"/>
          <p:cNvSpPr>
            <a:spLocks noChangeShapeType="1"/>
          </p:cNvSpPr>
          <p:nvPr/>
        </p:nvSpPr>
        <p:spPr bwMode="auto">
          <a:xfrm>
            <a:off x="3962400" y="3365500"/>
            <a:ext cx="228600" cy="0"/>
          </a:xfrm>
          <a:prstGeom prst="line">
            <a:avLst/>
          </a:prstGeom>
          <a:noFill/>
          <a:ln w="9525">
            <a:solidFill>
              <a:schemeClr val="tx1"/>
            </a:solidFill>
            <a:round/>
            <a:headEnd/>
            <a:tailEnd type="triangle" w="med" len="med"/>
          </a:ln>
        </p:spPr>
        <p:txBody>
          <a:bodyPr/>
          <a:lstStyle/>
          <a:p>
            <a:endParaRPr lang="en-IN"/>
          </a:p>
        </p:txBody>
      </p:sp>
      <p:sp>
        <p:nvSpPr>
          <p:cNvPr id="37910" name="Line 21"/>
          <p:cNvSpPr>
            <a:spLocks noChangeShapeType="1"/>
          </p:cNvSpPr>
          <p:nvPr/>
        </p:nvSpPr>
        <p:spPr bwMode="auto">
          <a:xfrm>
            <a:off x="7543800" y="3365500"/>
            <a:ext cx="228600" cy="0"/>
          </a:xfrm>
          <a:prstGeom prst="line">
            <a:avLst/>
          </a:prstGeom>
          <a:noFill/>
          <a:ln w="9525">
            <a:solidFill>
              <a:schemeClr val="tx1"/>
            </a:solidFill>
            <a:round/>
            <a:headEnd/>
            <a:tailEnd type="triangle" w="med" len="med"/>
          </a:ln>
        </p:spPr>
        <p:txBody>
          <a:bodyPr/>
          <a:lstStyle/>
          <a:p>
            <a:endParaRPr lang="en-IN"/>
          </a:p>
        </p:txBody>
      </p:sp>
      <p:sp>
        <p:nvSpPr>
          <p:cNvPr id="37911" name="Line 22"/>
          <p:cNvSpPr>
            <a:spLocks noChangeShapeType="1"/>
          </p:cNvSpPr>
          <p:nvPr/>
        </p:nvSpPr>
        <p:spPr bwMode="auto">
          <a:xfrm>
            <a:off x="6172200" y="3365500"/>
            <a:ext cx="228600" cy="0"/>
          </a:xfrm>
          <a:prstGeom prst="line">
            <a:avLst/>
          </a:prstGeom>
          <a:noFill/>
          <a:ln w="9525">
            <a:solidFill>
              <a:schemeClr val="tx1"/>
            </a:solidFill>
            <a:round/>
            <a:headEnd/>
            <a:tailEnd type="triangle" w="med" len="med"/>
          </a:ln>
        </p:spPr>
        <p:txBody>
          <a:bodyPr/>
          <a:lstStyle/>
          <a:p>
            <a:endParaRPr lang="en-IN"/>
          </a:p>
        </p:txBody>
      </p:sp>
      <p:sp>
        <p:nvSpPr>
          <p:cNvPr id="37912" name="Line 23"/>
          <p:cNvSpPr>
            <a:spLocks noChangeShapeType="1"/>
          </p:cNvSpPr>
          <p:nvPr/>
        </p:nvSpPr>
        <p:spPr bwMode="auto">
          <a:xfrm>
            <a:off x="8229600" y="3365500"/>
            <a:ext cx="228600" cy="0"/>
          </a:xfrm>
          <a:prstGeom prst="line">
            <a:avLst/>
          </a:prstGeom>
          <a:noFill/>
          <a:ln w="9525">
            <a:solidFill>
              <a:schemeClr val="tx1"/>
            </a:solidFill>
            <a:round/>
            <a:headEnd/>
            <a:tailEnd type="triangle" w="med" len="med"/>
          </a:ln>
        </p:spPr>
        <p:txBody>
          <a:bodyPr/>
          <a:lstStyle/>
          <a:p>
            <a:endParaRPr lang="en-IN"/>
          </a:p>
        </p:txBody>
      </p:sp>
      <p:grpSp>
        <p:nvGrpSpPr>
          <p:cNvPr id="2" name="Group 24"/>
          <p:cNvGrpSpPr>
            <a:grpSpLocks/>
          </p:cNvGrpSpPr>
          <p:nvPr/>
        </p:nvGrpSpPr>
        <p:grpSpPr bwMode="auto">
          <a:xfrm>
            <a:off x="517525" y="1873250"/>
            <a:ext cx="727075" cy="1339850"/>
            <a:chOff x="326" y="260"/>
            <a:chExt cx="458" cy="844"/>
          </a:xfrm>
        </p:grpSpPr>
        <p:sp>
          <p:nvSpPr>
            <p:cNvPr id="37934" name="Text Box 25"/>
            <p:cNvSpPr txBox="1">
              <a:spLocks noChangeArrowheads="1"/>
            </p:cNvSpPr>
            <p:nvPr/>
          </p:nvSpPr>
          <p:spPr bwMode="auto">
            <a:xfrm>
              <a:off x="326" y="260"/>
              <a:ext cx="458" cy="404"/>
            </a:xfrm>
            <a:prstGeom prst="rect">
              <a:avLst/>
            </a:prstGeom>
            <a:noFill/>
            <a:ln w="9525">
              <a:noFill/>
              <a:miter lim="800000"/>
              <a:headEnd/>
              <a:tailEnd/>
            </a:ln>
          </p:spPr>
          <p:txBody>
            <a:bodyPr wrap="none">
              <a:spAutoFit/>
            </a:bodyPr>
            <a:lstStyle/>
            <a:p>
              <a:pPr eaLnBrk="0" hangingPunct="0"/>
              <a:r>
                <a:rPr lang="en-US" altLang="zh-CN" sz="1800">
                  <a:latin typeface="Tahoma" pitchFamily="34" charset="0"/>
                  <a:ea typeface="SimSun" pitchFamily="2" charset="-122"/>
                </a:rPr>
                <a:t>All</a:t>
              </a:r>
            </a:p>
            <a:p>
              <a:pPr eaLnBrk="0" hangingPunct="0"/>
              <a:r>
                <a:rPr lang="en-US" altLang="zh-CN" sz="1800">
                  <a:latin typeface="Tahoma" pitchFamily="34" charset="0"/>
                  <a:ea typeface="SimSun" pitchFamily="2" charset="-122"/>
                </a:rPr>
                <a:t>items</a:t>
              </a:r>
            </a:p>
          </p:txBody>
        </p:sp>
        <p:sp>
          <p:nvSpPr>
            <p:cNvPr id="37935" name="Line 26"/>
            <p:cNvSpPr>
              <a:spLocks noChangeShapeType="1"/>
            </p:cNvSpPr>
            <p:nvPr/>
          </p:nvSpPr>
          <p:spPr bwMode="auto">
            <a:xfrm flipH="1">
              <a:off x="480" y="720"/>
              <a:ext cx="48" cy="384"/>
            </a:xfrm>
            <a:prstGeom prst="line">
              <a:avLst/>
            </a:prstGeom>
            <a:noFill/>
            <a:ln w="9525">
              <a:solidFill>
                <a:schemeClr val="tx1"/>
              </a:solidFill>
              <a:round/>
              <a:headEnd/>
              <a:tailEnd type="triangle" w="med" len="med"/>
            </a:ln>
          </p:spPr>
          <p:txBody>
            <a:bodyPr/>
            <a:lstStyle/>
            <a:p>
              <a:endParaRPr lang="en-IN"/>
            </a:p>
          </p:txBody>
        </p:sp>
      </p:grpSp>
      <p:grpSp>
        <p:nvGrpSpPr>
          <p:cNvPr id="3" name="Group 27"/>
          <p:cNvGrpSpPr>
            <a:grpSpLocks/>
          </p:cNvGrpSpPr>
          <p:nvPr/>
        </p:nvGrpSpPr>
        <p:grpSpPr bwMode="auto">
          <a:xfrm>
            <a:off x="2895600" y="1612900"/>
            <a:ext cx="995363" cy="1447800"/>
            <a:chOff x="1824" y="96"/>
            <a:chExt cx="627" cy="912"/>
          </a:xfrm>
        </p:grpSpPr>
        <p:sp>
          <p:nvSpPr>
            <p:cNvPr id="37932" name="Text Box 28"/>
            <p:cNvSpPr txBox="1">
              <a:spLocks noChangeArrowheads="1"/>
            </p:cNvSpPr>
            <p:nvPr/>
          </p:nvSpPr>
          <p:spPr bwMode="auto">
            <a:xfrm>
              <a:off x="1824" y="96"/>
              <a:ext cx="627" cy="577"/>
            </a:xfrm>
            <a:prstGeom prst="rect">
              <a:avLst/>
            </a:prstGeom>
            <a:noFill/>
            <a:ln w="9525">
              <a:noFill/>
              <a:miter lim="800000"/>
              <a:headEnd/>
              <a:tailEnd/>
            </a:ln>
          </p:spPr>
          <p:txBody>
            <a:bodyPr wrap="none">
              <a:spAutoFit/>
            </a:bodyPr>
            <a:lstStyle/>
            <a:p>
              <a:pPr eaLnBrk="0" hangingPunct="0"/>
              <a:r>
                <a:rPr lang="en-US" altLang="zh-CN" sz="1800">
                  <a:latin typeface="Tahoma" pitchFamily="34" charset="0"/>
                  <a:ea typeface="SimSun" pitchFamily="2" charset="-122"/>
                </a:rPr>
                <a:t>All pairs</a:t>
              </a:r>
            </a:p>
            <a:p>
              <a:pPr eaLnBrk="0" hangingPunct="0"/>
              <a:r>
                <a:rPr lang="en-US" altLang="zh-CN" sz="1800">
                  <a:latin typeface="Tahoma" pitchFamily="34" charset="0"/>
                  <a:ea typeface="SimSun" pitchFamily="2" charset="-122"/>
                </a:rPr>
                <a:t>of items</a:t>
              </a:r>
            </a:p>
            <a:p>
              <a:pPr eaLnBrk="0" hangingPunct="0"/>
              <a:r>
                <a:rPr lang="en-US" altLang="zh-CN" sz="1800">
                  <a:latin typeface="Tahoma" pitchFamily="34" charset="0"/>
                  <a:ea typeface="SimSun" pitchFamily="2" charset="-122"/>
                </a:rPr>
                <a:t>from L</a:t>
              </a:r>
              <a:r>
                <a:rPr lang="en-US" altLang="zh-CN" sz="1800" baseline="-25000">
                  <a:latin typeface="Tahoma" pitchFamily="34" charset="0"/>
                  <a:ea typeface="SimSun" pitchFamily="2" charset="-122"/>
                </a:rPr>
                <a:t>1</a:t>
              </a:r>
            </a:p>
          </p:txBody>
        </p:sp>
        <p:sp>
          <p:nvSpPr>
            <p:cNvPr id="37933" name="Line 29"/>
            <p:cNvSpPr>
              <a:spLocks noChangeShapeType="1"/>
            </p:cNvSpPr>
            <p:nvPr/>
          </p:nvSpPr>
          <p:spPr bwMode="auto">
            <a:xfrm flipH="1">
              <a:off x="2112" y="672"/>
              <a:ext cx="48" cy="336"/>
            </a:xfrm>
            <a:prstGeom prst="line">
              <a:avLst/>
            </a:prstGeom>
            <a:noFill/>
            <a:ln w="9525">
              <a:solidFill>
                <a:schemeClr val="tx1"/>
              </a:solidFill>
              <a:round/>
              <a:headEnd/>
              <a:tailEnd type="triangle" w="med" len="med"/>
            </a:ln>
          </p:spPr>
          <p:txBody>
            <a:bodyPr/>
            <a:lstStyle/>
            <a:p>
              <a:endParaRPr lang="en-IN"/>
            </a:p>
          </p:txBody>
        </p:sp>
      </p:grpSp>
      <p:grpSp>
        <p:nvGrpSpPr>
          <p:cNvPr id="4" name="Group 30"/>
          <p:cNvGrpSpPr>
            <a:grpSpLocks/>
          </p:cNvGrpSpPr>
          <p:nvPr/>
        </p:nvGrpSpPr>
        <p:grpSpPr bwMode="auto">
          <a:xfrm>
            <a:off x="4632325" y="1720850"/>
            <a:ext cx="1063625" cy="1263650"/>
            <a:chOff x="2918" y="164"/>
            <a:chExt cx="670" cy="796"/>
          </a:xfrm>
        </p:grpSpPr>
        <p:sp>
          <p:nvSpPr>
            <p:cNvPr id="37930" name="Text Box 31"/>
            <p:cNvSpPr txBox="1">
              <a:spLocks noChangeArrowheads="1"/>
            </p:cNvSpPr>
            <p:nvPr/>
          </p:nvSpPr>
          <p:spPr bwMode="auto">
            <a:xfrm>
              <a:off x="2918" y="164"/>
              <a:ext cx="670" cy="404"/>
            </a:xfrm>
            <a:prstGeom prst="rect">
              <a:avLst/>
            </a:prstGeom>
            <a:noFill/>
            <a:ln w="9525">
              <a:noFill/>
              <a:miter lim="800000"/>
              <a:headEnd/>
              <a:tailEnd/>
            </a:ln>
          </p:spPr>
          <p:txBody>
            <a:bodyPr wrap="none">
              <a:spAutoFit/>
            </a:bodyPr>
            <a:lstStyle/>
            <a:p>
              <a:pPr eaLnBrk="0" hangingPunct="0"/>
              <a:r>
                <a:rPr lang="zh-CN" altLang="en-US" sz="1800">
                  <a:latin typeface="Tahoma" pitchFamily="34" charset="0"/>
                  <a:ea typeface="SimSun" pitchFamily="2" charset="-122"/>
                </a:rPr>
                <a:t>  </a:t>
              </a:r>
              <a:r>
                <a:rPr lang="en-US" altLang="zh-CN" sz="1800">
                  <a:latin typeface="Tahoma" pitchFamily="34" charset="0"/>
                  <a:ea typeface="SimSun" pitchFamily="2" charset="-122"/>
                </a:rPr>
                <a:t>Count</a:t>
              </a:r>
            </a:p>
            <a:p>
              <a:pPr eaLnBrk="0" hangingPunct="0"/>
              <a:r>
                <a:rPr lang="en-US" altLang="zh-CN" sz="1800">
                  <a:latin typeface="Tahoma" pitchFamily="34" charset="0"/>
                  <a:ea typeface="SimSun" pitchFamily="2" charset="-122"/>
                </a:rPr>
                <a:t>the pairs</a:t>
              </a:r>
            </a:p>
          </p:txBody>
        </p:sp>
        <p:sp>
          <p:nvSpPr>
            <p:cNvPr id="37931" name="Line 32"/>
            <p:cNvSpPr>
              <a:spLocks noChangeShapeType="1"/>
            </p:cNvSpPr>
            <p:nvPr/>
          </p:nvSpPr>
          <p:spPr bwMode="auto">
            <a:xfrm flipH="1">
              <a:off x="3168" y="624"/>
              <a:ext cx="96" cy="336"/>
            </a:xfrm>
            <a:prstGeom prst="line">
              <a:avLst/>
            </a:prstGeom>
            <a:noFill/>
            <a:ln w="9525">
              <a:solidFill>
                <a:schemeClr val="tx1"/>
              </a:solidFill>
              <a:round/>
              <a:headEnd/>
              <a:tailEnd type="triangle" w="med" len="med"/>
            </a:ln>
          </p:spPr>
          <p:txBody>
            <a:bodyPr/>
            <a:lstStyle/>
            <a:p>
              <a:endParaRPr lang="en-IN"/>
            </a:p>
          </p:txBody>
        </p:sp>
      </p:grpSp>
      <p:grpSp>
        <p:nvGrpSpPr>
          <p:cNvPr id="5" name="Group 33"/>
          <p:cNvGrpSpPr>
            <a:grpSpLocks/>
          </p:cNvGrpSpPr>
          <p:nvPr/>
        </p:nvGrpSpPr>
        <p:grpSpPr bwMode="auto">
          <a:xfrm>
            <a:off x="6461125" y="1797050"/>
            <a:ext cx="1144588" cy="1263650"/>
            <a:chOff x="4070" y="212"/>
            <a:chExt cx="721" cy="796"/>
          </a:xfrm>
        </p:grpSpPr>
        <p:sp>
          <p:nvSpPr>
            <p:cNvPr id="37928" name="Text Box 34"/>
            <p:cNvSpPr txBox="1">
              <a:spLocks noChangeArrowheads="1"/>
            </p:cNvSpPr>
            <p:nvPr/>
          </p:nvSpPr>
          <p:spPr bwMode="auto">
            <a:xfrm>
              <a:off x="4070" y="212"/>
              <a:ext cx="721" cy="404"/>
            </a:xfrm>
            <a:prstGeom prst="rect">
              <a:avLst/>
            </a:prstGeom>
            <a:noFill/>
            <a:ln w="9525">
              <a:noFill/>
              <a:miter lim="800000"/>
              <a:headEnd/>
              <a:tailEnd/>
            </a:ln>
          </p:spPr>
          <p:txBody>
            <a:bodyPr wrap="none">
              <a:spAutoFit/>
            </a:bodyPr>
            <a:lstStyle/>
            <a:p>
              <a:pPr eaLnBrk="0" hangingPunct="0"/>
              <a:r>
                <a:rPr lang="en-US" altLang="zh-CN" sz="1800">
                  <a:latin typeface="Tahoma" pitchFamily="34" charset="0"/>
                  <a:ea typeface="SimSun" pitchFamily="2" charset="-122"/>
                </a:rPr>
                <a:t>To be</a:t>
              </a:r>
            </a:p>
            <a:p>
              <a:pPr eaLnBrk="0" hangingPunct="0"/>
              <a:r>
                <a:rPr lang="en-US" altLang="zh-CN" sz="1800">
                  <a:latin typeface="Tahoma" pitchFamily="34" charset="0"/>
                  <a:ea typeface="SimSun" pitchFamily="2" charset="-122"/>
                </a:rPr>
                <a:t>explained</a:t>
              </a:r>
            </a:p>
          </p:txBody>
        </p:sp>
        <p:sp>
          <p:nvSpPr>
            <p:cNvPr id="37929" name="Line 35"/>
            <p:cNvSpPr>
              <a:spLocks noChangeShapeType="1"/>
            </p:cNvSpPr>
            <p:nvPr/>
          </p:nvSpPr>
          <p:spPr bwMode="auto">
            <a:xfrm flipH="1">
              <a:off x="4368" y="672"/>
              <a:ext cx="48" cy="336"/>
            </a:xfrm>
            <a:prstGeom prst="line">
              <a:avLst/>
            </a:prstGeom>
            <a:noFill/>
            <a:ln w="9525">
              <a:solidFill>
                <a:schemeClr val="tx1"/>
              </a:solidFill>
              <a:round/>
              <a:headEnd/>
              <a:tailEnd type="triangle" w="med" len="med"/>
            </a:ln>
          </p:spPr>
          <p:txBody>
            <a:bodyPr/>
            <a:lstStyle/>
            <a:p>
              <a:endParaRPr lang="en-IN"/>
            </a:p>
          </p:txBody>
        </p:sp>
      </p:grpSp>
      <p:grpSp>
        <p:nvGrpSpPr>
          <p:cNvPr id="6" name="Group 36"/>
          <p:cNvGrpSpPr>
            <a:grpSpLocks/>
          </p:cNvGrpSpPr>
          <p:nvPr/>
        </p:nvGrpSpPr>
        <p:grpSpPr bwMode="auto">
          <a:xfrm>
            <a:off x="1371600" y="1689100"/>
            <a:ext cx="1122363" cy="1371600"/>
            <a:chOff x="864" y="144"/>
            <a:chExt cx="707" cy="864"/>
          </a:xfrm>
        </p:grpSpPr>
        <p:sp>
          <p:nvSpPr>
            <p:cNvPr id="37926" name="Text Box 37"/>
            <p:cNvSpPr txBox="1">
              <a:spLocks noChangeArrowheads="1"/>
            </p:cNvSpPr>
            <p:nvPr/>
          </p:nvSpPr>
          <p:spPr bwMode="auto">
            <a:xfrm>
              <a:off x="864" y="144"/>
              <a:ext cx="707" cy="404"/>
            </a:xfrm>
            <a:prstGeom prst="rect">
              <a:avLst/>
            </a:prstGeom>
            <a:noFill/>
            <a:ln w="9525">
              <a:noFill/>
              <a:miter lim="800000"/>
              <a:headEnd/>
              <a:tailEnd/>
            </a:ln>
          </p:spPr>
          <p:txBody>
            <a:bodyPr wrap="none">
              <a:spAutoFit/>
            </a:bodyPr>
            <a:lstStyle/>
            <a:p>
              <a:pPr eaLnBrk="0" hangingPunct="0"/>
              <a:r>
                <a:rPr lang="zh-CN" altLang="en-US" sz="1800">
                  <a:latin typeface="Tahoma" pitchFamily="34" charset="0"/>
                  <a:ea typeface="SimSun" pitchFamily="2" charset="-122"/>
                </a:rPr>
                <a:t>  </a:t>
              </a:r>
              <a:r>
                <a:rPr lang="en-US" altLang="zh-CN" sz="1800">
                  <a:latin typeface="Tahoma" pitchFamily="34" charset="0"/>
                  <a:ea typeface="SimSun" pitchFamily="2" charset="-122"/>
                </a:rPr>
                <a:t>Count</a:t>
              </a:r>
            </a:p>
            <a:p>
              <a:pPr eaLnBrk="0" hangingPunct="0"/>
              <a:r>
                <a:rPr lang="en-US" altLang="zh-CN" sz="1800">
                  <a:latin typeface="Tahoma" pitchFamily="34" charset="0"/>
                  <a:ea typeface="SimSun" pitchFamily="2" charset="-122"/>
                </a:rPr>
                <a:t>the items</a:t>
              </a:r>
            </a:p>
          </p:txBody>
        </p:sp>
        <p:sp>
          <p:nvSpPr>
            <p:cNvPr id="37927" name="Line 38"/>
            <p:cNvSpPr>
              <a:spLocks noChangeShapeType="1"/>
            </p:cNvSpPr>
            <p:nvPr/>
          </p:nvSpPr>
          <p:spPr bwMode="auto">
            <a:xfrm flipH="1">
              <a:off x="1056" y="528"/>
              <a:ext cx="96" cy="480"/>
            </a:xfrm>
            <a:prstGeom prst="line">
              <a:avLst/>
            </a:prstGeom>
            <a:noFill/>
            <a:ln w="9525">
              <a:solidFill>
                <a:schemeClr val="tx1"/>
              </a:solidFill>
              <a:round/>
              <a:headEnd/>
              <a:tailEnd type="triangle" w="med" len="med"/>
            </a:ln>
          </p:spPr>
          <p:txBody>
            <a:bodyPr/>
            <a:lstStyle/>
            <a:p>
              <a:endParaRPr lang="en-IN"/>
            </a:p>
          </p:txBody>
        </p:sp>
      </p:grpSp>
      <p:grpSp>
        <p:nvGrpSpPr>
          <p:cNvPr id="7" name="Group 39"/>
          <p:cNvGrpSpPr>
            <a:grpSpLocks/>
          </p:cNvGrpSpPr>
          <p:nvPr/>
        </p:nvGrpSpPr>
        <p:grpSpPr bwMode="auto">
          <a:xfrm>
            <a:off x="2117725" y="3670300"/>
            <a:ext cx="1084263" cy="2806700"/>
            <a:chOff x="1334" y="1392"/>
            <a:chExt cx="683" cy="1768"/>
          </a:xfrm>
        </p:grpSpPr>
        <p:sp>
          <p:nvSpPr>
            <p:cNvPr id="37924" name="Text Box 40"/>
            <p:cNvSpPr txBox="1">
              <a:spLocks noChangeArrowheads="1"/>
            </p:cNvSpPr>
            <p:nvPr/>
          </p:nvSpPr>
          <p:spPr bwMode="auto">
            <a:xfrm>
              <a:off x="1334" y="2756"/>
              <a:ext cx="683" cy="404"/>
            </a:xfrm>
            <a:prstGeom prst="rect">
              <a:avLst/>
            </a:prstGeom>
            <a:noFill/>
            <a:ln w="9525">
              <a:noFill/>
              <a:miter lim="800000"/>
              <a:headEnd/>
              <a:tailEnd/>
            </a:ln>
          </p:spPr>
          <p:txBody>
            <a:bodyPr wrap="none">
              <a:spAutoFit/>
            </a:bodyPr>
            <a:lstStyle/>
            <a:p>
              <a:pPr eaLnBrk="0" hangingPunct="0"/>
              <a:r>
                <a:rPr lang="en-US" altLang="zh-CN" sz="1800">
                  <a:latin typeface="Tahoma" pitchFamily="34" charset="0"/>
                  <a:ea typeface="SimSun" pitchFamily="2" charset="-122"/>
                </a:rPr>
                <a:t>Frequent</a:t>
              </a:r>
            </a:p>
            <a:p>
              <a:pPr eaLnBrk="0" hangingPunct="0"/>
              <a:r>
                <a:rPr lang="en-US" altLang="zh-CN" sz="1800">
                  <a:latin typeface="Tahoma" pitchFamily="34" charset="0"/>
                  <a:ea typeface="SimSun" pitchFamily="2" charset="-122"/>
                </a:rPr>
                <a:t>items</a:t>
              </a:r>
            </a:p>
          </p:txBody>
        </p:sp>
        <p:sp>
          <p:nvSpPr>
            <p:cNvPr id="37925" name="Line 41"/>
            <p:cNvSpPr>
              <a:spLocks noChangeShapeType="1"/>
            </p:cNvSpPr>
            <p:nvPr/>
          </p:nvSpPr>
          <p:spPr bwMode="auto">
            <a:xfrm flipH="1" flipV="1">
              <a:off x="1536" y="1392"/>
              <a:ext cx="48" cy="1296"/>
            </a:xfrm>
            <a:prstGeom prst="line">
              <a:avLst/>
            </a:prstGeom>
            <a:noFill/>
            <a:ln w="9525">
              <a:solidFill>
                <a:schemeClr val="tx1"/>
              </a:solidFill>
              <a:round/>
              <a:headEnd/>
              <a:tailEnd type="triangle" w="med" len="med"/>
            </a:ln>
          </p:spPr>
          <p:txBody>
            <a:bodyPr/>
            <a:lstStyle/>
            <a:p>
              <a:endParaRPr lang="en-IN"/>
            </a:p>
          </p:txBody>
        </p:sp>
      </p:grpSp>
      <p:grpSp>
        <p:nvGrpSpPr>
          <p:cNvPr id="8" name="Group 42"/>
          <p:cNvGrpSpPr>
            <a:grpSpLocks/>
          </p:cNvGrpSpPr>
          <p:nvPr/>
        </p:nvGrpSpPr>
        <p:grpSpPr bwMode="auto">
          <a:xfrm>
            <a:off x="5638800" y="3746500"/>
            <a:ext cx="1084263" cy="2698750"/>
            <a:chOff x="3552" y="1440"/>
            <a:chExt cx="683" cy="1700"/>
          </a:xfrm>
        </p:grpSpPr>
        <p:sp>
          <p:nvSpPr>
            <p:cNvPr id="37922" name="Text Box 43"/>
            <p:cNvSpPr txBox="1">
              <a:spLocks noChangeArrowheads="1"/>
            </p:cNvSpPr>
            <p:nvPr/>
          </p:nvSpPr>
          <p:spPr bwMode="auto">
            <a:xfrm>
              <a:off x="3552" y="2736"/>
              <a:ext cx="683" cy="404"/>
            </a:xfrm>
            <a:prstGeom prst="rect">
              <a:avLst/>
            </a:prstGeom>
            <a:noFill/>
            <a:ln w="9525">
              <a:noFill/>
              <a:miter lim="800000"/>
              <a:headEnd/>
              <a:tailEnd/>
            </a:ln>
          </p:spPr>
          <p:txBody>
            <a:bodyPr wrap="none">
              <a:spAutoFit/>
            </a:bodyPr>
            <a:lstStyle/>
            <a:p>
              <a:pPr eaLnBrk="0" hangingPunct="0"/>
              <a:r>
                <a:rPr lang="en-US" altLang="zh-CN" sz="1800">
                  <a:latin typeface="Tahoma" pitchFamily="34" charset="0"/>
                  <a:ea typeface="SimSun" pitchFamily="2" charset="-122"/>
                </a:rPr>
                <a:t>Frequent</a:t>
              </a:r>
            </a:p>
            <a:p>
              <a:pPr eaLnBrk="0" hangingPunct="0"/>
              <a:r>
                <a:rPr lang="en-US" altLang="zh-CN" sz="1800">
                  <a:latin typeface="Tahoma" pitchFamily="34" charset="0"/>
                  <a:ea typeface="SimSun" pitchFamily="2" charset="-122"/>
                </a:rPr>
                <a:t>pairs</a:t>
              </a:r>
            </a:p>
          </p:txBody>
        </p:sp>
        <p:sp>
          <p:nvSpPr>
            <p:cNvPr id="37923" name="Line 44"/>
            <p:cNvSpPr>
              <a:spLocks noChangeShapeType="1"/>
            </p:cNvSpPr>
            <p:nvPr/>
          </p:nvSpPr>
          <p:spPr bwMode="auto">
            <a:xfrm flipH="1" flipV="1">
              <a:off x="3744" y="1440"/>
              <a:ext cx="144" cy="1248"/>
            </a:xfrm>
            <a:prstGeom prst="line">
              <a:avLst/>
            </a:prstGeom>
            <a:noFill/>
            <a:ln w="9525">
              <a:solidFill>
                <a:schemeClr val="tx1"/>
              </a:solidFill>
              <a:round/>
              <a:headEnd/>
              <a:tailEnd type="triangle" w="med" len="med"/>
            </a:ln>
          </p:spPr>
          <p:txBody>
            <a:bodyPr/>
            <a:lstStyle/>
            <a:p>
              <a:endParaRPr lang="en-IN"/>
            </a:p>
          </p:txBody>
        </p:sp>
      </p:grpSp>
      <p:sp>
        <p:nvSpPr>
          <p:cNvPr id="37921" name="Rectangle 47"/>
          <p:cNvSpPr>
            <a:spLocks/>
          </p:cNvSpPr>
          <p:nvPr/>
        </p:nvSpPr>
        <p:spPr bwMode="auto">
          <a:xfrm>
            <a:off x="457200" y="274638"/>
            <a:ext cx="8229600" cy="1143000"/>
          </a:xfrm>
          <a:prstGeom prst="rect">
            <a:avLst/>
          </a:prstGeom>
          <a:noFill/>
          <a:ln w="9525">
            <a:noFill/>
            <a:miter lim="800000"/>
            <a:headEnd/>
            <a:tailEnd/>
          </a:ln>
        </p:spPr>
        <p:txBody>
          <a:bodyPr anchor="b"/>
          <a:lstStyle/>
          <a:p>
            <a:pPr defTabSz="457200" eaLnBrk="0" hangingPunct="0"/>
            <a:r>
              <a:rPr lang="en-US" altLang="zh-CN" sz="4000" dirty="0">
                <a:solidFill>
                  <a:srgbClr val="FFFF00"/>
                </a:solidFill>
                <a:latin typeface="Calibri" pitchFamily="34" charset="0"/>
                <a:ea typeface="SimSun" pitchFamily="2" charset="-122"/>
              </a:rPr>
              <a:t>A-Priori for All Frequent </a:t>
            </a:r>
            <a:r>
              <a:rPr lang="en-US" altLang="zh-CN" sz="4000" dirty="0" err="1">
                <a:solidFill>
                  <a:srgbClr val="FFFF00"/>
                </a:solidFill>
                <a:latin typeface="Calibri" pitchFamily="34" charset="0"/>
                <a:ea typeface="SimSun" pitchFamily="2" charset="-122"/>
              </a:rPr>
              <a:t>Itemsets</a:t>
            </a:r>
            <a:endParaRPr lang="en-US" altLang="zh-CN" sz="4000" dirty="0">
              <a:solidFill>
                <a:srgbClr val="FFFF00"/>
              </a:solidFill>
              <a:latin typeface="Calibri" pitchFamily="34" charset="0"/>
              <a:ea typeface="SimSun" pitchFamily="2" charset="-122"/>
            </a:endParaRPr>
          </a:p>
        </p:txBody>
      </p:sp>
      <p:sp>
        <p:nvSpPr>
          <p:cNvPr id="9" name="Slide Number Placeholder 8">
            <a:extLst>
              <a:ext uri="{FF2B5EF4-FFF2-40B4-BE49-F238E27FC236}">
                <a16:creationId xmlns:a16="http://schemas.microsoft.com/office/drawing/2014/main" id="{B7B597C0-AE48-4744-BE6F-20BC7D91618B}"/>
              </a:ext>
            </a:extLst>
          </p:cNvPr>
          <p:cNvSpPr>
            <a:spLocks noGrp="1"/>
          </p:cNvSpPr>
          <p:nvPr>
            <p:ph type="sldNum" sz="quarter" idx="12"/>
          </p:nvPr>
        </p:nvSpPr>
        <p:spPr/>
        <p:txBody>
          <a:bodyPr/>
          <a:lstStyle/>
          <a:p>
            <a:fld id="{81A9E46F-7BA3-46CF-8DB8-B01995389C81}" type="slidenum">
              <a:rPr lang="en-US" smtClean="0"/>
              <a:pPr/>
              <a:t>52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p:cNvSpPr>
          <p:nvPr>
            <p:ph type="title"/>
          </p:nvPr>
        </p:nvSpPr>
        <p:spPr/>
        <p:txBody>
          <a:bodyPr/>
          <a:lstStyle/>
          <a:p>
            <a:r>
              <a:rPr lang="en-US" altLang="zh-CN">
                <a:latin typeface="Calibri" pitchFamily="34" charset="0"/>
                <a:ea typeface="SimSun" pitchFamily="2" charset="-122"/>
              </a:rPr>
              <a:t>A-Priori for All Frequent Itemsets</a:t>
            </a:r>
          </a:p>
        </p:txBody>
      </p:sp>
      <p:sp>
        <p:nvSpPr>
          <p:cNvPr id="38916" name="Rectangle 3"/>
          <p:cNvSpPr>
            <a:spLocks noGrp="1"/>
          </p:cNvSpPr>
          <p:nvPr>
            <p:ph idx="1"/>
          </p:nvPr>
        </p:nvSpPr>
        <p:spPr>
          <a:xfrm>
            <a:off x="457200" y="1596962"/>
            <a:ext cx="8382000" cy="5032437"/>
          </a:xfrm>
        </p:spPr>
        <p:txBody>
          <a:bodyPr>
            <a:noAutofit/>
          </a:bodyPr>
          <a:lstStyle/>
          <a:p>
            <a:r>
              <a:rPr lang="en-US" altLang="zh-CN" sz="4400" dirty="0">
                <a:latin typeface="Calibri" pitchFamily="34" charset="0"/>
                <a:ea typeface="SimSun" pitchFamily="2" charset="-122"/>
              </a:rPr>
              <a:t>One pass for each </a:t>
            </a:r>
            <a:r>
              <a:rPr lang="en-US" altLang="zh-CN" sz="4400" i="1" dirty="0">
                <a:latin typeface="Calibri" pitchFamily="34" charset="0"/>
                <a:ea typeface="SimSun" pitchFamily="2" charset="-122"/>
              </a:rPr>
              <a:t>k</a:t>
            </a:r>
            <a:r>
              <a:rPr lang="en-US" altLang="zh-CN" sz="4400" dirty="0">
                <a:latin typeface="Calibri" pitchFamily="34" charset="0"/>
                <a:ea typeface="SimSun" pitchFamily="2" charset="-122"/>
              </a:rPr>
              <a:t>.</a:t>
            </a:r>
          </a:p>
          <a:p>
            <a:r>
              <a:rPr lang="en-US" altLang="zh-CN" sz="4400" dirty="0">
                <a:latin typeface="Calibri" pitchFamily="34" charset="0"/>
                <a:ea typeface="SimSun" pitchFamily="2" charset="-122"/>
              </a:rPr>
              <a:t>Needs room in main memory to count each candidate </a:t>
            </a:r>
            <a:r>
              <a:rPr lang="en-US" altLang="zh-CN" sz="4400" i="1" dirty="0">
                <a:latin typeface="Calibri" pitchFamily="34" charset="0"/>
                <a:ea typeface="SimSun" pitchFamily="2" charset="-122"/>
              </a:rPr>
              <a:t>k</a:t>
            </a:r>
            <a:r>
              <a:rPr lang="en-US" altLang="zh-CN" sz="4400" dirty="0">
                <a:latin typeface="Calibri" pitchFamily="34" charset="0"/>
                <a:ea typeface="SimSun" pitchFamily="2" charset="-122"/>
              </a:rPr>
              <a:t> -set.</a:t>
            </a:r>
          </a:p>
          <a:p>
            <a:r>
              <a:rPr lang="en-US" altLang="zh-CN" sz="4400" dirty="0">
                <a:latin typeface="Calibri" pitchFamily="34" charset="0"/>
                <a:ea typeface="SimSun" pitchFamily="2" charset="-122"/>
              </a:rPr>
              <a:t>For typical market-basket data and reasonable support (e.g., 1%), </a:t>
            </a:r>
            <a:r>
              <a:rPr lang="en-US" altLang="zh-CN" sz="4400" i="1" dirty="0">
                <a:latin typeface="Calibri" pitchFamily="34" charset="0"/>
                <a:ea typeface="SimSun" pitchFamily="2" charset="-122"/>
              </a:rPr>
              <a:t>k</a:t>
            </a:r>
            <a:r>
              <a:rPr lang="en-US" altLang="zh-CN" sz="4400" dirty="0">
                <a:latin typeface="Calibri" pitchFamily="34" charset="0"/>
                <a:ea typeface="SimSun" pitchFamily="2" charset="-122"/>
              </a:rPr>
              <a:t> = 2 requires the most memory.</a:t>
            </a:r>
          </a:p>
        </p:txBody>
      </p:sp>
      <p:sp>
        <p:nvSpPr>
          <p:cNvPr id="2" name="Slide Number Placeholder 1">
            <a:extLst>
              <a:ext uri="{FF2B5EF4-FFF2-40B4-BE49-F238E27FC236}">
                <a16:creationId xmlns:a16="http://schemas.microsoft.com/office/drawing/2014/main" id="{E1D11FFB-4833-234B-BB69-682E52BE4D7D}"/>
              </a:ext>
            </a:extLst>
          </p:cNvPr>
          <p:cNvSpPr>
            <a:spLocks noGrp="1"/>
          </p:cNvSpPr>
          <p:nvPr>
            <p:ph type="sldNum" sz="quarter" idx="12"/>
          </p:nvPr>
        </p:nvSpPr>
        <p:spPr/>
        <p:txBody>
          <a:bodyPr/>
          <a:lstStyle/>
          <a:p>
            <a:fld id="{81A9E46F-7BA3-46CF-8DB8-B01995389C81}"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6"/>
          <p:cNvSpPr>
            <a:spLocks noGrp="1"/>
          </p:cNvSpPr>
          <p:nvPr>
            <p:ph type="title"/>
          </p:nvPr>
        </p:nvSpPr>
        <p:spPr>
          <a:noFill/>
        </p:spPr>
        <p:txBody>
          <a:bodyPr/>
          <a:lstStyle/>
          <a:p>
            <a:r>
              <a:rPr lang="en-US" altLang="zh-CN">
                <a:latin typeface="Calibri" pitchFamily="34" charset="0"/>
              </a:rPr>
              <a:t>A-Priori for All Frequent Itemsets</a:t>
            </a:r>
          </a:p>
        </p:txBody>
      </p:sp>
      <p:sp>
        <p:nvSpPr>
          <p:cNvPr id="39939" name="Rectangle 3"/>
          <p:cNvSpPr>
            <a:spLocks noGrp="1"/>
          </p:cNvSpPr>
          <p:nvPr>
            <p:ph idx="1"/>
          </p:nvPr>
        </p:nvSpPr>
        <p:spPr>
          <a:xfrm>
            <a:off x="685800" y="1981200"/>
            <a:ext cx="8001000" cy="4114800"/>
          </a:xfrm>
        </p:spPr>
        <p:txBody>
          <a:bodyPr>
            <a:normAutofit/>
          </a:bodyPr>
          <a:lstStyle/>
          <a:p>
            <a:r>
              <a:rPr lang="en-US" altLang="zh-CN" sz="4400" i="1" dirty="0">
                <a:latin typeface="Calibri" pitchFamily="34" charset="0"/>
                <a:ea typeface="SimSun" pitchFamily="2" charset="-122"/>
              </a:rPr>
              <a:t>C</a:t>
            </a:r>
            <a:r>
              <a:rPr lang="en-US" altLang="zh-CN" sz="4400" baseline="-25000" dirty="0">
                <a:latin typeface="Calibri" pitchFamily="34" charset="0"/>
                <a:ea typeface="SimSun" pitchFamily="2" charset="-122"/>
              </a:rPr>
              <a:t>1</a:t>
            </a:r>
            <a:r>
              <a:rPr lang="en-US" altLang="zh-CN" sz="4400" dirty="0">
                <a:latin typeface="Calibri" pitchFamily="34" charset="0"/>
                <a:ea typeface="SimSun" pitchFamily="2" charset="-122"/>
              </a:rPr>
              <a:t> = all items</a:t>
            </a:r>
          </a:p>
          <a:p>
            <a:r>
              <a:rPr lang="en-US" altLang="zh-CN" sz="4400" dirty="0">
                <a:latin typeface="Calibri" pitchFamily="34" charset="0"/>
                <a:ea typeface="SimSun" pitchFamily="2" charset="-122"/>
              </a:rPr>
              <a:t>In general, </a:t>
            </a:r>
            <a:r>
              <a:rPr lang="en-US" altLang="zh-CN" sz="4400" i="1" dirty="0" err="1">
                <a:latin typeface="Calibri" pitchFamily="34" charset="0"/>
                <a:ea typeface="SimSun" pitchFamily="2" charset="-122"/>
              </a:rPr>
              <a:t>L</a:t>
            </a:r>
            <a:r>
              <a:rPr lang="en-US" altLang="zh-CN" sz="4400" i="1" baseline="-25000" dirty="0" err="1">
                <a:latin typeface="Calibri" pitchFamily="34" charset="0"/>
                <a:ea typeface="SimSun" pitchFamily="2" charset="-122"/>
              </a:rPr>
              <a:t>k</a:t>
            </a:r>
            <a:r>
              <a:rPr lang="en-US" altLang="zh-CN" sz="4400" dirty="0">
                <a:latin typeface="Calibri" pitchFamily="34" charset="0"/>
                <a:ea typeface="SimSun" pitchFamily="2" charset="-122"/>
              </a:rPr>
              <a:t> = members of </a:t>
            </a:r>
            <a:r>
              <a:rPr lang="en-US" altLang="zh-CN" sz="4400" i="1" dirty="0" err="1">
                <a:latin typeface="Calibri" pitchFamily="34" charset="0"/>
                <a:ea typeface="SimSun" pitchFamily="2" charset="-122"/>
              </a:rPr>
              <a:t>C</a:t>
            </a:r>
            <a:r>
              <a:rPr lang="en-US" altLang="zh-CN" sz="4400" i="1" baseline="-25000" dirty="0" err="1">
                <a:latin typeface="Calibri" pitchFamily="34" charset="0"/>
                <a:ea typeface="SimSun" pitchFamily="2" charset="-122"/>
              </a:rPr>
              <a:t>k</a:t>
            </a:r>
            <a:r>
              <a:rPr lang="en-US" altLang="zh-CN" sz="4400" dirty="0">
                <a:latin typeface="Calibri" pitchFamily="34" charset="0"/>
                <a:ea typeface="SimSun" pitchFamily="2" charset="-122"/>
              </a:rPr>
              <a:t> with support </a:t>
            </a:r>
            <a:r>
              <a:rPr lang="en-US" altLang="zh-CN" sz="4400" dirty="0">
                <a:latin typeface="Lucida Sans Unicode" pitchFamily="34" charset="0"/>
                <a:ea typeface="SimSun" pitchFamily="2" charset="-122"/>
              </a:rPr>
              <a:t>≥</a:t>
            </a:r>
            <a:r>
              <a:rPr lang="en-US" altLang="zh-CN" sz="4400" dirty="0">
                <a:latin typeface="Calibri" pitchFamily="34" charset="0"/>
                <a:ea typeface="SimSun" pitchFamily="2" charset="-122"/>
              </a:rPr>
              <a:t> </a:t>
            </a:r>
            <a:r>
              <a:rPr lang="en-US" altLang="zh-CN" sz="4400" i="1" dirty="0">
                <a:latin typeface="Calibri" pitchFamily="34" charset="0"/>
                <a:ea typeface="SimSun" pitchFamily="2" charset="-122"/>
              </a:rPr>
              <a:t>s</a:t>
            </a:r>
            <a:r>
              <a:rPr lang="en-US" altLang="zh-CN" sz="4400" dirty="0">
                <a:latin typeface="Calibri" pitchFamily="34" charset="0"/>
                <a:ea typeface="SimSun" pitchFamily="2" charset="-122"/>
              </a:rPr>
              <a:t>.</a:t>
            </a:r>
          </a:p>
          <a:p>
            <a:r>
              <a:rPr lang="en-US" altLang="zh-CN" sz="4400" i="1" dirty="0" err="1">
                <a:latin typeface="Calibri" pitchFamily="34" charset="0"/>
                <a:ea typeface="SimSun" pitchFamily="2" charset="-122"/>
              </a:rPr>
              <a:t>C</a:t>
            </a:r>
            <a:r>
              <a:rPr lang="en-US" altLang="zh-CN" sz="4400" i="1" baseline="-25000" dirty="0" err="1">
                <a:latin typeface="Calibri" pitchFamily="34" charset="0"/>
                <a:ea typeface="SimSun" pitchFamily="2" charset="-122"/>
              </a:rPr>
              <a:t>k</a:t>
            </a:r>
            <a:r>
              <a:rPr lang="en-US" altLang="zh-CN" sz="4400" i="1" baseline="-25000" dirty="0">
                <a:latin typeface="Calibri" pitchFamily="34" charset="0"/>
                <a:ea typeface="SimSun" pitchFamily="2" charset="-122"/>
              </a:rPr>
              <a:t> </a:t>
            </a:r>
            <a:r>
              <a:rPr lang="en-US" altLang="zh-CN" sz="4400" baseline="-25000" dirty="0">
                <a:latin typeface="Calibri" pitchFamily="34" charset="0"/>
                <a:ea typeface="SimSun" pitchFamily="2" charset="-122"/>
              </a:rPr>
              <a:t>+1</a:t>
            </a:r>
            <a:r>
              <a:rPr lang="en-US" altLang="zh-CN" sz="4400" dirty="0">
                <a:latin typeface="Calibri" pitchFamily="34" charset="0"/>
                <a:ea typeface="SimSun" pitchFamily="2" charset="-122"/>
              </a:rPr>
              <a:t> = (</a:t>
            </a:r>
            <a:r>
              <a:rPr lang="en-US" altLang="zh-CN" sz="4400" i="1" dirty="0">
                <a:latin typeface="Calibri" pitchFamily="34" charset="0"/>
                <a:ea typeface="SimSun" pitchFamily="2" charset="-122"/>
              </a:rPr>
              <a:t>k</a:t>
            </a:r>
            <a:r>
              <a:rPr lang="en-US" altLang="zh-CN" sz="4400" dirty="0">
                <a:latin typeface="Calibri" pitchFamily="34" charset="0"/>
                <a:ea typeface="SimSun" pitchFamily="2" charset="-122"/>
              </a:rPr>
              <a:t> +1) -sets, each </a:t>
            </a:r>
            <a:r>
              <a:rPr lang="en-US" altLang="zh-CN" sz="4400" i="1" dirty="0">
                <a:latin typeface="Calibri" pitchFamily="34" charset="0"/>
                <a:ea typeface="SimSun" pitchFamily="2" charset="-122"/>
              </a:rPr>
              <a:t>k</a:t>
            </a:r>
            <a:r>
              <a:rPr lang="en-US" altLang="zh-CN" sz="4400" dirty="0">
                <a:latin typeface="Calibri" pitchFamily="34" charset="0"/>
                <a:ea typeface="SimSun" pitchFamily="2" charset="-122"/>
              </a:rPr>
              <a:t>  of which is in </a:t>
            </a:r>
            <a:r>
              <a:rPr lang="en-US" altLang="zh-CN" sz="4400" i="1" dirty="0" err="1">
                <a:latin typeface="Calibri" pitchFamily="34" charset="0"/>
                <a:ea typeface="SimSun" pitchFamily="2" charset="-122"/>
              </a:rPr>
              <a:t>L</a:t>
            </a:r>
            <a:r>
              <a:rPr lang="en-US" altLang="zh-CN" sz="4400" i="1" baseline="-25000" dirty="0" err="1">
                <a:latin typeface="Calibri" pitchFamily="34" charset="0"/>
                <a:ea typeface="SimSun" pitchFamily="2" charset="-122"/>
              </a:rPr>
              <a:t>k</a:t>
            </a:r>
            <a:r>
              <a:rPr lang="en-US" altLang="zh-CN" sz="4400" i="1" baseline="-25000" dirty="0">
                <a:latin typeface="Calibri" pitchFamily="34" charset="0"/>
                <a:ea typeface="SimSun" pitchFamily="2" charset="-122"/>
              </a:rPr>
              <a:t> </a:t>
            </a:r>
            <a:r>
              <a:rPr lang="en-US" altLang="zh-CN" sz="4400" dirty="0">
                <a:latin typeface="Calibri" pitchFamily="34" charset="0"/>
                <a:ea typeface="SimSun" pitchFamily="2" charset="-122"/>
              </a:rPr>
              <a:t>.</a:t>
            </a:r>
          </a:p>
        </p:txBody>
      </p:sp>
      <p:sp>
        <p:nvSpPr>
          <p:cNvPr id="2" name="Slide Number Placeholder 1">
            <a:extLst>
              <a:ext uri="{FF2B5EF4-FFF2-40B4-BE49-F238E27FC236}">
                <a16:creationId xmlns:a16="http://schemas.microsoft.com/office/drawing/2014/main" id="{7592C5CA-944A-8149-89F1-4123FBC1802D}"/>
              </a:ext>
            </a:extLst>
          </p:cNvPr>
          <p:cNvSpPr>
            <a:spLocks noGrp="1"/>
          </p:cNvSpPr>
          <p:nvPr>
            <p:ph type="sldNum" sz="quarter" idx="12"/>
          </p:nvPr>
        </p:nvSpPr>
        <p:spPr/>
        <p:txBody>
          <a:bodyPr/>
          <a:lstStyle/>
          <a:p>
            <a:fld id="{81A9E46F-7BA3-46CF-8DB8-B01995389C81}" type="slidenum">
              <a:rPr lang="en-US" smtClean="0"/>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838200" y="2832100"/>
            <a:ext cx="403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t>
            </a:r>
            <a:r>
              <a:rPr lang="en-US" sz="1800" baseline="-25000"/>
              <a:t>1</a:t>
            </a:r>
          </a:p>
        </p:txBody>
      </p:sp>
      <p:sp>
        <p:nvSpPr>
          <p:cNvPr id="86019" name="Text Box 3"/>
          <p:cNvSpPr txBox="1">
            <a:spLocks noChangeArrowheads="1"/>
          </p:cNvSpPr>
          <p:nvPr/>
        </p:nvSpPr>
        <p:spPr bwMode="auto">
          <a:xfrm>
            <a:off x="2514600" y="28321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a:t>
            </a:r>
            <a:r>
              <a:rPr lang="en-US" sz="1800" baseline="-25000"/>
              <a:t>1</a:t>
            </a:r>
          </a:p>
        </p:txBody>
      </p:sp>
      <p:sp>
        <p:nvSpPr>
          <p:cNvPr id="86020" name="Text Box 4"/>
          <p:cNvSpPr txBox="1">
            <a:spLocks noChangeArrowheads="1"/>
          </p:cNvSpPr>
          <p:nvPr/>
        </p:nvSpPr>
        <p:spPr bwMode="auto">
          <a:xfrm>
            <a:off x="4419600" y="2832100"/>
            <a:ext cx="403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t>
            </a:r>
            <a:r>
              <a:rPr lang="en-US" sz="1800" baseline="-25000"/>
              <a:t>2</a:t>
            </a:r>
          </a:p>
        </p:txBody>
      </p:sp>
      <p:sp>
        <p:nvSpPr>
          <p:cNvPr id="86021" name="Text Box 5"/>
          <p:cNvSpPr txBox="1">
            <a:spLocks noChangeArrowheads="1"/>
          </p:cNvSpPr>
          <p:nvPr/>
        </p:nvSpPr>
        <p:spPr bwMode="auto">
          <a:xfrm>
            <a:off x="6019800" y="28321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L</a:t>
            </a:r>
            <a:r>
              <a:rPr lang="en-US" sz="1800" baseline="-25000"/>
              <a:t>2</a:t>
            </a:r>
          </a:p>
        </p:txBody>
      </p:sp>
      <p:sp>
        <p:nvSpPr>
          <p:cNvPr id="86022" name="Text Box 6"/>
          <p:cNvSpPr txBox="1">
            <a:spLocks noChangeArrowheads="1"/>
          </p:cNvSpPr>
          <p:nvPr/>
        </p:nvSpPr>
        <p:spPr bwMode="auto">
          <a:xfrm>
            <a:off x="8001000" y="2832100"/>
            <a:ext cx="403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C</a:t>
            </a:r>
            <a:r>
              <a:rPr lang="en-US" sz="1800" baseline="-25000"/>
              <a:t>3</a:t>
            </a:r>
          </a:p>
        </p:txBody>
      </p:sp>
      <p:sp>
        <p:nvSpPr>
          <p:cNvPr id="86023" name="AutoShape 7"/>
          <p:cNvSpPr>
            <a:spLocks noChangeArrowheads="1"/>
          </p:cNvSpPr>
          <p:nvPr/>
        </p:nvSpPr>
        <p:spPr bwMode="auto">
          <a:xfrm rot="16200000">
            <a:off x="1448593" y="2602707"/>
            <a:ext cx="912813" cy="762000"/>
          </a:xfrm>
          <a:custGeom>
            <a:avLst/>
            <a:gdLst>
              <a:gd name="G0" fmla="+- 7312 0 0"/>
              <a:gd name="G1" fmla="+- 21600 0 7312"/>
              <a:gd name="G2" fmla="*/ 7312 1 2"/>
              <a:gd name="G3" fmla="+- 21600 0 G2"/>
              <a:gd name="G4" fmla="+/ 7312 21600 2"/>
              <a:gd name="G5" fmla="+/ G1 0 2"/>
              <a:gd name="G6" fmla="*/ 21600 21600 7312"/>
              <a:gd name="G7" fmla="*/ G6 1 2"/>
              <a:gd name="G8" fmla="+- 21600 0 G7"/>
              <a:gd name="G9" fmla="*/ 21600 1 2"/>
              <a:gd name="G10" fmla="+- 7312 0 G9"/>
              <a:gd name="G11" fmla="?: G10 G8 0"/>
              <a:gd name="G12" fmla="?: G10 G7 21600"/>
              <a:gd name="T0" fmla="*/ 17944 w 21600"/>
              <a:gd name="T1" fmla="*/ 10800 h 21600"/>
              <a:gd name="T2" fmla="*/ 10800 w 21600"/>
              <a:gd name="T3" fmla="*/ 21600 h 21600"/>
              <a:gd name="T4" fmla="*/ 3656 w 21600"/>
              <a:gd name="T5" fmla="*/ 10800 h 21600"/>
              <a:gd name="T6" fmla="*/ 10800 w 21600"/>
              <a:gd name="T7" fmla="*/ 0 h 21600"/>
              <a:gd name="T8" fmla="*/ 5456 w 21600"/>
              <a:gd name="T9" fmla="*/ 5456 h 21600"/>
              <a:gd name="T10" fmla="*/ 16144 w 21600"/>
              <a:gd name="T11" fmla="*/ 16144 h 21600"/>
            </a:gdLst>
            <a:ahLst/>
            <a:cxnLst>
              <a:cxn ang="0">
                <a:pos x="T0" y="T1"/>
              </a:cxn>
              <a:cxn ang="0">
                <a:pos x="T2" y="T3"/>
              </a:cxn>
              <a:cxn ang="0">
                <a:pos x="T4" y="T5"/>
              </a:cxn>
              <a:cxn ang="0">
                <a:pos x="T6" y="T7"/>
              </a:cxn>
            </a:cxnLst>
            <a:rect l="T8" t="T9" r="T10" b="T11"/>
            <a:pathLst>
              <a:path w="21600" h="21600">
                <a:moveTo>
                  <a:pt x="0" y="0"/>
                </a:moveTo>
                <a:lnTo>
                  <a:pt x="7312" y="21600"/>
                </a:lnTo>
                <a:lnTo>
                  <a:pt x="14288" y="21600"/>
                </a:lnTo>
                <a:lnTo>
                  <a:pt x="21600" y="0"/>
                </a:lnTo>
                <a:close/>
              </a:path>
            </a:pathLst>
          </a:custGeom>
          <a:solidFill>
            <a:srgbClr val="FFCC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sz="1800"/>
              <a:t>Filter</a:t>
            </a:r>
          </a:p>
        </p:txBody>
      </p:sp>
      <p:sp>
        <p:nvSpPr>
          <p:cNvPr id="86024" name="AutoShape 8"/>
          <p:cNvSpPr>
            <a:spLocks noChangeArrowheads="1"/>
          </p:cNvSpPr>
          <p:nvPr/>
        </p:nvSpPr>
        <p:spPr bwMode="auto">
          <a:xfrm rot="16200000">
            <a:off x="4953793" y="2602707"/>
            <a:ext cx="912813" cy="762000"/>
          </a:xfrm>
          <a:custGeom>
            <a:avLst/>
            <a:gdLst>
              <a:gd name="G0" fmla="+- 7312 0 0"/>
              <a:gd name="G1" fmla="+- 21600 0 7312"/>
              <a:gd name="G2" fmla="*/ 7312 1 2"/>
              <a:gd name="G3" fmla="+- 21600 0 G2"/>
              <a:gd name="G4" fmla="+/ 7312 21600 2"/>
              <a:gd name="G5" fmla="+/ G1 0 2"/>
              <a:gd name="G6" fmla="*/ 21600 21600 7312"/>
              <a:gd name="G7" fmla="*/ G6 1 2"/>
              <a:gd name="G8" fmla="+- 21600 0 G7"/>
              <a:gd name="G9" fmla="*/ 21600 1 2"/>
              <a:gd name="G10" fmla="+- 7312 0 G9"/>
              <a:gd name="G11" fmla="?: G10 G8 0"/>
              <a:gd name="G12" fmla="?: G10 G7 21600"/>
              <a:gd name="T0" fmla="*/ 17944 w 21600"/>
              <a:gd name="T1" fmla="*/ 10800 h 21600"/>
              <a:gd name="T2" fmla="*/ 10800 w 21600"/>
              <a:gd name="T3" fmla="*/ 21600 h 21600"/>
              <a:gd name="T4" fmla="*/ 3656 w 21600"/>
              <a:gd name="T5" fmla="*/ 10800 h 21600"/>
              <a:gd name="T6" fmla="*/ 10800 w 21600"/>
              <a:gd name="T7" fmla="*/ 0 h 21600"/>
              <a:gd name="T8" fmla="*/ 5456 w 21600"/>
              <a:gd name="T9" fmla="*/ 5456 h 21600"/>
              <a:gd name="T10" fmla="*/ 16144 w 21600"/>
              <a:gd name="T11" fmla="*/ 16144 h 21600"/>
            </a:gdLst>
            <a:ahLst/>
            <a:cxnLst>
              <a:cxn ang="0">
                <a:pos x="T0" y="T1"/>
              </a:cxn>
              <a:cxn ang="0">
                <a:pos x="T2" y="T3"/>
              </a:cxn>
              <a:cxn ang="0">
                <a:pos x="T4" y="T5"/>
              </a:cxn>
              <a:cxn ang="0">
                <a:pos x="T6" y="T7"/>
              </a:cxn>
            </a:cxnLst>
            <a:rect l="T8" t="T9" r="T10" b="T11"/>
            <a:pathLst>
              <a:path w="21600" h="21600">
                <a:moveTo>
                  <a:pt x="0" y="0"/>
                </a:moveTo>
                <a:lnTo>
                  <a:pt x="7312" y="21600"/>
                </a:lnTo>
                <a:lnTo>
                  <a:pt x="14288" y="21600"/>
                </a:lnTo>
                <a:lnTo>
                  <a:pt x="21600" y="0"/>
                </a:lnTo>
                <a:close/>
              </a:path>
            </a:pathLst>
          </a:custGeom>
          <a:solidFill>
            <a:srgbClr val="FFCC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sz="1800"/>
              <a:t>Filter</a:t>
            </a:r>
          </a:p>
        </p:txBody>
      </p:sp>
      <p:sp>
        <p:nvSpPr>
          <p:cNvPr id="86025" name="Rectangle 9"/>
          <p:cNvSpPr>
            <a:spLocks noChangeArrowheads="1"/>
          </p:cNvSpPr>
          <p:nvPr/>
        </p:nvSpPr>
        <p:spPr bwMode="auto">
          <a:xfrm>
            <a:off x="6629400" y="2679700"/>
            <a:ext cx="1143000" cy="609600"/>
          </a:xfrm>
          <a:prstGeom prst="rect">
            <a:avLst/>
          </a:prstGeom>
          <a:solidFill>
            <a:srgbClr val="99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Construct</a:t>
            </a:r>
          </a:p>
        </p:txBody>
      </p:sp>
      <p:sp>
        <p:nvSpPr>
          <p:cNvPr id="86026" name="Rectangle 10"/>
          <p:cNvSpPr>
            <a:spLocks noChangeArrowheads="1"/>
          </p:cNvSpPr>
          <p:nvPr/>
        </p:nvSpPr>
        <p:spPr bwMode="auto">
          <a:xfrm>
            <a:off x="3048000" y="2679700"/>
            <a:ext cx="1143000" cy="609600"/>
          </a:xfrm>
          <a:prstGeom prst="rect">
            <a:avLst/>
          </a:prstGeom>
          <a:solidFill>
            <a:srgbClr val="99CCFF">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a:t>Construct</a:t>
            </a:r>
          </a:p>
        </p:txBody>
      </p:sp>
      <p:sp>
        <p:nvSpPr>
          <p:cNvPr id="86028" name="Text Box 12"/>
          <p:cNvSpPr txBox="1">
            <a:spLocks noChangeArrowheads="1"/>
          </p:cNvSpPr>
          <p:nvPr/>
        </p:nvSpPr>
        <p:spPr bwMode="auto">
          <a:xfrm>
            <a:off x="1447800" y="4356100"/>
            <a:ext cx="63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First</a:t>
            </a:r>
          </a:p>
          <a:p>
            <a:r>
              <a:rPr lang="en-US" sz="1800"/>
              <a:t>pass</a:t>
            </a:r>
          </a:p>
        </p:txBody>
      </p:sp>
      <p:sp>
        <p:nvSpPr>
          <p:cNvPr id="86029" name="Text Box 13"/>
          <p:cNvSpPr txBox="1">
            <a:spLocks noChangeArrowheads="1"/>
          </p:cNvSpPr>
          <p:nvPr/>
        </p:nvSpPr>
        <p:spPr bwMode="auto">
          <a:xfrm>
            <a:off x="5105400" y="4356100"/>
            <a:ext cx="914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Second</a:t>
            </a:r>
          </a:p>
          <a:p>
            <a:r>
              <a:rPr lang="en-US" sz="1800"/>
              <a:t>pass</a:t>
            </a:r>
          </a:p>
        </p:txBody>
      </p:sp>
      <p:sp>
        <p:nvSpPr>
          <p:cNvPr id="86030" name="Line 14"/>
          <p:cNvSpPr>
            <a:spLocks noChangeShapeType="1"/>
          </p:cNvSpPr>
          <p:nvPr/>
        </p:nvSpPr>
        <p:spPr bwMode="auto">
          <a:xfrm flipV="1">
            <a:off x="1752600" y="35941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1" name="Line 15"/>
          <p:cNvSpPr>
            <a:spLocks noChangeShapeType="1"/>
          </p:cNvSpPr>
          <p:nvPr/>
        </p:nvSpPr>
        <p:spPr bwMode="auto">
          <a:xfrm flipV="1">
            <a:off x="5257800" y="35941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2" name="Line 16"/>
          <p:cNvSpPr>
            <a:spLocks noChangeShapeType="1"/>
          </p:cNvSpPr>
          <p:nvPr/>
        </p:nvSpPr>
        <p:spPr bwMode="auto">
          <a:xfrm>
            <a:off x="1295400" y="29845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3" name="Line 17"/>
          <p:cNvSpPr>
            <a:spLocks noChangeShapeType="1"/>
          </p:cNvSpPr>
          <p:nvPr/>
        </p:nvSpPr>
        <p:spPr bwMode="auto">
          <a:xfrm>
            <a:off x="2286000" y="29845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4" name="Line 18"/>
          <p:cNvSpPr>
            <a:spLocks noChangeShapeType="1"/>
          </p:cNvSpPr>
          <p:nvPr/>
        </p:nvSpPr>
        <p:spPr bwMode="auto">
          <a:xfrm>
            <a:off x="2819400" y="29845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5" name="Line 19"/>
          <p:cNvSpPr>
            <a:spLocks noChangeShapeType="1"/>
          </p:cNvSpPr>
          <p:nvPr/>
        </p:nvSpPr>
        <p:spPr bwMode="auto">
          <a:xfrm>
            <a:off x="5791200" y="29845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6" name="Line 20"/>
          <p:cNvSpPr>
            <a:spLocks noChangeShapeType="1"/>
          </p:cNvSpPr>
          <p:nvPr/>
        </p:nvSpPr>
        <p:spPr bwMode="auto">
          <a:xfrm>
            <a:off x="4800600" y="29845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7" name="Line 21"/>
          <p:cNvSpPr>
            <a:spLocks noChangeShapeType="1"/>
          </p:cNvSpPr>
          <p:nvPr/>
        </p:nvSpPr>
        <p:spPr bwMode="auto">
          <a:xfrm>
            <a:off x="4191000" y="29845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8" name="Line 22"/>
          <p:cNvSpPr>
            <a:spLocks noChangeShapeType="1"/>
          </p:cNvSpPr>
          <p:nvPr/>
        </p:nvSpPr>
        <p:spPr bwMode="auto">
          <a:xfrm>
            <a:off x="7772400" y="29845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39" name="Line 23"/>
          <p:cNvSpPr>
            <a:spLocks noChangeShapeType="1"/>
          </p:cNvSpPr>
          <p:nvPr/>
        </p:nvSpPr>
        <p:spPr bwMode="auto">
          <a:xfrm>
            <a:off x="6400800" y="29845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40" name="Line 24"/>
          <p:cNvSpPr>
            <a:spLocks noChangeShapeType="1"/>
          </p:cNvSpPr>
          <p:nvPr/>
        </p:nvSpPr>
        <p:spPr bwMode="auto">
          <a:xfrm>
            <a:off x="8458200" y="29845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6050" name="Group 34"/>
          <p:cNvGrpSpPr>
            <a:grpSpLocks/>
          </p:cNvGrpSpPr>
          <p:nvPr/>
        </p:nvGrpSpPr>
        <p:grpSpPr bwMode="auto">
          <a:xfrm>
            <a:off x="746125" y="1492250"/>
            <a:ext cx="727075" cy="1339850"/>
            <a:chOff x="326" y="260"/>
            <a:chExt cx="458" cy="844"/>
          </a:xfrm>
        </p:grpSpPr>
        <p:sp>
          <p:nvSpPr>
            <p:cNvPr id="86041" name="Text Box 25"/>
            <p:cNvSpPr txBox="1">
              <a:spLocks noChangeArrowheads="1"/>
            </p:cNvSpPr>
            <p:nvPr/>
          </p:nvSpPr>
          <p:spPr bwMode="auto">
            <a:xfrm>
              <a:off x="326" y="260"/>
              <a:ext cx="45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All</a:t>
              </a:r>
            </a:p>
            <a:p>
              <a:r>
                <a:rPr lang="en-US" sz="1800"/>
                <a:t>items</a:t>
              </a:r>
            </a:p>
          </p:txBody>
        </p:sp>
        <p:sp>
          <p:nvSpPr>
            <p:cNvPr id="86042" name="Line 26"/>
            <p:cNvSpPr>
              <a:spLocks noChangeShapeType="1"/>
            </p:cNvSpPr>
            <p:nvPr/>
          </p:nvSpPr>
          <p:spPr bwMode="auto">
            <a:xfrm flipH="1">
              <a:off x="480" y="720"/>
              <a:ext cx="4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6051" name="Group 35"/>
          <p:cNvGrpSpPr>
            <a:grpSpLocks/>
          </p:cNvGrpSpPr>
          <p:nvPr/>
        </p:nvGrpSpPr>
        <p:grpSpPr bwMode="auto">
          <a:xfrm>
            <a:off x="3124200" y="1231900"/>
            <a:ext cx="995363" cy="1447800"/>
            <a:chOff x="1824" y="96"/>
            <a:chExt cx="627" cy="912"/>
          </a:xfrm>
        </p:grpSpPr>
        <p:sp>
          <p:nvSpPr>
            <p:cNvPr id="86043" name="Text Box 27"/>
            <p:cNvSpPr txBox="1">
              <a:spLocks noChangeArrowheads="1"/>
            </p:cNvSpPr>
            <p:nvPr/>
          </p:nvSpPr>
          <p:spPr bwMode="auto">
            <a:xfrm>
              <a:off x="1824" y="96"/>
              <a:ext cx="627"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All pairs</a:t>
              </a:r>
            </a:p>
            <a:p>
              <a:r>
                <a:rPr lang="en-US" sz="1800"/>
                <a:t>of items</a:t>
              </a:r>
            </a:p>
            <a:p>
              <a:r>
                <a:rPr lang="en-US" sz="1800"/>
                <a:t>from L</a:t>
              </a:r>
              <a:r>
                <a:rPr lang="en-US" sz="1800" baseline="-25000"/>
                <a:t>1</a:t>
              </a:r>
            </a:p>
          </p:txBody>
        </p:sp>
        <p:sp>
          <p:nvSpPr>
            <p:cNvPr id="86044" name="Line 28"/>
            <p:cNvSpPr>
              <a:spLocks noChangeShapeType="1"/>
            </p:cNvSpPr>
            <p:nvPr/>
          </p:nvSpPr>
          <p:spPr bwMode="auto">
            <a:xfrm flipH="1">
              <a:off x="2112" y="672"/>
              <a:ext cx="4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6052" name="Group 36"/>
          <p:cNvGrpSpPr>
            <a:grpSpLocks/>
          </p:cNvGrpSpPr>
          <p:nvPr/>
        </p:nvGrpSpPr>
        <p:grpSpPr bwMode="auto">
          <a:xfrm>
            <a:off x="4860925" y="1339850"/>
            <a:ext cx="1063625" cy="1263650"/>
            <a:chOff x="2918" y="164"/>
            <a:chExt cx="670" cy="796"/>
          </a:xfrm>
        </p:grpSpPr>
        <p:sp>
          <p:nvSpPr>
            <p:cNvPr id="86046" name="Text Box 30"/>
            <p:cNvSpPr txBox="1">
              <a:spLocks noChangeArrowheads="1"/>
            </p:cNvSpPr>
            <p:nvPr/>
          </p:nvSpPr>
          <p:spPr bwMode="auto">
            <a:xfrm>
              <a:off x="2918" y="164"/>
              <a:ext cx="67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Count</a:t>
              </a:r>
            </a:p>
            <a:p>
              <a:r>
                <a:rPr lang="en-US" sz="1800"/>
                <a:t>the pairs</a:t>
              </a:r>
            </a:p>
          </p:txBody>
        </p:sp>
        <p:sp>
          <p:nvSpPr>
            <p:cNvPr id="86047" name="Line 31"/>
            <p:cNvSpPr>
              <a:spLocks noChangeShapeType="1"/>
            </p:cNvSpPr>
            <p:nvPr/>
          </p:nvSpPr>
          <p:spPr bwMode="auto">
            <a:xfrm flipH="1">
              <a:off x="3168" y="624"/>
              <a:ext cx="9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6056" name="Group 40"/>
          <p:cNvGrpSpPr>
            <a:grpSpLocks/>
          </p:cNvGrpSpPr>
          <p:nvPr/>
        </p:nvGrpSpPr>
        <p:grpSpPr bwMode="auto">
          <a:xfrm>
            <a:off x="1600200" y="1308100"/>
            <a:ext cx="1122363" cy="1371600"/>
            <a:chOff x="864" y="144"/>
            <a:chExt cx="707" cy="864"/>
          </a:xfrm>
        </p:grpSpPr>
        <p:sp>
          <p:nvSpPr>
            <p:cNvPr id="86054" name="Text Box 38"/>
            <p:cNvSpPr txBox="1">
              <a:spLocks noChangeArrowheads="1"/>
            </p:cNvSpPr>
            <p:nvPr/>
          </p:nvSpPr>
          <p:spPr bwMode="auto">
            <a:xfrm>
              <a:off x="864" y="144"/>
              <a:ext cx="70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  Count</a:t>
              </a:r>
            </a:p>
            <a:p>
              <a:r>
                <a:rPr lang="en-US" sz="1800"/>
                <a:t>the items</a:t>
              </a:r>
            </a:p>
          </p:txBody>
        </p:sp>
        <p:sp>
          <p:nvSpPr>
            <p:cNvPr id="86055" name="Line 39"/>
            <p:cNvSpPr>
              <a:spLocks noChangeShapeType="1"/>
            </p:cNvSpPr>
            <p:nvPr/>
          </p:nvSpPr>
          <p:spPr bwMode="auto">
            <a:xfrm flipH="1">
              <a:off x="1056" y="528"/>
              <a:ext cx="96"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6062" name="Group 46"/>
          <p:cNvGrpSpPr>
            <a:grpSpLocks/>
          </p:cNvGrpSpPr>
          <p:nvPr/>
        </p:nvGrpSpPr>
        <p:grpSpPr bwMode="auto">
          <a:xfrm>
            <a:off x="2346325" y="3289300"/>
            <a:ext cx="1084263" cy="2806700"/>
            <a:chOff x="1334" y="1392"/>
            <a:chExt cx="683" cy="1768"/>
          </a:xfrm>
        </p:grpSpPr>
        <p:sp>
          <p:nvSpPr>
            <p:cNvPr id="86057" name="Text Box 41"/>
            <p:cNvSpPr txBox="1">
              <a:spLocks noChangeArrowheads="1"/>
            </p:cNvSpPr>
            <p:nvPr/>
          </p:nvSpPr>
          <p:spPr bwMode="auto">
            <a:xfrm>
              <a:off x="1334" y="2756"/>
              <a:ext cx="68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Frequent</a:t>
              </a:r>
            </a:p>
            <a:p>
              <a:r>
                <a:rPr lang="en-US" sz="1800"/>
                <a:t>items</a:t>
              </a:r>
            </a:p>
          </p:txBody>
        </p:sp>
        <p:sp>
          <p:nvSpPr>
            <p:cNvPr id="86059" name="Line 43"/>
            <p:cNvSpPr>
              <a:spLocks noChangeShapeType="1"/>
            </p:cNvSpPr>
            <p:nvPr/>
          </p:nvSpPr>
          <p:spPr bwMode="auto">
            <a:xfrm flipH="1" flipV="1">
              <a:off x="1536" y="1392"/>
              <a:ext cx="48" cy="1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86063" name="Group 47"/>
          <p:cNvGrpSpPr>
            <a:grpSpLocks/>
          </p:cNvGrpSpPr>
          <p:nvPr/>
        </p:nvGrpSpPr>
        <p:grpSpPr bwMode="auto">
          <a:xfrm>
            <a:off x="5867400" y="3365500"/>
            <a:ext cx="1084263" cy="2698750"/>
            <a:chOff x="3552" y="1440"/>
            <a:chExt cx="683" cy="1700"/>
          </a:xfrm>
        </p:grpSpPr>
        <p:sp>
          <p:nvSpPr>
            <p:cNvPr id="86058" name="Text Box 42"/>
            <p:cNvSpPr txBox="1">
              <a:spLocks noChangeArrowheads="1"/>
            </p:cNvSpPr>
            <p:nvPr/>
          </p:nvSpPr>
          <p:spPr bwMode="auto">
            <a:xfrm>
              <a:off x="3552" y="2736"/>
              <a:ext cx="68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Frequent</a:t>
              </a:r>
            </a:p>
            <a:p>
              <a:r>
                <a:rPr lang="en-US" sz="1800"/>
                <a:t>pairs</a:t>
              </a:r>
            </a:p>
          </p:txBody>
        </p:sp>
        <p:sp>
          <p:nvSpPr>
            <p:cNvPr id="86061" name="Line 45"/>
            <p:cNvSpPr>
              <a:spLocks noChangeShapeType="1"/>
            </p:cNvSpPr>
            <p:nvPr/>
          </p:nvSpPr>
          <p:spPr bwMode="auto">
            <a:xfrm flipH="1" flipV="1">
              <a:off x="3744" y="1440"/>
              <a:ext cx="144" cy="12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Rectangle 1"/>
          <p:cNvSpPr/>
          <p:nvPr/>
        </p:nvSpPr>
        <p:spPr>
          <a:xfrm>
            <a:off x="2933700" y="1027330"/>
            <a:ext cx="3924300" cy="52210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581400" y="218748"/>
            <a:ext cx="5181600" cy="707886"/>
          </a:xfrm>
          <a:prstGeom prst="rect">
            <a:avLst/>
          </a:prstGeom>
          <a:solidFill>
            <a:srgbClr val="FF0000"/>
          </a:solidFill>
        </p:spPr>
        <p:txBody>
          <a:bodyPr wrap="square" rtlCol="0">
            <a:spAutoFit/>
          </a:bodyPr>
          <a:lstStyle/>
          <a:p>
            <a:r>
              <a:rPr lang="en-US" sz="2000" b="1" dirty="0"/>
              <a:t>Finding the frequent pairs is usually the most expensive operation</a:t>
            </a:r>
          </a:p>
        </p:txBody>
      </p:sp>
      <p:sp>
        <p:nvSpPr>
          <p:cNvPr id="4" name="Slide Number Placeholder 3">
            <a:extLst>
              <a:ext uri="{FF2B5EF4-FFF2-40B4-BE49-F238E27FC236}">
                <a16:creationId xmlns:a16="http://schemas.microsoft.com/office/drawing/2014/main" id="{3280C998-75DF-564C-9285-C5273BD4A116}"/>
              </a:ext>
            </a:extLst>
          </p:cNvPr>
          <p:cNvSpPr>
            <a:spLocks noGrp="1"/>
          </p:cNvSpPr>
          <p:nvPr>
            <p:ph type="sldNum" sz="quarter" idx="12"/>
          </p:nvPr>
        </p:nvSpPr>
        <p:spPr/>
        <p:txBody>
          <a:bodyPr/>
          <a:lstStyle/>
          <a:p>
            <a:fld id="{81A9E46F-7BA3-46CF-8DB8-B01995389C81}" type="slidenum">
              <a:rPr lang="en-US" smtClean="0"/>
              <a:pPr/>
              <a:t>55</a:t>
            </a:fld>
            <a:endParaRPr lang="en-US" dirty="0"/>
          </a:p>
        </p:txBody>
      </p:sp>
    </p:spTree>
    <p:extLst>
      <p:ext uri="{BB962C8B-B14F-4D97-AF65-F5344CB8AC3E}">
        <p14:creationId xmlns:p14="http://schemas.microsoft.com/office/powerpoint/2010/main" val="317643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r>
              <a:rPr lang="en-US"/>
              <a:t>PCY   (Park, Chen &amp; Yu) Algorithm</a:t>
            </a:r>
            <a:endParaRPr lang="en-US" dirty="0"/>
          </a:p>
        </p:txBody>
      </p:sp>
      <p:sp>
        <p:nvSpPr>
          <p:cNvPr id="9219" name="Rectangle 3"/>
          <p:cNvSpPr>
            <a:spLocks noGrp="1" noChangeArrowheads="1"/>
          </p:cNvSpPr>
          <p:nvPr>
            <p:ph idx="1"/>
          </p:nvPr>
        </p:nvSpPr>
        <p:spPr>
          <a:xfrm>
            <a:off x="457200" y="1775191"/>
            <a:ext cx="6019800" cy="4625609"/>
          </a:xfrm>
        </p:spPr>
        <p:txBody>
          <a:bodyPr/>
          <a:lstStyle/>
          <a:p>
            <a:r>
              <a:rPr lang="en-US" dirty="0"/>
              <a:t>During Pass 1 (computing frequent items) of </a:t>
            </a:r>
            <a:r>
              <a:rPr lang="en-US" dirty="0" err="1"/>
              <a:t>Apriori</a:t>
            </a:r>
            <a:r>
              <a:rPr lang="en-US" dirty="0"/>
              <a:t>, most memory is idle.</a:t>
            </a:r>
          </a:p>
          <a:p>
            <a:endParaRPr lang="en-US" dirty="0"/>
          </a:p>
          <a:p>
            <a:r>
              <a:rPr lang="en-US" dirty="0"/>
              <a:t>Use that memory to keep counts of buckets into which pairs of items are hashed.</a:t>
            </a:r>
          </a:p>
          <a:p>
            <a:pPr lvl="1"/>
            <a:r>
              <a:rPr lang="en-US" dirty="0"/>
              <a:t>Just the count, not the pairs themselves.</a:t>
            </a:r>
          </a:p>
        </p:txBody>
      </p:sp>
      <p:sp>
        <p:nvSpPr>
          <p:cNvPr id="6" name="Rectangle 3"/>
          <p:cNvSpPr>
            <a:spLocks noChangeArrowheads="1"/>
          </p:cNvSpPr>
          <p:nvPr/>
        </p:nvSpPr>
        <p:spPr bwMode="auto">
          <a:xfrm>
            <a:off x="6553200" y="1676400"/>
            <a:ext cx="2057400" cy="3124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Times New Roman" pitchFamily="18" charset="0"/>
            </a:endParaRPr>
          </a:p>
        </p:txBody>
      </p:sp>
      <p:sp>
        <p:nvSpPr>
          <p:cNvPr id="7" name="Rectangle 5"/>
          <p:cNvSpPr>
            <a:spLocks noChangeArrowheads="1"/>
          </p:cNvSpPr>
          <p:nvPr/>
        </p:nvSpPr>
        <p:spPr bwMode="auto">
          <a:xfrm>
            <a:off x="6629400" y="1752600"/>
            <a:ext cx="19050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Item counts</a:t>
            </a:r>
          </a:p>
        </p:txBody>
      </p:sp>
      <p:sp>
        <p:nvSpPr>
          <p:cNvPr id="8" name="Text Box 7"/>
          <p:cNvSpPr txBox="1">
            <a:spLocks noChangeArrowheads="1"/>
          </p:cNvSpPr>
          <p:nvPr/>
        </p:nvSpPr>
        <p:spPr bwMode="auto">
          <a:xfrm>
            <a:off x="7010400" y="4945063"/>
            <a:ext cx="104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Pass 1</a:t>
            </a:r>
          </a:p>
        </p:txBody>
      </p:sp>
      <p:sp>
        <p:nvSpPr>
          <p:cNvPr id="2" name="Slide Number Placeholder 1">
            <a:extLst>
              <a:ext uri="{FF2B5EF4-FFF2-40B4-BE49-F238E27FC236}">
                <a16:creationId xmlns:a16="http://schemas.microsoft.com/office/drawing/2014/main" id="{E8EC96EB-22D0-B743-8FF0-BD1E2165570F}"/>
              </a:ext>
            </a:extLst>
          </p:cNvPr>
          <p:cNvSpPr>
            <a:spLocks noGrp="1"/>
          </p:cNvSpPr>
          <p:nvPr>
            <p:ph type="sldNum" sz="quarter" idx="12"/>
          </p:nvPr>
        </p:nvSpPr>
        <p:spPr/>
        <p:txBody>
          <a:bodyPr/>
          <a:lstStyle/>
          <a:p>
            <a:fld id="{81A9E46F-7BA3-46CF-8DB8-B01995389C81}" type="slidenum">
              <a:rPr lang="en-US" smtClean="0"/>
              <a:pPr/>
              <a:t>56</a:t>
            </a:fld>
            <a:endParaRPr lang="en-US" dirty="0"/>
          </a:p>
        </p:txBody>
      </p:sp>
    </p:spTree>
    <p:extLst>
      <p:ext uri="{BB962C8B-B14F-4D97-AF65-F5344CB8AC3E}">
        <p14:creationId xmlns:p14="http://schemas.microsoft.com/office/powerpoint/2010/main" val="26189926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09600" y="457200"/>
            <a:ext cx="7315200" cy="1143000"/>
          </a:xfrm>
        </p:spPr>
        <p:txBody>
          <a:bodyPr>
            <a:normAutofit/>
          </a:bodyPr>
          <a:lstStyle/>
          <a:p>
            <a:r>
              <a:rPr lang="en-US" dirty="0"/>
              <a:t>Needed Extensions</a:t>
            </a:r>
          </a:p>
        </p:txBody>
      </p:sp>
      <p:sp>
        <p:nvSpPr>
          <p:cNvPr id="56323" name="Rectangle 3"/>
          <p:cNvSpPr>
            <a:spLocks noGrp="1" noChangeArrowheads="1"/>
          </p:cNvSpPr>
          <p:nvPr>
            <p:ph idx="1"/>
          </p:nvPr>
        </p:nvSpPr>
        <p:spPr>
          <a:xfrm>
            <a:off x="457200" y="1775191"/>
            <a:ext cx="8229600" cy="4854209"/>
          </a:xfrm>
        </p:spPr>
        <p:txBody>
          <a:bodyPr>
            <a:normAutofit/>
          </a:bodyPr>
          <a:lstStyle/>
          <a:p>
            <a:pPr marL="609600" indent="-609600">
              <a:buFont typeface="Monotype Sorts" pitchFamily="2" charset="2"/>
              <a:buAutoNum type="arabicPeriod"/>
            </a:pPr>
            <a:r>
              <a:rPr lang="en-US" sz="4000" dirty="0"/>
              <a:t>Pairs of items need to be generated from the input file; they are not present in the file.</a:t>
            </a:r>
          </a:p>
          <a:p>
            <a:pPr marL="609600" indent="-609600">
              <a:buFont typeface="Monotype Sorts" pitchFamily="2" charset="2"/>
              <a:buAutoNum type="arabicPeriod"/>
            </a:pPr>
            <a:r>
              <a:rPr lang="en-US" sz="4000" dirty="0"/>
              <a:t>We are not just interested in the presence of a pair, but we need to see whether it is present at least </a:t>
            </a:r>
            <a:r>
              <a:rPr lang="en-US" sz="4000" i="1" dirty="0">
                <a:solidFill>
                  <a:srgbClr val="00B0F0"/>
                </a:solidFill>
              </a:rPr>
              <a:t>s</a:t>
            </a:r>
            <a:r>
              <a:rPr lang="en-US" sz="4000" dirty="0">
                <a:solidFill>
                  <a:srgbClr val="00B0F0"/>
                </a:solidFill>
              </a:rPr>
              <a:t> </a:t>
            </a:r>
            <a:r>
              <a:rPr lang="en-US" sz="4000" dirty="0"/>
              <a:t> (</a:t>
            </a:r>
            <a:r>
              <a:rPr lang="en-US" sz="4000" dirty="0">
                <a:solidFill>
                  <a:srgbClr val="00B0F0"/>
                </a:solidFill>
              </a:rPr>
              <a:t>support</a:t>
            </a:r>
            <a:r>
              <a:rPr lang="en-US" sz="4000" dirty="0"/>
              <a:t>) times.</a:t>
            </a:r>
          </a:p>
        </p:txBody>
      </p:sp>
      <p:sp>
        <p:nvSpPr>
          <p:cNvPr id="2" name="Slide Number Placeholder 1">
            <a:extLst>
              <a:ext uri="{FF2B5EF4-FFF2-40B4-BE49-F238E27FC236}">
                <a16:creationId xmlns:a16="http://schemas.microsoft.com/office/drawing/2014/main" id="{132FE6FB-F4CA-2941-90DE-9E2A361FCE9A}"/>
              </a:ext>
            </a:extLst>
          </p:cNvPr>
          <p:cNvSpPr>
            <a:spLocks noGrp="1"/>
          </p:cNvSpPr>
          <p:nvPr>
            <p:ph type="sldNum" sz="quarter" idx="12"/>
          </p:nvPr>
        </p:nvSpPr>
        <p:spPr/>
        <p:txBody>
          <a:bodyPr/>
          <a:lstStyle/>
          <a:p>
            <a:fld id="{81A9E46F-7BA3-46CF-8DB8-B01995389C81}" type="slidenum">
              <a:rPr lang="en-US" smtClean="0"/>
              <a:pPr/>
              <a:t>57</a:t>
            </a:fld>
            <a:endParaRPr lang="en-US" dirty="0"/>
          </a:p>
        </p:txBody>
      </p:sp>
    </p:spTree>
    <p:extLst>
      <p:ext uri="{BB962C8B-B14F-4D97-AF65-F5344CB8AC3E}">
        <p14:creationId xmlns:p14="http://schemas.microsoft.com/office/powerpoint/2010/main" val="2574892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63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PCY Algorithm – (2)</a:t>
            </a:r>
          </a:p>
        </p:txBody>
      </p:sp>
      <p:sp>
        <p:nvSpPr>
          <p:cNvPr id="54275" name="Rectangle 3"/>
          <p:cNvSpPr>
            <a:spLocks noGrp="1" noChangeArrowheads="1"/>
          </p:cNvSpPr>
          <p:nvPr>
            <p:ph idx="1"/>
          </p:nvPr>
        </p:nvSpPr>
        <p:spPr>
          <a:xfrm>
            <a:off x="457200" y="1600200"/>
            <a:ext cx="8229600" cy="4952999"/>
          </a:xfrm>
        </p:spPr>
        <p:txBody>
          <a:bodyPr/>
          <a:lstStyle/>
          <a:p>
            <a:r>
              <a:rPr lang="en-US" dirty="0"/>
              <a:t>A bucket is </a:t>
            </a:r>
            <a:r>
              <a:rPr lang="en-US" dirty="0">
                <a:solidFill>
                  <a:schemeClr val="accent6">
                    <a:lumMod val="75000"/>
                  </a:schemeClr>
                </a:solidFill>
              </a:rPr>
              <a:t>frequent</a:t>
            </a:r>
            <a:r>
              <a:rPr lang="en-US" dirty="0"/>
              <a:t>  if its count is at least the </a:t>
            </a:r>
            <a:r>
              <a:rPr lang="en-US" dirty="0">
                <a:solidFill>
                  <a:srgbClr val="00B0F0"/>
                </a:solidFill>
              </a:rPr>
              <a:t>support </a:t>
            </a:r>
            <a:r>
              <a:rPr lang="en-US" dirty="0"/>
              <a:t>threshold.</a:t>
            </a:r>
          </a:p>
          <a:p>
            <a:r>
              <a:rPr lang="en-US" dirty="0"/>
              <a:t>If a bucket is </a:t>
            </a:r>
            <a:r>
              <a:rPr lang="en-US" dirty="0">
                <a:solidFill>
                  <a:schemeClr val="accent6">
                    <a:lumMod val="75000"/>
                  </a:schemeClr>
                </a:solidFill>
              </a:rPr>
              <a:t>not frequent</a:t>
            </a:r>
            <a:r>
              <a:rPr lang="en-US" dirty="0"/>
              <a:t>, no pair that hashes to that bucket could possibly be a frequent pair.</a:t>
            </a:r>
          </a:p>
          <a:p>
            <a:pPr lvl="1"/>
            <a:r>
              <a:rPr lang="en-US" dirty="0"/>
              <a:t>The opposite is not true, a bucket may be frequent but hold infrequent pairs</a:t>
            </a:r>
          </a:p>
          <a:p>
            <a:r>
              <a:rPr lang="en-US" dirty="0"/>
              <a:t>On Pass 2 (frequent pairs), we only count pairs that hash to frequent buckets.</a:t>
            </a:r>
          </a:p>
        </p:txBody>
      </p:sp>
      <p:sp>
        <p:nvSpPr>
          <p:cNvPr id="2" name="Slide Number Placeholder 1">
            <a:extLst>
              <a:ext uri="{FF2B5EF4-FFF2-40B4-BE49-F238E27FC236}">
                <a16:creationId xmlns:a16="http://schemas.microsoft.com/office/drawing/2014/main" id="{4215EF49-C541-3B4C-821D-191A81161732}"/>
              </a:ext>
            </a:extLst>
          </p:cNvPr>
          <p:cNvSpPr>
            <a:spLocks noGrp="1"/>
          </p:cNvSpPr>
          <p:nvPr>
            <p:ph type="sldNum" sz="quarter" idx="12"/>
          </p:nvPr>
        </p:nvSpPr>
        <p:spPr/>
        <p:txBody>
          <a:bodyPr/>
          <a:lstStyle/>
          <a:p>
            <a:fld id="{81A9E46F-7BA3-46CF-8DB8-B01995389C81}" type="slidenum">
              <a:rPr lang="en-US" smtClean="0"/>
              <a:pPr/>
              <a:t>58</a:t>
            </a:fld>
            <a:endParaRPr lang="en-US" dirty="0"/>
          </a:p>
        </p:txBody>
      </p:sp>
    </p:spTree>
    <p:extLst>
      <p:ext uri="{BB962C8B-B14F-4D97-AF65-F5344CB8AC3E}">
        <p14:creationId xmlns:p14="http://schemas.microsoft.com/office/powerpoint/2010/main" val="2084315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C81F-8135-FA47-9ECC-309D3788360F}"/>
              </a:ext>
            </a:extLst>
          </p:cNvPr>
          <p:cNvSpPr>
            <a:spLocks noGrp="1"/>
          </p:cNvSpPr>
          <p:nvPr>
            <p:ph type="title"/>
          </p:nvPr>
        </p:nvSpPr>
        <p:spPr/>
        <p:txBody>
          <a:bodyPr/>
          <a:lstStyle/>
          <a:p>
            <a:r>
              <a:rPr lang="en-US" dirty="0"/>
              <a:t>Example </a:t>
            </a:r>
          </a:p>
        </p:txBody>
      </p:sp>
      <p:sp>
        <p:nvSpPr>
          <p:cNvPr id="4" name="Slide Number Placeholder 3">
            <a:extLst>
              <a:ext uri="{FF2B5EF4-FFF2-40B4-BE49-F238E27FC236}">
                <a16:creationId xmlns:a16="http://schemas.microsoft.com/office/drawing/2014/main" id="{77E6B6B8-DD13-DF4D-A83A-AA9113CA11D1}"/>
              </a:ext>
            </a:extLst>
          </p:cNvPr>
          <p:cNvSpPr>
            <a:spLocks noGrp="1"/>
          </p:cNvSpPr>
          <p:nvPr>
            <p:ph type="sldNum" sz="quarter" idx="12"/>
          </p:nvPr>
        </p:nvSpPr>
        <p:spPr/>
        <p:txBody>
          <a:bodyPr/>
          <a:lstStyle/>
          <a:p>
            <a:fld id="{81A9E46F-7BA3-46CF-8DB8-B01995389C81}" type="slidenum">
              <a:rPr lang="en-US" smtClean="0"/>
              <a:pPr/>
              <a:t>59</a:t>
            </a:fld>
            <a:endParaRPr lang="en-US" dirty="0"/>
          </a:p>
        </p:txBody>
      </p:sp>
      <p:pic>
        <p:nvPicPr>
          <p:cNvPr id="5" name="Picture 4">
            <a:extLst>
              <a:ext uri="{FF2B5EF4-FFF2-40B4-BE49-F238E27FC236}">
                <a16:creationId xmlns:a16="http://schemas.microsoft.com/office/drawing/2014/main" id="{7D0E1C36-CED2-0C4B-858D-5A7068FB2929}"/>
              </a:ext>
            </a:extLst>
          </p:cNvPr>
          <p:cNvPicPr>
            <a:picLocks noChangeAspect="1"/>
          </p:cNvPicPr>
          <p:nvPr/>
        </p:nvPicPr>
        <p:blipFill>
          <a:blip r:embed="rId2"/>
          <a:stretch>
            <a:fillRect/>
          </a:stretch>
        </p:blipFill>
        <p:spPr>
          <a:xfrm>
            <a:off x="228600" y="1577565"/>
            <a:ext cx="8709660" cy="4775200"/>
          </a:xfrm>
          <a:prstGeom prst="rect">
            <a:avLst/>
          </a:prstGeom>
        </p:spPr>
      </p:pic>
    </p:spTree>
    <p:extLst>
      <p:ext uri="{BB962C8B-B14F-4D97-AF65-F5344CB8AC3E}">
        <p14:creationId xmlns:p14="http://schemas.microsoft.com/office/powerpoint/2010/main" val="355061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dirty="0"/>
              <a:t>Applications – (2)</a:t>
            </a:r>
          </a:p>
        </p:txBody>
      </p:sp>
      <p:sp>
        <p:nvSpPr>
          <p:cNvPr id="88067" name="Rectangle 3"/>
          <p:cNvSpPr>
            <a:spLocks noGrp="1" noChangeArrowheads="1"/>
          </p:cNvSpPr>
          <p:nvPr>
            <p:ph idx="1"/>
          </p:nvPr>
        </p:nvSpPr>
        <p:spPr>
          <a:xfrm>
            <a:off x="205740" y="1493422"/>
            <a:ext cx="8732520" cy="5068823"/>
          </a:xfrm>
        </p:spPr>
        <p:txBody>
          <a:bodyPr>
            <a:noAutofit/>
          </a:bodyPr>
          <a:lstStyle/>
          <a:p>
            <a:r>
              <a:rPr lang="en-US" sz="2800" dirty="0">
                <a:solidFill>
                  <a:srgbClr val="0070C0"/>
                </a:solidFill>
              </a:rPr>
              <a:t>Baskets </a:t>
            </a:r>
            <a:r>
              <a:rPr lang="en-US" sz="2800" dirty="0"/>
              <a:t>= Tweets; </a:t>
            </a:r>
            <a:r>
              <a:rPr lang="en-US" sz="2800" dirty="0">
                <a:solidFill>
                  <a:srgbClr val="CC6600"/>
                </a:solidFill>
              </a:rPr>
              <a:t>items</a:t>
            </a:r>
            <a:r>
              <a:rPr lang="en-US" sz="2800" dirty="0"/>
              <a:t> = words.</a:t>
            </a:r>
            <a:endParaRPr lang="en-US" sz="2800" dirty="0">
              <a:solidFill>
                <a:srgbClr val="33CC33"/>
              </a:solidFill>
            </a:endParaRPr>
          </a:p>
          <a:p>
            <a:r>
              <a:rPr lang="en-US" sz="2800" dirty="0">
                <a:solidFill>
                  <a:srgbClr val="33CC33"/>
                </a:solidFill>
              </a:rPr>
              <a:t>Example</a:t>
            </a:r>
            <a:r>
              <a:rPr lang="en-US" sz="2800" dirty="0"/>
              <a:t> </a:t>
            </a:r>
            <a:r>
              <a:rPr lang="en-US" sz="2800" dirty="0">
                <a:solidFill>
                  <a:srgbClr val="33CC33"/>
                </a:solidFill>
              </a:rPr>
              <a:t>application: </a:t>
            </a:r>
            <a:r>
              <a:rPr lang="en-US" sz="2800" dirty="0"/>
              <a:t>Unusual words appearing together in a large number of tweets,</a:t>
            </a:r>
          </a:p>
          <a:p>
            <a:r>
              <a:rPr lang="en-IN" sz="2800" dirty="0"/>
              <a:t>Applying association rule mining to Twitter data (Tweet Text) offers interesting insight into words that are highly associated or correlated in a given set of Tweets. </a:t>
            </a:r>
          </a:p>
          <a:p>
            <a:r>
              <a:rPr lang="en-IN" sz="2800" dirty="0"/>
              <a:t>By thinking of each Tweet as a transaction, one can collect Tweets, reformat them into basket-style .csv data, perform FIM to discover relationships.</a:t>
            </a:r>
            <a:endParaRPr lang="en-US" sz="2800" dirty="0"/>
          </a:p>
          <a:p>
            <a:r>
              <a:rPr lang="en-US" sz="2800" dirty="0"/>
              <a:t> e.g., “Priyanka” and “NBC,” may indicate an interesting relationship.</a:t>
            </a:r>
          </a:p>
        </p:txBody>
      </p:sp>
      <p:sp>
        <p:nvSpPr>
          <p:cNvPr id="2" name="Slide Number Placeholder 1">
            <a:extLst>
              <a:ext uri="{FF2B5EF4-FFF2-40B4-BE49-F238E27FC236}">
                <a16:creationId xmlns:a16="http://schemas.microsoft.com/office/drawing/2014/main" id="{FA571F8B-6385-3B4C-999C-848FC1D718CF}"/>
              </a:ext>
            </a:extLst>
          </p:cNvPr>
          <p:cNvSpPr>
            <a:spLocks noGrp="1"/>
          </p:cNvSpPr>
          <p:nvPr>
            <p:ph type="sldNum" sz="quarter" idx="12"/>
          </p:nvPr>
        </p:nvSpPr>
        <p:spPr/>
        <p:txBody>
          <a:bodyPr/>
          <a:lstStyle/>
          <a:p>
            <a:fld id="{81A9E46F-7BA3-46CF-8DB8-B01995389C81}" type="slidenum">
              <a:rPr lang="en-US" smtClean="0"/>
              <a:pPr/>
              <a:t>6</a:t>
            </a:fld>
            <a:endParaRPr lang="en-US" dirty="0"/>
          </a:p>
        </p:txBody>
      </p:sp>
    </p:spTree>
    <p:extLst>
      <p:ext uri="{BB962C8B-B14F-4D97-AF65-F5344CB8AC3E}">
        <p14:creationId xmlns:p14="http://schemas.microsoft.com/office/powerpoint/2010/main" val="3802724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09550" y="228600"/>
            <a:ext cx="8915400" cy="2057400"/>
          </a:xfrm>
        </p:spPr>
        <p:txBody>
          <a:bodyPr>
            <a:normAutofit fontScale="90000"/>
          </a:bodyPr>
          <a:lstStyle/>
          <a:p>
            <a:r>
              <a:rPr lang="en-US" dirty="0"/>
              <a:t>PCY Algorithm – </a:t>
            </a:r>
            <a:br>
              <a:rPr lang="en-US" dirty="0"/>
            </a:br>
            <a:r>
              <a:rPr lang="en-US" dirty="0"/>
              <a:t/>
            </a:r>
            <a:br>
              <a:rPr lang="en-US" dirty="0"/>
            </a:br>
            <a:r>
              <a:rPr lang="en-US" dirty="0">
                <a:solidFill>
                  <a:srgbClr val="FF0000"/>
                </a:solidFill>
              </a:rPr>
              <a:t>Before Pass 1 Organize Main Memory</a:t>
            </a:r>
          </a:p>
        </p:txBody>
      </p:sp>
      <p:sp>
        <p:nvSpPr>
          <p:cNvPr id="28675" name="Rectangle 3"/>
          <p:cNvSpPr>
            <a:spLocks noGrp="1" noChangeArrowheads="1"/>
          </p:cNvSpPr>
          <p:nvPr>
            <p:ph idx="1"/>
          </p:nvPr>
        </p:nvSpPr>
        <p:spPr>
          <a:xfrm>
            <a:off x="685800" y="2590800"/>
            <a:ext cx="7924800" cy="3886200"/>
          </a:xfrm>
        </p:spPr>
        <p:txBody>
          <a:bodyPr>
            <a:noAutofit/>
          </a:bodyPr>
          <a:lstStyle/>
          <a:p>
            <a:r>
              <a:rPr lang="en-US" sz="4000" dirty="0"/>
              <a:t>Space to count each item.</a:t>
            </a:r>
          </a:p>
          <a:p>
            <a:pPr lvl="1"/>
            <a:r>
              <a:rPr lang="en-US" sz="3600" dirty="0"/>
              <a:t>One (typically) 4-byte integer per item.</a:t>
            </a:r>
          </a:p>
          <a:p>
            <a:r>
              <a:rPr lang="en-US" sz="4000" dirty="0"/>
              <a:t>Use the rest of the space for as many integers, representing buckets, as we can.</a:t>
            </a:r>
          </a:p>
        </p:txBody>
      </p:sp>
      <p:sp>
        <p:nvSpPr>
          <p:cNvPr id="2" name="Slide Number Placeholder 1">
            <a:extLst>
              <a:ext uri="{FF2B5EF4-FFF2-40B4-BE49-F238E27FC236}">
                <a16:creationId xmlns:a16="http://schemas.microsoft.com/office/drawing/2014/main" id="{3E439C98-12B1-E047-BE54-B64573DA23FB}"/>
              </a:ext>
            </a:extLst>
          </p:cNvPr>
          <p:cNvSpPr>
            <a:spLocks noGrp="1"/>
          </p:cNvSpPr>
          <p:nvPr>
            <p:ph type="sldNum" sz="quarter" idx="12"/>
          </p:nvPr>
        </p:nvSpPr>
        <p:spPr/>
        <p:txBody>
          <a:bodyPr/>
          <a:lstStyle/>
          <a:p>
            <a:fld id="{81A9E46F-7BA3-46CF-8DB8-B01995389C81}" type="slidenum">
              <a:rPr lang="en-US" smtClean="0"/>
              <a:pPr/>
              <a:t>60</a:t>
            </a:fld>
            <a:endParaRPr lang="en-US" dirty="0"/>
          </a:p>
        </p:txBody>
      </p:sp>
    </p:spTree>
    <p:extLst>
      <p:ext uri="{BB962C8B-B14F-4D97-AF65-F5344CB8AC3E}">
        <p14:creationId xmlns:p14="http://schemas.microsoft.com/office/powerpoint/2010/main" val="7882033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Picture of PCY</a:t>
            </a:r>
          </a:p>
        </p:txBody>
      </p:sp>
      <p:sp>
        <p:nvSpPr>
          <p:cNvPr id="10243" name="Rectangle 3"/>
          <p:cNvSpPr>
            <a:spLocks noChangeArrowheads="1"/>
          </p:cNvSpPr>
          <p:nvPr/>
        </p:nvSpPr>
        <p:spPr bwMode="auto">
          <a:xfrm>
            <a:off x="2209800" y="2362200"/>
            <a:ext cx="2057400" cy="3124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Hash</a:t>
            </a:r>
          </a:p>
          <a:p>
            <a:pPr algn="ctr"/>
            <a:r>
              <a:rPr lang="en-US"/>
              <a:t>table</a:t>
            </a:r>
          </a:p>
        </p:txBody>
      </p:sp>
      <p:sp>
        <p:nvSpPr>
          <p:cNvPr id="10245" name="Rectangle 5"/>
          <p:cNvSpPr>
            <a:spLocks noChangeArrowheads="1"/>
          </p:cNvSpPr>
          <p:nvPr/>
        </p:nvSpPr>
        <p:spPr bwMode="auto">
          <a:xfrm>
            <a:off x="2286000" y="2438400"/>
            <a:ext cx="19050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Item counts</a:t>
            </a:r>
          </a:p>
        </p:txBody>
      </p:sp>
      <p:sp>
        <p:nvSpPr>
          <p:cNvPr id="10247" name="Text Box 7"/>
          <p:cNvSpPr txBox="1">
            <a:spLocks noChangeArrowheads="1"/>
          </p:cNvSpPr>
          <p:nvPr/>
        </p:nvSpPr>
        <p:spPr bwMode="auto">
          <a:xfrm>
            <a:off x="2667000" y="5630863"/>
            <a:ext cx="104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Pass 1</a:t>
            </a:r>
          </a:p>
        </p:txBody>
      </p:sp>
      <p:sp>
        <p:nvSpPr>
          <p:cNvPr id="2" name="Slide Number Placeholder 1">
            <a:extLst>
              <a:ext uri="{FF2B5EF4-FFF2-40B4-BE49-F238E27FC236}">
                <a16:creationId xmlns:a16="http://schemas.microsoft.com/office/drawing/2014/main" id="{D1E12DC2-06AF-434E-96E6-1E6FC2F9596D}"/>
              </a:ext>
            </a:extLst>
          </p:cNvPr>
          <p:cNvSpPr>
            <a:spLocks noGrp="1"/>
          </p:cNvSpPr>
          <p:nvPr>
            <p:ph type="sldNum" sz="quarter" idx="12"/>
          </p:nvPr>
        </p:nvSpPr>
        <p:spPr/>
        <p:txBody>
          <a:bodyPr/>
          <a:lstStyle/>
          <a:p>
            <a:fld id="{81A9E46F-7BA3-46CF-8DB8-B01995389C81}" type="slidenum">
              <a:rPr lang="en-US" smtClean="0"/>
              <a:pPr/>
              <a:t>61</a:t>
            </a:fld>
            <a:endParaRPr lang="en-US" dirty="0"/>
          </a:p>
        </p:txBody>
      </p:sp>
    </p:spTree>
    <p:extLst>
      <p:ext uri="{BB962C8B-B14F-4D97-AF65-F5344CB8AC3E}">
        <p14:creationId xmlns:p14="http://schemas.microsoft.com/office/powerpoint/2010/main" val="40654365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PCY Algorithm – Pass 1</a:t>
            </a:r>
          </a:p>
        </p:txBody>
      </p:sp>
      <p:sp>
        <p:nvSpPr>
          <p:cNvPr id="26627" name="Rectangle 3"/>
          <p:cNvSpPr>
            <a:spLocks noGrp="1" noChangeArrowheads="1"/>
          </p:cNvSpPr>
          <p:nvPr>
            <p:ph idx="1"/>
          </p:nvPr>
        </p:nvSpPr>
        <p:spPr>
          <a:xfrm>
            <a:off x="152400" y="1981200"/>
            <a:ext cx="8915400" cy="4572000"/>
          </a:xfrm>
        </p:spPr>
        <p:txBody>
          <a:bodyPr>
            <a:normAutofit/>
          </a:bodyPr>
          <a:lstStyle/>
          <a:p>
            <a:pPr marL="609600" indent="-609600">
              <a:buFont typeface="Monotype Sorts" pitchFamily="2" charset="2"/>
              <a:buNone/>
            </a:pPr>
            <a:r>
              <a:rPr lang="en-US" sz="2800" dirty="0">
                <a:latin typeface="Courier New" pitchFamily="49" charset="0"/>
              </a:rPr>
              <a:t>FOR (each basket) {</a:t>
            </a:r>
          </a:p>
          <a:p>
            <a:pPr marL="609600" indent="-609600">
              <a:buFont typeface="Monotype Sorts" pitchFamily="2" charset="2"/>
              <a:buNone/>
            </a:pPr>
            <a:r>
              <a:rPr lang="en-US" sz="2800" dirty="0">
                <a:latin typeface="Courier New" pitchFamily="49" charset="0"/>
              </a:rPr>
              <a:t>	FOR (each item in the basket)</a:t>
            </a:r>
          </a:p>
          <a:p>
            <a:pPr marL="609600" indent="-609600">
              <a:buFont typeface="Monotype Sorts" pitchFamily="2" charset="2"/>
              <a:buNone/>
            </a:pPr>
            <a:r>
              <a:rPr lang="en-US" sz="2800" dirty="0">
                <a:latin typeface="Courier New" pitchFamily="49" charset="0"/>
              </a:rPr>
              <a:t>		add 1 to item’s count;</a:t>
            </a:r>
          </a:p>
          <a:p>
            <a:pPr marL="609600" indent="-609600">
              <a:buFont typeface="Monotype Sorts" pitchFamily="2" charset="2"/>
              <a:buNone/>
            </a:pPr>
            <a:r>
              <a:rPr lang="en-US" sz="2800" dirty="0">
                <a:latin typeface="Courier New" pitchFamily="49" charset="0"/>
              </a:rPr>
              <a:t>	FOR (each pair of </a:t>
            </a:r>
            <a:r>
              <a:rPr lang="en-US" dirty="0">
                <a:latin typeface="Courier New" pitchFamily="49" charset="0"/>
              </a:rPr>
              <a:t>items in the basket) </a:t>
            </a:r>
            <a:r>
              <a:rPr lang="en-US" sz="2800" dirty="0">
                <a:latin typeface="Courier New" pitchFamily="49" charset="0"/>
              </a:rPr>
              <a:t>{</a:t>
            </a:r>
          </a:p>
          <a:p>
            <a:pPr marL="609600" indent="-609600">
              <a:buFont typeface="Monotype Sorts" pitchFamily="2" charset="2"/>
              <a:buNone/>
            </a:pPr>
            <a:r>
              <a:rPr lang="en-US" sz="2800" dirty="0">
                <a:latin typeface="Courier New" pitchFamily="49" charset="0"/>
              </a:rPr>
              <a:t>		hash the pair to a bucket;</a:t>
            </a:r>
          </a:p>
          <a:p>
            <a:pPr marL="609600" indent="-609600">
              <a:buFont typeface="Monotype Sorts" pitchFamily="2" charset="2"/>
              <a:buNone/>
            </a:pPr>
            <a:r>
              <a:rPr lang="en-US" sz="2800" dirty="0">
                <a:latin typeface="Courier New" pitchFamily="49" charset="0"/>
              </a:rPr>
              <a:t>		add 1 to the count for that bucket</a:t>
            </a:r>
          </a:p>
          <a:p>
            <a:pPr marL="609600" indent="-609600">
              <a:buFont typeface="Monotype Sorts" pitchFamily="2" charset="2"/>
              <a:buNone/>
            </a:pPr>
            <a:r>
              <a:rPr lang="en-US" sz="2800" dirty="0">
                <a:latin typeface="Courier New" pitchFamily="49" charset="0"/>
              </a:rPr>
              <a:t>	}</a:t>
            </a:r>
          </a:p>
          <a:p>
            <a:pPr marL="609600" indent="-609600">
              <a:buFont typeface="Monotype Sorts" pitchFamily="2" charset="2"/>
              <a:buNone/>
            </a:pPr>
            <a:r>
              <a:rPr lang="en-US" sz="2800" dirty="0">
                <a:latin typeface="Courier New" pitchFamily="49" charset="0"/>
              </a:rPr>
              <a:t>}</a:t>
            </a:r>
          </a:p>
        </p:txBody>
      </p:sp>
      <p:sp>
        <p:nvSpPr>
          <p:cNvPr id="2" name="Slide Number Placeholder 1">
            <a:extLst>
              <a:ext uri="{FF2B5EF4-FFF2-40B4-BE49-F238E27FC236}">
                <a16:creationId xmlns:a16="http://schemas.microsoft.com/office/drawing/2014/main" id="{54F14A2A-1618-694E-BADD-00FC0D10F43C}"/>
              </a:ext>
            </a:extLst>
          </p:cNvPr>
          <p:cNvSpPr>
            <a:spLocks noGrp="1"/>
          </p:cNvSpPr>
          <p:nvPr>
            <p:ph type="sldNum" sz="quarter" idx="12"/>
          </p:nvPr>
        </p:nvSpPr>
        <p:spPr/>
        <p:txBody>
          <a:bodyPr/>
          <a:lstStyle/>
          <a:p>
            <a:fld id="{81A9E46F-7BA3-46CF-8DB8-B01995389C81}" type="slidenum">
              <a:rPr lang="en-US" smtClean="0"/>
              <a:pPr/>
              <a:t>62</a:t>
            </a:fld>
            <a:endParaRPr lang="en-US" dirty="0"/>
          </a:p>
        </p:txBody>
      </p:sp>
    </p:spTree>
    <p:extLst>
      <p:ext uri="{BB962C8B-B14F-4D97-AF65-F5344CB8AC3E}">
        <p14:creationId xmlns:p14="http://schemas.microsoft.com/office/powerpoint/2010/main" val="19586982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Observations About Buckets</a:t>
            </a:r>
          </a:p>
        </p:txBody>
      </p:sp>
      <p:sp>
        <p:nvSpPr>
          <p:cNvPr id="43011" name="Rectangle 3"/>
          <p:cNvSpPr>
            <a:spLocks noGrp="1" noChangeArrowheads="1"/>
          </p:cNvSpPr>
          <p:nvPr>
            <p:ph idx="1"/>
          </p:nvPr>
        </p:nvSpPr>
        <p:spPr>
          <a:xfrm>
            <a:off x="152400" y="1524000"/>
            <a:ext cx="8686800" cy="5105400"/>
          </a:xfrm>
        </p:spPr>
        <p:txBody>
          <a:bodyPr>
            <a:noAutofit/>
          </a:bodyPr>
          <a:lstStyle/>
          <a:p>
            <a:pPr marL="609600" indent="-609600">
              <a:buFont typeface="Monotype Sorts" pitchFamily="2" charset="2"/>
              <a:buAutoNum type="arabicPeriod"/>
            </a:pPr>
            <a:r>
              <a:rPr lang="en-US" sz="2600" dirty="0"/>
              <a:t>A bucket that a </a:t>
            </a:r>
            <a:r>
              <a:rPr lang="en-US" sz="2600" dirty="0">
                <a:solidFill>
                  <a:schemeClr val="accent6">
                    <a:lumMod val="75000"/>
                  </a:schemeClr>
                </a:solidFill>
              </a:rPr>
              <a:t>frequent pair </a:t>
            </a:r>
            <a:r>
              <a:rPr lang="en-US" sz="2600" dirty="0"/>
              <a:t>hashes to is surely frequent.</a:t>
            </a:r>
          </a:p>
          <a:p>
            <a:pPr marL="990600" lvl="1" indent="-533400"/>
            <a:r>
              <a:rPr lang="en-US" sz="2600" dirty="0"/>
              <a:t>We cannot use the hash table to eliminate any member of this bucket.</a:t>
            </a:r>
          </a:p>
          <a:p>
            <a:pPr marL="609600" indent="-609600">
              <a:buFont typeface="Monotype Sorts" pitchFamily="2" charset="2"/>
              <a:buAutoNum type="arabicPeriod"/>
            </a:pPr>
            <a:r>
              <a:rPr lang="en-US" sz="2600" dirty="0"/>
              <a:t>Even without any frequent pair, a bucket can be frequent.</a:t>
            </a:r>
          </a:p>
          <a:p>
            <a:pPr marL="990600" lvl="1" indent="-533400"/>
            <a:r>
              <a:rPr lang="en-US" sz="2600" dirty="0"/>
              <a:t>Again, nothing in the bucket can be eliminated.</a:t>
            </a:r>
          </a:p>
          <a:p>
            <a:pPr>
              <a:buFont typeface="Monotype Sorts" pitchFamily="2" charset="2"/>
              <a:buNone/>
            </a:pPr>
            <a:r>
              <a:rPr lang="en-US" sz="2600" dirty="0">
                <a:solidFill>
                  <a:schemeClr val="accent6">
                    <a:lumMod val="75000"/>
                  </a:schemeClr>
                </a:solidFill>
              </a:rPr>
              <a:t>3</a:t>
            </a:r>
            <a:r>
              <a:rPr lang="en-US" sz="2600" dirty="0">
                <a:solidFill>
                  <a:srgbClr val="FF0066"/>
                </a:solidFill>
              </a:rPr>
              <a:t>.</a:t>
            </a:r>
            <a:r>
              <a:rPr lang="en-US" sz="2600" dirty="0"/>
              <a:t>   But in the best case, the count for a  bucket is   less than the support </a:t>
            </a:r>
            <a:r>
              <a:rPr lang="en-US" sz="2600" i="1" dirty="0">
                <a:solidFill>
                  <a:srgbClr val="00B0F0"/>
                </a:solidFill>
              </a:rPr>
              <a:t>s</a:t>
            </a:r>
            <a:r>
              <a:rPr lang="en-US" sz="2600" dirty="0"/>
              <a:t>.</a:t>
            </a:r>
          </a:p>
          <a:p>
            <a:pPr lvl="1"/>
            <a:r>
              <a:rPr lang="en-US" sz="2600" dirty="0"/>
              <a:t>Now, all pairs that hash to this bucket can be eliminated as candidates, even if the pair consists of two frequent items.</a:t>
            </a:r>
          </a:p>
          <a:p>
            <a:pPr marL="716280" indent="-533400"/>
            <a:endParaRPr lang="en-US" sz="2600" dirty="0"/>
          </a:p>
        </p:txBody>
      </p:sp>
      <p:sp>
        <p:nvSpPr>
          <p:cNvPr id="2" name="Slide Number Placeholder 1">
            <a:extLst>
              <a:ext uri="{FF2B5EF4-FFF2-40B4-BE49-F238E27FC236}">
                <a16:creationId xmlns:a16="http://schemas.microsoft.com/office/drawing/2014/main" id="{6F2B3DDA-46E1-AE4C-A02D-8B5899EB9FDF}"/>
              </a:ext>
            </a:extLst>
          </p:cNvPr>
          <p:cNvSpPr>
            <a:spLocks noGrp="1"/>
          </p:cNvSpPr>
          <p:nvPr>
            <p:ph type="sldNum" sz="quarter" idx="12"/>
          </p:nvPr>
        </p:nvSpPr>
        <p:spPr/>
        <p:txBody>
          <a:bodyPr/>
          <a:lstStyle/>
          <a:p>
            <a:fld id="{81A9E46F-7BA3-46CF-8DB8-B01995389C81}" type="slidenum">
              <a:rPr lang="en-US" smtClean="0"/>
              <a:pPr/>
              <a:t>63</a:t>
            </a:fld>
            <a:endParaRPr lang="en-US" dirty="0"/>
          </a:p>
        </p:txBody>
      </p:sp>
    </p:spTree>
    <p:extLst>
      <p:ext uri="{BB962C8B-B14F-4D97-AF65-F5344CB8AC3E}">
        <p14:creationId xmlns:p14="http://schemas.microsoft.com/office/powerpoint/2010/main" val="33797758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a:t>PCY Algorithm – Between Passes</a:t>
            </a:r>
          </a:p>
        </p:txBody>
      </p:sp>
      <p:sp>
        <p:nvSpPr>
          <p:cNvPr id="27651" name="Rectangle 3"/>
          <p:cNvSpPr>
            <a:spLocks noGrp="1" noChangeArrowheads="1"/>
          </p:cNvSpPr>
          <p:nvPr>
            <p:ph idx="1"/>
          </p:nvPr>
        </p:nvSpPr>
        <p:spPr>
          <a:xfrm>
            <a:off x="304800" y="2133600"/>
            <a:ext cx="8382000" cy="4038600"/>
          </a:xfrm>
        </p:spPr>
        <p:txBody>
          <a:bodyPr>
            <a:normAutofit fontScale="92500" lnSpcReduction="10000"/>
          </a:bodyPr>
          <a:lstStyle/>
          <a:p>
            <a:r>
              <a:rPr lang="en-US" dirty="0"/>
              <a:t>Replace the buckets by a </a:t>
            </a:r>
            <a:r>
              <a:rPr lang="en-US" dirty="0">
                <a:solidFill>
                  <a:schemeClr val="accent6">
                    <a:lumMod val="75000"/>
                  </a:schemeClr>
                </a:solidFill>
              </a:rPr>
              <a:t>bit-vector</a:t>
            </a:r>
            <a:r>
              <a:rPr lang="en-US" dirty="0"/>
              <a:t>:</a:t>
            </a:r>
          </a:p>
          <a:p>
            <a:pPr lvl="1"/>
            <a:r>
              <a:rPr lang="en-US" dirty="0"/>
              <a:t>1 means the bucket is frequent; 0 means it is not.</a:t>
            </a:r>
          </a:p>
          <a:p>
            <a:endParaRPr lang="en-US" dirty="0">
              <a:solidFill>
                <a:srgbClr val="0070C0"/>
              </a:solidFill>
            </a:endParaRPr>
          </a:p>
          <a:p>
            <a:r>
              <a:rPr lang="en-US" dirty="0">
                <a:solidFill>
                  <a:srgbClr val="0070C0"/>
                </a:solidFill>
              </a:rPr>
              <a:t>4-byte</a:t>
            </a:r>
            <a:r>
              <a:rPr lang="en-US" dirty="0"/>
              <a:t> integers are replaced by bits, so the bit-vector requires </a:t>
            </a:r>
            <a:r>
              <a:rPr lang="en-US" dirty="0">
                <a:solidFill>
                  <a:srgbClr val="0070C0"/>
                </a:solidFill>
              </a:rPr>
              <a:t>1/32</a:t>
            </a:r>
            <a:r>
              <a:rPr lang="en-US" dirty="0"/>
              <a:t> of memory.</a:t>
            </a:r>
          </a:p>
          <a:p>
            <a:endParaRPr lang="en-US" dirty="0"/>
          </a:p>
          <a:p>
            <a:r>
              <a:rPr lang="en-US" dirty="0"/>
              <a:t>Also, find which items are frequent and list them for the second pass.</a:t>
            </a:r>
          </a:p>
          <a:p>
            <a:pPr lvl="1"/>
            <a:r>
              <a:rPr lang="en-US" dirty="0"/>
              <a:t>Same as with </a:t>
            </a:r>
            <a:r>
              <a:rPr lang="en-US" dirty="0" err="1"/>
              <a:t>Apriori</a:t>
            </a:r>
            <a:endParaRPr lang="en-US" dirty="0"/>
          </a:p>
        </p:txBody>
      </p:sp>
      <p:sp>
        <p:nvSpPr>
          <p:cNvPr id="2" name="Slide Number Placeholder 1">
            <a:extLst>
              <a:ext uri="{FF2B5EF4-FFF2-40B4-BE49-F238E27FC236}">
                <a16:creationId xmlns:a16="http://schemas.microsoft.com/office/drawing/2014/main" id="{440A9345-CEB1-9F42-8B7E-5DBCD0DF5EEC}"/>
              </a:ext>
            </a:extLst>
          </p:cNvPr>
          <p:cNvSpPr>
            <a:spLocks noGrp="1"/>
          </p:cNvSpPr>
          <p:nvPr>
            <p:ph type="sldNum" sz="quarter" idx="12"/>
          </p:nvPr>
        </p:nvSpPr>
        <p:spPr/>
        <p:txBody>
          <a:bodyPr/>
          <a:lstStyle/>
          <a:p>
            <a:fld id="{81A9E46F-7BA3-46CF-8DB8-B01995389C81}" type="slidenum">
              <a:rPr lang="en-US" smtClean="0"/>
              <a:pPr/>
              <a:t>64</a:t>
            </a:fld>
            <a:endParaRPr lang="en-US" dirty="0"/>
          </a:p>
        </p:txBody>
      </p:sp>
    </p:spTree>
    <p:extLst>
      <p:ext uri="{BB962C8B-B14F-4D97-AF65-F5344CB8AC3E}">
        <p14:creationId xmlns:p14="http://schemas.microsoft.com/office/powerpoint/2010/main" val="18699713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Picture of PCY</a:t>
            </a:r>
          </a:p>
        </p:txBody>
      </p:sp>
      <p:sp>
        <p:nvSpPr>
          <p:cNvPr id="10243" name="Rectangle 3"/>
          <p:cNvSpPr>
            <a:spLocks noChangeArrowheads="1"/>
          </p:cNvSpPr>
          <p:nvPr/>
        </p:nvSpPr>
        <p:spPr bwMode="auto">
          <a:xfrm>
            <a:off x="2209800" y="2362200"/>
            <a:ext cx="2057400" cy="3124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Hash</a:t>
            </a:r>
          </a:p>
          <a:p>
            <a:pPr algn="ctr"/>
            <a:r>
              <a:rPr lang="en-US"/>
              <a:t>table</a:t>
            </a:r>
          </a:p>
        </p:txBody>
      </p:sp>
      <p:sp>
        <p:nvSpPr>
          <p:cNvPr id="10244" name="Rectangle 4"/>
          <p:cNvSpPr>
            <a:spLocks noChangeArrowheads="1"/>
          </p:cNvSpPr>
          <p:nvPr/>
        </p:nvSpPr>
        <p:spPr bwMode="auto">
          <a:xfrm>
            <a:off x="5257800" y="2362200"/>
            <a:ext cx="1981200" cy="3124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Times New Roman" pitchFamily="18" charset="0"/>
            </a:endParaRPr>
          </a:p>
        </p:txBody>
      </p:sp>
      <p:sp>
        <p:nvSpPr>
          <p:cNvPr id="10245" name="Rectangle 5"/>
          <p:cNvSpPr>
            <a:spLocks noChangeArrowheads="1"/>
          </p:cNvSpPr>
          <p:nvPr/>
        </p:nvSpPr>
        <p:spPr bwMode="auto">
          <a:xfrm>
            <a:off x="2286000" y="2438400"/>
            <a:ext cx="1905000" cy="6858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Item counts</a:t>
            </a:r>
          </a:p>
        </p:txBody>
      </p:sp>
      <p:sp>
        <p:nvSpPr>
          <p:cNvPr id="10246" name="Rectangle 6"/>
          <p:cNvSpPr>
            <a:spLocks noChangeArrowheads="1"/>
          </p:cNvSpPr>
          <p:nvPr/>
        </p:nvSpPr>
        <p:spPr bwMode="auto">
          <a:xfrm>
            <a:off x="5334000" y="3048000"/>
            <a:ext cx="1828800" cy="3810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Bitmap</a:t>
            </a:r>
          </a:p>
        </p:txBody>
      </p:sp>
      <p:sp>
        <p:nvSpPr>
          <p:cNvPr id="10247" name="Text Box 7"/>
          <p:cNvSpPr txBox="1">
            <a:spLocks noChangeArrowheads="1"/>
          </p:cNvSpPr>
          <p:nvPr/>
        </p:nvSpPr>
        <p:spPr bwMode="auto">
          <a:xfrm>
            <a:off x="2667000" y="5630863"/>
            <a:ext cx="104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Pass 1</a:t>
            </a:r>
          </a:p>
        </p:txBody>
      </p:sp>
      <p:sp>
        <p:nvSpPr>
          <p:cNvPr id="10248" name="Text Box 8"/>
          <p:cNvSpPr txBox="1">
            <a:spLocks noChangeArrowheads="1"/>
          </p:cNvSpPr>
          <p:nvPr/>
        </p:nvSpPr>
        <p:spPr bwMode="auto">
          <a:xfrm>
            <a:off x="5715000" y="5630863"/>
            <a:ext cx="104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Pass 2</a:t>
            </a:r>
          </a:p>
        </p:txBody>
      </p:sp>
      <p:sp>
        <p:nvSpPr>
          <p:cNvPr id="10249" name="Rectangle 9"/>
          <p:cNvSpPr>
            <a:spLocks noChangeArrowheads="1"/>
          </p:cNvSpPr>
          <p:nvPr/>
        </p:nvSpPr>
        <p:spPr bwMode="auto">
          <a:xfrm>
            <a:off x="5334000" y="2438400"/>
            <a:ext cx="1828800" cy="5334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Frequent items</a:t>
            </a:r>
          </a:p>
        </p:txBody>
      </p:sp>
      <p:sp>
        <p:nvSpPr>
          <p:cNvPr id="10250" name="Line 10"/>
          <p:cNvSpPr>
            <a:spLocks noChangeShapeType="1"/>
          </p:cNvSpPr>
          <p:nvPr/>
        </p:nvSpPr>
        <p:spPr bwMode="auto">
          <a:xfrm flipV="1">
            <a:off x="4191000" y="2971800"/>
            <a:ext cx="1143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1" name="Line 11"/>
          <p:cNvSpPr>
            <a:spLocks noChangeShapeType="1"/>
          </p:cNvSpPr>
          <p:nvPr/>
        </p:nvSpPr>
        <p:spPr bwMode="auto">
          <a:xfrm flipV="1">
            <a:off x="4267200" y="3429000"/>
            <a:ext cx="106680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52" name="Text Box 12"/>
          <p:cNvSpPr txBox="1">
            <a:spLocks noChangeArrowheads="1"/>
          </p:cNvSpPr>
          <p:nvPr/>
        </p:nvSpPr>
        <p:spPr bwMode="auto">
          <a:xfrm>
            <a:off x="5486400" y="3810000"/>
            <a:ext cx="148431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Counts of</a:t>
            </a:r>
          </a:p>
          <a:p>
            <a:r>
              <a:rPr lang="en-US"/>
              <a:t>candidate</a:t>
            </a:r>
          </a:p>
          <a:p>
            <a:r>
              <a:rPr lang="en-US"/>
              <a:t>   pairs</a:t>
            </a:r>
          </a:p>
        </p:txBody>
      </p:sp>
      <p:sp>
        <p:nvSpPr>
          <p:cNvPr id="10253" name="Line 13"/>
          <p:cNvSpPr>
            <a:spLocks noChangeShapeType="1"/>
          </p:cNvSpPr>
          <p:nvPr/>
        </p:nvSpPr>
        <p:spPr bwMode="auto">
          <a:xfrm>
            <a:off x="4191000" y="24384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4" name="Line 14"/>
          <p:cNvSpPr>
            <a:spLocks noChangeShapeType="1"/>
          </p:cNvSpPr>
          <p:nvPr/>
        </p:nvSpPr>
        <p:spPr bwMode="auto">
          <a:xfrm flipV="1">
            <a:off x="4267200" y="3048000"/>
            <a:ext cx="10668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0A835275-60C4-094E-93A0-25C3F9909BDC}"/>
              </a:ext>
            </a:extLst>
          </p:cNvPr>
          <p:cNvSpPr>
            <a:spLocks noGrp="1"/>
          </p:cNvSpPr>
          <p:nvPr>
            <p:ph type="sldNum" sz="quarter" idx="12"/>
          </p:nvPr>
        </p:nvSpPr>
        <p:spPr/>
        <p:txBody>
          <a:bodyPr/>
          <a:lstStyle/>
          <a:p>
            <a:fld id="{81A9E46F-7BA3-46CF-8DB8-B01995389C81}" type="slidenum">
              <a:rPr lang="en-US" smtClean="0"/>
              <a:pPr/>
              <a:t>65</a:t>
            </a:fld>
            <a:endParaRPr lang="en-US" dirty="0"/>
          </a:p>
        </p:txBody>
      </p:sp>
    </p:spTree>
    <p:extLst>
      <p:ext uri="{BB962C8B-B14F-4D97-AF65-F5344CB8AC3E}">
        <p14:creationId xmlns:p14="http://schemas.microsoft.com/office/powerpoint/2010/main" val="2385501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PCY Algorithm – Pass 2</a:t>
            </a:r>
          </a:p>
        </p:txBody>
      </p:sp>
      <p:sp>
        <p:nvSpPr>
          <p:cNvPr id="29699" name="Rectangle 3"/>
          <p:cNvSpPr>
            <a:spLocks noGrp="1" noChangeArrowheads="1"/>
          </p:cNvSpPr>
          <p:nvPr>
            <p:ph idx="1"/>
          </p:nvPr>
        </p:nvSpPr>
        <p:spPr/>
        <p:txBody>
          <a:bodyPr/>
          <a:lstStyle/>
          <a:p>
            <a:pPr marL="609600" indent="-609600"/>
            <a:r>
              <a:rPr lang="en-US" dirty="0"/>
              <a:t>Count all pairs {</a:t>
            </a:r>
            <a:r>
              <a:rPr lang="en-US" i="1" dirty="0"/>
              <a:t>i</a:t>
            </a:r>
            <a:r>
              <a:rPr lang="en-US" dirty="0"/>
              <a:t>, </a:t>
            </a:r>
            <a:r>
              <a:rPr lang="en-US" i="1" dirty="0"/>
              <a:t>j </a:t>
            </a:r>
            <a:r>
              <a:rPr lang="en-US" dirty="0"/>
              <a:t>} that meet the conditions for being a </a:t>
            </a:r>
            <a:r>
              <a:rPr lang="en-US" dirty="0">
                <a:solidFill>
                  <a:srgbClr val="CC6600"/>
                </a:solidFill>
              </a:rPr>
              <a:t>candidate pair</a:t>
            </a:r>
            <a:r>
              <a:rPr lang="en-US" dirty="0"/>
              <a:t>:</a:t>
            </a:r>
          </a:p>
          <a:p>
            <a:pPr marL="990600" lvl="1" indent="-533400">
              <a:buFont typeface="Monotype Sorts" pitchFamily="2" charset="2"/>
              <a:buAutoNum type="arabicPeriod"/>
            </a:pPr>
            <a:r>
              <a:rPr lang="en-US" dirty="0"/>
              <a:t>Both </a:t>
            </a:r>
            <a:r>
              <a:rPr lang="en-US" i="1" dirty="0"/>
              <a:t>i</a:t>
            </a:r>
            <a:r>
              <a:rPr lang="en-US" dirty="0"/>
              <a:t>  and </a:t>
            </a:r>
            <a:r>
              <a:rPr lang="en-US" i="1" dirty="0"/>
              <a:t>j</a:t>
            </a:r>
            <a:r>
              <a:rPr lang="en-US" dirty="0"/>
              <a:t>  are frequent items.</a:t>
            </a:r>
          </a:p>
          <a:p>
            <a:pPr marL="990600" lvl="1" indent="-533400">
              <a:buFont typeface="Monotype Sorts" pitchFamily="2" charset="2"/>
              <a:buAutoNum type="arabicPeriod"/>
            </a:pPr>
            <a:r>
              <a:rPr lang="en-US" dirty="0"/>
              <a:t>The pair {</a:t>
            </a:r>
            <a:r>
              <a:rPr lang="en-US" i="1" dirty="0"/>
              <a:t>i</a:t>
            </a:r>
            <a:r>
              <a:rPr lang="en-US" dirty="0"/>
              <a:t>, </a:t>
            </a:r>
            <a:r>
              <a:rPr lang="en-US" i="1" dirty="0"/>
              <a:t>j</a:t>
            </a:r>
            <a:r>
              <a:rPr lang="en-US" dirty="0"/>
              <a:t> }, hashes to a bucket number whose bit in the bit vector is 1.</a:t>
            </a:r>
          </a:p>
          <a:p>
            <a:pPr marL="609600" indent="-609600"/>
            <a:endParaRPr lang="en-US" dirty="0"/>
          </a:p>
          <a:p>
            <a:pPr marL="609600" indent="-609600"/>
            <a:r>
              <a:rPr lang="en-US" dirty="0"/>
              <a:t>Notice both these conditions are necessary for the pair to have a chance of being frequent.</a:t>
            </a:r>
          </a:p>
        </p:txBody>
      </p:sp>
      <p:sp>
        <p:nvSpPr>
          <p:cNvPr id="2" name="Slide Number Placeholder 1">
            <a:extLst>
              <a:ext uri="{FF2B5EF4-FFF2-40B4-BE49-F238E27FC236}">
                <a16:creationId xmlns:a16="http://schemas.microsoft.com/office/drawing/2014/main" id="{1C69B16D-EE3A-724B-BC76-1337CEF22736}"/>
              </a:ext>
            </a:extLst>
          </p:cNvPr>
          <p:cNvSpPr>
            <a:spLocks noGrp="1"/>
          </p:cNvSpPr>
          <p:nvPr>
            <p:ph type="sldNum" sz="quarter" idx="12"/>
          </p:nvPr>
        </p:nvSpPr>
        <p:spPr/>
        <p:txBody>
          <a:bodyPr/>
          <a:lstStyle/>
          <a:p>
            <a:fld id="{81A9E46F-7BA3-46CF-8DB8-B01995389C81}" type="slidenum">
              <a:rPr lang="en-US" smtClean="0"/>
              <a:pPr/>
              <a:t>66</a:t>
            </a:fld>
            <a:endParaRPr lang="en-US" dirty="0"/>
          </a:p>
        </p:txBody>
      </p:sp>
    </p:spTree>
    <p:extLst>
      <p:ext uri="{BB962C8B-B14F-4D97-AF65-F5344CB8AC3E}">
        <p14:creationId xmlns:p14="http://schemas.microsoft.com/office/powerpoint/2010/main" val="13683558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5F68D1-ABE2-2C4D-94C1-43FD59E0BB20}"/>
              </a:ext>
            </a:extLst>
          </p:cNvPr>
          <p:cNvSpPr>
            <a:spLocks noGrp="1"/>
          </p:cNvSpPr>
          <p:nvPr>
            <p:ph type="title"/>
          </p:nvPr>
        </p:nvSpPr>
        <p:spPr/>
        <p:txBody>
          <a:bodyPr/>
          <a:lstStyle/>
          <a:p>
            <a:r>
              <a:rPr lang="en-US" dirty="0"/>
              <a:t>PCY  Overview</a:t>
            </a:r>
          </a:p>
        </p:txBody>
      </p:sp>
      <p:sp>
        <p:nvSpPr>
          <p:cNvPr id="4" name="Slide Number Placeholder 3">
            <a:extLst>
              <a:ext uri="{FF2B5EF4-FFF2-40B4-BE49-F238E27FC236}">
                <a16:creationId xmlns:a16="http://schemas.microsoft.com/office/drawing/2014/main" id="{5C2469EF-8601-3F4D-B6FB-7B9E89D64293}"/>
              </a:ext>
            </a:extLst>
          </p:cNvPr>
          <p:cNvSpPr>
            <a:spLocks noGrp="1"/>
          </p:cNvSpPr>
          <p:nvPr>
            <p:ph type="sldNum" sz="quarter" idx="12"/>
          </p:nvPr>
        </p:nvSpPr>
        <p:spPr/>
        <p:txBody>
          <a:bodyPr/>
          <a:lstStyle/>
          <a:p>
            <a:fld id="{81A9E46F-7BA3-46CF-8DB8-B01995389C81}" type="slidenum">
              <a:rPr lang="en-US" smtClean="0"/>
              <a:pPr/>
              <a:t>67</a:t>
            </a:fld>
            <a:endParaRPr lang="en-US" dirty="0"/>
          </a:p>
        </p:txBody>
      </p:sp>
      <p:pic>
        <p:nvPicPr>
          <p:cNvPr id="265218" name="Picture 2" descr="PCY Algorithm [2]&#10;–  Pass 1:&#10;•  Count exact frequency of each item:&#10;•  Take pairs of items {i,j}, hash them into&#10;B buckets...">
            <a:extLst>
              <a:ext uri="{FF2B5EF4-FFF2-40B4-BE49-F238E27FC236}">
                <a16:creationId xmlns:a16="http://schemas.microsoft.com/office/drawing/2014/main" id="{E73D8A18-FAE3-724D-8BC0-40D7754A39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067" b="5987"/>
          <a:stretch/>
        </p:blipFill>
        <p:spPr bwMode="auto">
          <a:xfrm>
            <a:off x="381000" y="1295400"/>
            <a:ext cx="8305800" cy="517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1752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PCY</a:t>
            </a:r>
          </a:p>
        </p:txBody>
      </p:sp>
      <p:graphicFrame>
        <p:nvGraphicFramePr>
          <p:cNvPr id="5" name="Table 4"/>
          <p:cNvGraphicFramePr>
            <a:graphicFrameLocks noGrp="1"/>
          </p:cNvGraphicFramePr>
          <p:nvPr>
            <p:extLst>
              <p:ext uri="{D42A27DB-BD31-4B8C-83A1-F6EECF244321}">
                <p14:modId xmlns:p14="http://schemas.microsoft.com/office/powerpoint/2010/main" val="1540846267"/>
              </p:ext>
            </p:extLst>
          </p:nvPr>
        </p:nvGraphicFramePr>
        <p:xfrm>
          <a:off x="457200" y="1905000"/>
          <a:ext cx="2895600" cy="2816860"/>
        </p:xfrm>
        <a:graphic>
          <a:graphicData uri="http://schemas.openxmlformats.org/drawingml/2006/table">
            <a:tbl>
              <a:tblPr/>
              <a:tblGrid>
                <a:gridCol w="1120196">
                  <a:extLst>
                    <a:ext uri="{9D8B030D-6E8A-4147-A177-3AD203B41FA5}">
                      <a16:colId xmlns:a16="http://schemas.microsoft.com/office/drawing/2014/main" val="20000"/>
                    </a:ext>
                  </a:extLst>
                </a:gridCol>
                <a:gridCol w="1775404">
                  <a:extLst>
                    <a:ext uri="{9D8B030D-6E8A-4147-A177-3AD203B41FA5}">
                      <a16:colId xmlns:a16="http://schemas.microsoft.com/office/drawing/2014/main" val="20001"/>
                    </a:ext>
                  </a:extLst>
                </a:gridCol>
              </a:tblGrid>
              <a:tr h="441960">
                <a:tc>
                  <a:txBody>
                    <a:bodyPr/>
                    <a:lstStyle/>
                    <a:p>
                      <a:pPr algn="just">
                        <a:lnSpc>
                          <a:spcPct val="150000"/>
                        </a:lnSpc>
                        <a:spcAft>
                          <a:spcPts val="0"/>
                        </a:spcAft>
                      </a:pPr>
                      <a:r>
                        <a:rPr lang="en-US" sz="2800">
                          <a:effectLst/>
                          <a:latin typeface="Times New Roman" charset="0"/>
                          <a:ea typeface="Calibri" charset="0"/>
                          <a:cs typeface="Times New Roman" charset="0"/>
                        </a:rPr>
                        <a:t>TID </a:t>
                      </a:r>
                      <a:endParaRPr lang="en-IN" sz="28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800">
                          <a:effectLst/>
                          <a:latin typeface="Times New Roman" charset="0"/>
                          <a:ea typeface="Calibri" charset="0"/>
                          <a:cs typeface="Times New Roman" charset="0"/>
                        </a:rPr>
                        <a:t>Items </a:t>
                      </a:r>
                      <a:endParaRPr lang="en-IN" sz="28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extLst>
                  <a:ext uri="{0D108BD9-81ED-4DB2-BD59-A6C34878D82A}">
                    <a16:rowId xmlns:a16="http://schemas.microsoft.com/office/drawing/2014/main" val="10000"/>
                  </a:ext>
                </a:extLst>
              </a:tr>
              <a:tr h="441960">
                <a:tc>
                  <a:txBody>
                    <a:bodyPr/>
                    <a:lstStyle/>
                    <a:p>
                      <a:pPr algn="just">
                        <a:lnSpc>
                          <a:spcPct val="150000"/>
                        </a:lnSpc>
                        <a:spcAft>
                          <a:spcPts val="0"/>
                        </a:spcAft>
                      </a:pPr>
                      <a:r>
                        <a:rPr lang="en-US" sz="2800">
                          <a:effectLst/>
                          <a:latin typeface="Times New Roman" charset="0"/>
                          <a:ea typeface="Calibri" charset="0"/>
                          <a:cs typeface="Times New Roman" charset="0"/>
                        </a:rPr>
                        <a:t>1 </a:t>
                      </a:r>
                      <a:endParaRPr lang="en-IN" sz="28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800">
                          <a:effectLst/>
                          <a:latin typeface="Times New Roman" charset="0"/>
                          <a:ea typeface="Calibri" charset="0"/>
                          <a:cs typeface="Times New Roman" charset="0"/>
                        </a:rPr>
                        <a:t>1,3,4 </a:t>
                      </a:r>
                      <a:endParaRPr lang="en-IN" sz="28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extLst>
                  <a:ext uri="{0D108BD9-81ED-4DB2-BD59-A6C34878D82A}">
                    <a16:rowId xmlns:a16="http://schemas.microsoft.com/office/drawing/2014/main" val="10001"/>
                  </a:ext>
                </a:extLst>
              </a:tr>
              <a:tr h="441960">
                <a:tc>
                  <a:txBody>
                    <a:bodyPr/>
                    <a:lstStyle/>
                    <a:p>
                      <a:pPr algn="just">
                        <a:lnSpc>
                          <a:spcPct val="150000"/>
                        </a:lnSpc>
                        <a:spcAft>
                          <a:spcPts val="0"/>
                        </a:spcAft>
                      </a:pPr>
                      <a:r>
                        <a:rPr lang="en-US" sz="2800">
                          <a:effectLst/>
                          <a:latin typeface="Times New Roman" charset="0"/>
                          <a:ea typeface="Calibri" charset="0"/>
                          <a:cs typeface="Times New Roman" charset="0"/>
                        </a:rPr>
                        <a:t>2 </a:t>
                      </a:r>
                      <a:endParaRPr lang="en-IN" sz="28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800">
                          <a:effectLst/>
                          <a:latin typeface="Times New Roman" charset="0"/>
                          <a:ea typeface="Calibri" charset="0"/>
                          <a:cs typeface="Times New Roman" charset="0"/>
                        </a:rPr>
                        <a:t>2,3,5 </a:t>
                      </a:r>
                      <a:endParaRPr lang="en-IN" sz="28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extLst>
                  <a:ext uri="{0D108BD9-81ED-4DB2-BD59-A6C34878D82A}">
                    <a16:rowId xmlns:a16="http://schemas.microsoft.com/office/drawing/2014/main" val="10002"/>
                  </a:ext>
                </a:extLst>
              </a:tr>
              <a:tr h="441960">
                <a:tc>
                  <a:txBody>
                    <a:bodyPr/>
                    <a:lstStyle/>
                    <a:p>
                      <a:pPr algn="just">
                        <a:lnSpc>
                          <a:spcPct val="150000"/>
                        </a:lnSpc>
                        <a:spcAft>
                          <a:spcPts val="0"/>
                        </a:spcAft>
                      </a:pPr>
                      <a:r>
                        <a:rPr lang="en-US" sz="2800">
                          <a:effectLst/>
                          <a:latin typeface="Times New Roman" charset="0"/>
                          <a:ea typeface="Calibri" charset="0"/>
                          <a:cs typeface="Times New Roman" charset="0"/>
                        </a:rPr>
                        <a:t>3 </a:t>
                      </a:r>
                      <a:endParaRPr lang="en-IN" sz="28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800">
                          <a:effectLst/>
                          <a:latin typeface="Times New Roman" charset="0"/>
                          <a:ea typeface="Calibri" charset="0"/>
                          <a:cs typeface="Times New Roman" charset="0"/>
                        </a:rPr>
                        <a:t>1,2,3,5 </a:t>
                      </a:r>
                      <a:endParaRPr lang="en-IN" sz="28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extLst>
                  <a:ext uri="{0D108BD9-81ED-4DB2-BD59-A6C34878D82A}">
                    <a16:rowId xmlns:a16="http://schemas.microsoft.com/office/drawing/2014/main" val="10003"/>
                  </a:ext>
                </a:extLst>
              </a:tr>
              <a:tr h="441960">
                <a:tc>
                  <a:txBody>
                    <a:bodyPr/>
                    <a:lstStyle/>
                    <a:p>
                      <a:pPr algn="just">
                        <a:lnSpc>
                          <a:spcPct val="150000"/>
                        </a:lnSpc>
                        <a:spcAft>
                          <a:spcPts val="0"/>
                        </a:spcAft>
                      </a:pPr>
                      <a:r>
                        <a:rPr lang="en-US" sz="2800">
                          <a:effectLst/>
                          <a:latin typeface="Times New Roman" charset="0"/>
                          <a:ea typeface="Calibri" charset="0"/>
                          <a:cs typeface="Times New Roman" charset="0"/>
                        </a:rPr>
                        <a:t>4 </a:t>
                      </a:r>
                      <a:endParaRPr lang="en-IN" sz="28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800" dirty="0">
                          <a:effectLst/>
                          <a:latin typeface="Times New Roman" charset="0"/>
                          <a:ea typeface="Calibri" charset="0"/>
                          <a:cs typeface="Times New Roman" charset="0"/>
                        </a:rPr>
                        <a:t>2,5 </a:t>
                      </a:r>
                      <a:endParaRPr lang="en-IN" sz="2800" dirty="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extLst>
                  <a:ext uri="{0D108BD9-81ED-4DB2-BD59-A6C34878D82A}">
                    <a16:rowId xmlns:a16="http://schemas.microsoft.com/office/drawing/2014/main" val="10004"/>
                  </a:ext>
                </a:extLst>
              </a:tr>
            </a:tbl>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245644428"/>
              </p:ext>
            </p:extLst>
          </p:nvPr>
        </p:nvGraphicFramePr>
        <p:xfrm>
          <a:off x="3352800" y="1600200"/>
          <a:ext cx="8382000" cy="4495800"/>
        </p:xfrm>
        <a:graphic>
          <a:graphicData uri="http://schemas.openxmlformats.org/presentationml/2006/ole">
            <mc:AlternateContent xmlns:mc="http://schemas.openxmlformats.org/markup-compatibility/2006">
              <mc:Choice xmlns:v="urn:schemas-microsoft-com:vml" Requires="v">
                <p:oleObj spid="_x0000_s5122" name="Document" r:id="rId3" imgW="5943600" imgH="2197100" progId="Word.Document.12">
                  <p:embed/>
                </p:oleObj>
              </mc:Choice>
              <mc:Fallback>
                <p:oleObj name="Document" r:id="rId3" imgW="5943600" imgH="2197100" progId="Word.Document.12">
                  <p:embed/>
                  <p:pic>
                    <p:nvPicPr>
                      <p:cNvPr id="0" name=""/>
                      <p:cNvPicPr/>
                      <p:nvPr/>
                    </p:nvPicPr>
                    <p:blipFill>
                      <a:blip r:embed="rId4"/>
                      <a:stretch>
                        <a:fillRect/>
                      </a:stretch>
                    </p:blipFill>
                    <p:spPr>
                      <a:xfrm>
                        <a:off x="3352800" y="1600200"/>
                        <a:ext cx="8382000" cy="4495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0A6A942C-9540-A74E-82F4-858A12739C8A}"/>
              </a:ext>
            </a:extLst>
          </p:cNvPr>
          <p:cNvSpPr>
            <a:spLocks noGrp="1"/>
          </p:cNvSpPr>
          <p:nvPr>
            <p:ph type="sldNum" sz="quarter" idx="12"/>
          </p:nvPr>
        </p:nvSpPr>
        <p:spPr/>
        <p:txBody>
          <a:bodyPr/>
          <a:lstStyle/>
          <a:p>
            <a:fld id="{81A9E46F-7BA3-46CF-8DB8-B01995389C81}" type="slidenum">
              <a:rPr lang="en-US" smtClean="0"/>
              <a:pPr/>
              <a:t>68</a:t>
            </a:fld>
            <a:endParaRPr lang="en-US" dirty="0"/>
          </a:p>
        </p:txBody>
      </p:sp>
    </p:spTree>
    <p:extLst>
      <p:ext uri="{BB962C8B-B14F-4D97-AF65-F5344CB8AC3E}">
        <p14:creationId xmlns:p14="http://schemas.microsoft.com/office/powerpoint/2010/main" val="19121630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PCY</a:t>
            </a:r>
          </a:p>
        </p:txBody>
      </p:sp>
      <p:graphicFrame>
        <p:nvGraphicFramePr>
          <p:cNvPr id="5" name="Table 4"/>
          <p:cNvGraphicFramePr>
            <a:graphicFrameLocks noGrp="1"/>
          </p:cNvGraphicFramePr>
          <p:nvPr>
            <p:extLst>
              <p:ext uri="{D42A27DB-BD31-4B8C-83A1-F6EECF244321}">
                <p14:modId xmlns:p14="http://schemas.microsoft.com/office/powerpoint/2010/main" val="44804919"/>
              </p:ext>
            </p:extLst>
          </p:nvPr>
        </p:nvGraphicFramePr>
        <p:xfrm>
          <a:off x="2133600" y="1646611"/>
          <a:ext cx="3638550" cy="2897508"/>
        </p:xfrm>
        <a:graphic>
          <a:graphicData uri="http://schemas.openxmlformats.org/drawingml/2006/table">
            <a:tbl>
              <a:tblPr/>
              <a:tblGrid>
                <a:gridCol w="2256465">
                  <a:extLst>
                    <a:ext uri="{9D8B030D-6E8A-4147-A177-3AD203B41FA5}">
                      <a16:colId xmlns:a16="http://schemas.microsoft.com/office/drawing/2014/main" val="20000"/>
                    </a:ext>
                  </a:extLst>
                </a:gridCol>
                <a:gridCol w="1382085">
                  <a:extLst>
                    <a:ext uri="{9D8B030D-6E8A-4147-A177-3AD203B41FA5}">
                      <a16:colId xmlns:a16="http://schemas.microsoft.com/office/drawing/2014/main" val="20001"/>
                    </a:ext>
                  </a:extLst>
                </a:gridCol>
              </a:tblGrid>
              <a:tr h="469900">
                <a:tc>
                  <a:txBody>
                    <a:bodyPr/>
                    <a:lstStyle/>
                    <a:p>
                      <a:pPr algn="just">
                        <a:lnSpc>
                          <a:spcPct val="150000"/>
                        </a:lnSpc>
                        <a:spcAft>
                          <a:spcPts val="0"/>
                        </a:spcAft>
                      </a:pPr>
                      <a:r>
                        <a:rPr lang="en-US" sz="2400">
                          <a:effectLst/>
                          <a:latin typeface="Times New Roman" charset="0"/>
                          <a:ea typeface="Calibri" charset="0"/>
                          <a:cs typeface="Times New Roman" charset="0"/>
                        </a:rPr>
                        <a:t>Itemset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400">
                          <a:effectLst/>
                          <a:latin typeface="Times New Roman" charset="0"/>
                          <a:ea typeface="Calibri" charset="0"/>
                          <a:cs typeface="Times New Roman" charset="0"/>
                        </a:rPr>
                        <a:t>Sup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extLst>
                  <a:ext uri="{0D108BD9-81ED-4DB2-BD59-A6C34878D82A}">
                    <a16:rowId xmlns:a16="http://schemas.microsoft.com/office/drawing/2014/main" val="10000"/>
                  </a:ext>
                </a:extLst>
              </a:tr>
              <a:tr h="469900">
                <a:tc>
                  <a:txBody>
                    <a:bodyPr/>
                    <a:lstStyle/>
                    <a:p>
                      <a:pPr algn="just">
                        <a:lnSpc>
                          <a:spcPct val="150000"/>
                        </a:lnSpc>
                        <a:spcAft>
                          <a:spcPts val="0"/>
                        </a:spcAft>
                      </a:pPr>
                      <a:r>
                        <a:rPr lang="en-US" sz="2400">
                          <a:effectLst/>
                          <a:latin typeface="Times New Roman" charset="0"/>
                          <a:ea typeface="Calibri" charset="0"/>
                          <a:cs typeface="Times New Roman" charset="0"/>
                        </a:rPr>
                        <a:t>{1}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400">
                          <a:effectLst/>
                          <a:latin typeface="Times New Roman" charset="0"/>
                          <a:ea typeface="Calibri" charset="0"/>
                          <a:cs typeface="Times New Roman" charset="0"/>
                        </a:rPr>
                        <a:t>2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extLst>
                  <a:ext uri="{0D108BD9-81ED-4DB2-BD59-A6C34878D82A}">
                    <a16:rowId xmlns:a16="http://schemas.microsoft.com/office/drawing/2014/main" val="10001"/>
                  </a:ext>
                </a:extLst>
              </a:tr>
              <a:tr h="469900">
                <a:tc>
                  <a:txBody>
                    <a:bodyPr/>
                    <a:lstStyle/>
                    <a:p>
                      <a:pPr algn="just">
                        <a:lnSpc>
                          <a:spcPct val="150000"/>
                        </a:lnSpc>
                        <a:spcAft>
                          <a:spcPts val="0"/>
                        </a:spcAft>
                      </a:pPr>
                      <a:r>
                        <a:rPr lang="en-US" sz="2400">
                          <a:effectLst/>
                          <a:latin typeface="Times New Roman" charset="0"/>
                          <a:ea typeface="Calibri" charset="0"/>
                          <a:cs typeface="Times New Roman" charset="0"/>
                        </a:rPr>
                        <a:t>{2}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400">
                          <a:effectLst/>
                          <a:latin typeface="Times New Roman" charset="0"/>
                          <a:ea typeface="Calibri" charset="0"/>
                          <a:cs typeface="Times New Roman" charset="0"/>
                        </a:rPr>
                        <a:t>3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extLst>
                  <a:ext uri="{0D108BD9-81ED-4DB2-BD59-A6C34878D82A}">
                    <a16:rowId xmlns:a16="http://schemas.microsoft.com/office/drawing/2014/main" val="10002"/>
                  </a:ext>
                </a:extLst>
              </a:tr>
              <a:tr h="469900">
                <a:tc>
                  <a:txBody>
                    <a:bodyPr/>
                    <a:lstStyle/>
                    <a:p>
                      <a:pPr algn="just">
                        <a:lnSpc>
                          <a:spcPct val="150000"/>
                        </a:lnSpc>
                        <a:spcAft>
                          <a:spcPts val="0"/>
                        </a:spcAft>
                      </a:pPr>
                      <a:r>
                        <a:rPr lang="en-US" sz="2400">
                          <a:effectLst/>
                          <a:latin typeface="Times New Roman" charset="0"/>
                          <a:ea typeface="Calibri" charset="0"/>
                          <a:cs typeface="Times New Roman" charset="0"/>
                        </a:rPr>
                        <a:t>{3}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400" dirty="0">
                          <a:effectLst/>
                          <a:latin typeface="Times New Roman" charset="0"/>
                          <a:ea typeface="Calibri" charset="0"/>
                          <a:cs typeface="Times New Roman" charset="0"/>
                        </a:rPr>
                        <a:t>3 </a:t>
                      </a:r>
                      <a:endParaRPr lang="en-IN" sz="2400" dirty="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extLst>
                  <a:ext uri="{0D108BD9-81ED-4DB2-BD59-A6C34878D82A}">
                    <a16:rowId xmlns:a16="http://schemas.microsoft.com/office/drawing/2014/main" val="10003"/>
                  </a:ext>
                </a:extLst>
              </a:tr>
              <a:tr h="469900">
                <a:tc>
                  <a:txBody>
                    <a:bodyPr/>
                    <a:lstStyle/>
                    <a:p>
                      <a:pPr algn="just">
                        <a:lnSpc>
                          <a:spcPct val="150000"/>
                        </a:lnSpc>
                        <a:spcAft>
                          <a:spcPts val="0"/>
                        </a:spcAft>
                      </a:pPr>
                      <a:r>
                        <a:rPr lang="en-US" sz="2400">
                          <a:effectLst/>
                          <a:latin typeface="Times New Roman" charset="0"/>
                          <a:ea typeface="Calibri" charset="0"/>
                          <a:cs typeface="Times New Roman" charset="0"/>
                        </a:rPr>
                        <a:t>{4}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400">
                          <a:effectLst/>
                          <a:latin typeface="Times New Roman" charset="0"/>
                          <a:ea typeface="Calibri" charset="0"/>
                          <a:cs typeface="Times New Roman" charset="0"/>
                        </a:rPr>
                        <a:t>1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extLst>
                  <a:ext uri="{0D108BD9-81ED-4DB2-BD59-A6C34878D82A}">
                    <a16:rowId xmlns:a16="http://schemas.microsoft.com/office/drawing/2014/main" val="10004"/>
                  </a:ext>
                </a:extLst>
              </a:tr>
              <a:tr h="469900">
                <a:tc>
                  <a:txBody>
                    <a:bodyPr/>
                    <a:lstStyle/>
                    <a:p>
                      <a:pPr algn="just">
                        <a:lnSpc>
                          <a:spcPct val="150000"/>
                        </a:lnSpc>
                        <a:spcAft>
                          <a:spcPts val="0"/>
                        </a:spcAft>
                      </a:pPr>
                      <a:r>
                        <a:rPr lang="en-US" sz="2400">
                          <a:effectLst/>
                          <a:latin typeface="Times New Roman" charset="0"/>
                          <a:ea typeface="Calibri" charset="0"/>
                          <a:cs typeface="Times New Roman" charset="0"/>
                        </a:rPr>
                        <a:t>{5}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400" dirty="0">
                          <a:effectLst/>
                          <a:latin typeface="Times New Roman" charset="0"/>
                          <a:ea typeface="Calibri" charset="0"/>
                          <a:cs typeface="Times New Roman" charset="0"/>
                        </a:rPr>
                        <a:t>3 </a:t>
                      </a:r>
                      <a:endParaRPr lang="en-IN" sz="2400" dirty="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09707131"/>
              </p:ext>
            </p:extLst>
          </p:nvPr>
        </p:nvGraphicFramePr>
        <p:xfrm>
          <a:off x="894523" y="5181600"/>
          <a:ext cx="7315197" cy="1143000"/>
        </p:xfrm>
        <a:graphic>
          <a:graphicData uri="http://schemas.openxmlformats.org/drawingml/2006/table">
            <a:tbl>
              <a:tblPr/>
              <a:tblGrid>
                <a:gridCol w="1564257">
                  <a:extLst>
                    <a:ext uri="{9D8B030D-6E8A-4147-A177-3AD203B41FA5}">
                      <a16:colId xmlns:a16="http://schemas.microsoft.com/office/drawing/2014/main" val="20000"/>
                    </a:ext>
                  </a:extLst>
                </a:gridCol>
                <a:gridCol w="1150188">
                  <a:extLst>
                    <a:ext uri="{9D8B030D-6E8A-4147-A177-3AD203B41FA5}">
                      <a16:colId xmlns:a16="http://schemas.microsoft.com/office/drawing/2014/main" val="20001"/>
                    </a:ext>
                  </a:extLst>
                </a:gridCol>
                <a:gridCol w="1150188">
                  <a:extLst>
                    <a:ext uri="{9D8B030D-6E8A-4147-A177-3AD203B41FA5}">
                      <a16:colId xmlns:a16="http://schemas.microsoft.com/office/drawing/2014/main" val="20002"/>
                    </a:ext>
                  </a:extLst>
                </a:gridCol>
                <a:gridCol w="1150188">
                  <a:extLst>
                    <a:ext uri="{9D8B030D-6E8A-4147-A177-3AD203B41FA5}">
                      <a16:colId xmlns:a16="http://schemas.microsoft.com/office/drawing/2014/main" val="20003"/>
                    </a:ext>
                  </a:extLst>
                </a:gridCol>
                <a:gridCol w="1150188">
                  <a:extLst>
                    <a:ext uri="{9D8B030D-6E8A-4147-A177-3AD203B41FA5}">
                      <a16:colId xmlns:a16="http://schemas.microsoft.com/office/drawing/2014/main" val="20004"/>
                    </a:ext>
                  </a:extLst>
                </a:gridCol>
                <a:gridCol w="1150188">
                  <a:extLst>
                    <a:ext uri="{9D8B030D-6E8A-4147-A177-3AD203B41FA5}">
                      <a16:colId xmlns:a16="http://schemas.microsoft.com/office/drawing/2014/main" val="20005"/>
                    </a:ext>
                  </a:extLst>
                </a:gridCol>
              </a:tblGrid>
              <a:tr h="583797">
                <a:tc>
                  <a:txBody>
                    <a:bodyPr/>
                    <a:lstStyle/>
                    <a:p>
                      <a:pPr algn="just">
                        <a:lnSpc>
                          <a:spcPct val="150000"/>
                        </a:lnSpc>
                        <a:spcAft>
                          <a:spcPts val="0"/>
                        </a:spcAft>
                      </a:pPr>
                      <a:r>
                        <a:rPr lang="en-US" sz="2400" b="1">
                          <a:effectLst/>
                          <a:latin typeface="Times New Roman" charset="0"/>
                          <a:ea typeface="Calibri" charset="0"/>
                          <a:cs typeface="Times New Roman" charset="0"/>
                        </a:rPr>
                        <a:t>Bucket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400" b="1">
                          <a:effectLst/>
                          <a:latin typeface="Times New Roman" charset="0"/>
                          <a:ea typeface="Calibri" charset="0"/>
                          <a:cs typeface="Times New Roman" charset="0"/>
                        </a:rPr>
                        <a:t>1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400" b="1">
                          <a:effectLst/>
                          <a:latin typeface="Times New Roman" charset="0"/>
                          <a:ea typeface="Calibri" charset="0"/>
                          <a:cs typeface="Times New Roman" charset="0"/>
                        </a:rPr>
                        <a:t>2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400" b="1">
                          <a:effectLst/>
                          <a:latin typeface="Times New Roman" charset="0"/>
                          <a:ea typeface="Calibri" charset="0"/>
                          <a:cs typeface="Times New Roman" charset="0"/>
                        </a:rPr>
                        <a:t>3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400" b="1">
                          <a:effectLst/>
                          <a:latin typeface="Times New Roman" charset="0"/>
                          <a:ea typeface="Calibri" charset="0"/>
                          <a:cs typeface="Times New Roman" charset="0"/>
                        </a:rPr>
                        <a:t>4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400" b="1">
                          <a:effectLst/>
                          <a:latin typeface="Times New Roman" charset="0"/>
                          <a:ea typeface="Calibri" charset="0"/>
                          <a:cs typeface="Times New Roman" charset="0"/>
                        </a:rPr>
                        <a:t>5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extLst>
                  <a:ext uri="{0D108BD9-81ED-4DB2-BD59-A6C34878D82A}">
                    <a16:rowId xmlns:a16="http://schemas.microsoft.com/office/drawing/2014/main" val="10000"/>
                  </a:ext>
                </a:extLst>
              </a:tr>
              <a:tr h="559203">
                <a:tc>
                  <a:txBody>
                    <a:bodyPr/>
                    <a:lstStyle/>
                    <a:p>
                      <a:pPr algn="just">
                        <a:lnSpc>
                          <a:spcPct val="150000"/>
                        </a:lnSpc>
                        <a:spcAft>
                          <a:spcPts val="0"/>
                        </a:spcAft>
                      </a:pPr>
                      <a:r>
                        <a:rPr lang="en-US" sz="2400" b="1">
                          <a:effectLst/>
                          <a:latin typeface="Times New Roman" charset="0"/>
                          <a:ea typeface="Calibri" charset="0"/>
                          <a:cs typeface="Times New Roman" charset="0"/>
                        </a:rPr>
                        <a:t>Count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400" b="1">
                          <a:effectLst/>
                          <a:latin typeface="Times New Roman" charset="0"/>
                          <a:ea typeface="Calibri" charset="0"/>
                          <a:cs typeface="Times New Roman" charset="0"/>
                        </a:rPr>
                        <a:t>3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400" b="1">
                          <a:effectLst/>
                          <a:latin typeface="Times New Roman" charset="0"/>
                          <a:ea typeface="Calibri" charset="0"/>
                          <a:cs typeface="Times New Roman" charset="0"/>
                        </a:rPr>
                        <a:t>2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400" b="1">
                          <a:effectLst/>
                          <a:latin typeface="Times New Roman" charset="0"/>
                          <a:ea typeface="Calibri" charset="0"/>
                          <a:cs typeface="Times New Roman" charset="0"/>
                        </a:rPr>
                        <a:t>4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400" b="1">
                          <a:effectLst/>
                          <a:latin typeface="Times New Roman" charset="0"/>
                          <a:ea typeface="Calibri" charset="0"/>
                          <a:cs typeface="Times New Roman" charset="0"/>
                        </a:rPr>
                        <a:t>1 </a:t>
                      </a:r>
                      <a:endParaRPr lang="en-IN" sz="240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just">
                        <a:lnSpc>
                          <a:spcPct val="150000"/>
                        </a:lnSpc>
                        <a:spcAft>
                          <a:spcPts val="0"/>
                        </a:spcAft>
                      </a:pPr>
                      <a:r>
                        <a:rPr lang="en-US" sz="2400" b="1" dirty="0">
                          <a:effectLst/>
                          <a:latin typeface="Times New Roman" charset="0"/>
                          <a:ea typeface="Calibri" charset="0"/>
                          <a:cs typeface="Times New Roman" charset="0"/>
                        </a:rPr>
                        <a:t>3 </a:t>
                      </a:r>
                      <a:endParaRPr lang="en-IN" sz="2400" dirty="0">
                        <a:effectLst/>
                        <a:latin typeface="Times New Roman" charset="0"/>
                        <a:ea typeface="Calibri" charset="0"/>
                        <a:cs typeface="Times New Roman"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ECEB4AC0-942E-C349-B4EA-573B55D325A5}"/>
              </a:ext>
            </a:extLst>
          </p:cNvPr>
          <p:cNvSpPr>
            <a:spLocks noGrp="1"/>
          </p:cNvSpPr>
          <p:nvPr>
            <p:ph type="sldNum" sz="quarter" idx="12"/>
          </p:nvPr>
        </p:nvSpPr>
        <p:spPr/>
        <p:txBody>
          <a:bodyPr/>
          <a:lstStyle/>
          <a:p>
            <a:fld id="{81A9E46F-7BA3-46CF-8DB8-B01995389C81}" type="slidenum">
              <a:rPr lang="en-US" smtClean="0"/>
              <a:pPr/>
              <a:t>69</a:t>
            </a:fld>
            <a:endParaRPr lang="en-US" dirty="0"/>
          </a:p>
        </p:txBody>
      </p:sp>
    </p:spTree>
    <p:extLst>
      <p:ext uri="{BB962C8B-B14F-4D97-AF65-F5344CB8AC3E}">
        <p14:creationId xmlns:p14="http://schemas.microsoft.com/office/powerpoint/2010/main" val="1756098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Applications – (3)</a:t>
            </a:r>
          </a:p>
        </p:txBody>
      </p:sp>
      <p:sp>
        <p:nvSpPr>
          <p:cNvPr id="11267" name="Rectangle 3"/>
          <p:cNvSpPr>
            <a:spLocks noGrp="1" noChangeArrowheads="1"/>
          </p:cNvSpPr>
          <p:nvPr>
            <p:ph idx="1"/>
          </p:nvPr>
        </p:nvSpPr>
        <p:spPr>
          <a:xfrm>
            <a:off x="304800" y="1524000"/>
            <a:ext cx="8534400" cy="4876801"/>
          </a:xfrm>
        </p:spPr>
        <p:txBody>
          <a:bodyPr>
            <a:noAutofit/>
          </a:bodyPr>
          <a:lstStyle/>
          <a:p>
            <a:r>
              <a:rPr lang="en-US" sz="4000" dirty="0">
                <a:solidFill>
                  <a:srgbClr val="0070C0"/>
                </a:solidFill>
              </a:rPr>
              <a:t>Baskets </a:t>
            </a:r>
            <a:r>
              <a:rPr lang="en-US" sz="4000" dirty="0"/>
              <a:t>= sentences; </a:t>
            </a:r>
            <a:r>
              <a:rPr lang="en-US" sz="4000" dirty="0">
                <a:solidFill>
                  <a:srgbClr val="CC6600"/>
                </a:solidFill>
              </a:rPr>
              <a:t>items</a:t>
            </a:r>
            <a:r>
              <a:rPr lang="en-US" sz="4000" dirty="0"/>
              <a:t> = documents containing those sentences.</a:t>
            </a:r>
            <a:endParaRPr lang="en-US" sz="4000" dirty="0">
              <a:solidFill>
                <a:srgbClr val="33CC33"/>
              </a:solidFill>
            </a:endParaRPr>
          </a:p>
          <a:p>
            <a:r>
              <a:rPr lang="en-US" sz="4000" dirty="0">
                <a:solidFill>
                  <a:srgbClr val="33CC33"/>
                </a:solidFill>
              </a:rPr>
              <a:t>Example</a:t>
            </a:r>
            <a:r>
              <a:rPr lang="en-US" sz="4000" dirty="0"/>
              <a:t> </a:t>
            </a:r>
            <a:r>
              <a:rPr lang="en-US" sz="4000" dirty="0">
                <a:solidFill>
                  <a:srgbClr val="33CC33"/>
                </a:solidFill>
              </a:rPr>
              <a:t>application: </a:t>
            </a:r>
            <a:r>
              <a:rPr lang="en-US" sz="4000" dirty="0"/>
              <a:t>Items that appear together too often could represent plagiarism.</a:t>
            </a:r>
          </a:p>
          <a:p>
            <a:r>
              <a:rPr lang="en-US" sz="4000" dirty="0"/>
              <a:t>Notice items do not have to be “in” baskets.</a:t>
            </a:r>
          </a:p>
        </p:txBody>
      </p:sp>
      <p:sp>
        <p:nvSpPr>
          <p:cNvPr id="2" name="Slide Number Placeholder 1">
            <a:extLst>
              <a:ext uri="{FF2B5EF4-FFF2-40B4-BE49-F238E27FC236}">
                <a16:creationId xmlns:a16="http://schemas.microsoft.com/office/drawing/2014/main" id="{94A926F6-69BB-584A-BC4E-F34D59739D5B}"/>
              </a:ext>
            </a:extLst>
          </p:cNvPr>
          <p:cNvSpPr>
            <a:spLocks noGrp="1"/>
          </p:cNvSpPr>
          <p:nvPr>
            <p:ph type="sldNum" sz="quarter" idx="12"/>
          </p:nvPr>
        </p:nvSpPr>
        <p:spPr/>
        <p:txBody>
          <a:bodyPr/>
          <a:lstStyle/>
          <a:p>
            <a:fld id="{81A9E46F-7BA3-46CF-8DB8-B01995389C81}" type="slidenum">
              <a:rPr lang="en-US" smtClean="0"/>
              <a:pPr/>
              <a:t>7</a:t>
            </a:fld>
            <a:endParaRPr lang="en-US" dirty="0"/>
          </a:p>
        </p:txBody>
      </p:sp>
    </p:spTree>
    <p:extLst>
      <p:ext uri="{BB962C8B-B14F-4D97-AF65-F5344CB8AC3E}">
        <p14:creationId xmlns:p14="http://schemas.microsoft.com/office/powerpoint/2010/main" val="12631416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33400" y="152400"/>
            <a:ext cx="8305800" cy="6705600"/>
          </a:xfrm>
          <a:prstGeom prst="rect">
            <a:avLst/>
          </a:prstGeom>
        </p:spPr>
      </p:pic>
      <p:sp>
        <p:nvSpPr>
          <p:cNvPr id="3" name="Slide Number Placeholder 2">
            <a:extLst>
              <a:ext uri="{FF2B5EF4-FFF2-40B4-BE49-F238E27FC236}">
                <a16:creationId xmlns:a16="http://schemas.microsoft.com/office/drawing/2014/main" id="{386C6C96-A8D8-D548-B781-D2A85744E586}"/>
              </a:ext>
            </a:extLst>
          </p:cNvPr>
          <p:cNvSpPr>
            <a:spLocks noGrp="1"/>
          </p:cNvSpPr>
          <p:nvPr>
            <p:ph type="sldNum" sz="quarter" idx="12"/>
          </p:nvPr>
        </p:nvSpPr>
        <p:spPr/>
        <p:txBody>
          <a:bodyPr/>
          <a:lstStyle/>
          <a:p>
            <a:fld id="{81A9E46F-7BA3-46CF-8DB8-B01995389C81}" type="slidenum">
              <a:rPr lang="en-US" smtClean="0"/>
              <a:pPr/>
              <a:t>70</a:t>
            </a:fld>
            <a:endParaRPr lang="en-US" dirty="0"/>
          </a:p>
        </p:txBody>
      </p:sp>
    </p:spTree>
    <p:extLst>
      <p:ext uri="{BB962C8B-B14F-4D97-AF65-F5344CB8AC3E}">
        <p14:creationId xmlns:p14="http://schemas.microsoft.com/office/powerpoint/2010/main" val="14565186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1524001"/>
            <a:ext cx="8229600" cy="5181600"/>
          </a:xfrm>
          <a:prstGeom prst="rect">
            <a:avLst/>
          </a:prstGeom>
        </p:spPr>
      </p:pic>
      <p:sp>
        <p:nvSpPr>
          <p:cNvPr id="3" name="Title 2"/>
          <p:cNvSpPr>
            <a:spLocks noGrp="1"/>
          </p:cNvSpPr>
          <p:nvPr>
            <p:ph type="title"/>
          </p:nvPr>
        </p:nvSpPr>
        <p:spPr/>
        <p:txBody>
          <a:bodyPr/>
          <a:lstStyle/>
          <a:p>
            <a:r>
              <a:rPr lang="en-US" dirty="0"/>
              <a:t>Pass 1</a:t>
            </a:r>
          </a:p>
        </p:txBody>
      </p:sp>
      <p:sp>
        <p:nvSpPr>
          <p:cNvPr id="4" name="Slide Number Placeholder 3">
            <a:extLst>
              <a:ext uri="{FF2B5EF4-FFF2-40B4-BE49-F238E27FC236}">
                <a16:creationId xmlns:a16="http://schemas.microsoft.com/office/drawing/2014/main" id="{08C5C020-443D-1D43-B513-DAE721ED8AA6}"/>
              </a:ext>
            </a:extLst>
          </p:cNvPr>
          <p:cNvSpPr>
            <a:spLocks noGrp="1"/>
          </p:cNvSpPr>
          <p:nvPr>
            <p:ph type="sldNum" sz="quarter" idx="12"/>
          </p:nvPr>
        </p:nvSpPr>
        <p:spPr/>
        <p:txBody>
          <a:bodyPr/>
          <a:lstStyle/>
          <a:p>
            <a:fld id="{81A9E46F-7BA3-46CF-8DB8-B01995389C81}" type="slidenum">
              <a:rPr lang="en-US" smtClean="0"/>
              <a:pPr/>
              <a:t>71</a:t>
            </a:fld>
            <a:endParaRPr lang="en-US" dirty="0"/>
          </a:p>
        </p:txBody>
      </p:sp>
    </p:spTree>
    <p:extLst>
      <p:ext uri="{BB962C8B-B14F-4D97-AF65-F5344CB8AC3E}">
        <p14:creationId xmlns:p14="http://schemas.microsoft.com/office/powerpoint/2010/main" val="36694793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228600"/>
            <a:ext cx="8610600" cy="6387453"/>
          </a:xfrm>
          <a:prstGeom prst="rect">
            <a:avLst/>
          </a:prstGeom>
        </p:spPr>
      </p:pic>
      <p:sp>
        <p:nvSpPr>
          <p:cNvPr id="3" name="Slide Number Placeholder 2">
            <a:extLst>
              <a:ext uri="{FF2B5EF4-FFF2-40B4-BE49-F238E27FC236}">
                <a16:creationId xmlns:a16="http://schemas.microsoft.com/office/drawing/2014/main" id="{CC27BFFA-526B-8D41-AF31-C69531067DE7}"/>
              </a:ext>
            </a:extLst>
          </p:cNvPr>
          <p:cNvSpPr>
            <a:spLocks noGrp="1"/>
          </p:cNvSpPr>
          <p:nvPr>
            <p:ph type="sldNum" sz="quarter" idx="12"/>
          </p:nvPr>
        </p:nvSpPr>
        <p:spPr/>
        <p:txBody>
          <a:bodyPr/>
          <a:lstStyle/>
          <a:p>
            <a:fld id="{81A9E46F-7BA3-46CF-8DB8-B01995389C81}" type="slidenum">
              <a:rPr lang="en-US" smtClean="0"/>
              <a:pPr/>
              <a:t>72</a:t>
            </a:fld>
            <a:endParaRPr lang="en-US" dirty="0"/>
          </a:p>
        </p:txBody>
      </p:sp>
    </p:spTree>
    <p:extLst>
      <p:ext uri="{BB962C8B-B14F-4D97-AF65-F5344CB8AC3E}">
        <p14:creationId xmlns:p14="http://schemas.microsoft.com/office/powerpoint/2010/main" val="40164223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FA5FE-9CBA-EA46-8CFD-1C09A82D6F2F}"/>
              </a:ext>
            </a:extLst>
          </p:cNvPr>
          <p:cNvSpPr>
            <a:spLocks noGrp="1"/>
          </p:cNvSpPr>
          <p:nvPr>
            <p:ph type="title"/>
          </p:nvPr>
        </p:nvSpPr>
        <p:spPr/>
        <p:txBody>
          <a:bodyPr/>
          <a:lstStyle/>
          <a:p>
            <a:r>
              <a:rPr lang="en-US" dirty="0"/>
              <a:t>Example for PCY</a:t>
            </a:r>
          </a:p>
        </p:txBody>
      </p:sp>
      <p:sp>
        <p:nvSpPr>
          <p:cNvPr id="5" name="Text Placeholder 4">
            <a:extLst>
              <a:ext uri="{FF2B5EF4-FFF2-40B4-BE49-F238E27FC236}">
                <a16:creationId xmlns:a16="http://schemas.microsoft.com/office/drawing/2014/main" id="{D12ED2D6-0950-BB45-ABED-8E7723233544}"/>
              </a:ext>
            </a:extLst>
          </p:cNvPr>
          <p:cNvSpPr>
            <a:spLocks noGrp="1"/>
          </p:cNvSpPr>
          <p:nvPr>
            <p:ph type="body" idx="1"/>
          </p:nvPr>
        </p:nvSpPr>
        <p:spPr>
          <a:xfrm>
            <a:off x="457200" y="1698987"/>
            <a:ext cx="4040188" cy="715355"/>
          </a:xfrm>
        </p:spPr>
        <p:txBody>
          <a:bodyPr>
            <a:normAutofit/>
          </a:bodyPr>
          <a:lstStyle/>
          <a:p>
            <a:r>
              <a:rPr lang="en-US" dirty="0">
                <a:solidFill>
                  <a:srgbClr val="FF0000"/>
                </a:solidFill>
              </a:rPr>
              <a:t>Minimum Support = </a:t>
            </a:r>
            <a:r>
              <a:rPr lang="en-US" sz="3300" dirty="0">
                <a:solidFill>
                  <a:srgbClr val="FF0000"/>
                </a:solidFill>
              </a:rPr>
              <a:t>4 </a:t>
            </a:r>
            <a:r>
              <a:rPr lang="en-US" dirty="0">
                <a:solidFill>
                  <a:srgbClr val="FF0000"/>
                </a:solidFill>
              </a:rPr>
              <a:t> </a:t>
            </a:r>
            <a:endParaRPr lang="en-US" dirty="0"/>
          </a:p>
        </p:txBody>
      </p:sp>
      <p:sp>
        <p:nvSpPr>
          <p:cNvPr id="3" name="Content Placeholder 2">
            <a:extLst>
              <a:ext uri="{FF2B5EF4-FFF2-40B4-BE49-F238E27FC236}">
                <a16:creationId xmlns:a16="http://schemas.microsoft.com/office/drawing/2014/main" id="{8046D6FA-ADE4-DD4D-B793-7302295E050F}"/>
              </a:ext>
            </a:extLst>
          </p:cNvPr>
          <p:cNvSpPr>
            <a:spLocks noGrp="1"/>
          </p:cNvSpPr>
          <p:nvPr>
            <p:ph sz="half" idx="2"/>
          </p:nvPr>
        </p:nvSpPr>
        <p:spPr>
          <a:xfrm>
            <a:off x="457200" y="2468015"/>
            <a:ext cx="4040188" cy="3951288"/>
          </a:xfrm>
        </p:spPr>
        <p:txBody>
          <a:bodyPr>
            <a:normAutofit fontScale="77500" lnSpcReduction="20000"/>
          </a:bodyPr>
          <a:lstStyle/>
          <a:p>
            <a:endParaRPr lang="en-US" dirty="0"/>
          </a:p>
          <a:p>
            <a:pPr lvl="1"/>
            <a:r>
              <a:rPr lang="en-US" sz="4400" dirty="0"/>
              <a:t>        T1  =   {1, 2, 3}</a:t>
            </a:r>
          </a:p>
          <a:p>
            <a:pPr lvl="1"/>
            <a:r>
              <a:rPr lang="en-US" sz="4400" dirty="0"/>
              <a:t>        T2  =   {2, 3, 4}</a:t>
            </a:r>
          </a:p>
          <a:p>
            <a:pPr lvl="1"/>
            <a:r>
              <a:rPr lang="en-US" sz="4400" dirty="0"/>
              <a:t>        T3  =   {3, 4, 5}</a:t>
            </a:r>
          </a:p>
          <a:p>
            <a:pPr lvl="1"/>
            <a:r>
              <a:rPr lang="en-US" sz="4400" dirty="0"/>
              <a:t>        T4  =   {4, 5, 6}</a:t>
            </a:r>
          </a:p>
          <a:p>
            <a:pPr lvl="1"/>
            <a:r>
              <a:rPr lang="en-US" sz="4400" dirty="0"/>
              <a:t>        T5  =   {1, 3, 5}</a:t>
            </a:r>
          </a:p>
          <a:p>
            <a:pPr lvl="1"/>
            <a:r>
              <a:rPr lang="en-US" sz="4400" dirty="0"/>
              <a:t>        T6  =   {2, 4, 6}</a:t>
            </a:r>
          </a:p>
          <a:p>
            <a:endParaRPr lang="en-US" dirty="0"/>
          </a:p>
        </p:txBody>
      </p:sp>
      <p:sp>
        <p:nvSpPr>
          <p:cNvPr id="6" name="Text Placeholder 5">
            <a:extLst>
              <a:ext uri="{FF2B5EF4-FFF2-40B4-BE49-F238E27FC236}">
                <a16:creationId xmlns:a16="http://schemas.microsoft.com/office/drawing/2014/main" id="{CFD59272-831F-854E-B03F-145A73EE7376}"/>
              </a:ext>
            </a:extLst>
          </p:cNvPr>
          <p:cNvSpPr>
            <a:spLocks noGrp="1"/>
          </p:cNvSpPr>
          <p:nvPr>
            <p:ph type="body" sz="quarter" idx="3"/>
          </p:nvPr>
        </p:nvSpPr>
        <p:spPr>
          <a:xfrm>
            <a:off x="4724400" y="1707719"/>
            <a:ext cx="4041775" cy="715355"/>
          </a:xfrm>
        </p:spPr>
        <p:txBody>
          <a:bodyPr>
            <a:normAutofit fontScale="85000" lnSpcReduction="10000"/>
          </a:bodyPr>
          <a:lstStyle/>
          <a:p>
            <a:r>
              <a:rPr lang="en-US" dirty="0">
                <a:solidFill>
                  <a:srgbClr val="FF0000"/>
                </a:solidFill>
              </a:rPr>
              <a:t>Hash function=  (</a:t>
            </a:r>
            <a:r>
              <a:rPr lang="en-US" dirty="0" err="1">
                <a:solidFill>
                  <a:srgbClr val="FF0000"/>
                </a:solidFill>
              </a:rPr>
              <a:t>i</a:t>
            </a:r>
            <a:r>
              <a:rPr lang="en-US" dirty="0">
                <a:solidFill>
                  <a:srgbClr val="FF0000"/>
                </a:solidFill>
              </a:rPr>
              <a:t>*j) mod </a:t>
            </a:r>
            <a:r>
              <a:rPr lang="en-US" sz="3000" dirty="0">
                <a:solidFill>
                  <a:srgbClr val="FF0000"/>
                </a:solidFill>
              </a:rPr>
              <a:t>10</a:t>
            </a:r>
            <a:endParaRPr lang="en-US" dirty="0">
              <a:solidFill>
                <a:srgbClr val="FF0000"/>
              </a:solidFill>
            </a:endParaRPr>
          </a:p>
          <a:p>
            <a:endParaRPr lang="en-US" dirty="0"/>
          </a:p>
        </p:txBody>
      </p:sp>
      <p:sp>
        <p:nvSpPr>
          <p:cNvPr id="7" name="Content Placeholder 6">
            <a:extLst>
              <a:ext uri="{FF2B5EF4-FFF2-40B4-BE49-F238E27FC236}">
                <a16:creationId xmlns:a16="http://schemas.microsoft.com/office/drawing/2014/main" id="{3DFD05FC-4FBF-7B42-A9C8-AA0E03F4E342}"/>
              </a:ext>
            </a:extLst>
          </p:cNvPr>
          <p:cNvSpPr>
            <a:spLocks noGrp="1"/>
          </p:cNvSpPr>
          <p:nvPr>
            <p:ph sz="quarter" idx="4"/>
          </p:nvPr>
        </p:nvSpPr>
        <p:spPr/>
        <p:txBody>
          <a:bodyPr>
            <a:normAutofit fontScale="85000" lnSpcReduction="10000"/>
          </a:bodyPr>
          <a:lstStyle/>
          <a:p>
            <a:pPr marL="995363" lvl="2">
              <a:tabLst>
                <a:tab pos="1020763" algn="l"/>
              </a:tabLst>
            </a:pPr>
            <a:r>
              <a:rPr lang="en-US" sz="4200" dirty="0"/>
              <a:t>T7  =   {1, 3, 4}</a:t>
            </a:r>
          </a:p>
          <a:p>
            <a:pPr lvl="2"/>
            <a:r>
              <a:rPr lang="en-US" sz="4200" dirty="0"/>
              <a:t>T8  =   {2, 4, 5} </a:t>
            </a:r>
          </a:p>
          <a:p>
            <a:pPr marL="1076325" lvl="2" indent="-317500"/>
            <a:r>
              <a:rPr lang="en-US" sz="4200" dirty="0"/>
              <a:t> T9  =   {3, 4, 6}</a:t>
            </a:r>
          </a:p>
          <a:p>
            <a:pPr lvl="2"/>
            <a:r>
              <a:rPr lang="en-US" sz="4200" dirty="0"/>
              <a:t> T10 =   {1, 2, 4}</a:t>
            </a:r>
          </a:p>
          <a:p>
            <a:pPr lvl="2"/>
            <a:r>
              <a:rPr lang="en-US" sz="4200" dirty="0"/>
              <a:t> T11 =   {2, 3, 5}</a:t>
            </a:r>
          </a:p>
          <a:p>
            <a:pPr lvl="2"/>
            <a:r>
              <a:rPr lang="en-US" sz="4200" dirty="0"/>
              <a:t> T12=    {3, 4, 6}</a:t>
            </a:r>
            <a:endParaRPr lang="en-US" dirty="0"/>
          </a:p>
        </p:txBody>
      </p:sp>
      <p:sp>
        <p:nvSpPr>
          <p:cNvPr id="4" name="Slide Number Placeholder 3">
            <a:extLst>
              <a:ext uri="{FF2B5EF4-FFF2-40B4-BE49-F238E27FC236}">
                <a16:creationId xmlns:a16="http://schemas.microsoft.com/office/drawing/2014/main" id="{39C44076-DABB-6443-ABC2-10C4BABD9A49}"/>
              </a:ext>
            </a:extLst>
          </p:cNvPr>
          <p:cNvSpPr>
            <a:spLocks noGrp="1"/>
          </p:cNvSpPr>
          <p:nvPr>
            <p:ph type="sldNum" sz="quarter" idx="12"/>
          </p:nvPr>
        </p:nvSpPr>
        <p:spPr/>
        <p:txBody>
          <a:bodyPr/>
          <a:lstStyle/>
          <a:p>
            <a:fld id="{81A9E46F-7BA3-46CF-8DB8-B01995389C81}" type="slidenum">
              <a:rPr lang="en-US" smtClean="0"/>
              <a:pPr/>
              <a:t>73</a:t>
            </a:fld>
            <a:endParaRPr lang="en-US" dirty="0"/>
          </a:p>
        </p:txBody>
      </p:sp>
    </p:spTree>
    <p:extLst>
      <p:ext uri="{BB962C8B-B14F-4D97-AF65-F5344CB8AC3E}">
        <p14:creationId xmlns:p14="http://schemas.microsoft.com/office/powerpoint/2010/main" val="14498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6573-906B-114B-B159-E05F30435EA5}"/>
              </a:ext>
            </a:extLst>
          </p:cNvPr>
          <p:cNvSpPr>
            <a:spLocks noGrp="1"/>
          </p:cNvSpPr>
          <p:nvPr>
            <p:ph type="title"/>
          </p:nvPr>
        </p:nvSpPr>
        <p:spPr/>
        <p:txBody>
          <a:bodyPr/>
          <a:lstStyle/>
          <a:p>
            <a:r>
              <a:rPr lang="en-US" dirty="0"/>
              <a:t>Example </a:t>
            </a:r>
            <a:r>
              <a:rPr lang="en-US" dirty="0" err="1"/>
              <a:t>contd</a:t>
            </a:r>
            <a:r>
              <a:rPr lang="en-US" dirty="0"/>
              <a:t> -  Frequent Pairs</a:t>
            </a:r>
          </a:p>
        </p:txBody>
      </p:sp>
      <p:sp>
        <p:nvSpPr>
          <p:cNvPr id="5" name="Content Placeholder 4">
            <a:extLst>
              <a:ext uri="{FF2B5EF4-FFF2-40B4-BE49-F238E27FC236}">
                <a16:creationId xmlns:a16="http://schemas.microsoft.com/office/drawing/2014/main" id="{EF8FB19C-AB72-5C43-ABCE-55964E91B658}"/>
              </a:ext>
            </a:extLst>
          </p:cNvPr>
          <p:cNvSpPr>
            <a:spLocks noGrp="1"/>
          </p:cNvSpPr>
          <p:nvPr>
            <p:ph sz="half" idx="1"/>
          </p:nvPr>
        </p:nvSpPr>
        <p:spPr>
          <a:xfrm>
            <a:off x="228600" y="1773936"/>
            <a:ext cx="4267200" cy="4623816"/>
          </a:xfrm>
        </p:spPr>
        <p:txBody>
          <a:bodyPr>
            <a:normAutofit fontScale="92500" lnSpcReduction="10000"/>
          </a:bodyPr>
          <a:lstStyle/>
          <a:p>
            <a:pPr>
              <a:lnSpc>
                <a:spcPct val="150000"/>
              </a:lnSpc>
            </a:pPr>
            <a:r>
              <a:rPr lang="en-US" sz="3600" dirty="0"/>
              <a:t>T1 - </a:t>
            </a:r>
            <a:r>
              <a:rPr lang="en-IN" sz="3600" dirty="0"/>
              <a:t>(1, 2) (1, 3) (2, 3)</a:t>
            </a:r>
          </a:p>
          <a:p>
            <a:pPr>
              <a:lnSpc>
                <a:spcPct val="150000"/>
              </a:lnSpc>
            </a:pPr>
            <a:r>
              <a:rPr lang="en-IN" sz="3600" dirty="0"/>
              <a:t>T2 – (2, 3) (2, 4) (3, 4)</a:t>
            </a:r>
          </a:p>
          <a:p>
            <a:pPr>
              <a:lnSpc>
                <a:spcPct val="150000"/>
              </a:lnSpc>
            </a:pPr>
            <a:r>
              <a:rPr lang="en-IN" sz="3600" dirty="0"/>
              <a:t>T3 – (3, 4) (3, 5) (4, 5)</a:t>
            </a:r>
          </a:p>
          <a:p>
            <a:pPr>
              <a:lnSpc>
                <a:spcPct val="150000"/>
              </a:lnSpc>
            </a:pPr>
            <a:r>
              <a:rPr lang="en-IN" sz="3600" dirty="0"/>
              <a:t>T4 – (4, 5) (4,6) (5, 6)</a:t>
            </a:r>
          </a:p>
          <a:p>
            <a:pPr>
              <a:lnSpc>
                <a:spcPct val="150000"/>
              </a:lnSpc>
            </a:pPr>
            <a:r>
              <a:rPr lang="en-IN" sz="3600" dirty="0"/>
              <a:t>T5 – (1,3) (1,5) (3,5)</a:t>
            </a:r>
          </a:p>
          <a:p>
            <a:pPr>
              <a:lnSpc>
                <a:spcPct val="150000"/>
              </a:lnSpc>
            </a:pPr>
            <a:r>
              <a:rPr lang="en-IN" sz="3600" dirty="0"/>
              <a:t>T6 – (2,4) (2,6) (4,6)</a:t>
            </a:r>
            <a:endParaRPr lang="en-US" sz="3600" dirty="0"/>
          </a:p>
        </p:txBody>
      </p:sp>
      <p:sp>
        <p:nvSpPr>
          <p:cNvPr id="6" name="Content Placeholder 5">
            <a:extLst>
              <a:ext uri="{FF2B5EF4-FFF2-40B4-BE49-F238E27FC236}">
                <a16:creationId xmlns:a16="http://schemas.microsoft.com/office/drawing/2014/main" id="{5BB81BF4-10D4-FE48-B1A4-621EC00D0681}"/>
              </a:ext>
            </a:extLst>
          </p:cNvPr>
          <p:cNvSpPr>
            <a:spLocks noGrp="1"/>
          </p:cNvSpPr>
          <p:nvPr>
            <p:ph sz="half" idx="2"/>
          </p:nvPr>
        </p:nvSpPr>
        <p:spPr>
          <a:xfrm>
            <a:off x="4648200" y="1773936"/>
            <a:ext cx="4267200" cy="4623816"/>
          </a:xfrm>
        </p:spPr>
        <p:txBody>
          <a:bodyPr>
            <a:normAutofit fontScale="92500" lnSpcReduction="10000"/>
          </a:bodyPr>
          <a:lstStyle/>
          <a:p>
            <a:pPr>
              <a:lnSpc>
                <a:spcPct val="150000"/>
              </a:lnSpc>
            </a:pPr>
            <a:r>
              <a:rPr lang="en-US" sz="3200" dirty="0"/>
              <a:t>T7 – (1,3) (1,4) (3,4)</a:t>
            </a:r>
          </a:p>
          <a:p>
            <a:pPr>
              <a:lnSpc>
                <a:spcPct val="150000"/>
              </a:lnSpc>
            </a:pPr>
            <a:r>
              <a:rPr lang="en-US" sz="3200" dirty="0"/>
              <a:t>T8 -  (2,4) (2,5) (4,5)</a:t>
            </a:r>
          </a:p>
          <a:p>
            <a:pPr>
              <a:lnSpc>
                <a:spcPct val="150000"/>
              </a:lnSpc>
            </a:pPr>
            <a:r>
              <a:rPr lang="en-US" sz="3200" dirty="0"/>
              <a:t>T9 –  (3,4) (3,6) (4,6)</a:t>
            </a:r>
          </a:p>
          <a:p>
            <a:pPr>
              <a:lnSpc>
                <a:spcPct val="150000"/>
              </a:lnSpc>
            </a:pPr>
            <a:r>
              <a:rPr lang="en-US" sz="3200" dirty="0"/>
              <a:t>T10 – (1,2) (1,4) (2,4) </a:t>
            </a:r>
          </a:p>
          <a:p>
            <a:pPr>
              <a:lnSpc>
                <a:spcPct val="150000"/>
              </a:lnSpc>
            </a:pPr>
            <a:r>
              <a:rPr lang="en-US" sz="3200" dirty="0"/>
              <a:t>T11 – (2,3) (2,5) (3,5)</a:t>
            </a:r>
          </a:p>
          <a:p>
            <a:pPr>
              <a:lnSpc>
                <a:spcPct val="150000"/>
              </a:lnSpc>
            </a:pPr>
            <a:r>
              <a:rPr lang="en-US" sz="3200" dirty="0"/>
              <a:t>T12 - (3,4) (3,6) (4,6)</a:t>
            </a:r>
          </a:p>
          <a:p>
            <a:pPr>
              <a:lnSpc>
                <a:spcPct val="150000"/>
              </a:lnSpc>
            </a:pPr>
            <a:endParaRPr lang="en-US" sz="2400" dirty="0"/>
          </a:p>
        </p:txBody>
      </p:sp>
      <p:sp>
        <p:nvSpPr>
          <p:cNvPr id="4" name="Slide Number Placeholder 3">
            <a:extLst>
              <a:ext uri="{FF2B5EF4-FFF2-40B4-BE49-F238E27FC236}">
                <a16:creationId xmlns:a16="http://schemas.microsoft.com/office/drawing/2014/main" id="{5E356576-699E-0246-B428-62ECE28C2A51}"/>
              </a:ext>
            </a:extLst>
          </p:cNvPr>
          <p:cNvSpPr>
            <a:spLocks noGrp="1"/>
          </p:cNvSpPr>
          <p:nvPr>
            <p:ph type="sldNum" sz="quarter" idx="12"/>
          </p:nvPr>
        </p:nvSpPr>
        <p:spPr/>
        <p:txBody>
          <a:bodyPr/>
          <a:lstStyle/>
          <a:p>
            <a:fld id="{81A9E46F-7BA3-46CF-8DB8-B01995389C81}" type="slidenum">
              <a:rPr lang="en-US" smtClean="0"/>
              <a:pPr/>
              <a:t>74</a:t>
            </a:fld>
            <a:endParaRPr lang="en-US" dirty="0"/>
          </a:p>
        </p:txBody>
      </p:sp>
    </p:spTree>
    <p:extLst>
      <p:ext uri="{BB962C8B-B14F-4D97-AF65-F5344CB8AC3E}">
        <p14:creationId xmlns:p14="http://schemas.microsoft.com/office/powerpoint/2010/main" val="32368950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6573-906B-114B-B159-E05F30435EA5}"/>
              </a:ext>
            </a:extLst>
          </p:cNvPr>
          <p:cNvSpPr>
            <a:spLocks noGrp="1"/>
          </p:cNvSpPr>
          <p:nvPr>
            <p:ph type="title"/>
          </p:nvPr>
        </p:nvSpPr>
        <p:spPr/>
        <p:txBody>
          <a:bodyPr/>
          <a:lstStyle/>
          <a:p>
            <a:r>
              <a:rPr lang="en-US" dirty="0"/>
              <a:t>Hashing and  Buckets</a:t>
            </a:r>
          </a:p>
        </p:txBody>
      </p:sp>
      <p:sp>
        <p:nvSpPr>
          <p:cNvPr id="3" name="Content Placeholder 2">
            <a:extLst>
              <a:ext uri="{FF2B5EF4-FFF2-40B4-BE49-F238E27FC236}">
                <a16:creationId xmlns:a16="http://schemas.microsoft.com/office/drawing/2014/main" id="{9E89F7D3-EC66-AD41-BABA-F0B4AC68F5D4}"/>
              </a:ext>
            </a:extLst>
          </p:cNvPr>
          <p:cNvSpPr>
            <a:spLocks noGrp="1"/>
          </p:cNvSpPr>
          <p:nvPr>
            <p:ph sz="half" idx="1"/>
          </p:nvPr>
        </p:nvSpPr>
        <p:spPr>
          <a:xfrm>
            <a:off x="228599" y="2798480"/>
            <a:ext cx="4634345" cy="3429000"/>
          </a:xfrm>
        </p:spPr>
        <p:txBody>
          <a:bodyPr>
            <a:normAutofit/>
          </a:bodyPr>
          <a:lstStyle/>
          <a:p>
            <a:r>
              <a:rPr lang="en-US" dirty="0"/>
              <a:t>   (1, 3) = (1*3) mod 10 = 3</a:t>
            </a:r>
          </a:p>
          <a:p>
            <a:r>
              <a:rPr lang="en-US" dirty="0"/>
              <a:t>    (2,3) = (2*3) mod 10 = 6</a:t>
            </a:r>
          </a:p>
          <a:p>
            <a:r>
              <a:rPr lang="en-US" dirty="0"/>
              <a:t>    (2,4) = (2*4) mod 10 = 8</a:t>
            </a:r>
          </a:p>
          <a:p>
            <a:r>
              <a:rPr lang="en-US" dirty="0"/>
              <a:t>    (3,4) = (3*4) mod 10 = 2</a:t>
            </a:r>
          </a:p>
          <a:p>
            <a:r>
              <a:rPr lang="en-US" dirty="0"/>
              <a:t>    (3,5) = (3*5) mod 10 = 5</a:t>
            </a:r>
          </a:p>
          <a:p>
            <a:r>
              <a:rPr lang="en-US" dirty="0"/>
              <a:t>    (4,5) = (4*5) mod 10 = 0</a:t>
            </a:r>
          </a:p>
          <a:p>
            <a:r>
              <a:rPr lang="en-US" dirty="0"/>
              <a:t>    (4,6) = (4*6) mod 10 = 4</a:t>
            </a:r>
          </a:p>
        </p:txBody>
      </p:sp>
      <p:sp>
        <p:nvSpPr>
          <p:cNvPr id="5" name="Content Placeholder 4">
            <a:extLst>
              <a:ext uri="{FF2B5EF4-FFF2-40B4-BE49-F238E27FC236}">
                <a16:creationId xmlns:a16="http://schemas.microsoft.com/office/drawing/2014/main" id="{DD48EB8A-255E-E948-9B19-189D38AA21F9}"/>
              </a:ext>
            </a:extLst>
          </p:cNvPr>
          <p:cNvSpPr>
            <a:spLocks noGrp="1"/>
          </p:cNvSpPr>
          <p:nvPr>
            <p:ph sz="half" idx="2"/>
          </p:nvPr>
        </p:nvSpPr>
        <p:spPr>
          <a:xfrm>
            <a:off x="4899660" y="2671849"/>
            <a:ext cx="4038600" cy="3654552"/>
          </a:xfrm>
        </p:spPr>
        <p:txBody>
          <a:bodyPr>
            <a:normAutofit/>
          </a:bodyPr>
          <a:lstStyle/>
          <a:p>
            <a:r>
              <a:rPr lang="en-US" dirty="0"/>
              <a:t>(1,2) =  2</a:t>
            </a:r>
          </a:p>
          <a:p>
            <a:r>
              <a:rPr lang="en-US" dirty="0"/>
              <a:t>(5,6) = 0</a:t>
            </a:r>
          </a:p>
          <a:p>
            <a:r>
              <a:rPr lang="en-US" dirty="0"/>
              <a:t>(1,5) = 5</a:t>
            </a:r>
          </a:p>
          <a:p>
            <a:r>
              <a:rPr lang="en-US" dirty="0"/>
              <a:t>(2,6) = 2</a:t>
            </a:r>
          </a:p>
          <a:p>
            <a:r>
              <a:rPr lang="en-US" dirty="0"/>
              <a:t>(1,4) = 4</a:t>
            </a:r>
          </a:p>
          <a:p>
            <a:r>
              <a:rPr lang="en-US" dirty="0"/>
              <a:t>(2,5) = 0</a:t>
            </a:r>
          </a:p>
          <a:p>
            <a:r>
              <a:rPr lang="en-US" dirty="0"/>
              <a:t>(3,6) = 8</a:t>
            </a:r>
          </a:p>
        </p:txBody>
      </p:sp>
      <p:sp>
        <p:nvSpPr>
          <p:cNvPr id="4" name="Slide Number Placeholder 3">
            <a:extLst>
              <a:ext uri="{FF2B5EF4-FFF2-40B4-BE49-F238E27FC236}">
                <a16:creationId xmlns:a16="http://schemas.microsoft.com/office/drawing/2014/main" id="{5E356576-699E-0246-B428-62ECE28C2A51}"/>
              </a:ext>
            </a:extLst>
          </p:cNvPr>
          <p:cNvSpPr>
            <a:spLocks noGrp="1"/>
          </p:cNvSpPr>
          <p:nvPr>
            <p:ph type="sldNum" sz="quarter" idx="12"/>
          </p:nvPr>
        </p:nvSpPr>
        <p:spPr/>
        <p:txBody>
          <a:bodyPr/>
          <a:lstStyle/>
          <a:p>
            <a:fld id="{81A9E46F-7BA3-46CF-8DB8-B01995389C81}" type="slidenum">
              <a:rPr lang="en-US" smtClean="0"/>
              <a:pPr/>
              <a:t>75</a:t>
            </a:fld>
            <a:endParaRPr lang="en-US" dirty="0"/>
          </a:p>
        </p:txBody>
      </p:sp>
      <p:sp>
        <p:nvSpPr>
          <p:cNvPr id="7" name="TextBox 6">
            <a:extLst>
              <a:ext uri="{FF2B5EF4-FFF2-40B4-BE49-F238E27FC236}">
                <a16:creationId xmlns:a16="http://schemas.microsoft.com/office/drawing/2014/main" id="{4F973186-CE6F-3745-BAB6-8BA0B52B9910}"/>
              </a:ext>
            </a:extLst>
          </p:cNvPr>
          <p:cNvSpPr txBox="1"/>
          <p:nvPr/>
        </p:nvSpPr>
        <p:spPr>
          <a:xfrm>
            <a:off x="228600" y="1676400"/>
            <a:ext cx="8382000" cy="830997"/>
          </a:xfrm>
          <a:prstGeom prst="rect">
            <a:avLst/>
          </a:prstGeom>
          <a:noFill/>
        </p:spPr>
        <p:txBody>
          <a:bodyPr wrap="square" rtlCol="0">
            <a:spAutoFit/>
          </a:bodyPr>
          <a:lstStyle/>
          <a:p>
            <a:r>
              <a:rPr lang="en-IN" sz="2400" dirty="0"/>
              <a:t>(1, 2) (1, 3) (2, 3 )(2, 4) (3 4) (3, 5) (4, 5) (4, 6) (5, 6 ) (1, 5) (2, 6) (1, 4) (2, 5) (3, 6)</a:t>
            </a:r>
            <a:endParaRPr lang="en-US" sz="2400" dirty="0"/>
          </a:p>
        </p:txBody>
      </p:sp>
    </p:spTree>
    <p:extLst>
      <p:ext uri="{BB962C8B-B14F-4D97-AF65-F5344CB8AC3E}">
        <p14:creationId xmlns:p14="http://schemas.microsoft.com/office/powerpoint/2010/main" val="10585365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6573-906B-114B-B159-E05F30435EA5}"/>
              </a:ext>
            </a:extLst>
          </p:cNvPr>
          <p:cNvSpPr>
            <a:spLocks noGrp="1"/>
          </p:cNvSpPr>
          <p:nvPr>
            <p:ph type="title"/>
          </p:nvPr>
        </p:nvSpPr>
        <p:spPr/>
        <p:txBody>
          <a:bodyPr/>
          <a:lstStyle/>
          <a:p>
            <a:r>
              <a:rPr lang="en-US" dirty="0"/>
              <a:t>Buckets </a:t>
            </a:r>
          </a:p>
        </p:txBody>
      </p:sp>
      <p:graphicFrame>
        <p:nvGraphicFramePr>
          <p:cNvPr id="5" name="Table 5">
            <a:extLst>
              <a:ext uri="{FF2B5EF4-FFF2-40B4-BE49-F238E27FC236}">
                <a16:creationId xmlns:a16="http://schemas.microsoft.com/office/drawing/2014/main" id="{59412A09-0CBF-5242-9751-E3A2D0CDF1BC}"/>
              </a:ext>
            </a:extLst>
          </p:cNvPr>
          <p:cNvGraphicFramePr>
            <a:graphicFrameLocks noGrp="1"/>
          </p:cNvGraphicFramePr>
          <p:nvPr>
            <p:ph idx="1"/>
            <p:extLst>
              <p:ext uri="{D42A27DB-BD31-4B8C-83A1-F6EECF244321}">
                <p14:modId xmlns:p14="http://schemas.microsoft.com/office/powerpoint/2010/main" val="1962089050"/>
              </p:ext>
            </p:extLst>
          </p:nvPr>
        </p:nvGraphicFramePr>
        <p:xfrm>
          <a:off x="698400" y="2106612"/>
          <a:ext cx="7747200" cy="2644776"/>
        </p:xfrm>
        <a:graphic>
          <a:graphicData uri="http://schemas.openxmlformats.org/drawingml/2006/table">
            <a:tbl>
              <a:tblPr firstRow="1" bandRow="1">
                <a:tableStyleId>{5C22544A-7EE6-4342-B048-85BDC9FD1C3A}</a:tableStyleId>
              </a:tblPr>
              <a:tblGrid>
                <a:gridCol w="774720">
                  <a:extLst>
                    <a:ext uri="{9D8B030D-6E8A-4147-A177-3AD203B41FA5}">
                      <a16:colId xmlns:a16="http://schemas.microsoft.com/office/drawing/2014/main" val="1747798129"/>
                    </a:ext>
                  </a:extLst>
                </a:gridCol>
                <a:gridCol w="774720">
                  <a:extLst>
                    <a:ext uri="{9D8B030D-6E8A-4147-A177-3AD203B41FA5}">
                      <a16:colId xmlns:a16="http://schemas.microsoft.com/office/drawing/2014/main" val="2966798685"/>
                    </a:ext>
                  </a:extLst>
                </a:gridCol>
                <a:gridCol w="774720">
                  <a:extLst>
                    <a:ext uri="{9D8B030D-6E8A-4147-A177-3AD203B41FA5}">
                      <a16:colId xmlns:a16="http://schemas.microsoft.com/office/drawing/2014/main" val="3011883859"/>
                    </a:ext>
                  </a:extLst>
                </a:gridCol>
                <a:gridCol w="774720">
                  <a:extLst>
                    <a:ext uri="{9D8B030D-6E8A-4147-A177-3AD203B41FA5}">
                      <a16:colId xmlns:a16="http://schemas.microsoft.com/office/drawing/2014/main" val="1672674856"/>
                    </a:ext>
                  </a:extLst>
                </a:gridCol>
                <a:gridCol w="774720">
                  <a:extLst>
                    <a:ext uri="{9D8B030D-6E8A-4147-A177-3AD203B41FA5}">
                      <a16:colId xmlns:a16="http://schemas.microsoft.com/office/drawing/2014/main" val="1567075604"/>
                    </a:ext>
                  </a:extLst>
                </a:gridCol>
                <a:gridCol w="774720">
                  <a:extLst>
                    <a:ext uri="{9D8B030D-6E8A-4147-A177-3AD203B41FA5}">
                      <a16:colId xmlns:a16="http://schemas.microsoft.com/office/drawing/2014/main" val="3863865806"/>
                    </a:ext>
                  </a:extLst>
                </a:gridCol>
                <a:gridCol w="774720">
                  <a:extLst>
                    <a:ext uri="{9D8B030D-6E8A-4147-A177-3AD203B41FA5}">
                      <a16:colId xmlns:a16="http://schemas.microsoft.com/office/drawing/2014/main" val="2243548310"/>
                    </a:ext>
                  </a:extLst>
                </a:gridCol>
                <a:gridCol w="774720">
                  <a:extLst>
                    <a:ext uri="{9D8B030D-6E8A-4147-A177-3AD203B41FA5}">
                      <a16:colId xmlns:a16="http://schemas.microsoft.com/office/drawing/2014/main" val="195563737"/>
                    </a:ext>
                  </a:extLst>
                </a:gridCol>
                <a:gridCol w="774720">
                  <a:extLst>
                    <a:ext uri="{9D8B030D-6E8A-4147-A177-3AD203B41FA5}">
                      <a16:colId xmlns:a16="http://schemas.microsoft.com/office/drawing/2014/main" val="1467459773"/>
                    </a:ext>
                  </a:extLst>
                </a:gridCol>
                <a:gridCol w="774720">
                  <a:extLst>
                    <a:ext uri="{9D8B030D-6E8A-4147-A177-3AD203B41FA5}">
                      <a16:colId xmlns:a16="http://schemas.microsoft.com/office/drawing/2014/main" val="4054266675"/>
                    </a:ext>
                  </a:extLst>
                </a:gridCol>
              </a:tblGrid>
              <a:tr h="1322388">
                <a:tc>
                  <a:txBody>
                    <a:bodyPr/>
                    <a:lstStyle/>
                    <a:p>
                      <a:r>
                        <a:rPr lang="en-US" dirty="0"/>
                        <a:t>0 </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3369689569"/>
                  </a:ext>
                </a:extLst>
              </a:tr>
              <a:tr h="1322388">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96338151"/>
                  </a:ext>
                </a:extLst>
              </a:tr>
            </a:tbl>
          </a:graphicData>
        </a:graphic>
      </p:graphicFrame>
      <p:sp>
        <p:nvSpPr>
          <p:cNvPr id="4" name="Slide Number Placeholder 3">
            <a:extLst>
              <a:ext uri="{FF2B5EF4-FFF2-40B4-BE49-F238E27FC236}">
                <a16:creationId xmlns:a16="http://schemas.microsoft.com/office/drawing/2014/main" id="{5E356576-699E-0246-B428-62ECE28C2A51}"/>
              </a:ext>
            </a:extLst>
          </p:cNvPr>
          <p:cNvSpPr>
            <a:spLocks noGrp="1"/>
          </p:cNvSpPr>
          <p:nvPr>
            <p:ph type="sldNum" sz="quarter" idx="12"/>
          </p:nvPr>
        </p:nvSpPr>
        <p:spPr/>
        <p:txBody>
          <a:bodyPr/>
          <a:lstStyle/>
          <a:p>
            <a:fld id="{81A9E46F-7BA3-46CF-8DB8-B01995389C81}" type="slidenum">
              <a:rPr lang="en-US" smtClean="0"/>
              <a:pPr/>
              <a:t>76</a:t>
            </a:fld>
            <a:endParaRPr lang="en-US" dirty="0"/>
          </a:p>
        </p:txBody>
      </p:sp>
    </p:spTree>
    <p:extLst>
      <p:ext uri="{BB962C8B-B14F-4D97-AF65-F5344CB8AC3E}">
        <p14:creationId xmlns:p14="http://schemas.microsoft.com/office/powerpoint/2010/main" val="3152523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993093-8D3F-4847-AA35-6E096A8C4562}"/>
              </a:ext>
            </a:extLst>
          </p:cNvPr>
          <p:cNvSpPr>
            <a:spLocks noGrp="1"/>
          </p:cNvSpPr>
          <p:nvPr>
            <p:ph type="sldNum" sz="quarter" idx="12"/>
          </p:nvPr>
        </p:nvSpPr>
        <p:spPr/>
        <p:txBody>
          <a:bodyPr/>
          <a:lstStyle/>
          <a:p>
            <a:fld id="{81A9E46F-7BA3-46CF-8DB8-B01995389C81}" type="slidenum">
              <a:rPr lang="en-US" smtClean="0"/>
              <a:pPr/>
              <a:t>77</a:t>
            </a:fld>
            <a:endParaRPr lang="en-US" dirty="0"/>
          </a:p>
        </p:txBody>
      </p:sp>
      <p:pic>
        <p:nvPicPr>
          <p:cNvPr id="268290" name="Picture 2">
            <a:extLst>
              <a:ext uri="{FF2B5EF4-FFF2-40B4-BE49-F238E27FC236}">
                <a16:creationId xmlns:a16="http://schemas.microsoft.com/office/drawing/2014/main" id="{6D9EE5CF-E18B-B24F-A721-EB48E7E568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877"/>
          <a:stretch/>
        </p:blipFill>
        <p:spPr bwMode="auto">
          <a:xfrm>
            <a:off x="152400" y="609600"/>
            <a:ext cx="88392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2005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p:cNvSpPr>
          <p:nvPr>
            <p:ph type="title" idx="4294967295"/>
          </p:nvPr>
        </p:nvSpPr>
        <p:spPr/>
        <p:txBody>
          <a:bodyPr/>
          <a:lstStyle/>
          <a:p>
            <a:r>
              <a:rPr lang="en-US" altLang="zh-CN">
                <a:latin typeface="Calibri" pitchFamily="34" charset="0"/>
                <a:ea typeface="SimSun" pitchFamily="2" charset="-122"/>
              </a:rPr>
              <a:t>Multistage Algorithm</a:t>
            </a:r>
          </a:p>
        </p:txBody>
      </p:sp>
      <p:sp>
        <p:nvSpPr>
          <p:cNvPr id="52228" name="Rectangle 3"/>
          <p:cNvSpPr>
            <a:spLocks noGrp="1"/>
          </p:cNvSpPr>
          <p:nvPr>
            <p:ph type="body" idx="4294967295"/>
          </p:nvPr>
        </p:nvSpPr>
        <p:spPr/>
        <p:txBody>
          <a:bodyPr>
            <a:normAutofit/>
          </a:bodyPr>
          <a:lstStyle/>
          <a:p>
            <a:r>
              <a:rPr lang="en-US" altLang="zh-CN" sz="4000">
                <a:solidFill>
                  <a:srgbClr val="33CC33"/>
                </a:solidFill>
                <a:latin typeface="Calibri" pitchFamily="34" charset="0"/>
                <a:ea typeface="SimSun" pitchFamily="2" charset="-122"/>
              </a:rPr>
              <a:t>Key idea</a:t>
            </a:r>
            <a:r>
              <a:rPr lang="en-US" altLang="zh-CN" sz="4000">
                <a:latin typeface="Calibri" pitchFamily="34" charset="0"/>
                <a:ea typeface="SimSun" pitchFamily="2" charset="-122"/>
              </a:rPr>
              <a:t>: After Pass 1 of PCY, rehash only those pairs that qualify for Pass 2 of PCY.</a:t>
            </a:r>
          </a:p>
          <a:p>
            <a:r>
              <a:rPr lang="en-US" altLang="zh-CN" sz="4000" dirty="0">
                <a:latin typeface="Calibri" pitchFamily="34" charset="0"/>
                <a:ea typeface="SimSun" pitchFamily="2" charset="-122"/>
              </a:rPr>
              <a:t>On middle pass, fewer pairs contribute to buckets, so fewer </a:t>
            </a:r>
            <a:r>
              <a:rPr lang="en-US" altLang="zh-CN" sz="4000" i="1" dirty="0">
                <a:solidFill>
                  <a:srgbClr val="FF0066"/>
                </a:solidFill>
                <a:latin typeface="Calibri" pitchFamily="34" charset="0"/>
                <a:ea typeface="SimSun" pitchFamily="2" charset="-122"/>
              </a:rPr>
              <a:t>false positives</a:t>
            </a:r>
            <a:r>
              <a:rPr lang="en-US" altLang="zh-CN" sz="4000" dirty="0">
                <a:latin typeface="Calibri" pitchFamily="34" charset="0"/>
                <a:ea typeface="SimSun" pitchFamily="2" charset="-122"/>
              </a:rPr>
              <a:t> </a:t>
            </a:r>
            <a:r>
              <a:rPr lang="en-US" altLang="zh-CN" sz="4000" dirty="0">
                <a:latin typeface="Tahoma" pitchFamily="34" charset="0"/>
                <a:ea typeface="SimSun" pitchFamily="2" charset="-122"/>
              </a:rPr>
              <a:t>–</a:t>
            </a:r>
            <a:r>
              <a:rPr lang="en-US" altLang="zh-CN" sz="4000" dirty="0">
                <a:latin typeface="Calibri" pitchFamily="34" charset="0"/>
                <a:ea typeface="SimSun" pitchFamily="2" charset="-122"/>
              </a:rPr>
              <a:t>frequent buckets with no frequent pair.</a:t>
            </a:r>
          </a:p>
        </p:txBody>
      </p:sp>
      <p:sp>
        <p:nvSpPr>
          <p:cNvPr id="2" name="Slide Number Placeholder 1">
            <a:extLst>
              <a:ext uri="{FF2B5EF4-FFF2-40B4-BE49-F238E27FC236}">
                <a16:creationId xmlns:a16="http://schemas.microsoft.com/office/drawing/2014/main" id="{C818DE0D-BE2A-7047-B013-7BC493429189}"/>
              </a:ext>
            </a:extLst>
          </p:cNvPr>
          <p:cNvSpPr>
            <a:spLocks noGrp="1"/>
          </p:cNvSpPr>
          <p:nvPr>
            <p:ph type="sldNum" sz="quarter" idx="12"/>
          </p:nvPr>
        </p:nvSpPr>
        <p:spPr/>
        <p:txBody>
          <a:bodyPr/>
          <a:lstStyle/>
          <a:p>
            <a:fld id="{81A9E46F-7BA3-46CF-8DB8-B01995389C81}" type="slidenum">
              <a:rPr lang="en-US" smtClean="0"/>
              <a:pPr/>
              <a:t>78</a:t>
            </a:fld>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Multistage  3 Passes</a:t>
            </a:r>
          </a:p>
        </p:txBody>
      </p:sp>
      <p:pic>
        <p:nvPicPr>
          <p:cNvPr id="3" name="Picture 2"/>
          <p:cNvPicPr/>
          <p:nvPr/>
        </p:nvPicPr>
        <p:blipFill>
          <a:blip r:embed="rId2"/>
          <a:stretch>
            <a:fillRect/>
          </a:stretch>
        </p:blipFill>
        <p:spPr>
          <a:xfrm>
            <a:off x="304800" y="1600200"/>
            <a:ext cx="8534400" cy="4879340"/>
          </a:xfrm>
          <a:prstGeom prst="rect">
            <a:avLst/>
          </a:prstGeom>
          <a:ln>
            <a:solidFill>
              <a:schemeClr val="tx2"/>
            </a:solidFill>
          </a:ln>
        </p:spPr>
      </p:pic>
      <p:sp>
        <p:nvSpPr>
          <p:cNvPr id="4" name="Slide Number Placeholder 3">
            <a:extLst>
              <a:ext uri="{FF2B5EF4-FFF2-40B4-BE49-F238E27FC236}">
                <a16:creationId xmlns:a16="http://schemas.microsoft.com/office/drawing/2014/main" id="{65A90846-2069-DE48-AE40-82DBE2D64C96}"/>
              </a:ext>
            </a:extLst>
          </p:cNvPr>
          <p:cNvSpPr>
            <a:spLocks noGrp="1"/>
          </p:cNvSpPr>
          <p:nvPr>
            <p:ph type="sldNum" sz="quarter" idx="12"/>
          </p:nvPr>
        </p:nvSpPr>
        <p:spPr/>
        <p:txBody>
          <a:bodyPr/>
          <a:lstStyle/>
          <a:p>
            <a:fld id="{81A9E46F-7BA3-46CF-8DB8-B01995389C81}" type="slidenum">
              <a:rPr lang="en-US" smtClean="0"/>
              <a:pPr/>
              <a:t>79</a:t>
            </a:fld>
            <a:endParaRPr lang="en-US" dirty="0"/>
          </a:p>
        </p:txBody>
      </p:sp>
    </p:spTree>
    <p:extLst>
      <p:ext uri="{BB962C8B-B14F-4D97-AF65-F5344CB8AC3E}">
        <p14:creationId xmlns:p14="http://schemas.microsoft.com/office/powerpoint/2010/main" val="424775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Applications – (3)</a:t>
            </a:r>
          </a:p>
        </p:txBody>
      </p:sp>
      <p:sp>
        <p:nvSpPr>
          <p:cNvPr id="11267" name="Rectangle 3"/>
          <p:cNvSpPr>
            <a:spLocks noGrp="1" noChangeArrowheads="1"/>
          </p:cNvSpPr>
          <p:nvPr>
            <p:ph idx="1"/>
          </p:nvPr>
        </p:nvSpPr>
        <p:spPr>
          <a:xfrm>
            <a:off x="304800" y="1504187"/>
            <a:ext cx="8534400" cy="5198365"/>
          </a:xfrm>
        </p:spPr>
        <p:txBody>
          <a:bodyPr>
            <a:noAutofit/>
          </a:bodyPr>
          <a:lstStyle/>
          <a:p>
            <a:r>
              <a:rPr lang="en-US" sz="4000" dirty="0">
                <a:solidFill>
                  <a:srgbClr val="0070C0"/>
                </a:solidFill>
              </a:rPr>
              <a:t>Baskets </a:t>
            </a:r>
            <a:r>
              <a:rPr lang="en-US" sz="4000" dirty="0"/>
              <a:t>= Customer; </a:t>
            </a:r>
            <a:r>
              <a:rPr lang="en-US" sz="4000" dirty="0">
                <a:solidFill>
                  <a:srgbClr val="CC6600"/>
                </a:solidFill>
              </a:rPr>
              <a:t>items</a:t>
            </a:r>
            <a:r>
              <a:rPr lang="en-US" sz="4000" dirty="0"/>
              <a:t> = credit card usage transactions by the customer</a:t>
            </a:r>
            <a:endParaRPr lang="en-US" sz="4000" dirty="0">
              <a:solidFill>
                <a:srgbClr val="33CC33"/>
              </a:solidFill>
            </a:endParaRPr>
          </a:p>
          <a:p>
            <a:r>
              <a:rPr lang="en-US" sz="4000" dirty="0">
                <a:solidFill>
                  <a:srgbClr val="33CC33"/>
                </a:solidFill>
              </a:rPr>
              <a:t>Example</a:t>
            </a:r>
            <a:r>
              <a:rPr lang="en-US" sz="4000" dirty="0"/>
              <a:t> </a:t>
            </a:r>
            <a:r>
              <a:rPr lang="en-US" sz="4000" dirty="0">
                <a:solidFill>
                  <a:srgbClr val="33CC33"/>
                </a:solidFill>
              </a:rPr>
              <a:t>application</a:t>
            </a:r>
            <a:r>
              <a:rPr lang="en-IN" dirty="0"/>
              <a:t> Market basket analysis is also applied to fraud detection. </a:t>
            </a:r>
          </a:p>
          <a:p>
            <a:r>
              <a:rPr lang="en-IN" dirty="0"/>
              <a:t>It may be possible to identify purchase </a:t>
            </a:r>
            <a:r>
              <a:rPr lang="en-IN" dirty="0" err="1"/>
              <a:t>behavior</a:t>
            </a:r>
            <a:r>
              <a:rPr lang="en-IN" dirty="0"/>
              <a:t> that can associate with fraud on the basis of market basket analysis data that contain credit card usage.</a:t>
            </a:r>
            <a:endParaRPr lang="en-US" sz="4000" dirty="0"/>
          </a:p>
        </p:txBody>
      </p:sp>
      <p:sp>
        <p:nvSpPr>
          <p:cNvPr id="2" name="Slide Number Placeholder 1">
            <a:extLst>
              <a:ext uri="{FF2B5EF4-FFF2-40B4-BE49-F238E27FC236}">
                <a16:creationId xmlns:a16="http://schemas.microsoft.com/office/drawing/2014/main" id="{94A926F6-69BB-584A-BC4E-F34D59739D5B}"/>
              </a:ext>
            </a:extLst>
          </p:cNvPr>
          <p:cNvSpPr>
            <a:spLocks noGrp="1"/>
          </p:cNvSpPr>
          <p:nvPr>
            <p:ph type="sldNum" sz="quarter" idx="12"/>
          </p:nvPr>
        </p:nvSpPr>
        <p:spPr/>
        <p:txBody>
          <a:bodyPr/>
          <a:lstStyle/>
          <a:p>
            <a:fld id="{81A9E46F-7BA3-46CF-8DB8-B01995389C81}" type="slidenum">
              <a:rPr lang="en-US" smtClean="0"/>
              <a:pPr/>
              <a:t>8</a:t>
            </a:fld>
            <a:endParaRPr lang="en-US" dirty="0"/>
          </a:p>
        </p:txBody>
      </p:sp>
    </p:spTree>
    <p:extLst>
      <p:ext uri="{BB962C8B-B14F-4D97-AF65-F5344CB8AC3E}">
        <p14:creationId xmlns:p14="http://schemas.microsoft.com/office/powerpoint/2010/main" val="11582981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p:cNvSpPr>
          <p:nvPr>
            <p:ph type="title" idx="4294967295"/>
          </p:nvPr>
        </p:nvSpPr>
        <p:spPr/>
        <p:txBody>
          <a:bodyPr/>
          <a:lstStyle/>
          <a:p>
            <a:r>
              <a:rPr lang="en-US" altLang="zh-CN">
                <a:latin typeface="Calibri" pitchFamily="34" charset="0"/>
                <a:ea typeface="SimSun" pitchFamily="2" charset="-122"/>
              </a:rPr>
              <a:t>Multistage </a:t>
            </a:r>
            <a:r>
              <a:rPr lang="en-US" altLang="zh-CN">
                <a:latin typeface="Tahoma" pitchFamily="34" charset="0"/>
                <a:ea typeface="SimSun" pitchFamily="2" charset="-122"/>
              </a:rPr>
              <a:t>–</a:t>
            </a:r>
            <a:r>
              <a:rPr lang="en-US" altLang="zh-CN">
                <a:latin typeface="Calibri" pitchFamily="34" charset="0"/>
                <a:ea typeface="SimSun" pitchFamily="2" charset="-122"/>
              </a:rPr>
              <a:t> Pass 3</a:t>
            </a:r>
          </a:p>
        </p:txBody>
      </p:sp>
      <p:sp>
        <p:nvSpPr>
          <p:cNvPr id="54276" name="Rectangle 3"/>
          <p:cNvSpPr>
            <a:spLocks noGrp="1"/>
          </p:cNvSpPr>
          <p:nvPr>
            <p:ph type="body" idx="4294967295"/>
          </p:nvPr>
        </p:nvSpPr>
        <p:spPr>
          <a:xfrm>
            <a:off x="685800" y="1981200"/>
            <a:ext cx="7924800" cy="4343400"/>
          </a:xfrm>
        </p:spPr>
        <p:txBody>
          <a:bodyPr/>
          <a:lstStyle/>
          <a:p>
            <a:pPr marL="609600" indent="-609600" defTabSz="914400"/>
            <a:r>
              <a:rPr lang="en-US" altLang="zh-CN">
                <a:latin typeface="Calibri" pitchFamily="34" charset="0"/>
                <a:ea typeface="SimSun" pitchFamily="2" charset="-122"/>
              </a:rPr>
              <a:t>Count only those pairs {</a:t>
            </a:r>
            <a:r>
              <a:rPr lang="en-US" altLang="zh-CN" i="1">
                <a:latin typeface="Calibri" pitchFamily="34" charset="0"/>
                <a:ea typeface="SimSun" pitchFamily="2" charset="-122"/>
              </a:rPr>
              <a:t>i</a:t>
            </a:r>
            <a:r>
              <a:rPr lang="en-US" altLang="zh-CN">
                <a:latin typeface="Calibri" pitchFamily="34" charset="0"/>
                <a:ea typeface="SimSun" pitchFamily="2" charset="-122"/>
              </a:rPr>
              <a:t>, </a:t>
            </a:r>
            <a:r>
              <a:rPr lang="en-US" altLang="zh-CN" i="1">
                <a:latin typeface="Calibri" pitchFamily="34" charset="0"/>
                <a:ea typeface="SimSun" pitchFamily="2" charset="-122"/>
              </a:rPr>
              <a:t>j</a:t>
            </a:r>
            <a:r>
              <a:rPr lang="en-US" altLang="zh-CN">
                <a:latin typeface="Calibri" pitchFamily="34" charset="0"/>
                <a:ea typeface="SimSun" pitchFamily="2" charset="-122"/>
              </a:rPr>
              <a:t> } that satisfy these </a:t>
            </a:r>
            <a:r>
              <a:rPr lang="en-US" altLang="zh-CN">
                <a:solidFill>
                  <a:srgbClr val="33CC33"/>
                </a:solidFill>
                <a:latin typeface="Calibri" pitchFamily="34" charset="0"/>
                <a:ea typeface="SimSun" pitchFamily="2" charset="-122"/>
              </a:rPr>
              <a:t>candidate pair</a:t>
            </a:r>
            <a:r>
              <a:rPr lang="en-US" altLang="zh-CN">
                <a:latin typeface="Calibri" pitchFamily="34" charset="0"/>
                <a:ea typeface="SimSun" pitchFamily="2" charset="-122"/>
              </a:rPr>
              <a:t> conditions:</a:t>
            </a:r>
          </a:p>
          <a:p>
            <a:pPr marL="990600" lvl="1" indent="-533400" defTabSz="914400">
              <a:buFont typeface="Monotype Sorts" pitchFamily="2" charset="2"/>
              <a:buAutoNum type="arabicPeriod"/>
            </a:pPr>
            <a:r>
              <a:rPr lang="en-US" altLang="zh-CN">
                <a:latin typeface="Calibri" pitchFamily="34" charset="0"/>
                <a:ea typeface="SimSun" pitchFamily="2" charset="-122"/>
              </a:rPr>
              <a:t>Both </a:t>
            </a:r>
            <a:r>
              <a:rPr lang="en-US" altLang="zh-CN" i="1">
                <a:latin typeface="Calibri" pitchFamily="34" charset="0"/>
                <a:ea typeface="SimSun" pitchFamily="2" charset="-122"/>
              </a:rPr>
              <a:t>i</a:t>
            </a:r>
            <a:r>
              <a:rPr lang="en-US" altLang="zh-CN">
                <a:latin typeface="Calibri" pitchFamily="34" charset="0"/>
                <a:ea typeface="SimSun" pitchFamily="2" charset="-122"/>
              </a:rPr>
              <a:t>  and </a:t>
            </a:r>
            <a:r>
              <a:rPr lang="en-US" altLang="zh-CN" i="1">
                <a:latin typeface="Calibri" pitchFamily="34" charset="0"/>
                <a:ea typeface="SimSun" pitchFamily="2" charset="-122"/>
              </a:rPr>
              <a:t>j</a:t>
            </a:r>
            <a:r>
              <a:rPr lang="en-US" altLang="zh-CN">
                <a:latin typeface="Calibri" pitchFamily="34" charset="0"/>
                <a:ea typeface="SimSun" pitchFamily="2" charset="-122"/>
              </a:rPr>
              <a:t>  are frequent items.</a:t>
            </a:r>
          </a:p>
          <a:p>
            <a:pPr marL="990600" lvl="1" indent="-533400" defTabSz="914400">
              <a:buFont typeface="Monotype Sorts" pitchFamily="2" charset="2"/>
              <a:buAutoNum type="arabicPeriod"/>
            </a:pPr>
            <a:r>
              <a:rPr lang="en-US" altLang="zh-CN">
                <a:latin typeface="Calibri" pitchFamily="34" charset="0"/>
                <a:ea typeface="SimSun" pitchFamily="2" charset="-122"/>
              </a:rPr>
              <a:t>Using the first hash function, the pair hashes to a bucket whose bit in the first bit-vector is 1.</a:t>
            </a:r>
          </a:p>
          <a:p>
            <a:pPr marL="990600" lvl="1" indent="-533400" defTabSz="914400">
              <a:buFont typeface="Monotype Sorts" pitchFamily="2" charset="2"/>
              <a:buAutoNum type="arabicPeriod"/>
            </a:pPr>
            <a:r>
              <a:rPr lang="en-US" altLang="zh-CN">
                <a:latin typeface="Calibri" pitchFamily="34" charset="0"/>
                <a:ea typeface="SimSun" pitchFamily="2" charset="-122"/>
              </a:rPr>
              <a:t>Using the second hash function, the pair hashes to a bucket whose bit in the second bit-vector is 1.</a:t>
            </a:r>
          </a:p>
        </p:txBody>
      </p:sp>
      <p:sp>
        <p:nvSpPr>
          <p:cNvPr id="2" name="Slide Number Placeholder 1">
            <a:extLst>
              <a:ext uri="{FF2B5EF4-FFF2-40B4-BE49-F238E27FC236}">
                <a16:creationId xmlns:a16="http://schemas.microsoft.com/office/drawing/2014/main" id="{A9EC089A-0221-4042-855C-892677511D64}"/>
              </a:ext>
            </a:extLst>
          </p:cNvPr>
          <p:cNvSpPr>
            <a:spLocks noGrp="1"/>
          </p:cNvSpPr>
          <p:nvPr>
            <p:ph type="sldNum" sz="quarter" idx="12"/>
          </p:nvPr>
        </p:nvSpPr>
        <p:spPr/>
        <p:txBody>
          <a:bodyPr/>
          <a:lstStyle/>
          <a:p>
            <a:fld id="{81A9E46F-7BA3-46CF-8DB8-B01995389C81}" type="slidenum">
              <a:rPr lang="en-US" smtClean="0"/>
              <a:pPr/>
              <a:t>80</a:t>
            </a:fld>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9" name="Rectangle 2"/>
          <p:cNvSpPr>
            <a:spLocks noGrp="1"/>
          </p:cNvSpPr>
          <p:nvPr>
            <p:ph type="title" idx="4294967295"/>
          </p:nvPr>
        </p:nvSpPr>
        <p:spPr/>
        <p:txBody>
          <a:bodyPr/>
          <a:lstStyle/>
          <a:p>
            <a:r>
              <a:rPr lang="en-US" altLang="zh-CN">
                <a:latin typeface="Calibri" pitchFamily="34" charset="0"/>
                <a:ea typeface="SimSun" pitchFamily="2" charset="-122"/>
              </a:rPr>
              <a:t>Important Points</a:t>
            </a:r>
          </a:p>
        </p:txBody>
      </p:sp>
      <p:sp>
        <p:nvSpPr>
          <p:cNvPr id="331779" name="Rectangle 3"/>
          <p:cNvSpPr>
            <a:spLocks noGrp="1"/>
          </p:cNvSpPr>
          <p:nvPr>
            <p:ph type="body" idx="4294967295"/>
          </p:nvPr>
        </p:nvSpPr>
        <p:spPr>
          <a:xfrm>
            <a:off x="457200" y="1851391"/>
            <a:ext cx="8229600" cy="4625609"/>
          </a:xfrm>
        </p:spPr>
        <p:txBody>
          <a:bodyPr>
            <a:normAutofit/>
          </a:bodyPr>
          <a:lstStyle/>
          <a:p>
            <a:pPr marL="609600" indent="-609600" defTabSz="914400">
              <a:buFont typeface="Monotype Sorts" pitchFamily="2" charset="2"/>
              <a:buAutoNum type="arabicPeriod"/>
            </a:pPr>
            <a:r>
              <a:rPr lang="en-US" altLang="zh-CN" sz="3600">
                <a:latin typeface="Calibri" pitchFamily="34" charset="0"/>
                <a:ea typeface="SimSun" pitchFamily="2" charset="-122"/>
              </a:rPr>
              <a:t>The two hash functions have to be independent.</a:t>
            </a:r>
          </a:p>
          <a:p>
            <a:pPr marL="609600" indent="-609600" defTabSz="914400">
              <a:buFont typeface="Monotype Sorts" pitchFamily="2" charset="2"/>
              <a:buAutoNum type="arabicPeriod"/>
            </a:pPr>
            <a:r>
              <a:rPr lang="en-US" altLang="zh-CN" sz="3600" dirty="0">
                <a:latin typeface="Calibri" pitchFamily="34" charset="0"/>
                <a:ea typeface="SimSun" pitchFamily="2" charset="-122"/>
              </a:rPr>
              <a:t>We need to check both hashes on the third pass.</a:t>
            </a:r>
          </a:p>
          <a:p>
            <a:pPr marL="990600" lvl="1" indent="-533400" defTabSz="914400"/>
            <a:r>
              <a:rPr lang="en-US" altLang="zh-CN" sz="3200" dirty="0">
                <a:latin typeface="Calibri" pitchFamily="34" charset="0"/>
                <a:ea typeface="SimSun" pitchFamily="2" charset="-122"/>
              </a:rPr>
              <a:t>If not, we would wind up counting pairs of frequent items that hashed first to a frequent bucket but happened to hash second to an infrequent bucket.</a:t>
            </a:r>
          </a:p>
        </p:txBody>
      </p:sp>
      <p:sp>
        <p:nvSpPr>
          <p:cNvPr id="2" name="Slide Number Placeholder 1">
            <a:extLst>
              <a:ext uri="{FF2B5EF4-FFF2-40B4-BE49-F238E27FC236}">
                <a16:creationId xmlns:a16="http://schemas.microsoft.com/office/drawing/2014/main" id="{F04201CA-DBC1-664B-AFF8-EC0969C8B1E5}"/>
              </a:ext>
            </a:extLst>
          </p:cNvPr>
          <p:cNvSpPr>
            <a:spLocks noGrp="1"/>
          </p:cNvSpPr>
          <p:nvPr>
            <p:ph type="sldNum" sz="quarter" idx="12"/>
          </p:nvPr>
        </p:nvSpPr>
        <p:spPr/>
        <p:txBody>
          <a:bodyPr/>
          <a:lstStyle/>
          <a:p>
            <a:fld id="{81A9E46F-7BA3-46CF-8DB8-B01995389C81}" type="slidenum">
              <a:rPr lang="en-US" smtClean="0"/>
              <a:pPr/>
              <a:t>81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1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17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17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79" grpId="0" build="p" bldLvl="2"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p:cNvSpPr>
          <p:nvPr>
            <p:ph type="title" idx="4294967295"/>
          </p:nvPr>
        </p:nvSpPr>
        <p:spPr/>
        <p:txBody>
          <a:bodyPr/>
          <a:lstStyle/>
          <a:p>
            <a:r>
              <a:rPr lang="en-US" altLang="zh-CN" dirty="0" err="1">
                <a:latin typeface="Calibri" pitchFamily="34" charset="0"/>
                <a:ea typeface="SimSun" pitchFamily="2" charset="-122"/>
              </a:rPr>
              <a:t>Multihash</a:t>
            </a:r>
            <a:r>
              <a:rPr lang="en-US" altLang="zh-CN" dirty="0">
                <a:latin typeface="Calibri" pitchFamily="34" charset="0"/>
                <a:ea typeface="SimSun" pitchFamily="2" charset="-122"/>
              </a:rPr>
              <a:t>  Algorithm</a:t>
            </a:r>
          </a:p>
        </p:txBody>
      </p:sp>
      <p:sp>
        <p:nvSpPr>
          <p:cNvPr id="56324" name="Rectangle 3"/>
          <p:cNvSpPr>
            <a:spLocks noGrp="1"/>
          </p:cNvSpPr>
          <p:nvPr>
            <p:ph type="body" idx="4294967295"/>
          </p:nvPr>
        </p:nvSpPr>
        <p:spPr>
          <a:xfrm>
            <a:off x="685800" y="1524000"/>
            <a:ext cx="7924800" cy="4876800"/>
          </a:xfrm>
        </p:spPr>
        <p:txBody>
          <a:bodyPr>
            <a:normAutofit/>
          </a:bodyPr>
          <a:lstStyle/>
          <a:p>
            <a:r>
              <a:rPr lang="en-US" altLang="zh-CN" sz="3600">
                <a:solidFill>
                  <a:srgbClr val="33CC33"/>
                </a:solidFill>
                <a:latin typeface="Calibri" pitchFamily="34" charset="0"/>
                <a:ea typeface="SimSun" pitchFamily="2" charset="-122"/>
              </a:rPr>
              <a:t>Key idea</a:t>
            </a:r>
            <a:r>
              <a:rPr lang="en-US" altLang="zh-CN" sz="3600">
                <a:latin typeface="Calibri" pitchFamily="34" charset="0"/>
                <a:ea typeface="SimSun" pitchFamily="2" charset="-122"/>
              </a:rPr>
              <a:t>: use several independent hash tables on the first pass.</a:t>
            </a:r>
          </a:p>
          <a:p>
            <a:r>
              <a:rPr lang="en-US" altLang="zh-CN" sz="3600" dirty="0">
                <a:solidFill>
                  <a:srgbClr val="33CC33"/>
                </a:solidFill>
                <a:latin typeface="Calibri" pitchFamily="34" charset="0"/>
                <a:ea typeface="SimSun" pitchFamily="2" charset="-122"/>
              </a:rPr>
              <a:t>Risk</a:t>
            </a:r>
            <a:r>
              <a:rPr lang="en-US" altLang="zh-CN" sz="3600" dirty="0">
                <a:latin typeface="Calibri" pitchFamily="34" charset="0"/>
                <a:ea typeface="SimSun" pitchFamily="2" charset="-122"/>
              </a:rPr>
              <a:t>: halving the number of buckets doubles the average count.  We have to be sure most buckets will still not reach count </a:t>
            </a:r>
            <a:r>
              <a:rPr lang="en-US" altLang="zh-CN" sz="3600" i="1" dirty="0">
                <a:latin typeface="Calibri" pitchFamily="34" charset="0"/>
                <a:ea typeface="SimSun" pitchFamily="2" charset="-122"/>
              </a:rPr>
              <a:t>s</a:t>
            </a:r>
            <a:r>
              <a:rPr lang="en-US" altLang="zh-CN" sz="3600" dirty="0">
                <a:latin typeface="Calibri" pitchFamily="34" charset="0"/>
                <a:ea typeface="SimSun" pitchFamily="2" charset="-122"/>
              </a:rPr>
              <a:t>.</a:t>
            </a:r>
          </a:p>
          <a:p>
            <a:r>
              <a:rPr lang="en-US" altLang="zh-CN" sz="3600" dirty="0">
                <a:latin typeface="Calibri" pitchFamily="34" charset="0"/>
                <a:ea typeface="SimSun" pitchFamily="2" charset="-122"/>
              </a:rPr>
              <a:t>If so, we can get a benefit like multistage, but in only 2 passes.</a:t>
            </a:r>
          </a:p>
        </p:txBody>
      </p:sp>
      <p:sp>
        <p:nvSpPr>
          <p:cNvPr id="2" name="Slide Number Placeholder 1">
            <a:extLst>
              <a:ext uri="{FF2B5EF4-FFF2-40B4-BE49-F238E27FC236}">
                <a16:creationId xmlns:a16="http://schemas.microsoft.com/office/drawing/2014/main" id="{2770519E-50AD-E24B-8E71-80F8694191FE}"/>
              </a:ext>
            </a:extLst>
          </p:cNvPr>
          <p:cNvSpPr>
            <a:spLocks noGrp="1"/>
          </p:cNvSpPr>
          <p:nvPr>
            <p:ph type="sldNum" sz="quarter" idx="12"/>
          </p:nvPr>
        </p:nvSpPr>
        <p:spPr/>
        <p:txBody>
          <a:bodyPr/>
          <a:lstStyle/>
          <a:p>
            <a:fld id="{81A9E46F-7BA3-46CF-8DB8-B01995389C81}" type="slidenum">
              <a:rPr lang="en-US" smtClean="0"/>
              <a:pPr/>
              <a:t>82</a:t>
            </a:fld>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p:cNvSpPr>
          <p:nvPr>
            <p:ph type="title" idx="4294967295"/>
          </p:nvPr>
        </p:nvSpPr>
        <p:spPr/>
        <p:txBody>
          <a:bodyPr/>
          <a:lstStyle/>
          <a:p>
            <a:r>
              <a:rPr lang="en-US" altLang="zh-CN">
                <a:latin typeface="Calibri" pitchFamily="34" charset="0"/>
                <a:ea typeface="SimSun" pitchFamily="2" charset="-122"/>
              </a:rPr>
              <a:t>Multihash Picture</a:t>
            </a:r>
          </a:p>
        </p:txBody>
      </p:sp>
      <p:grpSp>
        <p:nvGrpSpPr>
          <p:cNvPr id="3" name="Group 2"/>
          <p:cNvGrpSpPr/>
          <p:nvPr/>
        </p:nvGrpSpPr>
        <p:grpSpPr>
          <a:xfrm>
            <a:off x="457200" y="1752600"/>
            <a:ext cx="7637175" cy="4569840"/>
            <a:chOff x="1752600" y="2438400"/>
            <a:chExt cx="4724400" cy="3390526"/>
          </a:xfrm>
        </p:grpSpPr>
        <p:sp>
          <p:nvSpPr>
            <p:cNvPr id="57348" name="Rectangle 3"/>
            <p:cNvSpPr>
              <a:spLocks noChangeArrowheads="1"/>
            </p:cNvSpPr>
            <p:nvPr/>
          </p:nvSpPr>
          <p:spPr bwMode="auto">
            <a:xfrm>
              <a:off x="1752600" y="2438400"/>
              <a:ext cx="1524000" cy="2895600"/>
            </a:xfrm>
            <a:prstGeom prst="rect">
              <a:avLst/>
            </a:prstGeom>
            <a:solidFill>
              <a:srgbClr val="CCFFCC"/>
            </a:solidFill>
            <a:ln w="9525">
              <a:solidFill>
                <a:schemeClr val="tx1"/>
              </a:solidFill>
              <a:miter lim="800000"/>
              <a:headEnd/>
              <a:tailEnd/>
            </a:ln>
          </p:spPr>
          <p:txBody>
            <a:bodyPr wrap="none" anchor="ctr"/>
            <a:lstStyle/>
            <a:p>
              <a:pPr algn="ctr" eaLnBrk="0" hangingPunct="0"/>
              <a:endParaRPr lang="zh-CN" altLang="en-US" sz="2400">
                <a:latin typeface="Times New Roman" pitchFamily="18" charset="0"/>
                <a:ea typeface="SimSun" pitchFamily="2" charset="-122"/>
              </a:endParaRPr>
            </a:p>
            <a:p>
              <a:pPr algn="ctr" eaLnBrk="0" hangingPunct="0"/>
              <a:endParaRPr lang="zh-CN" altLang="en-US" sz="2400">
                <a:latin typeface="Times New Roman" pitchFamily="18" charset="0"/>
                <a:ea typeface="SimSun" pitchFamily="2" charset="-122"/>
              </a:endParaRPr>
            </a:p>
            <a:p>
              <a:pPr algn="ctr" eaLnBrk="0" hangingPunct="0"/>
              <a:r>
                <a:rPr lang="en-US" altLang="zh-CN" sz="2400">
                  <a:latin typeface="Tahoma" pitchFamily="34" charset="0"/>
                  <a:ea typeface="SimSun" pitchFamily="2" charset="-122"/>
                </a:rPr>
                <a:t>First hash</a:t>
              </a:r>
            </a:p>
            <a:p>
              <a:pPr algn="ctr" eaLnBrk="0" hangingPunct="0"/>
              <a:r>
                <a:rPr lang="en-US" altLang="zh-CN" sz="2400">
                  <a:latin typeface="Tahoma" pitchFamily="34" charset="0"/>
                  <a:ea typeface="SimSun" pitchFamily="2" charset="-122"/>
                </a:rPr>
                <a:t>table</a:t>
              </a:r>
            </a:p>
            <a:p>
              <a:pPr algn="ctr" eaLnBrk="0" hangingPunct="0"/>
              <a:endParaRPr lang="en-US" altLang="zh-CN" sz="2400">
                <a:latin typeface="Times New Roman" pitchFamily="18" charset="0"/>
                <a:ea typeface="SimSun" pitchFamily="2" charset="-122"/>
              </a:endParaRPr>
            </a:p>
            <a:p>
              <a:pPr algn="ctr" eaLnBrk="0" hangingPunct="0"/>
              <a:r>
                <a:rPr lang="en-US" altLang="zh-CN" sz="2400">
                  <a:latin typeface="Tahoma" pitchFamily="34" charset="0"/>
                  <a:ea typeface="SimSun" pitchFamily="2" charset="-122"/>
                </a:rPr>
                <a:t>Second</a:t>
              </a:r>
            </a:p>
            <a:p>
              <a:pPr algn="ctr" eaLnBrk="0" hangingPunct="0"/>
              <a:r>
                <a:rPr lang="en-US" altLang="zh-CN" sz="2400">
                  <a:latin typeface="Tahoma" pitchFamily="34" charset="0"/>
                  <a:ea typeface="SimSun" pitchFamily="2" charset="-122"/>
                </a:rPr>
                <a:t>hash table</a:t>
              </a:r>
            </a:p>
          </p:txBody>
        </p:sp>
        <p:sp>
          <p:nvSpPr>
            <p:cNvPr id="57349" name="Rectangle 4"/>
            <p:cNvSpPr>
              <a:spLocks noChangeArrowheads="1"/>
            </p:cNvSpPr>
            <p:nvPr/>
          </p:nvSpPr>
          <p:spPr bwMode="auto">
            <a:xfrm>
              <a:off x="4953000" y="2438400"/>
              <a:ext cx="1524000" cy="2895600"/>
            </a:xfrm>
            <a:prstGeom prst="rect">
              <a:avLst/>
            </a:prstGeom>
            <a:solidFill>
              <a:srgbClr val="FFFF99"/>
            </a:solidFill>
            <a:ln w="9525">
              <a:solidFill>
                <a:schemeClr val="tx1"/>
              </a:solidFill>
              <a:miter lim="800000"/>
              <a:headEnd/>
              <a:tailEnd/>
            </a:ln>
          </p:spPr>
          <p:txBody>
            <a:bodyPr wrap="none" anchor="ctr"/>
            <a:lstStyle/>
            <a:p>
              <a:endParaRPr lang="zh-CN" altLang="en-US" sz="2400"/>
            </a:p>
          </p:txBody>
        </p:sp>
        <p:sp>
          <p:nvSpPr>
            <p:cNvPr id="57350" name="Rectangle 5"/>
            <p:cNvSpPr>
              <a:spLocks noChangeArrowheads="1"/>
            </p:cNvSpPr>
            <p:nvPr/>
          </p:nvSpPr>
          <p:spPr bwMode="auto">
            <a:xfrm>
              <a:off x="1828800" y="2514600"/>
              <a:ext cx="1371600" cy="609600"/>
            </a:xfrm>
            <a:prstGeom prst="rect">
              <a:avLst/>
            </a:prstGeom>
            <a:solidFill>
              <a:srgbClr val="00CCFF"/>
            </a:solidFill>
            <a:ln w="9525">
              <a:solidFill>
                <a:schemeClr val="tx1"/>
              </a:solidFill>
              <a:miter lim="800000"/>
              <a:headEnd/>
              <a:tailEnd/>
            </a:ln>
          </p:spPr>
          <p:txBody>
            <a:bodyPr wrap="none" anchor="ctr"/>
            <a:lstStyle/>
            <a:p>
              <a:pPr algn="ctr" eaLnBrk="0" hangingPunct="0"/>
              <a:r>
                <a:rPr lang="en-US" altLang="zh-CN" sz="2800" dirty="0">
                  <a:latin typeface="Tahoma" pitchFamily="34" charset="0"/>
                  <a:ea typeface="SimSun" pitchFamily="2" charset="-122"/>
                </a:rPr>
                <a:t>Item counts</a:t>
              </a:r>
            </a:p>
          </p:txBody>
        </p:sp>
        <p:grpSp>
          <p:nvGrpSpPr>
            <p:cNvPr id="2" name="Group 6"/>
            <p:cNvGrpSpPr>
              <a:grpSpLocks/>
            </p:cNvGrpSpPr>
            <p:nvPr/>
          </p:nvGrpSpPr>
          <p:grpSpPr bwMode="auto">
            <a:xfrm>
              <a:off x="5029198" y="2514601"/>
              <a:ext cx="1371600" cy="2482851"/>
              <a:chOff x="4128" y="1584"/>
              <a:chExt cx="864" cy="1564"/>
            </a:xfrm>
          </p:grpSpPr>
          <p:sp>
            <p:nvSpPr>
              <p:cNvPr id="57362" name="Rectangle 7"/>
              <p:cNvSpPr>
                <a:spLocks noChangeArrowheads="1"/>
              </p:cNvSpPr>
              <p:nvPr/>
            </p:nvSpPr>
            <p:spPr bwMode="auto">
              <a:xfrm>
                <a:off x="4128" y="1968"/>
                <a:ext cx="864" cy="192"/>
              </a:xfrm>
              <a:prstGeom prst="rect">
                <a:avLst/>
              </a:prstGeom>
              <a:solidFill>
                <a:srgbClr val="FFCC99"/>
              </a:solidFill>
              <a:ln w="9525">
                <a:solidFill>
                  <a:schemeClr val="tx1"/>
                </a:solidFill>
                <a:miter lim="800000"/>
                <a:headEnd/>
                <a:tailEnd/>
              </a:ln>
            </p:spPr>
            <p:txBody>
              <a:bodyPr wrap="none" anchor="ctr"/>
              <a:lstStyle/>
              <a:p>
                <a:pPr algn="ctr" eaLnBrk="0" hangingPunct="0"/>
                <a:r>
                  <a:rPr lang="en-US" altLang="zh-CN" sz="2400">
                    <a:latin typeface="Tahoma" pitchFamily="34" charset="0"/>
                    <a:ea typeface="SimSun" pitchFamily="2" charset="-122"/>
                  </a:rPr>
                  <a:t>Bitmap 1</a:t>
                </a:r>
              </a:p>
            </p:txBody>
          </p:sp>
          <p:sp>
            <p:nvSpPr>
              <p:cNvPr id="57363" name="Rectangle 8"/>
              <p:cNvSpPr>
                <a:spLocks noChangeArrowheads="1"/>
              </p:cNvSpPr>
              <p:nvPr/>
            </p:nvSpPr>
            <p:spPr bwMode="auto">
              <a:xfrm>
                <a:off x="4128" y="2304"/>
                <a:ext cx="864" cy="192"/>
              </a:xfrm>
              <a:prstGeom prst="rect">
                <a:avLst/>
              </a:prstGeom>
              <a:solidFill>
                <a:srgbClr val="FFCC99"/>
              </a:solidFill>
              <a:ln w="9525">
                <a:solidFill>
                  <a:schemeClr val="tx1"/>
                </a:solidFill>
                <a:miter lim="800000"/>
                <a:headEnd/>
                <a:tailEnd/>
              </a:ln>
            </p:spPr>
            <p:txBody>
              <a:bodyPr wrap="none" anchor="ctr"/>
              <a:lstStyle/>
              <a:p>
                <a:pPr algn="ctr" eaLnBrk="0" hangingPunct="0"/>
                <a:r>
                  <a:rPr lang="en-US" altLang="zh-CN" sz="2400">
                    <a:latin typeface="Tahoma" pitchFamily="34" charset="0"/>
                    <a:ea typeface="SimSun" pitchFamily="2" charset="-122"/>
                  </a:rPr>
                  <a:t>Bitmap 2</a:t>
                </a:r>
              </a:p>
            </p:txBody>
          </p:sp>
          <p:sp>
            <p:nvSpPr>
              <p:cNvPr id="57364" name="Rectangle 9"/>
              <p:cNvSpPr>
                <a:spLocks noChangeArrowheads="1"/>
              </p:cNvSpPr>
              <p:nvPr/>
            </p:nvSpPr>
            <p:spPr bwMode="auto">
              <a:xfrm>
                <a:off x="4128" y="1584"/>
                <a:ext cx="864" cy="288"/>
              </a:xfrm>
              <a:prstGeom prst="rect">
                <a:avLst/>
              </a:prstGeom>
              <a:solidFill>
                <a:srgbClr val="00CCFF"/>
              </a:solidFill>
              <a:ln w="9525">
                <a:solidFill>
                  <a:srgbClr val="333333"/>
                </a:solidFill>
                <a:miter lim="800000"/>
                <a:headEnd/>
                <a:tailEnd/>
              </a:ln>
            </p:spPr>
            <p:txBody>
              <a:bodyPr wrap="none" anchor="ctr"/>
              <a:lstStyle/>
              <a:p>
                <a:pPr algn="ctr" eaLnBrk="0" hangingPunct="0"/>
                <a:r>
                  <a:rPr lang="en-US" altLang="zh-CN" sz="2800">
                    <a:latin typeface="Tahoma" pitchFamily="34" charset="0"/>
                    <a:ea typeface="SimSun" pitchFamily="2" charset="-122"/>
                  </a:rPr>
                  <a:t>Freq. items</a:t>
                </a:r>
              </a:p>
            </p:txBody>
          </p:sp>
          <p:sp>
            <p:nvSpPr>
              <p:cNvPr id="57365" name="Text Box 10"/>
              <p:cNvSpPr txBox="1">
                <a:spLocks noChangeArrowheads="1"/>
              </p:cNvSpPr>
              <p:nvPr/>
            </p:nvSpPr>
            <p:spPr bwMode="auto">
              <a:xfrm>
                <a:off x="4128" y="2587"/>
                <a:ext cx="584" cy="561"/>
              </a:xfrm>
              <a:prstGeom prst="rect">
                <a:avLst/>
              </a:prstGeom>
              <a:noFill/>
              <a:ln w="9525">
                <a:noFill/>
                <a:miter lim="800000"/>
                <a:headEnd/>
                <a:tailEnd/>
              </a:ln>
            </p:spPr>
            <p:txBody>
              <a:bodyPr wrap="none">
                <a:spAutoFit/>
              </a:bodyPr>
              <a:lstStyle/>
              <a:p>
                <a:pPr eaLnBrk="0" hangingPunct="0"/>
                <a:r>
                  <a:rPr lang="en-US" altLang="zh-CN" sz="2400">
                    <a:latin typeface="Tahoma" pitchFamily="34" charset="0"/>
                    <a:ea typeface="SimSun" pitchFamily="2" charset="-122"/>
                  </a:rPr>
                  <a:t>Counts of</a:t>
                </a:r>
              </a:p>
              <a:p>
                <a:pPr eaLnBrk="0" hangingPunct="0"/>
                <a:r>
                  <a:rPr lang="en-US" altLang="zh-CN" sz="2400">
                    <a:latin typeface="Tahoma" pitchFamily="34" charset="0"/>
                    <a:ea typeface="SimSun" pitchFamily="2" charset="-122"/>
                  </a:rPr>
                  <a:t>candidate</a:t>
                </a:r>
              </a:p>
              <a:p>
                <a:pPr eaLnBrk="0" hangingPunct="0"/>
                <a:r>
                  <a:rPr lang="en-US" altLang="zh-CN" sz="2400">
                    <a:latin typeface="Tahoma" pitchFamily="34" charset="0"/>
                    <a:ea typeface="SimSun" pitchFamily="2" charset="-122"/>
                  </a:rPr>
                  <a:t>   pairs</a:t>
                </a:r>
              </a:p>
            </p:txBody>
          </p:sp>
        </p:grpSp>
        <p:sp>
          <p:nvSpPr>
            <p:cNvPr id="57352" name="Line 11"/>
            <p:cNvSpPr>
              <a:spLocks noChangeShapeType="1"/>
            </p:cNvSpPr>
            <p:nvPr/>
          </p:nvSpPr>
          <p:spPr bwMode="auto">
            <a:xfrm>
              <a:off x="1752600" y="4191000"/>
              <a:ext cx="1524000" cy="0"/>
            </a:xfrm>
            <a:prstGeom prst="line">
              <a:avLst/>
            </a:prstGeom>
            <a:noFill/>
            <a:ln w="9525">
              <a:solidFill>
                <a:schemeClr val="tx1"/>
              </a:solidFill>
              <a:round/>
              <a:headEnd/>
              <a:tailEnd/>
            </a:ln>
          </p:spPr>
          <p:txBody>
            <a:bodyPr/>
            <a:lstStyle/>
            <a:p>
              <a:endParaRPr lang="en-IN" sz="2400"/>
            </a:p>
          </p:txBody>
        </p:sp>
        <p:sp>
          <p:nvSpPr>
            <p:cNvPr id="57353" name="Line 12"/>
            <p:cNvSpPr>
              <a:spLocks noChangeShapeType="1"/>
            </p:cNvSpPr>
            <p:nvPr/>
          </p:nvSpPr>
          <p:spPr bwMode="auto">
            <a:xfrm flipV="1">
              <a:off x="3200400" y="2971800"/>
              <a:ext cx="1828800" cy="152400"/>
            </a:xfrm>
            <a:prstGeom prst="line">
              <a:avLst/>
            </a:prstGeom>
            <a:noFill/>
            <a:ln w="9525">
              <a:solidFill>
                <a:schemeClr val="tx1"/>
              </a:solidFill>
              <a:round/>
              <a:headEnd/>
              <a:tailEnd/>
            </a:ln>
          </p:spPr>
          <p:txBody>
            <a:bodyPr/>
            <a:lstStyle/>
            <a:p>
              <a:endParaRPr lang="en-IN" sz="2400"/>
            </a:p>
          </p:txBody>
        </p:sp>
        <p:sp>
          <p:nvSpPr>
            <p:cNvPr id="57354" name="Line 13"/>
            <p:cNvSpPr>
              <a:spLocks noChangeShapeType="1"/>
            </p:cNvSpPr>
            <p:nvPr/>
          </p:nvSpPr>
          <p:spPr bwMode="auto">
            <a:xfrm>
              <a:off x="3200400" y="2514600"/>
              <a:ext cx="1828800" cy="0"/>
            </a:xfrm>
            <a:prstGeom prst="line">
              <a:avLst/>
            </a:prstGeom>
            <a:noFill/>
            <a:ln w="9525">
              <a:solidFill>
                <a:schemeClr val="tx1"/>
              </a:solidFill>
              <a:round/>
              <a:headEnd/>
              <a:tailEnd/>
            </a:ln>
          </p:spPr>
          <p:txBody>
            <a:bodyPr/>
            <a:lstStyle/>
            <a:p>
              <a:endParaRPr lang="en-IN" sz="2400"/>
            </a:p>
          </p:txBody>
        </p:sp>
        <p:sp>
          <p:nvSpPr>
            <p:cNvPr id="57355" name="Line 14"/>
            <p:cNvSpPr>
              <a:spLocks noChangeShapeType="1"/>
            </p:cNvSpPr>
            <p:nvPr/>
          </p:nvSpPr>
          <p:spPr bwMode="auto">
            <a:xfrm>
              <a:off x="3276600" y="3124200"/>
              <a:ext cx="1752600" cy="0"/>
            </a:xfrm>
            <a:prstGeom prst="line">
              <a:avLst/>
            </a:prstGeom>
            <a:noFill/>
            <a:ln w="9525">
              <a:solidFill>
                <a:schemeClr val="tx1"/>
              </a:solidFill>
              <a:round/>
              <a:headEnd/>
              <a:tailEnd/>
            </a:ln>
          </p:spPr>
          <p:txBody>
            <a:bodyPr/>
            <a:lstStyle/>
            <a:p>
              <a:endParaRPr lang="en-IN" sz="2400"/>
            </a:p>
          </p:txBody>
        </p:sp>
        <p:sp>
          <p:nvSpPr>
            <p:cNvPr id="57356" name="Line 15"/>
            <p:cNvSpPr>
              <a:spLocks noChangeShapeType="1"/>
            </p:cNvSpPr>
            <p:nvPr/>
          </p:nvSpPr>
          <p:spPr bwMode="auto">
            <a:xfrm flipV="1">
              <a:off x="3276600" y="3429000"/>
              <a:ext cx="1752600" cy="762000"/>
            </a:xfrm>
            <a:prstGeom prst="line">
              <a:avLst/>
            </a:prstGeom>
            <a:noFill/>
            <a:ln w="9525">
              <a:solidFill>
                <a:schemeClr val="tx1"/>
              </a:solidFill>
              <a:round/>
              <a:headEnd/>
              <a:tailEnd/>
            </a:ln>
          </p:spPr>
          <p:txBody>
            <a:bodyPr/>
            <a:lstStyle/>
            <a:p>
              <a:endParaRPr lang="en-IN" sz="2400"/>
            </a:p>
          </p:txBody>
        </p:sp>
        <p:sp>
          <p:nvSpPr>
            <p:cNvPr id="57357" name="Line 16"/>
            <p:cNvSpPr>
              <a:spLocks noChangeShapeType="1"/>
            </p:cNvSpPr>
            <p:nvPr/>
          </p:nvSpPr>
          <p:spPr bwMode="auto">
            <a:xfrm flipV="1">
              <a:off x="3276600" y="3657600"/>
              <a:ext cx="1752600" cy="533400"/>
            </a:xfrm>
            <a:prstGeom prst="line">
              <a:avLst/>
            </a:prstGeom>
            <a:noFill/>
            <a:ln w="9525">
              <a:solidFill>
                <a:schemeClr val="tx1"/>
              </a:solidFill>
              <a:round/>
              <a:headEnd/>
              <a:tailEnd/>
            </a:ln>
          </p:spPr>
          <p:txBody>
            <a:bodyPr/>
            <a:lstStyle/>
            <a:p>
              <a:endParaRPr lang="en-IN" sz="2400"/>
            </a:p>
          </p:txBody>
        </p:sp>
        <p:sp>
          <p:nvSpPr>
            <p:cNvPr id="57358" name="Line 17"/>
            <p:cNvSpPr>
              <a:spLocks noChangeShapeType="1"/>
            </p:cNvSpPr>
            <p:nvPr/>
          </p:nvSpPr>
          <p:spPr bwMode="auto">
            <a:xfrm flipV="1">
              <a:off x="3276600" y="3962400"/>
              <a:ext cx="1752600" cy="1371600"/>
            </a:xfrm>
            <a:prstGeom prst="line">
              <a:avLst/>
            </a:prstGeom>
            <a:noFill/>
            <a:ln w="9525">
              <a:solidFill>
                <a:schemeClr val="tx1"/>
              </a:solidFill>
              <a:round/>
              <a:headEnd/>
              <a:tailEnd/>
            </a:ln>
          </p:spPr>
          <p:txBody>
            <a:bodyPr/>
            <a:lstStyle/>
            <a:p>
              <a:endParaRPr lang="en-IN" sz="2400"/>
            </a:p>
          </p:txBody>
        </p:sp>
        <p:sp>
          <p:nvSpPr>
            <p:cNvPr id="57359" name="Text Box 18"/>
            <p:cNvSpPr txBox="1">
              <a:spLocks noChangeArrowheads="1"/>
            </p:cNvSpPr>
            <p:nvPr/>
          </p:nvSpPr>
          <p:spPr bwMode="auto">
            <a:xfrm>
              <a:off x="1889125" y="5443538"/>
              <a:ext cx="649476" cy="342526"/>
            </a:xfrm>
            <a:prstGeom prst="rect">
              <a:avLst/>
            </a:prstGeom>
            <a:noFill/>
            <a:ln w="9525">
              <a:noFill/>
              <a:miter lim="800000"/>
              <a:headEnd/>
              <a:tailEnd/>
            </a:ln>
          </p:spPr>
          <p:txBody>
            <a:bodyPr wrap="none">
              <a:spAutoFit/>
            </a:bodyPr>
            <a:lstStyle/>
            <a:p>
              <a:pPr eaLnBrk="0" hangingPunct="0"/>
              <a:r>
                <a:rPr lang="en-US" altLang="zh-CN" sz="2400">
                  <a:latin typeface="Tahoma" pitchFamily="34" charset="0"/>
                  <a:ea typeface="SimSun" pitchFamily="2" charset="-122"/>
                </a:rPr>
                <a:t>Pass 1</a:t>
              </a:r>
            </a:p>
          </p:txBody>
        </p:sp>
        <p:sp>
          <p:nvSpPr>
            <p:cNvPr id="57360" name="Text Box 19"/>
            <p:cNvSpPr txBox="1">
              <a:spLocks noChangeArrowheads="1"/>
            </p:cNvSpPr>
            <p:nvPr/>
          </p:nvSpPr>
          <p:spPr bwMode="auto">
            <a:xfrm>
              <a:off x="5181600" y="5486400"/>
              <a:ext cx="649476" cy="342526"/>
            </a:xfrm>
            <a:prstGeom prst="rect">
              <a:avLst/>
            </a:prstGeom>
            <a:noFill/>
            <a:ln w="9525">
              <a:noFill/>
              <a:miter lim="800000"/>
              <a:headEnd/>
              <a:tailEnd/>
            </a:ln>
          </p:spPr>
          <p:txBody>
            <a:bodyPr wrap="none">
              <a:spAutoFit/>
            </a:bodyPr>
            <a:lstStyle/>
            <a:p>
              <a:pPr eaLnBrk="0" hangingPunct="0"/>
              <a:r>
                <a:rPr lang="en-US" altLang="zh-CN" sz="2400">
                  <a:latin typeface="Tahoma" pitchFamily="34" charset="0"/>
                  <a:ea typeface="SimSun" pitchFamily="2" charset="-122"/>
                </a:rPr>
                <a:t>Pass 2</a:t>
              </a:r>
            </a:p>
          </p:txBody>
        </p:sp>
      </p:grpSp>
      <p:sp>
        <p:nvSpPr>
          <p:cNvPr id="4" name="Slide Number Placeholder 3">
            <a:extLst>
              <a:ext uri="{FF2B5EF4-FFF2-40B4-BE49-F238E27FC236}">
                <a16:creationId xmlns:a16="http://schemas.microsoft.com/office/drawing/2014/main" id="{EE429683-AA48-E24B-9655-453CB542D46F}"/>
              </a:ext>
            </a:extLst>
          </p:cNvPr>
          <p:cNvSpPr>
            <a:spLocks noGrp="1"/>
          </p:cNvSpPr>
          <p:nvPr>
            <p:ph type="sldNum" sz="quarter" idx="12"/>
          </p:nvPr>
        </p:nvSpPr>
        <p:spPr/>
        <p:txBody>
          <a:bodyPr/>
          <a:lstStyle/>
          <a:p>
            <a:fld id="{81A9E46F-7BA3-46CF-8DB8-B01995389C81}" type="slidenum">
              <a:rPr lang="en-US" smtClean="0"/>
              <a:pPr/>
              <a:t>83</a:t>
            </a:fld>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dirty="0"/>
              <a:t>Limited Pass Algorithms</a:t>
            </a:r>
          </a:p>
        </p:txBody>
      </p:sp>
      <p:sp>
        <p:nvSpPr>
          <p:cNvPr id="16387" name="Rectangle 3"/>
          <p:cNvSpPr>
            <a:spLocks noGrp="1" noChangeArrowheads="1"/>
          </p:cNvSpPr>
          <p:nvPr>
            <p:ph idx="1"/>
          </p:nvPr>
        </p:nvSpPr>
        <p:spPr>
          <a:xfrm>
            <a:off x="152400" y="1524000"/>
            <a:ext cx="8763000" cy="5181599"/>
          </a:xfrm>
        </p:spPr>
        <p:txBody>
          <a:bodyPr>
            <a:noAutofit/>
          </a:bodyPr>
          <a:lstStyle/>
          <a:p>
            <a:r>
              <a:rPr lang="en-US" sz="4000" dirty="0"/>
              <a:t>A-Priori, PCY, etc., take k  passes to find frequent </a:t>
            </a:r>
            <a:r>
              <a:rPr lang="en-US" sz="4000" dirty="0" err="1"/>
              <a:t>itemsets</a:t>
            </a:r>
            <a:r>
              <a:rPr lang="en-US" sz="4000" dirty="0"/>
              <a:t> of size k.</a:t>
            </a:r>
          </a:p>
          <a:p>
            <a:r>
              <a:rPr lang="en-US" sz="4000" dirty="0"/>
              <a:t>Other techniques use 2 or fewer passes for all sizes:</a:t>
            </a:r>
          </a:p>
          <a:p>
            <a:pPr lvl="1"/>
            <a:r>
              <a:rPr lang="en-US" sz="3600" dirty="0"/>
              <a:t>Simple Randomized Sampling algorithm.</a:t>
            </a:r>
          </a:p>
          <a:p>
            <a:pPr lvl="1"/>
            <a:r>
              <a:rPr lang="en-US" sz="3600" dirty="0"/>
              <a:t>SON (</a:t>
            </a:r>
            <a:r>
              <a:rPr lang="en-US" sz="3600" dirty="0" err="1"/>
              <a:t>Savasere</a:t>
            </a:r>
            <a:r>
              <a:rPr lang="en-US" sz="3600" dirty="0"/>
              <a:t>, </a:t>
            </a:r>
            <a:r>
              <a:rPr lang="en-US" sz="3600" dirty="0" err="1"/>
              <a:t>Omiecinski</a:t>
            </a:r>
            <a:r>
              <a:rPr lang="en-US" sz="3600" dirty="0"/>
              <a:t>, and </a:t>
            </a:r>
            <a:r>
              <a:rPr lang="en-US" sz="3600" dirty="0" err="1"/>
              <a:t>Navathe</a:t>
            </a:r>
            <a:r>
              <a:rPr lang="en-US" sz="3600" dirty="0"/>
              <a:t>).</a:t>
            </a:r>
          </a:p>
        </p:txBody>
      </p:sp>
      <p:sp>
        <p:nvSpPr>
          <p:cNvPr id="2" name="Slide Number Placeholder 1">
            <a:extLst>
              <a:ext uri="{FF2B5EF4-FFF2-40B4-BE49-F238E27FC236}">
                <a16:creationId xmlns:a16="http://schemas.microsoft.com/office/drawing/2014/main" id="{FA7E8B52-4E7C-5F4C-A040-45E3B6B3C850}"/>
              </a:ext>
            </a:extLst>
          </p:cNvPr>
          <p:cNvSpPr>
            <a:spLocks noGrp="1"/>
          </p:cNvSpPr>
          <p:nvPr>
            <p:ph type="sldNum" sz="quarter" idx="12"/>
          </p:nvPr>
        </p:nvSpPr>
        <p:spPr/>
        <p:txBody>
          <a:bodyPr/>
          <a:lstStyle/>
          <a:p>
            <a:fld id="{81A9E46F-7BA3-46CF-8DB8-B01995389C81}" type="slidenum">
              <a:rPr lang="en-US" smtClean="0"/>
              <a:pPr/>
              <a:t>84</a:t>
            </a:fld>
            <a:endParaRPr lang="en-US" dirty="0"/>
          </a:p>
        </p:txBody>
      </p:sp>
    </p:spTree>
    <p:extLst>
      <p:ext uri="{BB962C8B-B14F-4D97-AF65-F5344CB8AC3E}">
        <p14:creationId xmlns:p14="http://schemas.microsoft.com/office/powerpoint/2010/main" val="36321455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4800" y="304800"/>
            <a:ext cx="8839200" cy="1103376"/>
          </a:xfrm>
        </p:spPr>
        <p:txBody>
          <a:bodyPr>
            <a:normAutofit fontScale="90000"/>
          </a:bodyPr>
          <a:lstStyle/>
          <a:p>
            <a:r>
              <a:rPr lang="en-US" dirty="0"/>
              <a:t>Randomized Sampling Algorithm – (1)</a:t>
            </a:r>
          </a:p>
        </p:txBody>
      </p:sp>
      <p:sp>
        <p:nvSpPr>
          <p:cNvPr id="17411" name="Rectangle 3"/>
          <p:cNvSpPr>
            <a:spLocks noGrp="1" noChangeArrowheads="1"/>
          </p:cNvSpPr>
          <p:nvPr>
            <p:ph idx="1"/>
          </p:nvPr>
        </p:nvSpPr>
        <p:spPr>
          <a:xfrm>
            <a:off x="304799" y="1676400"/>
            <a:ext cx="6208495" cy="4800600"/>
          </a:xfrm>
        </p:spPr>
        <p:txBody>
          <a:bodyPr>
            <a:normAutofit lnSpcReduction="10000"/>
          </a:bodyPr>
          <a:lstStyle/>
          <a:p>
            <a:r>
              <a:rPr lang="en-US" dirty="0"/>
              <a:t>Take a </a:t>
            </a:r>
            <a:r>
              <a:rPr lang="en-US" dirty="0">
                <a:solidFill>
                  <a:srgbClr val="0070C0"/>
                </a:solidFill>
              </a:rPr>
              <a:t>random sample </a:t>
            </a:r>
            <a:r>
              <a:rPr lang="en-US" dirty="0"/>
              <a:t>of the market baskets.</a:t>
            </a:r>
          </a:p>
          <a:p>
            <a:r>
              <a:rPr lang="en-US" dirty="0"/>
              <a:t>Run </a:t>
            </a:r>
            <a:r>
              <a:rPr lang="en-US" dirty="0" err="1"/>
              <a:t>Apriori</a:t>
            </a:r>
            <a:r>
              <a:rPr lang="en-US" dirty="0"/>
              <a:t> or one of its improvements (for sets of all sizes, not just pairs) </a:t>
            </a:r>
            <a:r>
              <a:rPr lang="en-US" dirty="0">
                <a:solidFill>
                  <a:schemeClr val="accent6">
                    <a:lumMod val="75000"/>
                  </a:schemeClr>
                </a:solidFill>
              </a:rPr>
              <a:t>in main memory</a:t>
            </a:r>
            <a:r>
              <a:rPr lang="en-US" dirty="0"/>
              <a:t>, so you don’t pay for disk I/O each time you increase the size of </a:t>
            </a:r>
            <a:r>
              <a:rPr lang="en-US" dirty="0" err="1"/>
              <a:t>itemsets</a:t>
            </a:r>
            <a:r>
              <a:rPr lang="en-US" dirty="0"/>
              <a:t>.</a:t>
            </a:r>
          </a:p>
          <a:p>
            <a:pPr lvl="1"/>
            <a:r>
              <a:rPr lang="en-US" dirty="0"/>
              <a:t>Make sure the sample is such that there is enough space for counts.</a:t>
            </a:r>
          </a:p>
        </p:txBody>
      </p:sp>
      <p:grpSp>
        <p:nvGrpSpPr>
          <p:cNvPr id="4" name="Group 3"/>
          <p:cNvGrpSpPr/>
          <p:nvPr/>
        </p:nvGrpSpPr>
        <p:grpSpPr>
          <a:xfrm>
            <a:off x="6781800" y="2209800"/>
            <a:ext cx="2133600" cy="3581400"/>
            <a:chOff x="3962400" y="2133600"/>
            <a:chExt cx="1524000" cy="2743200"/>
          </a:xfrm>
        </p:grpSpPr>
        <p:sp>
          <p:nvSpPr>
            <p:cNvPr id="5" name="Rectangle 3"/>
            <p:cNvSpPr>
              <a:spLocks noChangeArrowheads="1"/>
            </p:cNvSpPr>
            <p:nvPr/>
          </p:nvSpPr>
          <p:spPr bwMode="auto">
            <a:xfrm>
              <a:off x="3962400" y="2133600"/>
              <a:ext cx="1524000" cy="2743200"/>
            </a:xfrm>
            <a:prstGeom prst="rect">
              <a:avLst/>
            </a:prstGeom>
            <a:solidFill>
              <a:srgbClr val="FFCC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800" b="1">
                <a:solidFill>
                  <a:srgbClr val="FF0000"/>
                </a:solidFill>
                <a:latin typeface="Times New Roman" pitchFamily="18" charset="0"/>
              </a:endParaRPr>
            </a:p>
          </p:txBody>
        </p:sp>
        <p:sp>
          <p:nvSpPr>
            <p:cNvPr id="6" name="Line 4"/>
            <p:cNvSpPr>
              <a:spLocks noChangeShapeType="1"/>
            </p:cNvSpPr>
            <p:nvPr/>
          </p:nvSpPr>
          <p:spPr bwMode="auto">
            <a:xfrm>
              <a:off x="3962400" y="34290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b="1">
                <a:solidFill>
                  <a:srgbClr val="FF0000"/>
                </a:solidFill>
              </a:endParaRPr>
            </a:p>
          </p:txBody>
        </p:sp>
        <p:sp>
          <p:nvSpPr>
            <p:cNvPr id="7" name="Text Box 7"/>
            <p:cNvSpPr txBox="1">
              <a:spLocks noChangeArrowheads="1"/>
            </p:cNvSpPr>
            <p:nvPr/>
          </p:nvSpPr>
          <p:spPr bwMode="auto">
            <a:xfrm>
              <a:off x="4114800" y="2201863"/>
              <a:ext cx="981084" cy="1060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dirty="0">
                  <a:solidFill>
                    <a:srgbClr val="FF0000"/>
                  </a:solidFill>
                </a:rPr>
                <a:t>Copy of</a:t>
              </a:r>
            </a:p>
            <a:p>
              <a:r>
                <a:rPr lang="en-US" sz="2800" b="1" dirty="0">
                  <a:solidFill>
                    <a:srgbClr val="FF0000"/>
                  </a:solidFill>
                </a:rPr>
                <a:t>sample</a:t>
              </a:r>
            </a:p>
            <a:p>
              <a:r>
                <a:rPr lang="en-US" sz="2800" b="1" dirty="0">
                  <a:solidFill>
                    <a:srgbClr val="FF0000"/>
                  </a:solidFill>
                </a:rPr>
                <a:t>baskets</a:t>
              </a:r>
            </a:p>
          </p:txBody>
        </p:sp>
        <p:sp>
          <p:nvSpPr>
            <p:cNvPr id="8" name="Text Box 8"/>
            <p:cNvSpPr txBox="1">
              <a:spLocks noChangeArrowheads="1"/>
            </p:cNvSpPr>
            <p:nvPr/>
          </p:nvSpPr>
          <p:spPr bwMode="auto">
            <a:xfrm>
              <a:off x="4267200" y="3573463"/>
              <a:ext cx="875011" cy="1060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1">
                  <a:solidFill>
                    <a:srgbClr val="FF0000"/>
                  </a:solidFill>
                </a:rPr>
                <a:t>Space</a:t>
              </a:r>
            </a:p>
            <a:p>
              <a:r>
                <a:rPr lang="en-US" sz="2800" b="1">
                  <a:solidFill>
                    <a:srgbClr val="FF0000"/>
                  </a:solidFill>
                </a:rPr>
                <a:t>  for</a:t>
              </a:r>
            </a:p>
            <a:p>
              <a:r>
                <a:rPr lang="en-US" sz="2800" b="1">
                  <a:solidFill>
                    <a:srgbClr val="FF0000"/>
                  </a:solidFill>
                </a:rPr>
                <a:t>counts</a:t>
              </a:r>
            </a:p>
          </p:txBody>
        </p:sp>
      </p:grpSp>
      <p:sp>
        <p:nvSpPr>
          <p:cNvPr id="2" name="Slide Number Placeholder 1">
            <a:extLst>
              <a:ext uri="{FF2B5EF4-FFF2-40B4-BE49-F238E27FC236}">
                <a16:creationId xmlns:a16="http://schemas.microsoft.com/office/drawing/2014/main" id="{A34B45CD-E00E-E547-860D-92228EDEB8EB}"/>
              </a:ext>
            </a:extLst>
          </p:cNvPr>
          <p:cNvSpPr>
            <a:spLocks noGrp="1"/>
          </p:cNvSpPr>
          <p:nvPr>
            <p:ph type="sldNum" sz="quarter" idx="12"/>
          </p:nvPr>
        </p:nvSpPr>
        <p:spPr/>
        <p:txBody>
          <a:bodyPr/>
          <a:lstStyle/>
          <a:p>
            <a:fld id="{81A9E46F-7BA3-46CF-8DB8-B01995389C81}" type="slidenum">
              <a:rPr lang="en-US" smtClean="0"/>
              <a:pPr/>
              <a:t>85</a:t>
            </a:fld>
            <a:endParaRPr lang="en-US" dirty="0"/>
          </a:p>
        </p:txBody>
      </p:sp>
    </p:spTree>
    <p:extLst>
      <p:ext uri="{BB962C8B-B14F-4D97-AF65-F5344CB8AC3E}">
        <p14:creationId xmlns:p14="http://schemas.microsoft.com/office/powerpoint/2010/main" val="26163531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400" y="304800"/>
            <a:ext cx="9144000" cy="1143000"/>
          </a:xfrm>
        </p:spPr>
        <p:txBody>
          <a:bodyPr>
            <a:normAutofit fontScale="90000"/>
          </a:bodyPr>
          <a:lstStyle/>
          <a:p>
            <a:r>
              <a:rPr lang="en-US" dirty="0"/>
              <a:t>Randomized Sampling  Algorithm – (2)</a:t>
            </a:r>
          </a:p>
        </p:txBody>
      </p:sp>
      <mc:AlternateContent xmlns:mc="http://schemas.openxmlformats.org/markup-compatibility/2006" xmlns:a14="http://schemas.microsoft.com/office/drawing/2010/main">
        <mc:Choice Requires="a14">
          <p:sp>
            <p:nvSpPr>
              <p:cNvPr id="18435" name="Rectangle 3"/>
              <p:cNvSpPr>
                <a:spLocks noGrp="1" noChangeArrowheads="1"/>
              </p:cNvSpPr>
              <p:nvPr>
                <p:ph idx="1"/>
              </p:nvPr>
            </p:nvSpPr>
            <p:spPr>
              <a:xfrm>
                <a:off x="152400" y="1447800"/>
                <a:ext cx="8763000" cy="5105400"/>
              </a:xfrm>
            </p:spPr>
            <p:txBody>
              <a:bodyPr>
                <a:normAutofit/>
              </a:bodyPr>
              <a:lstStyle/>
              <a:p>
                <a:r>
                  <a:rPr lang="en-US" sz="3600" dirty="0"/>
                  <a:t>Use as your </a:t>
                </a:r>
                <a:r>
                  <a:rPr lang="en-US" sz="3600" dirty="0">
                    <a:solidFill>
                      <a:schemeClr val="accent6">
                        <a:lumMod val="75000"/>
                      </a:schemeClr>
                    </a:solidFill>
                  </a:rPr>
                  <a:t>support</a:t>
                </a:r>
                <a:r>
                  <a:rPr lang="en-US" sz="3600" dirty="0"/>
                  <a:t> threshold a suitable, </a:t>
                </a:r>
                <a:r>
                  <a:rPr lang="en-US" sz="3600" dirty="0">
                    <a:solidFill>
                      <a:srgbClr val="0070C0"/>
                    </a:solidFill>
                  </a:rPr>
                  <a:t>scaled-back</a:t>
                </a:r>
                <a:r>
                  <a:rPr lang="en-US" sz="3600" dirty="0"/>
                  <a:t> number.</a:t>
                </a:r>
              </a:p>
              <a:p>
                <a:pPr lvl="1"/>
                <a:r>
                  <a:rPr lang="en-US" sz="3200" dirty="0"/>
                  <a:t>E.g., if your </a:t>
                </a:r>
                <a:r>
                  <a:rPr lang="en-US" sz="3200" dirty="0">
                    <a:solidFill>
                      <a:schemeClr val="accent6">
                        <a:lumMod val="75000"/>
                      </a:schemeClr>
                    </a:solidFill>
                  </a:rPr>
                  <a:t>sample</a:t>
                </a:r>
                <a:r>
                  <a:rPr lang="en-US" sz="3200" dirty="0"/>
                  <a:t> is </a:t>
                </a:r>
                <a:r>
                  <a:rPr lang="en-US" sz="3200" dirty="0">
                    <a:solidFill>
                      <a:srgbClr val="00B0F0"/>
                    </a:solidFill>
                  </a:rPr>
                  <a:t>1/100</a:t>
                </a:r>
                <a:r>
                  <a:rPr lang="en-US" sz="3200" dirty="0"/>
                  <a:t> of the baskets, use       </a:t>
                </a:r>
                <a:r>
                  <a:rPr lang="en-US" sz="3200" i="1" dirty="0">
                    <a:solidFill>
                      <a:srgbClr val="00B0F0"/>
                    </a:solidFill>
                  </a:rPr>
                  <a:t>s </a:t>
                </a:r>
                <a:r>
                  <a:rPr lang="en-US" sz="3200" dirty="0">
                    <a:solidFill>
                      <a:srgbClr val="00B0F0"/>
                    </a:solidFill>
                  </a:rPr>
                  <a:t>/100</a:t>
                </a:r>
                <a:r>
                  <a:rPr lang="en-US" sz="3200" dirty="0"/>
                  <a:t> as your support threshold </a:t>
                </a:r>
                <a:r>
                  <a:rPr lang="en-US" sz="3200" dirty="0">
                    <a:solidFill>
                      <a:schemeClr val="accent6">
                        <a:lumMod val="75000"/>
                      </a:schemeClr>
                    </a:solidFill>
                  </a:rPr>
                  <a:t>instead</a:t>
                </a:r>
                <a:r>
                  <a:rPr lang="en-US" sz="3200" dirty="0"/>
                  <a:t> of </a:t>
                </a:r>
                <a:r>
                  <a:rPr lang="en-US" sz="3200" i="1" dirty="0">
                    <a:solidFill>
                      <a:srgbClr val="00B0F0"/>
                    </a:solidFill>
                  </a:rPr>
                  <a:t>s</a:t>
                </a:r>
                <a:r>
                  <a:rPr lang="en-US" sz="3200" dirty="0"/>
                  <a:t>.</a:t>
                </a:r>
              </a:p>
              <a:p>
                <a:r>
                  <a:rPr lang="en-US" sz="3600" dirty="0"/>
                  <a:t>Select baskets  for the sample with some fixed probability </a:t>
                </a:r>
                <a14:m>
                  <m:oMath xmlns:m="http://schemas.openxmlformats.org/officeDocument/2006/math">
                    <m:r>
                      <a:rPr lang="en-US" sz="3600" i="1">
                        <a:latin typeface="Cambria Math" panose="02040503050406030204" pitchFamily="18" charset="0"/>
                      </a:rPr>
                      <m:t>𝑝</m:t>
                    </m:r>
                  </m:oMath>
                </a14:m>
                <a:r>
                  <a:rPr lang="en-US" sz="3600" dirty="0"/>
                  <a:t>.</a:t>
                </a:r>
              </a:p>
              <a:p>
                <a:r>
                  <a:rPr lang="en-US" sz="3600" dirty="0"/>
                  <a:t> Suppose there are </a:t>
                </a:r>
                <a14:m>
                  <m:oMath xmlns:m="http://schemas.openxmlformats.org/officeDocument/2006/math">
                    <m:r>
                      <a:rPr lang="en-US" sz="3600" i="1">
                        <a:latin typeface="Cambria Math" panose="02040503050406030204" pitchFamily="18" charset="0"/>
                      </a:rPr>
                      <m:t>𝑚</m:t>
                    </m:r>
                  </m:oMath>
                </a14:m>
                <a:r>
                  <a:rPr lang="en-US" sz="3600" dirty="0"/>
                  <a:t> baskets in the entire file. At the end, we shall have a sample whose size is very close to </a:t>
                </a:r>
                <a14:m>
                  <m:oMath xmlns:m="http://schemas.openxmlformats.org/officeDocument/2006/math">
                    <m:r>
                      <a:rPr lang="en-US" sz="3600" i="1">
                        <a:latin typeface="Cambria Math" panose="02040503050406030204" pitchFamily="18" charset="0"/>
                      </a:rPr>
                      <m:t>𝑝</m:t>
                    </m:r>
                    <m:r>
                      <a:rPr lang="en-US" sz="3600" i="1">
                        <a:latin typeface="Cambria Math" panose="02040503050406030204" pitchFamily="18" charset="0"/>
                      </a:rPr>
                      <m:t> </m:t>
                    </m:r>
                    <m:r>
                      <a:rPr lang="en-US" sz="3600" i="1">
                        <a:latin typeface="Cambria Math" panose="02040503050406030204" pitchFamily="18" charset="0"/>
                      </a:rPr>
                      <m:t>𝑋</m:t>
                    </m:r>
                    <m:r>
                      <a:rPr lang="en-US" sz="3600" i="1">
                        <a:latin typeface="Cambria Math" panose="02040503050406030204" pitchFamily="18" charset="0"/>
                      </a:rPr>
                      <m:t> </m:t>
                    </m:r>
                    <m:r>
                      <a:rPr lang="en-US" sz="3600" i="1">
                        <a:latin typeface="Cambria Math" panose="02040503050406030204" pitchFamily="18" charset="0"/>
                      </a:rPr>
                      <m:t>𝑚</m:t>
                    </m:r>
                  </m:oMath>
                </a14:m>
                <a:r>
                  <a:rPr lang="en-US" sz="3600" dirty="0"/>
                  <a:t> baskets. </a:t>
                </a:r>
              </a:p>
            </p:txBody>
          </p:sp>
        </mc:Choice>
        <mc:Fallback xmlns="">
          <p:sp>
            <p:nvSpPr>
              <p:cNvPr id="18435" name="Rectangle 3"/>
              <p:cNvSpPr>
                <a:spLocks noGrp="1" noRot="1" noChangeAspect="1" noMove="1" noResize="1" noEditPoints="1" noAdjustHandles="1" noChangeArrowheads="1" noChangeShapeType="1" noTextEdit="1"/>
              </p:cNvSpPr>
              <p:nvPr>
                <p:ph idx="1"/>
              </p:nvPr>
            </p:nvSpPr>
            <p:spPr>
              <a:xfrm>
                <a:off x="152400" y="1447800"/>
                <a:ext cx="8763000" cy="5105400"/>
              </a:xfrm>
              <a:blipFill rotWithShape="0">
                <a:blip r:embed="rId2"/>
                <a:stretch>
                  <a:fillRect l="-278" t="-956" r="-1530" b="-3465"/>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FD34AC98-B29C-2247-B32F-91A152B0EA23}"/>
              </a:ext>
            </a:extLst>
          </p:cNvPr>
          <p:cNvSpPr>
            <a:spLocks noGrp="1"/>
          </p:cNvSpPr>
          <p:nvPr>
            <p:ph type="sldNum" sz="quarter" idx="12"/>
          </p:nvPr>
        </p:nvSpPr>
        <p:spPr/>
        <p:txBody>
          <a:bodyPr/>
          <a:lstStyle/>
          <a:p>
            <a:fld id="{81A9E46F-7BA3-46CF-8DB8-B01995389C81}" type="slidenum">
              <a:rPr lang="en-US" smtClean="0"/>
              <a:pPr/>
              <a:t>86</a:t>
            </a:fld>
            <a:endParaRPr lang="en-US" dirty="0"/>
          </a:p>
        </p:txBody>
      </p:sp>
    </p:spTree>
    <p:extLst>
      <p:ext uri="{BB962C8B-B14F-4D97-AF65-F5344CB8AC3E}">
        <p14:creationId xmlns:p14="http://schemas.microsoft.com/office/powerpoint/2010/main" val="32422455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457200"/>
            <a:ext cx="9144000" cy="1143000"/>
          </a:xfrm>
        </p:spPr>
        <p:txBody>
          <a:bodyPr>
            <a:normAutofit fontScale="90000"/>
          </a:bodyPr>
          <a:lstStyle/>
          <a:p>
            <a:r>
              <a:rPr lang="en-US" dirty="0"/>
              <a:t>Randomized Sampling  Algorithm – (3)</a:t>
            </a:r>
          </a:p>
        </p:txBody>
      </p:sp>
      <p:sp>
        <p:nvSpPr>
          <p:cNvPr id="18435" name="Rectangle 3"/>
          <p:cNvSpPr>
            <a:spLocks noGrp="1" noChangeArrowheads="1"/>
          </p:cNvSpPr>
          <p:nvPr>
            <p:ph idx="1"/>
          </p:nvPr>
        </p:nvSpPr>
        <p:spPr>
          <a:xfrm>
            <a:off x="152400" y="1447800"/>
            <a:ext cx="8839200" cy="5181600"/>
          </a:xfrm>
        </p:spPr>
        <p:txBody>
          <a:bodyPr>
            <a:normAutofit fontScale="77500" lnSpcReduction="20000"/>
          </a:bodyPr>
          <a:lstStyle/>
          <a:p>
            <a:pPr>
              <a:lnSpc>
                <a:spcPct val="120000"/>
              </a:lnSpc>
            </a:pPr>
            <a:r>
              <a:rPr lang="en-IN" sz="3600" dirty="0"/>
              <a:t>To avoid bias, baskets should not be selected from one part of the file. </a:t>
            </a:r>
          </a:p>
          <a:p>
            <a:pPr>
              <a:lnSpc>
                <a:spcPct val="120000"/>
              </a:lnSpc>
            </a:pPr>
            <a:r>
              <a:rPr lang="en-US" sz="3600" dirty="0"/>
              <a:t>Similarly if the file is part of a distributed file system picking chunks at random to serve as the sample will be biased. </a:t>
            </a:r>
          </a:p>
          <a:p>
            <a:pPr>
              <a:lnSpc>
                <a:spcPct val="120000"/>
              </a:lnSpc>
            </a:pPr>
            <a:r>
              <a:rPr lang="en-US" sz="3600" dirty="0"/>
              <a:t>Algorithm requires only one pass for </a:t>
            </a:r>
            <a:r>
              <a:rPr lang="en-US" sz="3600" dirty="0" err="1"/>
              <a:t>itemset</a:t>
            </a:r>
            <a:r>
              <a:rPr lang="en-US" sz="3600" dirty="0"/>
              <a:t>  of any size K.</a:t>
            </a:r>
          </a:p>
          <a:p>
            <a:pPr>
              <a:lnSpc>
                <a:spcPct val="120000"/>
              </a:lnSpc>
            </a:pPr>
            <a:r>
              <a:rPr lang="en-US" sz="3600" dirty="0"/>
              <a:t> As frequent </a:t>
            </a:r>
            <a:r>
              <a:rPr lang="en-US" sz="3600" dirty="0" err="1"/>
              <a:t>itemsets</a:t>
            </a:r>
            <a:r>
              <a:rPr lang="en-US" sz="3600" dirty="0"/>
              <a:t> of each size are discovered, they can be written out to disk; </a:t>
            </a:r>
            <a:r>
              <a:rPr lang="en-US" sz="3600" dirty="0">
                <a:solidFill>
                  <a:srgbClr val="FF0000"/>
                </a:solidFill>
              </a:rPr>
              <a:t>this operation and the initial reading of the sample from disk are the only disk I/O’s the algorithm does</a:t>
            </a:r>
          </a:p>
        </p:txBody>
      </p:sp>
      <p:sp>
        <p:nvSpPr>
          <p:cNvPr id="2" name="Slide Number Placeholder 1">
            <a:extLst>
              <a:ext uri="{FF2B5EF4-FFF2-40B4-BE49-F238E27FC236}">
                <a16:creationId xmlns:a16="http://schemas.microsoft.com/office/drawing/2014/main" id="{15C4CFC9-007C-FE4A-8C5B-AF687E305BD2}"/>
              </a:ext>
            </a:extLst>
          </p:cNvPr>
          <p:cNvSpPr>
            <a:spLocks noGrp="1"/>
          </p:cNvSpPr>
          <p:nvPr>
            <p:ph type="sldNum" sz="quarter" idx="12"/>
          </p:nvPr>
        </p:nvSpPr>
        <p:spPr/>
        <p:txBody>
          <a:bodyPr/>
          <a:lstStyle/>
          <a:p>
            <a:fld id="{81A9E46F-7BA3-46CF-8DB8-B01995389C81}" type="slidenum">
              <a:rPr lang="en-US" smtClean="0"/>
              <a:pPr/>
              <a:t>87</a:t>
            </a:fld>
            <a:endParaRPr lang="en-US" dirty="0"/>
          </a:p>
        </p:txBody>
      </p:sp>
    </p:spTree>
    <p:extLst>
      <p:ext uri="{BB962C8B-B14F-4D97-AF65-F5344CB8AC3E}">
        <p14:creationId xmlns:p14="http://schemas.microsoft.com/office/powerpoint/2010/main" val="11099823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400" y="304800"/>
            <a:ext cx="8763000" cy="1252728"/>
          </a:xfrm>
        </p:spPr>
        <p:txBody>
          <a:bodyPr>
            <a:normAutofit fontScale="90000"/>
          </a:bodyPr>
          <a:lstStyle/>
          <a:p>
            <a:r>
              <a:rPr lang="en-US" dirty="0"/>
              <a:t>Randomized Sampling  Algorithm – (4)</a:t>
            </a:r>
          </a:p>
        </p:txBody>
      </p:sp>
      <p:sp>
        <p:nvSpPr>
          <p:cNvPr id="18435" name="Rectangle 3"/>
          <p:cNvSpPr>
            <a:spLocks noGrp="1" noChangeArrowheads="1"/>
          </p:cNvSpPr>
          <p:nvPr>
            <p:ph idx="1"/>
          </p:nvPr>
        </p:nvSpPr>
        <p:spPr>
          <a:xfrm>
            <a:off x="152400" y="1557528"/>
            <a:ext cx="8763000" cy="5071871"/>
          </a:xfrm>
        </p:spPr>
        <p:txBody>
          <a:bodyPr>
            <a:noAutofit/>
          </a:bodyPr>
          <a:lstStyle/>
          <a:p>
            <a:r>
              <a:rPr lang="en-IN" sz="4400" dirty="0"/>
              <a:t>Two kinds of errors:</a:t>
            </a:r>
            <a:endParaRPr lang="en-US" sz="4400" dirty="0"/>
          </a:p>
          <a:p>
            <a:pPr lvl="1"/>
            <a:r>
              <a:rPr lang="en-IN" sz="4000" dirty="0">
                <a:solidFill>
                  <a:srgbClr val="7030A0"/>
                </a:solidFill>
              </a:rPr>
              <a:t>false negatives</a:t>
            </a:r>
            <a:r>
              <a:rPr lang="en-IN" sz="4000" dirty="0"/>
              <a:t>: </a:t>
            </a:r>
            <a:r>
              <a:rPr lang="en-IN" sz="4000" dirty="0" err="1"/>
              <a:t>itemsets</a:t>
            </a:r>
            <a:r>
              <a:rPr lang="en-IN" sz="4000" dirty="0"/>
              <a:t> that are frequent in the full dataset but infrequent in the sample dataset.</a:t>
            </a:r>
            <a:endParaRPr lang="en-US" sz="4000" dirty="0"/>
          </a:p>
          <a:p>
            <a:pPr lvl="1"/>
            <a:r>
              <a:rPr lang="en-IN" sz="4000" dirty="0">
                <a:solidFill>
                  <a:srgbClr val="7030A0"/>
                </a:solidFill>
              </a:rPr>
              <a:t>false positives</a:t>
            </a:r>
            <a:r>
              <a:rPr lang="en-IN" sz="4000" dirty="0"/>
              <a:t>: </a:t>
            </a:r>
            <a:r>
              <a:rPr lang="en-IN" sz="4000" dirty="0" err="1"/>
              <a:t>itemsets</a:t>
            </a:r>
            <a:r>
              <a:rPr lang="en-IN" sz="4000" dirty="0"/>
              <a:t> that are infrequent in the full dataset but frequent in the sample dataset.</a:t>
            </a:r>
            <a:endParaRPr lang="en-US" sz="4400" dirty="0"/>
          </a:p>
        </p:txBody>
      </p:sp>
      <p:sp>
        <p:nvSpPr>
          <p:cNvPr id="2" name="Slide Number Placeholder 1">
            <a:extLst>
              <a:ext uri="{FF2B5EF4-FFF2-40B4-BE49-F238E27FC236}">
                <a16:creationId xmlns:a16="http://schemas.microsoft.com/office/drawing/2014/main" id="{CCF591B4-6660-574D-B087-AB618404B2AC}"/>
              </a:ext>
            </a:extLst>
          </p:cNvPr>
          <p:cNvSpPr>
            <a:spLocks noGrp="1"/>
          </p:cNvSpPr>
          <p:nvPr>
            <p:ph type="sldNum" sz="quarter" idx="12"/>
          </p:nvPr>
        </p:nvSpPr>
        <p:spPr/>
        <p:txBody>
          <a:bodyPr/>
          <a:lstStyle/>
          <a:p>
            <a:fld id="{81A9E46F-7BA3-46CF-8DB8-B01995389C81}" type="slidenum">
              <a:rPr lang="en-US" smtClean="0"/>
              <a:pPr/>
              <a:t>88</a:t>
            </a:fld>
            <a:endParaRPr lang="en-US" dirty="0"/>
          </a:p>
        </p:txBody>
      </p:sp>
    </p:spTree>
    <p:extLst>
      <p:ext uri="{BB962C8B-B14F-4D97-AF65-F5344CB8AC3E}">
        <p14:creationId xmlns:p14="http://schemas.microsoft.com/office/powerpoint/2010/main" val="8536392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6200" y="390523"/>
            <a:ext cx="8915400" cy="1143000"/>
          </a:xfrm>
        </p:spPr>
        <p:txBody>
          <a:bodyPr>
            <a:normAutofit fontScale="90000"/>
          </a:bodyPr>
          <a:lstStyle/>
          <a:p>
            <a:r>
              <a:rPr lang="en-US" dirty="0"/>
              <a:t>Randomized Sampling  Algorithm – (5)</a:t>
            </a:r>
          </a:p>
        </p:txBody>
      </p:sp>
      <p:sp>
        <p:nvSpPr>
          <p:cNvPr id="39939" name="Rectangle 3"/>
          <p:cNvSpPr>
            <a:spLocks noGrp="1" noChangeArrowheads="1"/>
          </p:cNvSpPr>
          <p:nvPr>
            <p:ph idx="1"/>
          </p:nvPr>
        </p:nvSpPr>
        <p:spPr>
          <a:xfrm>
            <a:off x="304800" y="1533523"/>
            <a:ext cx="8686800" cy="5105400"/>
          </a:xfrm>
        </p:spPr>
        <p:txBody>
          <a:bodyPr>
            <a:noAutofit/>
          </a:bodyPr>
          <a:lstStyle/>
          <a:p>
            <a:r>
              <a:rPr lang="en-US" dirty="0"/>
              <a:t>Verify that your guesses are truly frequent in the entire data set by a second pass (eliminate </a:t>
            </a:r>
            <a:r>
              <a:rPr lang="en-US" dirty="0">
                <a:solidFill>
                  <a:srgbClr val="00B0F0"/>
                </a:solidFill>
              </a:rPr>
              <a:t>false positives</a:t>
            </a:r>
            <a:r>
              <a:rPr lang="en-US" dirty="0"/>
              <a:t>)</a:t>
            </a:r>
          </a:p>
          <a:p>
            <a:endParaRPr lang="en-US" dirty="0"/>
          </a:p>
          <a:p>
            <a:r>
              <a:rPr lang="en-US" dirty="0"/>
              <a:t>But you don’t catch sets frequent in the whole but not in the sample. (</a:t>
            </a:r>
            <a:r>
              <a:rPr lang="en-US" dirty="0">
                <a:solidFill>
                  <a:schemeClr val="accent6">
                    <a:lumMod val="75000"/>
                  </a:schemeClr>
                </a:solidFill>
              </a:rPr>
              <a:t>false negatives</a:t>
            </a:r>
            <a:r>
              <a:rPr lang="en-US" dirty="0"/>
              <a:t>)</a:t>
            </a:r>
          </a:p>
          <a:p>
            <a:pPr lvl="1"/>
            <a:r>
              <a:rPr lang="en-US" sz="3200" dirty="0"/>
              <a:t>Smaller threshold, e.g., </a:t>
            </a:r>
            <a:r>
              <a:rPr lang="en-US" sz="3200" i="1" dirty="0">
                <a:solidFill>
                  <a:srgbClr val="00B0F0"/>
                </a:solidFill>
              </a:rPr>
              <a:t>s </a:t>
            </a:r>
            <a:r>
              <a:rPr lang="en-US" sz="3200" dirty="0">
                <a:solidFill>
                  <a:srgbClr val="00B0F0"/>
                </a:solidFill>
              </a:rPr>
              <a:t>/125</a:t>
            </a:r>
            <a:r>
              <a:rPr lang="en-US" sz="3200" dirty="0"/>
              <a:t>, helps catch more truly frequent </a:t>
            </a:r>
            <a:r>
              <a:rPr lang="en-US" sz="3200" dirty="0" err="1"/>
              <a:t>itemsets</a:t>
            </a:r>
            <a:r>
              <a:rPr lang="en-US" sz="3200" dirty="0"/>
              <a:t>.</a:t>
            </a:r>
          </a:p>
          <a:p>
            <a:pPr lvl="2"/>
            <a:r>
              <a:rPr lang="en-US" sz="3200" dirty="0"/>
              <a:t>But requires more space.</a:t>
            </a:r>
          </a:p>
        </p:txBody>
      </p:sp>
      <p:sp>
        <p:nvSpPr>
          <p:cNvPr id="2" name="Slide Number Placeholder 1">
            <a:extLst>
              <a:ext uri="{FF2B5EF4-FFF2-40B4-BE49-F238E27FC236}">
                <a16:creationId xmlns:a16="http://schemas.microsoft.com/office/drawing/2014/main" id="{DE67C50E-F2B3-324B-8B9D-AB2AB01BDF9B}"/>
              </a:ext>
            </a:extLst>
          </p:cNvPr>
          <p:cNvSpPr>
            <a:spLocks noGrp="1"/>
          </p:cNvSpPr>
          <p:nvPr>
            <p:ph type="sldNum" sz="quarter" idx="12"/>
          </p:nvPr>
        </p:nvSpPr>
        <p:spPr/>
        <p:txBody>
          <a:bodyPr/>
          <a:lstStyle/>
          <a:p>
            <a:fld id="{81A9E46F-7BA3-46CF-8DB8-B01995389C81}" type="slidenum">
              <a:rPr lang="en-US" smtClean="0"/>
              <a:pPr/>
              <a:t>89</a:t>
            </a:fld>
            <a:endParaRPr lang="en-US" dirty="0"/>
          </a:p>
        </p:txBody>
      </p:sp>
    </p:spTree>
    <p:extLst>
      <p:ext uri="{BB962C8B-B14F-4D97-AF65-F5344CB8AC3E}">
        <p14:creationId xmlns:p14="http://schemas.microsoft.com/office/powerpoint/2010/main" val="53209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BB5C-2511-344A-8902-9C93CE307A49}"/>
              </a:ext>
            </a:extLst>
          </p:cNvPr>
          <p:cNvSpPr>
            <a:spLocks noGrp="1"/>
          </p:cNvSpPr>
          <p:nvPr>
            <p:ph type="title"/>
          </p:nvPr>
        </p:nvSpPr>
        <p:spPr/>
        <p:txBody>
          <a:bodyPr/>
          <a:lstStyle/>
          <a:p>
            <a:r>
              <a:rPr lang="en-US" dirty="0"/>
              <a:t>Big Data Applications</a:t>
            </a:r>
          </a:p>
        </p:txBody>
      </p:sp>
      <p:sp>
        <p:nvSpPr>
          <p:cNvPr id="3" name="Content Placeholder 2">
            <a:extLst>
              <a:ext uri="{FF2B5EF4-FFF2-40B4-BE49-F238E27FC236}">
                <a16:creationId xmlns:a16="http://schemas.microsoft.com/office/drawing/2014/main" id="{20BD704B-72C3-D74A-A360-B4ECC2743FE3}"/>
              </a:ext>
            </a:extLst>
          </p:cNvPr>
          <p:cNvSpPr>
            <a:spLocks noGrp="1"/>
          </p:cNvSpPr>
          <p:nvPr>
            <p:ph idx="1"/>
          </p:nvPr>
        </p:nvSpPr>
        <p:spPr>
          <a:xfrm>
            <a:off x="228600" y="1408176"/>
            <a:ext cx="8709660" cy="5221223"/>
          </a:xfrm>
        </p:spPr>
        <p:txBody>
          <a:bodyPr>
            <a:noAutofit/>
          </a:bodyPr>
          <a:lstStyle/>
          <a:p>
            <a:r>
              <a:rPr lang="en-IN" b="1" dirty="0"/>
              <a:t>Retail.</a:t>
            </a:r>
            <a:r>
              <a:rPr lang="en-IN" dirty="0"/>
              <a:t> Retailers can collect data about purchasing patterns, recording purchase data as item barcodes are scanned by point-of-sale systems. </a:t>
            </a:r>
          </a:p>
          <a:p>
            <a:r>
              <a:rPr lang="en-IN" dirty="0"/>
              <a:t>Machine learning models can look for co-occurrence in this data to determine which products are most likely to be purchased together. </a:t>
            </a:r>
          </a:p>
          <a:p>
            <a:r>
              <a:rPr lang="en-IN" dirty="0"/>
              <a:t>The retailer can then adjust marketing and sales strategy to take advantage of this information.</a:t>
            </a:r>
          </a:p>
          <a:p>
            <a:endParaRPr lang="en-US" dirty="0"/>
          </a:p>
        </p:txBody>
      </p:sp>
      <p:sp>
        <p:nvSpPr>
          <p:cNvPr id="4" name="Slide Number Placeholder 3">
            <a:extLst>
              <a:ext uri="{FF2B5EF4-FFF2-40B4-BE49-F238E27FC236}">
                <a16:creationId xmlns:a16="http://schemas.microsoft.com/office/drawing/2014/main" id="{1BC0D0C5-CE75-494A-AD78-6AB825FBB42C}"/>
              </a:ext>
            </a:extLst>
          </p:cNvPr>
          <p:cNvSpPr>
            <a:spLocks noGrp="1"/>
          </p:cNvSpPr>
          <p:nvPr>
            <p:ph type="sldNum" sz="quarter" idx="12"/>
          </p:nvPr>
        </p:nvSpPr>
        <p:spPr/>
        <p:txBody>
          <a:bodyPr/>
          <a:lstStyle/>
          <a:p>
            <a:fld id="{81A9E46F-7BA3-46CF-8DB8-B01995389C81}" type="slidenum">
              <a:rPr lang="en-US" smtClean="0"/>
              <a:pPr/>
              <a:t>9</a:t>
            </a:fld>
            <a:endParaRPr lang="en-US" dirty="0"/>
          </a:p>
        </p:txBody>
      </p:sp>
    </p:spTree>
    <p:extLst>
      <p:ext uri="{BB962C8B-B14F-4D97-AF65-F5344CB8AC3E}">
        <p14:creationId xmlns:p14="http://schemas.microsoft.com/office/powerpoint/2010/main" val="33333791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SON Algorithm – (1)</a:t>
            </a:r>
          </a:p>
        </p:txBody>
      </p:sp>
      <p:sp>
        <p:nvSpPr>
          <p:cNvPr id="19459" name="Rectangle 3"/>
          <p:cNvSpPr>
            <a:spLocks noGrp="1" noChangeArrowheads="1"/>
          </p:cNvSpPr>
          <p:nvPr>
            <p:ph idx="1"/>
          </p:nvPr>
        </p:nvSpPr>
        <p:spPr/>
        <p:txBody>
          <a:bodyPr/>
          <a:lstStyle/>
          <a:p>
            <a:r>
              <a:rPr lang="en-US" dirty="0">
                <a:solidFill>
                  <a:srgbClr val="0070C0"/>
                </a:solidFill>
              </a:rPr>
              <a:t>First pass</a:t>
            </a:r>
            <a:r>
              <a:rPr lang="en-US" dirty="0"/>
              <a:t>: Break the data into </a:t>
            </a:r>
            <a:r>
              <a:rPr lang="en-US" dirty="0">
                <a:solidFill>
                  <a:schemeClr val="accent6">
                    <a:lumMod val="75000"/>
                  </a:schemeClr>
                </a:solidFill>
              </a:rPr>
              <a:t>chunks</a:t>
            </a:r>
            <a:r>
              <a:rPr lang="en-US" dirty="0"/>
              <a:t> that can be processed in main memory. </a:t>
            </a:r>
          </a:p>
          <a:p>
            <a:r>
              <a:rPr lang="en-US" dirty="0"/>
              <a:t>Read one chunk at the time</a:t>
            </a:r>
          </a:p>
          <a:p>
            <a:pPr lvl="1"/>
            <a:r>
              <a:rPr lang="en-US" dirty="0"/>
              <a:t>Find all frequent </a:t>
            </a:r>
            <a:r>
              <a:rPr lang="en-US" dirty="0" err="1"/>
              <a:t>itemsets</a:t>
            </a:r>
            <a:r>
              <a:rPr lang="en-US" dirty="0"/>
              <a:t> for each chunk.</a:t>
            </a:r>
          </a:p>
          <a:p>
            <a:pPr lvl="1"/>
            <a:r>
              <a:rPr lang="en-US" dirty="0"/>
              <a:t>Threshold = </a:t>
            </a:r>
            <a:r>
              <a:rPr lang="en-US" dirty="0">
                <a:solidFill>
                  <a:srgbClr val="00B0F0"/>
                </a:solidFill>
              </a:rPr>
              <a:t>s/number of chunks</a:t>
            </a:r>
          </a:p>
          <a:p>
            <a:pPr marL="274320" lvl="1" indent="0">
              <a:buNone/>
            </a:pPr>
            <a:endParaRPr lang="en-US" dirty="0"/>
          </a:p>
          <a:p>
            <a:r>
              <a:rPr lang="en-US" dirty="0"/>
              <a:t>An </a:t>
            </a:r>
            <a:r>
              <a:rPr lang="en-US" dirty="0" err="1"/>
              <a:t>itemset</a:t>
            </a:r>
            <a:r>
              <a:rPr lang="en-US" dirty="0"/>
              <a:t> becomes a </a:t>
            </a:r>
            <a:r>
              <a:rPr lang="en-US" dirty="0">
                <a:solidFill>
                  <a:schemeClr val="accent6">
                    <a:lumMod val="75000"/>
                  </a:schemeClr>
                </a:solidFill>
              </a:rPr>
              <a:t>candidate</a:t>
            </a:r>
            <a:r>
              <a:rPr lang="en-US" dirty="0"/>
              <a:t> if it is found to be frequent in </a:t>
            </a:r>
            <a:r>
              <a:rPr lang="en-US" dirty="0">
                <a:solidFill>
                  <a:schemeClr val="accent6">
                    <a:lumMod val="75000"/>
                  </a:schemeClr>
                </a:solidFill>
              </a:rPr>
              <a:t>any </a:t>
            </a:r>
            <a:r>
              <a:rPr lang="en-US" dirty="0"/>
              <a:t>one or more chunks of the baskets.</a:t>
            </a:r>
          </a:p>
        </p:txBody>
      </p:sp>
      <p:sp>
        <p:nvSpPr>
          <p:cNvPr id="2" name="Slide Number Placeholder 1">
            <a:extLst>
              <a:ext uri="{FF2B5EF4-FFF2-40B4-BE49-F238E27FC236}">
                <a16:creationId xmlns:a16="http://schemas.microsoft.com/office/drawing/2014/main" id="{4FCADE27-E354-3247-B45E-EDBB8BDA1A9D}"/>
              </a:ext>
            </a:extLst>
          </p:cNvPr>
          <p:cNvSpPr>
            <a:spLocks noGrp="1"/>
          </p:cNvSpPr>
          <p:nvPr>
            <p:ph type="sldNum" sz="quarter" idx="12"/>
          </p:nvPr>
        </p:nvSpPr>
        <p:spPr/>
        <p:txBody>
          <a:bodyPr/>
          <a:lstStyle/>
          <a:p>
            <a:fld id="{81A9E46F-7BA3-46CF-8DB8-B01995389C81}" type="slidenum">
              <a:rPr lang="en-US" smtClean="0"/>
              <a:pPr/>
              <a:t>90</a:t>
            </a:fld>
            <a:endParaRPr lang="en-US" dirty="0"/>
          </a:p>
        </p:txBody>
      </p:sp>
    </p:spTree>
    <p:extLst>
      <p:ext uri="{BB962C8B-B14F-4D97-AF65-F5344CB8AC3E}">
        <p14:creationId xmlns:p14="http://schemas.microsoft.com/office/powerpoint/2010/main" val="14839170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SON Algorithm – (2)</a:t>
            </a:r>
          </a:p>
        </p:txBody>
      </p:sp>
      <p:sp>
        <p:nvSpPr>
          <p:cNvPr id="20483" name="Rectangle 3"/>
          <p:cNvSpPr>
            <a:spLocks noGrp="1" noChangeArrowheads="1"/>
          </p:cNvSpPr>
          <p:nvPr>
            <p:ph idx="1"/>
          </p:nvPr>
        </p:nvSpPr>
        <p:spPr/>
        <p:txBody>
          <a:bodyPr/>
          <a:lstStyle/>
          <a:p>
            <a:r>
              <a:rPr lang="en-US" dirty="0">
                <a:solidFill>
                  <a:srgbClr val="0070C0"/>
                </a:solidFill>
              </a:rPr>
              <a:t>Second pass</a:t>
            </a:r>
            <a:r>
              <a:rPr lang="en-US" dirty="0"/>
              <a:t>: count all the candidate </a:t>
            </a:r>
            <a:r>
              <a:rPr lang="en-US" dirty="0" err="1"/>
              <a:t>itemsets</a:t>
            </a:r>
            <a:r>
              <a:rPr lang="en-US" dirty="0"/>
              <a:t> and determine which are frequent in the entire set.</a:t>
            </a:r>
          </a:p>
          <a:p>
            <a:endParaRPr lang="en-US" dirty="0"/>
          </a:p>
          <a:p>
            <a:r>
              <a:rPr lang="en-US" dirty="0">
                <a:solidFill>
                  <a:schemeClr val="accent6">
                    <a:lumMod val="75000"/>
                  </a:schemeClr>
                </a:solidFill>
              </a:rPr>
              <a:t>Key “monotonicity” idea</a:t>
            </a:r>
            <a:r>
              <a:rPr lang="en-US" dirty="0"/>
              <a:t>: an </a:t>
            </a:r>
            <a:r>
              <a:rPr lang="en-US" dirty="0" err="1"/>
              <a:t>itemset</a:t>
            </a:r>
            <a:r>
              <a:rPr lang="en-US" dirty="0"/>
              <a:t> cannot be frequent in the entire set of baskets unless it is frequent in at least one subset.</a:t>
            </a:r>
          </a:p>
          <a:p>
            <a:pPr lvl="1"/>
            <a:r>
              <a:rPr lang="en-US" dirty="0">
                <a:solidFill>
                  <a:schemeClr val="accent6">
                    <a:lumMod val="75000"/>
                  </a:schemeClr>
                </a:solidFill>
              </a:rPr>
              <a:t>Why</a:t>
            </a:r>
            <a:r>
              <a:rPr lang="en-US" dirty="0"/>
              <a:t>?</a:t>
            </a:r>
          </a:p>
        </p:txBody>
      </p:sp>
      <p:sp>
        <p:nvSpPr>
          <p:cNvPr id="2" name="Slide Number Placeholder 1">
            <a:extLst>
              <a:ext uri="{FF2B5EF4-FFF2-40B4-BE49-F238E27FC236}">
                <a16:creationId xmlns:a16="http://schemas.microsoft.com/office/drawing/2014/main" id="{399CC48C-ABCF-7B4B-A710-9EF4A6195D0E}"/>
              </a:ext>
            </a:extLst>
          </p:cNvPr>
          <p:cNvSpPr>
            <a:spLocks noGrp="1"/>
          </p:cNvSpPr>
          <p:nvPr>
            <p:ph type="sldNum" sz="quarter" idx="12"/>
          </p:nvPr>
        </p:nvSpPr>
        <p:spPr/>
        <p:txBody>
          <a:bodyPr/>
          <a:lstStyle/>
          <a:p>
            <a:fld id="{81A9E46F-7BA3-46CF-8DB8-B01995389C81}" type="slidenum">
              <a:rPr lang="en-US" smtClean="0"/>
              <a:pPr/>
              <a:t>91</a:t>
            </a:fld>
            <a:endParaRPr lang="en-US" dirty="0"/>
          </a:p>
        </p:txBody>
      </p:sp>
    </p:spTree>
    <p:extLst>
      <p:ext uri="{BB962C8B-B14F-4D97-AF65-F5344CB8AC3E}">
        <p14:creationId xmlns:p14="http://schemas.microsoft.com/office/powerpoint/2010/main" val="1245276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609600"/>
            <a:ext cx="9144000" cy="1143000"/>
          </a:xfrm>
        </p:spPr>
        <p:txBody>
          <a:bodyPr>
            <a:normAutofit fontScale="90000"/>
          </a:bodyPr>
          <a:lstStyle/>
          <a:p>
            <a:r>
              <a:rPr lang="en-US"/>
              <a:t>SON Algorithm – Distributed Version</a:t>
            </a:r>
          </a:p>
        </p:txBody>
      </p:sp>
      <p:sp>
        <p:nvSpPr>
          <p:cNvPr id="45059" name="Rectangle 3"/>
          <p:cNvSpPr>
            <a:spLocks noGrp="1" noChangeArrowheads="1"/>
          </p:cNvSpPr>
          <p:nvPr>
            <p:ph idx="1"/>
          </p:nvPr>
        </p:nvSpPr>
        <p:spPr>
          <a:xfrm>
            <a:off x="685800" y="1981200"/>
            <a:ext cx="7772400" cy="4495800"/>
          </a:xfrm>
        </p:spPr>
        <p:txBody>
          <a:bodyPr/>
          <a:lstStyle/>
          <a:p>
            <a:r>
              <a:rPr lang="en-US" dirty="0"/>
              <a:t>This idea lends itself to </a:t>
            </a:r>
            <a:r>
              <a:rPr lang="en-US" dirty="0">
                <a:solidFill>
                  <a:schemeClr val="accent6">
                    <a:lumMod val="75000"/>
                  </a:schemeClr>
                </a:solidFill>
              </a:rPr>
              <a:t>distributed data mining</a:t>
            </a:r>
            <a:r>
              <a:rPr lang="en-US" dirty="0"/>
              <a:t>.</a:t>
            </a:r>
          </a:p>
          <a:p>
            <a:r>
              <a:rPr lang="en-US" dirty="0"/>
              <a:t>If baskets are distributed among many nodes, compute frequent </a:t>
            </a:r>
            <a:r>
              <a:rPr lang="en-US" dirty="0" err="1"/>
              <a:t>itemsets</a:t>
            </a:r>
            <a:r>
              <a:rPr lang="en-US" dirty="0"/>
              <a:t> at each node, then distribute the candidates from each node.</a:t>
            </a:r>
          </a:p>
          <a:p>
            <a:r>
              <a:rPr lang="en-US" dirty="0"/>
              <a:t>Finally, accumulate the counts of all candidates.</a:t>
            </a:r>
          </a:p>
        </p:txBody>
      </p:sp>
      <p:sp>
        <p:nvSpPr>
          <p:cNvPr id="2" name="Slide Number Placeholder 1">
            <a:extLst>
              <a:ext uri="{FF2B5EF4-FFF2-40B4-BE49-F238E27FC236}">
                <a16:creationId xmlns:a16="http://schemas.microsoft.com/office/drawing/2014/main" id="{132C832A-23F8-AA40-A30E-96554BDE23DF}"/>
              </a:ext>
            </a:extLst>
          </p:cNvPr>
          <p:cNvSpPr>
            <a:spLocks noGrp="1"/>
          </p:cNvSpPr>
          <p:nvPr>
            <p:ph type="sldNum" sz="quarter" idx="12"/>
          </p:nvPr>
        </p:nvSpPr>
        <p:spPr/>
        <p:txBody>
          <a:bodyPr/>
          <a:lstStyle/>
          <a:p>
            <a:fld id="{81A9E46F-7BA3-46CF-8DB8-B01995389C81}" type="slidenum">
              <a:rPr lang="en-US" smtClean="0"/>
              <a:pPr/>
              <a:t>92</a:t>
            </a:fld>
            <a:endParaRPr lang="en-US" dirty="0"/>
          </a:p>
        </p:txBody>
      </p:sp>
    </p:spTree>
    <p:extLst>
      <p:ext uri="{BB962C8B-B14F-4D97-AF65-F5344CB8AC3E}">
        <p14:creationId xmlns:p14="http://schemas.microsoft.com/office/powerpoint/2010/main" val="40164885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400" y="152399"/>
            <a:ext cx="8915400" cy="6589643"/>
          </a:xfrm>
          <a:prstGeom prst="rect">
            <a:avLst/>
          </a:prstGeom>
        </p:spPr>
      </p:pic>
      <p:sp>
        <p:nvSpPr>
          <p:cNvPr id="2" name="Slide Number Placeholder 1">
            <a:extLst>
              <a:ext uri="{FF2B5EF4-FFF2-40B4-BE49-F238E27FC236}">
                <a16:creationId xmlns:a16="http://schemas.microsoft.com/office/drawing/2014/main" id="{1329D14A-05FF-EC43-B4AE-D7D4F2EE31C3}"/>
              </a:ext>
            </a:extLst>
          </p:cNvPr>
          <p:cNvSpPr>
            <a:spLocks noGrp="1"/>
          </p:cNvSpPr>
          <p:nvPr>
            <p:ph type="sldNum" sz="quarter" idx="12"/>
          </p:nvPr>
        </p:nvSpPr>
        <p:spPr/>
        <p:txBody>
          <a:bodyPr/>
          <a:lstStyle/>
          <a:p>
            <a:fld id="{81A9E46F-7BA3-46CF-8DB8-B01995389C81}" type="slidenum">
              <a:rPr lang="en-US" smtClean="0"/>
              <a:pPr/>
              <a:t>93</a:t>
            </a:fld>
            <a:endParaRPr lang="en-US" dirty="0"/>
          </a:p>
        </p:txBody>
      </p:sp>
    </p:spTree>
    <p:extLst>
      <p:ext uri="{BB962C8B-B14F-4D97-AF65-F5344CB8AC3E}">
        <p14:creationId xmlns:p14="http://schemas.microsoft.com/office/powerpoint/2010/main" val="13141617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50976"/>
          </a:xfrm>
        </p:spPr>
        <p:txBody>
          <a:bodyPr>
            <a:normAutofit fontScale="90000"/>
          </a:bodyPr>
          <a:lstStyle/>
          <a:p>
            <a:r>
              <a:rPr lang="en-IN" dirty="0"/>
              <a:t>The first map-reduce step:</a:t>
            </a:r>
            <a:r>
              <a:rPr lang="en-US" dirty="0"/>
              <a:t/>
            </a:r>
            <a:br>
              <a:rPr lang="en-US" dirty="0"/>
            </a:br>
            <a:endParaRPr lang="en-US" dirty="0"/>
          </a:p>
        </p:txBody>
      </p:sp>
      <p:sp>
        <p:nvSpPr>
          <p:cNvPr id="3" name="Content Placeholder 2"/>
          <p:cNvSpPr>
            <a:spLocks noGrp="1"/>
          </p:cNvSpPr>
          <p:nvPr>
            <p:ph idx="1"/>
          </p:nvPr>
        </p:nvSpPr>
        <p:spPr>
          <a:xfrm>
            <a:off x="457200" y="1524000"/>
            <a:ext cx="8229600" cy="5105400"/>
          </a:xfrm>
        </p:spPr>
        <p:txBody>
          <a:bodyPr>
            <a:normAutofit/>
          </a:bodyPr>
          <a:lstStyle/>
          <a:p>
            <a:r>
              <a:rPr lang="en-IN" dirty="0">
                <a:solidFill>
                  <a:srgbClr val="FF0000"/>
                </a:solidFill>
              </a:rPr>
              <a:t>map(key, value):</a:t>
            </a:r>
            <a:endParaRPr lang="en-US" dirty="0">
              <a:solidFill>
                <a:srgbClr val="FF0000"/>
              </a:solidFill>
            </a:endParaRPr>
          </a:p>
          <a:p>
            <a:r>
              <a:rPr lang="en-IN" dirty="0"/>
              <a:t>//value is a chunk of the full dataset</a:t>
            </a:r>
            <a:endParaRPr lang="en-US" dirty="0"/>
          </a:p>
          <a:p>
            <a:r>
              <a:rPr lang="en-IN" dirty="0"/>
              <a:t>Count occurrences of </a:t>
            </a:r>
            <a:r>
              <a:rPr lang="en-IN" dirty="0" err="1"/>
              <a:t>itemsets</a:t>
            </a:r>
            <a:r>
              <a:rPr lang="en-IN" dirty="0"/>
              <a:t> in the chunk.</a:t>
            </a:r>
            <a:endParaRPr lang="en-US" dirty="0"/>
          </a:p>
          <a:p>
            <a:r>
              <a:rPr lang="en-IN" dirty="0"/>
              <a:t>for </a:t>
            </a:r>
            <a:r>
              <a:rPr lang="en-IN" dirty="0" err="1"/>
              <a:t>itemset</a:t>
            </a:r>
            <a:r>
              <a:rPr lang="en-IN" dirty="0"/>
              <a:t> in </a:t>
            </a:r>
            <a:r>
              <a:rPr lang="en-IN" dirty="0" err="1"/>
              <a:t>itemsets</a:t>
            </a:r>
            <a:r>
              <a:rPr lang="en-IN" dirty="0"/>
              <a:t>:</a:t>
            </a:r>
            <a:endParaRPr lang="en-US" dirty="0"/>
          </a:p>
          <a:p>
            <a:r>
              <a:rPr lang="en-IN" dirty="0"/>
              <a:t>if </a:t>
            </a:r>
            <a:r>
              <a:rPr lang="en-IN" dirty="0" err="1"/>
              <a:t>supp</a:t>
            </a:r>
            <a:r>
              <a:rPr lang="en-IN" dirty="0"/>
              <a:t>(</a:t>
            </a:r>
            <a:r>
              <a:rPr lang="en-IN" dirty="0" err="1"/>
              <a:t>itemset</a:t>
            </a:r>
            <a:r>
              <a:rPr lang="en-IN" dirty="0"/>
              <a:t>) &gt;= p*s</a:t>
            </a:r>
            <a:endParaRPr lang="en-US" dirty="0"/>
          </a:p>
          <a:p>
            <a:r>
              <a:rPr lang="en-IN" dirty="0"/>
              <a:t>emit(</a:t>
            </a:r>
            <a:r>
              <a:rPr lang="en-IN" dirty="0" err="1"/>
              <a:t>itemset</a:t>
            </a:r>
            <a:r>
              <a:rPr lang="en-IN" dirty="0"/>
              <a:t>, null)</a:t>
            </a:r>
            <a:endParaRPr lang="en-US" dirty="0"/>
          </a:p>
          <a:p>
            <a:endParaRPr lang="en-US" dirty="0"/>
          </a:p>
          <a:p>
            <a:r>
              <a:rPr lang="en-IN" dirty="0">
                <a:solidFill>
                  <a:srgbClr val="FF0000"/>
                </a:solidFill>
              </a:rPr>
              <a:t>reduce(key, values):</a:t>
            </a:r>
            <a:endParaRPr lang="en-US" dirty="0">
              <a:solidFill>
                <a:srgbClr val="FF0000"/>
              </a:solidFill>
            </a:endParaRPr>
          </a:p>
          <a:p>
            <a:r>
              <a:rPr lang="en-IN" dirty="0"/>
              <a:t>emit(key, null)</a:t>
            </a:r>
            <a:endParaRPr lang="en-US" dirty="0"/>
          </a:p>
          <a:p>
            <a:endParaRPr lang="en-US" dirty="0"/>
          </a:p>
        </p:txBody>
      </p:sp>
      <p:sp>
        <p:nvSpPr>
          <p:cNvPr id="4" name="Slide Number Placeholder 3">
            <a:extLst>
              <a:ext uri="{FF2B5EF4-FFF2-40B4-BE49-F238E27FC236}">
                <a16:creationId xmlns:a16="http://schemas.microsoft.com/office/drawing/2014/main" id="{A7406C93-3411-3341-82CB-17D66E2B4A0A}"/>
              </a:ext>
            </a:extLst>
          </p:cNvPr>
          <p:cNvSpPr>
            <a:spLocks noGrp="1"/>
          </p:cNvSpPr>
          <p:nvPr>
            <p:ph type="sldNum" sz="quarter" idx="12"/>
          </p:nvPr>
        </p:nvSpPr>
        <p:spPr/>
        <p:txBody>
          <a:bodyPr/>
          <a:lstStyle/>
          <a:p>
            <a:fld id="{81A9E46F-7BA3-46CF-8DB8-B01995389C81}" type="slidenum">
              <a:rPr lang="en-US" smtClean="0"/>
              <a:pPr/>
              <a:t>94</a:t>
            </a:fld>
            <a:endParaRPr lang="en-US" dirty="0"/>
          </a:p>
        </p:txBody>
      </p:sp>
    </p:spTree>
    <p:extLst>
      <p:ext uri="{BB962C8B-B14F-4D97-AF65-F5344CB8AC3E}">
        <p14:creationId xmlns:p14="http://schemas.microsoft.com/office/powerpoint/2010/main" val="39598400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The second map-reduce step:</a:t>
            </a:r>
            <a:endParaRPr lang="en-US" dirty="0"/>
          </a:p>
        </p:txBody>
      </p:sp>
      <p:sp>
        <p:nvSpPr>
          <p:cNvPr id="3" name="Content Placeholder 2"/>
          <p:cNvSpPr>
            <a:spLocks noGrp="1"/>
          </p:cNvSpPr>
          <p:nvPr>
            <p:ph idx="1"/>
          </p:nvPr>
        </p:nvSpPr>
        <p:spPr>
          <a:xfrm>
            <a:off x="457200" y="1524000"/>
            <a:ext cx="8229600" cy="5181599"/>
          </a:xfrm>
        </p:spPr>
        <p:txBody>
          <a:bodyPr>
            <a:normAutofit fontScale="92500" lnSpcReduction="20000"/>
          </a:bodyPr>
          <a:lstStyle/>
          <a:p>
            <a:r>
              <a:rPr lang="en-IN" dirty="0"/>
              <a:t>	</a:t>
            </a:r>
            <a:r>
              <a:rPr lang="en-IN" dirty="0">
                <a:solidFill>
                  <a:srgbClr val="FF0000"/>
                </a:solidFill>
              </a:rPr>
              <a:t>map(key, value):</a:t>
            </a:r>
            <a:endParaRPr lang="en-US" dirty="0">
              <a:solidFill>
                <a:srgbClr val="FF0000"/>
              </a:solidFill>
            </a:endParaRPr>
          </a:p>
          <a:p>
            <a:r>
              <a:rPr lang="en-IN" dirty="0"/>
              <a:t>    // value is the candidate </a:t>
            </a:r>
            <a:r>
              <a:rPr lang="en-IN" dirty="0" err="1"/>
              <a:t>itemsets</a:t>
            </a:r>
            <a:r>
              <a:rPr lang="en-IN" dirty="0"/>
              <a:t> and a chunk</a:t>
            </a:r>
            <a:endParaRPr lang="en-US" dirty="0"/>
          </a:p>
          <a:p>
            <a:r>
              <a:rPr lang="en-IN" dirty="0"/>
              <a:t>    of the full dataset</a:t>
            </a:r>
            <a:endParaRPr lang="en-US" dirty="0"/>
          </a:p>
          <a:p>
            <a:r>
              <a:rPr lang="en-IN" dirty="0"/>
              <a:t>    Count occurrences of </a:t>
            </a:r>
            <a:r>
              <a:rPr lang="en-IN" dirty="0" err="1"/>
              <a:t>itemsets</a:t>
            </a:r>
            <a:r>
              <a:rPr lang="en-IN" dirty="0"/>
              <a:t> in the chunk.</a:t>
            </a:r>
            <a:endParaRPr lang="en-US" dirty="0"/>
          </a:p>
          <a:p>
            <a:r>
              <a:rPr lang="en-IN" dirty="0"/>
              <a:t>    for </a:t>
            </a:r>
            <a:r>
              <a:rPr lang="en-IN" dirty="0" err="1"/>
              <a:t>itemset</a:t>
            </a:r>
            <a:r>
              <a:rPr lang="en-IN" dirty="0"/>
              <a:t> in </a:t>
            </a:r>
            <a:r>
              <a:rPr lang="en-IN" dirty="0" err="1"/>
              <a:t>itemsets</a:t>
            </a:r>
            <a:r>
              <a:rPr lang="en-IN" dirty="0"/>
              <a:t>:</a:t>
            </a:r>
            <a:endParaRPr lang="en-US" dirty="0"/>
          </a:p>
          <a:p>
            <a:r>
              <a:rPr lang="en-IN" dirty="0"/>
              <a:t>        emit(</a:t>
            </a:r>
            <a:r>
              <a:rPr lang="en-IN" dirty="0" err="1"/>
              <a:t>itemset</a:t>
            </a:r>
            <a:r>
              <a:rPr lang="en-IN" dirty="0"/>
              <a:t>, </a:t>
            </a:r>
            <a:r>
              <a:rPr lang="en-IN" dirty="0" err="1"/>
              <a:t>supp</a:t>
            </a:r>
            <a:r>
              <a:rPr lang="en-IN" dirty="0"/>
              <a:t>(</a:t>
            </a:r>
            <a:r>
              <a:rPr lang="en-IN" dirty="0" err="1"/>
              <a:t>itemset</a:t>
            </a:r>
            <a:r>
              <a:rPr lang="en-IN" dirty="0"/>
              <a:t>))</a:t>
            </a:r>
            <a:endParaRPr lang="en-US" dirty="0"/>
          </a:p>
          <a:p>
            <a:endParaRPr lang="en-US" dirty="0"/>
          </a:p>
          <a:p>
            <a:r>
              <a:rPr lang="en-IN" dirty="0">
                <a:solidFill>
                  <a:srgbClr val="FF0000"/>
                </a:solidFill>
              </a:rPr>
              <a:t>reduce(key, values):</a:t>
            </a:r>
            <a:endParaRPr lang="en-US" dirty="0">
              <a:solidFill>
                <a:srgbClr val="FF0000"/>
              </a:solidFill>
            </a:endParaRPr>
          </a:p>
          <a:p>
            <a:r>
              <a:rPr lang="en-IN" dirty="0"/>
              <a:t>    result = 0</a:t>
            </a:r>
            <a:endParaRPr lang="en-US" dirty="0"/>
          </a:p>
          <a:p>
            <a:r>
              <a:rPr lang="en-IN" dirty="0"/>
              <a:t>    for value in values:</a:t>
            </a:r>
            <a:endParaRPr lang="en-US" dirty="0"/>
          </a:p>
          <a:p>
            <a:r>
              <a:rPr lang="en-IN" dirty="0"/>
              <a:t>        result += value</a:t>
            </a:r>
            <a:endParaRPr lang="en-US" dirty="0"/>
          </a:p>
          <a:p>
            <a:r>
              <a:rPr lang="en-IN" dirty="0"/>
              <a:t>    if result &gt;= s:</a:t>
            </a:r>
            <a:endParaRPr lang="en-US" dirty="0"/>
          </a:p>
          <a:p>
            <a:r>
              <a:rPr lang="en-IN" dirty="0"/>
              <a:t>        emit(key, result)</a:t>
            </a:r>
            <a:endParaRPr lang="en-US" dirty="0"/>
          </a:p>
          <a:p>
            <a:endParaRPr lang="en-US" dirty="0"/>
          </a:p>
        </p:txBody>
      </p:sp>
      <p:sp>
        <p:nvSpPr>
          <p:cNvPr id="4" name="Slide Number Placeholder 3">
            <a:extLst>
              <a:ext uri="{FF2B5EF4-FFF2-40B4-BE49-F238E27FC236}">
                <a16:creationId xmlns:a16="http://schemas.microsoft.com/office/drawing/2014/main" id="{64706EBA-3D7E-9844-AC47-33AFB2DBFD14}"/>
              </a:ext>
            </a:extLst>
          </p:cNvPr>
          <p:cNvSpPr>
            <a:spLocks noGrp="1"/>
          </p:cNvSpPr>
          <p:nvPr>
            <p:ph type="sldNum" sz="quarter" idx="12"/>
          </p:nvPr>
        </p:nvSpPr>
        <p:spPr/>
        <p:txBody>
          <a:bodyPr/>
          <a:lstStyle/>
          <a:p>
            <a:fld id="{81A9E46F-7BA3-46CF-8DB8-B01995389C81}" type="slidenum">
              <a:rPr lang="en-US" smtClean="0"/>
              <a:pPr/>
              <a:t>95</a:t>
            </a:fld>
            <a:endParaRPr lang="en-US" dirty="0"/>
          </a:p>
        </p:txBody>
      </p:sp>
    </p:spTree>
    <p:extLst>
      <p:ext uri="{BB962C8B-B14F-4D97-AF65-F5344CB8AC3E}">
        <p14:creationId xmlns:p14="http://schemas.microsoft.com/office/powerpoint/2010/main" val="5462767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Phase  Map Reduce</a:t>
            </a:r>
          </a:p>
        </p:txBody>
      </p:sp>
      <p:sp>
        <p:nvSpPr>
          <p:cNvPr id="3" name="Content Placeholder 2"/>
          <p:cNvSpPr>
            <a:spLocks noGrp="1"/>
          </p:cNvSpPr>
          <p:nvPr>
            <p:ph idx="1"/>
          </p:nvPr>
        </p:nvSpPr>
        <p:spPr>
          <a:xfrm>
            <a:off x="36226" y="1419419"/>
            <a:ext cx="8955374" cy="4981381"/>
          </a:xfrm>
        </p:spPr>
        <p:txBody>
          <a:bodyPr>
            <a:noAutofit/>
          </a:bodyPr>
          <a:lstStyle/>
          <a:p>
            <a:r>
              <a:rPr lang="en-US" sz="3600" b="1" dirty="0"/>
              <a:t>First Map Function:</a:t>
            </a:r>
            <a:r>
              <a:rPr lang="en-US" sz="3600" dirty="0"/>
              <a:t> </a:t>
            </a:r>
          </a:p>
          <a:p>
            <a:pPr lvl="1"/>
            <a:r>
              <a:rPr lang="en-US" sz="3200" dirty="0"/>
              <a:t>Take the assigned subset of the baskets and find the </a:t>
            </a:r>
            <a:r>
              <a:rPr lang="en-US" sz="3200" dirty="0" err="1"/>
              <a:t>itemsets</a:t>
            </a:r>
            <a:r>
              <a:rPr lang="en-US" sz="3200" dirty="0"/>
              <a:t> frequent in the subset using the simple Randomized Algorithm.</a:t>
            </a:r>
          </a:p>
          <a:p>
            <a:pPr lvl="1"/>
            <a:r>
              <a:rPr lang="en-US" sz="3200" dirty="0"/>
              <a:t>Lower the support threshold from s to </a:t>
            </a:r>
            <a:r>
              <a:rPr lang="en-US" sz="3200" dirty="0" err="1"/>
              <a:t>ps</a:t>
            </a:r>
            <a:r>
              <a:rPr lang="en-US" sz="3200" dirty="0"/>
              <a:t> if each Map task gets fraction p of the total input file. </a:t>
            </a:r>
          </a:p>
          <a:p>
            <a:pPr lvl="1"/>
            <a:r>
              <a:rPr lang="en-US" sz="3200" dirty="0"/>
              <a:t>The output is a set of key-value pairs (F, 1), where F is a frequent </a:t>
            </a:r>
            <a:r>
              <a:rPr lang="en-US" sz="3200" dirty="0" err="1"/>
              <a:t>itemset</a:t>
            </a:r>
            <a:r>
              <a:rPr lang="en-US" sz="3200" dirty="0"/>
              <a:t> from the sample.</a:t>
            </a:r>
          </a:p>
          <a:p>
            <a:pPr lvl="1"/>
            <a:r>
              <a:rPr lang="en-US" sz="3200" dirty="0"/>
              <a:t> The value is always 1 and is irrelevant.</a:t>
            </a:r>
          </a:p>
        </p:txBody>
      </p:sp>
      <p:sp>
        <p:nvSpPr>
          <p:cNvPr id="4" name="Slide Number Placeholder 3">
            <a:extLst>
              <a:ext uri="{FF2B5EF4-FFF2-40B4-BE49-F238E27FC236}">
                <a16:creationId xmlns:a16="http://schemas.microsoft.com/office/drawing/2014/main" id="{251A7171-8932-3F43-94B4-618256434E38}"/>
              </a:ext>
            </a:extLst>
          </p:cNvPr>
          <p:cNvSpPr>
            <a:spLocks noGrp="1"/>
          </p:cNvSpPr>
          <p:nvPr>
            <p:ph type="sldNum" sz="quarter" idx="12"/>
          </p:nvPr>
        </p:nvSpPr>
        <p:spPr/>
        <p:txBody>
          <a:bodyPr/>
          <a:lstStyle/>
          <a:p>
            <a:fld id="{81A9E46F-7BA3-46CF-8DB8-B01995389C81}" type="slidenum">
              <a:rPr lang="en-US" smtClean="0"/>
              <a:pPr/>
              <a:t>96</a:t>
            </a:fld>
            <a:endParaRPr lang="en-US" dirty="0"/>
          </a:p>
        </p:txBody>
      </p:sp>
    </p:spTree>
    <p:extLst>
      <p:ext uri="{BB962C8B-B14F-4D97-AF65-F5344CB8AC3E}">
        <p14:creationId xmlns:p14="http://schemas.microsoft.com/office/powerpoint/2010/main" val="13105932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Phase -  MR</a:t>
            </a:r>
          </a:p>
        </p:txBody>
      </p:sp>
      <p:sp>
        <p:nvSpPr>
          <p:cNvPr id="3" name="Content Placeholder 2"/>
          <p:cNvSpPr>
            <a:spLocks noGrp="1"/>
          </p:cNvSpPr>
          <p:nvPr>
            <p:ph idx="1"/>
          </p:nvPr>
        </p:nvSpPr>
        <p:spPr/>
        <p:txBody>
          <a:bodyPr>
            <a:normAutofit/>
          </a:bodyPr>
          <a:lstStyle/>
          <a:p>
            <a:r>
              <a:rPr lang="en-US" sz="3600" b="1" dirty="0"/>
              <a:t>First Reduce Function:</a:t>
            </a:r>
            <a:r>
              <a:rPr lang="en-US" sz="3600" dirty="0"/>
              <a:t> </a:t>
            </a:r>
          </a:p>
          <a:p>
            <a:pPr lvl="1"/>
            <a:r>
              <a:rPr lang="en-US" sz="3200" dirty="0"/>
              <a:t>Each Reduce task is assigned a set of keys, which are </a:t>
            </a:r>
            <a:r>
              <a:rPr lang="en-US" sz="3200" dirty="0" err="1"/>
              <a:t>itemsets</a:t>
            </a:r>
            <a:r>
              <a:rPr lang="en-US" sz="3200" dirty="0"/>
              <a:t>. </a:t>
            </a:r>
          </a:p>
          <a:p>
            <a:pPr lvl="1"/>
            <a:r>
              <a:rPr lang="en-US" sz="3200" dirty="0"/>
              <a:t>The value is ignored, and the Reduce task simply produces those keys (</a:t>
            </a:r>
            <a:r>
              <a:rPr lang="en-US" sz="3200" dirty="0" err="1"/>
              <a:t>itemsets</a:t>
            </a:r>
            <a:r>
              <a:rPr lang="en-US" sz="3200" dirty="0"/>
              <a:t>) that appear one or more times. </a:t>
            </a:r>
          </a:p>
          <a:p>
            <a:pPr lvl="1"/>
            <a:r>
              <a:rPr lang="en-US" sz="3200" dirty="0"/>
              <a:t>Thus, the output of the first Reduce function is the candidate </a:t>
            </a:r>
            <a:r>
              <a:rPr lang="en-US" sz="3200" dirty="0" err="1"/>
              <a:t>itemsets</a:t>
            </a:r>
            <a:r>
              <a:rPr lang="en-US" sz="3200" dirty="0"/>
              <a:t>.</a:t>
            </a:r>
          </a:p>
          <a:p>
            <a:endParaRPr lang="en-US" sz="3600" dirty="0"/>
          </a:p>
        </p:txBody>
      </p:sp>
      <p:sp>
        <p:nvSpPr>
          <p:cNvPr id="4" name="Slide Number Placeholder 3">
            <a:extLst>
              <a:ext uri="{FF2B5EF4-FFF2-40B4-BE49-F238E27FC236}">
                <a16:creationId xmlns:a16="http://schemas.microsoft.com/office/drawing/2014/main" id="{E91AED24-C114-4949-ABFE-1380FD3A53C9}"/>
              </a:ext>
            </a:extLst>
          </p:cNvPr>
          <p:cNvSpPr>
            <a:spLocks noGrp="1"/>
          </p:cNvSpPr>
          <p:nvPr>
            <p:ph type="sldNum" sz="quarter" idx="12"/>
          </p:nvPr>
        </p:nvSpPr>
        <p:spPr/>
        <p:txBody>
          <a:bodyPr/>
          <a:lstStyle/>
          <a:p>
            <a:fld id="{81A9E46F-7BA3-46CF-8DB8-B01995389C81}" type="slidenum">
              <a:rPr lang="en-US" smtClean="0"/>
              <a:pPr/>
              <a:t>97</a:t>
            </a:fld>
            <a:endParaRPr lang="en-US" dirty="0"/>
          </a:p>
        </p:txBody>
      </p:sp>
    </p:spTree>
    <p:extLst>
      <p:ext uri="{BB962C8B-B14F-4D97-AF65-F5344CB8AC3E}">
        <p14:creationId xmlns:p14="http://schemas.microsoft.com/office/powerpoint/2010/main" val="10035637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Phase Map Reduce</a:t>
            </a:r>
          </a:p>
        </p:txBody>
      </p:sp>
      <p:sp>
        <p:nvSpPr>
          <p:cNvPr id="3" name="Content Placeholder 2"/>
          <p:cNvSpPr>
            <a:spLocks noGrp="1"/>
          </p:cNvSpPr>
          <p:nvPr>
            <p:ph idx="1"/>
          </p:nvPr>
        </p:nvSpPr>
        <p:spPr>
          <a:xfrm>
            <a:off x="152400" y="1524000"/>
            <a:ext cx="8534400" cy="5105400"/>
          </a:xfrm>
        </p:spPr>
        <p:txBody>
          <a:bodyPr>
            <a:normAutofit lnSpcReduction="10000"/>
          </a:bodyPr>
          <a:lstStyle/>
          <a:p>
            <a:r>
              <a:rPr lang="en-US" b="1" dirty="0"/>
              <a:t>Second Map Function:</a:t>
            </a:r>
            <a:r>
              <a:rPr lang="en-US" dirty="0"/>
              <a:t> </a:t>
            </a:r>
          </a:p>
          <a:p>
            <a:pPr lvl="1"/>
            <a:r>
              <a:rPr lang="en-US" dirty="0"/>
              <a:t>This Map function takes all the output from the first Reduce Function (the candidate </a:t>
            </a:r>
            <a:r>
              <a:rPr lang="en-US" dirty="0" err="1"/>
              <a:t>itemsets</a:t>
            </a:r>
            <a:r>
              <a:rPr lang="en-US" dirty="0"/>
              <a:t>) and a portion of the input data file. </a:t>
            </a:r>
          </a:p>
          <a:p>
            <a:pPr lvl="1"/>
            <a:r>
              <a:rPr lang="en-US" dirty="0"/>
              <a:t>Each Map task counts the number of occurrences of each of the candidate </a:t>
            </a:r>
            <a:r>
              <a:rPr lang="en-US" dirty="0" err="1"/>
              <a:t>itemsets</a:t>
            </a:r>
            <a:r>
              <a:rPr lang="en-US" dirty="0"/>
              <a:t> among the baskets in the portion of the dataset that it was assigned. </a:t>
            </a:r>
          </a:p>
          <a:p>
            <a:pPr lvl="1"/>
            <a:r>
              <a:rPr lang="en-US" dirty="0"/>
              <a:t>The output is a set of key-value pairs (C, v), where C is one of the candidate sets and v is the support for that </a:t>
            </a:r>
            <a:r>
              <a:rPr lang="en-US" dirty="0" err="1"/>
              <a:t>itemset</a:t>
            </a:r>
            <a:r>
              <a:rPr lang="en-US" dirty="0"/>
              <a:t> among the baskets that were input to this Map task.</a:t>
            </a:r>
          </a:p>
          <a:p>
            <a:endParaRPr lang="en-US" dirty="0"/>
          </a:p>
          <a:p>
            <a:endParaRPr lang="en-US" dirty="0"/>
          </a:p>
        </p:txBody>
      </p:sp>
      <p:sp>
        <p:nvSpPr>
          <p:cNvPr id="4" name="Slide Number Placeholder 3">
            <a:extLst>
              <a:ext uri="{FF2B5EF4-FFF2-40B4-BE49-F238E27FC236}">
                <a16:creationId xmlns:a16="http://schemas.microsoft.com/office/drawing/2014/main" id="{C3BD018B-E854-AF40-9847-F6B4AC31BE6F}"/>
              </a:ext>
            </a:extLst>
          </p:cNvPr>
          <p:cNvSpPr>
            <a:spLocks noGrp="1"/>
          </p:cNvSpPr>
          <p:nvPr>
            <p:ph type="sldNum" sz="quarter" idx="12"/>
          </p:nvPr>
        </p:nvSpPr>
        <p:spPr/>
        <p:txBody>
          <a:bodyPr/>
          <a:lstStyle/>
          <a:p>
            <a:fld id="{81A9E46F-7BA3-46CF-8DB8-B01995389C81}" type="slidenum">
              <a:rPr lang="en-US" smtClean="0"/>
              <a:pPr/>
              <a:t>98</a:t>
            </a:fld>
            <a:endParaRPr lang="en-US" dirty="0"/>
          </a:p>
        </p:txBody>
      </p:sp>
    </p:spTree>
    <p:extLst>
      <p:ext uri="{BB962C8B-B14F-4D97-AF65-F5344CB8AC3E}">
        <p14:creationId xmlns:p14="http://schemas.microsoft.com/office/powerpoint/2010/main" val="7653855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Phase Map Reduce</a:t>
            </a:r>
          </a:p>
        </p:txBody>
      </p:sp>
      <p:sp>
        <p:nvSpPr>
          <p:cNvPr id="3" name="Content Placeholder 2"/>
          <p:cNvSpPr>
            <a:spLocks noGrp="1"/>
          </p:cNvSpPr>
          <p:nvPr>
            <p:ph idx="1"/>
          </p:nvPr>
        </p:nvSpPr>
        <p:spPr>
          <a:xfrm>
            <a:off x="228600" y="1600200"/>
            <a:ext cx="8686800" cy="5257800"/>
          </a:xfrm>
        </p:spPr>
        <p:txBody>
          <a:bodyPr>
            <a:normAutofit/>
          </a:bodyPr>
          <a:lstStyle/>
          <a:p>
            <a:r>
              <a:rPr lang="en-US" b="1" dirty="0"/>
              <a:t>Second Reduce Function:</a:t>
            </a:r>
            <a:r>
              <a:rPr lang="en-US" dirty="0"/>
              <a:t> </a:t>
            </a:r>
          </a:p>
          <a:p>
            <a:pPr lvl="1"/>
            <a:r>
              <a:rPr lang="en-US" dirty="0"/>
              <a:t>The Reduce tasks take the </a:t>
            </a:r>
            <a:r>
              <a:rPr lang="en-US" dirty="0" err="1"/>
              <a:t>itemsets</a:t>
            </a:r>
            <a:r>
              <a:rPr lang="en-US" dirty="0"/>
              <a:t> they are given as keys and sum the associated values.</a:t>
            </a:r>
          </a:p>
          <a:p>
            <a:pPr lvl="1"/>
            <a:r>
              <a:rPr lang="en-US" dirty="0"/>
              <a:t> The result is the total support for each of the </a:t>
            </a:r>
            <a:r>
              <a:rPr lang="en-US" dirty="0" err="1"/>
              <a:t>itemsets</a:t>
            </a:r>
            <a:r>
              <a:rPr lang="en-US" dirty="0"/>
              <a:t> that the Reduce task was assigned to handle. </a:t>
            </a:r>
          </a:p>
          <a:p>
            <a:pPr lvl="1"/>
            <a:r>
              <a:rPr lang="en-US" dirty="0"/>
              <a:t>Those </a:t>
            </a:r>
            <a:r>
              <a:rPr lang="en-US" dirty="0" err="1"/>
              <a:t>itemsets</a:t>
            </a:r>
            <a:r>
              <a:rPr lang="en-US" dirty="0"/>
              <a:t> whose sum of values is at least s are frequent in the whole dataset, so the Reduce task outputs these </a:t>
            </a:r>
            <a:r>
              <a:rPr lang="en-US" dirty="0" err="1"/>
              <a:t>itemsets</a:t>
            </a:r>
            <a:r>
              <a:rPr lang="en-US" dirty="0"/>
              <a:t> with their counts.</a:t>
            </a:r>
          </a:p>
          <a:p>
            <a:pPr lvl="1"/>
            <a:r>
              <a:rPr lang="en-US" dirty="0"/>
              <a:t> </a:t>
            </a:r>
            <a:r>
              <a:rPr lang="en-US" dirty="0" err="1"/>
              <a:t>Itemsets</a:t>
            </a:r>
            <a:r>
              <a:rPr lang="en-US" dirty="0"/>
              <a:t> that do not have total support at least s are not transmitted to the output of the Reduce task.</a:t>
            </a:r>
          </a:p>
          <a:p>
            <a:endParaRPr lang="en-US" dirty="0"/>
          </a:p>
        </p:txBody>
      </p:sp>
      <p:sp>
        <p:nvSpPr>
          <p:cNvPr id="4" name="Slide Number Placeholder 3">
            <a:extLst>
              <a:ext uri="{FF2B5EF4-FFF2-40B4-BE49-F238E27FC236}">
                <a16:creationId xmlns:a16="http://schemas.microsoft.com/office/drawing/2014/main" id="{DCEBC99A-99E3-D046-A031-906A42EE671A}"/>
              </a:ext>
            </a:extLst>
          </p:cNvPr>
          <p:cNvSpPr>
            <a:spLocks noGrp="1"/>
          </p:cNvSpPr>
          <p:nvPr>
            <p:ph type="sldNum" sz="quarter" idx="12"/>
          </p:nvPr>
        </p:nvSpPr>
        <p:spPr/>
        <p:txBody>
          <a:bodyPr/>
          <a:lstStyle/>
          <a:p>
            <a:fld id="{81A9E46F-7BA3-46CF-8DB8-B01995389C81}" type="slidenum">
              <a:rPr lang="en-US" smtClean="0"/>
              <a:pPr/>
              <a:t>99</a:t>
            </a:fld>
            <a:endParaRPr lang="en-US" dirty="0"/>
          </a:p>
        </p:txBody>
      </p:sp>
    </p:spTree>
    <p:extLst>
      <p:ext uri="{BB962C8B-B14F-4D97-AF65-F5344CB8AC3E}">
        <p14:creationId xmlns:p14="http://schemas.microsoft.com/office/powerpoint/2010/main" val="317314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{12327B01-5F62-924E-92CD-B2CBA2C38FA4}tf16401378</Template>
  <TotalTime>12059</TotalTime>
  <Words>5140</Words>
  <Application>Microsoft Office PowerPoint</Application>
  <PresentationFormat>On-screen Show (4:3)</PresentationFormat>
  <Paragraphs>876</Paragraphs>
  <Slides>101</Slides>
  <Notes>8</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2</vt:i4>
      </vt:variant>
      <vt:variant>
        <vt:lpstr>Slide Titles</vt:lpstr>
      </vt:variant>
      <vt:variant>
        <vt:i4>101</vt:i4>
      </vt:variant>
    </vt:vector>
  </HeadingPairs>
  <TitlesOfParts>
    <vt:vector size="120" baseType="lpstr">
      <vt:lpstr>SimSun</vt:lpstr>
      <vt:lpstr>Arial</vt:lpstr>
      <vt:lpstr>Calibri</vt:lpstr>
      <vt:lpstr>Cambria Math</vt:lpstr>
      <vt:lpstr>Corbel</vt:lpstr>
      <vt:lpstr>Courier New</vt:lpstr>
      <vt:lpstr>DejaVu LGC Sans</vt:lpstr>
      <vt:lpstr>Lucida Sans Unicode</vt:lpstr>
      <vt:lpstr>Monotype Sorts</vt:lpstr>
      <vt:lpstr>华文楷体</vt:lpstr>
      <vt:lpstr>Symbol</vt:lpstr>
      <vt:lpstr>Tahoma</vt:lpstr>
      <vt:lpstr>Times New Roman</vt:lpstr>
      <vt:lpstr>Wingdings</vt:lpstr>
      <vt:lpstr>Wingdings 2</vt:lpstr>
      <vt:lpstr>Wingdings 3</vt:lpstr>
      <vt:lpstr>Module</vt:lpstr>
      <vt:lpstr>Document</vt:lpstr>
      <vt:lpstr>Εξίσωση</vt:lpstr>
      <vt:lpstr>Big Data Analytics 2023 Module 5 –Big Data Mining Algorithms</vt:lpstr>
      <vt:lpstr>Overview of the Chapter</vt:lpstr>
      <vt:lpstr>Market-Basket Data</vt:lpstr>
      <vt:lpstr>Market-Baskets – (2)</vt:lpstr>
      <vt:lpstr>Applications – (1)</vt:lpstr>
      <vt:lpstr>Applications – (2)</vt:lpstr>
      <vt:lpstr>Applications – (3)</vt:lpstr>
      <vt:lpstr>Applications – (3)</vt:lpstr>
      <vt:lpstr>Big Data Applications</vt:lpstr>
      <vt:lpstr>Big Data Applications</vt:lpstr>
      <vt:lpstr>Big Data Applications</vt:lpstr>
      <vt:lpstr>Big Data Applications</vt:lpstr>
      <vt:lpstr>Applications</vt:lpstr>
      <vt:lpstr>PowerPoint Presentation</vt:lpstr>
      <vt:lpstr>MBA at Amazon </vt:lpstr>
      <vt:lpstr>MBA at Amazon</vt:lpstr>
      <vt:lpstr>Optimizing the Supply Chain with MBA  </vt:lpstr>
      <vt:lpstr>MBA for Adverse Drug Events (COVID Vaccine)</vt:lpstr>
      <vt:lpstr>Other Interesting Applications </vt:lpstr>
      <vt:lpstr>Definition: Frequent Itemset</vt:lpstr>
      <vt:lpstr>Mining Frequent Itemsets task</vt:lpstr>
      <vt:lpstr>The itemset lattice</vt:lpstr>
      <vt:lpstr>Computation Model</vt:lpstr>
      <vt:lpstr>Example file: retail</vt:lpstr>
      <vt:lpstr>File Organization</vt:lpstr>
      <vt:lpstr>Computation Model – (2)</vt:lpstr>
      <vt:lpstr>The Apriori Principle</vt:lpstr>
      <vt:lpstr>Illustration of the Apriori principle</vt:lpstr>
      <vt:lpstr>PowerPoint Presentation</vt:lpstr>
      <vt:lpstr>A simple hash structure</vt:lpstr>
      <vt:lpstr>Example</vt:lpstr>
      <vt:lpstr>Example</vt:lpstr>
      <vt:lpstr>Main-Memory Bottleneck</vt:lpstr>
      <vt:lpstr>Finding Frequent Pairs</vt:lpstr>
      <vt:lpstr>Naïve Algorithm</vt:lpstr>
      <vt:lpstr>Example: Counting Pairs</vt:lpstr>
      <vt:lpstr>Details of Main-Memory Counting</vt:lpstr>
      <vt:lpstr>PowerPoint Presentation</vt:lpstr>
      <vt:lpstr>Triangular-Matrix Approach – (1)</vt:lpstr>
      <vt:lpstr>Triangular-Matrix Approach – (2)</vt:lpstr>
      <vt:lpstr>Triangular Matrix </vt:lpstr>
      <vt:lpstr>Triangular Method</vt:lpstr>
      <vt:lpstr>Frequent  Triples Approach</vt:lpstr>
      <vt:lpstr>A-Priori Algorithm – (1)</vt:lpstr>
      <vt:lpstr>A-Priori Algorithm – (2)</vt:lpstr>
      <vt:lpstr>A-Priori Algorithm – (3)</vt:lpstr>
      <vt:lpstr>PowerPoint Presentation</vt:lpstr>
      <vt:lpstr>Picture of A-Priori</vt:lpstr>
      <vt:lpstr>Detail for A-Priori</vt:lpstr>
      <vt:lpstr>A-Priori Using Triangular Matrix for Counts</vt:lpstr>
      <vt:lpstr>A-Priori for All Frequent Itemsets</vt:lpstr>
      <vt:lpstr>PowerPoint Presentation</vt:lpstr>
      <vt:lpstr>A-Priori for All Frequent Itemsets</vt:lpstr>
      <vt:lpstr>A-Priori for All Frequent Itemsets</vt:lpstr>
      <vt:lpstr>PowerPoint Presentation</vt:lpstr>
      <vt:lpstr>PCY   (Park, Chen &amp; Yu) Algorithm</vt:lpstr>
      <vt:lpstr>Needed Extensions</vt:lpstr>
      <vt:lpstr>PCY Algorithm – (2)</vt:lpstr>
      <vt:lpstr>Example </vt:lpstr>
      <vt:lpstr>PCY Algorithm –   Before Pass 1 Organize Main Memory</vt:lpstr>
      <vt:lpstr>Picture of PCY</vt:lpstr>
      <vt:lpstr>PCY Algorithm – Pass 1</vt:lpstr>
      <vt:lpstr>Observations About Buckets</vt:lpstr>
      <vt:lpstr>PCY Algorithm – Between Passes</vt:lpstr>
      <vt:lpstr>Picture of PCY</vt:lpstr>
      <vt:lpstr>PCY Algorithm – Pass 2</vt:lpstr>
      <vt:lpstr>PCY  Overview</vt:lpstr>
      <vt:lpstr>Example PCY</vt:lpstr>
      <vt:lpstr>Example  PCY</vt:lpstr>
      <vt:lpstr>PowerPoint Presentation</vt:lpstr>
      <vt:lpstr>Pass 1</vt:lpstr>
      <vt:lpstr>PowerPoint Presentation</vt:lpstr>
      <vt:lpstr>Example for PCY</vt:lpstr>
      <vt:lpstr>Example contd -  Frequent Pairs</vt:lpstr>
      <vt:lpstr>Hashing and  Buckets</vt:lpstr>
      <vt:lpstr>Buckets </vt:lpstr>
      <vt:lpstr>PowerPoint Presentation</vt:lpstr>
      <vt:lpstr>Multistage Algorithm</vt:lpstr>
      <vt:lpstr>Multistage  3 Passes</vt:lpstr>
      <vt:lpstr>Multistage – Pass 3</vt:lpstr>
      <vt:lpstr>Important Points</vt:lpstr>
      <vt:lpstr>Multihash  Algorithm</vt:lpstr>
      <vt:lpstr>Multihash Picture</vt:lpstr>
      <vt:lpstr>Limited Pass Algorithms</vt:lpstr>
      <vt:lpstr>Randomized Sampling Algorithm – (1)</vt:lpstr>
      <vt:lpstr>Randomized Sampling  Algorithm – (2)</vt:lpstr>
      <vt:lpstr>Randomized Sampling  Algorithm – (3)</vt:lpstr>
      <vt:lpstr>Randomized Sampling  Algorithm – (4)</vt:lpstr>
      <vt:lpstr>Randomized Sampling  Algorithm – (5)</vt:lpstr>
      <vt:lpstr>SON Algorithm – (1)</vt:lpstr>
      <vt:lpstr>SON Algorithm – (2)</vt:lpstr>
      <vt:lpstr>SON Algorithm – Distributed Version</vt:lpstr>
      <vt:lpstr>PowerPoint Presentation</vt:lpstr>
      <vt:lpstr>The first map-reduce step: </vt:lpstr>
      <vt:lpstr>The second map-reduce step:</vt:lpstr>
      <vt:lpstr>First Phase  Map Reduce</vt:lpstr>
      <vt:lpstr>First Phase -  MR</vt:lpstr>
      <vt:lpstr>Second Phase Map Reduce</vt:lpstr>
      <vt:lpstr>Second Phase Map Reduce</vt:lpstr>
      <vt:lpstr>PowerPoint Presentation</vt:lpstr>
      <vt:lpstr>Map  Reduce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tsap</dc:creator>
  <cp:lastModifiedBy>Admin</cp:lastModifiedBy>
  <cp:revision>386</cp:revision>
  <dcterms:created xsi:type="dcterms:W3CDTF">2011-10-17T19:46:53Z</dcterms:created>
  <dcterms:modified xsi:type="dcterms:W3CDTF">2023-10-04T07:54:13Z</dcterms:modified>
</cp:coreProperties>
</file>