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handoutMasterIdLst>
    <p:handoutMasterId r:id="rId39"/>
  </p:handoutMasterIdLst>
  <p:sldIdLst>
    <p:sldId id="402" r:id="rId2"/>
    <p:sldId id="404" r:id="rId3"/>
    <p:sldId id="339" r:id="rId4"/>
    <p:sldId id="340" r:id="rId5"/>
    <p:sldId id="382" r:id="rId6"/>
    <p:sldId id="342" r:id="rId7"/>
    <p:sldId id="385" r:id="rId8"/>
    <p:sldId id="386" r:id="rId9"/>
    <p:sldId id="405" r:id="rId10"/>
    <p:sldId id="444" r:id="rId11"/>
    <p:sldId id="445" r:id="rId12"/>
    <p:sldId id="446" r:id="rId13"/>
    <p:sldId id="344" r:id="rId14"/>
    <p:sldId id="453" r:id="rId15"/>
    <p:sldId id="451" r:id="rId16"/>
    <p:sldId id="452" r:id="rId17"/>
    <p:sldId id="399" r:id="rId18"/>
    <p:sldId id="375" r:id="rId19"/>
    <p:sldId id="376" r:id="rId20"/>
    <p:sldId id="429" r:id="rId21"/>
    <p:sldId id="377" r:id="rId22"/>
    <p:sldId id="378" r:id="rId23"/>
    <p:sldId id="379" r:id="rId24"/>
    <p:sldId id="380" r:id="rId25"/>
    <p:sldId id="426" r:id="rId26"/>
    <p:sldId id="381" r:id="rId27"/>
    <p:sldId id="271" r:id="rId28"/>
    <p:sldId id="459" r:id="rId29"/>
    <p:sldId id="460" r:id="rId30"/>
    <p:sldId id="427" r:id="rId31"/>
    <p:sldId id="428" r:id="rId32"/>
    <p:sldId id="464" r:id="rId33"/>
    <p:sldId id="1048" r:id="rId34"/>
    <p:sldId id="1050" r:id="rId35"/>
    <p:sldId id="465" r:id="rId36"/>
    <p:sldId id="1051"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99"/>
    <a:srgbClr val="008000"/>
    <a:srgbClr val="D60093"/>
    <a:srgbClr val="FF0066"/>
    <a:srgbClr val="33CC33"/>
    <a:srgbClr val="FF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30" autoAdjust="0"/>
    <p:restoredTop sz="91728" autoAdjust="0"/>
  </p:normalViewPr>
  <p:slideViewPr>
    <p:cSldViewPr>
      <p:cViewPr varScale="1">
        <p:scale>
          <a:sx n="103" d="100"/>
          <a:sy n="103" d="100"/>
        </p:scale>
        <p:origin x="800" y="16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10/18/23</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10/18/23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707532-839C-41A2-9E71-D5288AEAE66A}" type="slidenum">
              <a:rPr lang="en-US" smtClean="0"/>
              <a:pPr/>
              <a:t>6</a:t>
            </a:fld>
            <a:endParaRPr lang="en-US"/>
          </a:p>
        </p:txBody>
      </p:sp>
    </p:spTree>
    <p:extLst>
      <p:ext uri="{BB962C8B-B14F-4D97-AF65-F5344CB8AC3E}">
        <p14:creationId xmlns:p14="http://schemas.microsoft.com/office/powerpoint/2010/main" val="3311987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7</a:t>
            </a:fld>
            <a:endParaRPr lang="en-US"/>
          </a:p>
        </p:txBody>
      </p:sp>
    </p:spTree>
    <p:extLst>
      <p:ext uri="{BB962C8B-B14F-4D97-AF65-F5344CB8AC3E}">
        <p14:creationId xmlns:p14="http://schemas.microsoft.com/office/powerpoint/2010/main" val="2861847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EB2488-0198-424F-B27F-2796E33137CD}" type="slidenum">
              <a:rPr lang="en-US" smtClean="0"/>
              <a:pPr/>
              <a:t>25</a:t>
            </a:fld>
            <a:endParaRPr lang="en-US"/>
          </a:p>
        </p:txBody>
      </p:sp>
    </p:spTree>
    <p:extLst>
      <p:ext uri="{BB962C8B-B14F-4D97-AF65-F5344CB8AC3E}">
        <p14:creationId xmlns:p14="http://schemas.microsoft.com/office/powerpoint/2010/main" val="3622130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496F53-EF01-EF49-B2F6-7BFB83CF1664}"/>
              </a:ext>
            </a:extLst>
          </p:cNvPr>
          <p:cNvSpPr>
            <a:spLocks noGrp="1" noChangeArrowheads="1"/>
          </p:cNvSpPr>
          <p:nvPr>
            <p:ph type="sldNum" sz="quarter" idx="5"/>
          </p:nvPr>
        </p:nvSpPr>
        <p:spPr>
          <a:ln/>
        </p:spPr>
        <p:txBody>
          <a:bodyPr/>
          <a:lstStyle/>
          <a:p>
            <a:fld id="{E446B4DD-3259-C147-9E14-3E351E3EEB32}" type="slidenum">
              <a:rPr lang="en-US" altLang="en-US"/>
              <a:pPr/>
              <a:t>27</a:t>
            </a:fld>
            <a:endParaRPr lang="en-US" altLang="en-US"/>
          </a:p>
        </p:txBody>
      </p:sp>
      <p:sp>
        <p:nvSpPr>
          <p:cNvPr id="164866" name="Rectangle 2">
            <a:extLst>
              <a:ext uri="{FF2B5EF4-FFF2-40B4-BE49-F238E27FC236}">
                <a16:creationId xmlns:a16="http://schemas.microsoft.com/office/drawing/2014/main" id="{FF3C7A41-EAFF-9641-A6B7-D2ABE9C32341}"/>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D787A297-0384-3A44-BF6E-896C03AD1D0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EB2488-0198-424F-B27F-2796E33137CD}" type="slidenum">
              <a:rPr lang="en-US" smtClean="0"/>
              <a:pPr/>
              <a:t>30</a:t>
            </a:fld>
            <a:endParaRPr lang="en-US"/>
          </a:p>
        </p:txBody>
      </p:sp>
    </p:spTree>
    <p:extLst>
      <p:ext uri="{BB962C8B-B14F-4D97-AF65-F5344CB8AC3E}">
        <p14:creationId xmlns:p14="http://schemas.microsoft.com/office/powerpoint/2010/main" val="346391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EB2488-0198-424F-B27F-2796E33137CD}" type="slidenum">
              <a:rPr lang="en-US" smtClean="0"/>
              <a:pPr/>
              <a:t>31</a:t>
            </a:fld>
            <a:endParaRPr lang="en-US"/>
          </a:p>
        </p:txBody>
      </p:sp>
    </p:spTree>
    <p:extLst>
      <p:ext uri="{BB962C8B-B14F-4D97-AF65-F5344CB8AC3E}">
        <p14:creationId xmlns:p14="http://schemas.microsoft.com/office/powerpoint/2010/main" val="3426420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1A225B06-8539-324F-94D2-A668FDCD9BE5}" type="datetime1">
              <a:rPr lang="en-IN" smtClean="0"/>
              <a:t>18/10/23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345078F-28FC-424B-AB5E-DB7DDE7C42A9}" type="datetime1">
              <a:rPr lang="en-IN" smtClean="0"/>
              <a:t>18/10/23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B190C1-DBB4-C74F-AE7B-3841AD25DA32}" type="datetime1">
              <a:rPr lang="en-IN" smtClean="0"/>
              <a:t>18/10/23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44C40972-0D1B-AD4E-8744-FACA998BB87C}" type="datetime1">
              <a:rPr lang="en-IN" smtClean="0"/>
              <a:t>18/10/23</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7C6B84E5-3B0B-D749-B4C1-E3EAEA48EF0D}" type="datetime1">
              <a:rPr lang="en-IN" smtClean="0"/>
              <a:t>18/10/23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7025F2D7-E449-4A4C-ADC0-3A2131A316CF}" type="datetime1">
              <a:rPr lang="en-IN" smtClean="0"/>
              <a:t>18/10/23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2DAC1339-73FE-0B4C-A451-BD643687621D}" type="datetime1">
              <a:rPr lang="en-IN" smtClean="0"/>
              <a:t>18/10/23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2777FF-4DED-F448-A780-B82B574115FE}" type="datetime1">
              <a:rPr lang="en-IN" smtClean="0"/>
              <a:t>18/10/23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B5E999C-76CA-A943-81B8-A7CDEDA0C05B}" type="datetime1">
              <a:rPr lang="en-IN" smtClean="0"/>
              <a:t>18/10/23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BB4CB66-D70C-5F4A-8DEB-97D5DAF7D1FC}" type="datetime1">
              <a:rPr lang="en-IN" smtClean="0"/>
              <a:t>18/10/23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26297-BEF2-6C41-B25F-3907EE1D9B93}" type="datetime1">
              <a:rPr lang="en-IN" smtClean="0"/>
              <a:t>18/10/23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B0E8897-C96F-9E4D-B258-80962F2EEF25}" type="datetime1">
              <a:rPr lang="en-IN" smtClean="0"/>
              <a:t>18/10/23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D4F4301-C557-DA4E-BFCF-1B58B3217EFD}" type="datetime1">
              <a:rPr lang="en-IN" smtClean="0"/>
              <a:t>18/10/23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F7847082-20CB-6240-BEB8-B3E1784F6F9A}" type="datetime1">
              <a:rPr lang="en-IN" smtClean="0"/>
              <a:t>18/10/23</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Cluster_analysi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Kd-tre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990600"/>
            <a:ext cx="8077200" cy="2743200"/>
          </a:xfrm>
        </p:spPr>
        <p:txBody>
          <a:bodyPr>
            <a:noAutofit/>
          </a:bodyPr>
          <a:lstStyle/>
          <a:p>
            <a:pPr algn="ctr"/>
            <a:r>
              <a:rPr lang="en-US" sz="6000" dirty="0"/>
              <a:t>Big Data Analytics 2021</a:t>
            </a:r>
            <a:br>
              <a:rPr lang="en-US" sz="6000" dirty="0"/>
            </a:br>
            <a:r>
              <a:rPr lang="en-US" sz="6000" dirty="0"/>
              <a:t>Module 5 –Big Data Mining Algorithms</a:t>
            </a:r>
            <a:endParaRPr lang="en-US" sz="5400" dirty="0"/>
          </a:p>
        </p:txBody>
      </p:sp>
      <p:sp>
        <p:nvSpPr>
          <p:cNvPr id="5" name="Subtitle 4"/>
          <p:cNvSpPr>
            <a:spLocks noGrp="1"/>
          </p:cNvSpPr>
          <p:nvPr>
            <p:ph type="subTitle" idx="1"/>
          </p:nvPr>
        </p:nvSpPr>
        <p:spPr>
          <a:xfrm>
            <a:off x="609600" y="5334000"/>
            <a:ext cx="7924800" cy="914400"/>
          </a:xfrm>
        </p:spPr>
        <p:txBody>
          <a:bodyPr>
            <a:noAutofit/>
          </a:bodyPr>
          <a:lstStyle/>
          <a:p>
            <a:pPr algn="ctr"/>
            <a:r>
              <a:rPr lang="en-US" sz="4800" b="1" dirty="0">
                <a:solidFill>
                  <a:srgbClr val="FFFF00"/>
                </a:solidFill>
              </a:rPr>
              <a:t>Clustering Approaches</a:t>
            </a:r>
          </a:p>
        </p:txBody>
      </p:sp>
    </p:spTree>
    <p:extLst>
      <p:ext uri="{BB962C8B-B14F-4D97-AF65-F5344CB8AC3E}">
        <p14:creationId xmlns:p14="http://schemas.microsoft.com/office/powerpoint/2010/main" val="237452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3AD6-0008-3442-9D99-D3C92470A148}"/>
              </a:ext>
            </a:extLst>
          </p:cNvPr>
          <p:cNvSpPr>
            <a:spLocks noGrp="1"/>
          </p:cNvSpPr>
          <p:nvPr>
            <p:ph type="title"/>
          </p:nvPr>
        </p:nvSpPr>
        <p:spPr/>
        <p:txBody>
          <a:bodyPr/>
          <a:lstStyle/>
          <a:p>
            <a:r>
              <a:rPr lang="en-US" dirty="0"/>
              <a:t>Some Innovative Applications </a:t>
            </a:r>
          </a:p>
        </p:txBody>
      </p:sp>
      <p:sp>
        <p:nvSpPr>
          <p:cNvPr id="3" name="Content Placeholder 2">
            <a:extLst>
              <a:ext uri="{FF2B5EF4-FFF2-40B4-BE49-F238E27FC236}">
                <a16:creationId xmlns:a16="http://schemas.microsoft.com/office/drawing/2014/main" id="{42F2B92C-B56E-7A41-A20C-28DD89740B85}"/>
              </a:ext>
            </a:extLst>
          </p:cNvPr>
          <p:cNvSpPr>
            <a:spLocks noGrp="1"/>
          </p:cNvSpPr>
          <p:nvPr>
            <p:ph idx="1"/>
          </p:nvPr>
        </p:nvSpPr>
        <p:spPr/>
        <p:txBody>
          <a:bodyPr>
            <a:normAutofit lnSpcReduction="10000"/>
          </a:bodyPr>
          <a:lstStyle/>
          <a:p>
            <a:r>
              <a:rPr lang="en-US" dirty="0"/>
              <a:t>Fake News Detection </a:t>
            </a:r>
          </a:p>
          <a:p>
            <a:r>
              <a:rPr lang="en-US" dirty="0"/>
              <a:t>Identification of Pre Cancerous Cancerous Non Cancerous Cells</a:t>
            </a:r>
          </a:p>
          <a:p>
            <a:r>
              <a:rPr lang="en-US" dirty="0"/>
              <a:t>Spam Filtering (</a:t>
            </a:r>
            <a:r>
              <a:rPr lang="en-US" dirty="0">
                <a:solidFill>
                  <a:srgbClr val="0000FF"/>
                </a:solidFill>
              </a:rPr>
              <a:t>Mail Grouping</a:t>
            </a:r>
            <a:r>
              <a:rPr lang="en-US" dirty="0"/>
              <a:t>)</a:t>
            </a:r>
          </a:p>
          <a:p>
            <a:pPr fontAlgn="base"/>
            <a:r>
              <a:rPr lang="en-IN" dirty="0"/>
              <a:t> Clustering Algorithm in Search Engines</a:t>
            </a:r>
          </a:p>
          <a:p>
            <a:pPr lvl="1"/>
            <a:r>
              <a:rPr lang="en-IN" dirty="0">
                <a:solidFill>
                  <a:srgbClr val="FF0000"/>
                </a:solidFill>
              </a:rPr>
              <a:t>While searching for something particular on Google, you receive a mix of similar results that match to your original query. </a:t>
            </a:r>
          </a:p>
          <a:p>
            <a:pPr lvl="1"/>
            <a:r>
              <a:rPr lang="en-IN" dirty="0">
                <a:solidFill>
                  <a:srgbClr val="FF0000"/>
                </a:solidFill>
              </a:rPr>
              <a:t>This is a result of </a:t>
            </a:r>
            <a:r>
              <a:rPr lang="en-IN" u="sng" dirty="0">
                <a:solidFill>
                  <a:srgbClr val="FF0000"/>
                </a:solidFill>
                <a:hlinkClick r:id="rId2">
                  <a:extLst>
                    <a:ext uri="{A12FA001-AC4F-418D-AE19-62706E023703}">
                      <ahyp:hlinkClr xmlns:ahyp="http://schemas.microsoft.com/office/drawing/2018/hyperlinkcolor" val="tx"/>
                    </a:ext>
                  </a:extLst>
                </a:hlinkClick>
              </a:rPr>
              <a:t>clustering</a:t>
            </a:r>
            <a:r>
              <a:rPr lang="en-IN" dirty="0">
                <a:solidFill>
                  <a:srgbClr val="FF0000"/>
                </a:solidFill>
              </a:rPr>
              <a:t> that groups similar objects in a single cluster and provides that to you. </a:t>
            </a:r>
            <a:br>
              <a:rPr lang="en-IN" dirty="0">
                <a:solidFill>
                  <a:srgbClr val="FF0000"/>
                </a:solidFill>
              </a:rPr>
            </a:br>
            <a:endParaRPr lang="en-US" dirty="0">
              <a:solidFill>
                <a:srgbClr val="FF0000"/>
              </a:solidFill>
            </a:endParaRPr>
          </a:p>
          <a:p>
            <a:endParaRPr lang="en-US" dirty="0"/>
          </a:p>
        </p:txBody>
      </p:sp>
      <p:sp>
        <p:nvSpPr>
          <p:cNvPr id="4" name="Slide Number Placeholder 3">
            <a:extLst>
              <a:ext uri="{FF2B5EF4-FFF2-40B4-BE49-F238E27FC236}">
                <a16:creationId xmlns:a16="http://schemas.microsoft.com/office/drawing/2014/main" id="{435C9900-C703-D241-B8EF-13D3773CE8DD}"/>
              </a:ext>
            </a:extLst>
          </p:cNvPr>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110691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6D03-9344-FB48-AB08-B564DCDBA3ED}"/>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0EBC27D6-7A8F-FC45-AB3B-39C4DBBB7A99}"/>
              </a:ext>
            </a:extLst>
          </p:cNvPr>
          <p:cNvSpPr>
            <a:spLocks noGrp="1"/>
          </p:cNvSpPr>
          <p:nvPr>
            <p:ph idx="1"/>
          </p:nvPr>
        </p:nvSpPr>
        <p:spPr>
          <a:xfrm>
            <a:off x="228600" y="1295400"/>
            <a:ext cx="8709660" cy="5257801"/>
          </a:xfrm>
        </p:spPr>
        <p:txBody>
          <a:bodyPr>
            <a:noAutofit/>
          </a:bodyPr>
          <a:lstStyle/>
          <a:p>
            <a:r>
              <a:rPr lang="en-IN" sz="2800" dirty="0"/>
              <a:t>Wireless Networks</a:t>
            </a:r>
          </a:p>
          <a:p>
            <a:pPr lvl="1"/>
            <a:r>
              <a:rPr lang="en-IN" dirty="0">
                <a:solidFill>
                  <a:srgbClr val="FF0000"/>
                </a:solidFill>
              </a:rPr>
              <a:t>There are various clustering-based algorithms in wireless networks to improve their energy consumption and optimize data transmission.</a:t>
            </a:r>
          </a:p>
          <a:p>
            <a:r>
              <a:rPr lang="en-US" sz="2800" dirty="0"/>
              <a:t>Network Traffic Segmentation</a:t>
            </a:r>
          </a:p>
          <a:p>
            <a:pPr lvl="1"/>
            <a:r>
              <a:rPr lang="en-IN" dirty="0"/>
              <a:t>You want to understand the different types of traffic coming to your website. You are particularly interested in understanding which traffic is spam or coming from bots.</a:t>
            </a:r>
          </a:p>
          <a:p>
            <a:r>
              <a:rPr lang="en-IN" sz="2800" dirty="0"/>
              <a:t>Fraud Detection</a:t>
            </a:r>
          </a:p>
          <a:p>
            <a:r>
              <a:rPr lang="en-IN" sz="2800" dirty="0"/>
              <a:t>Document Clustering</a:t>
            </a:r>
            <a:br>
              <a:rPr lang="en-IN" sz="2800" dirty="0"/>
            </a:br>
            <a:endParaRPr lang="en-IN" sz="2800" dirty="0">
              <a:solidFill>
                <a:srgbClr val="FF0000"/>
              </a:solidFill>
            </a:endParaRPr>
          </a:p>
        </p:txBody>
      </p:sp>
      <p:sp>
        <p:nvSpPr>
          <p:cNvPr id="4" name="Slide Number Placeholder 3">
            <a:extLst>
              <a:ext uri="{FF2B5EF4-FFF2-40B4-BE49-F238E27FC236}">
                <a16:creationId xmlns:a16="http://schemas.microsoft.com/office/drawing/2014/main" id="{3CB5034C-EB49-7342-AA7C-4C4D3C56B082}"/>
              </a:ext>
            </a:extLst>
          </p:cNvPr>
          <p:cNvSpPr>
            <a:spLocks noGrp="1"/>
          </p:cNvSpPr>
          <p:nvPr>
            <p:ph type="sldNum" sz="quarter" idx="12"/>
          </p:nvPr>
        </p:nvSpPr>
        <p:spPr/>
        <p:txBody>
          <a:bodyPr/>
          <a:lstStyle/>
          <a:p>
            <a:fld id="{19B12225-5612-419B-A8D5-4B8EEE4C217E}" type="slidenum">
              <a:rPr lang="en-US" smtClean="0"/>
              <a:pPr/>
              <a:t>11</a:t>
            </a:fld>
            <a:endParaRPr lang="en-US"/>
          </a:p>
        </p:txBody>
      </p:sp>
    </p:spTree>
    <p:extLst>
      <p:ext uri="{BB962C8B-B14F-4D97-AF65-F5344CB8AC3E}">
        <p14:creationId xmlns:p14="http://schemas.microsoft.com/office/powerpoint/2010/main" val="77504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FD22-643B-994A-BC65-381F7DA245F1}"/>
              </a:ext>
            </a:extLst>
          </p:cNvPr>
          <p:cNvSpPr>
            <a:spLocks noGrp="1"/>
          </p:cNvSpPr>
          <p:nvPr>
            <p:ph type="title"/>
          </p:nvPr>
        </p:nvSpPr>
        <p:spPr>
          <a:xfrm>
            <a:off x="228600" y="76200"/>
            <a:ext cx="8709660" cy="987552"/>
          </a:xfrm>
        </p:spPr>
        <p:txBody>
          <a:bodyPr>
            <a:normAutofit fontScale="90000"/>
          </a:bodyPr>
          <a:lstStyle/>
          <a:p>
            <a:r>
              <a:rPr lang="en-US" dirty="0"/>
              <a:t>Applications   - Market Segmentation</a:t>
            </a:r>
          </a:p>
        </p:txBody>
      </p:sp>
      <p:sp>
        <p:nvSpPr>
          <p:cNvPr id="3" name="Content Placeholder 2">
            <a:extLst>
              <a:ext uri="{FF2B5EF4-FFF2-40B4-BE49-F238E27FC236}">
                <a16:creationId xmlns:a16="http://schemas.microsoft.com/office/drawing/2014/main" id="{8EF34113-CF49-544E-ADEC-613B39F0E4E4}"/>
              </a:ext>
            </a:extLst>
          </p:cNvPr>
          <p:cNvSpPr>
            <a:spLocks noGrp="1"/>
          </p:cNvSpPr>
          <p:nvPr>
            <p:ph idx="1"/>
          </p:nvPr>
        </p:nvSpPr>
        <p:spPr>
          <a:xfrm>
            <a:off x="182549" y="1063752"/>
            <a:ext cx="4631150" cy="5519928"/>
          </a:xfrm>
        </p:spPr>
        <p:txBody>
          <a:bodyPr>
            <a:noAutofit/>
          </a:bodyPr>
          <a:lstStyle/>
          <a:p>
            <a:r>
              <a:rPr lang="en-IN" sz="2600" dirty="0"/>
              <a:t>Based on the analysis of the user-base, companies are able to identify customers who would prove to be potential users for their product or services.</a:t>
            </a:r>
          </a:p>
          <a:p>
            <a:pPr lvl="1">
              <a:spcBef>
                <a:spcPts val="0"/>
              </a:spcBef>
            </a:pPr>
            <a:r>
              <a:rPr lang="en-IN" sz="2600" dirty="0"/>
              <a:t> </a:t>
            </a:r>
            <a:r>
              <a:rPr lang="en-IN" sz="2600" dirty="0">
                <a:solidFill>
                  <a:srgbClr val="FF0000"/>
                </a:solidFill>
              </a:rPr>
              <a:t>Customer browsing activity</a:t>
            </a:r>
          </a:p>
          <a:p>
            <a:pPr lvl="1">
              <a:spcBef>
                <a:spcPts val="0"/>
              </a:spcBef>
            </a:pPr>
            <a:r>
              <a:rPr lang="en-IN" sz="2600" dirty="0">
                <a:solidFill>
                  <a:srgbClr val="FF0000"/>
                </a:solidFill>
              </a:rPr>
              <a:t>Customer demographics</a:t>
            </a:r>
          </a:p>
          <a:p>
            <a:pPr lvl="1">
              <a:spcBef>
                <a:spcPts val="0"/>
              </a:spcBef>
            </a:pPr>
            <a:r>
              <a:rPr lang="en-IN" sz="2600" dirty="0">
                <a:solidFill>
                  <a:srgbClr val="FF0000"/>
                </a:solidFill>
              </a:rPr>
              <a:t>Recency, frequency, and monetary value of a customer</a:t>
            </a:r>
          </a:p>
          <a:p>
            <a:pPr lvl="1">
              <a:spcBef>
                <a:spcPts val="0"/>
              </a:spcBef>
            </a:pPr>
            <a:r>
              <a:rPr lang="en-IN" sz="2600" dirty="0">
                <a:solidFill>
                  <a:srgbClr val="FF0000"/>
                </a:solidFill>
              </a:rPr>
              <a:t>Items bought by a customer</a:t>
            </a:r>
          </a:p>
          <a:p>
            <a:pPr lvl="1">
              <a:spcBef>
                <a:spcPts val="0"/>
              </a:spcBef>
            </a:pPr>
            <a:r>
              <a:rPr lang="en-IN" sz="2600" dirty="0">
                <a:solidFill>
                  <a:srgbClr val="FF0000"/>
                </a:solidFill>
              </a:rPr>
              <a:t>Offline customer </a:t>
            </a:r>
            <a:r>
              <a:rPr lang="en-IN" sz="2600" dirty="0" err="1">
                <a:solidFill>
                  <a:srgbClr val="FF0000"/>
                </a:solidFill>
              </a:rPr>
              <a:t>behavior</a:t>
            </a:r>
            <a:br>
              <a:rPr lang="en-IN" sz="2600" dirty="0"/>
            </a:br>
            <a:endParaRPr lang="en-IN" sz="2600" dirty="0"/>
          </a:p>
          <a:p>
            <a:endParaRPr lang="en-US" sz="2600" dirty="0"/>
          </a:p>
        </p:txBody>
      </p:sp>
      <p:sp>
        <p:nvSpPr>
          <p:cNvPr id="4" name="Slide Number Placeholder 3">
            <a:extLst>
              <a:ext uri="{FF2B5EF4-FFF2-40B4-BE49-F238E27FC236}">
                <a16:creationId xmlns:a16="http://schemas.microsoft.com/office/drawing/2014/main" id="{CBC1E9D5-CE73-5746-BF59-140FBA458CC7}"/>
              </a:ext>
            </a:extLst>
          </p:cNvPr>
          <p:cNvSpPr>
            <a:spLocks noGrp="1"/>
          </p:cNvSpPr>
          <p:nvPr>
            <p:ph type="sldNum" sz="quarter" idx="12"/>
          </p:nvPr>
        </p:nvSpPr>
        <p:spPr/>
        <p:txBody>
          <a:bodyPr/>
          <a:lstStyle/>
          <a:p>
            <a:fld id="{19B12225-5612-419B-A8D5-4B8EEE4C217E}" type="slidenum">
              <a:rPr lang="en-US" smtClean="0"/>
              <a:pPr/>
              <a:t>12</a:t>
            </a:fld>
            <a:endParaRPr lang="en-US"/>
          </a:p>
        </p:txBody>
      </p:sp>
      <p:pic>
        <p:nvPicPr>
          <p:cNvPr id="29698" name="Picture 2" descr="C:\Users\alexp\AppData\Local\Microsoft\Windows\INetCache\Content.MSO\8625EA3E.tmp">
            <a:extLst>
              <a:ext uri="{FF2B5EF4-FFF2-40B4-BE49-F238E27FC236}">
                <a16:creationId xmlns:a16="http://schemas.microsoft.com/office/drawing/2014/main" id="{EEA65F9B-A270-3F49-A277-FB2037AD1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699" y="1090188"/>
            <a:ext cx="4124561" cy="5253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71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729C3C-B3FC-4FA1-B456-3550CB5835C0}" type="slidenum">
              <a:rPr lang="en-US"/>
              <a:pPr/>
              <a:t>13</a:t>
            </a:fld>
            <a:endParaRPr lang="en-US"/>
          </a:p>
        </p:txBody>
      </p:sp>
      <p:sp>
        <p:nvSpPr>
          <p:cNvPr id="18434" name="Rectangle 2"/>
          <p:cNvSpPr>
            <a:spLocks noGrp="1" noChangeArrowheads="1"/>
          </p:cNvSpPr>
          <p:nvPr>
            <p:ph type="title"/>
          </p:nvPr>
        </p:nvSpPr>
        <p:spPr/>
        <p:txBody>
          <a:bodyPr/>
          <a:lstStyle/>
          <a:p>
            <a:r>
              <a:rPr lang="en-US" dirty="0"/>
              <a:t>Overview: Methods of Clustering</a:t>
            </a:r>
          </a:p>
        </p:txBody>
      </p:sp>
      <p:sp>
        <p:nvSpPr>
          <p:cNvPr id="18435" name="Rectangle 3"/>
          <p:cNvSpPr>
            <a:spLocks noGrp="1" noChangeArrowheads="1"/>
          </p:cNvSpPr>
          <p:nvPr>
            <p:ph type="body" idx="1"/>
          </p:nvPr>
        </p:nvSpPr>
        <p:spPr>
          <a:xfrm>
            <a:off x="266700" y="1200518"/>
            <a:ext cx="8610600" cy="5257801"/>
          </a:xfrm>
        </p:spPr>
        <p:txBody>
          <a:bodyPr>
            <a:normAutofit/>
          </a:bodyPr>
          <a:lstStyle/>
          <a:p>
            <a:r>
              <a:rPr lang="en-US" b="1" dirty="0">
                <a:solidFill>
                  <a:srgbClr val="0000FF"/>
                </a:solidFill>
              </a:rPr>
              <a:t>Hierarchical:</a:t>
            </a:r>
          </a:p>
          <a:p>
            <a:pPr lvl="1"/>
            <a:r>
              <a:rPr lang="en-US" b="1" dirty="0">
                <a:solidFill>
                  <a:srgbClr val="D60093"/>
                </a:solidFill>
              </a:rPr>
              <a:t>Agglomerative</a:t>
            </a:r>
            <a:r>
              <a:rPr lang="en-US" dirty="0">
                <a:solidFill>
                  <a:srgbClr val="D60093"/>
                </a:solidFill>
              </a:rPr>
              <a:t> </a:t>
            </a:r>
            <a:r>
              <a:rPr lang="en-US" dirty="0"/>
              <a:t>(bottom up):</a:t>
            </a:r>
          </a:p>
          <a:p>
            <a:pPr lvl="2"/>
            <a:r>
              <a:rPr lang="en-US" dirty="0"/>
              <a:t>Initially, each point is a cluster</a:t>
            </a:r>
          </a:p>
          <a:p>
            <a:pPr lvl="2"/>
            <a:r>
              <a:rPr lang="en-US" dirty="0"/>
              <a:t>Repeatedly combine the two </a:t>
            </a:r>
            <a:br>
              <a:rPr lang="en-US" dirty="0"/>
            </a:br>
            <a:r>
              <a:rPr lang="en-US" dirty="0"/>
              <a:t>“nearest” clusters into one</a:t>
            </a:r>
          </a:p>
          <a:p>
            <a:pPr lvl="1"/>
            <a:r>
              <a:rPr lang="en-US" b="1" dirty="0">
                <a:solidFill>
                  <a:srgbClr val="D60093"/>
                </a:solidFill>
              </a:rPr>
              <a:t>Divisive</a:t>
            </a:r>
            <a:r>
              <a:rPr lang="en-US" dirty="0">
                <a:solidFill>
                  <a:srgbClr val="D60093"/>
                </a:solidFill>
              </a:rPr>
              <a:t> </a:t>
            </a:r>
            <a:r>
              <a:rPr lang="en-US" dirty="0"/>
              <a:t>(top down):</a:t>
            </a:r>
          </a:p>
          <a:p>
            <a:pPr lvl="2"/>
            <a:r>
              <a:rPr lang="en-US" dirty="0"/>
              <a:t>Start with one cluster and recursively split it</a:t>
            </a:r>
          </a:p>
          <a:p>
            <a:pPr lvl="8"/>
            <a:endParaRPr lang="en-US" dirty="0"/>
          </a:p>
          <a:p>
            <a:r>
              <a:rPr lang="en-US" b="1" dirty="0">
                <a:solidFill>
                  <a:srgbClr val="008000"/>
                </a:solidFill>
              </a:rPr>
              <a:t>Point assignment:</a:t>
            </a:r>
          </a:p>
          <a:p>
            <a:pPr lvl="1"/>
            <a:r>
              <a:rPr lang="en-US" dirty="0"/>
              <a:t>Maintain a set of clusters</a:t>
            </a:r>
          </a:p>
          <a:p>
            <a:pPr lvl="1"/>
            <a:r>
              <a:rPr lang="en-US" dirty="0"/>
              <a:t>Points belong to “nearest” cluster</a:t>
            </a:r>
          </a:p>
        </p:txBody>
      </p:sp>
      <p:pic>
        <p:nvPicPr>
          <p:cNvPr id="40964" name="Picture 4" descr="http://www.mathworks.com/help/toolbox/stats/dendrogram.gif"/>
          <p:cNvPicPr>
            <a:picLocks noChangeAspect="1" noChangeArrowheads="1"/>
          </p:cNvPicPr>
          <p:nvPr/>
        </p:nvPicPr>
        <p:blipFill>
          <a:blip r:embed="rId2" cstate="print"/>
          <a:srcRect/>
          <a:stretch>
            <a:fillRect/>
          </a:stretch>
        </p:blipFill>
        <p:spPr bwMode="auto">
          <a:xfrm>
            <a:off x="5386924" y="1752600"/>
            <a:ext cx="3680876" cy="2209800"/>
          </a:xfrm>
          <a:prstGeom prst="rect">
            <a:avLst/>
          </a:prstGeom>
          <a:noFill/>
        </p:spPr>
      </p:pic>
      <p:pic>
        <p:nvPicPr>
          <p:cNvPr id="40966" name="Picture 6" descr="http://www.ima.umn.edu/~iwen/REU/2Ddata.jpg"/>
          <p:cNvPicPr>
            <a:picLocks noChangeAspect="1" noChangeArrowheads="1"/>
          </p:cNvPicPr>
          <p:nvPr/>
        </p:nvPicPr>
        <p:blipFill>
          <a:blip r:embed="rId3" cstate="print"/>
          <a:srcRect/>
          <a:stretch>
            <a:fillRect/>
          </a:stretch>
        </p:blipFill>
        <p:spPr bwMode="auto">
          <a:xfrm>
            <a:off x="6781800" y="4827709"/>
            <a:ext cx="2325008" cy="1877891"/>
          </a:xfrm>
          <a:prstGeom prst="rect">
            <a:avLst/>
          </a:prstGeom>
          <a:noFill/>
        </p:spPr>
      </p:pic>
    </p:spTree>
    <p:extLst>
      <p:ext uri="{BB962C8B-B14F-4D97-AF65-F5344CB8AC3E}">
        <p14:creationId xmlns:p14="http://schemas.microsoft.com/office/powerpoint/2010/main" val="4290485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F635-69A9-BB4F-90F8-94B931E88724}"/>
              </a:ext>
            </a:extLst>
          </p:cNvPr>
          <p:cNvSpPr>
            <a:spLocks noGrp="1"/>
          </p:cNvSpPr>
          <p:nvPr>
            <p:ph type="title"/>
          </p:nvPr>
        </p:nvSpPr>
        <p:spPr/>
        <p:txBody>
          <a:bodyPr/>
          <a:lstStyle/>
          <a:p>
            <a:r>
              <a:rPr lang="en-US" dirty="0"/>
              <a:t>Curse of Dimensionality</a:t>
            </a:r>
          </a:p>
        </p:txBody>
      </p:sp>
      <p:sp>
        <p:nvSpPr>
          <p:cNvPr id="3" name="Content Placeholder 2">
            <a:extLst>
              <a:ext uri="{FF2B5EF4-FFF2-40B4-BE49-F238E27FC236}">
                <a16:creationId xmlns:a16="http://schemas.microsoft.com/office/drawing/2014/main" id="{AEC3B911-3119-FF45-BC5F-C060918DA5CD}"/>
              </a:ext>
            </a:extLst>
          </p:cNvPr>
          <p:cNvSpPr>
            <a:spLocks noGrp="1"/>
          </p:cNvSpPr>
          <p:nvPr>
            <p:ph idx="1"/>
          </p:nvPr>
        </p:nvSpPr>
        <p:spPr>
          <a:xfrm>
            <a:off x="152400" y="1063752"/>
            <a:ext cx="8785860" cy="5489449"/>
          </a:xfrm>
        </p:spPr>
        <p:txBody>
          <a:bodyPr>
            <a:normAutofit/>
          </a:bodyPr>
          <a:lstStyle/>
          <a:p>
            <a:r>
              <a:rPr lang="en-IN" sz="2600" dirty="0"/>
              <a:t>Curse of Dimensionality refers to non-intuitive properties of data observed when working in high-dimensional space,  specifically related to usability and interpretation of distances and volumes. </a:t>
            </a:r>
            <a:endParaRPr lang="en-US" sz="2600" dirty="0"/>
          </a:p>
          <a:p>
            <a:r>
              <a:rPr lang="en-US" sz="2600" dirty="0"/>
              <a:t>Most Big Data has too many dimensions</a:t>
            </a:r>
          </a:p>
          <a:p>
            <a:pPr lvl="1"/>
            <a:r>
              <a:rPr lang="en-US" sz="2600" dirty="0"/>
              <a:t>DNA  </a:t>
            </a:r>
            <a:r>
              <a:rPr lang="en-US" sz="2600" dirty="0" err="1"/>
              <a:t>mocrarray</a:t>
            </a:r>
            <a:r>
              <a:rPr lang="en-US" sz="2600" dirty="0"/>
              <a:t>- gene </a:t>
            </a:r>
            <a:r>
              <a:rPr lang="en-US" sz="2600" dirty="0" err="1"/>
              <a:t>sequeces</a:t>
            </a:r>
            <a:endParaRPr lang="en-US" sz="2600" dirty="0"/>
          </a:p>
          <a:p>
            <a:pPr lvl="1"/>
            <a:r>
              <a:rPr lang="en-US" sz="2600" dirty="0"/>
              <a:t>Text documents</a:t>
            </a:r>
          </a:p>
          <a:p>
            <a:pPr lvl="1"/>
            <a:r>
              <a:rPr lang="en-US" sz="2600" dirty="0"/>
              <a:t>Customer purchase data </a:t>
            </a:r>
          </a:p>
          <a:p>
            <a:pPr lvl="1"/>
            <a:r>
              <a:rPr lang="en-US" sz="2600" dirty="0"/>
              <a:t>Social Network Data</a:t>
            </a:r>
          </a:p>
          <a:p>
            <a:pPr lvl="1"/>
            <a:r>
              <a:rPr lang="en-US" sz="2600" dirty="0"/>
              <a:t>Movie Data</a:t>
            </a:r>
          </a:p>
          <a:p>
            <a:pPr lvl="1"/>
            <a:r>
              <a:rPr lang="en-US" sz="2600" dirty="0"/>
              <a:t>Crime Data</a:t>
            </a:r>
          </a:p>
          <a:p>
            <a:pPr lvl="1"/>
            <a:r>
              <a:rPr lang="en-US" sz="2600" dirty="0"/>
              <a:t>Customer Data </a:t>
            </a:r>
          </a:p>
        </p:txBody>
      </p:sp>
      <p:sp>
        <p:nvSpPr>
          <p:cNvPr id="4" name="Slide Number Placeholder 3">
            <a:extLst>
              <a:ext uri="{FF2B5EF4-FFF2-40B4-BE49-F238E27FC236}">
                <a16:creationId xmlns:a16="http://schemas.microsoft.com/office/drawing/2014/main" id="{AEE25A35-4087-2746-B7DE-066EA9B217A7}"/>
              </a:ext>
            </a:extLst>
          </p:cNvPr>
          <p:cNvSpPr>
            <a:spLocks noGrp="1"/>
          </p:cNvSpPr>
          <p:nvPr>
            <p:ph type="sldNum" sz="quarter" idx="12"/>
          </p:nvPr>
        </p:nvSpPr>
        <p:spPr/>
        <p:txBody>
          <a:bodyPr/>
          <a:lstStyle/>
          <a:p>
            <a:fld id="{19B12225-5612-419B-A8D5-4B8EEE4C217E}" type="slidenum">
              <a:rPr lang="en-US" smtClean="0"/>
              <a:pPr/>
              <a:t>14</a:t>
            </a:fld>
            <a:endParaRPr lang="en-US"/>
          </a:p>
        </p:txBody>
      </p:sp>
    </p:spTree>
    <p:extLst>
      <p:ext uri="{BB962C8B-B14F-4D97-AF65-F5344CB8AC3E}">
        <p14:creationId xmlns:p14="http://schemas.microsoft.com/office/powerpoint/2010/main" val="126652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0C3B-38F5-D240-9ED1-410BEA9E9C21}"/>
              </a:ext>
            </a:extLst>
          </p:cNvPr>
          <p:cNvSpPr>
            <a:spLocks noGrp="1"/>
          </p:cNvSpPr>
          <p:nvPr>
            <p:ph type="title"/>
          </p:nvPr>
        </p:nvSpPr>
        <p:spPr/>
        <p:txBody>
          <a:bodyPr/>
          <a:lstStyle/>
          <a:p>
            <a:r>
              <a:rPr lang="en-US" dirty="0"/>
              <a:t>Curse of Dimensionality</a:t>
            </a:r>
          </a:p>
        </p:txBody>
      </p:sp>
      <p:sp>
        <p:nvSpPr>
          <p:cNvPr id="4" name="Slide Number Placeholder 3">
            <a:extLst>
              <a:ext uri="{FF2B5EF4-FFF2-40B4-BE49-F238E27FC236}">
                <a16:creationId xmlns:a16="http://schemas.microsoft.com/office/drawing/2014/main" id="{1A6E0343-1F2B-C048-928E-36D985318C64}"/>
              </a:ext>
            </a:extLst>
          </p:cNvPr>
          <p:cNvSpPr>
            <a:spLocks noGrp="1"/>
          </p:cNvSpPr>
          <p:nvPr>
            <p:ph type="sldNum" sz="quarter" idx="12"/>
          </p:nvPr>
        </p:nvSpPr>
        <p:spPr/>
        <p:txBody>
          <a:bodyPr/>
          <a:lstStyle/>
          <a:p>
            <a:fld id="{19B12225-5612-419B-A8D5-4B8EEE4C217E}" type="slidenum">
              <a:rPr lang="en-US" smtClean="0"/>
              <a:pPr/>
              <a:t>15</a:t>
            </a:fld>
            <a:endParaRPr lang="en-US"/>
          </a:p>
        </p:txBody>
      </p:sp>
      <p:pic>
        <p:nvPicPr>
          <p:cNvPr id="30722" name="Picture 2" descr="Dimensionality Reduction using Principal Component Analysis and Self Organizing Maps">
            <a:extLst>
              <a:ext uri="{FF2B5EF4-FFF2-40B4-BE49-F238E27FC236}">
                <a16:creationId xmlns:a16="http://schemas.microsoft.com/office/drawing/2014/main" id="{38C4ADCB-BC86-C841-BF01-FE6B6FCCA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843" y="1149626"/>
            <a:ext cx="6818313" cy="4558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57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0C3B-38F5-D240-9ED1-410BEA9E9C21}"/>
              </a:ext>
            </a:extLst>
          </p:cNvPr>
          <p:cNvSpPr>
            <a:spLocks noGrp="1"/>
          </p:cNvSpPr>
          <p:nvPr>
            <p:ph type="title"/>
          </p:nvPr>
        </p:nvSpPr>
        <p:spPr/>
        <p:txBody>
          <a:bodyPr/>
          <a:lstStyle/>
          <a:p>
            <a:r>
              <a:rPr lang="en-US" dirty="0"/>
              <a:t>Curse of Dimensionality</a:t>
            </a:r>
          </a:p>
        </p:txBody>
      </p:sp>
      <p:sp>
        <p:nvSpPr>
          <p:cNvPr id="3" name="Content Placeholder 2">
            <a:extLst>
              <a:ext uri="{FF2B5EF4-FFF2-40B4-BE49-F238E27FC236}">
                <a16:creationId xmlns:a16="http://schemas.microsoft.com/office/drawing/2014/main" id="{E854F9E4-88B7-044A-9121-D850C1A68BBE}"/>
              </a:ext>
            </a:extLst>
          </p:cNvPr>
          <p:cNvSpPr>
            <a:spLocks noGrp="1"/>
          </p:cNvSpPr>
          <p:nvPr>
            <p:ph idx="1"/>
          </p:nvPr>
        </p:nvSpPr>
        <p:spPr>
          <a:xfrm>
            <a:off x="205740" y="1181960"/>
            <a:ext cx="8732520" cy="5489449"/>
          </a:xfrm>
        </p:spPr>
        <p:txBody>
          <a:bodyPr>
            <a:normAutofit fontScale="85000" lnSpcReduction="20000"/>
          </a:bodyPr>
          <a:lstStyle/>
          <a:p>
            <a:r>
              <a:rPr lang="en-IN" dirty="0">
                <a:solidFill>
                  <a:srgbClr val="252525"/>
                </a:solidFill>
                <a:latin typeface="Lato"/>
              </a:rPr>
              <a:t>The Curse of Dimensionality - With one dimension (top left) there are only 10 possible positions therefore 10 data points  are required to create a representative sample which 'covers' the problem space. </a:t>
            </a:r>
          </a:p>
          <a:p>
            <a:r>
              <a:rPr lang="en-IN" dirty="0">
                <a:solidFill>
                  <a:srgbClr val="252525"/>
                </a:solidFill>
                <a:latin typeface="Lato"/>
              </a:rPr>
              <a:t>With two dimensions there are 10^2 = 100 possible positions therefore 100 data points  are required to create a representative sample which 'covers' the problem space. </a:t>
            </a:r>
          </a:p>
          <a:p>
            <a:r>
              <a:rPr lang="en-IN" dirty="0">
                <a:solidFill>
                  <a:srgbClr val="252525"/>
                </a:solidFill>
                <a:latin typeface="Lato"/>
              </a:rPr>
              <a:t>With just three dimensions there are now 10^3 = 1000 possible positions therefore 1000 data points  are required to create a representative sample which 'covers' the problem space ... </a:t>
            </a:r>
          </a:p>
          <a:p>
            <a:r>
              <a:rPr lang="en-IN" dirty="0">
                <a:solidFill>
                  <a:srgbClr val="FF0000"/>
                </a:solidFill>
                <a:latin typeface="Lato"/>
              </a:rPr>
              <a:t>This exponential growth in the required number of data points continues to grow exponentially indefinitely</a:t>
            </a:r>
            <a:endParaRPr lang="en-US" dirty="0">
              <a:solidFill>
                <a:srgbClr val="FF0000"/>
              </a:solidFill>
            </a:endParaRPr>
          </a:p>
          <a:p>
            <a:endParaRPr lang="en-US" dirty="0"/>
          </a:p>
        </p:txBody>
      </p:sp>
      <p:sp>
        <p:nvSpPr>
          <p:cNvPr id="4" name="Slide Number Placeholder 3">
            <a:extLst>
              <a:ext uri="{FF2B5EF4-FFF2-40B4-BE49-F238E27FC236}">
                <a16:creationId xmlns:a16="http://schemas.microsoft.com/office/drawing/2014/main" id="{1A6E0343-1F2B-C048-928E-36D985318C64}"/>
              </a:ext>
            </a:extLst>
          </p:cNvPr>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999682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br>
              <a:rPr lang="en-US" dirty="0"/>
            </a:br>
            <a:r>
              <a:rPr lang="en-US" dirty="0"/>
              <a:t>The CURE Algorithm</a:t>
            </a:r>
            <a:endParaRPr lang="en-US" b="0" dirty="0"/>
          </a:p>
        </p:txBody>
      </p:sp>
      <p:sp>
        <p:nvSpPr>
          <p:cNvPr id="7" name="Subtitle 6"/>
          <p:cNvSpPr>
            <a:spLocks noGrp="1"/>
          </p:cNvSpPr>
          <p:nvPr>
            <p:ph type="subTitle" idx="1"/>
          </p:nvPr>
        </p:nvSpPr>
        <p:spPr/>
        <p:txBody>
          <a:bodyPr/>
          <a:lstStyle/>
          <a:p>
            <a:endParaRPr lang="en-US"/>
          </a:p>
        </p:txBody>
      </p:sp>
      <p:sp>
        <p:nvSpPr>
          <p:cNvPr id="8" name="Rectangle 7"/>
          <p:cNvSpPr/>
          <p:nvPr/>
        </p:nvSpPr>
        <p:spPr>
          <a:xfrm>
            <a:off x="796498" y="5181600"/>
            <a:ext cx="7364517" cy="1323439"/>
          </a:xfrm>
          <a:prstGeom prst="rect">
            <a:avLst/>
          </a:prstGeom>
        </p:spPr>
        <p:txBody>
          <a:bodyPr wrap="none">
            <a:spAutoFit/>
          </a:bodyPr>
          <a:lstStyle/>
          <a:p>
            <a:r>
              <a:rPr lang="en-US" sz="4000" b="1" dirty="0"/>
              <a:t>Extension of </a:t>
            </a:r>
            <a:r>
              <a:rPr lang="en-US" sz="4000" b="1" i="1" dirty="0"/>
              <a:t>k</a:t>
            </a:r>
            <a:r>
              <a:rPr lang="en-US" sz="4000" b="1" dirty="0"/>
              <a:t>-means to clusters</a:t>
            </a:r>
            <a:br>
              <a:rPr lang="en-US" sz="4000" b="1" dirty="0"/>
            </a:br>
            <a:r>
              <a:rPr lang="en-US" sz="4000" b="1" dirty="0"/>
              <a:t>of arbitrary shapes</a:t>
            </a:r>
          </a:p>
        </p:txBody>
      </p:sp>
    </p:spTree>
    <p:extLst>
      <p:ext uri="{BB962C8B-B14F-4D97-AF65-F5344CB8AC3E}">
        <p14:creationId xmlns:p14="http://schemas.microsoft.com/office/powerpoint/2010/main" val="3348909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The CURE Algorithm</a:t>
            </a:r>
          </a:p>
        </p:txBody>
      </p:sp>
      <p:sp>
        <p:nvSpPr>
          <p:cNvPr id="75779" name="Rectangle 3"/>
          <p:cNvSpPr>
            <a:spLocks noGrp="1" noChangeArrowheads="1"/>
          </p:cNvSpPr>
          <p:nvPr>
            <p:ph idx="1"/>
          </p:nvPr>
        </p:nvSpPr>
        <p:spPr>
          <a:xfrm>
            <a:off x="457200" y="1295400"/>
            <a:ext cx="8229600" cy="5439052"/>
          </a:xfrm>
        </p:spPr>
        <p:txBody>
          <a:bodyPr>
            <a:normAutofit/>
          </a:bodyPr>
          <a:lstStyle/>
          <a:p>
            <a:r>
              <a:rPr lang="en-US" b="1" dirty="0">
                <a:solidFill>
                  <a:srgbClr val="0000FF"/>
                </a:solidFill>
              </a:rPr>
              <a:t>Problem with </a:t>
            </a:r>
            <a:r>
              <a:rPr lang="en-US" b="1" i="1" dirty="0">
                <a:solidFill>
                  <a:srgbClr val="0000FF"/>
                </a:solidFill>
              </a:rPr>
              <a:t>k</a:t>
            </a:r>
            <a:r>
              <a:rPr lang="en-US" b="1" dirty="0">
                <a:solidFill>
                  <a:srgbClr val="0000FF"/>
                </a:solidFill>
              </a:rPr>
              <a:t>-means:</a:t>
            </a:r>
          </a:p>
          <a:p>
            <a:pPr lvl="1"/>
            <a:r>
              <a:rPr lang="en-US" dirty="0"/>
              <a:t>Assumes clusters are normally </a:t>
            </a:r>
            <a:br>
              <a:rPr lang="en-US" dirty="0"/>
            </a:br>
            <a:r>
              <a:rPr lang="en-US" dirty="0"/>
              <a:t>distributed in each dimension</a:t>
            </a:r>
          </a:p>
          <a:p>
            <a:pPr lvl="1"/>
            <a:r>
              <a:rPr lang="en-US" dirty="0"/>
              <a:t>And axes are fixed – ellipses at </a:t>
            </a:r>
            <a:br>
              <a:rPr lang="en-US" dirty="0"/>
            </a:br>
            <a:r>
              <a:rPr lang="en-US" dirty="0"/>
              <a:t>an angle are </a:t>
            </a:r>
            <a:r>
              <a:rPr lang="en-US" b="1" i="1" dirty="0">
                <a:solidFill>
                  <a:srgbClr val="D60093"/>
                </a:solidFill>
              </a:rPr>
              <a:t>not</a:t>
            </a:r>
            <a:r>
              <a:rPr lang="en-US" b="1" i="1" dirty="0"/>
              <a:t> OK</a:t>
            </a:r>
          </a:p>
          <a:p>
            <a:pPr lvl="8"/>
            <a:endParaRPr lang="en-US" dirty="0"/>
          </a:p>
          <a:p>
            <a:r>
              <a:rPr lang="en-US" b="1" dirty="0">
                <a:solidFill>
                  <a:srgbClr val="008000"/>
                </a:solidFill>
              </a:rPr>
              <a:t>CURE (Clustering Using </a:t>
            </a:r>
            <a:r>
              <a:rPr lang="en-US" b="1" dirty="0" err="1">
                <a:solidFill>
                  <a:srgbClr val="008000"/>
                </a:solidFill>
              </a:rPr>
              <a:t>REpresentatives</a:t>
            </a:r>
            <a:r>
              <a:rPr lang="en-US" b="1" dirty="0">
                <a:solidFill>
                  <a:srgbClr val="008000"/>
                </a:solidFill>
              </a:rPr>
              <a:t>):</a:t>
            </a:r>
          </a:p>
          <a:p>
            <a:pPr lvl="1"/>
            <a:r>
              <a:rPr lang="en-US" dirty="0"/>
              <a:t>Assumes a Euclidean distance</a:t>
            </a:r>
          </a:p>
          <a:p>
            <a:pPr lvl="1"/>
            <a:r>
              <a:rPr lang="en-US" dirty="0"/>
              <a:t>Allows clusters to assume any shape</a:t>
            </a:r>
          </a:p>
          <a:p>
            <a:pPr lvl="1"/>
            <a:r>
              <a:rPr lang="en-US" b="1" dirty="0"/>
              <a:t>Uses a collection of representative </a:t>
            </a:r>
            <a:br>
              <a:rPr lang="en-US" b="1" dirty="0"/>
            </a:br>
            <a:r>
              <a:rPr lang="en-US" b="1" dirty="0"/>
              <a:t>points to represent clusters</a:t>
            </a:r>
          </a:p>
        </p:txBody>
      </p:sp>
      <p:sp>
        <p:nvSpPr>
          <p:cNvPr id="4" name="Slide Number Placeholder 5"/>
          <p:cNvSpPr>
            <a:spLocks noGrp="1"/>
          </p:cNvSpPr>
          <p:nvPr>
            <p:ph type="sldNum" sz="quarter" idx="12"/>
          </p:nvPr>
        </p:nvSpPr>
        <p:spPr/>
        <p:txBody>
          <a:bodyPr/>
          <a:lstStyle/>
          <a:p>
            <a:fld id="{51B16923-F354-4082-A6FF-1B95B188D5AA}" type="slidenum">
              <a:rPr lang="en-US"/>
              <a:pPr/>
              <a:t>18</a:t>
            </a:fld>
            <a:endParaRPr lang="en-US"/>
          </a:p>
        </p:txBody>
      </p:sp>
      <p:pic>
        <p:nvPicPr>
          <p:cNvPr id="11266" name="Picture 2" descr="http://www.ima.umn.edu/~iwen/REU/2Ddata.jpg"/>
          <p:cNvPicPr>
            <a:picLocks noChangeAspect="1" noChangeArrowheads="1"/>
          </p:cNvPicPr>
          <p:nvPr/>
        </p:nvPicPr>
        <p:blipFill>
          <a:blip r:embed="rId2" cstate="print"/>
          <a:srcRect/>
          <a:stretch>
            <a:fillRect/>
          </a:stretch>
        </p:blipFill>
        <p:spPr bwMode="auto">
          <a:xfrm>
            <a:off x="5715000" y="1192520"/>
            <a:ext cx="1733551" cy="1400176"/>
          </a:xfrm>
          <a:prstGeom prst="rect">
            <a:avLst/>
          </a:prstGeom>
          <a:noFill/>
        </p:spPr>
      </p:pic>
      <p:pic>
        <p:nvPicPr>
          <p:cNvPr id="11267" name="Picture 3"/>
          <p:cNvPicPr>
            <a:picLocks noChangeAspect="1" noChangeArrowheads="1"/>
          </p:cNvPicPr>
          <p:nvPr/>
        </p:nvPicPr>
        <p:blipFill>
          <a:blip r:embed="rId3" cstate="print"/>
          <a:srcRect/>
          <a:stretch>
            <a:fillRect/>
          </a:stretch>
        </p:blipFill>
        <p:spPr bwMode="auto">
          <a:xfrm>
            <a:off x="7334756" y="1185777"/>
            <a:ext cx="1828800" cy="1784838"/>
          </a:xfrm>
          <a:prstGeom prst="rect">
            <a:avLst/>
          </a:prstGeom>
          <a:noFill/>
          <a:ln w="9525">
            <a:noFill/>
            <a:miter lim="800000"/>
            <a:headEnd/>
            <a:tailEnd/>
          </a:ln>
        </p:spPr>
      </p:pic>
      <p:sp>
        <p:nvSpPr>
          <p:cNvPr id="7" name="TextBox 6"/>
          <p:cNvSpPr txBox="1"/>
          <p:nvPr/>
        </p:nvSpPr>
        <p:spPr>
          <a:xfrm>
            <a:off x="7089085" y="1193869"/>
            <a:ext cx="53091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Vs.</a:t>
            </a:r>
          </a:p>
        </p:txBody>
      </p:sp>
      <p:pic>
        <p:nvPicPr>
          <p:cNvPr id="32770" name="Picture 2" descr="http://www.ml.uni-saarland.de/code/pSpectralClustering/images/eigenvector11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4013" y="4800600"/>
            <a:ext cx="2543787" cy="193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298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dirty="0"/>
              <a:t>Example: Stanford Salaries</a:t>
            </a:r>
          </a:p>
        </p:txBody>
      </p:sp>
      <p:sp>
        <p:nvSpPr>
          <p:cNvPr id="33" name="Slide Number Placeholder 4"/>
          <p:cNvSpPr>
            <a:spLocks noGrp="1"/>
          </p:cNvSpPr>
          <p:nvPr>
            <p:ph type="sldNum" sz="quarter" idx="12"/>
          </p:nvPr>
        </p:nvSpPr>
        <p:spPr/>
        <p:txBody>
          <a:bodyPr/>
          <a:lstStyle/>
          <a:p>
            <a:fld id="{975F5734-8D22-41E0-BB7B-D16E0A7A0F73}" type="slidenum">
              <a:rPr lang="en-US"/>
              <a:pPr/>
              <a:t>19</a:t>
            </a:fld>
            <a:endParaRPr lang="en-US"/>
          </a:p>
        </p:txBody>
      </p:sp>
      <p:sp>
        <p:nvSpPr>
          <p:cNvPr id="76803"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6804"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6805"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6806"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6807"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6808"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6809"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6810"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6811"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6812"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6813"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6814"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5"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6"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7"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8"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9"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0"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1"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2"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3"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4"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5"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6"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7" name="Text Box 27"/>
          <p:cNvSpPr txBox="1">
            <a:spLocks noChangeArrowheads="1"/>
          </p:cNvSpPr>
          <p:nvPr/>
        </p:nvSpPr>
        <p:spPr bwMode="auto">
          <a:xfrm>
            <a:off x="441325" y="3810000"/>
            <a:ext cx="973138" cy="457200"/>
          </a:xfrm>
          <a:prstGeom prst="rect">
            <a:avLst/>
          </a:prstGeom>
          <a:noFill/>
          <a:ln w="9525">
            <a:noFill/>
            <a:miter lim="800000"/>
            <a:headEnd/>
            <a:tailEnd/>
          </a:ln>
          <a:effectLst/>
        </p:spPr>
        <p:txBody>
          <a:bodyPr wrap="none">
            <a:spAutoFit/>
          </a:bodyPr>
          <a:lstStyle/>
          <a:p>
            <a:r>
              <a:rPr lang="en-US" dirty="0"/>
              <a:t>salary</a:t>
            </a:r>
          </a:p>
        </p:txBody>
      </p:sp>
      <p:sp>
        <p:nvSpPr>
          <p:cNvPr id="76828" name="Text Box 28"/>
          <p:cNvSpPr txBox="1">
            <a:spLocks noChangeArrowheads="1"/>
          </p:cNvSpPr>
          <p:nvPr/>
        </p:nvSpPr>
        <p:spPr bwMode="auto">
          <a:xfrm>
            <a:off x="3946525" y="5410200"/>
            <a:ext cx="673100" cy="457200"/>
          </a:xfrm>
          <a:prstGeom prst="rect">
            <a:avLst/>
          </a:prstGeom>
          <a:noFill/>
          <a:ln w="9525">
            <a:noFill/>
            <a:miter lim="800000"/>
            <a:headEnd/>
            <a:tailEnd/>
          </a:ln>
          <a:effectLst/>
        </p:spPr>
        <p:txBody>
          <a:bodyPr wrap="none">
            <a:spAutoFit/>
          </a:bodyPr>
          <a:lstStyle/>
          <a:p>
            <a:r>
              <a:rPr lang="en-US"/>
              <a:t>age</a:t>
            </a:r>
          </a:p>
        </p:txBody>
      </p:sp>
      <p:sp>
        <p:nvSpPr>
          <p:cNvPr id="76829" name="Line 29"/>
          <p:cNvSpPr>
            <a:spLocks noChangeShapeType="1"/>
          </p:cNvSpPr>
          <p:nvPr/>
        </p:nvSpPr>
        <p:spPr bwMode="auto">
          <a:xfrm>
            <a:off x="4648200" y="5605462"/>
            <a:ext cx="533400" cy="0"/>
          </a:xfrm>
          <a:prstGeom prst="line">
            <a:avLst/>
          </a:prstGeom>
          <a:noFill/>
          <a:ln w="9525">
            <a:solidFill>
              <a:schemeClr val="tx1"/>
            </a:solidFill>
            <a:round/>
            <a:headEnd/>
            <a:tailEnd type="triangle" w="med" len="med"/>
          </a:ln>
          <a:effectLst/>
        </p:spPr>
        <p:txBody>
          <a:bodyPr/>
          <a:lstStyle/>
          <a:p>
            <a:endParaRPr lang="en-US"/>
          </a:p>
        </p:txBody>
      </p:sp>
      <p:sp>
        <p:nvSpPr>
          <p:cNvPr id="76830" name="Line 30"/>
          <p:cNvSpPr>
            <a:spLocks noChangeShapeType="1"/>
          </p:cNvSpPr>
          <p:nvPr/>
        </p:nvSpPr>
        <p:spPr bwMode="auto">
          <a:xfrm flipV="1">
            <a:off x="838200" y="3471862"/>
            <a:ext cx="0" cy="304800"/>
          </a:xfrm>
          <a:prstGeom prst="line">
            <a:avLst/>
          </a:prstGeom>
          <a:noFill/>
          <a:ln w="9525">
            <a:solidFill>
              <a:schemeClr val="tx1"/>
            </a:solidFill>
            <a:round/>
            <a:headEnd/>
            <a:tailEnd type="triangle" w="med" len="med"/>
          </a:ln>
          <a:effectLst/>
        </p:spPr>
        <p:txBody>
          <a:bodyPr/>
          <a:lstStyle/>
          <a:p>
            <a:endParaRPr lang="en-US"/>
          </a:p>
        </p:txBody>
      </p:sp>
      <p:sp>
        <p:nvSpPr>
          <p:cNvPr id="76831" name="Freeform 31"/>
          <p:cNvSpPr>
            <a:spLocks/>
          </p:cNvSpPr>
          <p:nvPr/>
        </p:nvSpPr>
        <p:spPr bwMode="auto">
          <a:xfrm>
            <a:off x="1385888" y="2543175"/>
            <a:ext cx="6042025" cy="1728788"/>
          </a:xfrm>
          <a:custGeom>
            <a:avLst/>
            <a:gdLst/>
            <a:ahLst/>
            <a:cxnLst>
              <a:cxn ang="0">
                <a:pos x="126" y="558"/>
              </a:cxn>
              <a:cxn ang="0">
                <a:pos x="261" y="522"/>
              </a:cxn>
              <a:cxn ang="0">
                <a:pos x="396" y="468"/>
              </a:cxn>
              <a:cxn ang="0">
                <a:pos x="540" y="450"/>
              </a:cxn>
              <a:cxn ang="0">
                <a:pos x="738" y="378"/>
              </a:cxn>
              <a:cxn ang="0">
                <a:pos x="819" y="333"/>
              </a:cxn>
              <a:cxn ang="0">
                <a:pos x="1017" y="306"/>
              </a:cxn>
              <a:cxn ang="0">
                <a:pos x="1269" y="279"/>
              </a:cxn>
              <a:cxn ang="0">
                <a:pos x="1386" y="243"/>
              </a:cxn>
              <a:cxn ang="0">
                <a:pos x="2178" y="171"/>
              </a:cxn>
              <a:cxn ang="0">
                <a:pos x="2313" y="117"/>
              </a:cxn>
              <a:cxn ang="0">
                <a:pos x="2475" y="45"/>
              </a:cxn>
              <a:cxn ang="0">
                <a:pos x="2556" y="9"/>
              </a:cxn>
              <a:cxn ang="0">
                <a:pos x="2961" y="0"/>
              </a:cxn>
              <a:cxn ang="0">
                <a:pos x="3474" y="72"/>
              </a:cxn>
              <a:cxn ang="0">
                <a:pos x="3600" y="108"/>
              </a:cxn>
              <a:cxn ang="0">
                <a:pos x="3708" y="198"/>
              </a:cxn>
              <a:cxn ang="0">
                <a:pos x="3762" y="306"/>
              </a:cxn>
              <a:cxn ang="0">
                <a:pos x="3618" y="882"/>
              </a:cxn>
              <a:cxn ang="0">
                <a:pos x="3483" y="954"/>
              </a:cxn>
              <a:cxn ang="0">
                <a:pos x="3069" y="909"/>
              </a:cxn>
              <a:cxn ang="0">
                <a:pos x="2907" y="864"/>
              </a:cxn>
              <a:cxn ang="0">
                <a:pos x="2583" y="792"/>
              </a:cxn>
              <a:cxn ang="0">
                <a:pos x="2493" y="765"/>
              </a:cxn>
              <a:cxn ang="0">
                <a:pos x="2142" y="747"/>
              </a:cxn>
              <a:cxn ang="0">
                <a:pos x="1755" y="756"/>
              </a:cxn>
              <a:cxn ang="0">
                <a:pos x="1458" y="828"/>
              </a:cxn>
              <a:cxn ang="0">
                <a:pos x="1305" y="846"/>
              </a:cxn>
              <a:cxn ang="0">
                <a:pos x="900" y="963"/>
              </a:cxn>
              <a:cxn ang="0">
                <a:pos x="684" y="1017"/>
              </a:cxn>
              <a:cxn ang="0">
                <a:pos x="504" y="1089"/>
              </a:cxn>
              <a:cxn ang="0">
                <a:pos x="270" y="1062"/>
              </a:cxn>
              <a:cxn ang="0">
                <a:pos x="171" y="954"/>
              </a:cxn>
              <a:cxn ang="0">
                <a:pos x="117" y="918"/>
              </a:cxn>
              <a:cxn ang="0">
                <a:pos x="36" y="783"/>
              </a:cxn>
              <a:cxn ang="0">
                <a:pos x="9" y="702"/>
              </a:cxn>
              <a:cxn ang="0">
                <a:pos x="0" y="675"/>
              </a:cxn>
              <a:cxn ang="0">
                <a:pos x="90" y="594"/>
              </a:cxn>
              <a:cxn ang="0">
                <a:pos x="144" y="576"/>
              </a:cxn>
              <a:cxn ang="0">
                <a:pos x="126" y="558"/>
              </a:cxn>
            </a:cxnLst>
            <a:rect l="0" t="0" r="r" b="b"/>
            <a:pathLst>
              <a:path w="3806" h="1089">
                <a:moveTo>
                  <a:pt x="126" y="558"/>
                </a:moveTo>
                <a:cubicBezTo>
                  <a:pt x="171" y="547"/>
                  <a:pt x="216" y="533"/>
                  <a:pt x="261" y="522"/>
                </a:cubicBezTo>
                <a:cubicBezTo>
                  <a:pt x="302" y="495"/>
                  <a:pt x="349" y="484"/>
                  <a:pt x="396" y="468"/>
                </a:cubicBezTo>
                <a:cubicBezTo>
                  <a:pt x="442" y="453"/>
                  <a:pt x="540" y="450"/>
                  <a:pt x="540" y="450"/>
                </a:cubicBezTo>
                <a:cubicBezTo>
                  <a:pt x="607" y="428"/>
                  <a:pt x="670" y="401"/>
                  <a:pt x="738" y="378"/>
                </a:cubicBezTo>
                <a:cubicBezTo>
                  <a:pt x="765" y="369"/>
                  <a:pt x="792" y="344"/>
                  <a:pt x="819" y="333"/>
                </a:cubicBezTo>
                <a:cubicBezTo>
                  <a:pt x="876" y="308"/>
                  <a:pt x="958" y="313"/>
                  <a:pt x="1017" y="306"/>
                </a:cubicBezTo>
                <a:cubicBezTo>
                  <a:pt x="1101" y="296"/>
                  <a:pt x="1184" y="286"/>
                  <a:pt x="1269" y="279"/>
                </a:cubicBezTo>
                <a:cubicBezTo>
                  <a:pt x="1313" y="270"/>
                  <a:pt x="1341" y="248"/>
                  <a:pt x="1386" y="243"/>
                </a:cubicBezTo>
                <a:cubicBezTo>
                  <a:pt x="1650" y="215"/>
                  <a:pt x="1912" y="183"/>
                  <a:pt x="2178" y="171"/>
                </a:cubicBezTo>
                <a:cubicBezTo>
                  <a:pt x="2219" y="144"/>
                  <a:pt x="2266" y="133"/>
                  <a:pt x="2313" y="117"/>
                </a:cubicBezTo>
                <a:cubicBezTo>
                  <a:pt x="2369" y="98"/>
                  <a:pt x="2418" y="64"/>
                  <a:pt x="2475" y="45"/>
                </a:cubicBezTo>
                <a:cubicBezTo>
                  <a:pt x="2501" y="36"/>
                  <a:pt x="2529" y="10"/>
                  <a:pt x="2556" y="9"/>
                </a:cubicBezTo>
                <a:cubicBezTo>
                  <a:pt x="2691" y="3"/>
                  <a:pt x="2826" y="3"/>
                  <a:pt x="2961" y="0"/>
                </a:cubicBezTo>
                <a:cubicBezTo>
                  <a:pt x="3134" y="12"/>
                  <a:pt x="3302" y="51"/>
                  <a:pt x="3474" y="72"/>
                </a:cubicBezTo>
                <a:cubicBezTo>
                  <a:pt x="3514" y="85"/>
                  <a:pt x="3563" y="87"/>
                  <a:pt x="3600" y="108"/>
                </a:cubicBezTo>
                <a:cubicBezTo>
                  <a:pt x="3656" y="139"/>
                  <a:pt x="3661" y="151"/>
                  <a:pt x="3708" y="198"/>
                </a:cubicBezTo>
                <a:cubicBezTo>
                  <a:pt x="3737" y="227"/>
                  <a:pt x="3739" y="272"/>
                  <a:pt x="3762" y="306"/>
                </a:cubicBezTo>
                <a:cubicBezTo>
                  <a:pt x="3806" y="526"/>
                  <a:pt x="3745" y="713"/>
                  <a:pt x="3618" y="882"/>
                </a:cubicBezTo>
                <a:cubicBezTo>
                  <a:pt x="3595" y="950"/>
                  <a:pt x="3548" y="946"/>
                  <a:pt x="3483" y="954"/>
                </a:cubicBezTo>
                <a:cubicBezTo>
                  <a:pt x="3264" y="940"/>
                  <a:pt x="3237" y="943"/>
                  <a:pt x="3069" y="909"/>
                </a:cubicBezTo>
                <a:cubicBezTo>
                  <a:pt x="3014" y="898"/>
                  <a:pt x="2961" y="875"/>
                  <a:pt x="2907" y="864"/>
                </a:cubicBezTo>
                <a:cubicBezTo>
                  <a:pt x="2798" y="842"/>
                  <a:pt x="2691" y="816"/>
                  <a:pt x="2583" y="792"/>
                </a:cubicBezTo>
                <a:cubicBezTo>
                  <a:pt x="2552" y="785"/>
                  <a:pt x="2524" y="769"/>
                  <a:pt x="2493" y="765"/>
                </a:cubicBezTo>
                <a:cubicBezTo>
                  <a:pt x="2329" y="744"/>
                  <a:pt x="2445" y="757"/>
                  <a:pt x="2142" y="747"/>
                </a:cubicBezTo>
                <a:cubicBezTo>
                  <a:pt x="2013" y="750"/>
                  <a:pt x="1884" y="751"/>
                  <a:pt x="1755" y="756"/>
                </a:cubicBezTo>
                <a:cubicBezTo>
                  <a:pt x="1657" y="760"/>
                  <a:pt x="1551" y="797"/>
                  <a:pt x="1458" y="828"/>
                </a:cubicBezTo>
                <a:cubicBezTo>
                  <a:pt x="1441" y="834"/>
                  <a:pt x="1309" y="846"/>
                  <a:pt x="1305" y="846"/>
                </a:cubicBezTo>
                <a:cubicBezTo>
                  <a:pt x="1164" y="862"/>
                  <a:pt x="1042" y="954"/>
                  <a:pt x="900" y="963"/>
                </a:cubicBezTo>
                <a:cubicBezTo>
                  <a:pt x="804" y="979"/>
                  <a:pt x="776" y="986"/>
                  <a:pt x="684" y="1017"/>
                </a:cubicBezTo>
                <a:cubicBezTo>
                  <a:pt x="661" y="1025"/>
                  <a:pt x="527" y="1081"/>
                  <a:pt x="504" y="1089"/>
                </a:cubicBezTo>
                <a:cubicBezTo>
                  <a:pt x="408" y="1086"/>
                  <a:pt x="366" y="1067"/>
                  <a:pt x="270" y="1062"/>
                </a:cubicBezTo>
                <a:cubicBezTo>
                  <a:pt x="261" y="1062"/>
                  <a:pt x="184" y="961"/>
                  <a:pt x="171" y="954"/>
                </a:cubicBezTo>
                <a:cubicBezTo>
                  <a:pt x="152" y="943"/>
                  <a:pt x="117" y="918"/>
                  <a:pt x="117" y="918"/>
                </a:cubicBezTo>
                <a:cubicBezTo>
                  <a:pt x="88" y="874"/>
                  <a:pt x="57" y="831"/>
                  <a:pt x="36" y="783"/>
                </a:cubicBezTo>
                <a:cubicBezTo>
                  <a:pt x="24" y="757"/>
                  <a:pt x="18" y="729"/>
                  <a:pt x="9" y="702"/>
                </a:cubicBezTo>
                <a:cubicBezTo>
                  <a:pt x="6" y="693"/>
                  <a:pt x="0" y="675"/>
                  <a:pt x="0" y="675"/>
                </a:cubicBezTo>
                <a:cubicBezTo>
                  <a:pt x="25" y="599"/>
                  <a:pt x="11" y="615"/>
                  <a:pt x="90" y="594"/>
                </a:cubicBezTo>
                <a:cubicBezTo>
                  <a:pt x="108" y="589"/>
                  <a:pt x="157" y="589"/>
                  <a:pt x="144" y="576"/>
                </a:cubicBezTo>
                <a:cubicBezTo>
                  <a:pt x="138" y="570"/>
                  <a:pt x="132" y="564"/>
                  <a:pt x="126" y="558"/>
                </a:cubicBezTo>
                <a:close/>
              </a:path>
            </a:pathLst>
          </a:custGeom>
          <a:solidFill>
            <a:srgbClr val="FFFF99">
              <a:alpha val="50000"/>
            </a:srgbClr>
          </a:solidFill>
          <a:ln w="9525">
            <a:solidFill>
              <a:schemeClr val="tx1"/>
            </a:solidFill>
            <a:round/>
            <a:headEnd/>
            <a:tailEnd/>
          </a:ln>
          <a:effectLst/>
        </p:spPr>
        <p:txBody>
          <a:bodyPr/>
          <a:lstStyle/>
          <a:p>
            <a:endParaRPr lang="en-US"/>
          </a:p>
        </p:txBody>
      </p:sp>
      <p:sp>
        <p:nvSpPr>
          <p:cNvPr id="76832" name="Freeform 32"/>
          <p:cNvSpPr>
            <a:spLocks/>
          </p:cNvSpPr>
          <p:nvPr/>
        </p:nvSpPr>
        <p:spPr bwMode="auto">
          <a:xfrm>
            <a:off x="1614488" y="1443038"/>
            <a:ext cx="5557837" cy="3957637"/>
          </a:xfrm>
          <a:custGeom>
            <a:avLst/>
            <a:gdLst/>
            <a:ahLst/>
            <a:cxnLst>
              <a:cxn ang="0">
                <a:pos x="81" y="2367"/>
              </a:cxn>
              <a:cxn ang="0">
                <a:pos x="342" y="2493"/>
              </a:cxn>
              <a:cxn ang="0">
                <a:pos x="1017" y="2412"/>
              </a:cxn>
              <a:cxn ang="0">
                <a:pos x="1413" y="2322"/>
              </a:cxn>
              <a:cxn ang="0">
                <a:pos x="1710" y="2241"/>
              </a:cxn>
              <a:cxn ang="0">
                <a:pos x="1917" y="2160"/>
              </a:cxn>
              <a:cxn ang="0">
                <a:pos x="2088" y="2088"/>
              </a:cxn>
              <a:cxn ang="0">
                <a:pos x="2259" y="1998"/>
              </a:cxn>
              <a:cxn ang="0">
                <a:pos x="2529" y="1845"/>
              </a:cxn>
              <a:cxn ang="0">
                <a:pos x="2664" y="1764"/>
              </a:cxn>
              <a:cxn ang="0">
                <a:pos x="2862" y="1602"/>
              </a:cxn>
              <a:cxn ang="0">
                <a:pos x="2934" y="1494"/>
              </a:cxn>
              <a:cxn ang="0">
                <a:pos x="3042" y="1269"/>
              </a:cxn>
              <a:cxn ang="0">
                <a:pos x="3159" y="1026"/>
              </a:cxn>
              <a:cxn ang="0">
                <a:pos x="3213" y="945"/>
              </a:cxn>
              <a:cxn ang="0">
                <a:pos x="3312" y="720"/>
              </a:cxn>
              <a:cxn ang="0">
                <a:pos x="3384" y="576"/>
              </a:cxn>
              <a:cxn ang="0">
                <a:pos x="3420" y="495"/>
              </a:cxn>
              <a:cxn ang="0">
                <a:pos x="3492" y="333"/>
              </a:cxn>
              <a:cxn ang="0">
                <a:pos x="3483" y="171"/>
              </a:cxn>
              <a:cxn ang="0">
                <a:pos x="3087" y="27"/>
              </a:cxn>
              <a:cxn ang="0">
                <a:pos x="2790" y="9"/>
              </a:cxn>
              <a:cxn ang="0">
                <a:pos x="2637" y="117"/>
              </a:cxn>
              <a:cxn ang="0">
                <a:pos x="2583" y="198"/>
              </a:cxn>
              <a:cxn ang="0">
                <a:pos x="2475" y="414"/>
              </a:cxn>
              <a:cxn ang="0">
                <a:pos x="2313" y="603"/>
              </a:cxn>
              <a:cxn ang="0">
                <a:pos x="2250" y="711"/>
              </a:cxn>
              <a:cxn ang="0">
                <a:pos x="2178" y="846"/>
              </a:cxn>
              <a:cxn ang="0">
                <a:pos x="2088" y="1035"/>
              </a:cxn>
              <a:cxn ang="0">
                <a:pos x="2061" y="1035"/>
              </a:cxn>
              <a:cxn ang="0">
                <a:pos x="1917" y="1269"/>
              </a:cxn>
              <a:cxn ang="0">
                <a:pos x="1746" y="1557"/>
              </a:cxn>
              <a:cxn ang="0">
                <a:pos x="1647" y="1674"/>
              </a:cxn>
              <a:cxn ang="0">
                <a:pos x="1512" y="1782"/>
              </a:cxn>
              <a:cxn ang="0">
                <a:pos x="1332" y="1890"/>
              </a:cxn>
              <a:cxn ang="0">
                <a:pos x="1125" y="1926"/>
              </a:cxn>
              <a:cxn ang="0">
                <a:pos x="792" y="2034"/>
              </a:cxn>
              <a:cxn ang="0">
                <a:pos x="621" y="2079"/>
              </a:cxn>
              <a:cxn ang="0">
                <a:pos x="297" y="2115"/>
              </a:cxn>
              <a:cxn ang="0">
                <a:pos x="108" y="2160"/>
              </a:cxn>
              <a:cxn ang="0">
                <a:pos x="36" y="2232"/>
              </a:cxn>
              <a:cxn ang="0">
                <a:pos x="27" y="2349"/>
              </a:cxn>
              <a:cxn ang="0">
                <a:pos x="0" y="2313"/>
              </a:cxn>
            </a:cxnLst>
            <a:rect l="0" t="0" r="r" b="b"/>
            <a:pathLst>
              <a:path w="3501" h="2493">
                <a:moveTo>
                  <a:pt x="0" y="2313"/>
                </a:moveTo>
                <a:cubicBezTo>
                  <a:pt x="34" y="2324"/>
                  <a:pt x="58" y="2339"/>
                  <a:pt x="81" y="2367"/>
                </a:cubicBezTo>
                <a:cubicBezTo>
                  <a:pt x="104" y="2395"/>
                  <a:pt x="91" y="2387"/>
                  <a:pt x="99" y="2394"/>
                </a:cubicBezTo>
                <a:cubicBezTo>
                  <a:pt x="168" y="2455"/>
                  <a:pt x="254" y="2475"/>
                  <a:pt x="342" y="2493"/>
                </a:cubicBezTo>
                <a:cubicBezTo>
                  <a:pt x="525" y="2484"/>
                  <a:pt x="708" y="2469"/>
                  <a:pt x="891" y="2457"/>
                </a:cubicBezTo>
                <a:cubicBezTo>
                  <a:pt x="946" y="2446"/>
                  <a:pt x="969" y="2425"/>
                  <a:pt x="1017" y="2412"/>
                </a:cubicBezTo>
                <a:cubicBezTo>
                  <a:pt x="1092" y="2392"/>
                  <a:pt x="1167" y="2368"/>
                  <a:pt x="1242" y="2349"/>
                </a:cubicBezTo>
                <a:cubicBezTo>
                  <a:pt x="1298" y="2335"/>
                  <a:pt x="1357" y="2336"/>
                  <a:pt x="1413" y="2322"/>
                </a:cubicBezTo>
                <a:cubicBezTo>
                  <a:pt x="1545" y="2289"/>
                  <a:pt x="1384" y="2316"/>
                  <a:pt x="1530" y="2295"/>
                </a:cubicBezTo>
                <a:cubicBezTo>
                  <a:pt x="1589" y="2275"/>
                  <a:pt x="1650" y="2261"/>
                  <a:pt x="1710" y="2241"/>
                </a:cubicBezTo>
                <a:cubicBezTo>
                  <a:pt x="1731" y="2234"/>
                  <a:pt x="1746" y="2217"/>
                  <a:pt x="1764" y="2205"/>
                </a:cubicBezTo>
                <a:cubicBezTo>
                  <a:pt x="1810" y="2174"/>
                  <a:pt x="1862" y="2167"/>
                  <a:pt x="1917" y="2160"/>
                </a:cubicBezTo>
                <a:cubicBezTo>
                  <a:pt x="1955" y="2141"/>
                  <a:pt x="1998" y="2144"/>
                  <a:pt x="2034" y="2124"/>
                </a:cubicBezTo>
                <a:cubicBezTo>
                  <a:pt x="2053" y="2113"/>
                  <a:pt x="2067" y="2095"/>
                  <a:pt x="2088" y="2088"/>
                </a:cubicBezTo>
                <a:cubicBezTo>
                  <a:pt x="2128" y="2075"/>
                  <a:pt x="2169" y="2054"/>
                  <a:pt x="2205" y="2034"/>
                </a:cubicBezTo>
                <a:cubicBezTo>
                  <a:pt x="2224" y="2023"/>
                  <a:pt x="2238" y="2005"/>
                  <a:pt x="2259" y="1998"/>
                </a:cubicBezTo>
                <a:cubicBezTo>
                  <a:pt x="2286" y="1989"/>
                  <a:pt x="2315" y="1976"/>
                  <a:pt x="2340" y="1962"/>
                </a:cubicBezTo>
                <a:cubicBezTo>
                  <a:pt x="2404" y="1927"/>
                  <a:pt x="2469" y="1885"/>
                  <a:pt x="2529" y="1845"/>
                </a:cubicBezTo>
                <a:cubicBezTo>
                  <a:pt x="2552" y="1830"/>
                  <a:pt x="2585" y="1821"/>
                  <a:pt x="2610" y="1809"/>
                </a:cubicBezTo>
                <a:cubicBezTo>
                  <a:pt x="2642" y="1793"/>
                  <a:pt x="2636" y="1788"/>
                  <a:pt x="2664" y="1764"/>
                </a:cubicBezTo>
                <a:cubicBezTo>
                  <a:pt x="2715" y="1720"/>
                  <a:pt x="2756" y="1677"/>
                  <a:pt x="2817" y="1647"/>
                </a:cubicBezTo>
                <a:cubicBezTo>
                  <a:pt x="2838" y="1584"/>
                  <a:pt x="2806" y="1658"/>
                  <a:pt x="2862" y="1602"/>
                </a:cubicBezTo>
                <a:cubicBezTo>
                  <a:pt x="2876" y="1588"/>
                  <a:pt x="2876" y="1563"/>
                  <a:pt x="2889" y="1548"/>
                </a:cubicBezTo>
                <a:cubicBezTo>
                  <a:pt x="2914" y="1518"/>
                  <a:pt x="2917" y="1528"/>
                  <a:pt x="2934" y="1494"/>
                </a:cubicBezTo>
                <a:cubicBezTo>
                  <a:pt x="2971" y="1419"/>
                  <a:pt x="2909" y="1517"/>
                  <a:pt x="2961" y="1440"/>
                </a:cubicBezTo>
                <a:cubicBezTo>
                  <a:pt x="2975" y="1383"/>
                  <a:pt x="3009" y="1318"/>
                  <a:pt x="3042" y="1269"/>
                </a:cubicBezTo>
                <a:cubicBezTo>
                  <a:pt x="3056" y="1212"/>
                  <a:pt x="3044" y="1243"/>
                  <a:pt x="3087" y="1179"/>
                </a:cubicBezTo>
                <a:cubicBezTo>
                  <a:pt x="3114" y="1138"/>
                  <a:pt x="3143" y="1073"/>
                  <a:pt x="3159" y="1026"/>
                </a:cubicBezTo>
                <a:cubicBezTo>
                  <a:pt x="3166" y="1005"/>
                  <a:pt x="3183" y="990"/>
                  <a:pt x="3195" y="972"/>
                </a:cubicBezTo>
                <a:cubicBezTo>
                  <a:pt x="3201" y="963"/>
                  <a:pt x="3213" y="945"/>
                  <a:pt x="3213" y="945"/>
                </a:cubicBezTo>
                <a:cubicBezTo>
                  <a:pt x="3226" y="892"/>
                  <a:pt x="3255" y="846"/>
                  <a:pt x="3285" y="801"/>
                </a:cubicBezTo>
                <a:cubicBezTo>
                  <a:pt x="3301" y="777"/>
                  <a:pt x="3296" y="744"/>
                  <a:pt x="3312" y="720"/>
                </a:cubicBezTo>
                <a:cubicBezTo>
                  <a:pt x="3335" y="686"/>
                  <a:pt x="3350" y="649"/>
                  <a:pt x="3366" y="612"/>
                </a:cubicBezTo>
                <a:cubicBezTo>
                  <a:pt x="3371" y="600"/>
                  <a:pt x="3377" y="588"/>
                  <a:pt x="3384" y="576"/>
                </a:cubicBezTo>
                <a:cubicBezTo>
                  <a:pt x="3389" y="567"/>
                  <a:pt x="3398" y="559"/>
                  <a:pt x="3402" y="549"/>
                </a:cubicBezTo>
                <a:cubicBezTo>
                  <a:pt x="3410" y="532"/>
                  <a:pt x="3409" y="511"/>
                  <a:pt x="3420" y="495"/>
                </a:cubicBezTo>
                <a:cubicBezTo>
                  <a:pt x="3436" y="471"/>
                  <a:pt x="3453" y="441"/>
                  <a:pt x="3465" y="414"/>
                </a:cubicBezTo>
                <a:cubicBezTo>
                  <a:pt x="3465" y="414"/>
                  <a:pt x="3487" y="347"/>
                  <a:pt x="3492" y="333"/>
                </a:cubicBezTo>
                <a:cubicBezTo>
                  <a:pt x="3495" y="324"/>
                  <a:pt x="3501" y="306"/>
                  <a:pt x="3501" y="306"/>
                </a:cubicBezTo>
                <a:cubicBezTo>
                  <a:pt x="3499" y="282"/>
                  <a:pt x="3501" y="208"/>
                  <a:pt x="3483" y="171"/>
                </a:cubicBezTo>
                <a:cubicBezTo>
                  <a:pt x="3461" y="128"/>
                  <a:pt x="3422" y="118"/>
                  <a:pt x="3384" y="99"/>
                </a:cubicBezTo>
                <a:cubicBezTo>
                  <a:pt x="3288" y="51"/>
                  <a:pt x="3194" y="39"/>
                  <a:pt x="3087" y="27"/>
                </a:cubicBezTo>
                <a:cubicBezTo>
                  <a:pt x="3031" y="8"/>
                  <a:pt x="2974" y="6"/>
                  <a:pt x="2916" y="0"/>
                </a:cubicBezTo>
                <a:cubicBezTo>
                  <a:pt x="2874" y="3"/>
                  <a:pt x="2832" y="4"/>
                  <a:pt x="2790" y="9"/>
                </a:cubicBezTo>
                <a:cubicBezTo>
                  <a:pt x="2750" y="14"/>
                  <a:pt x="2721" y="50"/>
                  <a:pt x="2682" y="63"/>
                </a:cubicBezTo>
                <a:cubicBezTo>
                  <a:pt x="2679" y="68"/>
                  <a:pt x="2638" y="116"/>
                  <a:pt x="2637" y="117"/>
                </a:cubicBezTo>
                <a:cubicBezTo>
                  <a:pt x="2632" y="125"/>
                  <a:pt x="2633" y="136"/>
                  <a:pt x="2628" y="144"/>
                </a:cubicBezTo>
                <a:cubicBezTo>
                  <a:pt x="2588" y="204"/>
                  <a:pt x="2612" y="139"/>
                  <a:pt x="2583" y="198"/>
                </a:cubicBezTo>
                <a:cubicBezTo>
                  <a:pt x="2556" y="252"/>
                  <a:pt x="2527" y="309"/>
                  <a:pt x="2493" y="360"/>
                </a:cubicBezTo>
                <a:cubicBezTo>
                  <a:pt x="2482" y="376"/>
                  <a:pt x="2486" y="398"/>
                  <a:pt x="2475" y="414"/>
                </a:cubicBezTo>
                <a:cubicBezTo>
                  <a:pt x="2444" y="460"/>
                  <a:pt x="2404" y="540"/>
                  <a:pt x="2349" y="558"/>
                </a:cubicBezTo>
                <a:cubicBezTo>
                  <a:pt x="2316" y="656"/>
                  <a:pt x="2371" y="510"/>
                  <a:pt x="2313" y="603"/>
                </a:cubicBezTo>
                <a:cubicBezTo>
                  <a:pt x="2303" y="619"/>
                  <a:pt x="2301" y="639"/>
                  <a:pt x="2295" y="657"/>
                </a:cubicBezTo>
                <a:cubicBezTo>
                  <a:pt x="2289" y="676"/>
                  <a:pt x="2263" y="698"/>
                  <a:pt x="2250" y="711"/>
                </a:cubicBezTo>
                <a:cubicBezTo>
                  <a:pt x="2241" y="738"/>
                  <a:pt x="2228" y="767"/>
                  <a:pt x="2214" y="792"/>
                </a:cubicBezTo>
                <a:cubicBezTo>
                  <a:pt x="2203" y="811"/>
                  <a:pt x="2185" y="825"/>
                  <a:pt x="2178" y="846"/>
                </a:cubicBezTo>
                <a:cubicBezTo>
                  <a:pt x="2159" y="904"/>
                  <a:pt x="2171" y="971"/>
                  <a:pt x="2115" y="990"/>
                </a:cubicBezTo>
                <a:cubicBezTo>
                  <a:pt x="2109" y="999"/>
                  <a:pt x="2096" y="1027"/>
                  <a:pt x="2088" y="1035"/>
                </a:cubicBezTo>
                <a:cubicBezTo>
                  <a:pt x="2080" y="1043"/>
                  <a:pt x="2076" y="1035"/>
                  <a:pt x="2070" y="1044"/>
                </a:cubicBezTo>
                <a:cubicBezTo>
                  <a:pt x="2063" y="1053"/>
                  <a:pt x="2069" y="1025"/>
                  <a:pt x="2061" y="1035"/>
                </a:cubicBezTo>
                <a:cubicBezTo>
                  <a:pt x="2053" y="1045"/>
                  <a:pt x="2049" y="1068"/>
                  <a:pt x="2025" y="1107"/>
                </a:cubicBezTo>
                <a:cubicBezTo>
                  <a:pt x="1986" y="1165"/>
                  <a:pt x="1948" y="1207"/>
                  <a:pt x="1917" y="1269"/>
                </a:cubicBezTo>
                <a:cubicBezTo>
                  <a:pt x="1904" y="1295"/>
                  <a:pt x="1861" y="1357"/>
                  <a:pt x="1854" y="1377"/>
                </a:cubicBezTo>
                <a:cubicBezTo>
                  <a:pt x="1837" y="1429"/>
                  <a:pt x="1791" y="1527"/>
                  <a:pt x="1746" y="1557"/>
                </a:cubicBezTo>
                <a:cubicBezTo>
                  <a:pt x="1733" y="1576"/>
                  <a:pt x="1714" y="1592"/>
                  <a:pt x="1701" y="1611"/>
                </a:cubicBezTo>
                <a:cubicBezTo>
                  <a:pt x="1678" y="1646"/>
                  <a:pt x="1697" y="1657"/>
                  <a:pt x="1647" y="1674"/>
                </a:cubicBezTo>
                <a:cubicBezTo>
                  <a:pt x="1622" y="1699"/>
                  <a:pt x="1594" y="1725"/>
                  <a:pt x="1566" y="1746"/>
                </a:cubicBezTo>
                <a:cubicBezTo>
                  <a:pt x="1549" y="1759"/>
                  <a:pt x="1512" y="1782"/>
                  <a:pt x="1512" y="1782"/>
                </a:cubicBezTo>
                <a:cubicBezTo>
                  <a:pt x="1489" y="1817"/>
                  <a:pt x="1474" y="1817"/>
                  <a:pt x="1440" y="1836"/>
                </a:cubicBezTo>
                <a:cubicBezTo>
                  <a:pt x="1335" y="1894"/>
                  <a:pt x="1437" y="1855"/>
                  <a:pt x="1332" y="1890"/>
                </a:cubicBezTo>
                <a:cubicBezTo>
                  <a:pt x="1290" y="1904"/>
                  <a:pt x="1322" y="1913"/>
                  <a:pt x="1278" y="1917"/>
                </a:cubicBezTo>
                <a:cubicBezTo>
                  <a:pt x="1227" y="1922"/>
                  <a:pt x="1176" y="1923"/>
                  <a:pt x="1125" y="1926"/>
                </a:cubicBezTo>
                <a:cubicBezTo>
                  <a:pt x="1074" y="1936"/>
                  <a:pt x="946" y="1966"/>
                  <a:pt x="900" y="1989"/>
                </a:cubicBezTo>
                <a:cubicBezTo>
                  <a:pt x="865" y="2007"/>
                  <a:pt x="831" y="2024"/>
                  <a:pt x="792" y="2034"/>
                </a:cubicBezTo>
                <a:cubicBezTo>
                  <a:pt x="762" y="2041"/>
                  <a:pt x="732" y="2045"/>
                  <a:pt x="702" y="2052"/>
                </a:cubicBezTo>
                <a:cubicBezTo>
                  <a:pt x="674" y="2059"/>
                  <a:pt x="649" y="2076"/>
                  <a:pt x="621" y="2079"/>
                </a:cubicBezTo>
                <a:cubicBezTo>
                  <a:pt x="480" y="2093"/>
                  <a:pt x="561" y="2086"/>
                  <a:pt x="378" y="2097"/>
                </a:cubicBezTo>
                <a:cubicBezTo>
                  <a:pt x="357" y="2100"/>
                  <a:pt x="319" y="2104"/>
                  <a:pt x="297" y="2115"/>
                </a:cubicBezTo>
                <a:cubicBezTo>
                  <a:pt x="262" y="2133"/>
                  <a:pt x="281" y="2134"/>
                  <a:pt x="243" y="2142"/>
                </a:cubicBezTo>
                <a:cubicBezTo>
                  <a:pt x="222" y="2146"/>
                  <a:pt x="126" y="2158"/>
                  <a:pt x="108" y="2160"/>
                </a:cubicBezTo>
                <a:cubicBezTo>
                  <a:pt x="90" y="2166"/>
                  <a:pt x="72" y="2172"/>
                  <a:pt x="54" y="2178"/>
                </a:cubicBezTo>
                <a:cubicBezTo>
                  <a:pt x="36" y="2184"/>
                  <a:pt x="42" y="2214"/>
                  <a:pt x="36" y="2232"/>
                </a:cubicBezTo>
                <a:cubicBezTo>
                  <a:pt x="24" y="2269"/>
                  <a:pt x="32" y="2251"/>
                  <a:pt x="9" y="2286"/>
                </a:cubicBezTo>
                <a:cubicBezTo>
                  <a:pt x="9" y="2286"/>
                  <a:pt x="23" y="2345"/>
                  <a:pt x="27" y="2349"/>
                </a:cubicBezTo>
                <a:cubicBezTo>
                  <a:pt x="57" y="2379"/>
                  <a:pt x="54" y="2342"/>
                  <a:pt x="54" y="2367"/>
                </a:cubicBezTo>
                <a:lnTo>
                  <a:pt x="0" y="2313"/>
                </a:lnTo>
                <a:close/>
              </a:path>
            </a:pathLst>
          </a:custGeom>
          <a:solidFill>
            <a:srgbClr val="CC99FF">
              <a:alpha val="50000"/>
            </a:srgbClr>
          </a:solid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402215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1" grpId="0" animBg="1"/>
      <p:bldP spid="768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a:t>Overview of the Chapter</a:t>
            </a:r>
            <a:endParaRPr lang="he-IL" dirty="0"/>
          </a:p>
        </p:txBody>
      </p:sp>
      <p:sp>
        <p:nvSpPr>
          <p:cNvPr id="3" name="מציין מיקום תוכן 2"/>
          <p:cNvSpPr>
            <a:spLocks noGrp="1"/>
          </p:cNvSpPr>
          <p:nvPr>
            <p:ph idx="1"/>
          </p:nvPr>
        </p:nvSpPr>
        <p:spPr>
          <a:xfrm>
            <a:off x="457200" y="1295400"/>
            <a:ext cx="8229600" cy="4823357"/>
          </a:xfrm>
        </p:spPr>
        <p:txBody>
          <a:bodyPr>
            <a:normAutofit/>
          </a:bodyPr>
          <a:lstStyle/>
          <a:p>
            <a:r>
              <a:rPr lang="en-US" sz="4800" dirty="0"/>
              <a:t> What Is Clustering?</a:t>
            </a:r>
          </a:p>
          <a:p>
            <a:r>
              <a:rPr lang="en-US" sz="4800" dirty="0"/>
              <a:t> Challenges of Big Data Clustering </a:t>
            </a:r>
          </a:p>
          <a:p>
            <a:r>
              <a:rPr lang="en-US" sz="4800" dirty="0"/>
              <a:t> CURE  Algorithm. </a:t>
            </a:r>
          </a:p>
          <a:p>
            <a:pPr marL="118872" indent="0">
              <a:buNone/>
            </a:pPr>
            <a:endParaRPr lang="he-IL" sz="4800"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2726368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94D5-F3DD-5F41-A22A-7718FB295F8D}"/>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0CF71CA-7368-A041-8630-5546F02E7343}"/>
              </a:ext>
            </a:extLst>
          </p:cNvPr>
          <p:cNvSpPr>
            <a:spLocks noGrp="1"/>
          </p:cNvSpPr>
          <p:nvPr>
            <p:ph idx="1"/>
          </p:nvPr>
        </p:nvSpPr>
        <p:spPr>
          <a:xfrm>
            <a:off x="154982" y="1063752"/>
            <a:ext cx="8783277" cy="5641848"/>
          </a:xfrm>
        </p:spPr>
        <p:txBody>
          <a:bodyPr>
            <a:noAutofit/>
          </a:bodyPr>
          <a:lstStyle/>
          <a:p>
            <a:r>
              <a:rPr lang="en-IN" sz="2400" dirty="0"/>
              <a:t>CURE uses random sampling and partitioning to reliably find clusters of arbitrary shape and size. </a:t>
            </a:r>
          </a:p>
          <a:p>
            <a:r>
              <a:rPr lang="en-IN" sz="2400" dirty="0"/>
              <a:t>Clusters a random sample of the database in an agglomerative fashion, dynamically updating a constant number c of well-scattered points R1, . . . , </a:t>
            </a:r>
            <a:r>
              <a:rPr lang="en-IN" sz="2400" dirty="0" err="1"/>
              <a:t>Rc</a:t>
            </a:r>
            <a:r>
              <a:rPr lang="en-IN" sz="2400" dirty="0"/>
              <a:t> per cluster to represent each cluster’s shape. </a:t>
            </a:r>
          </a:p>
          <a:p>
            <a:r>
              <a:rPr lang="en-IN" sz="2400" dirty="0"/>
              <a:t>To assign the remaining, </a:t>
            </a:r>
            <a:r>
              <a:rPr lang="en-IN" sz="2400" dirty="0" err="1"/>
              <a:t>unsampled</a:t>
            </a:r>
            <a:r>
              <a:rPr lang="en-IN" sz="2400" dirty="0"/>
              <a:t> points to a cluster, these points </a:t>
            </a:r>
            <a:r>
              <a:rPr lang="en-IN" sz="2400" dirty="0" err="1"/>
              <a:t>Ri</a:t>
            </a:r>
            <a:r>
              <a:rPr lang="en-IN" sz="2400" dirty="0"/>
              <a:t> are used in a similar manner to centroids in the k-means algorithm – each data point that was not in the sample is assigned to the cluster which contains the point </a:t>
            </a:r>
            <a:r>
              <a:rPr lang="en-IN" sz="2400" dirty="0" err="1"/>
              <a:t>Ri</a:t>
            </a:r>
            <a:r>
              <a:rPr lang="en-IN" sz="2400" dirty="0"/>
              <a:t> closest to the data point.</a:t>
            </a:r>
          </a:p>
          <a:p>
            <a:r>
              <a:rPr lang="en-IN" sz="2400" dirty="0"/>
              <a:t> To handle large sample sizes, CURE divides the random sample into partitions which are pre-clustered independently, then the partially-clustered sample is clustered further by the agglomerative algorithm</a:t>
            </a:r>
            <a:endParaRPr lang="en-US" sz="2400" dirty="0"/>
          </a:p>
        </p:txBody>
      </p:sp>
      <p:sp>
        <p:nvSpPr>
          <p:cNvPr id="4" name="Slide Number Placeholder 3">
            <a:extLst>
              <a:ext uri="{FF2B5EF4-FFF2-40B4-BE49-F238E27FC236}">
                <a16:creationId xmlns:a16="http://schemas.microsoft.com/office/drawing/2014/main" id="{90C5751C-1970-5B48-982F-F1477569B34D}"/>
              </a:ext>
            </a:extLst>
          </p:cNvPr>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922436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Starting CURE</a:t>
            </a:r>
          </a:p>
        </p:txBody>
      </p:sp>
      <p:sp>
        <p:nvSpPr>
          <p:cNvPr id="77827" name="Rectangle 3"/>
          <p:cNvSpPr>
            <a:spLocks noGrp="1" noChangeArrowheads="1"/>
          </p:cNvSpPr>
          <p:nvPr>
            <p:ph idx="1"/>
          </p:nvPr>
        </p:nvSpPr>
        <p:spPr>
          <a:xfrm>
            <a:off x="457200" y="1295400"/>
            <a:ext cx="8229600" cy="5486400"/>
          </a:xfrm>
        </p:spPr>
        <p:txBody>
          <a:bodyPr>
            <a:normAutofit/>
          </a:bodyPr>
          <a:lstStyle/>
          <a:p>
            <a:pPr marL="118872" indent="0">
              <a:buNone/>
            </a:pPr>
            <a:r>
              <a:rPr lang="en-US" b="1" u="sng" dirty="0">
                <a:solidFill>
                  <a:srgbClr val="FF0066"/>
                </a:solidFill>
              </a:rPr>
              <a:t>2 Pass algorithm. Pass 1:</a:t>
            </a:r>
          </a:p>
          <a:p>
            <a:r>
              <a:rPr lang="en-US" b="1" dirty="0"/>
              <a:t>0) Pick a random sample of points that fit in main memory</a:t>
            </a:r>
          </a:p>
          <a:p>
            <a:r>
              <a:rPr lang="en-US" b="1" dirty="0">
                <a:solidFill>
                  <a:srgbClr val="D60093"/>
                </a:solidFill>
              </a:rPr>
              <a:t>1) Initial clusters: </a:t>
            </a:r>
          </a:p>
          <a:p>
            <a:pPr lvl="1"/>
            <a:r>
              <a:rPr lang="en-US" dirty="0"/>
              <a:t>Cluster these points hierarchically – group </a:t>
            </a:r>
            <a:br>
              <a:rPr lang="en-US" dirty="0"/>
            </a:br>
            <a:r>
              <a:rPr lang="en-US" dirty="0"/>
              <a:t>nearest points/clusters</a:t>
            </a:r>
          </a:p>
          <a:p>
            <a:r>
              <a:rPr lang="en-US" b="1" dirty="0">
                <a:solidFill>
                  <a:srgbClr val="0000FF"/>
                </a:solidFill>
              </a:rPr>
              <a:t>2) Pick representative points:</a:t>
            </a:r>
          </a:p>
          <a:p>
            <a:pPr lvl="1"/>
            <a:r>
              <a:rPr lang="en-US" dirty="0"/>
              <a:t>For each cluster, pick a sample of points, as dispersed as possible</a:t>
            </a:r>
          </a:p>
          <a:p>
            <a:pPr lvl="1"/>
            <a:r>
              <a:rPr lang="en-US" dirty="0"/>
              <a:t>From the sample, pick representatives by moving them (say) 20% toward the centroid of the cluster</a:t>
            </a:r>
          </a:p>
        </p:txBody>
      </p:sp>
      <p:sp>
        <p:nvSpPr>
          <p:cNvPr id="4" name="Slide Number Placeholder 5"/>
          <p:cNvSpPr>
            <a:spLocks noGrp="1"/>
          </p:cNvSpPr>
          <p:nvPr>
            <p:ph type="sldNum" sz="quarter" idx="12"/>
          </p:nvPr>
        </p:nvSpPr>
        <p:spPr/>
        <p:txBody>
          <a:bodyPr/>
          <a:lstStyle/>
          <a:p>
            <a:fld id="{D5F54875-D4D4-48AC-B2D1-F6AA09775CCA}" type="slidenum">
              <a:rPr lang="en-US" smtClean="0"/>
              <a:pPr/>
              <a:t>21</a:t>
            </a:fld>
            <a:endParaRPr lang="en-US"/>
          </a:p>
        </p:txBody>
      </p:sp>
    </p:spTree>
    <p:extLst>
      <p:ext uri="{BB962C8B-B14F-4D97-AF65-F5344CB8AC3E}">
        <p14:creationId xmlns:p14="http://schemas.microsoft.com/office/powerpoint/2010/main" val="1856080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Example: Initial Clusters</a:t>
            </a:r>
          </a:p>
        </p:txBody>
      </p:sp>
      <p:sp>
        <p:nvSpPr>
          <p:cNvPr id="34" name="Slide Number Placeholder 4"/>
          <p:cNvSpPr>
            <a:spLocks noGrp="1"/>
          </p:cNvSpPr>
          <p:nvPr>
            <p:ph type="sldNum" sz="quarter" idx="12"/>
          </p:nvPr>
        </p:nvSpPr>
        <p:spPr/>
        <p:txBody>
          <a:bodyPr/>
          <a:lstStyle/>
          <a:p>
            <a:fld id="{3F6E399A-B745-4CB0-B7BA-AC55B15E361E}" type="slidenum">
              <a:rPr lang="en-US"/>
              <a:pPr/>
              <a:t>22</a:t>
            </a:fld>
            <a:endParaRPr lang="en-US"/>
          </a:p>
        </p:txBody>
      </p:sp>
      <p:sp>
        <p:nvSpPr>
          <p:cNvPr id="78851"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8852"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8853"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8854"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8855"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8856"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8857"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8858"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8859"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8860"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8861"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8862"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3"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4"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5"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6"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7"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8"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9"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0"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1"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2"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3"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4"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5"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78876"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78877"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78878"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78879"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78880"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78881"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185897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9" grpId="0" animBg="1"/>
      <p:bldP spid="78880" grpId="0" animBg="1"/>
      <p:bldP spid="7888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Example: Pick Dispersed Points</a:t>
            </a:r>
          </a:p>
        </p:txBody>
      </p:sp>
      <p:sp>
        <p:nvSpPr>
          <p:cNvPr id="39" name="Slide Number Placeholder 4"/>
          <p:cNvSpPr>
            <a:spLocks noGrp="1"/>
          </p:cNvSpPr>
          <p:nvPr>
            <p:ph type="sldNum" sz="quarter" idx="12"/>
          </p:nvPr>
        </p:nvSpPr>
        <p:spPr/>
        <p:txBody>
          <a:bodyPr/>
          <a:lstStyle/>
          <a:p>
            <a:fld id="{4373106D-5E90-4DCD-AC13-0F5F01FA7579}" type="slidenum">
              <a:rPr lang="en-US"/>
              <a:pPr/>
              <a:t>23</a:t>
            </a:fld>
            <a:endParaRPr lang="en-US"/>
          </a:p>
        </p:txBody>
      </p:sp>
      <p:sp>
        <p:nvSpPr>
          <p:cNvPr id="79875"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9876"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9877"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9878"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9879"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9880"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9881"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9882"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9883"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9884"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9885"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9886"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7"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8"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9"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0"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1"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2"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3"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4"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5"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6"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7"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8"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9"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79900"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79901"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79902"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79903"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79904"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79905"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79906" name="Oval 34"/>
          <p:cNvSpPr>
            <a:spLocks noChangeArrowheads="1"/>
          </p:cNvSpPr>
          <p:nvPr/>
        </p:nvSpPr>
        <p:spPr bwMode="auto">
          <a:xfrm>
            <a:off x="5867400" y="1524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7" name="Oval 35"/>
          <p:cNvSpPr>
            <a:spLocks noChangeArrowheads="1"/>
          </p:cNvSpPr>
          <p:nvPr/>
        </p:nvSpPr>
        <p:spPr bwMode="auto">
          <a:xfrm>
            <a:off x="6705600" y="1524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8" name="Oval 36"/>
          <p:cNvSpPr>
            <a:spLocks noChangeArrowheads="1"/>
          </p:cNvSpPr>
          <p:nvPr/>
        </p:nvSpPr>
        <p:spPr bwMode="auto">
          <a:xfrm>
            <a:off x="5105400" y="28956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9" name="Oval 37"/>
          <p:cNvSpPr>
            <a:spLocks noChangeArrowheads="1"/>
          </p:cNvSpPr>
          <p:nvPr/>
        </p:nvSpPr>
        <p:spPr bwMode="auto">
          <a:xfrm>
            <a:off x="6553200" y="3352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10" name="Text Box 38"/>
          <p:cNvSpPr txBox="1">
            <a:spLocks noChangeArrowheads="1"/>
          </p:cNvSpPr>
          <p:nvPr/>
        </p:nvSpPr>
        <p:spPr bwMode="auto">
          <a:xfrm>
            <a:off x="6994525" y="3995738"/>
            <a:ext cx="1582484" cy="1200329"/>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Pick (say) 4</a:t>
            </a:r>
          </a:p>
          <a:p>
            <a:r>
              <a:rPr lang="en-US" dirty="0">
                <a:solidFill>
                  <a:srgbClr val="008000"/>
                </a:solidFill>
                <a:latin typeface="Arial" pitchFamily="34" charset="0"/>
                <a:cs typeface="Arial" pitchFamily="34" charset="0"/>
              </a:rPr>
              <a:t>remote points</a:t>
            </a:r>
          </a:p>
          <a:p>
            <a:r>
              <a:rPr lang="en-US" dirty="0">
                <a:solidFill>
                  <a:srgbClr val="008000"/>
                </a:solidFill>
                <a:latin typeface="Arial" pitchFamily="34" charset="0"/>
                <a:cs typeface="Arial" pitchFamily="34" charset="0"/>
              </a:rPr>
              <a:t>for each</a:t>
            </a:r>
          </a:p>
          <a:p>
            <a:r>
              <a:rPr lang="en-US" dirty="0">
                <a:solidFill>
                  <a:srgbClr val="008000"/>
                </a:solidFill>
                <a:latin typeface="Arial" pitchFamily="34" charset="0"/>
                <a:cs typeface="Arial" pitchFamily="34" charset="0"/>
              </a:rPr>
              <a:t>cluster.</a:t>
            </a:r>
          </a:p>
        </p:txBody>
      </p:sp>
    </p:spTree>
    <p:extLst>
      <p:ext uri="{BB962C8B-B14F-4D97-AF65-F5344CB8AC3E}">
        <p14:creationId xmlns:p14="http://schemas.microsoft.com/office/powerpoint/2010/main" val="260774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9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9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9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6" grpId="0" animBg="1"/>
      <p:bldP spid="79907" grpId="0" animBg="1"/>
      <p:bldP spid="79908" grpId="0" animBg="1"/>
      <p:bldP spid="7990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Example: Pick Dispersed Points</a:t>
            </a:r>
          </a:p>
        </p:txBody>
      </p:sp>
      <p:sp>
        <p:nvSpPr>
          <p:cNvPr id="39" name="Slide Number Placeholder 4"/>
          <p:cNvSpPr>
            <a:spLocks noGrp="1"/>
          </p:cNvSpPr>
          <p:nvPr>
            <p:ph type="sldNum" sz="quarter" idx="12"/>
          </p:nvPr>
        </p:nvSpPr>
        <p:spPr/>
        <p:txBody>
          <a:bodyPr/>
          <a:lstStyle/>
          <a:p>
            <a:fld id="{25FD5CFC-30CD-456F-B51E-5D50734BBD80}" type="slidenum">
              <a:rPr lang="en-US"/>
              <a:pPr/>
              <a:t>24</a:t>
            </a:fld>
            <a:endParaRPr lang="en-US"/>
          </a:p>
        </p:txBody>
      </p:sp>
      <p:sp>
        <p:nvSpPr>
          <p:cNvPr id="80899"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80900"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80901"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80902"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80903"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80904"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80905"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80906"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80907"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80908"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80909"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80910"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1"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2"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3"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4"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5"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6"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7"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8"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9"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0"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1"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2"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3"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80924"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80925"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80926"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80927"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80928"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80929"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80930" name="Oval 34"/>
          <p:cNvSpPr>
            <a:spLocks noChangeArrowheads="1"/>
          </p:cNvSpPr>
          <p:nvPr/>
        </p:nvSpPr>
        <p:spPr bwMode="auto">
          <a:xfrm>
            <a:off x="5943600" y="1828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1" name="Oval 35"/>
          <p:cNvSpPr>
            <a:spLocks noChangeArrowheads="1"/>
          </p:cNvSpPr>
          <p:nvPr/>
        </p:nvSpPr>
        <p:spPr bwMode="auto">
          <a:xfrm>
            <a:off x="6553200" y="1828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2" name="Oval 36"/>
          <p:cNvSpPr>
            <a:spLocks noChangeArrowheads="1"/>
          </p:cNvSpPr>
          <p:nvPr/>
        </p:nvSpPr>
        <p:spPr bwMode="auto">
          <a:xfrm>
            <a:off x="5410200" y="28194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3" name="Oval 37"/>
          <p:cNvSpPr>
            <a:spLocks noChangeArrowheads="1"/>
          </p:cNvSpPr>
          <p:nvPr/>
        </p:nvSpPr>
        <p:spPr bwMode="auto">
          <a:xfrm>
            <a:off x="6400800" y="3048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4" name="Text Box 38"/>
          <p:cNvSpPr txBox="1">
            <a:spLocks noChangeArrowheads="1"/>
          </p:cNvSpPr>
          <p:nvPr/>
        </p:nvSpPr>
        <p:spPr bwMode="auto">
          <a:xfrm>
            <a:off x="6994525" y="3995738"/>
            <a:ext cx="1428596" cy="1200329"/>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Move points</a:t>
            </a:r>
          </a:p>
          <a:p>
            <a:r>
              <a:rPr lang="en-US" dirty="0">
                <a:solidFill>
                  <a:srgbClr val="008000"/>
                </a:solidFill>
                <a:latin typeface="Arial" pitchFamily="34" charset="0"/>
                <a:cs typeface="Arial" pitchFamily="34" charset="0"/>
              </a:rPr>
              <a:t>(say) 20%</a:t>
            </a:r>
          </a:p>
          <a:p>
            <a:r>
              <a:rPr lang="en-US" dirty="0">
                <a:solidFill>
                  <a:srgbClr val="008000"/>
                </a:solidFill>
                <a:latin typeface="Arial" pitchFamily="34" charset="0"/>
                <a:cs typeface="Arial" pitchFamily="34" charset="0"/>
              </a:rPr>
              <a:t>toward the</a:t>
            </a:r>
          </a:p>
          <a:p>
            <a:r>
              <a:rPr lang="en-US" dirty="0">
                <a:solidFill>
                  <a:srgbClr val="008000"/>
                </a:solidFill>
                <a:latin typeface="Arial" pitchFamily="34" charset="0"/>
                <a:cs typeface="Arial" pitchFamily="34" charset="0"/>
              </a:rPr>
              <a:t>centroid.</a:t>
            </a:r>
          </a:p>
        </p:txBody>
      </p:sp>
    </p:spTree>
    <p:extLst>
      <p:ext uri="{BB962C8B-B14F-4D97-AF65-F5344CB8AC3E}">
        <p14:creationId xmlns:p14="http://schemas.microsoft.com/office/powerpoint/2010/main" val="2107523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89" y="219623"/>
            <a:ext cx="8183880" cy="670560"/>
          </a:xfrm>
        </p:spPr>
        <p:txBody>
          <a:bodyPr>
            <a:normAutofit fontScale="90000"/>
          </a:bodyPr>
          <a:lstStyle/>
          <a:p>
            <a:r>
              <a:rPr lang="en-US" dirty="0"/>
              <a:t>CURE algorithm</a:t>
            </a:r>
          </a:p>
        </p:txBody>
      </p:sp>
      <p:sp>
        <p:nvSpPr>
          <p:cNvPr id="3" name="Content Placeholder 2"/>
          <p:cNvSpPr>
            <a:spLocks noGrp="1"/>
          </p:cNvSpPr>
          <p:nvPr>
            <p:ph idx="1"/>
          </p:nvPr>
        </p:nvSpPr>
        <p:spPr>
          <a:xfrm>
            <a:off x="457200" y="1219200"/>
            <a:ext cx="8481060" cy="5364480"/>
          </a:xfrm>
        </p:spPr>
        <p:txBody>
          <a:bodyPr>
            <a:normAutofit/>
          </a:bodyPr>
          <a:lstStyle/>
          <a:p>
            <a:pPr>
              <a:buNone/>
            </a:pPr>
            <a:r>
              <a:rPr lang="en-US" sz="3600" b="1" dirty="0">
                <a:solidFill>
                  <a:srgbClr val="FF0000"/>
                </a:solidFill>
              </a:rPr>
              <a:t>Step by step</a:t>
            </a:r>
          </a:p>
          <a:p>
            <a:pPr>
              <a:lnSpc>
                <a:spcPct val="90000"/>
              </a:lnSpc>
            </a:pPr>
            <a:r>
              <a:rPr lang="en-US" altLang="zh-CN" sz="3000" dirty="0"/>
              <a:t>For each cluster, </a:t>
            </a:r>
            <a:r>
              <a:rPr lang="en-US" altLang="zh-CN" sz="3000" b="1" dirty="0"/>
              <a:t>c</a:t>
            </a:r>
            <a:r>
              <a:rPr lang="en-US" altLang="zh-CN" sz="3000" dirty="0"/>
              <a:t> well scattered points within the cluster are chosen, and then shrinking them toward the mean of the cluster by a fraction </a:t>
            </a:r>
            <a:r>
              <a:rPr lang="el-GR" altLang="zh-CN" sz="3000" b="1" dirty="0"/>
              <a:t>α</a:t>
            </a:r>
            <a:endParaRPr lang="en-US" altLang="zh-CN" sz="3000" dirty="0"/>
          </a:p>
          <a:p>
            <a:pPr>
              <a:lnSpc>
                <a:spcPct val="90000"/>
              </a:lnSpc>
            </a:pPr>
            <a:r>
              <a:rPr lang="en-US" altLang="zh-CN" sz="3000" dirty="0"/>
              <a:t>The distance between two clusters is then the distance between the closest pair of representative points from each cluster. </a:t>
            </a:r>
          </a:p>
          <a:p>
            <a:pPr>
              <a:lnSpc>
                <a:spcPct val="90000"/>
              </a:lnSpc>
            </a:pPr>
            <a:r>
              <a:rPr lang="en-US" altLang="zh-CN" sz="3000" dirty="0"/>
              <a:t>The </a:t>
            </a:r>
            <a:r>
              <a:rPr lang="en-US" altLang="zh-CN" sz="3000" b="1" dirty="0"/>
              <a:t>c</a:t>
            </a:r>
            <a:r>
              <a:rPr lang="en-US" altLang="zh-CN" sz="3000" dirty="0"/>
              <a:t> representative points attempt to capture the physical shape and geometry of the cluster. Shrinking the scattered points toward the mean gets rid of surface abnormalities and decrease the effects of outliers.</a:t>
            </a:r>
          </a:p>
          <a:p>
            <a:endParaRPr lang="en-US" sz="3000" dirty="0"/>
          </a:p>
          <a:p>
            <a:pPr>
              <a:buNone/>
            </a:pPr>
            <a:endParaRPr lang="en-US" sz="3000" dirty="0"/>
          </a:p>
          <a:p>
            <a:pPr>
              <a:buNone/>
            </a:pPr>
            <a:endParaRPr lang="en-US" sz="3000" dirty="0"/>
          </a:p>
          <a:p>
            <a:pPr>
              <a:buNone/>
            </a:pPr>
            <a:endParaRPr lang="en-US" sz="3000" dirty="0"/>
          </a:p>
        </p:txBody>
      </p:sp>
      <p:sp>
        <p:nvSpPr>
          <p:cNvPr id="5" name="Slide Number Placeholder 4">
            <a:extLst>
              <a:ext uri="{FF2B5EF4-FFF2-40B4-BE49-F238E27FC236}">
                <a16:creationId xmlns:a16="http://schemas.microsoft.com/office/drawing/2014/main" id="{3A8DFB59-3990-7B45-9668-D566128E0274}"/>
              </a:ext>
            </a:extLst>
          </p:cNvPr>
          <p:cNvSpPr>
            <a:spLocks noGrp="1"/>
          </p:cNvSpPr>
          <p:nvPr>
            <p:ph type="sldNum" sz="quarter" idx="12"/>
          </p:nvPr>
        </p:nvSpPr>
        <p:spPr/>
        <p:txBody>
          <a:bodyPr/>
          <a:lstStyle/>
          <a:p>
            <a:fld id="{19B12225-5612-419B-A8D5-4B8EEE4C217E}" type="slidenum">
              <a:rPr lang="en-US" smtClean="0"/>
              <a:pPr/>
              <a:t>25</a:t>
            </a:fld>
            <a:endParaRPr lang="en-US"/>
          </a:p>
        </p:txBody>
      </p:sp>
    </p:spTree>
    <p:extLst>
      <p:ext uri="{BB962C8B-B14F-4D97-AF65-F5344CB8AC3E}">
        <p14:creationId xmlns:p14="http://schemas.microsoft.com/office/powerpoint/2010/main" val="728658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Finishing CURE</a:t>
            </a:r>
          </a:p>
        </p:txBody>
      </p:sp>
      <p:sp>
        <p:nvSpPr>
          <p:cNvPr id="81923" name="Rectangle 3"/>
          <p:cNvSpPr>
            <a:spLocks noGrp="1" noChangeArrowheads="1"/>
          </p:cNvSpPr>
          <p:nvPr>
            <p:ph idx="1"/>
          </p:nvPr>
        </p:nvSpPr>
        <p:spPr/>
        <p:txBody>
          <a:bodyPr/>
          <a:lstStyle/>
          <a:p>
            <a:pPr marL="118872" indent="0">
              <a:buNone/>
            </a:pPr>
            <a:r>
              <a:rPr lang="en-US" b="1" u="sng" dirty="0">
                <a:solidFill>
                  <a:srgbClr val="FF0066"/>
                </a:solidFill>
              </a:rPr>
              <a:t>Pass 2:</a:t>
            </a:r>
          </a:p>
          <a:p>
            <a:r>
              <a:rPr lang="en-US" dirty="0"/>
              <a:t>Now, rescan the whole dataset and </a:t>
            </a:r>
            <a:br>
              <a:rPr lang="en-US" dirty="0"/>
            </a:br>
            <a:r>
              <a:rPr lang="en-US" dirty="0"/>
              <a:t>visit each point </a:t>
            </a:r>
            <a:r>
              <a:rPr lang="en-US" b="1" i="1" dirty="0"/>
              <a:t>p</a:t>
            </a:r>
            <a:r>
              <a:rPr lang="en-US" dirty="0"/>
              <a:t> in the data set</a:t>
            </a:r>
          </a:p>
          <a:p>
            <a:pPr lvl="8"/>
            <a:endParaRPr lang="en-US" dirty="0"/>
          </a:p>
          <a:p>
            <a:r>
              <a:rPr lang="en-US" b="1" dirty="0"/>
              <a:t>Place it in the “</a:t>
            </a:r>
            <a:r>
              <a:rPr lang="en-US" b="1" dirty="0">
                <a:solidFill>
                  <a:srgbClr val="D60093"/>
                </a:solidFill>
              </a:rPr>
              <a:t>closest cluster</a:t>
            </a:r>
            <a:r>
              <a:rPr lang="en-US" b="1" dirty="0"/>
              <a:t>”</a:t>
            </a:r>
          </a:p>
          <a:p>
            <a:pPr lvl="1"/>
            <a:r>
              <a:rPr lang="en-US" dirty="0"/>
              <a:t>Normal definition of “</a:t>
            </a:r>
            <a:r>
              <a:rPr lang="en-US" dirty="0">
                <a:solidFill>
                  <a:srgbClr val="D60093"/>
                </a:solidFill>
              </a:rPr>
              <a:t>closest</a:t>
            </a:r>
            <a:r>
              <a:rPr lang="en-US" dirty="0"/>
              <a:t>”: </a:t>
            </a:r>
            <a:br>
              <a:rPr lang="en-US" dirty="0"/>
            </a:br>
            <a:r>
              <a:rPr lang="en-US" dirty="0"/>
              <a:t>Find the closest representative to </a:t>
            </a:r>
            <a:r>
              <a:rPr lang="en-US" b="1" i="1" dirty="0"/>
              <a:t>p</a:t>
            </a:r>
            <a:r>
              <a:rPr lang="en-US" dirty="0"/>
              <a:t> and </a:t>
            </a:r>
            <a:br>
              <a:rPr lang="en-US" dirty="0"/>
            </a:br>
            <a:r>
              <a:rPr lang="en-US" dirty="0"/>
              <a:t>assign it to representative’s cluster</a:t>
            </a:r>
          </a:p>
        </p:txBody>
      </p:sp>
      <p:sp>
        <p:nvSpPr>
          <p:cNvPr id="4" name="Slide Number Placeholder 5"/>
          <p:cNvSpPr>
            <a:spLocks noGrp="1"/>
          </p:cNvSpPr>
          <p:nvPr>
            <p:ph type="sldNum" sz="quarter" idx="12"/>
          </p:nvPr>
        </p:nvSpPr>
        <p:spPr/>
        <p:txBody>
          <a:bodyPr/>
          <a:lstStyle/>
          <a:p>
            <a:fld id="{FFD5B2CA-64C4-4A60-8190-5DD76C438E84}" type="slidenum">
              <a:rPr lang="en-US"/>
              <a:pPr/>
              <a:t>26</a:t>
            </a:fld>
            <a:endParaRPr lang="en-US"/>
          </a:p>
        </p:txBody>
      </p:sp>
      <p:sp>
        <p:nvSpPr>
          <p:cNvPr id="11" name="Oval 32"/>
          <p:cNvSpPr>
            <a:spLocks noChangeArrowheads="1"/>
          </p:cNvSpPr>
          <p:nvPr/>
        </p:nvSpPr>
        <p:spPr bwMode="auto">
          <a:xfrm>
            <a:off x="7162800" y="1295400"/>
            <a:ext cx="1905000" cy="18288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12" name="Oval 34"/>
          <p:cNvSpPr>
            <a:spLocks noChangeArrowheads="1"/>
          </p:cNvSpPr>
          <p:nvPr/>
        </p:nvSpPr>
        <p:spPr bwMode="auto">
          <a:xfrm>
            <a:off x="7405956" y="1783511"/>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3" name="Oval 35"/>
          <p:cNvSpPr>
            <a:spLocks noChangeArrowheads="1"/>
          </p:cNvSpPr>
          <p:nvPr/>
        </p:nvSpPr>
        <p:spPr bwMode="auto">
          <a:xfrm>
            <a:off x="8177212" y="1600200"/>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4" name="Oval 36"/>
          <p:cNvSpPr>
            <a:spLocks noChangeArrowheads="1"/>
          </p:cNvSpPr>
          <p:nvPr/>
        </p:nvSpPr>
        <p:spPr bwMode="auto">
          <a:xfrm>
            <a:off x="7567612" y="2531134"/>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5" name="Oval 37"/>
          <p:cNvSpPr>
            <a:spLocks noChangeArrowheads="1"/>
          </p:cNvSpPr>
          <p:nvPr/>
        </p:nvSpPr>
        <p:spPr bwMode="auto">
          <a:xfrm>
            <a:off x="8494143" y="2419350"/>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 name="TextBox 1"/>
          <p:cNvSpPr txBox="1"/>
          <p:nvPr/>
        </p:nvSpPr>
        <p:spPr>
          <a:xfrm>
            <a:off x="8697699" y="3364468"/>
            <a:ext cx="325730" cy="369332"/>
          </a:xfrm>
          <a:prstGeom prst="rect">
            <a:avLst/>
          </a:prstGeom>
          <a:noFill/>
        </p:spPr>
        <p:txBody>
          <a:bodyPr wrap="none" rtlCol="0">
            <a:spAutoFit/>
          </a:bodyPr>
          <a:lstStyle/>
          <a:p>
            <a:r>
              <a:rPr lang="en-US" b="1" dirty="0">
                <a:latin typeface="Arial" pitchFamily="34" charset="0"/>
                <a:cs typeface="Arial" pitchFamily="34" charset="0"/>
              </a:rPr>
              <a:t>p</a:t>
            </a:r>
          </a:p>
        </p:txBody>
      </p:sp>
    </p:spTree>
    <p:extLst>
      <p:ext uri="{BB962C8B-B14F-4D97-AF65-F5344CB8AC3E}">
        <p14:creationId xmlns:p14="http://schemas.microsoft.com/office/powerpoint/2010/main" val="1765843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DB5ECB2C-CF9E-7A41-84E7-C2F79D66022C}"/>
              </a:ext>
            </a:extLst>
          </p:cNvPr>
          <p:cNvSpPr>
            <a:spLocks noGrp="1" noChangeArrowheads="1"/>
          </p:cNvSpPr>
          <p:nvPr>
            <p:ph type="title"/>
          </p:nvPr>
        </p:nvSpPr>
        <p:spPr/>
        <p:txBody>
          <a:bodyPr>
            <a:normAutofit fontScale="90000"/>
          </a:bodyPr>
          <a:lstStyle/>
          <a:p>
            <a:r>
              <a:rPr lang="en-US" altLang="en-US" sz="5400" b="1" dirty="0"/>
              <a:t>CURE</a:t>
            </a:r>
            <a:br>
              <a:rPr lang="en-US" altLang="en-US" sz="5400" b="1" dirty="0"/>
            </a:br>
            <a:endParaRPr lang="en-US" altLang="en-US" sz="1600" i="1" dirty="0"/>
          </a:p>
        </p:txBody>
      </p:sp>
      <p:pic>
        <p:nvPicPr>
          <p:cNvPr id="162821" name="Picture 5">
            <a:extLst>
              <a:ext uri="{FF2B5EF4-FFF2-40B4-BE49-F238E27FC236}">
                <a16:creationId xmlns:a16="http://schemas.microsoft.com/office/drawing/2014/main" id="{8397D149-623E-AE48-BCE0-82CAA52C1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86200"/>
            <a:ext cx="223520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62822" name="Picture 6">
            <a:extLst>
              <a:ext uri="{FF2B5EF4-FFF2-40B4-BE49-F238E27FC236}">
                <a16:creationId xmlns:a16="http://schemas.microsoft.com/office/drawing/2014/main" id="{0BD2B5E6-6C87-6347-BEEC-FADB450E47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962400"/>
            <a:ext cx="223520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62823" name="Picture 7">
            <a:extLst>
              <a:ext uri="{FF2B5EF4-FFF2-40B4-BE49-F238E27FC236}">
                <a16:creationId xmlns:a16="http://schemas.microsoft.com/office/drawing/2014/main" id="{C0561F94-66F9-8641-89DC-7DA45294CD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828800"/>
            <a:ext cx="223520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62824" name="Picture 8">
            <a:extLst>
              <a:ext uri="{FF2B5EF4-FFF2-40B4-BE49-F238E27FC236}">
                <a16:creationId xmlns:a16="http://schemas.microsoft.com/office/drawing/2014/main" id="{6A4C79E8-64FA-DF42-B45C-8BB661F5BE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828800"/>
            <a:ext cx="2235200" cy="1257300"/>
          </a:xfrm>
          <a:prstGeom prst="rect">
            <a:avLst/>
          </a:prstGeom>
          <a:noFill/>
          <a:extLst>
            <a:ext uri="{909E8E84-426E-40DD-AFC4-6F175D3DCCD1}">
              <a14:hiddenFill xmlns:a14="http://schemas.microsoft.com/office/drawing/2010/main">
                <a:solidFill>
                  <a:srgbClr val="FFFFFF"/>
                </a:solidFill>
              </a14:hiddenFill>
            </a:ext>
          </a:extLst>
        </p:spPr>
      </p:pic>
      <p:sp>
        <p:nvSpPr>
          <p:cNvPr id="162832" name="Line 16">
            <a:extLst>
              <a:ext uri="{FF2B5EF4-FFF2-40B4-BE49-F238E27FC236}">
                <a16:creationId xmlns:a16="http://schemas.microsoft.com/office/drawing/2014/main" id="{D957C8D8-C9C8-7346-B4C6-A2DD133B3DC5}"/>
              </a:ext>
            </a:extLst>
          </p:cNvPr>
          <p:cNvSpPr>
            <a:spLocks noChangeShapeType="1"/>
          </p:cNvSpPr>
          <p:nvPr/>
        </p:nvSpPr>
        <p:spPr bwMode="auto">
          <a:xfrm>
            <a:off x="6019800" y="4114800"/>
            <a:ext cx="381000" cy="304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33" name="Line 17">
            <a:extLst>
              <a:ext uri="{FF2B5EF4-FFF2-40B4-BE49-F238E27FC236}">
                <a16:creationId xmlns:a16="http://schemas.microsoft.com/office/drawing/2014/main" id="{0BBB490B-A785-CB42-9115-8B4F696F6A36}"/>
              </a:ext>
            </a:extLst>
          </p:cNvPr>
          <p:cNvSpPr>
            <a:spLocks noChangeShapeType="1"/>
          </p:cNvSpPr>
          <p:nvPr/>
        </p:nvSpPr>
        <p:spPr bwMode="auto">
          <a:xfrm>
            <a:off x="2895600" y="4114800"/>
            <a:ext cx="228600" cy="228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34" name="Text Box 18">
            <a:extLst>
              <a:ext uri="{FF2B5EF4-FFF2-40B4-BE49-F238E27FC236}">
                <a16:creationId xmlns:a16="http://schemas.microsoft.com/office/drawing/2014/main" id="{D63D739C-E2A9-4D41-938A-3F15D87E491A}"/>
              </a:ext>
            </a:extLst>
          </p:cNvPr>
          <p:cNvSpPr txBox="1">
            <a:spLocks noChangeArrowheads="1"/>
          </p:cNvSpPr>
          <p:nvPr/>
        </p:nvSpPr>
        <p:spPr bwMode="auto">
          <a:xfrm>
            <a:off x="1203325" y="5294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162835" name="Text Box 19">
            <a:extLst>
              <a:ext uri="{FF2B5EF4-FFF2-40B4-BE49-F238E27FC236}">
                <a16:creationId xmlns:a16="http://schemas.microsoft.com/office/drawing/2014/main" id="{97DBD0C7-9A69-AD4B-AEB6-48F8CCFFED53}"/>
              </a:ext>
            </a:extLst>
          </p:cNvPr>
          <p:cNvSpPr txBox="1">
            <a:spLocks noChangeArrowheads="1"/>
          </p:cNvSpPr>
          <p:nvPr/>
        </p:nvSpPr>
        <p:spPr bwMode="auto">
          <a:xfrm>
            <a:off x="533400" y="5181600"/>
            <a:ext cx="7924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Shrinking the sets, increases the distance from each cluster to any outlier, possibly the distance beyond the threshold and, mitigating the ‘chaining’ effect.</a:t>
            </a:r>
          </a:p>
        </p:txBody>
      </p:sp>
      <p:sp>
        <p:nvSpPr>
          <p:cNvPr id="162836" name="Text Box 20">
            <a:extLst>
              <a:ext uri="{FF2B5EF4-FFF2-40B4-BE49-F238E27FC236}">
                <a16:creationId xmlns:a16="http://schemas.microsoft.com/office/drawing/2014/main" id="{7664B450-8B23-A647-9E6C-A5ADDDDCF4C2}"/>
              </a:ext>
            </a:extLst>
          </p:cNvPr>
          <p:cNvSpPr txBox="1">
            <a:spLocks noChangeArrowheads="1"/>
          </p:cNvSpPr>
          <p:nvPr/>
        </p:nvSpPr>
        <p:spPr bwMode="auto">
          <a:xfrm>
            <a:off x="152400" y="2895600"/>
            <a:ext cx="8458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Choosing well ‘scattered points’ representative of the cluster’s shape allows more precision than a standard spheroid radius.</a:t>
            </a:r>
          </a:p>
        </p:txBody>
      </p:sp>
      <p:sp>
        <p:nvSpPr>
          <p:cNvPr id="162837" name="Text Box 21">
            <a:extLst>
              <a:ext uri="{FF2B5EF4-FFF2-40B4-BE49-F238E27FC236}">
                <a16:creationId xmlns:a16="http://schemas.microsoft.com/office/drawing/2014/main" id="{1711641E-15A4-2948-A476-715B79AE3F9A}"/>
              </a:ext>
            </a:extLst>
          </p:cNvPr>
          <p:cNvSpPr txBox="1">
            <a:spLocks noChangeArrowheads="1"/>
          </p:cNvSpPr>
          <p:nvPr/>
        </p:nvSpPr>
        <p:spPr bwMode="auto">
          <a:xfrm>
            <a:off x="6477000" y="4724400"/>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i="1">
                <a:cs typeface="Arial" panose="020B0604020202020204" pitchFamily="34" charset="0"/>
              </a:rPr>
              <a:t>α</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A48983-9366-E940-A47F-7B6942BD4A1A}"/>
              </a:ext>
            </a:extLst>
          </p:cNvPr>
          <p:cNvSpPr>
            <a:spLocks noGrp="1"/>
          </p:cNvSpPr>
          <p:nvPr>
            <p:ph type="title"/>
          </p:nvPr>
        </p:nvSpPr>
        <p:spPr/>
        <p:txBody>
          <a:bodyPr/>
          <a:lstStyle/>
          <a:p>
            <a:r>
              <a:rPr lang="en-US" dirty="0"/>
              <a:t>CURE phases</a:t>
            </a:r>
          </a:p>
        </p:txBody>
      </p:sp>
      <p:sp>
        <p:nvSpPr>
          <p:cNvPr id="2" name="Slide Number Placeholder 1">
            <a:extLst>
              <a:ext uri="{FF2B5EF4-FFF2-40B4-BE49-F238E27FC236}">
                <a16:creationId xmlns:a16="http://schemas.microsoft.com/office/drawing/2014/main" id="{BB0FA4F5-D030-9C4F-AD0F-574AAE84A3E6}"/>
              </a:ext>
            </a:extLst>
          </p:cNvPr>
          <p:cNvSpPr>
            <a:spLocks noGrp="1"/>
          </p:cNvSpPr>
          <p:nvPr>
            <p:ph type="sldNum" sz="quarter" idx="12"/>
          </p:nvPr>
        </p:nvSpPr>
        <p:spPr/>
        <p:txBody>
          <a:bodyPr/>
          <a:lstStyle/>
          <a:p>
            <a:fld id="{19B12225-5612-419B-A8D5-4B8EEE4C217E}" type="slidenum">
              <a:rPr lang="en-US" smtClean="0"/>
              <a:pPr/>
              <a:t>28</a:t>
            </a:fld>
            <a:endParaRPr lang="en-US"/>
          </a:p>
        </p:txBody>
      </p:sp>
      <p:pic>
        <p:nvPicPr>
          <p:cNvPr id="30721" name="Picture 1" descr="page11image66893632">
            <a:extLst>
              <a:ext uri="{FF2B5EF4-FFF2-40B4-BE49-F238E27FC236}">
                <a16:creationId xmlns:a16="http://schemas.microsoft.com/office/drawing/2014/main" id="{F056BEC4-7902-E34A-92D5-238675E39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47" y="1447800"/>
            <a:ext cx="8507924"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2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3A6AE87-7FA2-0B4F-A4F2-64A93D4FDA3E}"/>
              </a:ext>
            </a:extLst>
          </p:cNvPr>
          <p:cNvSpPr>
            <a:spLocks noGrp="1"/>
          </p:cNvSpPr>
          <p:nvPr>
            <p:ph type="title"/>
          </p:nvPr>
        </p:nvSpPr>
        <p:spPr/>
        <p:txBody>
          <a:bodyPr/>
          <a:lstStyle/>
          <a:p>
            <a:r>
              <a:rPr lang="en-US" dirty="0"/>
              <a:t>CURE</a:t>
            </a:r>
          </a:p>
        </p:txBody>
      </p:sp>
      <p:sp>
        <p:nvSpPr>
          <p:cNvPr id="16" name="Content Placeholder 15">
            <a:extLst>
              <a:ext uri="{FF2B5EF4-FFF2-40B4-BE49-F238E27FC236}">
                <a16:creationId xmlns:a16="http://schemas.microsoft.com/office/drawing/2014/main" id="{591BC571-68A5-F041-A2C8-2A5FDCF2F889}"/>
              </a:ext>
            </a:extLst>
          </p:cNvPr>
          <p:cNvSpPr>
            <a:spLocks noGrp="1"/>
          </p:cNvSpPr>
          <p:nvPr>
            <p:ph idx="1"/>
          </p:nvPr>
        </p:nvSpPr>
        <p:spPr/>
        <p:txBody>
          <a:bodyPr>
            <a:normAutofit fontScale="92500" lnSpcReduction="10000"/>
          </a:bodyPr>
          <a:lstStyle/>
          <a:p>
            <a:r>
              <a:rPr lang="en-IN" dirty="0"/>
              <a:t>CURE uses a k-d tree and a priority queue to process the clusters. </a:t>
            </a:r>
          </a:p>
          <a:p>
            <a:r>
              <a:rPr lang="en-IN" dirty="0"/>
              <a:t>The k-d tree is used to retrieve the closest cluster for a given cluster, the search operation has a time complexity of O(log n). </a:t>
            </a:r>
          </a:p>
          <a:p>
            <a:r>
              <a:rPr lang="en-IN" dirty="0"/>
              <a:t>The priority queue stores the list of clusters ordered with respect to the distance of a given cluster to its closest cluster. </a:t>
            </a:r>
          </a:p>
          <a:p>
            <a:r>
              <a:rPr lang="en-IN" dirty="0"/>
              <a:t>The algorithm runs till the number of clusters in the queue equals to the number of clusters required. The algorithm has a time complexity of O(n</a:t>
            </a:r>
            <a:r>
              <a:rPr lang="en-IN" baseline="30000" dirty="0"/>
              <a:t>2</a:t>
            </a:r>
            <a:r>
              <a:rPr lang="en-IN" dirty="0"/>
              <a:t>log n) and a space complexity of O(n). </a:t>
            </a:r>
          </a:p>
          <a:p>
            <a:endParaRPr lang="en-US" dirty="0"/>
          </a:p>
        </p:txBody>
      </p:sp>
      <p:sp>
        <p:nvSpPr>
          <p:cNvPr id="4" name="Slide Number Placeholder 3">
            <a:extLst>
              <a:ext uri="{FF2B5EF4-FFF2-40B4-BE49-F238E27FC236}">
                <a16:creationId xmlns:a16="http://schemas.microsoft.com/office/drawing/2014/main" id="{7FB91AE4-B283-6747-94A3-ED607F6DBA71}"/>
              </a:ext>
            </a:extLst>
          </p:cNvPr>
          <p:cNvSpPr>
            <a:spLocks noGrp="1"/>
          </p:cNvSpPr>
          <p:nvPr>
            <p:ph type="sldNum" sz="quarter" idx="12"/>
          </p:nvPr>
        </p:nvSpPr>
        <p:spPr/>
        <p:txBody>
          <a:bodyPr/>
          <a:lstStyle/>
          <a:p>
            <a:fld id="{19B12225-5612-419B-A8D5-4B8EEE4C217E}" type="slidenum">
              <a:rPr lang="en-US" smtClean="0"/>
              <a:pPr/>
              <a:t>29</a:t>
            </a:fld>
            <a:endParaRPr lang="en-US"/>
          </a:p>
        </p:txBody>
      </p:sp>
    </p:spTree>
    <p:extLst>
      <p:ext uri="{BB962C8B-B14F-4D97-AF65-F5344CB8AC3E}">
        <p14:creationId xmlns:p14="http://schemas.microsoft.com/office/powerpoint/2010/main" val="354728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BC4A1D-7D02-4084-97D7-BB005E217310}" type="slidenum">
              <a:rPr lang="en-US"/>
              <a:pPr/>
              <a:t>3</a:t>
            </a:fld>
            <a:endParaRPr lang="en-US"/>
          </a:p>
        </p:txBody>
      </p:sp>
      <p:sp>
        <p:nvSpPr>
          <p:cNvPr id="89090" name="Rectangle 2"/>
          <p:cNvSpPr>
            <a:spLocks noGrp="1" noChangeArrowheads="1"/>
          </p:cNvSpPr>
          <p:nvPr>
            <p:ph type="title"/>
          </p:nvPr>
        </p:nvSpPr>
        <p:spPr/>
        <p:txBody>
          <a:bodyPr/>
          <a:lstStyle/>
          <a:p>
            <a:r>
              <a:rPr lang="en-US" dirty="0"/>
              <a:t>The Problem of Clustering</a:t>
            </a:r>
          </a:p>
        </p:txBody>
      </p:sp>
      <p:sp>
        <p:nvSpPr>
          <p:cNvPr id="89091" name="Rectangle 3"/>
          <p:cNvSpPr>
            <a:spLocks noGrp="1" noChangeArrowheads="1"/>
          </p:cNvSpPr>
          <p:nvPr>
            <p:ph type="body" idx="1"/>
          </p:nvPr>
        </p:nvSpPr>
        <p:spPr>
          <a:xfrm>
            <a:off x="457200" y="1295400"/>
            <a:ext cx="8610600" cy="5257801"/>
          </a:xfrm>
        </p:spPr>
        <p:txBody>
          <a:bodyPr>
            <a:normAutofit/>
          </a:bodyPr>
          <a:lstStyle/>
          <a:p>
            <a:r>
              <a:rPr lang="en-US" dirty="0"/>
              <a:t>Given a </a:t>
            </a:r>
            <a:r>
              <a:rPr lang="en-US" b="1" dirty="0"/>
              <a:t>set of points</a:t>
            </a:r>
            <a:r>
              <a:rPr lang="en-US" dirty="0"/>
              <a:t>, with a notion of </a:t>
            </a:r>
            <a:r>
              <a:rPr lang="en-US" b="1" dirty="0"/>
              <a:t>distance</a:t>
            </a:r>
            <a:r>
              <a:rPr lang="en-US" dirty="0"/>
              <a:t> between points, </a:t>
            </a:r>
            <a:r>
              <a:rPr lang="en-US" b="1" dirty="0"/>
              <a:t>group the points</a:t>
            </a:r>
            <a:r>
              <a:rPr lang="en-US" dirty="0"/>
              <a:t> into some number of </a:t>
            </a:r>
            <a:r>
              <a:rPr lang="en-US" b="1" i="1" dirty="0">
                <a:solidFill>
                  <a:srgbClr val="FF0066"/>
                </a:solidFill>
              </a:rPr>
              <a:t>clusters</a:t>
            </a:r>
            <a:r>
              <a:rPr lang="en-US" dirty="0"/>
              <a:t>, so that </a:t>
            </a:r>
          </a:p>
          <a:p>
            <a:pPr lvl="1"/>
            <a:r>
              <a:rPr lang="en-US" dirty="0"/>
              <a:t>Members of a cluster are close/similar to each other</a:t>
            </a:r>
          </a:p>
          <a:p>
            <a:pPr lvl="1"/>
            <a:r>
              <a:rPr lang="en-US" dirty="0"/>
              <a:t>Members of different clusters are dissimilar</a:t>
            </a:r>
          </a:p>
          <a:p>
            <a:r>
              <a:rPr lang="en-US" b="1" dirty="0">
                <a:solidFill>
                  <a:srgbClr val="0000FF"/>
                </a:solidFill>
              </a:rPr>
              <a:t>Usually:</a:t>
            </a:r>
            <a:r>
              <a:rPr lang="en-US" b="1" dirty="0">
                <a:solidFill>
                  <a:schemeClr val="accent3"/>
                </a:solidFill>
              </a:rPr>
              <a:t> </a:t>
            </a:r>
          </a:p>
          <a:p>
            <a:pPr lvl="1"/>
            <a:r>
              <a:rPr lang="en-US" dirty="0"/>
              <a:t>Points are in a high-dimensional space</a:t>
            </a:r>
          </a:p>
          <a:p>
            <a:pPr lvl="1"/>
            <a:r>
              <a:rPr lang="en-US" dirty="0"/>
              <a:t>Similarity is defined using a distance measure</a:t>
            </a:r>
          </a:p>
          <a:p>
            <a:pPr lvl="2"/>
            <a:r>
              <a:rPr lang="en-US" dirty="0"/>
              <a:t>Euclidean, Cosine, </a:t>
            </a:r>
            <a:r>
              <a:rPr lang="en-US" dirty="0" err="1"/>
              <a:t>Jaccard</a:t>
            </a:r>
            <a:r>
              <a:rPr lang="en-US" dirty="0"/>
              <a:t>, edit distance, …</a:t>
            </a:r>
          </a:p>
        </p:txBody>
      </p:sp>
    </p:spTree>
    <p:extLst>
      <p:ext uri="{BB962C8B-B14F-4D97-AF65-F5344CB8AC3E}">
        <p14:creationId xmlns:p14="http://schemas.microsoft.com/office/powerpoint/2010/main" val="1882948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670560"/>
          </a:xfrm>
        </p:spPr>
        <p:txBody>
          <a:bodyPr>
            <a:normAutofit fontScale="90000"/>
          </a:bodyPr>
          <a:lstStyle/>
          <a:p>
            <a:r>
              <a:rPr lang="en-US" dirty="0"/>
              <a:t>CURE algorithm</a:t>
            </a:r>
          </a:p>
        </p:txBody>
      </p:sp>
      <p:sp>
        <p:nvSpPr>
          <p:cNvPr id="3" name="Content Placeholder 2"/>
          <p:cNvSpPr>
            <a:spLocks noGrp="1"/>
          </p:cNvSpPr>
          <p:nvPr>
            <p:ph idx="1"/>
          </p:nvPr>
        </p:nvSpPr>
        <p:spPr>
          <a:xfrm>
            <a:off x="259080" y="1186041"/>
            <a:ext cx="8679180" cy="1861959"/>
          </a:xfrm>
        </p:spPr>
        <p:txBody>
          <a:bodyPr>
            <a:normAutofit/>
          </a:bodyPr>
          <a:lstStyle/>
          <a:p>
            <a:pPr>
              <a:buNone/>
            </a:pPr>
            <a:r>
              <a:rPr lang="en-US" dirty="0"/>
              <a:t>Experimental results</a:t>
            </a:r>
          </a:p>
          <a:p>
            <a:pPr>
              <a:buFont typeface="Wingdings" pitchFamily="2" charset="2"/>
              <a:buNone/>
            </a:pPr>
            <a:r>
              <a:rPr lang="en-US" altLang="zh-CN" sz="2800" dirty="0"/>
              <a:t>Shrink Factor </a:t>
            </a:r>
            <a:r>
              <a:rPr lang="el-GR" altLang="zh-CN" sz="2800" b="1" dirty="0"/>
              <a:t>α</a:t>
            </a:r>
            <a:r>
              <a:rPr lang="en-US" altLang="zh-CN" sz="2800" dirty="0"/>
              <a:t>: </a:t>
            </a:r>
          </a:p>
          <a:p>
            <a:pPr>
              <a:buClr>
                <a:schemeClr val="tx1"/>
              </a:buClr>
            </a:pPr>
            <a:r>
              <a:rPr lang="en-US" altLang="zh-CN" sz="2800" dirty="0"/>
              <a:t>0.2 – 0.7 is a good range of values for </a:t>
            </a:r>
            <a:r>
              <a:rPr lang="el-GR" altLang="zh-CN" sz="2800" b="1" dirty="0"/>
              <a:t>α</a:t>
            </a:r>
            <a:endParaRPr lang="en-US" altLang="zh-CN" sz="2800" b="1" dirty="0"/>
          </a:p>
          <a:p>
            <a:pPr>
              <a:buNone/>
            </a:pPr>
            <a:endParaRPr lang="en-US" sz="4000" dirty="0"/>
          </a:p>
          <a:p>
            <a:pPr>
              <a:buNone/>
            </a:pPr>
            <a:endParaRPr lang="en-US" sz="4000" dirty="0"/>
          </a:p>
          <a:p>
            <a:pPr>
              <a:buNone/>
            </a:pPr>
            <a:endParaRPr lang="en-US" sz="2000" dirty="0"/>
          </a:p>
          <a:p>
            <a:pPr>
              <a:buNone/>
            </a:pPr>
            <a:endParaRPr lang="en-US" sz="2000" dirty="0"/>
          </a:p>
        </p:txBody>
      </p:sp>
      <p:pic>
        <p:nvPicPr>
          <p:cNvPr id="5" name="Picture 4" descr="C:\Documents and Settings\Administrator\My Documents\6421\papers\shrink factor.bmp"/>
          <p:cNvPicPr>
            <a:picLocks noChangeAspect="1" noChangeArrowheads="1"/>
          </p:cNvPicPr>
          <p:nvPr/>
        </p:nvPicPr>
        <p:blipFill>
          <a:blip r:embed="rId3"/>
          <a:srcRect/>
          <a:stretch>
            <a:fillRect/>
          </a:stretch>
        </p:blipFill>
        <p:spPr bwMode="auto">
          <a:xfrm>
            <a:off x="457201" y="3272864"/>
            <a:ext cx="8350922" cy="2823136"/>
          </a:xfrm>
          <a:prstGeom prst="rect">
            <a:avLst/>
          </a:prstGeom>
          <a:noFill/>
        </p:spPr>
      </p:pic>
      <p:sp>
        <p:nvSpPr>
          <p:cNvPr id="4" name="Slide Number Placeholder 3">
            <a:extLst>
              <a:ext uri="{FF2B5EF4-FFF2-40B4-BE49-F238E27FC236}">
                <a16:creationId xmlns:a16="http://schemas.microsoft.com/office/drawing/2014/main" id="{94CFAABA-8DD5-804C-A257-504AEF839FC1}"/>
              </a:ext>
            </a:extLst>
          </p:cNvPr>
          <p:cNvSpPr>
            <a:spLocks noGrp="1"/>
          </p:cNvSpPr>
          <p:nvPr>
            <p:ph type="sldNum" sz="quarter" idx="12"/>
          </p:nvPr>
        </p:nvSpPr>
        <p:spPr/>
        <p:txBody>
          <a:bodyPr/>
          <a:lstStyle/>
          <a:p>
            <a:fld id="{19B12225-5612-419B-A8D5-4B8EEE4C217E}" type="slidenum">
              <a:rPr lang="en-US" smtClean="0"/>
              <a:pPr/>
              <a:t>30</a:t>
            </a:fld>
            <a:endParaRPr lang="en-US"/>
          </a:p>
        </p:txBody>
      </p:sp>
    </p:spTree>
    <p:extLst>
      <p:ext uri="{BB962C8B-B14F-4D97-AF65-F5344CB8AC3E}">
        <p14:creationId xmlns:p14="http://schemas.microsoft.com/office/powerpoint/2010/main" val="2068965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33460" cy="899160"/>
          </a:xfrm>
        </p:spPr>
        <p:txBody>
          <a:bodyPr>
            <a:noAutofit/>
          </a:bodyPr>
          <a:lstStyle/>
          <a:p>
            <a:r>
              <a:rPr lang="en-US" sz="4000" dirty="0"/>
              <a:t>CURE algorithm -Experimental results</a:t>
            </a:r>
          </a:p>
        </p:txBody>
      </p:sp>
      <p:sp>
        <p:nvSpPr>
          <p:cNvPr id="3" name="Content Placeholder 2"/>
          <p:cNvSpPr>
            <a:spLocks noGrp="1"/>
          </p:cNvSpPr>
          <p:nvPr>
            <p:ph idx="1"/>
          </p:nvPr>
        </p:nvSpPr>
        <p:spPr>
          <a:xfrm>
            <a:off x="304800" y="1127760"/>
            <a:ext cx="8633460" cy="5349240"/>
          </a:xfrm>
        </p:spPr>
        <p:txBody>
          <a:bodyPr>
            <a:normAutofit/>
          </a:bodyPr>
          <a:lstStyle/>
          <a:p>
            <a:pPr>
              <a:buFont typeface="Wingdings" pitchFamily="2" charset="2"/>
              <a:buNone/>
            </a:pPr>
            <a:r>
              <a:rPr lang="en-US" altLang="zh-CN" sz="2800" b="1" dirty="0">
                <a:solidFill>
                  <a:srgbClr val="FF0000"/>
                </a:solidFill>
              </a:rPr>
              <a:t>Number of representative points c:</a:t>
            </a:r>
          </a:p>
          <a:p>
            <a:pPr>
              <a:buClr>
                <a:schemeClr val="tx1"/>
              </a:buClr>
            </a:pPr>
            <a:r>
              <a:rPr lang="en-US" altLang="zh-CN" sz="2800" dirty="0"/>
              <a:t>For smaller values of </a:t>
            </a:r>
            <a:r>
              <a:rPr lang="en-US" altLang="zh-CN" sz="2800" b="1" dirty="0"/>
              <a:t>c</a:t>
            </a:r>
            <a:r>
              <a:rPr lang="en-US" altLang="zh-CN" sz="2800" dirty="0"/>
              <a:t>, the quality of clustering suffered</a:t>
            </a:r>
          </a:p>
          <a:p>
            <a:pPr>
              <a:buClr>
                <a:schemeClr val="tx1"/>
              </a:buClr>
            </a:pPr>
            <a:r>
              <a:rPr lang="en-US" altLang="zh-CN" sz="2800" dirty="0"/>
              <a:t>For values of </a:t>
            </a:r>
            <a:r>
              <a:rPr lang="en-US" altLang="zh-CN" sz="2800" b="1" dirty="0"/>
              <a:t>c</a:t>
            </a:r>
            <a:r>
              <a:rPr lang="en-US" altLang="zh-CN" sz="2800" dirty="0"/>
              <a:t> greater than 10, CURE always found right clusters</a:t>
            </a:r>
          </a:p>
          <a:p>
            <a:pPr>
              <a:buNone/>
            </a:pPr>
            <a:endParaRPr lang="en-US" sz="4000" dirty="0"/>
          </a:p>
          <a:p>
            <a:pPr>
              <a:buNone/>
            </a:pPr>
            <a:endParaRPr lang="en-US" sz="4000" dirty="0"/>
          </a:p>
          <a:p>
            <a:pPr>
              <a:buNone/>
            </a:pPr>
            <a:endParaRPr lang="en-US" sz="2800" dirty="0"/>
          </a:p>
          <a:p>
            <a:pPr>
              <a:buNone/>
            </a:pPr>
            <a:endParaRPr lang="en-US" sz="2800" dirty="0"/>
          </a:p>
        </p:txBody>
      </p:sp>
      <p:pic>
        <p:nvPicPr>
          <p:cNvPr id="4" name="Picture 4" descr="C:\Documents and Settings\Administrator\My Documents\6421\papers\repre.bmp"/>
          <p:cNvPicPr>
            <a:picLocks noChangeAspect="1" noChangeArrowheads="1"/>
          </p:cNvPicPr>
          <p:nvPr/>
        </p:nvPicPr>
        <p:blipFill>
          <a:blip r:embed="rId3"/>
          <a:srcRect/>
          <a:stretch>
            <a:fillRect/>
          </a:stretch>
        </p:blipFill>
        <p:spPr bwMode="auto">
          <a:xfrm>
            <a:off x="914400" y="3810000"/>
            <a:ext cx="7385050" cy="2549525"/>
          </a:xfrm>
          <a:prstGeom prst="rect">
            <a:avLst/>
          </a:prstGeom>
          <a:noFill/>
        </p:spPr>
      </p:pic>
      <p:sp>
        <p:nvSpPr>
          <p:cNvPr id="6" name="Slide Number Placeholder 5">
            <a:extLst>
              <a:ext uri="{FF2B5EF4-FFF2-40B4-BE49-F238E27FC236}">
                <a16:creationId xmlns:a16="http://schemas.microsoft.com/office/drawing/2014/main" id="{00636F69-E8F1-5742-8532-FD423A0706D3}"/>
              </a:ext>
            </a:extLst>
          </p:cNvPr>
          <p:cNvSpPr>
            <a:spLocks noGrp="1"/>
          </p:cNvSpPr>
          <p:nvPr>
            <p:ph type="sldNum" sz="quarter" idx="12"/>
          </p:nvPr>
        </p:nvSpPr>
        <p:spPr/>
        <p:txBody>
          <a:bodyPr/>
          <a:lstStyle/>
          <a:p>
            <a:fld id="{19B12225-5612-419B-A8D5-4B8EEE4C217E}" type="slidenum">
              <a:rPr lang="en-US" smtClean="0"/>
              <a:pPr/>
              <a:t>31</a:t>
            </a:fld>
            <a:endParaRPr lang="en-US"/>
          </a:p>
        </p:txBody>
      </p:sp>
    </p:spTree>
    <p:extLst>
      <p:ext uri="{BB962C8B-B14F-4D97-AF65-F5344CB8AC3E}">
        <p14:creationId xmlns:p14="http://schemas.microsoft.com/office/powerpoint/2010/main" val="1212874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E3E4-2970-B14D-8C11-992AF07F746F}"/>
              </a:ext>
            </a:extLst>
          </p:cNvPr>
          <p:cNvSpPr>
            <a:spLocks noGrp="1"/>
          </p:cNvSpPr>
          <p:nvPr>
            <p:ph type="title"/>
          </p:nvPr>
        </p:nvSpPr>
        <p:spPr>
          <a:xfrm>
            <a:off x="398244" y="152400"/>
            <a:ext cx="8540015" cy="911352"/>
          </a:xfrm>
        </p:spPr>
        <p:txBody>
          <a:bodyPr>
            <a:noAutofit/>
          </a:bodyPr>
          <a:lstStyle/>
          <a:p>
            <a:r>
              <a:rPr lang="en-IN" sz="2800" dirty="0"/>
              <a:t>CURE (no. of points, </a:t>
            </a:r>
            <a:r>
              <a:rPr lang="en-IN" sz="2800" i="1" dirty="0"/>
              <a:t>k</a:t>
            </a:r>
            <a:r>
              <a:rPr lang="en-IN" sz="2800" dirty="0"/>
              <a:t>)</a:t>
            </a:r>
            <a:br>
              <a:rPr lang="en-IN" sz="2800" dirty="0"/>
            </a:br>
            <a:r>
              <a:rPr lang="en-IN" sz="2800" dirty="0">
                <a:solidFill>
                  <a:schemeClr val="accent6"/>
                </a:solidFill>
              </a:rPr>
              <a:t>Input : A set of points S      ;   Output : </a:t>
            </a:r>
            <a:r>
              <a:rPr lang="en-IN" sz="2800" i="1" dirty="0">
                <a:solidFill>
                  <a:schemeClr val="accent6"/>
                </a:solidFill>
              </a:rPr>
              <a:t>k</a:t>
            </a:r>
            <a:r>
              <a:rPr lang="en-IN" sz="2800" dirty="0">
                <a:solidFill>
                  <a:schemeClr val="accent6"/>
                </a:solidFill>
              </a:rPr>
              <a:t> clusters</a:t>
            </a:r>
            <a:endParaRPr lang="en-US" sz="2800" dirty="0"/>
          </a:p>
        </p:txBody>
      </p:sp>
      <p:sp>
        <p:nvSpPr>
          <p:cNvPr id="3" name="Content Placeholder 2">
            <a:extLst>
              <a:ext uri="{FF2B5EF4-FFF2-40B4-BE49-F238E27FC236}">
                <a16:creationId xmlns:a16="http://schemas.microsoft.com/office/drawing/2014/main" id="{B3D9B8DF-0749-CC45-9640-1F9533928C4F}"/>
              </a:ext>
            </a:extLst>
          </p:cNvPr>
          <p:cNvSpPr>
            <a:spLocks noGrp="1"/>
          </p:cNvSpPr>
          <p:nvPr>
            <p:ph idx="1"/>
          </p:nvPr>
        </p:nvSpPr>
        <p:spPr>
          <a:xfrm>
            <a:off x="205739" y="1035678"/>
            <a:ext cx="8732519" cy="5669922"/>
          </a:xfrm>
        </p:spPr>
        <p:txBody>
          <a:bodyPr>
            <a:noAutofit/>
          </a:bodyPr>
          <a:lstStyle/>
          <a:p>
            <a:r>
              <a:rPr lang="en-IN" sz="2400" dirty="0"/>
              <a:t>For every cluster u (each input point), in </a:t>
            </a:r>
            <a:r>
              <a:rPr lang="en-IN" sz="2400" dirty="0" err="1"/>
              <a:t>u.mean</a:t>
            </a:r>
            <a:r>
              <a:rPr lang="en-IN" sz="2400" dirty="0"/>
              <a:t> and </a:t>
            </a:r>
            <a:r>
              <a:rPr lang="en-IN" sz="2400" dirty="0" err="1"/>
              <a:t>u.rep</a:t>
            </a:r>
            <a:r>
              <a:rPr lang="en-IN" sz="2400" dirty="0"/>
              <a:t> store the mean of the points in the cluster and a set of </a:t>
            </a:r>
            <a:r>
              <a:rPr lang="en-IN" sz="2400" i="1" dirty="0"/>
              <a:t>c</a:t>
            </a:r>
            <a:r>
              <a:rPr lang="en-IN" sz="2400" dirty="0"/>
              <a:t> representative points of the cluster (initially </a:t>
            </a:r>
            <a:r>
              <a:rPr lang="en-IN" sz="2400" i="1" dirty="0"/>
              <a:t>c</a:t>
            </a:r>
            <a:r>
              <a:rPr lang="en-IN" sz="2400" dirty="0"/>
              <a:t> = 1 since each cluster has one data point). Also </a:t>
            </a:r>
            <a:r>
              <a:rPr lang="en-IN" sz="2400" dirty="0" err="1"/>
              <a:t>u.closest</a:t>
            </a:r>
            <a:r>
              <a:rPr lang="en-IN" sz="2400" dirty="0"/>
              <a:t> stores the cluster closest to u.</a:t>
            </a:r>
          </a:p>
          <a:p>
            <a:r>
              <a:rPr lang="en-IN" sz="2400" dirty="0"/>
              <a:t>All the input points are inserted into a </a:t>
            </a:r>
            <a:r>
              <a:rPr lang="en-IN" sz="2400" dirty="0">
                <a:hlinkClick r:id="rId2" tooltip="Kd-tree"/>
              </a:rPr>
              <a:t>k-d tree</a:t>
            </a:r>
            <a:r>
              <a:rPr lang="en-IN" sz="2400" dirty="0"/>
              <a:t> T</a:t>
            </a:r>
          </a:p>
          <a:p>
            <a:r>
              <a:rPr lang="en-IN" sz="2400" dirty="0"/>
              <a:t>Treat each input point as separate cluster, compute </a:t>
            </a:r>
            <a:r>
              <a:rPr lang="en-IN" sz="2400" dirty="0" err="1"/>
              <a:t>u.closest</a:t>
            </a:r>
            <a:r>
              <a:rPr lang="en-IN" sz="2400" dirty="0"/>
              <a:t> for each u and then insert each cluster into the heap Q. (clusters are arranged in increasing order of </a:t>
            </a:r>
            <a:r>
              <a:rPr lang="en-IN" sz="2400" dirty="0" err="1"/>
              <a:t>dist</a:t>
            </a:r>
            <a:r>
              <a:rPr lang="en-IN" sz="2400" dirty="0"/>
              <a:t> between u &amp; </a:t>
            </a:r>
            <a:r>
              <a:rPr lang="en-IN" sz="2400" dirty="0" err="1"/>
              <a:t>u.closest</a:t>
            </a:r>
            <a:r>
              <a:rPr lang="en-IN" sz="2400" dirty="0"/>
              <a:t>).</a:t>
            </a:r>
          </a:p>
          <a:p>
            <a:r>
              <a:rPr lang="en-IN" sz="2400" dirty="0"/>
              <a:t>While size (Q) &gt; </a:t>
            </a:r>
            <a:r>
              <a:rPr lang="en-IN" sz="2400" i="1" dirty="0"/>
              <a:t>k</a:t>
            </a:r>
            <a:endParaRPr lang="en-IN" sz="2400" dirty="0"/>
          </a:p>
          <a:p>
            <a:r>
              <a:rPr lang="en-IN" sz="2400" dirty="0"/>
              <a:t>Remove the top element of Q (say u) and merge it with its closest cluster </a:t>
            </a:r>
            <a:r>
              <a:rPr lang="en-IN" sz="2400" dirty="0" err="1"/>
              <a:t>u.closest</a:t>
            </a:r>
            <a:r>
              <a:rPr lang="en-IN" sz="2400" dirty="0"/>
              <a:t> (say v) and compute the new representative points for the merged cluster w.</a:t>
            </a:r>
          </a:p>
          <a:p>
            <a:r>
              <a:rPr lang="en-IN" sz="2400" dirty="0"/>
              <a:t>Remove u and v from T and Q.</a:t>
            </a:r>
          </a:p>
          <a:p>
            <a:r>
              <a:rPr lang="en-IN" sz="2400" dirty="0"/>
              <a:t>For all the clusters x in Q, update </a:t>
            </a:r>
            <a:r>
              <a:rPr lang="en-IN" sz="2400" dirty="0" err="1"/>
              <a:t>x.closest</a:t>
            </a:r>
            <a:r>
              <a:rPr lang="en-IN" sz="2400" dirty="0"/>
              <a:t> and relocate x</a:t>
            </a:r>
          </a:p>
          <a:p>
            <a:r>
              <a:rPr lang="en-IN" sz="2400" dirty="0"/>
              <a:t>insert w into Q         </a:t>
            </a:r>
            <a:r>
              <a:rPr lang="en-IN" sz="2400" dirty="0">
                <a:solidFill>
                  <a:schemeClr val="accent6"/>
                </a:solidFill>
              </a:rPr>
              <a:t>{repeat the process}</a:t>
            </a:r>
          </a:p>
          <a:p>
            <a:endParaRPr lang="en-US" sz="2400" dirty="0"/>
          </a:p>
        </p:txBody>
      </p:sp>
      <p:sp>
        <p:nvSpPr>
          <p:cNvPr id="4" name="Slide Number Placeholder 3">
            <a:extLst>
              <a:ext uri="{FF2B5EF4-FFF2-40B4-BE49-F238E27FC236}">
                <a16:creationId xmlns:a16="http://schemas.microsoft.com/office/drawing/2014/main" id="{B1F75E81-B101-7B4D-8481-F08276DE86BA}"/>
              </a:ext>
            </a:extLst>
          </p:cNvPr>
          <p:cNvSpPr>
            <a:spLocks noGrp="1"/>
          </p:cNvSpPr>
          <p:nvPr>
            <p:ph type="sldNum" sz="quarter" idx="12"/>
          </p:nvPr>
        </p:nvSpPr>
        <p:spPr/>
        <p:txBody>
          <a:bodyPr/>
          <a:lstStyle/>
          <a:p>
            <a:fld id="{19B12225-5612-419B-A8D5-4B8EEE4C217E}" type="slidenum">
              <a:rPr lang="en-US" smtClean="0"/>
              <a:pPr/>
              <a:t>32</a:t>
            </a:fld>
            <a:endParaRPr lang="en-US"/>
          </a:p>
        </p:txBody>
      </p:sp>
    </p:spTree>
    <p:extLst>
      <p:ext uri="{BB962C8B-B14F-4D97-AF65-F5344CB8AC3E}">
        <p14:creationId xmlns:p14="http://schemas.microsoft.com/office/powerpoint/2010/main" val="2762866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lide Number Placeholder 5">
            <a:extLst>
              <a:ext uri="{FF2B5EF4-FFF2-40B4-BE49-F238E27FC236}">
                <a16:creationId xmlns:a16="http://schemas.microsoft.com/office/drawing/2014/main" id="{8B38DC13-342C-2A49-80A6-8C3A991C03B6}"/>
              </a:ext>
            </a:extLst>
          </p:cNvPr>
          <p:cNvSpPr>
            <a:spLocks noGrp="1"/>
          </p:cNvSpPr>
          <p:nvPr>
            <p:ph type="sldNum" sz="quarter" idx="12"/>
          </p:nvPr>
        </p:nvSpPr>
        <p:spPr/>
        <p:txBody>
          <a:bodyPr/>
          <a:lstStyle/>
          <a:p>
            <a:fld id="{E0B0601D-8DE8-C14E-8036-040CC9CB9915}" type="slidenum">
              <a:rPr lang="en-US" altLang="en-US"/>
              <a:pPr/>
              <a:t>33</a:t>
            </a:fld>
            <a:endParaRPr lang="en-US" altLang="en-US"/>
          </a:p>
        </p:txBody>
      </p:sp>
      <p:sp>
        <p:nvSpPr>
          <p:cNvPr id="1488898" name="Rectangle 2">
            <a:extLst>
              <a:ext uri="{FF2B5EF4-FFF2-40B4-BE49-F238E27FC236}">
                <a16:creationId xmlns:a16="http://schemas.microsoft.com/office/drawing/2014/main" id="{39485563-062A-9E46-9E18-F2A014A9DDEA}"/>
              </a:ext>
            </a:extLst>
          </p:cNvPr>
          <p:cNvSpPr>
            <a:spLocks noGrp="1" noChangeArrowheads="1"/>
          </p:cNvSpPr>
          <p:nvPr>
            <p:ph type="title"/>
          </p:nvPr>
        </p:nvSpPr>
        <p:spPr>
          <a:xfrm>
            <a:off x="228600" y="96839"/>
            <a:ext cx="8423275" cy="1143000"/>
          </a:xfrm>
        </p:spPr>
        <p:txBody>
          <a:bodyPr>
            <a:normAutofit/>
          </a:bodyPr>
          <a:lstStyle/>
          <a:p>
            <a:r>
              <a:rPr lang="en-US" altLang="zh-CN" dirty="0">
                <a:ea typeface="SimSun" panose="02010600030101010101" pitchFamily="2" charset="-122"/>
              </a:rPr>
              <a:t>Data Partitioning and Clustering</a:t>
            </a:r>
            <a:endParaRPr lang="en-US" altLang="zh-CN" sz="2100" dirty="0">
              <a:ea typeface="SimSun" panose="02010600030101010101" pitchFamily="2" charset="-122"/>
            </a:endParaRPr>
          </a:p>
        </p:txBody>
      </p:sp>
      <p:sp>
        <p:nvSpPr>
          <p:cNvPr id="1488899" name="Rectangle 3">
            <a:extLst>
              <a:ext uri="{FF2B5EF4-FFF2-40B4-BE49-F238E27FC236}">
                <a16:creationId xmlns:a16="http://schemas.microsoft.com/office/drawing/2014/main" id="{3F0E8F5F-1193-F446-9D92-F89CD39D7924}"/>
              </a:ext>
            </a:extLst>
          </p:cNvPr>
          <p:cNvSpPr>
            <a:spLocks noGrp="1" noChangeArrowheads="1"/>
          </p:cNvSpPr>
          <p:nvPr>
            <p:ph type="body" idx="1"/>
          </p:nvPr>
        </p:nvSpPr>
        <p:spPr>
          <a:xfrm>
            <a:off x="914400" y="1524000"/>
            <a:ext cx="2355850" cy="1143000"/>
          </a:xfrm>
        </p:spPr>
        <p:txBody>
          <a:bodyPr>
            <a:normAutofit fontScale="92500" lnSpcReduction="10000"/>
          </a:bodyPr>
          <a:lstStyle/>
          <a:p>
            <a:pPr lvl="1">
              <a:lnSpc>
                <a:spcPct val="70000"/>
              </a:lnSpc>
              <a:spcBef>
                <a:spcPct val="50000"/>
              </a:spcBef>
            </a:pPr>
            <a:r>
              <a:rPr lang="en-US" altLang="zh-CN" sz="2400">
                <a:ea typeface="SimSun" panose="02010600030101010101" pitchFamily="2" charset="-122"/>
              </a:rPr>
              <a:t>s = 50</a:t>
            </a:r>
          </a:p>
          <a:p>
            <a:pPr lvl="1">
              <a:lnSpc>
                <a:spcPct val="70000"/>
              </a:lnSpc>
              <a:spcBef>
                <a:spcPct val="50000"/>
              </a:spcBef>
            </a:pPr>
            <a:r>
              <a:rPr lang="en-US" altLang="zh-CN" sz="2400">
                <a:ea typeface="SimSun" panose="02010600030101010101" pitchFamily="2" charset="-122"/>
              </a:rPr>
              <a:t>p = 2</a:t>
            </a:r>
          </a:p>
          <a:p>
            <a:pPr lvl="1">
              <a:lnSpc>
                <a:spcPct val="70000"/>
              </a:lnSpc>
              <a:spcBef>
                <a:spcPct val="50000"/>
              </a:spcBef>
            </a:pPr>
            <a:r>
              <a:rPr lang="en-US" altLang="zh-CN" sz="2400">
                <a:ea typeface="SimSun" panose="02010600030101010101" pitchFamily="2" charset="-122"/>
              </a:rPr>
              <a:t>s/p = 25</a:t>
            </a:r>
          </a:p>
        </p:txBody>
      </p:sp>
      <p:sp>
        <p:nvSpPr>
          <p:cNvPr id="1488996" name="Rectangle 100">
            <a:extLst>
              <a:ext uri="{FF2B5EF4-FFF2-40B4-BE49-F238E27FC236}">
                <a16:creationId xmlns:a16="http://schemas.microsoft.com/office/drawing/2014/main" id="{67AA33B0-3167-D94F-9312-7AB78C4B6280}"/>
              </a:ext>
            </a:extLst>
          </p:cNvPr>
          <p:cNvSpPr>
            <a:spLocks noChangeArrowheads="1"/>
          </p:cNvSpPr>
          <p:nvPr/>
        </p:nvSpPr>
        <p:spPr bwMode="auto">
          <a:xfrm>
            <a:off x="4343400" y="6019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CN">
                <a:latin typeface="Times New Roman" panose="02020603050405020304" pitchFamily="18" charset="0"/>
                <a:ea typeface="SimSun" panose="02010600030101010101" pitchFamily="2" charset="-122"/>
              </a:rPr>
              <a:t>x</a:t>
            </a:r>
          </a:p>
        </p:txBody>
      </p:sp>
      <p:sp>
        <p:nvSpPr>
          <p:cNvPr id="1489022" name="Rectangle 126">
            <a:extLst>
              <a:ext uri="{FF2B5EF4-FFF2-40B4-BE49-F238E27FC236}">
                <a16:creationId xmlns:a16="http://schemas.microsoft.com/office/drawing/2014/main" id="{8A29E640-234C-3848-8CD2-C72490FEBAAB}"/>
              </a:ext>
            </a:extLst>
          </p:cNvPr>
          <p:cNvSpPr>
            <a:spLocks noChangeArrowheads="1"/>
          </p:cNvSpPr>
          <p:nvPr/>
        </p:nvSpPr>
        <p:spPr bwMode="auto">
          <a:xfrm>
            <a:off x="7696200" y="5943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CN">
                <a:latin typeface="Times New Roman" panose="02020603050405020304" pitchFamily="18" charset="0"/>
                <a:ea typeface="SimSun" panose="02010600030101010101" pitchFamily="2" charset="-122"/>
              </a:rPr>
              <a:t>x</a:t>
            </a:r>
          </a:p>
        </p:txBody>
      </p:sp>
      <p:grpSp>
        <p:nvGrpSpPr>
          <p:cNvPr id="1489026" name="Group 130">
            <a:extLst>
              <a:ext uri="{FF2B5EF4-FFF2-40B4-BE49-F238E27FC236}">
                <a16:creationId xmlns:a16="http://schemas.microsoft.com/office/drawing/2014/main" id="{DB238744-9776-CA4E-B7F2-1F92CA5C837A}"/>
              </a:ext>
            </a:extLst>
          </p:cNvPr>
          <p:cNvGrpSpPr>
            <a:grpSpLocks/>
          </p:cNvGrpSpPr>
          <p:nvPr/>
        </p:nvGrpSpPr>
        <p:grpSpPr bwMode="auto">
          <a:xfrm>
            <a:off x="304800" y="2895600"/>
            <a:ext cx="3733800" cy="3216275"/>
            <a:chOff x="912" y="1344"/>
            <a:chExt cx="3946" cy="2506"/>
          </a:xfrm>
        </p:grpSpPr>
        <p:sp>
          <p:nvSpPr>
            <p:cNvPr id="1488900" name="Line 4">
              <a:extLst>
                <a:ext uri="{FF2B5EF4-FFF2-40B4-BE49-F238E27FC236}">
                  <a16:creationId xmlns:a16="http://schemas.microsoft.com/office/drawing/2014/main" id="{B8CA65D9-6B73-C146-8A02-76B1F4404741}"/>
                </a:ext>
              </a:extLst>
            </p:cNvPr>
            <p:cNvSpPr>
              <a:spLocks noChangeShapeType="1"/>
            </p:cNvSpPr>
            <p:nvPr/>
          </p:nvSpPr>
          <p:spPr bwMode="auto">
            <a:xfrm flipH="1">
              <a:off x="1776" y="2544"/>
              <a:ext cx="384" cy="24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01" name="Line 5">
              <a:extLst>
                <a:ext uri="{FF2B5EF4-FFF2-40B4-BE49-F238E27FC236}">
                  <a16:creationId xmlns:a16="http://schemas.microsoft.com/office/drawing/2014/main" id="{00A761AC-D9DD-054E-943E-37C381D2F2B8}"/>
                </a:ext>
              </a:extLst>
            </p:cNvPr>
            <p:cNvSpPr>
              <a:spLocks noChangeShapeType="1"/>
            </p:cNvSpPr>
            <p:nvPr/>
          </p:nvSpPr>
          <p:spPr bwMode="auto">
            <a:xfrm>
              <a:off x="3120" y="2592"/>
              <a:ext cx="384" cy="24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02" name="Line 6">
              <a:extLst>
                <a:ext uri="{FF2B5EF4-FFF2-40B4-BE49-F238E27FC236}">
                  <a16:creationId xmlns:a16="http://schemas.microsoft.com/office/drawing/2014/main" id="{5D958ACC-0644-DB46-BF24-F40D85851801}"/>
                </a:ext>
              </a:extLst>
            </p:cNvPr>
            <p:cNvSpPr>
              <a:spLocks noChangeShapeType="1"/>
            </p:cNvSpPr>
            <p:nvPr/>
          </p:nvSpPr>
          <p:spPr bwMode="auto">
            <a:xfrm>
              <a:off x="1920" y="1440"/>
              <a:ext cx="0" cy="1008"/>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03" name="Line 7">
              <a:extLst>
                <a:ext uri="{FF2B5EF4-FFF2-40B4-BE49-F238E27FC236}">
                  <a16:creationId xmlns:a16="http://schemas.microsoft.com/office/drawing/2014/main" id="{1261894B-FF44-2140-98DB-6790D0EBAC94}"/>
                </a:ext>
              </a:extLst>
            </p:cNvPr>
            <p:cNvSpPr>
              <a:spLocks noChangeShapeType="1"/>
            </p:cNvSpPr>
            <p:nvPr/>
          </p:nvSpPr>
          <p:spPr bwMode="auto">
            <a:xfrm>
              <a:off x="1920" y="2448"/>
              <a:ext cx="16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04" name="Oval 8">
              <a:extLst>
                <a:ext uri="{FF2B5EF4-FFF2-40B4-BE49-F238E27FC236}">
                  <a16:creationId xmlns:a16="http://schemas.microsoft.com/office/drawing/2014/main" id="{14E24BFD-F964-AC4B-B326-6417009E6DE7}"/>
                </a:ext>
              </a:extLst>
            </p:cNvPr>
            <p:cNvSpPr>
              <a:spLocks noChangeArrowheads="1"/>
            </p:cNvSpPr>
            <p:nvPr/>
          </p:nvSpPr>
          <p:spPr bwMode="auto">
            <a:xfrm>
              <a:off x="2168" y="1924"/>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05" name="Oval 9">
              <a:extLst>
                <a:ext uri="{FF2B5EF4-FFF2-40B4-BE49-F238E27FC236}">
                  <a16:creationId xmlns:a16="http://schemas.microsoft.com/office/drawing/2014/main" id="{CCE9F061-A4DC-CC41-B4FB-164333FFF61A}"/>
                </a:ext>
              </a:extLst>
            </p:cNvPr>
            <p:cNvSpPr>
              <a:spLocks noChangeArrowheads="1"/>
            </p:cNvSpPr>
            <p:nvPr/>
          </p:nvSpPr>
          <p:spPr bwMode="auto">
            <a:xfrm>
              <a:off x="2072" y="2064"/>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06" name="Oval 10">
              <a:extLst>
                <a:ext uri="{FF2B5EF4-FFF2-40B4-BE49-F238E27FC236}">
                  <a16:creationId xmlns:a16="http://schemas.microsoft.com/office/drawing/2014/main" id="{705C7BD0-AAD8-994B-9223-766CCA3DBE0B}"/>
                </a:ext>
              </a:extLst>
            </p:cNvPr>
            <p:cNvSpPr>
              <a:spLocks noChangeArrowheads="1"/>
            </p:cNvSpPr>
            <p:nvPr/>
          </p:nvSpPr>
          <p:spPr bwMode="auto">
            <a:xfrm>
              <a:off x="2168" y="2016"/>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07" name="Oval 11">
              <a:extLst>
                <a:ext uri="{FF2B5EF4-FFF2-40B4-BE49-F238E27FC236}">
                  <a16:creationId xmlns:a16="http://schemas.microsoft.com/office/drawing/2014/main" id="{3A30CB60-C9C9-2B42-8561-63893AE67DCD}"/>
                </a:ext>
              </a:extLst>
            </p:cNvPr>
            <p:cNvSpPr>
              <a:spLocks noChangeArrowheads="1"/>
            </p:cNvSpPr>
            <p:nvPr/>
          </p:nvSpPr>
          <p:spPr bwMode="auto">
            <a:xfrm>
              <a:off x="2116" y="1876"/>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08" name="Oval 12">
              <a:extLst>
                <a:ext uri="{FF2B5EF4-FFF2-40B4-BE49-F238E27FC236}">
                  <a16:creationId xmlns:a16="http://schemas.microsoft.com/office/drawing/2014/main" id="{40091F74-2A34-E94F-939C-07F79DB9BB00}"/>
                </a:ext>
              </a:extLst>
            </p:cNvPr>
            <p:cNvSpPr>
              <a:spLocks noChangeArrowheads="1"/>
            </p:cNvSpPr>
            <p:nvPr/>
          </p:nvSpPr>
          <p:spPr bwMode="auto">
            <a:xfrm>
              <a:off x="2068" y="2116"/>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09" name="Oval 13">
              <a:extLst>
                <a:ext uri="{FF2B5EF4-FFF2-40B4-BE49-F238E27FC236}">
                  <a16:creationId xmlns:a16="http://schemas.microsoft.com/office/drawing/2014/main" id="{72623D03-3F71-5A41-9160-721972717621}"/>
                </a:ext>
              </a:extLst>
            </p:cNvPr>
            <p:cNvSpPr>
              <a:spLocks noChangeArrowheads="1"/>
            </p:cNvSpPr>
            <p:nvPr/>
          </p:nvSpPr>
          <p:spPr bwMode="auto">
            <a:xfrm>
              <a:off x="2164" y="2068"/>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10" name="Oval 14">
              <a:extLst>
                <a:ext uri="{FF2B5EF4-FFF2-40B4-BE49-F238E27FC236}">
                  <a16:creationId xmlns:a16="http://schemas.microsoft.com/office/drawing/2014/main" id="{3C4CE23D-A86B-7048-B8E7-ACB4206D3AD4}"/>
                </a:ext>
              </a:extLst>
            </p:cNvPr>
            <p:cNvSpPr>
              <a:spLocks noChangeArrowheads="1"/>
            </p:cNvSpPr>
            <p:nvPr/>
          </p:nvSpPr>
          <p:spPr bwMode="auto">
            <a:xfrm>
              <a:off x="2260" y="2020"/>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11" name="Oval 15">
              <a:extLst>
                <a:ext uri="{FF2B5EF4-FFF2-40B4-BE49-F238E27FC236}">
                  <a16:creationId xmlns:a16="http://schemas.microsoft.com/office/drawing/2014/main" id="{C0D97CFB-E8E4-474C-8216-057BAA264970}"/>
                </a:ext>
              </a:extLst>
            </p:cNvPr>
            <p:cNvSpPr>
              <a:spLocks noChangeArrowheads="1"/>
            </p:cNvSpPr>
            <p:nvPr/>
          </p:nvSpPr>
          <p:spPr bwMode="auto">
            <a:xfrm>
              <a:off x="2212" y="1876"/>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12" name="Oval 16">
              <a:extLst>
                <a:ext uri="{FF2B5EF4-FFF2-40B4-BE49-F238E27FC236}">
                  <a16:creationId xmlns:a16="http://schemas.microsoft.com/office/drawing/2014/main" id="{0DF55D2E-7D97-F544-AF57-E8352A2D66E9}"/>
                </a:ext>
              </a:extLst>
            </p:cNvPr>
            <p:cNvSpPr>
              <a:spLocks noChangeArrowheads="1"/>
            </p:cNvSpPr>
            <p:nvPr/>
          </p:nvSpPr>
          <p:spPr bwMode="auto">
            <a:xfrm>
              <a:off x="2016" y="2120"/>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13" name="Oval 17">
              <a:extLst>
                <a:ext uri="{FF2B5EF4-FFF2-40B4-BE49-F238E27FC236}">
                  <a16:creationId xmlns:a16="http://schemas.microsoft.com/office/drawing/2014/main" id="{873602F7-416B-9F43-82F6-76CA63AF6D2B}"/>
                </a:ext>
              </a:extLst>
            </p:cNvPr>
            <p:cNvSpPr>
              <a:spLocks noChangeArrowheads="1"/>
            </p:cNvSpPr>
            <p:nvPr/>
          </p:nvSpPr>
          <p:spPr bwMode="auto">
            <a:xfrm>
              <a:off x="2308" y="1828"/>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14" name="Oval 18">
              <a:extLst>
                <a:ext uri="{FF2B5EF4-FFF2-40B4-BE49-F238E27FC236}">
                  <a16:creationId xmlns:a16="http://schemas.microsoft.com/office/drawing/2014/main" id="{4E226314-9F07-6245-8DDE-F2B5A6BDC3BB}"/>
                </a:ext>
              </a:extLst>
            </p:cNvPr>
            <p:cNvSpPr>
              <a:spLocks noChangeArrowheads="1"/>
            </p:cNvSpPr>
            <p:nvPr/>
          </p:nvSpPr>
          <p:spPr bwMode="auto">
            <a:xfrm>
              <a:off x="2404" y="1780"/>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15" name="Oval 19">
              <a:extLst>
                <a:ext uri="{FF2B5EF4-FFF2-40B4-BE49-F238E27FC236}">
                  <a16:creationId xmlns:a16="http://schemas.microsoft.com/office/drawing/2014/main" id="{ACE5BE13-F4AE-D843-83FC-BFE7D66A6672}"/>
                </a:ext>
              </a:extLst>
            </p:cNvPr>
            <p:cNvSpPr>
              <a:spLocks noChangeArrowheads="1"/>
            </p:cNvSpPr>
            <p:nvPr/>
          </p:nvSpPr>
          <p:spPr bwMode="auto">
            <a:xfrm>
              <a:off x="2312" y="1784"/>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16" name="Oval 20">
              <a:extLst>
                <a:ext uri="{FF2B5EF4-FFF2-40B4-BE49-F238E27FC236}">
                  <a16:creationId xmlns:a16="http://schemas.microsoft.com/office/drawing/2014/main" id="{B129C601-160F-6E47-98F2-1112AA60EB11}"/>
                </a:ext>
              </a:extLst>
            </p:cNvPr>
            <p:cNvSpPr>
              <a:spLocks noChangeArrowheads="1"/>
            </p:cNvSpPr>
            <p:nvPr/>
          </p:nvSpPr>
          <p:spPr bwMode="auto">
            <a:xfrm>
              <a:off x="2068" y="2212"/>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17" name="Oval 21">
              <a:extLst>
                <a:ext uri="{FF2B5EF4-FFF2-40B4-BE49-F238E27FC236}">
                  <a16:creationId xmlns:a16="http://schemas.microsoft.com/office/drawing/2014/main" id="{DBDC676B-8FF9-AF4D-8DBE-E5E6359D1CDF}"/>
                </a:ext>
              </a:extLst>
            </p:cNvPr>
            <p:cNvSpPr>
              <a:spLocks noChangeArrowheads="1"/>
            </p:cNvSpPr>
            <p:nvPr/>
          </p:nvSpPr>
          <p:spPr bwMode="auto">
            <a:xfrm>
              <a:off x="2356" y="1924"/>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18" name="Oval 22">
              <a:extLst>
                <a:ext uri="{FF2B5EF4-FFF2-40B4-BE49-F238E27FC236}">
                  <a16:creationId xmlns:a16="http://schemas.microsoft.com/office/drawing/2014/main" id="{364AEFA2-EDD8-EA4F-B0C2-FDD5B570A5CD}"/>
                </a:ext>
              </a:extLst>
            </p:cNvPr>
            <p:cNvSpPr>
              <a:spLocks noChangeArrowheads="1"/>
            </p:cNvSpPr>
            <p:nvPr/>
          </p:nvSpPr>
          <p:spPr bwMode="auto">
            <a:xfrm>
              <a:off x="2356" y="2020"/>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19" name="Oval 23">
              <a:extLst>
                <a:ext uri="{FF2B5EF4-FFF2-40B4-BE49-F238E27FC236}">
                  <a16:creationId xmlns:a16="http://schemas.microsoft.com/office/drawing/2014/main" id="{F2F336AF-005F-E24C-8384-DA80539365E1}"/>
                </a:ext>
              </a:extLst>
            </p:cNvPr>
            <p:cNvSpPr>
              <a:spLocks noChangeArrowheads="1"/>
            </p:cNvSpPr>
            <p:nvPr/>
          </p:nvSpPr>
          <p:spPr bwMode="auto">
            <a:xfrm>
              <a:off x="2404" y="1732"/>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20" name="Oval 24">
              <a:extLst>
                <a:ext uri="{FF2B5EF4-FFF2-40B4-BE49-F238E27FC236}">
                  <a16:creationId xmlns:a16="http://schemas.microsoft.com/office/drawing/2014/main" id="{15339395-F762-6B4B-B016-75411B88113A}"/>
                </a:ext>
              </a:extLst>
            </p:cNvPr>
            <p:cNvSpPr>
              <a:spLocks noChangeArrowheads="1"/>
            </p:cNvSpPr>
            <p:nvPr/>
          </p:nvSpPr>
          <p:spPr bwMode="auto">
            <a:xfrm>
              <a:off x="2788" y="2260"/>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21" name="Oval 25">
              <a:extLst>
                <a:ext uri="{FF2B5EF4-FFF2-40B4-BE49-F238E27FC236}">
                  <a16:creationId xmlns:a16="http://schemas.microsoft.com/office/drawing/2014/main" id="{07DF07A3-8C99-F445-9501-8D1A7B35A5A6}"/>
                </a:ext>
              </a:extLst>
            </p:cNvPr>
            <p:cNvSpPr>
              <a:spLocks noChangeArrowheads="1"/>
            </p:cNvSpPr>
            <p:nvPr/>
          </p:nvSpPr>
          <p:spPr bwMode="auto">
            <a:xfrm>
              <a:off x="2836" y="2260"/>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22" name="Oval 26">
              <a:extLst>
                <a:ext uri="{FF2B5EF4-FFF2-40B4-BE49-F238E27FC236}">
                  <a16:creationId xmlns:a16="http://schemas.microsoft.com/office/drawing/2014/main" id="{563D5DBF-813A-BF49-82C6-AFA0410D5A34}"/>
                </a:ext>
              </a:extLst>
            </p:cNvPr>
            <p:cNvSpPr>
              <a:spLocks noChangeArrowheads="1"/>
            </p:cNvSpPr>
            <p:nvPr/>
          </p:nvSpPr>
          <p:spPr bwMode="auto">
            <a:xfrm>
              <a:off x="2836" y="2212"/>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23" name="Oval 27">
              <a:extLst>
                <a:ext uri="{FF2B5EF4-FFF2-40B4-BE49-F238E27FC236}">
                  <a16:creationId xmlns:a16="http://schemas.microsoft.com/office/drawing/2014/main" id="{84A534CC-9B10-BD4A-9CC9-A852BF5185A7}"/>
                </a:ext>
              </a:extLst>
            </p:cNvPr>
            <p:cNvSpPr>
              <a:spLocks noChangeArrowheads="1"/>
            </p:cNvSpPr>
            <p:nvPr/>
          </p:nvSpPr>
          <p:spPr bwMode="auto">
            <a:xfrm>
              <a:off x="2788" y="2308"/>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24" name="Oval 28">
              <a:extLst>
                <a:ext uri="{FF2B5EF4-FFF2-40B4-BE49-F238E27FC236}">
                  <a16:creationId xmlns:a16="http://schemas.microsoft.com/office/drawing/2014/main" id="{5EFE45C2-977F-7B4F-B458-BCEC2C40E90A}"/>
                </a:ext>
              </a:extLst>
            </p:cNvPr>
            <p:cNvSpPr>
              <a:spLocks noChangeArrowheads="1"/>
            </p:cNvSpPr>
            <p:nvPr/>
          </p:nvSpPr>
          <p:spPr bwMode="auto">
            <a:xfrm>
              <a:off x="2884" y="2308"/>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25" name="Oval 29">
              <a:extLst>
                <a:ext uri="{FF2B5EF4-FFF2-40B4-BE49-F238E27FC236}">
                  <a16:creationId xmlns:a16="http://schemas.microsoft.com/office/drawing/2014/main" id="{14334B85-494D-E749-8F12-C0AF2A20FBE5}"/>
                </a:ext>
              </a:extLst>
            </p:cNvPr>
            <p:cNvSpPr>
              <a:spLocks noChangeArrowheads="1"/>
            </p:cNvSpPr>
            <p:nvPr/>
          </p:nvSpPr>
          <p:spPr bwMode="auto">
            <a:xfrm>
              <a:off x="2836" y="2356"/>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26" name="Oval 30">
              <a:extLst>
                <a:ext uri="{FF2B5EF4-FFF2-40B4-BE49-F238E27FC236}">
                  <a16:creationId xmlns:a16="http://schemas.microsoft.com/office/drawing/2014/main" id="{D680EDF2-62F6-6E46-B9BC-0323F1264DE6}"/>
                </a:ext>
              </a:extLst>
            </p:cNvPr>
            <p:cNvSpPr>
              <a:spLocks noChangeArrowheads="1"/>
            </p:cNvSpPr>
            <p:nvPr/>
          </p:nvSpPr>
          <p:spPr bwMode="auto">
            <a:xfrm>
              <a:off x="2212" y="2116"/>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27" name="Oval 31">
              <a:extLst>
                <a:ext uri="{FF2B5EF4-FFF2-40B4-BE49-F238E27FC236}">
                  <a16:creationId xmlns:a16="http://schemas.microsoft.com/office/drawing/2014/main" id="{B63D0B57-D746-AA46-B6C6-6A9557FDF1A8}"/>
                </a:ext>
              </a:extLst>
            </p:cNvPr>
            <p:cNvSpPr>
              <a:spLocks noChangeArrowheads="1"/>
            </p:cNvSpPr>
            <p:nvPr/>
          </p:nvSpPr>
          <p:spPr bwMode="auto">
            <a:xfrm>
              <a:off x="2260" y="1924"/>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28" name="Oval 32">
              <a:extLst>
                <a:ext uri="{FF2B5EF4-FFF2-40B4-BE49-F238E27FC236}">
                  <a16:creationId xmlns:a16="http://schemas.microsoft.com/office/drawing/2014/main" id="{6E65B212-756F-7347-B25C-9EAA15D368C6}"/>
                </a:ext>
              </a:extLst>
            </p:cNvPr>
            <p:cNvSpPr>
              <a:spLocks noChangeArrowheads="1"/>
            </p:cNvSpPr>
            <p:nvPr/>
          </p:nvSpPr>
          <p:spPr bwMode="auto">
            <a:xfrm>
              <a:off x="2212" y="2068"/>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29" name="Oval 33">
              <a:extLst>
                <a:ext uri="{FF2B5EF4-FFF2-40B4-BE49-F238E27FC236}">
                  <a16:creationId xmlns:a16="http://schemas.microsoft.com/office/drawing/2014/main" id="{0F8172FA-5965-264A-9927-360815D83ED1}"/>
                </a:ext>
              </a:extLst>
            </p:cNvPr>
            <p:cNvSpPr>
              <a:spLocks noChangeArrowheads="1"/>
            </p:cNvSpPr>
            <p:nvPr/>
          </p:nvSpPr>
          <p:spPr bwMode="auto">
            <a:xfrm>
              <a:off x="2212" y="1972"/>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30" name="Oval 34">
              <a:extLst>
                <a:ext uri="{FF2B5EF4-FFF2-40B4-BE49-F238E27FC236}">
                  <a16:creationId xmlns:a16="http://schemas.microsoft.com/office/drawing/2014/main" id="{BBA72CCE-156A-4D4F-9738-F3E3554C74A9}"/>
                </a:ext>
              </a:extLst>
            </p:cNvPr>
            <p:cNvSpPr>
              <a:spLocks noChangeArrowheads="1"/>
            </p:cNvSpPr>
            <p:nvPr/>
          </p:nvSpPr>
          <p:spPr bwMode="auto">
            <a:xfrm>
              <a:off x="2164" y="2212"/>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31" name="Oval 35">
              <a:extLst>
                <a:ext uri="{FF2B5EF4-FFF2-40B4-BE49-F238E27FC236}">
                  <a16:creationId xmlns:a16="http://schemas.microsoft.com/office/drawing/2014/main" id="{DAD6CA9D-E9AE-1648-AD04-38B6E3E9B204}"/>
                </a:ext>
              </a:extLst>
            </p:cNvPr>
            <p:cNvSpPr>
              <a:spLocks noChangeArrowheads="1"/>
            </p:cNvSpPr>
            <p:nvPr/>
          </p:nvSpPr>
          <p:spPr bwMode="auto">
            <a:xfrm>
              <a:off x="2160" y="2120"/>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32" name="Oval 36">
              <a:extLst>
                <a:ext uri="{FF2B5EF4-FFF2-40B4-BE49-F238E27FC236}">
                  <a16:creationId xmlns:a16="http://schemas.microsoft.com/office/drawing/2014/main" id="{43EE37A8-8972-A14C-8309-96F246BCDE84}"/>
                </a:ext>
              </a:extLst>
            </p:cNvPr>
            <p:cNvSpPr>
              <a:spLocks noChangeArrowheads="1"/>
            </p:cNvSpPr>
            <p:nvPr/>
          </p:nvSpPr>
          <p:spPr bwMode="auto">
            <a:xfrm>
              <a:off x="2264" y="1968"/>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33" name="Oval 37">
              <a:extLst>
                <a:ext uri="{FF2B5EF4-FFF2-40B4-BE49-F238E27FC236}">
                  <a16:creationId xmlns:a16="http://schemas.microsoft.com/office/drawing/2014/main" id="{9BA9B777-2E58-5743-A5FF-E66D36FFB538}"/>
                </a:ext>
              </a:extLst>
            </p:cNvPr>
            <p:cNvSpPr>
              <a:spLocks noChangeArrowheads="1"/>
            </p:cNvSpPr>
            <p:nvPr/>
          </p:nvSpPr>
          <p:spPr bwMode="auto">
            <a:xfrm>
              <a:off x="2308" y="1972"/>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34" name="Oval 38">
              <a:extLst>
                <a:ext uri="{FF2B5EF4-FFF2-40B4-BE49-F238E27FC236}">
                  <a16:creationId xmlns:a16="http://schemas.microsoft.com/office/drawing/2014/main" id="{38186BBC-17C7-0E48-A9B0-B530DF65570B}"/>
                </a:ext>
              </a:extLst>
            </p:cNvPr>
            <p:cNvSpPr>
              <a:spLocks noChangeArrowheads="1"/>
            </p:cNvSpPr>
            <p:nvPr/>
          </p:nvSpPr>
          <p:spPr bwMode="auto">
            <a:xfrm>
              <a:off x="2112" y="2216"/>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35" name="Oval 39">
              <a:extLst>
                <a:ext uri="{FF2B5EF4-FFF2-40B4-BE49-F238E27FC236}">
                  <a16:creationId xmlns:a16="http://schemas.microsoft.com/office/drawing/2014/main" id="{396A9ECC-5DBF-B147-ACE9-621B702E2118}"/>
                </a:ext>
              </a:extLst>
            </p:cNvPr>
            <p:cNvSpPr>
              <a:spLocks noChangeArrowheads="1"/>
            </p:cNvSpPr>
            <p:nvPr/>
          </p:nvSpPr>
          <p:spPr bwMode="auto">
            <a:xfrm>
              <a:off x="2404" y="1924"/>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36" name="Oval 40">
              <a:extLst>
                <a:ext uri="{FF2B5EF4-FFF2-40B4-BE49-F238E27FC236}">
                  <a16:creationId xmlns:a16="http://schemas.microsoft.com/office/drawing/2014/main" id="{10E3996B-9EA7-504F-95EA-207448F9AF5C}"/>
                </a:ext>
              </a:extLst>
            </p:cNvPr>
            <p:cNvSpPr>
              <a:spLocks noChangeArrowheads="1"/>
            </p:cNvSpPr>
            <p:nvPr/>
          </p:nvSpPr>
          <p:spPr bwMode="auto">
            <a:xfrm>
              <a:off x="2500" y="1876"/>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37" name="Oval 41">
              <a:extLst>
                <a:ext uri="{FF2B5EF4-FFF2-40B4-BE49-F238E27FC236}">
                  <a16:creationId xmlns:a16="http://schemas.microsoft.com/office/drawing/2014/main" id="{7D5DA1F8-672B-D04E-9A58-59FEC00E5383}"/>
                </a:ext>
              </a:extLst>
            </p:cNvPr>
            <p:cNvSpPr>
              <a:spLocks noChangeArrowheads="1"/>
            </p:cNvSpPr>
            <p:nvPr/>
          </p:nvSpPr>
          <p:spPr bwMode="auto">
            <a:xfrm>
              <a:off x="2356" y="1828"/>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38" name="Oval 42">
              <a:extLst>
                <a:ext uri="{FF2B5EF4-FFF2-40B4-BE49-F238E27FC236}">
                  <a16:creationId xmlns:a16="http://schemas.microsoft.com/office/drawing/2014/main" id="{C696D9F3-AC7E-2547-A13D-6674FA62B0E5}"/>
                </a:ext>
              </a:extLst>
            </p:cNvPr>
            <p:cNvSpPr>
              <a:spLocks noChangeArrowheads="1"/>
            </p:cNvSpPr>
            <p:nvPr/>
          </p:nvSpPr>
          <p:spPr bwMode="auto">
            <a:xfrm>
              <a:off x="2164" y="2308"/>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39" name="Oval 43">
              <a:extLst>
                <a:ext uri="{FF2B5EF4-FFF2-40B4-BE49-F238E27FC236}">
                  <a16:creationId xmlns:a16="http://schemas.microsoft.com/office/drawing/2014/main" id="{74DF2143-4250-7246-8A51-9F894DCEB95F}"/>
                </a:ext>
              </a:extLst>
            </p:cNvPr>
            <p:cNvSpPr>
              <a:spLocks noChangeArrowheads="1"/>
            </p:cNvSpPr>
            <p:nvPr/>
          </p:nvSpPr>
          <p:spPr bwMode="auto">
            <a:xfrm>
              <a:off x="2360" y="1872"/>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40" name="Oval 44">
              <a:extLst>
                <a:ext uri="{FF2B5EF4-FFF2-40B4-BE49-F238E27FC236}">
                  <a16:creationId xmlns:a16="http://schemas.microsoft.com/office/drawing/2014/main" id="{AAAF2815-875A-2C44-9DE2-1DF7924F1D90}"/>
                </a:ext>
              </a:extLst>
            </p:cNvPr>
            <p:cNvSpPr>
              <a:spLocks noChangeArrowheads="1"/>
            </p:cNvSpPr>
            <p:nvPr/>
          </p:nvSpPr>
          <p:spPr bwMode="auto">
            <a:xfrm>
              <a:off x="2360" y="1968"/>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41" name="Oval 45">
              <a:extLst>
                <a:ext uri="{FF2B5EF4-FFF2-40B4-BE49-F238E27FC236}">
                  <a16:creationId xmlns:a16="http://schemas.microsoft.com/office/drawing/2014/main" id="{D164A498-7F8E-1A49-A68E-57AAED10429F}"/>
                </a:ext>
              </a:extLst>
            </p:cNvPr>
            <p:cNvSpPr>
              <a:spLocks noChangeArrowheads="1"/>
            </p:cNvSpPr>
            <p:nvPr/>
          </p:nvSpPr>
          <p:spPr bwMode="auto">
            <a:xfrm>
              <a:off x="2448" y="1728"/>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42" name="Oval 46">
              <a:extLst>
                <a:ext uri="{FF2B5EF4-FFF2-40B4-BE49-F238E27FC236}">
                  <a16:creationId xmlns:a16="http://schemas.microsoft.com/office/drawing/2014/main" id="{FEABA7D1-6033-0449-B7D3-9C0F678E5A9B}"/>
                </a:ext>
              </a:extLst>
            </p:cNvPr>
            <p:cNvSpPr>
              <a:spLocks noChangeArrowheads="1"/>
            </p:cNvSpPr>
            <p:nvPr/>
          </p:nvSpPr>
          <p:spPr bwMode="auto">
            <a:xfrm>
              <a:off x="2216" y="2064"/>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43" name="Oval 47">
              <a:extLst>
                <a:ext uri="{FF2B5EF4-FFF2-40B4-BE49-F238E27FC236}">
                  <a16:creationId xmlns:a16="http://schemas.microsoft.com/office/drawing/2014/main" id="{7BB09CF2-7816-A847-96EE-FD6CB651036C}"/>
                </a:ext>
              </a:extLst>
            </p:cNvPr>
            <p:cNvSpPr>
              <a:spLocks noChangeArrowheads="1"/>
            </p:cNvSpPr>
            <p:nvPr/>
          </p:nvSpPr>
          <p:spPr bwMode="auto">
            <a:xfrm>
              <a:off x="2356" y="2020"/>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44" name="Oval 48">
              <a:extLst>
                <a:ext uri="{FF2B5EF4-FFF2-40B4-BE49-F238E27FC236}">
                  <a16:creationId xmlns:a16="http://schemas.microsoft.com/office/drawing/2014/main" id="{C34B844F-893A-3943-93D7-60131FC7A74E}"/>
                </a:ext>
              </a:extLst>
            </p:cNvPr>
            <p:cNvSpPr>
              <a:spLocks noChangeArrowheads="1"/>
            </p:cNvSpPr>
            <p:nvPr/>
          </p:nvSpPr>
          <p:spPr bwMode="auto">
            <a:xfrm>
              <a:off x="2740" y="2116"/>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45" name="Oval 49">
              <a:extLst>
                <a:ext uri="{FF2B5EF4-FFF2-40B4-BE49-F238E27FC236}">
                  <a16:creationId xmlns:a16="http://schemas.microsoft.com/office/drawing/2014/main" id="{481CC13E-607D-754B-8066-A2D456563569}"/>
                </a:ext>
              </a:extLst>
            </p:cNvPr>
            <p:cNvSpPr>
              <a:spLocks noChangeArrowheads="1"/>
            </p:cNvSpPr>
            <p:nvPr/>
          </p:nvSpPr>
          <p:spPr bwMode="auto">
            <a:xfrm>
              <a:off x="2788" y="2116"/>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46" name="Oval 50">
              <a:extLst>
                <a:ext uri="{FF2B5EF4-FFF2-40B4-BE49-F238E27FC236}">
                  <a16:creationId xmlns:a16="http://schemas.microsoft.com/office/drawing/2014/main" id="{5CB68AAB-233E-F64D-B8E3-4C56524EA63F}"/>
                </a:ext>
              </a:extLst>
            </p:cNvPr>
            <p:cNvSpPr>
              <a:spLocks noChangeArrowheads="1"/>
            </p:cNvSpPr>
            <p:nvPr/>
          </p:nvSpPr>
          <p:spPr bwMode="auto">
            <a:xfrm>
              <a:off x="2788" y="2068"/>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47" name="Oval 51">
              <a:extLst>
                <a:ext uri="{FF2B5EF4-FFF2-40B4-BE49-F238E27FC236}">
                  <a16:creationId xmlns:a16="http://schemas.microsoft.com/office/drawing/2014/main" id="{D70BA52D-8BB2-5649-8B3A-3A6AF7991F1F}"/>
                </a:ext>
              </a:extLst>
            </p:cNvPr>
            <p:cNvSpPr>
              <a:spLocks noChangeArrowheads="1"/>
            </p:cNvSpPr>
            <p:nvPr/>
          </p:nvSpPr>
          <p:spPr bwMode="auto">
            <a:xfrm>
              <a:off x="2740" y="2164"/>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48" name="Oval 52">
              <a:extLst>
                <a:ext uri="{FF2B5EF4-FFF2-40B4-BE49-F238E27FC236}">
                  <a16:creationId xmlns:a16="http://schemas.microsoft.com/office/drawing/2014/main" id="{5FF06EB2-9780-6F4E-BD9B-9EE3E21F7F61}"/>
                </a:ext>
              </a:extLst>
            </p:cNvPr>
            <p:cNvSpPr>
              <a:spLocks noChangeArrowheads="1"/>
            </p:cNvSpPr>
            <p:nvPr/>
          </p:nvSpPr>
          <p:spPr bwMode="auto">
            <a:xfrm>
              <a:off x="2836" y="2164"/>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49" name="Oval 53">
              <a:extLst>
                <a:ext uri="{FF2B5EF4-FFF2-40B4-BE49-F238E27FC236}">
                  <a16:creationId xmlns:a16="http://schemas.microsoft.com/office/drawing/2014/main" id="{60FAD360-3305-4240-9E96-2E0B1C4CCFA8}"/>
                </a:ext>
              </a:extLst>
            </p:cNvPr>
            <p:cNvSpPr>
              <a:spLocks noChangeArrowheads="1"/>
            </p:cNvSpPr>
            <p:nvPr/>
          </p:nvSpPr>
          <p:spPr bwMode="auto">
            <a:xfrm>
              <a:off x="2788" y="2212"/>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50" name="Oval 54">
              <a:extLst>
                <a:ext uri="{FF2B5EF4-FFF2-40B4-BE49-F238E27FC236}">
                  <a16:creationId xmlns:a16="http://schemas.microsoft.com/office/drawing/2014/main" id="{598D0F24-9A34-7341-A442-8A0C2EC5D996}"/>
                </a:ext>
              </a:extLst>
            </p:cNvPr>
            <p:cNvSpPr>
              <a:spLocks noChangeArrowheads="1"/>
            </p:cNvSpPr>
            <p:nvPr/>
          </p:nvSpPr>
          <p:spPr bwMode="auto">
            <a:xfrm>
              <a:off x="2072" y="1968"/>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51" name="Oval 55">
              <a:extLst>
                <a:ext uri="{FF2B5EF4-FFF2-40B4-BE49-F238E27FC236}">
                  <a16:creationId xmlns:a16="http://schemas.microsoft.com/office/drawing/2014/main" id="{281E719D-9A68-8742-94BD-717C216E4EC0}"/>
                </a:ext>
              </a:extLst>
            </p:cNvPr>
            <p:cNvSpPr>
              <a:spLocks noChangeArrowheads="1"/>
            </p:cNvSpPr>
            <p:nvPr/>
          </p:nvSpPr>
          <p:spPr bwMode="auto">
            <a:xfrm>
              <a:off x="2116" y="1876"/>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52" name="Oval 56">
              <a:extLst>
                <a:ext uri="{FF2B5EF4-FFF2-40B4-BE49-F238E27FC236}">
                  <a16:creationId xmlns:a16="http://schemas.microsoft.com/office/drawing/2014/main" id="{BB86C0D3-ACB7-F64C-9CD2-1986ABB2E61E}"/>
                </a:ext>
              </a:extLst>
            </p:cNvPr>
            <p:cNvSpPr>
              <a:spLocks noChangeArrowheads="1"/>
            </p:cNvSpPr>
            <p:nvPr/>
          </p:nvSpPr>
          <p:spPr bwMode="auto">
            <a:xfrm>
              <a:off x="2168" y="1824"/>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53" name="Oval 57">
              <a:extLst>
                <a:ext uri="{FF2B5EF4-FFF2-40B4-BE49-F238E27FC236}">
                  <a16:creationId xmlns:a16="http://schemas.microsoft.com/office/drawing/2014/main" id="{CDA85413-4EE4-A145-A416-C5B361689B19}"/>
                </a:ext>
              </a:extLst>
            </p:cNvPr>
            <p:cNvSpPr>
              <a:spLocks noChangeArrowheads="1"/>
            </p:cNvSpPr>
            <p:nvPr/>
          </p:nvSpPr>
          <p:spPr bwMode="auto">
            <a:xfrm>
              <a:off x="2068" y="2020"/>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54" name="Oval 58">
              <a:extLst>
                <a:ext uri="{FF2B5EF4-FFF2-40B4-BE49-F238E27FC236}">
                  <a16:creationId xmlns:a16="http://schemas.microsoft.com/office/drawing/2014/main" id="{781A9F0F-E681-6447-B30F-1BF3020A49E9}"/>
                </a:ext>
              </a:extLst>
            </p:cNvPr>
            <p:cNvSpPr>
              <a:spLocks noChangeArrowheads="1"/>
            </p:cNvSpPr>
            <p:nvPr/>
          </p:nvSpPr>
          <p:spPr bwMode="auto">
            <a:xfrm>
              <a:off x="2312" y="1688"/>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55" name="Oval 59">
              <a:extLst>
                <a:ext uri="{FF2B5EF4-FFF2-40B4-BE49-F238E27FC236}">
                  <a16:creationId xmlns:a16="http://schemas.microsoft.com/office/drawing/2014/main" id="{E5CC1EBB-66A9-7B40-B291-CF9744A84A92}"/>
                </a:ext>
              </a:extLst>
            </p:cNvPr>
            <p:cNvSpPr>
              <a:spLocks noChangeArrowheads="1"/>
            </p:cNvSpPr>
            <p:nvPr/>
          </p:nvSpPr>
          <p:spPr bwMode="auto">
            <a:xfrm>
              <a:off x="2120" y="2160"/>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56" name="Oval 60">
              <a:extLst>
                <a:ext uri="{FF2B5EF4-FFF2-40B4-BE49-F238E27FC236}">
                  <a16:creationId xmlns:a16="http://schemas.microsoft.com/office/drawing/2014/main" id="{51DF4F7E-B772-9E43-BBFD-9EE5DDFBE1D5}"/>
                </a:ext>
              </a:extLst>
            </p:cNvPr>
            <p:cNvSpPr>
              <a:spLocks noChangeArrowheads="1"/>
            </p:cNvSpPr>
            <p:nvPr/>
          </p:nvSpPr>
          <p:spPr bwMode="auto">
            <a:xfrm>
              <a:off x="2260" y="1828"/>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57" name="Rectangle 61">
              <a:extLst>
                <a:ext uri="{FF2B5EF4-FFF2-40B4-BE49-F238E27FC236}">
                  <a16:creationId xmlns:a16="http://schemas.microsoft.com/office/drawing/2014/main" id="{082EB75B-F47D-9C4C-99EB-1C221764C4AB}"/>
                </a:ext>
              </a:extLst>
            </p:cNvPr>
            <p:cNvSpPr>
              <a:spLocks noChangeArrowheads="1"/>
            </p:cNvSpPr>
            <p:nvPr/>
          </p:nvSpPr>
          <p:spPr bwMode="auto">
            <a:xfrm>
              <a:off x="3590" y="2342"/>
              <a:ext cx="355"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CN">
                  <a:latin typeface="Times New Roman" panose="02020603050405020304" pitchFamily="18" charset="0"/>
                  <a:ea typeface="SimSun" panose="02010600030101010101" pitchFamily="2" charset="-122"/>
                </a:rPr>
                <a:t>x</a:t>
              </a:r>
            </a:p>
          </p:txBody>
        </p:sp>
        <p:sp>
          <p:nvSpPr>
            <p:cNvPr id="1488958" name="Rectangle 62">
              <a:extLst>
                <a:ext uri="{FF2B5EF4-FFF2-40B4-BE49-F238E27FC236}">
                  <a16:creationId xmlns:a16="http://schemas.microsoft.com/office/drawing/2014/main" id="{AF795861-4D78-A24A-BF72-BA2CF817B176}"/>
                </a:ext>
              </a:extLst>
            </p:cNvPr>
            <p:cNvSpPr>
              <a:spLocks noChangeArrowheads="1"/>
            </p:cNvSpPr>
            <p:nvPr/>
          </p:nvSpPr>
          <p:spPr bwMode="auto">
            <a:xfrm>
              <a:off x="1727" y="1344"/>
              <a:ext cx="1499"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zh-CN">
                  <a:latin typeface="Times New Roman" panose="02020603050405020304" pitchFamily="18" charset="0"/>
                  <a:ea typeface="SimSun" panose="02010600030101010101" pitchFamily="2" charset="-122"/>
                </a:rPr>
                <a:t>y</a:t>
              </a:r>
            </a:p>
          </p:txBody>
        </p:sp>
        <p:sp>
          <p:nvSpPr>
            <p:cNvPr id="1488959" name="Oval 63">
              <a:extLst>
                <a:ext uri="{FF2B5EF4-FFF2-40B4-BE49-F238E27FC236}">
                  <a16:creationId xmlns:a16="http://schemas.microsoft.com/office/drawing/2014/main" id="{0419863F-939A-0440-BFAC-1A605FC6D3A4}"/>
                </a:ext>
              </a:extLst>
            </p:cNvPr>
            <p:cNvSpPr>
              <a:spLocks noChangeArrowheads="1"/>
            </p:cNvSpPr>
            <p:nvPr/>
          </p:nvSpPr>
          <p:spPr bwMode="auto">
            <a:xfrm>
              <a:off x="3028" y="1780"/>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60" name="Oval 64">
              <a:extLst>
                <a:ext uri="{FF2B5EF4-FFF2-40B4-BE49-F238E27FC236}">
                  <a16:creationId xmlns:a16="http://schemas.microsoft.com/office/drawing/2014/main" id="{D629486B-F00D-DB49-9E1D-F5B37DAACFAF}"/>
                </a:ext>
              </a:extLst>
            </p:cNvPr>
            <p:cNvSpPr>
              <a:spLocks noChangeArrowheads="1"/>
            </p:cNvSpPr>
            <p:nvPr/>
          </p:nvSpPr>
          <p:spPr bwMode="auto">
            <a:xfrm>
              <a:off x="3172" y="2164"/>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61" name="Oval 65">
              <a:extLst>
                <a:ext uri="{FF2B5EF4-FFF2-40B4-BE49-F238E27FC236}">
                  <a16:creationId xmlns:a16="http://schemas.microsoft.com/office/drawing/2014/main" id="{6F7AD0D3-E71A-FF46-8784-21DF8AFFEE4C}"/>
                </a:ext>
              </a:extLst>
            </p:cNvPr>
            <p:cNvSpPr>
              <a:spLocks noChangeArrowheads="1"/>
            </p:cNvSpPr>
            <p:nvPr/>
          </p:nvSpPr>
          <p:spPr bwMode="auto">
            <a:xfrm>
              <a:off x="2112" y="1392"/>
              <a:ext cx="40" cy="4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62" name="Line 66">
              <a:extLst>
                <a:ext uri="{FF2B5EF4-FFF2-40B4-BE49-F238E27FC236}">
                  <a16:creationId xmlns:a16="http://schemas.microsoft.com/office/drawing/2014/main" id="{664E9290-FA97-ED4D-9C6A-F1728D698CAC}"/>
                </a:ext>
              </a:extLst>
            </p:cNvPr>
            <p:cNvSpPr>
              <a:spLocks noChangeShapeType="1"/>
            </p:cNvSpPr>
            <p:nvPr/>
          </p:nvSpPr>
          <p:spPr bwMode="auto">
            <a:xfrm>
              <a:off x="1114" y="2842"/>
              <a:ext cx="0" cy="1008"/>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63" name="Line 67">
              <a:extLst>
                <a:ext uri="{FF2B5EF4-FFF2-40B4-BE49-F238E27FC236}">
                  <a16:creationId xmlns:a16="http://schemas.microsoft.com/office/drawing/2014/main" id="{FEA29F88-8A9F-0549-8C18-20C5433C8F9D}"/>
                </a:ext>
              </a:extLst>
            </p:cNvPr>
            <p:cNvSpPr>
              <a:spLocks noChangeShapeType="1"/>
            </p:cNvSpPr>
            <p:nvPr/>
          </p:nvSpPr>
          <p:spPr bwMode="auto">
            <a:xfrm>
              <a:off x="1114" y="3850"/>
              <a:ext cx="16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64" name="Oval 68">
              <a:extLst>
                <a:ext uri="{FF2B5EF4-FFF2-40B4-BE49-F238E27FC236}">
                  <a16:creationId xmlns:a16="http://schemas.microsoft.com/office/drawing/2014/main" id="{6A0696C1-50CC-8E40-BCC8-0C91F686DDEF}"/>
                </a:ext>
              </a:extLst>
            </p:cNvPr>
            <p:cNvSpPr>
              <a:spLocks noChangeArrowheads="1"/>
            </p:cNvSpPr>
            <p:nvPr/>
          </p:nvSpPr>
          <p:spPr bwMode="auto">
            <a:xfrm>
              <a:off x="1362" y="3326"/>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65" name="Oval 69">
              <a:extLst>
                <a:ext uri="{FF2B5EF4-FFF2-40B4-BE49-F238E27FC236}">
                  <a16:creationId xmlns:a16="http://schemas.microsoft.com/office/drawing/2014/main" id="{44D713E8-47BE-1941-B8D7-FD1AB6898DD7}"/>
                </a:ext>
              </a:extLst>
            </p:cNvPr>
            <p:cNvSpPr>
              <a:spLocks noChangeArrowheads="1"/>
            </p:cNvSpPr>
            <p:nvPr/>
          </p:nvSpPr>
          <p:spPr bwMode="auto">
            <a:xfrm>
              <a:off x="1266" y="3466"/>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66" name="Oval 70">
              <a:extLst>
                <a:ext uri="{FF2B5EF4-FFF2-40B4-BE49-F238E27FC236}">
                  <a16:creationId xmlns:a16="http://schemas.microsoft.com/office/drawing/2014/main" id="{C542548A-9770-7F40-A207-00DA3716EB6D}"/>
                </a:ext>
              </a:extLst>
            </p:cNvPr>
            <p:cNvSpPr>
              <a:spLocks noChangeArrowheads="1"/>
            </p:cNvSpPr>
            <p:nvPr/>
          </p:nvSpPr>
          <p:spPr bwMode="auto">
            <a:xfrm>
              <a:off x="1362" y="3418"/>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67" name="Oval 71">
              <a:extLst>
                <a:ext uri="{FF2B5EF4-FFF2-40B4-BE49-F238E27FC236}">
                  <a16:creationId xmlns:a16="http://schemas.microsoft.com/office/drawing/2014/main" id="{5ADB109B-5177-C34C-A6AD-B9CD2F6A3511}"/>
                </a:ext>
              </a:extLst>
            </p:cNvPr>
            <p:cNvSpPr>
              <a:spLocks noChangeArrowheads="1"/>
            </p:cNvSpPr>
            <p:nvPr/>
          </p:nvSpPr>
          <p:spPr bwMode="auto">
            <a:xfrm>
              <a:off x="1310" y="3278"/>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68" name="Oval 72">
              <a:extLst>
                <a:ext uri="{FF2B5EF4-FFF2-40B4-BE49-F238E27FC236}">
                  <a16:creationId xmlns:a16="http://schemas.microsoft.com/office/drawing/2014/main" id="{E8BA7439-DB4D-D447-B03B-EB94B974C1C9}"/>
                </a:ext>
              </a:extLst>
            </p:cNvPr>
            <p:cNvSpPr>
              <a:spLocks noChangeArrowheads="1"/>
            </p:cNvSpPr>
            <p:nvPr/>
          </p:nvSpPr>
          <p:spPr bwMode="auto">
            <a:xfrm>
              <a:off x="1262" y="3518"/>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69" name="Oval 73">
              <a:extLst>
                <a:ext uri="{FF2B5EF4-FFF2-40B4-BE49-F238E27FC236}">
                  <a16:creationId xmlns:a16="http://schemas.microsoft.com/office/drawing/2014/main" id="{9D33A45B-E9F1-764F-9948-17079F408EEF}"/>
                </a:ext>
              </a:extLst>
            </p:cNvPr>
            <p:cNvSpPr>
              <a:spLocks noChangeArrowheads="1"/>
            </p:cNvSpPr>
            <p:nvPr/>
          </p:nvSpPr>
          <p:spPr bwMode="auto">
            <a:xfrm>
              <a:off x="1358" y="3470"/>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70" name="Oval 74">
              <a:extLst>
                <a:ext uri="{FF2B5EF4-FFF2-40B4-BE49-F238E27FC236}">
                  <a16:creationId xmlns:a16="http://schemas.microsoft.com/office/drawing/2014/main" id="{CFC0467A-2909-D84F-8705-3B3F5057BA18}"/>
                </a:ext>
              </a:extLst>
            </p:cNvPr>
            <p:cNvSpPr>
              <a:spLocks noChangeArrowheads="1"/>
            </p:cNvSpPr>
            <p:nvPr/>
          </p:nvSpPr>
          <p:spPr bwMode="auto">
            <a:xfrm>
              <a:off x="1454" y="3422"/>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71" name="Oval 75">
              <a:extLst>
                <a:ext uri="{FF2B5EF4-FFF2-40B4-BE49-F238E27FC236}">
                  <a16:creationId xmlns:a16="http://schemas.microsoft.com/office/drawing/2014/main" id="{470E2C46-ADD5-AB43-8D61-4809C4F4E33C}"/>
                </a:ext>
              </a:extLst>
            </p:cNvPr>
            <p:cNvSpPr>
              <a:spLocks noChangeArrowheads="1"/>
            </p:cNvSpPr>
            <p:nvPr/>
          </p:nvSpPr>
          <p:spPr bwMode="auto">
            <a:xfrm>
              <a:off x="1406" y="3278"/>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72" name="Oval 76">
              <a:extLst>
                <a:ext uri="{FF2B5EF4-FFF2-40B4-BE49-F238E27FC236}">
                  <a16:creationId xmlns:a16="http://schemas.microsoft.com/office/drawing/2014/main" id="{DBD353EC-E6CD-AE48-A78A-7CA8FDF7FF73}"/>
                </a:ext>
              </a:extLst>
            </p:cNvPr>
            <p:cNvSpPr>
              <a:spLocks noChangeArrowheads="1"/>
            </p:cNvSpPr>
            <p:nvPr/>
          </p:nvSpPr>
          <p:spPr bwMode="auto">
            <a:xfrm>
              <a:off x="1210" y="3522"/>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73" name="Oval 77">
              <a:extLst>
                <a:ext uri="{FF2B5EF4-FFF2-40B4-BE49-F238E27FC236}">
                  <a16:creationId xmlns:a16="http://schemas.microsoft.com/office/drawing/2014/main" id="{972C99AC-A9EC-3B4A-BC5D-37A05ED01CD3}"/>
                </a:ext>
              </a:extLst>
            </p:cNvPr>
            <p:cNvSpPr>
              <a:spLocks noChangeArrowheads="1"/>
            </p:cNvSpPr>
            <p:nvPr/>
          </p:nvSpPr>
          <p:spPr bwMode="auto">
            <a:xfrm>
              <a:off x="1502" y="3230"/>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74" name="Oval 78">
              <a:extLst>
                <a:ext uri="{FF2B5EF4-FFF2-40B4-BE49-F238E27FC236}">
                  <a16:creationId xmlns:a16="http://schemas.microsoft.com/office/drawing/2014/main" id="{021547E2-291D-B14D-A6D4-33AA301D1CF3}"/>
                </a:ext>
              </a:extLst>
            </p:cNvPr>
            <p:cNvSpPr>
              <a:spLocks noChangeArrowheads="1"/>
            </p:cNvSpPr>
            <p:nvPr/>
          </p:nvSpPr>
          <p:spPr bwMode="auto">
            <a:xfrm>
              <a:off x="1506" y="3186"/>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75" name="Oval 79">
              <a:extLst>
                <a:ext uri="{FF2B5EF4-FFF2-40B4-BE49-F238E27FC236}">
                  <a16:creationId xmlns:a16="http://schemas.microsoft.com/office/drawing/2014/main" id="{34BE226A-35AA-8449-A30C-71E3F9D22F1F}"/>
                </a:ext>
              </a:extLst>
            </p:cNvPr>
            <p:cNvSpPr>
              <a:spLocks noChangeArrowheads="1"/>
            </p:cNvSpPr>
            <p:nvPr/>
          </p:nvSpPr>
          <p:spPr bwMode="auto">
            <a:xfrm>
              <a:off x="1262" y="3614"/>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76" name="Oval 80">
              <a:extLst>
                <a:ext uri="{FF2B5EF4-FFF2-40B4-BE49-F238E27FC236}">
                  <a16:creationId xmlns:a16="http://schemas.microsoft.com/office/drawing/2014/main" id="{A522A0E7-210A-AF47-87D6-AD34D93292ED}"/>
                </a:ext>
              </a:extLst>
            </p:cNvPr>
            <p:cNvSpPr>
              <a:spLocks noChangeArrowheads="1"/>
            </p:cNvSpPr>
            <p:nvPr/>
          </p:nvSpPr>
          <p:spPr bwMode="auto">
            <a:xfrm>
              <a:off x="1406" y="3518"/>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77" name="Oval 81">
              <a:extLst>
                <a:ext uri="{FF2B5EF4-FFF2-40B4-BE49-F238E27FC236}">
                  <a16:creationId xmlns:a16="http://schemas.microsoft.com/office/drawing/2014/main" id="{9FDDAFCC-E01D-6344-85DA-18C04889FB99}"/>
                </a:ext>
              </a:extLst>
            </p:cNvPr>
            <p:cNvSpPr>
              <a:spLocks noChangeArrowheads="1"/>
            </p:cNvSpPr>
            <p:nvPr/>
          </p:nvSpPr>
          <p:spPr bwMode="auto">
            <a:xfrm>
              <a:off x="1454" y="3326"/>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78" name="Oval 82">
              <a:extLst>
                <a:ext uri="{FF2B5EF4-FFF2-40B4-BE49-F238E27FC236}">
                  <a16:creationId xmlns:a16="http://schemas.microsoft.com/office/drawing/2014/main" id="{C7B93984-EB44-1544-8D38-333145DB3EF1}"/>
                </a:ext>
              </a:extLst>
            </p:cNvPr>
            <p:cNvSpPr>
              <a:spLocks noChangeArrowheads="1"/>
            </p:cNvSpPr>
            <p:nvPr/>
          </p:nvSpPr>
          <p:spPr bwMode="auto">
            <a:xfrm>
              <a:off x="1406" y="3470"/>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79" name="Oval 83">
              <a:extLst>
                <a:ext uri="{FF2B5EF4-FFF2-40B4-BE49-F238E27FC236}">
                  <a16:creationId xmlns:a16="http://schemas.microsoft.com/office/drawing/2014/main" id="{C4C97E93-E901-4A41-AC74-8D3B4381A8CE}"/>
                </a:ext>
              </a:extLst>
            </p:cNvPr>
            <p:cNvSpPr>
              <a:spLocks noChangeArrowheads="1"/>
            </p:cNvSpPr>
            <p:nvPr/>
          </p:nvSpPr>
          <p:spPr bwMode="auto">
            <a:xfrm>
              <a:off x="1406" y="3374"/>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80" name="Oval 84">
              <a:extLst>
                <a:ext uri="{FF2B5EF4-FFF2-40B4-BE49-F238E27FC236}">
                  <a16:creationId xmlns:a16="http://schemas.microsoft.com/office/drawing/2014/main" id="{44C0141C-9A03-774B-9D04-35B6D5175F56}"/>
                </a:ext>
              </a:extLst>
            </p:cNvPr>
            <p:cNvSpPr>
              <a:spLocks noChangeArrowheads="1"/>
            </p:cNvSpPr>
            <p:nvPr/>
          </p:nvSpPr>
          <p:spPr bwMode="auto">
            <a:xfrm>
              <a:off x="1358" y="3614"/>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81" name="Oval 85">
              <a:extLst>
                <a:ext uri="{FF2B5EF4-FFF2-40B4-BE49-F238E27FC236}">
                  <a16:creationId xmlns:a16="http://schemas.microsoft.com/office/drawing/2014/main" id="{FA5E60DB-2F55-C045-8F04-A1F81D90ADEA}"/>
                </a:ext>
              </a:extLst>
            </p:cNvPr>
            <p:cNvSpPr>
              <a:spLocks noChangeArrowheads="1"/>
            </p:cNvSpPr>
            <p:nvPr/>
          </p:nvSpPr>
          <p:spPr bwMode="auto">
            <a:xfrm>
              <a:off x="1354" y="3522"/>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82" name="Oval 86">
              <a:extLst>
                <a:ext uri="{FF2B5EF4-FFF2-40B4-BE49-F238E27FC236}">
                  <a16:creationId xmlns:a16="http://schemas.microsoft.com/office/drawing/2014/main" id="{AF7C7D81-6DDB-9642-AF43-5BFEEC228F76}"/>
                </a:ext>
              </a:extLst>
            </p:cNvPr>
            <p:cNvSpPr>
              <a:spLocks noChangeArrowheads="1"/>
            </p:cNvSpPr>
            <p:nvPr/>
          </p:nvSpPr>
          <p:spPr bwMode="auto">
            <a:xfrm>
              <a:off x="1458" y="3370"/>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83" name="Oval 87">
              <a:extLst>
                <a:ext uri="{FF2B5EF4-FFF2-40B4-BE49-F238E27FC236}">
                  <a16:creationId xmlns:a16="http://schemas.microsoft.com/office/drawing/2014/main" id="{3FDCDC38-26D3-664A-A033-2A9326A1C2A2}"/>
                </a:ext>
              </a:extLst>
            </p:cNvPr>
            <p:cNvSpPr>
              <a:spLocks noChangeArrowheads="1"/>
            </p:cNvSpPr>
            <p:nvPr/>
          </p:nvSpPr>
          <p:spPr bwMode="auto">
            <a:xfrm>
              <a:off x="1502" y="3374"/>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84" name="Oval 88">
              <a:extLst>
                <a:ext uri="{FF2B5EF4-FFF2-40B4-BE49-F238E27FC236}">
                  <a16:creationId xmlns:a16="http://schemas.microsoft.com/office/drawing/2014/main" id="{2E7BB87B-7699-4843-B454-1302830CD369}"/>
                </a:ext>
              </a:extLst>
            </p:cNvPr>
            <p:cNvSpPr>
              <a:spLocks noChangeArrowheads="1"/>
            </p:cNvSpPr>
            <p:nvPr/>
          </p:nvSpPr>
          <p:spPr bwMode="auto">
            <a:xfrm>
              <a:off x="1306" y="3618"/>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85" name="Oval 89">
              <a:extLst>
                <a:ext uri="{FF2B5EF4-FFF2-40B4-BE49-F238E27FC236}">
                  <a16:creationId xmlns:a16="http://schemas.microsoft.com/office/drawing/2014/main" id="{2477B918-9910-EA48-AD91-AE78F4CE3021}"/>
                </a:ext>
              </a:extLst>
            </p:cNvPr>
            <p:cNvSpPr>
              <a:spLocks noChangeArrowheads="1"/>
            </p:cNvSpPr>
            <p:nvPr/>
          </p:nvSpPr>
          <p:spPr bwMode="auto">
            <a:xfrm>
              <a:off x="1358" y="3710"/>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86" name="Oval 90">
              <a:extLst>
                <a:ext uri="{FF2B5EF4-FFF2-40B4-BE49-F238E27FC236}">
                  <a16:creationId xmlns:a16="http://schemas.microsoft.com/office/drawing/2014/main" id="{A47619EA-AD74-AB46-8659-B0852ED9512D}"/>
                </a:ext>
              </a:extLst>
            </p:cNvPr>
            <p:cNvSpPr>
              <a:spLocks noChangeArrowheads="1"/>
            </p:cNvSpPr>
            <p:nvPr/>
          </p:nvSpPr>
          <p:spPr bwMode="auto">
            <a:xfrm>
              <a:off x="1410" y="3466"/>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87" name="Oval 91">
              <a:extLst>
                <a:ext uri="{FF2B5EF4-FFF2-40B4-BE49-F238E27FC236}">
                  <a16:creationId xmlns:a16="http://schemas.microsoft.com/office/drawing/2014/main" id="{E9A5DFA8-07EB-C049-9B63-3A50ACD1BB47}"/>
                </a:ext>
              </a:extLst>
            </p:cNvPr>
            <p:cNvSpPr>
              <a:spLocks noChangeArrowheads="1"/>
            </p:cNvSpPr>
            <p:nvPr/>
          </p:nvSpPr>
          <p:spPr bwMode="auto">
            <a:xfrm>
              <a:off x="1266" y="3370"/>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88" name="Oval 92">
              <a:extLst>
                <a:ext uri="{FF2B5EF4-FFF2-40B4-BE49-F238E27FC236}">
                  <a16:creationId xmlns:a16="http://schemas.microsoft.com/office/drawing/2014/main" id="{179D5B65-F7BE-AE45-9915-5ABD65842142}"/>
                </a:ext>
              </a:extLst>
            </p:cNvPr>
            <p:cNvSpPr>
              <a:spLocks noChangeArrowheads="1"/>
            </p:cNvSpPr>
            <p:nvPr/>
          </p:nvSpPr>
          <p:spPr bwMode="auto">
            <a:xfrm>
              <a:off x="1310" y="3278"/>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89" name="Oval 93">
              <a:extLst>
                <a:ext uri="{FF2B5EF4-FFF2-40B4-BE49-F238E27FC236}">
                  <a16:creationId xmlns:a16="http://schemas.microsoft.com/office/drawing/2014/main" id="{4FCE7086-F722-A642-B068-2063ABD3B86F}"/>
                </a:ext>
              </a:extLst>
            </p:cNvPr>
            <p:cNvSpPr>
              <a:spLocks noChangeArrowheads="1"/>
            </p:cNvSpPr>
            <p:nvPr/>
          </p:nvSpPr>
          <p:spPr bwMode="auto">
            <a:xfrm>
              <a:off x="1362" y="3226"/>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90" name="Oval 94">
              <a:extLst>
                <a:ext uri="{FF2B5EF4-FFF2-40B4-BE49-F238E27FC236}">
                  <a16:creationId xmlns:a16="http://schemas.microsoft.com/office/drawing/2014/main" id="{E178ACD4-7DA3-5141-BDDD-AB43D540020E}"/>
                </a:ext>
              </a:extLst>
            </p:cNvPr>
            <p:cNvSpPr>
              <a:spLocks noChangeArrowheads="1"/>
            </p:cNvSpPr>
            <p:nvPr/>
          </p:nvSpPr>
          <p:spPr bwMode="auto">
            <a:xfrm>
              <a:off x="1262" y="3422"/>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91" name="Oval 95">
              <a:extLst>
                <a:ext uri="{FF2B5EF4-FFF2-40B4-BE49-F238E27FC236}">
                  <a16:creationId xmlns:a16="http://schemas.microsoft.com/office/drawing/2014/main" id="{BDC98DE4-48BB-FA48-A301-FE91E09F3679}"/>
                </a:ext>
              </a:extLst>
            </p:cNvPr>
            <p:cNvSpPr>
              <a:spLocks noChangeArrowheads="1"/>
            </p:cNvSpPr>
            <p:nvPr/>
          </p:nvSpPr>
          <p:spPr bwMode="auto">
            <a:xfrm>
              <a:off x="1506" y="3090"/>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92" name="Oval 96">
              <a:extLst>
                <a:ext uri="{FF2B5EF4-FFF2-40B4-BE49-F238E27FC236}">
                  <a16:creationId xmlns:a16="http://schemas.microsoft.com/office/drawing/2014/main" id="{50CAEE0B-9993-FB46-9A46-59DD3BD13EC5}"/>
                </a:ext>
              </a:extLst>
            </p:cNvPr>
            <p:cNvSpPr>
              <a:spLocks noChangeArrowheads="1"/>
            </p:cNvSpPr>
            <p:nvPr/>
          </p:nvSpPr>
          <p:spPr bwMode="auto">
            <a:xfrm>
              <a:off x="1314" y="3562"/>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93" name="Oval 97">
              <a:extLst>
                <a:ext uri="{FF2B5EF4-FFF2-40B4-BE49-F238E27FC236}">
                  <a16:creationId xmlns:a16="http://schemas.microsoft.com/office/drawing/2014/main" id="{07B834D9-8BBF-A242-9632-3CDB3582B749}"/>
                </a:ext>
              </a:extLst>
            </p:cNvPr>
            <p:cNvSpPr>
              <a:spLocks noChangeArrowheads="1"/>
            </p:cNvSpPr>
            <p:nvPr/>
          </p:nvSpPr>
          <p:spPr bwMode="auto">
            <a:xfrm>
              <a:off x="1454" y="3230"/>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94" name="Rectangle 98">
              <a:extLst>
                <a:ext uri="{FF2B5EF4-FFF2-40B4-BE49-F238E27FC236}">
                  <a16:creationId xmlns:a16="http://schemas.microsoft.com/office/drawing/2014/main" id="{693ADD0B-9612-914C-AAD5-6ABAA46D655F}"/>
                </a:ext>
              </a:extLst>
            </p:cNvPr>
            <p:cNvSpPr>
              <a:spLocks noChangeArrowheads="1"/>
            </p:cNvSpPr>
            <p:nvPr/>
          </p:nvSpPr>
          <p:spPr bwMode="auto">
            <a:xfrm>
              <a:off x="912" y="2784"/>
              <a:ext cx="356"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CN">
                  <a:latin typeface="Times New Roman" panose="02020603050405020304" pitchFamily="18" charset="0"/>
                  <a:ea typeface="SimSun" panose="02010600030101010101" pitchFamily="2" charset="-122"/>
                </a:rPr>
                <a:t>y</a:t>
              </a:r>
            </a:p>
          </p:txBody>
        </p:sp>
        <p:sp>
          <p:nvSpPr>
            <p:cNvPr id="1488995" name="Oval 99">
              <a:extLst>
                <a:ext uri="{FF2B5EF4-FFF2-40B4-BE49-F238E27FC236}">
                  <a16:creationId xmlns:a16="http://schemas.microsoft.com/office/drawing/2014/main" id="{15B5BF6D-3889-A246-8B98-A2009A52AE04}"/>
                </a:ext>
              </a:extLst>
            </p:cNvPr>
            <p:cNvSpPr>
              <a:spLocks noChangeArrowheads="1"/>
            </p:cNvSpPr>
            <p:nvPr/>
          </p:nvSpPr>
          <p:spPr bwMode="auto">
            <a:xfrm>
              <a:off x="1306" y="2794"/>
              <a:ext cx="40" cy="4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97" name="Line 101">
              <a:extLst>
                <a:ext uri="{FF2B5EF4-FFF2-40B4-BE49-F238E27FC236}">
                  <a16:creationId xmlns:a16="http://schemas.microsoft.com/office/drawing/2014/main" id="{66790B7A-9CFD-7144-993D-96ACE9351214}"/>
                </a:ext>
              </a:extLst>
            </p:cNvPr>
            <p:cNvSpPr>
              <a:spLocks noChangeShapeType="1"/>
            </p:cNvSpPr>
            <p:nvPr/>
          </p:nvSpPr>
          <p:spPr bwMode="auto">
            <a:xfrm>
              <a:off x="3178" y="2842"/>
              <a:ext cx="0" cy="1008"/>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98" name="Line 102">
              <a:extLst>
                <a:ext uri="{FF2B5EF4-FFF2-40B4-BE49-F238E27FC236}">
                  <a16:creationId xmlns:a16="http://schemas.microsoft.com/office/drawing/2014/main" id="{856F9335-E3FF-404F-A843-AE1D1E584DD7}"/>
                </a:ext>
              </a:extLst>
            </p:cNvPr>
            <p:cNvSpPr>
              <a:spLocks noChangeShapeType="1"/>
            </p:cNvSpPr>
            <p:nvPr/>
          </p:nvSpPr>
          <p:spPr bwMode="auto">
            <a:xfrm>
              <a:off x="3178" y="3850"/>
              <a:ext cx="16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8999" name="Oval 103">
              <a:extLst>
                <a:ext uri="{FF2B5EF4-FFF2-40B4-BE49-F238E27FC236}">
                  <a16:creationId xmlns:a16="http://schemas.microsoft.com/office/drawing/2014/main" id="{31C8347E-DF17-244B-89D5-C7BF42C5EB3D}"/>
                </a:ext>
              </a:extLst>
            </p:cNvPr>
            <p:cNvSpPr>
              <a:spLocks noChangeArrowheads="1"/>
            </p:cNvSpPr>
            <p:nvPr/>
          </p:nvSpPr>
          <p:spPr bwMode="auto">
            <a:xfrm>
              <a:off x="3662" y="3182"/>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00" name="Oval 104">
              <a:extLst>
                <a:ext uri="{FF2B5EF4-FFF2-40B4-BE49-F238E27FC236}">
                  <a16:creationId xmlns:a16="http://schemas.microsoft.com/office/drawing/2014/main" id="{6CE24B92-9864-E141-9FDC-C36FE58D38AF}"/>
                </a:ext>
              </a:extLst>
            </p:cNvPr>
            <p:cNvSpPr>
              <a:spLocks noChangeArrowheads="1"/>
            </p:cNvSpPr>
            <p:nvPr/>
          </p:nvSpPr>
          <p:spPr bwMode="auto">
            <a:xfrm>
              <a:off x="3614" y="3326"/>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01" name="Oval 105">
              <a:extLst>
                <a:ext uri="{FF2B5EF4-FFF2-40B4-BE49-F238E27FC236}">
                  <a16:creationId xmlns:a16="http://schemas.microsoft.com/office/drawing/2014/main" id="{3355C52C-D3E1-3E42-8D1C-8E531862F6B8}"/>
                </a:ext>
              </a:extLst>
            </p:cNvPr>
            <p:cNvSpPr>
              <a:spLocks noChangeArrowheads="1"/>
            </p:cNvSpPr>
            <p:nvPr/>
          </p:nvSpPr>
          <p:spPr bwMode="auto">
            <a:xfrm>
              <a:off x="3614" y="3422"/>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02" name="Oval 106">
              <a:extLst>
                <a:ext uri="{FF2B5EF4-FFF2-40B4-BE49-F238E27FC236}">
                  <a16:creationId xmlns:a16="http://schemas.microsoft.com/office/drawing/2014/main" id="{503A05C9-C6E8-7346-BCC7-757892FE4952}"/>
                </a:ext>
              </a:extLst>
            </p:cNvPr>
            <p:cNvSpPr>
              <a:spLocks noChangeArrowheads="1"/>
            </p:cNvSpPr>
            <p:nvPr/>
          </p:nvSpPr>
          <p:spPr bwMode="auto">
            <a:xfrm>
              <a:off x="3662" y="3134"/>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03" name="Oval 107">
              <a:extLst>
                <a:ext uri="{FF2B5EF4-FFF2-40B4-BE49-F238E27FC236}">
                  <a16:creationId xmlns:a16="http://schemas.microsoft.com/office/drawing/2014/main" id="{91556AEB-2304-664B-AC0D-A8E9D2A7400D}"/>
                </a:ext>
              </a:extLst>
            </p:cNvPr>
            <p:cNvSpPr>
              <a:spLocks noChangeArrowheads="1"/>
            </p:cNvSpPr>
            <p:nvPr/>
          </p:nvSpPr>
          <p:spPr bwMode="auto">
            <a:xfrm>
              <a:off x="4046" y="3662"/>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04" name="Oval 108">
              <a:extLst>
                <a:ext uri="{FF2B5EF4-FFF2-40B4-BE49-F238E27FC236}">
                  <a16:creationId xmlns:a16="http://schemas.microsoft.com/office/drawing/2014/main" id="{5F701614-A959-5549-B3CF-C65300F57586}"/>
                </a:ext>
              </a:extLst>
            </p:cNvPr>
            <p:cNvSpPr>
              <a:spLocks noChangeArrowheads="1"/>
            </p:cNvSpPr>
            <p:nvPr/>
          </p:nvSpPr>
          <p:spPr bwMode="auto">
            <a:xfrm>
              <a:off x="4094" y="3662"/>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05" name="Oval 109">
              <a:extLst>
                <a:ext uri="{FF2B5EF4-FFF2-40B4-BE49-F238E27FC236}">
                  <a16:creationId xmlns:a16="http://schemas.microsoft.com/office/drawing/2014/main" id="{5A6B2F8C-0B5A-AD43-B20F-9FFFB7A9D085}"/>
                </a:ext>
              </a:extLst>
            </p:cNvPr>
            <p:cNvSpPr>
              <a:spLocks noChangeArrowheads="1"/>
            </p:cNvSpPr>
            <p:nvPr/>
          </p:nvSpPr>
          <p:spPr bwMode="auto">
            <a:xfrm>
              <a:off x="4094" y="3614"/>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06" name="Oval 110">
              <a:extLst>
                <a:ext uri="{FF2B5EF4-FFF2-40B4-BE49-F238E27FC236}">
                  <a16:creationId xmlns:a16="http://schemas.microsoft.com/office/drawing/2014/main" id="{E0B1C68F-A726-1E4A-ADC7-4EF4E15F3EF2}"/>
                </a:ext>
              </a:extLst>
            </p:cNvPr>
            <p:cNvSpPr>
              <a:spLocks noChangeArrowheads="1"/>
            </p:cNvSpPr>
            <p:nvPr/>
          </p:nvSpPr>
          <p:spPr bwMode="auto">
            <a:xfrm>
              <a:off x="4046" y="3710"/>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07" name="Oval 111">
              <a:extLst>
                <a:ext uri="{FF2B5EF4-FFF2-40B4-BE49-F238E27FC236}">
                  <a16:creationId xmlns:a16="http://schemas.microsoft.com/office/drawing/2014/main" id="{E8ECF2FF-4EFC-1245-9004-8C71FA2BA46D}"/>
                </a:ext>
              </a:extLst>
            </p:cNvPr>
            <p:cNvSpPr>
              <a:spLocks noChangeArrowheads="1"/>
            </p:cNvSpPr>
            <p:nvPr/>
          </p:nvSpPr>
          <p:spPr bwMode="auto">
            <a:xfrm>
              <a:off x="4142" y="3710"/>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08" name="Oval 112">
              <a:extLst>
                <a:ext uri="{FF2B5EF4-FFF2-40B4-BE49-F238E27FC236}">
                  <a16:creationId xmlns:a16="http://schemas.microsoft.com/office/drawing/2014/main" id="{F0797D6B-FABE-FD4C-9FBE-F78CF63658DE}"/>
                </a:ext>
              </a:extLst>
            </p:cNvPr>
            <p:cNvSpPr>
              <a:spLocks noChangeArrowheads="1"/>
            </p:cNvSpPr>
            <p:nvPr/>
          </p:nvSpPr>
          <p:spPr bwMode="auto">
            <a:xfrm>
              <a:off x="4094" y="3758"/>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09" name="Oval 113">
              <a:extLst>
                <a:ext uri="{FF2B5EF4-FFF2-40B4-BE49-F238E27FC236}">
                  <a16:creationId xmlns:a16="http://schemas.microsoft.com/office/drawing/2014/main" id="{E69E197C-4B16-814B-B2D0-B377E3C2A79D}"/>
                </a:ext>
              </a:extLst>
            </p:cNvPr>
            <p:cNvSpPr>
              <a:spLocks noChangeArrowheads="1"/>
            </p:cNvSpPr>
            <p:nvPr/>
          </p:nvSpPr>
          <p:spPr bwMode="auto">
            <a:xfrm>
              <a:off x="3662" y="3326"/>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10" name="Oval 114">
              <a:extLst>
                <a:ext uri="{FF2B5EF4-FFF2-40B4-BE49-F238E27FC236}">
                  <a16:creationId xmlns:a16="http://schemas.microsoft.com/office/drawing/2014/main" id="{B32178EA-701A-E14E-9EB3-E31620581868}"/>
                </a:ext>
              </a:extLst>
            </p:cNvPr>
            <p:cNvSpPr>
              <a:spLocks noChangeArrowheads="1"/>
            </p:cNvSpPr>
            <p:nvPr/>
          </p:nvSpPr>
          <p:spPr bwMode="auto">
            <a:xfrm>
              <a:off x="3758" y="3278"/>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11" name="Oval 115">
              <a:extLst>
                <a:ext uri="{FF2B5EF4-FFF2-40B4-BE49-F238E27FC236}">
                  <a16:creationId xmlns:a16="http://schemas.microsoft.com/office/drawing/2014/main" id="{7FD2A140-2BFB-6D4A-9394-52B89F379A33}"/>
                </a:ext>
              </a:extLst>
            </p:cNvPr>
            <p:cNvSpPr>
              <a:spLocks noChangeArrowheads="1"/>
            </p:cNvSpPr>
            <p:nvPr/>
          </p:nvSpPr>
          <p:spPr bwMode="auto">
            <a:xfrm>
              <a:off x="3614" y="3230"/>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12" name="Oval 116">
              <a:extLst>
                <a:ext uri="{FF2B5EF4-FFF2-40B4-BE49-F238E27FC236}">
                  <a16:creationId xmlns:a16="http://schemas.microsoft.com/office/drawing/2014/main" id="{681526CD-E428-B74D-8837-3FEE004B1BA3}"/>
                </a:ext>
              </a:extLst>
            </p:cNvPr>
            <p:cNvSpPr>
              <a:spLocks noChangeArrowheads="1"/>
            </p:cNvSpPr>
            <p:nvPr/>
          </p:nvSpPr>
          <p:spPr bwMode="auto">
            <a:xfrm>
              <a:off x="3618" y="3274"/>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13" name="Oval 117">
              <a:extLst>
                <a:ext uri="{FF2B5EF4-FFF2-40B4-BE49-F238E27FC236}">
                  <a16:creationId xmlns:a16="http://schemas.microsoft.com/office/drawing/2014/main" id="{14A37D31-5F71-4B46-960F-5957017AAE5C}"/>
                </a:ext>
              </a:extLst>
            </p:cNvPr>
            <p:cNvSpPr>
              <a:spLocks noChangeArrowheads="1"/>
            </p:cNvSpPr>
            <p:nvPr/>
          </p:nvSpPr>
          <p:spPr bwMode="auto">
            <a:xfrm>
              <a:off x="3618" y="3370"/>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14" name="Oval 118">
              <a:extLst>
                <a:ext uri="{FF2B5EF4-FFF2-40B4-BE49-F238E27FC236}">
                  <a16:creationId xmlns:a16="http://schemas.microsoft.com/office/drawing/2014/main" id="{471B243F-5AD2-A04B-84EE-FA022A1ABB00}"/>
                </a:ext>
              </a:extLst>
            </p:cNvPr>
            <p:cNvSpPr>
              <a:spLocks noChangeArrowheads="1"/>
            </p:cNvSpPr>
            <p:nvPr/>
          </p:nvSpPr>
          <p:spPr bwMode="auto">
            <a:xfrm>
              <a:off x="3706" y="3130"/>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15" name="Oval 119">
              <a:extLst>
                <a:ext uri="{FF2B5EF4-FFF2-40B4-BE49-F238E27FC236}">
                  <a16:creationId xmlns:a16="http://schemas.microsoft.com/office/drawing/2014/main" id="{45A5CFBD-D6FA-934B-ADCB-B3ED5ACEED46}"/>
                </a:ext>
              </a:extLst>
            </p:cNvPr>
            <p:cNvSpPr>
              <a:spLocks noChangeArrowheads="1"/>
            </p:cNvSpPr>
            <p:nvPr/>
          </p:nvSpPr>
          <p:spPr bwMode="auto">
            <a:xfrm>
              <a:off x="3614" y="3422"/>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16" name="Oval 120">
              <a:extLst>
                <a:ext uri="{FF2B5EF4-FFF2-40B4-BE49-F238E27FC236}">
                  <a16:creationId xmlns:a16="http://schemas.microsoft.com/office/drawing/2014/main" id="{62EE0E1F-053C-8C45-9C46-00791BF30C02}"/>
                </a:ext>
              </a:extLst>
            </p:cNvPr>
            <p:cNvSpPr>
              <a:spLocks noChangeArrowheads="1"/>
            </p:cNvSpPr>
            <p:nvPr/>
          </p:nvSpPr>
          <p:spPr bwMode="auto">
            <a:xfrm>
              <a:off x="3998" y="3518"/>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17" name="Oval 121">
              <a:extLst>
                <a:ext uri="{FF2B5EF4-FFF2-40B4-BE49-F238E27FC236}">
                  <a16:creationId xmlns:a16="http://schemas.microsoft.com/office/drawing/2014/main" id="{E352E0B4-DB5C-7245-9A8B-F7C2C3EC7CBC}"/>
                </a:ext>
              </a:extLst>
            </p:cNvPr>
            <p:cNvSpPr>
              <a:spLocks noChangeArrowheads="1"/>
            </p:cNvSpPr>
            <p:nvPr/>
          </p:nvSpPr>
          <p:spPr bwMode="auto">
            <a:xfrm>
              <a:off x="4046" y="3518"/>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18" name="Oval 122">
              <a:extLst>
                <a:ext uri="{FF2B5EF4-FFF2-40B4-BE49-F238E27FC236}">
                  <a16:creationId xmlns:a16="http://schemas.microsoft.com/office/drawing/2014/main" id="{72EA6BAF-E50F-0447-AA91-C5D74504D61C}"/>
                </a:ext>
              </a:extLst>
            </p:cNvPr>
            <p:cNvSpPr>
              <a:spLocks noChangeArrowheads="1"/>
            </p:cNvSpPr>
            <p:nvPr/>
          </p:nvSpPr>
          <p:spPr bwMode="auto">
            <a:xfrm>
              <a:off x="4046" y="3470"/>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19" name="Oval 123">
              <a:extLst>
                <a:ext uri="{FF2B5EF4-FFF2-40B4-BE49-F238E27FC236}">
                  <a16:creationId xmlns:a16="http://schemas.microsoft.com/office/drawing/2014/main" id="{1661299B-1DA3-7D41-9BAA-3D7438A91AEE}"/>
                </a:ext>
              </a:extLst>
            </p:cNvPr>
            <p:cNvSpPr>
              <a:spLocks noChangeArrowheads="1"/>
            </p:cNvSpPr>
            <p:nvPr/>
          </p:nvSpPr>
          <p:spPr bwMode="auto">
            <a:xfrm>
              <a:off x="3998" y="3566"/>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20" name="Oval 124">
              <a:extLst>
                <a:ext uri="{FF2B5EF4-FFF2-40B4-BE49-F238E27FC236}">
                  <a16:creationId xmlns:a16="http://schemas.microsoft.com/office/drawing/2014/main" id="{E925F6E1-8F70-0449-B5EB-E03EE7A8E925}"/>
                </a:ext>
              </a:extLst>
            </p:cNvPr>
            <p:cNvSpPr>
              <a:spLocks noChangeArrowheads="1"/>
            </p:cNvSpPr>
            <p:nvPr/>
          </p:nvSpPr>
          <p:spPr bwMode="auto">
            <a:xfrm>
              <a:off x="4094" y="3566"/>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21" name="Oval 125">
              <a:extLst>
                <a:ext uri="{FF2B5EF4-FFF2-40B4-BE49-F238E27FC236}">
                  <a16:creationId xmlns:a16="http://schemas.microsoft.com/office/drawing/2014/main" id="{68B1174C-5FEC-9344-81C7-FD492E0BDBCD}"/>
                </a:ext>
              </a:extLst>
            </p:cNvPr>
            <p:cNvSpPr>
              <a:spLocks noChangeArrowheads="1"/>
            </p:cNvSpPr>
            <p:nvPr/>
          </p:nvSpPr>
          <p:spPr bwMode="auto">
            <a:xfrm>
              <a:off x="4046" y="3614"/>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23" name="Rectangle 127">
              <a:extLst>
                <a:ext uri="{FF2B5EF4-FFF2-40B4-BE49-F238E27FC236}">
                  <a16:creationId xmlns:a16="http://schemas.microsoft.com/office/drawing/2014/main" id="{99F56140-A25E-ED48-8E9E-C4F429F404DE}"/>
                </a:ext>
              </a:extLst>
            </p:cNvPr>
            <p:cNvSpPr>
              <a:spLocks noChangeArrowheads="1"/>
            </p:cNvSpPr>
            <p:nvPr/>
          </p:nvSpPr>
          <p:spPr bwMode="auto">
            <a:xfrm>
              <a:off x="2976" y="2784"/>
              <a:ext cx="355"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CN">
                  <a:latin typeface="Times New Roman" panose="02020603050405020304" pitchFamily="18" charset="0"/>
                  <a:ea typeface="SimSun" panose="02010600030101010101" pitchFamily="2" charset="-122"/>
                </a:rPr>
                <a:t>y</a:t>
              </a:r>
            </a:p>
          </p:txBody>
        </p:sp>
        <p:sp>
          <p:nvSpPr>
            <p:cNvPr id="1489024" name="Oval 128">
              <a:extLst>
                <a:ext uri="{FF2B5EF4-FFF2-40B4-BE49-F238E27FC236}">
                  <a16:creationId xmlns:a16="http://schemas.microsoft.com/office/drawing/2014/main" id="{0113D7F6-868E-1743-A3C5-9ACA6E6DF3CD}"/>
                </a:ext>
              </a:extLst>
            </p:cNvPr>
            <p:cNvSpPr>
              <a:spLocks noChangeArrowheads="1"/>
            </p:cNvSpPr>
            <p:nvPr/>
          </p:nvSpPr>
          <p:spPr bwMode="auto">
            <a:xfrm>
              <a:off x="4286" y="3182"/>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25" name="Oval 129">
              <a:extLst>
                <a:ext uri="{FF2B5EF4-FFF2-40B4-BE49-F238E27FC236}">
                  <a16:creationId xmlns:a16="http://schemas.microsoft.com/office/drawing/2014/main" id="{C5069DB6-782E-0542-B7AB-AD5B8D774E90}"/>
                </a:ext>
              </a:extLst>
            </p:cNvPr>
            <p:cNvSpPr>
              <a:spLocks noChangeArrowheads="1"/>
            </p:cNvSpPr>
            <p:nvPr/>
          </p:nvSpPr>
          <p:spPr bwMode="auto">
            <a:xfrm>
              <a:off x="4430" y="3566"/>
              <a:ext cx="40" cy="40"/>
            </a:xfrm>
            <a:prstGeom prst="ellipse">
              <a:avLst/>
            </a:prstGeom>
            <a:solidFill>
              <a:srgbClr val="33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89027" name="Group 131">
            <a:extLst>
              <a:ext uri="{FF2B5EF4-FFF2-40B4-BE49-F238E27FC236}">
                <a16:creationId xmlns:a16="http://schemas.microsoft.com/office/drawing/2014/main" id="{ACDD3F85-FF8E-6F49-A073-841B2429B63C}"/>
              </a:ext>
            </a:extLst>
          </p:cNvPr>
          <p:cNvGrpSpPr>
            <a:grpSpLocks/>
          </p:cNvGrpSpPr>
          <p:nvPr/>
        </p:nvGrpSpPr>
        <p:grpSpPr bwMode="auto">
          <a:xfrm>
            <a:off x="4038600" y="3276600"/>
            <a:ext cx="4511675" cy="2686050"/>
            <a:chOff x="747" y="1872"/>
            <a:chExt cx="4247" cy="2140"/>
          </a:xfrm>
        </p:grpSpPr>
        <p:sp>
          <p:nvSpPr>
            <p:cNvPr id="1489028" name="Line 132">
              <a:extLst>
                <a:ext uri="{FF2B5EF4-FFF2-40B4-BE49-F238E27FC236}">
                  <a16:creationId xmlns:a16="http://schemas.microsoft.com/office/drawing/2014/main" id="{41961BDC-D3A5-6043-A2CB-DC3E9283600E}"/>
                </a:ext>
              </a:extLst>
            </p:cNvPr>
            <p:cNvSpPr>
              <a:spLocks noChangeShapeType="1"/>
            </p:cNvSpPr>
            <p:nvPr/>
          </p:nvSpPr>
          <p:spPr bwMode="auto">
            <a:xfrm>
              <a:off x="2496" y="2880"/>
              <a:ext cx="1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89029" name="Line 133">
              <a:extLst>
                <a:ext uri="{FF2B5EF4-FFF2-40B4-BE49-F238E27FC236}">
                  <a16:creationId xmlns:a16="http://schemas.microsoft.com/office/drawing/2014/main" id="{66076EF9-C217-964D-A86A-E3705ABAD26E}"/>
                </a:ext>
              </a:extLst>
            </p:cNvPr>
            <p:cNvSpPr>
              <a:spLocks noChangeShapeType="1"/>
            </p:cNvSpPr>
            <p:nvPr/>
          </p:nvSpPr>
          <p:spPr bwMode="auto">
            <a:xfrm>
              <a:off x="1031" y="2016"/>
              <a:ext cx="0" cy="1804"/>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30" name="Line 134">
              <a:extLst>
                <a:ext uri="{FF2B5EF4-FFF2-40B4-BE49-F238E27FC236}">
                  <a16:creationId xmlns:a16="http://schemas.microsoft.com/office/drawing/2014/main" id="{82115838-4DE5-E24A-BDFF-B1B88C21648C}"/>
                </a:ext>
              </a:extLst>
            </p:cNvPr>
            <p:cNvSpPr>
              <a:spLocks noChangeShapeType="1"/>
            </p:cNvSpPr>
            <p:nvPr/>
          </p:nvSpPr>
          <p:spPr bwMode="auto">
            <a:xfrm>
              <a:off x="1031" y="3820"/>
              <a:ext cx="1465"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31" name="Oval 135">
              <a:extLst>
                <a:ext uri="{FF2B5EF4-FFF2-40B4-BE49-F238E27FC236}">
                  <a16:creationId xmlns:a16="http://schemas.microsoft.com/office/drawing/2014/main" id="{B5C84066-CF07-8943-A2D4-61CE51821459}"/>
                </a:ext>
              </a:extLst>
            </p:cNvPr>
            <p:cNvSpPr>
              <a:spLocks noChangeArrowheads="1"/>
            </p:cNvSpPr>
            <p:nvPr/>
          </p:nvSpPr>
          <p:spPr bwMode="auto">
            <a:xfrm>
              <a:off x="1369" y="3028"/>
              <a:ext cx="55"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32" name="Oval 136">
              <a:extLst>
                <a:ext uri="{FF2B5EF4-FFF2-40B4-BE49-F238E27FC236}">
                  <a16:creationId xmlns:a16="http://schemas.microsoft.com/office/drawing/2014/main" id="{64FAE44B-3EF3-DD46-95B7-5A1DAAA39BB4}"/>
                </a:ext>
              </a:extLst>
            </p:cNvPr>
            <p:cNvSpPr>
              <a:spLocks noChangeArrowheads="1"/>
            </p:cNvSpPr>
            <p:nvPr/>
          </p:nvSpPr>
          <p:spPr bwMode="auto">
            <a:xfrm>
              <a:off x="1238" y="3239"/>
              <a:ext cx="55"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33" name="Oval 137">
              <a:extLst>
                <a:ext uri="{FF2B5EF4-FFF2-40B4-BE49-F238E27FC236}">
                  <a16:creationId xmlns:a16="http://schemas.microsoft.com/office/drawing/2014/main" id="{8C41E169-687C-A944-BE0F-ACEEA8CAF83B}"/>
                </a:ext>
              </a:extLst>
            </p:cNvPr>
            <p:cNvSpPr>
              <a:spLocks noChangeArrowheads="1"/>
            </p:cNvSpPr>
            <p:nvPr/>
          </p:nvSpPr>
          <p:spPr bwMode="auto">
            <a:xfrm>
              <a:off x="1369" y="3167"/>
              <a:ext cx="55"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34" name="Oval 138">
              <a:extLst>
                <a:ext uri="{FF2B5EF4-FFF2-40B4-BE49-F238E27FC236}">
                  <a16:creationId xmlns:a16="http://schemas.microsoft.com/office/drawing/2014/main" id="{BBCE09F5-34AD-6F48-9797-CCFDC08F7C34}"/>
                </a:ext>
              </a:extLst>
            </p:cNvPr>
            <p:cNvSpPr>
              <a:spLocks noChangeArrowheads="1"/>
            </p:cNvSpPr>
            <p:nvPr/>
          </p:nvSpPr>
          <p:spPr bwMode="auto">
            <a:xfrm>
              <a:off x="1298" y="2955"/>
              <a:ext cx="55"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35" name="Oval 139">
              <a:extLst>
                <a:ext uri="{FF2B5EF4-FFF2-40B4-BE49-F238E27FC236}">
                  <a16:creationId xmlns:a16="http://schemas.microsoft.com/office/drawing/2014/main" id="{FF5B6A1C-C89F-7345-AE04-C87AD1A3AE19}"/>
                </a:ext>
              </a:extLst>
            </p:cNvPr>
            <p:cNvSpPr>
              <a:spLocks noChangeArrowheads="1"/>
            </p:cNvSpPr>
            <p:nvPr/>
          </p:nvSpPr>
          <p:spPr bwMode="auto">
            <a:xfrm>
              <a:off x="1233" y="3318"/>
              <a:ext cx="54"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36" name="Oval 140">
              <a:extLst>
                <a:ext uri="{FF2B5EF4-FFF2-40B4-BE49-F238E27FC236}">
                  <a16:creationId xmlns:a16="http://schemas.microsoft.com/office/drawing/2014/main" id="{A7F19A08-31F6-7E49-B1A3-BE8001AA055B}"/>
                </a:ext>
              </a:extLst>
            </p:cNvPr>
            <p:cNvSpPr>
              <a:spLocks noChangeArrowheads="1"/>
            </p:cNvSpPr>
            <p:nvPr/>
          </p:nvSpPr>
          <p:spPr bwMode="auto">
            <a:xfrm>
              <a:off x="1364" y="3245"/>
              <a:ext cx="54"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37" name="Oval 141">
              <a:extLst>
                <a:ext uri="{FF2B5EF4-FFF2-40B4-BE49-F238E27FC236}">
                  <a16:creationId xmlns:a16="http://schemas.microsoft.com/office/drawing/2014/main" id="{3453E5E2-FF0F-5947-B046-0FF4C28C146B}"/>
                </a:ext>
              </a:extLst>
            </p:cNvPr>
            <p:cNvSpPr>
              <a:spLocks noChangeArrowheads="1"/>
            </p:cNvSpPr>
            <p:nvPr/>
          </p:nvSpPr>
          <p:spPr bwMode="auto">
            <a:xfrm>
              <a:off x="1495" y="3173"/>
              <a:ext cx="54"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38" name="Oval 142">
              <a:extLst>
                <a:ext uri="{FF2B5EF4-FFF2-40B4-BE49-F238E27FC236}">
                  <a16:creationId xmlns:a16="http://schemas.microsoft.com/office/drawing/2014/main" id="{C6B69D36-08FA-A943-A653-54588472BF6A}"/>
                </a:ext>
              </a:extLst>
            </p:cNvPr>
            <p:cNvSpPr>
              <a:spLocks noChangeArrowheads="1"/>
            </p:cNvSpPr>
            <p:nvPr/>
          </p:nvSpPr>
          <p:spPr bwMode="auto">
            <a:xfrm>
              <a:off x="1429" y="2955"/>
              <a:ext cx="55"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39" name="Oval 143">
              <a:extLst>
                <a:ext uri="{FF2B5EF4-FFF2-40B4-BE49-F238E27FC236}">
                  <a16:creationId xmlns:a16="http://schemas.microsoft.com/office/drawing/2014/main" id="{F5AA1113-A243-6743-B1C9-7226F162826B}"/>
                </a:ext>
              </a:extLst>
            </p:cNvPr>
            <p:cNvSpPr>
              <a:spLocks noChangeArrowheads="1"/>
            </p:cNvSpPr>
            <p:nvPr/>
          </p:nvSpPr>
          <p:spPr bwMode="auto">
            <a:xfrm>
              <a:off x="1162" y="3324"/>
              <a:ext cx="54"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40" name="Oval 144">
              <a:extLst>
                <a:ext uri="{FF2B5EF4-FFF2-40B4-BE49-F238E27FC236}">
                  <a16:creationId xmlns:a16="http://schemas.microsoft.com/office/drawing/2014/main" id="{E9FB6432-4B2B-5947-9177-6BC73624D1B3}"/>
                </a:ext>
              </a:extLst>
            </p:cNvPr>
            <p:cNvSpPr>
              <a:spLocks noChangeArrowheads="1"/>
            </p:cNvSpPr>
            <p:nvPr/>
          </p:nvSpPr>
          <p:spPr bwMode="auto">
            <a:xfrm>
              <a:off x="1560" y="2882"/>
              <a:ext cx="55"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41" name="Oval 145">
              <a:extLst>
                <a:ext uri="{FF2B5EF4-FFF2-40B4-BE49-F238E27FC236}">
                  <a16:creationId xmlns:a16="http://schemas.microsoft.com/office/drawing/2014/main" id="{4D3DA626-9B9A-7140-941A-71CB2EC34BA3}"/>
                </a:ext>
              </a:extLst>
            </p:cNvPr>
            <p:cNvSpPr>
              <a:spLocks noChangeArrowheads="1"/>
            </p:cNvSpPr>
            <p:nvPr/>
          </p:nvSpPr>
          <p:spPr bwMode="auto">
            <a:xfrm>
              <a:off x="1566" y="2816"/>
              <a:ext cx="54"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42" name="Oval 146">
              <a:extLst>
                <a:ext uri="{FF2B5EF4-FFF2-40B4-BE49-F238E27FC236}">
                  <a16:creationId xmlns:a16="http://schemas.microsoft.com/office/drawing/2014/main" id="{D197A251-0DD9-8B45-B1E6-42ED9F82A9A6}"/>
                </a:ext>
              </a:extLst>
            </p:cNvPr>
            <p:cNvSpPr>
              <a:spLocks noChangeArrowheads="1"/>
            </p:cNvSpPr>
            <p:nvPr/>
          </p:nvSpPr>
          <p:spPr bwMode="auto">
            <a:xfrm>
              <a:off x="1233" y="3463"/>
              <a:ext cx="54"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43" name="Oval 147">
              <a:extLst>
                <a:ext uri="{FF2B5EF4-FFF2-40B4-BE49-F238E27FC236}">
                  <a16:creationId xmlns:a16="http://schemas.microsoft.com/office/drawing/2014/main" id="{C7B4A855-12D5-4840-B31B-94D5D2E4A26A}"/>
                </a:ext>
              </a:extLst>
            </p:cNvPr>
            <p:cNvSpPr>
              <a:spLocks noChangeArrowheads="1"/>
            </p:cNvSpPr>
            <p:nvPr/>
          </p:nvSpPr>
          <p:spPr bwMode="auto">
            <a:xfrm>
              <a:off x="1429" y="3318"/>
              <a:ext cx="55"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44" name="Oval 148">
              <a:extLst>
                <a:ext uri="{FF2B5EF4-FFF2-40B4-BE49-F238E27FC236}">
                  <a16:creationId xmlns:a16="http://schemas.microsoft.com/office/drawing/2014/main" id="{A65A9392-4EFD-5E4D-B026-E63E693AFE14}"/>
                </a:ext>
              </a:extLst>
            </p:cNvPr>
            <p:cNvSpPr>
              <a:spLocks noChangeArrowheads="1"/>
            </p:cNvSpPr>
            <p:nvPr/>
          </p:nvSpPr>
          <p:spPr bwMode="auto">
            <a:xfrm>
              <a:off x="1495" y="3028"/>
              <a:ext cx="54"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45" name="Oval 149">
              <a:extLst>
                <a:ext uri="{FF2B5EF4-FFF2-40B4-BE49-F238E27FC236}">
                  <a16:creationId xmlns:a16="http://schemas.microsoft.com/office/drawing/2014/main" id="{386944F9-4F40-1941-BCAE-26B7549D6746}"/>
                </a:ext>
              </a:extLst>
            </p:cNvPr>
            <p:cNvSpPr>
              <a:spLocks noChangeArrowheads="1"/>
            </p:cNvSpPr>
            <p:nvPr/>
          </p:nvSpPr>
          <p:spPr bwMode="auto">
            <a:xfrm>
              <a:off x="1429" y="3245"/>
              <a:ext cx="55"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46" name="Oval 150">
              <a:extLst>
                <a:ext uri="{FF2B5EF4-FFF2-40B4-BE49-F238E27FC236}">
                  <a16:creationId xmlns:a16="http://schemas.microsoft.com/office/drawing/2014/main" id="{D48F6059-0B3C-AE47-9FED-5C6324C6EDF5}"/>
                </a:ext>
              </a:extLst>
            </p:cNvPr>
            <p:cNvSpPr>
              <a:spLocks noChangeArrowheads="1"/>
            </p:cNvSpPr>
            <p:nvPr/>
          </p:nvSpPr>
          <p:spPr bwMode="auto">
            <a:xfrm>
              <a:off x="1429" y="3100"/>
              <a:ext cx="55"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47" name="Oval 151">
              <a:extLst>
                <a:ext uri="{FF2B5EF4-FFF2-40B4-BE49-F238E27FC236}">
                  <a16:creationId xmlns:a16="http://schemas.microsoft.com/office/drawing/2014/main" id="{6F2DADBD-8938-DF4E-B5DC-2081FC6FA9C0}"/>
                </a:ext>
              </a:extLst>
            </p:cNvPr>
            <p:cNvSpPr>
              <a:spLocks noChangeArrowheads="1"/>
            </p:cNvSpPr>
            <p:nvPr/>
          </p:nvSpPr>
          <p:spPr bwMode="auto">
            <a:xfrm>
              <a:off x="1364" y="3463"/>
              <a:ext cx="54"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48" name="Oval 152">
              <a:extLst>
                <a:ext uri="{FF2B5EF4-FFF2-40B4-BE49-F238E27FC236}">
                  <a16:creationId xmlns:a16="http://schemas.microsoft.com/office/drawing/2014/main" id="{87A4E6C8-A2F5-6E4C-827F-01D9BDD00914}"/>
                </a:ext>
              </a:extLst>
            </p:cNvPr>
            <p:cNvSpPr>
              <a:spLocks noChangeArrowheads="1"/>
            </p:cNvSpPr>
            <p:nvPr/>
          </p:nvSpPr>
          <p:spPr bwMode="auto">
            <a:xfrm>
              <a:off x="1358" y="3324"/>
              <a:ext cx="55"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49" name="Oval 153">
              <a:extLst>
                <a:ext uri="{FF2B5EF4-FFF2-40B4-BE49-F238E27FC236}">
                  <a16:creationId xmlns:a16="http://schemas.microsoft.com/office/drawing/2014/main" id="{BE28DE32-1B39-E149-835E-B5A53336427B}"/>
                </a:ext>
              </a:extLst>
            </p:cNvPr>
            <p:cNvSpPr>
              <a:spLocks noChangeArrowheads="1"/>
            </p:cNvSpPr>
            <p:nvPr/>
          </p:nvSpPr>
          <p:spPr bwMode="auto">
            <a:xfrm>
              <a:off x="1500" y="3094"/>
              <a:ext cx="55"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50" name="Oval 154">
              <a:extLst>
                <a:ext uri="{FF2B5EF4-FFF2-40B4-BE49-F238E27FC236}">
                  <a16:creationId xmlns:a16="http://schemas.microsoft.com/office/drawing/2014/main" id="{0F7303AB-2625-7548-A6C4-FDD46C0C57AC}"/>
                </a:ext>
              </a:extLst>
            </p:cNvPr>
            <p:cNvSpPr>
              <a:spLocks noChangeArrowheads="1"/>
            </p:cNvSpPr>
            <p:nvPr/>
          </p:nvSpPr>
          <p:spPr bwMode="auto">
            <a:xfrm>
              <a:off x="1560" y="3100"/>
              <a:ext cx="55"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51" name="Oval 155">
              <a:extLst>
                <a:ext uri="{FF2B5EF4-FFF2-40B4-BE49-F238E27FC236}">
                  <a16:creationId xmlns:a16="http://schemas.microsoft.com/office/drawing/2014/main" id="{B64B655E-886C-D645-93EA-02477A7915EC}"/>
                </a:ext>
              </a:extLst>
            </p:cNvPr>
            <p:cNvSpPr>
              <a:spLocks noChangeArrowheads="1"/>
            </p:cNvSpPr>
            <p:nvPr/>
          </p:nvSpPr>
          <p:spPr bwMode="auto">
            <a:xfrm>
              <a:off x="1293" y="3469"/>
              <a:ext cx="54"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52" name="Oval 156">
              <a:extLst>
                <a:ext uri="{FF2B5EF4-FFF2-40B4-BE49-F238E27FC236}">
                  <a16:creationId xmlns:a16="http://schemas.microsoft.com/office/drawing/2014/main" id="{1E4B116F-759C-0E46-B7C4-E8D9E8757D6F}"/>
                </a:ext>
              </a:extLst>
            </p:cNvPr>
            <p:cNvSpPr>
              <a:spLocks noChangeArrowheads="1"/>
            </p:cNvSpPr>
            <p:nvPr/>
          </p:nvSpPr>
          <p:spPr bwMode="auto">
            <a:xfrm>
              <a:off x="1364" y="3608"/>
              <a:ext cx="54"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53" name="Oval 157">
              <a:extLst>
                <a:ext uri="{FF2B5EF4-FFF2-40B4-BE49-F238E27FC236}">
                  <a16:creationId xmlns:a16="http://schemas.microsoft.com/office/drawing/2014/main" id="{C0889AA2-2D9D-7048-9C1E-C0526A0F6A41}"/>
                </a:ext>
              </a:extLst>
            </p:cNvPr>
            <p:cNvSpPr>
              <a:spLocks noChangeArrowheads="1"/>
            </p:cNvSpPr>
            <p:nvPr/>
          </p:nvSpPr>
          <p:spPr bwMode="auto">
            <a:xfrm>
              <a:off x="1435" y="3239"/>
              <a:ext cx="54"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54" name="Oval 158">
              <a:extLst>
                <a:ext uri="{FF2B5EF4-FFF2-40B4-BE49-F238E27FC236}">
                  <a16:creationId xmlns:a16="http://schemas.microsoft.com/office/drawing/2014/main" id="{E944FAD4-C3C8-2C4B-ABC0-D6185BB986D9}"/>
                </a:ext>
              </a:extLst>
            </p:cNvPr>
            <p:cNvSpPr>
              <a:spLocks noChangeArrowheads="1"/>
            </p:cNvSpPr>
            <p:nvPr/>
          </p:nvSpPr>
          <p:spPr bwMode="auto">
            <a:xfrm>
              <a:off x="1238" y="3094"/>
              <a:ext cx="55"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55" name="Oval 159">
              <a:extLst>
                <a:ext uri="{FF2B5EF4-FFF2-40B4-BE49-F238E27FC236}">
                  <a16:creationId xmlns:a16="http://schemas.microsoft.com/office/drawing/2014/main" id="{A423234A-AC00-7647-9B3F-C6A68DE3331D}"/>
                </a:ext>
              </a:extLst>
            </p:cNvPr>
            <p:cNvSpPr>
              <a:spLocks noChangeArrowheads="1"/>
            </p:cNvSpPr>
            <p:nvPr/>
          </p:nvSpPr>
          <p:spPr bwMode="auto">
            <a:xfrm>
              <a:off x="1298" y="2955"/>
              <a:ext cx="55"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56" name="Oval 160">
              <a:extLst>
                <a:ext uri="{FF2B5EF4-FFF2-40B4-BE49-F238E27FC236}">
                  <a16:creationId xmlns:a16="http://schemas.microsoft.com/office/drawing/2014/main" id="{00B31525-3791-A844-BA96-4AED0D10C411}"/>
                </a:ext>
              </a:extLst>
            </p:cNvPr>
            <p:cNvSpPr>
              <a:spLocks noChangeArrowheads="1"/>
            </p:cNvSpPr>
            <p:nvPr/>
          </p:nvSpPr>
          <p:spPr bwMode="auto">
            <a:xfrm>
              <a:off x="1369" y="2876"/>
              <a:ext cx="55"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57" name="Oval 161">
              <a:extLst>
                <a:ext uri="{FF2B5EF4-FFF2-40B4-BE49-F238E27FC236}">
                  <a16:creationId xmlns:a16="http://schemas.microsoft.com/office/drawing/2014/main" id="{F2EE2545-AF91-7044-89E2-0B4477F271C1}"/>
                </a:ext>
              </a:extLst>
            </p:cNvPr>
            <p:cNvSpPr>
              <a:spLocks noChangeArrowheads="1"/>
            </p:cNvSpPr>
            <p:nvPr/>
          </p:nvSpPr>
          <p:spPr bwMode="auto">
            <a:xfrm>
              <a:off x="1233" y="3173"/>
              <a:ext cx="54"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58" name="Oval 162">
              <a:extLst>
                <a:ext uri="{FF2B5EF4-FFF2-40B4-BE49-F238E27FC236}">
                  <a16:creationId xmlns:a16="http://schemas.microsoft.com/office/drawing/2014/main" id="{3FB7533C-1033-C14D-BAC8-2515A717FC81}"/>
                </a:ext>
              </a:extLst>
            </p:cNvPr>
            <p:cNvSpPr>
              <a:spLocks noChangeArrowheads="1"/>
            </p:cNvSpPr>
            <p:nvPr/>
          </p:nvSpPr>
          <p:spPr bwMode="auto">
            <a:xfrm>
              <a:off x="1566" y="2671"/>
              <a:ext cx="54"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59" name="Oval 163">
              <a:extLst>
                <a:ext uri="{FF2B5EF4-FFF2-40B4-BE49-F238E27FC236}">
                  <a16:creationId xmlns:a16="http://schemas.microsoft.com/office/drawing/2014/main" id="{4913095C-FFFE-0F4E-8105-6C91ECCD27A8}"/>
                </a:ext>
              </a:extLst>
            </p:cNvPr>
            <p:cNvSpPr>
              <a:spLocks noChangeArrowheads="1"/>
            </p:cNvSpPr>
            <p:nvPr/>
          </p:nvSpPr>
          <p:spPr bwMode="auto">
            <a:xfrm>
              <a:off x="1304" y="3384"/>
              <a:ext cx="54"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60" name="Oval 164">
              <a:extLst>
                <a:ext uri="{FF2B5EF4-FFF2-40B4-BE49-F238E27FC236}">
                  <a16:creationId xmlns:a16="http://schemas.microsoft.com/office/drawing/2014/main" id="{B43F9112-885F-D546-82E6-40D774DDCD29}"/>
                </a:ext>
              </a:extLst>
            </p:cNvPr>
            <p:cNvSpPr>
              <a:spLocks noChangeArrowheads="1"/>
            </p:cNvSpPr>
            <p:nvPr/>
          </p:nvSpPr>
          <p:spPr bwMode="auto">
            <a:xfrm>
              <a:off x="1495" y="2882"/>
              <a:ext cx="54"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61" name="Rectangle 165">
              <a:extLst>
                <a:ext uri="{FF2B5EF4-FFF2-40B4-BE49-F238E27FC236}">
                  <a16:creationId xmlns:a16="http://schemas.microsoft.com/office/drawing/2014/main" id="{0737A455-167B-B94B-B483-7EDFB25FE5EA}"/>
                </a:ext>
              </a:extLst>
            </p:cNvPr>
            <p:cNvSpPr>
              <a:spLocks noChangeArrowheads="1"/>
            </p:cNvSpPr>
            <p:nvPr/>
          </p:nvSpPr>
          <p:spPr bwMode="auto">
            <a:xfrm>
              <a:off x="747" y="1872"/>
              <a:ext cx="317"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CN">
                  <a:latin typeface="Times New Roman" panose="02020603050405020304" pitchFamily="18" charset="0"/>
                  <a:ea typeface="SimSun" panose="02010600030101010101" pitchFamily="2" charset="-122"/>
                </a:rPr>
                <a:t>y</a:t>
              </a:r>
            </a:p>
          </p:txBody>
        </p:sp>
        <p:sp>
          <p:nvSpPr>
            <p:cNvPr id="1489062" name="Oval 166">
              <a:extLst>
                <a:ext uri="{FF2B5EF4-FFF2-40B4-BE49-F238E27FC236}">
                  <a16:creationId xmlns:a16="http://schemas.microsoft.com/office/drawing/2014/main" id="{80CEAA1C-AAC0-CF4C-8A59-96EDC545AC13}"/>
                </a:ext>
              </a:extLst>
            </p:cNvPr>
            <p:cNvSpPr>
              <a:spLocks noChangeArrowheads="1"/>
            </p:cNvSpPr>
            <p:nvPr/>
          </p:nvSpPr>
          <p:spPr bwMode="auto">
            <a:xfrm>
              <a:off x="1293" y="2223"/>
              <a:ext cx="54"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63" name="Rectangle 167">
              <a:extLst>
                <a:ext uri="{FF2B5EF4-FFF2-40B4-BE49-F238E27FC236}">
                  <a16:creationId xmlns:a16="http://schemas.microsoft.com/office/drawing/2014/main" id="{DCC080C7-7470-FF49-85A4-14D820D61616}"/>
                </a:ext>
              </a:extLst>
            </p:cNvPr>
            <p:cNvSpPr>
              <a:spLocks noChangeArrowheads="1"/>
            </p:cNvSpPr>
            <p:nvPr/>
          </p:nvSpPr>
          <p:spPr bwMode="auto">
            <a:xfrm>
              <a:off x="2584" y="3648"/>
              <a:ext cx="316"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CN">
                  <a:latin typeface="Times New Roman" panose="02020603050405020304" pitchFamily="18" charset="0"/>
                  <a:ea typeface="SimSun" panose="02010600030101010101" pitchFamily="2" charset="-122"/>
                </a:rPr>
                <a:t>x</a:t>
              </a:r>
            </a:p>
          </p:txBody>
        </p:sp>
        <p:grpSp>
          <p:nvGrpSpPr>
            <p:cNvPr id="1489064" name="Group 168">
              <a:extLst>
                <a:ext uri="{FF2B5EF4-FFF2-40B4-BE49-F238E27FC236}">
                  <a16:creationId xmlns:a16="http://schemas.microsoft.com/office/drawing/2014/main" id="{1D267BC7-8F34-0041-83D4-2423D0D9E3CD}"/>
                </a:ext>
              </a:extLst>
            </p:cNvPr>
            <p:cNvGrpSpPr>
              <a:grpSpLocks/>
            </p:cNvGrpSpPr>
            <p:nvPr/>
          </p:nvGrpSpPr>
          <p:grpSpPr bwMode="auto">
            <a:xfrm>
              <a:off x="2841" y="1872"/>
              <a:ext cx="2153" cy="2140"/>
              <a:chOff x="2841" y="1872"/>
              <a:chExt cx="2153" cy="2140"/>
            </a:xfrm>
          </p:grpSpPr>
          <p:sp>
            <p:nvSpPr>
              <p:cNvPr id="1489065" name="Line 169">
                <a:extLst>
                  <a:ext uri="{FF2B5EF4-FFF2-40B4-BE49-F238E27FC236}">
                    <a16:creationId xmlns:a16="http://schemas.microsoft.com/office/drawing/2014/main" id="{50547FF7-E813-9F41-B32B-0941497F67E8}"/>
                  </a:ext>
                </a:extLst>
              </p:cNvPr>
              <p:cNvSpPr>
                <a:spLocks noChangeShapeType="1"/>
              </p:cNvSpPr>
              <p:nvPr/>
            </p:nvSpPr>
            <p:spPr bwMode="auto">
              <a:xfrm>
                <a:off x="3123" y="2016"/>
                <a:ext cx="0" cy="1804"/>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66" name="Line 170">
                <a:extLst>
                  <a:ext uri="{FF2B5EF4-FFF2-40B4-BE49-F238E27FC236}">
                    <a16:creationId xmlns:a16="http://schemas.microsoft.com/office/drawing/2014/main" id="{F5C9BABE-223C-F941-8FBE-24C2E1F15397}"/>
                  </a:ext>
                </a:extLst>
              </p:cNvPr>
              <p:cNvSpPr>
                <a:spLocks noChangeShapeType="1"/>
              </p:cNvSpPr>
              <p:nvPr/>
            </p:nvSpPr>
            <p:spPr bwMode="auto">
              <a:xfrm>
                <a:off x="3123" y="3820"/>
                <a:ext cx="1465"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67" name="Oval 171">
                <a:extLst>
                  <a:ext uri="{FF2B5EF4-FFF2-40B4-BE49-F238E27FC236}">
                    <a16:creationId xmlns:a16="http://schemas.microsoft.com/office/drawing/2014/main" id="{36B32BC2-7CA7-8048-A400-CC34EED466F5}"/>
                  </a:ext>
                </a:extLst>
              </p:cNvPr>
              <p:cNvSpPr>
                <a:spLocks noChangeArrowheads="1"/>
              </p:cNvSpPr>
              <p:nvPr/>
            </p:nvSpPr>
            <p:spPr bwMode="auto">
              <a:xfrm>
                <a:off x="3461" y="3028"/>
                <a:ext cx="55"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68" name="Oval 172">
                <a:extLst>
                  <a:ext uri="{FF2B5EF4-FFF2-40B4-BE49-F238E27FC236}">
                    <a16:creationId xmlns:a16="http://schemas.microsoft.com/office/drawing/2014/main" id="{35495362-02B5-4748-89B0-1AE7899F0852}"/>
                  </a:ext>
                </a:extLst>
              </p:cNvPr>
              <p:cNvSpPr>
                <a:spLocks noChangeArrowheads="1"/>
              </p:cNvSpPr>
              <p:nvPr/>
            </p:nvSpPr>
            <p:spPr bwMode="auto">
              <a:xfrm>
                <a:off x="3330" y="3239"/>
                <a:ext cx="55"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69" name="Oval 173">
                <a:extLst>
                  <a:ext uri="{FF2B5EF4-FFF2-40B4-BE49-F238E27FC236}">
                    <a16:creationId xmlns:a16="http://schemas.microsoft.com/office/drawing/2014/main" id="{676586DE-A6F9-E849-9D25-5FF8B1D54BA1}"/>
                  </a:ext>
                </a:extLst>
              </p:cNvPr>
              <p:cNvSpPr>
                <a:spLocks noChangeArrowheads="1"/>
              </p:cNvSpPr>
              <p:nvPr/>
            </p:nvSpPr>
            <p:spPr bwMode="auto">
              <a:xfrm>
                <a:off x="3461" y="3167"/>
                <a:ext cx="55"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70" name="Oval 174">
                <a:extLst>
                  <a:ext uri="{FF2B5EF4-FFF2-40B4-BE49-F238E27FC236}">
                    <a16:creationId xmlns:a16="http://schemas.microsoft.com/office/drawing/2014/main" id="{2DA26A5A-B76A-1F4E-A34F-F5861D193634}"/>
                  </a:ext>
                </a:extLst>
              </p:cNvPr>
              <p:cNvSpPr>
                <a:spLocks noChangeArrowheads="1"/>
              </p:cNvSpPr>
              <p:nvPr/>
            </p:nvSpPr>
            <p:spPr bwMode="auto">
              <a:xfrm>
                <a:off x="3390" y="2955"/>
                <a:ext cx="55"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71" name="Oval 175">
                <a:extLst>
                  <a:ext uri="{FF2B5EF4-FFF2-40B4-BE49-F238E27FC236}">
                    <a16:creationId xmlns:a16="http://schemas.microsoft.com/office/drawing/2014/main" id="{1EBAFF4D-5434-544B-9F38-5C48C5E2C0BB}"/>
                  </a:ext>
                </a:extLst>
              </p:cNvPr>
              <p:cNvSpPr>
                <a:spLocks noChangeArrowheads="1"/>
              </p:cNvSpPr>
              <p:nvPr/>
            </p:nvSpPr>
            <p:spPr bwMode="auto">
              <a:xfrm>
                <a:off x="3325" y="3318"/>
                <a:ext cx="54"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72" name="Oval 176">
                <a:extLst>
                  <a:ext uri="{FF2B5EF4-FFF2-40B4-BE49-F238E27FC236}">
                    <a16:creationId xmlns:a16="http://schemas.microsoft.com/office/drawing/2014/main" id="{98675DA9-EACE-AA49-B0CE-60C9BEFEFA8F}"/>
                  </a:ext>
                </a:extLst>
              </p:cNvPr>
              <p:cNvSpPr>
                <a:spLocks noChangeArrowheads="1"/>
              </p:cNvSpPr>
              <p:nvPr/>
            </p:nvSpPr>
            <p:spPr bwMode="auto">
              <a:xfrm>
                <a:off x="3456" y="3245"/>
                <a:ext cx="54"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73" name="Oval 177">
                <a:extLst>
                  <a:ext uri="{FF2B5EF4-FFF2-40B4-BE49-F238E27FC236}">
                    <a16:creationId xmlns:a16="http://schemas.microsoft.com/office/drawing/2014/main" id="{51E68802-F89D-9440-AD21-BA4E0BB38419}"/>
                  </a:ext>
                </a:extLst>
              </p:cNvPr>
              <p:cNvSpPr>
                <a:spLocks noChangeArrowheads="1"/>
              </p:cNvSpPr>
              <p:nvPr/>
            </p:nvSpPr>
            <p:spPr bwMode="auto">
              <a:xfrm>
                <a:off x="3587" y="3173"/>
                <a:ext cx="54"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74" name="Oval 178">
                <a:extLst>
                  <a:ext uri="{FF2B5EF4-FFF2-40B4-BE49-F238E27FC236}">
                    <a16:creationId xmlns:a16="http://schemas.microsoft.com/office/drawing/2014/main" id="{C2C975F3-6CC5-8E4D-8F8A-63DD7693FAFD}"/>
                  </a:ext>
                </a:extLst>
              </p:cNvPr>
              <p:cNvSpPr>
                <a:spLocks noChangeArrowheads="1"/>
              </p:cNvSpPr>
              <p:nvPr/>
            </p:nvSpPr>
            <p:spPr bwMode="auto">
              <a:xfrm>
                <a:off x="3521" y="2955"/>
                <a:ext cx="55"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75" name="Oval 179">
                <a:extLst>
                  <a:ext uri="{FF2B5EF4-FFF2-40B4-BE49-F238E27FC236}">
                    <a16:creationId xmlns:a16="http://schemas.microsoft.com/office/drawing/2014/main" id="{62B61FEF-A340-2F42-86BB-EC975817F0B9}"/>
                  </a:ext>
                </a:extLst>
              </p:cNvPr>
              <p:cNvSpPr>
                <a:spLocks noChangeArrowheads="1"/>
              </p:cNvSpPr>
              <p:nvPr/>
            </p:nvSpPr>
            <p:spPr bwMode="auto">
              <a:xfrm>
                <a:off x="3254" y="3324"/>
                <a:ext cx="54"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76" name="Oval 180">
                <a:extLst>
                  <a:ext uri="{FF2B5EF4-FFF2-40B4-BE49-F238E27FC236}">
                    <a16:creationId xmlns:a16="http://schemas.microsoft.com/office/drawing/2014/main" id="{E7913AA0-F9A5-DA4B-B8EB-308FA962C899}"/>
                  </a:ext>
                </a:extLst>
              </p:cNvPr>
              <p:cNvSpPr>
                <a:spLocks noChangeArrowheads="1"/>
              </p:cNvSpPr>
              <p:nvPr/>
            </p:nvSpPr>
            <p:spPr bwMode="auto">
              <a:xfrm>
                <a:off x="3652" y="2882"/>
                <a:ext cx="55"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77" name="Oval 181">
                <a:extLst>
                  <a:ext uri="{FF2B5EF4-FFF2-40B4-BE49-F238E27FC236}">
                    <a16:creationId xmlns:a16="http://schemas.microsoft.com/office/drawing/2014/main" id="{34544CB4-0B56-4642-A0E6-2612EA8E8951}"/>
                  </a:ext>
                </a:extLst>
              </p:cNvPr>
              <p:cNvSpPr>
                <a:spLocks noChangeArrowheads="1"/>
              </p:cNvSpPr>
              <p:nvPr/>
            </p:nvSpPr>
            <p:spPr bwMode="auto">
              <a:xfrm>
                <a:off x="3658" y="2816"/>
                <a:ext cx="54"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78" name="Oval 182">
                <a:extLst>
                  <a:ext uri="{FF2B5EF4-FFF2-40B4-BE49-F238E27FC236}">
                    <a16:creationId xmlns:a16="http://schemas.microsoft.com/office/drawing/2014/main" id="{E5787B9A-E21A-1947-BCBD-7209D1B9E05A}"/>
                  </a:ext>
                </a:extLst>
              </p:cNvPr>
              <p:cNvSpPr>
                <a:spLocks noChangeArrowheads="1"/>
              </p:cNvSpPr>
              <p:nvPr/>
            </p:nvSpPr>
            <p:spPr bwMode="auto">
              <a:xfrm>
                <a:off x="3325" y="3463"/>
                <a:ext cx="54"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79" name="Oval 183">
                <a:extLst>
                  <a:ext uri="{FF2B5EF4-FFF2-40B4-BE49-F238E27FC236}">
                    <a16:creationId xmlns:a16="http://schemas.microsoft.com/office/drawing/2014/main" id="{12550D50-3207-E24C-BDBA-C7E13E6FE8BB}"/>
                  </a:ext>
                </a:extLst>
              </p:cNvPr>
              <p:cNvSpPr>
                <a:spLocks noChangeArrowheads="1"/>
              </p:cNvSpPr>
              <p:nvPr/>
            </p:nvSpPr>
            <p:spPr bwMode="auto">
              <a:xfrm>
                <a:off x="3521" y="3318"/>
                <a:ext cx="55"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80" name="Oval 184">
                <a:extLst>
                  <a:ext uri="{FF2B5EF4-FFF2-40B4-BE49-F238E27FC236}">
                    <a16:creationId xmlns:a16="http://schemas.microsoft.com/office/drawing/2014/main" id="{BAEC882A-E5FF-B74B-B7D3-617CF0F8C078}"/>
                  </a:ext>
                </a:extLst>
              </p:cNvPr>
              <p:cNvSpPr>
                <a:spLocks noChangeArrowheads="1"/>
              </p:cNvSpPr>
              <p:nvPr/>
            </p:nvSpPr>
            <p:spPr bwMode="auto">
              <a:xfrm>
                <a:off x="3587" y="3028"/>
                <a:ext cx="54"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81" name="Oval 185">
                <a:extLst>
                  <a:ext uri="{FF2B5EF4-FFF2-40B4-BE49-F238E27FC236}">
                    <a16:creationId xmlns:a16="http://schemas.microsoft.com/office/drawing/2014/main" id="{81111CFC-18F9-904E-AAEA-1AE3B3B14A57}"/>
                  </a:ext>
                </a:extLst>
              </p:cNvPr>
              <p:cNvSpPr>
                <a:spLocks noChangeArrowheads="1"/>
              </p:cNvSpPr>
              <p:nvPr/>
            </p:nvSpPr>
            <p:spPr bwMode="auto">
              <a:xfrm>
                <a:off x="3521" y="3245"/>
                <a:ext cx="55"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82" name="Oval 186">
                <a:extLst>
                  <a:ext uri="{FF2B5EF4-FFF2-40B4-BE49-F238E27FC236}">
                    <a16:creationId xmlns:a16="http://schemas.microsoft.com/office/drawing/2014/main" id="{F84B0771-A7B9-9A44-A9D4-261BD9DAD498}"/>
                  </a:ext>
                </a:extLst>
              </p:cNvPr>
              <p:cNvSpPr>
                <a:spLocks noChangeArrowheads="1"/>
              </p:cNvSpPr>
              <p:nvPr/>
            </p:nvSpPr>
            <p:spPr bwMode="auto">
              <a:xfrm>
                <a:off x="3521" y="3100"/>
                <a:ext cx="55"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83" name="Oval 187">
                <a:extLst>
                  <a:ext uri="{FF2B5EF4-FFF2-40B4-BE49-F238E27FC236}">
                    <a16:creationId xmlns:a16="http://schemas.microsoft.com/office/drawing/2014/main" id="{59801D3B-C710-A040-9BEE-AE76B10F1306}"/>
                  </a:ext>
                </a:extLst>
              </p:cNvPr>
              <p:cNvSpPr>
                <a:spLocks noChangeArrowheads="1"/>
              </p:cNvSpPr>
              <p:nvPr/>
            </p:nvSpPr>
            <p:spPr bwMode="auto">
              <a:xfrm>
                <a:off x="3456" y="3463"/>
                <a:ext cx="54"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84" name="Oval 188">
                <a:extLst>
                  <a:ext uri="{FF2B5EF4-FFF2-40B4-BE49-F238E27FC236}">
                    <a16:creationId xmlns:a16="http://schemas.microsoft.com/office/drawing/2014/main" id="{7B0AB9FB-6B19-C444-9A41-510C6E923CD1}"/>
                  </a:ext>
                </a:extLst>
              </p:cNvPr>
              <p:cNvSpPr>
                <a:spLocks noChangeArrowheads="1"/>
              </p:cNvSpPr>
              <p:nvPr/>
            </p:nvSpPr>
            <p:spPr bwMode="auto">
              <a:xfrm>
                <a:off x="3408" y="3300"/>
                <a:ext cx="55" cy="60"/>
              </a:xfrm>
              <a:prstGeom prst="ellipse">
                <a:avLst/>
              </a:prstGeom>
              <a:solidFill>
                <a:srgbClr val="800000"/>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85" name="Oval 189">
                <a:extLst>
                  <a:ext uri="{FF2B5EF4-FFF2-40B4-BE49-F238E27FC236}">
                    <a16:creationId xmlns:a16="http://schemas.microsoft.com/office/drawing/2014/main" id="{77411712-0D43-AB41-A861-18DF639A7816}"/>
                  </a:ext>
                </a:extLst>
              </p:cNvPr>
              <p:cNvSpPr>
                <a:spLocks noChangeArrowheads="1"/>
              </p:cNvSpPr>
              <p:nvPr/>
            </p:nvSpPr>
            <p:spPr bwMode="auto">
              <a:xfrm>
                <a:off x="3592" y="3094"/>
                <a:ext cx="55" cy="61"/>
              </a:xfrm>
              <a:prstGeom prst="ellipse">
                <a:avLst/>
              </a:prstGeom>
              <a:solidFill>
                <a:srgbClr val="800000"/>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86" name="Oval 190">
                <a:extLst>
                  <a:ext uri="{FF2B5EF4-FFF2-40B4-BE49-F238E27FC236}">
                    <a16:creationId xmlns:a16="http://schemas.microsoft.com/office/drawing/2014/main" id="{D3C03735-C3AF-7C44-8D07-755BABBFED19}"/>
                  </a:ext>
                </a:extLst>
              </p:cNvPr>
              <p:cNvSpPr>
                <a:spLocks noChangeArrowheads="1"/>
              </p:cNvSpPr>
              <p:nvPr/>
            </p:nvSpPr>
            <p:spPr bwMode="auto">
              <a:xfrm>
                <a:off x="3652" y="3100"/>
                <a:ext cx="55"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87" name="Oval 191">
                <a:extLst>
                  <a:ext uri="{FF2B5EF4-FFF2-40B4-BE49-F238E27FC236}">
                    <a16:creationId xmlns:a16="http://schemas.microsoft.com/office/drawing/2014/main" id="{9F9525B0-D331-164F-B0A0-11FFB4D9FCC8}"/>
                  </a:ext>
                </a:extLst>
              </p:cNvPr>
              <p:cNvSpPr>
                <a:spLocks noChangeArrowheads="1"/>
              </p:cNvSpPr>
              <p:nvPr/>
            </p:nvSpPr>
            <p:spPr bwMode="auto">
              <a:xfrm>
                <a:off x="3385" y="3469"/>
                <a:ext cx="54" cy="61"/>
              </a:xfrm>
              <a:prstGeom prst="ellipse">
                <a:avLst/>
              </a:prstGeom>
              <a:solidFill>
                <a:srgbClr val="800000"/>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88" name="Oval 192">
                <a:extLst>
                  <a:ext uri="{FF2B5EF4-FFF2-40B4-BE49-F238E27FC236}">
                    <a16:creationId xmlns:a16="http://schemas.microsoft.com/office/drawing/2014/main" id="{A949A9A8-D29C-FD4F-B2EB-FF04F98169CC}"/>
                  </a:ext>
                </a:extLst>
              </p:cNvPr>
              <p:cNvSpPr>
                <a:spLocks noChangeArrowheads="1"/>
              </p:cNvSpPr>
              <p:nvPr/>
            </p:nvSpPr>
            <p:spPr bwMode="auto">
              <a:xfrm>
                <a:off x="3456" y="3608"/>
                <a:ext cx="54"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89" name="Oval 193">
                <a:extLst>
                  <a:ext uri="{FF2B5EF4-FFF2-40B4-BE49-F238E27FC236}">
                    <a16:creationId xmlns:a16="http://schemas.microsoft.com/office/drawing/2014/main" id="{94C7AB8F-5E54-A242-806D-CF569F84CF15}"/>
                  </a:ext>
                </a:extLst>
              </p:cNvPr>
              <p:cNvSpPr>
                <a:spLocks noChangeArrowheads="1"/>
              </p:cNvSpPr>
              <p:nvPr/>
            </p:nvSpPr>
            <p:spPr bwMode="auto">
              <a:xfrm>
                <a:off x="3527" y="3239"/>
                <a:ext cx="54"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90" name="Oval 194">
                <a:extLst>
                  <a:ext uri="{FF2B5EF4-FFF2-40B4-BE49-F238E27FC236}">
                    <a16:creationId xmlns:a16="http://schemas.microsoft.com/office/drawing/2014/main" id="{7D5F895D-7F03-8E43-8FF2-4FAA582A93CE}"/>
                  </a:ext>
                </a:extLst>
              </p:cNvPr>
              <p:cNvSpPr>
                <a:spLocks noChangeArrowheads="1"/>
              </p:cNvSpPr>
              <p:nvPr/>
            </p:nvSpPr>
            <p:spPr bwMode="auto">
              <a:xfrm>
                <a:off x="3360" y="3059"/>
                <a:ext cx="55"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91" name="Oval 195">
                <a:extLst>
                  <a:ext uri="{FF2B5EF4-FFF2-40B4-BE49-F238E27FC236}">
                    <a16:creationId xmlns:a16="http://schemas.microsoft.com/office/drawing/2014/main" id="{4EE8BD73-FF9A-1A4C-B65C-95F52273E053}"/>
                  </a:ext>
                </a:extLst>
              </p:cNvPr>
              <p:cNvSpPr>
                <a:spLocks noChangeArrowheads="1"/>
              </p:cNvSpPr>
              <p:nvPr/>
            </p:nvSpPr>
            <p:spPr bwMode="auto">
              <a:xfrm>
                <a:off x="3390" y="2955"/>
                <a:ext cx="55"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92" name="Oval 196">
                <a:extLst>
                  <a:ext uri="{FF2B5EF4-FFF2-40B4-BE49-F238E27FC236}">
                    <a16:creationId xmlns:a16="http://schemas.microsoft.com/office/drawing/2014/main" id="{CDB9C798-12BD-2649-A491-B3FB783B2481}"/>
                  </a:ext>
                </a:extLst>
              </p:cNvPr>
              <p:cNvSpPr>
                <a:spLocks noChangeArrowheads="1"/>
              </p:cNvSpPr>
              <p:nvPr/>
            </p:nvSpPr>
            <p:spPr bwMode="auto">
              <a:xfrm>
                <a:off x="3461" y="2876"/>
                <a:ext cx="55"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93" name="Oval 197">
                <a:extLst>
                  <a:ext uri="{FF2B5EF4-FFF2-40B4-BE49-F238E27FC236}">
                    <a16:creationId xmlns:a16="http://schemas.microsoft.com/office/drawing/2014/main" id="{FDCE0F1A-7EFF-EA48-A955-80FF5591F5FD}"/>
                  </a:ext>
                </a:extLst>
              </p:cNvPr>
              <p:cNvSpPr>
                <a:spLocks noChangeArrowheads="1"/>
              </p:cNvSpPr>
              <p:nvPr/>
            </p:nvSpPr>
            <p:spPr bwMode="auto">
              <a:xfrm>
                <a:off x="3325" y="3173"/>
                <a:ext cx="54"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94" name="Oval 198">
                <a:extLst>
                  <a:ext uri="{FF2B5EF4-FFF2-40B4-BE49-F238E27FC236}">
                    <a16:creationId xmlns:a16="http://schemas.microsoft.com/office/drawing/2014/main" id="{26F7E99E-D365-084D-A7EC-1B3EB5D15F43}"/>
                  </a:ext>
                </a:extLst>
              </p:cNvPr>
              <p:cNvSpPr>
                <a:spLocks noChangeArrowheads="1"/>
              </p:cNvSpPr>
              <p:nvPr/>
            </p:nvSpPr>
            <p:spPr bwMode="auto">
              <a:xfrm>
                <a:off x="3658" y="2671"/>
                <a:ext cx="54" cy="6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95" name="Oval 199">
                <a:extLst>
                  <a:ext uri="{FF2B5EF4-FFF2-40B4-BE49-F238E27FC236}">
                    <a16:creationId xmlns:a16="http://schemas.microsoft.com/office/drawing/2014/main" id="{9E2140A7-70B2-8C4F-8BBC-CB450313101C}"/>
                  </a:ext>
                </a:extLst>
              </p:cNvPr>
              <p:cNvSpPr>
                <a:spLocks noChangeArrowheads="1"/>
              </p:cNvSpPr>
              <p:nvPr/>
            </p:nvSpPr>
            <p:spPr bwMode="auto">
              <a:xfrm>
                <a:off x="3396" y="3384"/>
                <a:ext cx="54" cy="61"/>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96" name="Oval 200">
                <a:extLst>
                  <a:ext uri="{FF2B5EF4-FFF2-40B4-BE49-F238E27FC236}">
                    <a16:creationId xmlns:a16="http://schemas.microsoft.com/office/drawing/2014/main" id="{B7F55DE7-6A03-AA41-9FCD-AC78AEE680AD}"/>
                  </a:ext>
                </a:extLst>
              </p:cNvPr>
              <p:cNvSpPr>
                <a:spLocks noChangeArrowheads="1"/>
              </p:cNvSpPr>
              <p:nvPr/>
            </p:nvSpPr>
            <p:spPr bwMode="auto">
              <a:xfrm>
                <a:off x="3587" y="2882"/>
                <a:ext cx="54" cy="61"/>
              </a:xfrm>
              <a:prstGeom prst="ellipse">
                <a:avLst/>
              </a:prstGeom>
              <a:solidFill>
                <a:srgbClr val="800000"/>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97" name="Rectangle 201">
                <a:extLst>
                  <a:ext uri="{FF2B5EF4-FFF2-40B4-BE49-F238E27FC236}">
                    <a16:creationId xmlns:a16="http://schemas.microsoft.com/office/drawing/2014/main" id="{937FD8F4-7FAD-544C-9006-4C526E6A03BB}"/>
                  </a:ext>
                </a:extLst>
              </p:cNvPr>
              <p:cNvSpPr>
                <a:spLocks noChangeArrowheads="1"/>
              </p:cNvSpPr>
              <p:nvPr/>
            </p:nvSpPr>
            <p:spPr bwMode="auto">
              <a:xfrm>
                <a:off x="2841" y="1872"/>
                <a:ext cx="316"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CN">
                    <a:latin typeface="Times New Roman" panose="02020603050405020304" pitchFamily="18" charset="0"/>
                    <a:ea typeface="SimSun" panose="02010600030101010101" pitchFamily="2" charset="-122"/>
                  </a:rPr>
                  <a:t>y</a:t>
                </a:r>
              </a:p>
            </p:txBody>
          </p:sp>
          <p:sp>
            <p:nvSpPr>
              <p:cNvPr id="1489098" name="Oval 202">
                <a:extLst>
                  <a:ext uri="{FF2B5EF4-FFF2-40B4-BE49-F238E27FC236}">
                    <a16:creationId xmlns:a16="http://schemas.microsoft.com/office/drawing/2014/main" id="{BC3D30D8-F729-6849-86FF-11A96EACDDBD}"/>
                  </a:ext>
                </a:extLst>
              </p:cNvPr>
              <p:cNvSpPr>
                <a:spLocks noChangeArrowheads="1"/>
              </p:cNvSpPr>
              <p:nvPr/>
            </p:nvSpPr>
            <p:spPr bwMode="auto">
              <a:xfrm>
                <a:off x="3385" y="2223"/>
                <a:ext cx="54" cy="61"/>
              </a:xfrm>
              <a:prstGeom prst="ellipse">
                <a:avLst/>
              </a:prstGeom>
              <a:solidFill>
                <a:srgbClr val="800000"/>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9099" name="Rectangle 203">
                <a:extLst>
                  <a:ext uri="{FF2B5EF4-FFF2-40B4-BE49-F238E27FC236}">
                    <a16:creationId xmlns:a16="http://schemas.microsoft.com/office/drawing/2014/main" id="{51C87D95-0CCC-A942-A9AB-48677DAEFC7A}"/>
                  </a:ext>
                </a:extLst>
              </p:cNvPr>
              <p:cNvSpPr>
                <a:spLocks noChangeArrowheads="1"/>
              </p:cNvSpPr>
              <p:nvPr/>
            </p:nvSpPr>
            <p:spPr bwMode="auto">
              <a:xfrm>
                <a:off x="4677" y="3648"/>
                <a:ext cx="317"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CN">
                    <a:latin typeface="Times New Roman" panose="02020603050405020304" pitchFamily="18" charset="0"/>
                    <a:ea typeface="SimSun" panose="02010600030101010101" pitchFamily="2" charset="-122"/>
                  </a:rPr>
                  <a:t>x</a:t>
                </a:r>
              </a:p>
            </p:txBody>
          </p:sp>
          <p:sp>
            <p:nvSpPr>
              <p:cNvPr id="1489100" name="Freeform 204">
                <a:extLst>
                  <a:ext uri="{FF2B5EF4-FFF2-40B4-BE49-F238E27FC236}">
                    <a16:creationId xmlns:a16="http://schemas.microsoft.com/office/drawing/2014/main" id="{5A5781A1-E704-1549-A166-15926D336A8B}"/>
                  </a:ext>
                </a:extLst>
              </p:cNvPr>
              <p:cNvSpPr>
                <a:spLocks/>
              </p:cNvSpPr>
              <p:nvPr/>
            </p:nvSpPr>
            <p:spPr bwMode="auto">
              <a:xfrm>
                <a:off x="3256" y="2114"/>
                <a:ext cx="285" cy="271"/>
              </a:xfrm>
              <a:custGeom>
                <a:avLst/>
                <a:gdLst>
                  <a:gd name="T0" fmla="*/ 225 w 285"/>
                  <a:gd name="T1" fmla="*/ 34 h 271"/>
                  <a:gd name="T2" fmla="*/ 92 w 285"/>
                  <a:gd name="T3" fmla="*/ 27 h 271"/>
                  <a:gd name="T4" fmla="*/ 47 w 285"/>
                  <a:gd name="T5" fmla="*/ 42 h 271"/>
                  <a:gd name="T6" fmla="*/ 92 w 285"/>
                  <a:gd name="T7" fmla="*/ 271 h 271"/>
                  <a:gd name="T8" fmla="*/ 225 w 285"/>
                  <a:gd name="T9" fmla="*/ 264 h 271"/>
                  <a:gd name="T10" fmla="*/ 284 w 285"/>
                  <a:gd name="T11" fmla="*/ 153 h 271"/>
                  <a:gd name="T12" fmla="*/ 277 w 285"/>
                  <a:gd name="T13" fmla="*/ 86 h 271"/>
                  <a:gd name="T14" fmla="*/ 255 w 285"/>
                  <a:gd name="T15" fmla="*/ 79 h 271"/>
                  <a:gd name="T16" fmla="*/ 225 w 285"/>
                  <a:gd name="T17" fmla="*/ 3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71">
                    <a:moveTo>
                      <a:pt x="225" y="34"/>
                    </a:moveTo>
                    <a:cubicBezTo>
                      <a:pt x="175" y="0"/>
                      <a:pt x="201" y="11"/>
                      <a:pt x="92" y="27"/>
                    </a:cubicBezTo>
                    <a:cubicBezTo>
                      <a:pt x="76" y="29"/>
                      <a:pt x="47" y="42"/>
                      <a:pt x="47" y="42"/>
                    </a:cubicBezTo>
                    <a:cubicBezTo>
                      <a:pt x="0" y="116"/>
                      <a:pt x="20" y="225"/>
                      <a:pt x="92" y="271"/>
                    </a:cubicBezTo>
                    <a:cubicBezTo>
                      <a:pt x="136" y="269"/>
                      <a:pt x="181" y="270"/>
                      <a:pt x="225" y="264"/>
                    </a:cubicBezTo>
                    <a:cubicBezTo>
                      <a:pt x="266" y="258"/>
                      <a:pt x="277" y="183"/>
                      <a:pt x="284" y="153"/>
                    </a:cubicBezTo>
                    <a:cubicBezTo>
                      <a:pt x="282" y="131"/>
                      <a:pt x="285" y="107"/>
                      <a:pt x="277" y="86"/>
                    </a:cubicBezTo>
                    <a:cubicBezTo>
                      <a:pt x="274" y="79"/>
                      <a:pt x="259" y="85"/>
                      <a:pt x="255" y="79"/>
                    </a:cubicBezTo>
                    <a:cubicBezTo>
                      <a:pt x="220" y="29"/>
                      <a:pt x="262" y="34"/>
                      <a:pt x="225" y="34"/>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89101" name="Freeform 205">
                <a:extLst>
                  <a:ext uri="{FF2B5EF4-FFF2-40B4-BE49-F238E27FC236}">
                    <a16:creationId xmlns:a16="http://schemas.microsoft.com/office/drawing/2014/main" id="{37092AE2-C37E-C748-8B6B-C46BB13F0241}"/>
                  </a:ext>
                </a:extLst>
              </p:cNvPr>
              <p:cNvSpPr>
                <a:spLocks/>
              </p:cNvSpPr>
              <p:nvPr/>
            </p:nvSpPr>
            <p:spPr bwMode="auto">
              <a:xfrm>
                <a:off x="3414" y="2623"/>
                <a:ext cx="423" cy="415"/>
              </a:xfrm>
              <a:custGeom>
                <a:avLst/>
                <a:gdLst>
                  <a:gd name="T0" fmla="*/ 289 w 423"/>
                  <a:gd name="T1" fmla="*/ 14 h 415"/>
                  <a:gd name="T2" fmla="*/ 156 w 423"/>
                  <a:gd name="T3" fmla="*/ 22 h 415"/>
                  <a:gd name="T4" fmla="*/ 112 w 423"/>
                  <a:gd name="T5" fmla="*/ 44 h 415"/>
                  <a:gd name="T6" fmla="*/ 67 w 423"/>
                  <a:gd name="T7" fmla="*/ 81 h 415"/>
                  <a:gd name="T8" fmla="*/ 15 w 423"/>
                  <a:gd name="T9" fmla="*/ 170 h 415"/>
                  <a:gd name="T10" fmla="*/ 30 w 423"/>
                  <a:gd name="T11" fmla="*/ 311 h 415"/>
                  <a:gd name="T12" fmla="*/ 45 w 423"/>
                  <a:gd name="T13" fmla="*/ 355 h 415"/>
                  <a:gd name="T14" fmla="*/ 178 w 423"/>
                  <a:gd name="T15" fmla="*/ 414 h 415"/>
                  <a:gd name="T16" fmla="*/ 304 w 423"/>
                  <a:gd name="T17" fmla="*/ 407 h 415"/>
                  <a:gd name="T18" fmla="*/ 326 w 423"/>
                  <a:gd name="T19" fmla="*/ 385 h 415"/>
                  <a:gd name="T20" fmla="*/ 386 w 423"/>
                  <a:gd name="T21" fmla="*/ 362 h 415"/>
                  <a:gd name="T22" fmla="*/ 423 w 423"/>
                  <a:gd name="T23" fmla="*/ 303 h 415"/>
                  <a:gd name="T24" fmla="*/ 386 w 423"/>
                  <a:gd name="T25" fmla="*/ 81 h 415"/>
                  <a:gd name="T26" fmla="*/ 363 w 423"/>
                  <a:gd name="T27" fmla="*/ 36 h 415"/>
                  <a:gd name="T28" fmla="*/ 319 w 423"/>
                  <a:gd name="T29" fmla="*/ 22 h 415"/>
                  <a:gd name="T30" fmla="*/ 289 w 423"/>
                  <a:gd name="T31" fmla="*/ 1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415">
                    <a:moveTo>
                      <a:pt x="289" y="14"/>
                    </a:moveTo>
                    <a:cubicBezTo>
                      <a:pt x="245" y="0"/>
                      <a:pt x="200" y="12"/>
                      <a:pt x="156" y="22"/>
                    </a:cubicBezTo>
                    <a:cubicBezTo>
                      <a:pt x="142" y="31"/>
                      <a:pt x="126" y="35"/>
                      <a:pt x="112" y="44"/>
                    </a:cubicBezTo>
                    <a:cubicBezTo>
                      <a:pt x="96" y="55"/>
                      <a:pt x="83" y="70"/>
                      <a:pt x="67" y="81"/>
                    </a:cubicBezTo>
                    <a:cubicBezTo>
                      <a:pt x="47" y="111"/>
                      <a:pt x="35" y="141"/>
                      <a:pt x="15" y="170"/>
                    </a:cubicBezTo>
                    <a:cubicBezTo>
                      <a:pt x="0" y="219"/>
                      <a:pt x="15" y="265"/>
                      <a:pt x="30" y="311"/>
                    </a:cubicBezTo>
                    <a:cubicBezTo>
                      <a:pt x="35" y="326"/>
                      <a:pt x="34" y="344"/>
                      <a:pt x="45" y="355"/>
                    </a:cubicBezTo>
                    <a:cubicBezTo>
                      <a:pt x="80" y="390"/>
                      <a:pt x="133" y="400"/>
                      <a:pt x="178" y="414"/>
                    </a:cubicBezTo>
                    <a:cubicBezTo>
                      <a:pt x="220" y="412"/>
                      <a:pt x="263" y="415"/>
                      <a:pt x="304" y="407"/>
                    </a:cubicBezTo>
                    <a:cubicBezTo>
                      <a:pt x="314" y="405"/>
                      <a:pt x="318" y="391"/>
                      <a:pt x="326" y="385"/>
                    </a:cubicBezTo>
                    <a:cubicBezTo>
                      <a:pt x="347" y="370"/>
                      <a:pt x="362" y="368"/>
                      <a:pt x="386" y="362"/>
                    </a:cubicBezTo>
                    <a:cubicBezTo>
                      <a:pt x="413" y="345"/>
                      <a:pt x="412" y="332"/>
                      <a:pt x="423" y="303"/>
                    </a:cubicBezTo>
                    <a:cubicBezTo>
                      <a:pt x="417" y="221"/>
                      <a:pt x="413" y="156"/>
                      <a:pt x="386" y="81"/>
                    </a:cubicBezTo>
                    <a:cubicBezTo>
                      <a:pt x="382" y="70"/>
                      <a:pt x="374" y="43"/>
                      <a:pt x="363" y="36"/>
                    </a:cubicBezTo>
                    <a:cubicBezTo>
                      <a:pt x="350" y="28"/>
                      <a:pt x="319" y="22"/>
                      <a:pt x="319" y="22"/>
                    </a:cubicBezTo>
                    <a:cubicBezTo>
                      <a:pt x="294" y="5"/>
                      <a:pt x="304" y="1"/>
                      <a:pt x="289" y="14"/>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89102" name="Freeform 206">
                <a:extLst>
                  <a:ext uri="{FF2B5EF4-FFF2-40B4-BE49-F238E27FC236}">
                    <a16:creationId xmlns:a16="http://schemas.microsoft.com/office/drawing/2014/main" id="{A7310EBD-3FD8-204C-8537-2B9BF6B11BD2}"/>
                  </a:ext>
                </a:extLst>
              </p:cNvPr>
              <p:cNvSpPr>
                <a:spLocks/>
              </p:cNvSpPr>
              <p:nvPr/>
            </p:nvSpPr>
            <p:spPr bwMode="auto">
              <a:xfrm>
                <a:off x="3285" y="2919"/>
                <a:ext cx="494" cy="363"/>
              </a:xfrm>
              <a:custGeom>
                <a:avLst/>
                <a:gdLst>
                  <a:gd name="T0" fmla="*/ 167 w 494"/>
                  <a:gd name="T1" fmla="*/ 15 h 363"/>
                  <a:gd name="T2" fmla="*/ 48 w 494"/>
                  <a:gd name="T3" fmla="*/ 44 h 363"/>
                  <a:gd name="T4" fmla="*/ 18 w 494"/>
                  <a:gd name="T5" fmla="*/ 155 h 363"/>
                  <a:gd name="T6" fmla="*/ 26 w 494"/>
                  <a:gd name="T7" fmla="*/ 177 h 363"/>
                  <a:gd name="T8" fmla="*/ 115 w 494"/>
                  <a:gd name="T9" fmla="*/ 207 h 363"/>
                  <a:gd name="T10" fmla="*/ 255 w 494"/>
                  <a:gd name="T11" fmla="*/ 244 h 363"/>
                  <a:gd name="T12" fmla="*/ 315 w 494"/>
                  <a:gd name="T13" fmla="*/ 296 h 363"/>
                  <a:gd name="T14" fmla="*/ 418 w 494"/>
                  <a:gd name="T15" fmla="*/ 363 h 363"/>
                  <a:gd name="T16" fmla="*/ 478 w 494"/>
                  <a:gd name="T17" fmla="*/ 348 h 363"/>
                  <a:gd name="T18" fmla="*/ 492 w 494"/>
                  <a:gd name="T19" fmla="*/ 303 h 363"/>
                  <a:gd name="T20" fmla="*/ 478 w 494"/>
                  <a:gd name="T21" fmla="*/ 207 h 363"/>
                  <a:gd name="T22" fmla="*/ 433 w 494"/>
                  <a:gd name="T23" fmla="*/ 177 h 363"/>
                  <a:gd name="T24" fmla="*/ 270 w 494"/>
                  <a:gd name="T25" fmla="*/ 111 h 363"/>
                  <a:gd name="T26" fmla="*/ 159 w 494"/>
                  <a:gd name="T27" fmla="*/ 37 h 363"/>
                  <a:gd name="T28" fmla="*/ 144 w 494"/>
                  <a:gd name="T29" fmla="*/ 15 h 363"/>
                  <a:gd name="T30" fmla="*/ 167 w 494"/>
                  <a:gd name="T31" fmla="*/ 1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363">
                    <a:moveTo>
                      <a:pt x="167" y="15"/>
                    </a:moveTo>
                    <a:cubicBezTo>
                      <a:pt x="124" y="0"/>
                      <a:pt x="89" y="31"/>
                      <a:pt x="48" y="44"/>
                    </a:cubicBezTo>
                    <a:cubicBezTo>
                      <a:pt x="0" y="77"/>
                      <a:pt x="8" y="89"/>
                      <a:pt x="18" y="155"/>
                    </a:cubicBezTo>
                    <a:cubicBezTo>
                      <a:pt x="19" y="163"/>
                      <a:pt x="20" y="171"/>
                      <a:pt x="26" y="177"/>
                    </a:cubicBezTo>
                    <a:cubicBezTo>
                      <a:pt x="42" y="193"/>
                      <a:pt x="94" y="201"/>
                      <a:pt x="115" y="207"/>
                    </a:cubicBezTo>
                    <a:cubicBezTo>
                      <a:pt x="160" y="238"/>
                      <a:pt x="199" y="239"/>
                      <a:pt x="255" y="244"/>
                    </a:cubicBezTo>
                    <a:cubicBezTo>
                      <a:pt x="280" y="260"/>
                      <a:pt x="290" y="280"/>
                      <a:pt x="315" y="296"/>
                    </a:cubicBezTo>
                    <a:cubicBezTo>
                      <a:pt x="348" y="344"/>
                      <a:pt x="367" y="345"/>
                      <a:pt x="418" y="363"/>
                    </a:cubicBezTo>
                    <a:cubicBezTo>
                      <a:pt x="424" y="362"/>
                      <a:pt x="476" y="351"/>
                      <a:pt x="478" y="348"/>
                    </a:cubicBezTo>
                    <a:cubicBezTo>
                      <a:pt x="487" y="335"/>
                      <a:pt x="492" y="303"/>
                      <a:pt x="492" y="303"/>
                    </a:cubicBezTo>
                    <a:cubicBezTo>
                      <a:pt x="489" y="271"/>
                      <a:pt x="494" y="235"/>
                      <a:pt x="478" y="207"/>
                    </a:cubicBezTo>
                    <a:cubicBezTo>
                      <a:pt x="461" y="178"/>
                      <a:pt x="456" y="190"/>
                      <a:pt x="433" y="177"/>
                    </a:cubicBezTo>
                    <a:cubicBezTo>
                      <a:pt x="360" y="136"/>
                      <a:pt x="357" y="123"/>
                      <a:pt x="270" y="111"/>
                    </a:cubicBezTo>
                    <a:cubicBezTo>
                      <a:pt x="227" y="95"/>
                      <a:pt x="189" y="73"/>
                      <a:pt x="159" y="37"/>
                    </a:cubicBezTo>
                    <a:cubicBezTo>
                      <a:pt x="153" y="30"/>
                      <a:pt x="141" y="23"/>
                      <a:pt x="144" y="15"/>
                    </a:cubicBezTo>
                    <a:cubicBezTo>
                      <a:pt x="147" y="8"/>
                      <a:pt x="159" y="15"/>
                      <a:pt x="167" y="15"/>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89103" name="Freeform 207">
                <a:extLst>
                  <a:ext uri="{FF2B5EF4-FFF2-40B4-BE49-F238E27FC236}">
                    <a16:creationId xmlns:a16="http://schemas.microsoft.com/office/drawing/2014/main" id="{FAF9FCC6-6F5A-D245-9AB4-56FF89F91B96}"/>
                  </a:ext>
                </a:extLst>
              </p:cNvPr>
              <p:cNvSpPr>
                <a:spLocks/>
              </p:cNvSpPr>
              <p:nvPr/>
            </p:nvSpPr>
            <p:spPr bwMode="auto">
              <a:xfrm>
                <a:off x="3305" y="3385"/>
                <a:ext cx="341" cy="341"/>
              </a:xfrm>
              <a:custGeom>
                <a:avLst/>
                <a:gdLst>
                  <a:gd name="T0" fmla="*/ 6 w 341"/>
                  <a:gd name="T1" fmla="*/ 149 h 341"/>
                  <a:gd name="T2" fmla="*/ 58 w 341"/>
                  <a:gd name="T3" fmla="*/ 52 h 341"/>
                  <a:gd name="T4" fmla="*/ 147 w 341"/>
                  <a:gd name="T5" fmla="*/ 0 h 341"/>
                  <a:gd name="T6" fmla="*/ 235 w 341"/>
                  <a:gd name="T7" fmla="*/ 23 h 341"/>
                  <a:gd name="T8" fmla="*/ 280 w 341"/>
                  <a:gd name="T9" fmla="*/ 37 h 341"/>
                  <a:gd name="T10" fmla="*/ 324 w 341"/>
                  <a:gd name="T11" fmla="*/ 126 h 341"/>
                  <a:gd name="T12" fmla="*/ 332 w 341"/>
                  <a:gd name="T13" fmla="*/ 149 h 341"/>
                  <a:gd name="T14" fmla="*/ 310 w 341"/>
                  <a:gd name="T15" fmla="*/ 297 h 341"/>
                  <a:gd name="T16" fmla="*/ 265 w 341"/>
                  <a:gd name="T17" fmla="*/ 341 h 341"/>
                  <a:gd name="T18" fmla="*/ 154 w 341"/>
                  <a:gd name="T19" fmla="*/ 334 h 341"/>
                  <a:gd name="T20" fmla="*/ 95 w 341"/>
                  <a:gd name="T21" fmla="*/ 319 h 341"/>
                  <a:gd name="T22" fmla="*/ 35 w 341"/>
                  <a:gd name="T23" fmla="*/ 267 h 341"/>
                  <a:gd name="T24" fmla="*/ 6 w 341"/>
                  <a:gd name="T25" fmla="*/ 200 h 341"/>
                  <a:gd name="T26" fmla="*/ 6 w 341"/>
                  <a:gd name="T27" fmla="*/ 149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1" h="341">
                    <a:moveTo>
                      <a:pt x="6" y="149"/>
                    </a:moveTo>
                    <a:cubicBezTo>
                      <a:pt x="13" y="74"/>
                      <a:pt x="0" y="72"/>
                      <a:pt x="58" y="52"/>
                    </a:cubicBezTo>
                    <a:cubicBezTo>
                      <a:pt x="82" y="15"/>
                      <a:pt x="108" y="14"/>
                      <a:pt x="147" y="0"/>
                    </a:cubicBezTo>
                    <a:cubicBezTo>
                      <a:pt x="179" y="6"/>
                      <a:pt x="204" y="13"/>
                      <a:pt x="235" y="23"/>
                    </a:cubicBezTo>
                    <a:cubicBezTo>
                      <a:pt x="250" y="28"/>
                      <a:pt x="280" y="37"/>
                      <a:pt x="280" y="37"/>
                    </a:cubicBezTo>
                    <a:cubicBezTo>
                      <a:pt x="320" y="97"/>
                      <a:pt x="303" y="63"/>
                      <a:pt x="324" y="126"/>
                    </a:cubicBezTo>
                    <a:cubicBezTo>
                      <a:pt x="327" y="134"/>
                      <a:pt x="332" y="149"/>
                      <a:pt x="332" y="149"/>
                    </a:cubicBezTo>
                    <a:cubicBezTo>
                      <a:pt x="326" y="199"/>
                      <a:pt x="341" y="258"/>
                      <a:pt x="310" y="297"/>
                    </a:cubicBezTo>
                    <a:cubicBezTo>
                      <a:pt x="297" y="314"/>
                      <a:pt x="265" y="341"/>
                      <a:pt x="265" y="341"/>
                    </a:cubicBezTo>
                    <a:cubicBezTo>
                      <a:pt x="228" y="339"/>
                      <a:pt x="191" y="339"/>
                      <a:pt x="154" y="334"/>
                    </a:cubicBezTo>
                    <a:cubicBezTo>
                      <a:pt x="134" y="331"/>
                      <a:pt x="95" y="319"/>
                      <a:pt x="95" y="319"/>
                    </a:cubicBezTo>
                    <a:cubicBezTo>
                      <a:pt x="70" y="303"/>
                      <a:pt x="60" y="283"/>
                      <a:pt x="35" y="267"/>
                    </a:cubicBezTo>
                    <a:cubicBezTo>
                      <a:pt x="18" y="214"/>
                      <a:pt x="29" y="236"/>
                      <a:pt x="6" y="200"/>
                    </a:cubicBezTo>
                    <a:cubicBezTo>
                      <a:pt x="14" y="153"/>
                      <a:pt x="24" y="167"/>
                      <a:pt x="6" y="149"/>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89104" name="Freeform 208">
                <a:extLst>
                  <a:ext uri="{FF2B5EF4-FFF2-40B4-BE49-F238E27FC236}">
                    <a16:creationId xmlns:a16="http://schemas.microsoft.com/office/drawing/2014/main" id="{4F8216BC-C55F-B848-B95A-465AEAB32D5F}"/>
                  </a:ext>
                </a:extLst>
              </p:cNvPr>
              <p:cNvSpPr>
                <a:spLocks/>
              </p:cNvSpPr>
              <p:nvPr/>
            </p:nvSpPr>
            <p:spPr bwMode="auto">
              <a:xfrm>
                <a:off x="3205" y="3134"/>
                <a:ext cx="452" cy="311"/>
              </a:xfrm>
              <a:custGeom>
                <a:avLst/>
                <a:gdLst>
                  <a:gd name="T0" fmla="*/ 424 w 452"/>
                  <a:gd name="T1" fmla="*/ 222 h 311"/>
                  <a:gd name="T2" fmla="*/ 372 w 452"/>
                  <a:gd name="T3" fmla="*/ 74 h 311"/>
                  <a:gd name="T4" fmla="*/ 232 w 452"/>
                  <a:gd name="T5" fmla="*/ 14 h 311"/>
                  <a:gd name="T6" fmla="*/ 172 w 452"/>
                  <a:gd name="T7" fmla="*/ 0 h 311"/>
                  <a:gd name="T8" fmla="*/ 54 w 452"/>
                  <a:gd name="T9" fmla="*/ 29 h 311"/>
                  <a:gd name="T10" fmla="*/ 17 w 452"/>
                  <a:gd name="T11" fmla="*/ 118 h 311"/>
                  <a:gd name="T12" fmla="*/ 54 w 452"/>
                  <a:gd name="T13" fmla="*/ 259 h 311"/>
                  <a:gd name="T14" fmla="*/ 121 w 452"/>
                  <a:gd name="T15" fmla="*/ 311 h 311"/>
                  <a:gd name="T16" fmla="*/ 172 w 452"/>
                  <a:gd name="T17" fmla="*/ 303 h 311"/>
                  <a:gd name="T18" fmla="*/ 217 w 452"/>
                  <a:gd name="T19" fmla="*/ 274 h 311"/>
                  <a:gd name="T20" fmla="*/ 291 w 452"/>
                  <a:gd name="T21" fmla="*/ 251 h 311"/>
                  <a:gd name="T22" fmla="*/ 410 w 452"/>
                  <a:gd name="T23" fmla="*/ 288 h 311"/>
                  <a:gd name="T24" fmla="*/ 424 w 452"/>
                  <a:gd name="T25" fmla="*/ 22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2" h="311">
                    <a:moveTo>
                      <a:pt x="424" y="222"/>
                    </a:moveTo>
                    <a:cubicBezTo>
                      <a:pt x="419" y="141"/>
                      <a:pt x="444" y="96"/>
                      <a:pt x="372" y="74"/>
                    </a:cubicBezTo>
                    <a:cubicBezTo>
                      <a:pt x="324" y="41"/>
                      <a:pt x="289" y="31"/>
                      <a:pt x="232" y="14"/>
                    </a:cubicBezTo>
                    <a:cubicBezTo>
                      <a:pt x="212" y="8"/>
                      <a:pt x="172" y="0"/>
                      <a:pt x="172" y="0"/>
                    </a:cubicBezTo>
                    <a:cubicBezTo>
                      <a:pt x="132" y="8"/>
                      <a:pt x="93" y="17"/>
                      <a:pt x="54" y="29"/>
                    </a:cubicBezTo>
                    <a:cubicBezTo>
                      <a:pt x="35" y="56"/>
                      <a:pt x="27" y="86"/>
                      <a:pt x="17" y="118"/>
                    </a:cubicBezTo>
                    <a:cubicBezTo>
                      <a:pt x="20" y="170"/>
                      <a:pt x="0" y="239"/>
                      <a:pt x="54" y="259"/>
                    </a:cubicBezTo>
                    <a:cubicBezTo>
                      <a:pt x="72" y="286"/>
                      <a:pt x="94" y="294"/>
                      <a:pt x="121" y="311"/>
                    </a:cubicBezTo>
                    <a:cubicBezTo>
                      <a:pt x="138" y="308"/>
                      <a:pt x="156" y="309"/>
                      <a:pt x="172" y="303"/>
                    </a:cubicBezTo>
                    <a:cubicBezTo>
                      <a:pt x="189" y="297"/>
                      <a:pt x="202" y="284"/>
                      <a:pt x="217" y="274"/>
                    </a:cubicBezTo>
                    <a:cubicBezTo>
                      <a:pt x="236" y="262"/>
                      <a:pt x="270" y="257"/>
                      <a:pt x="291" y="251"/>
                    </a:cubicBezTo>
                    <a:cubicBezTo>
                      <a:pt x="335" y="263"/>
                      <a:pt x="363" y="281"/>
                      <a:pt x="410" y="288"/>
                    </a:cubicBezTo>
                    <a:cubicBezTo>
                      <a:pt x="452" y="274"/>
                      <a:pt x="441" y="254"/>
                      <a:pt x="424" y="222"/>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1489105" name="Rectangle 209">
            <a:extLst>
              <a:ext uri="{FF2B5EF4-FFF2-40B4-BE49-F238E27FC236}">
                <a16:creationId xmlns:a16="http://schemas.microsoft.com/office/drawing/2014/main" id="{7C3B0CA3-05B5-4645-87B6-3AC345194BAB}"/>
              </a:ext>
            </a:extLst>
          </p:cNvPr>
          <p:cNvSpPr>
            <a:spLocks noChangeArrowheads="1"/>
          </p:cNvSpPr>
          <p:nvPr/>
        </p:nvSpPr>
        <p:spPr bwMode="auto">
          <a:xfrm>
            <a:off x="4876800" y="1828800"/>
            <a:ext cx="2147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spcBef>
                <a:spcPct val="50000"/>
              </a:spcBef>
              <a:buClr>
                <a:schemeClr val="hlink"/>
              </a:buClr>
              <a:buSzPct val="55000"/>
              <a:buFont typeface="Wingdings" pitchFamily="2" charset="2"/>
              <a:buChar char="n"/>
            </a:pPr>
            <a:r>
              <a:rPr lang="en-US" altLang="zh-CN" sz="2800">
                <a:ea typeface="SimSun" panose="02010600030101010101" pitchFamily="2" charset="-122"/>
              </a:rPr>
              <a:t>s/pq = 5</a:t>
            </a:r>
          </a:p>
        </p:txBody>
      </p:sp>
    </p:spTree>
  </p:cSld>
  <p:clrMapOvr>
    <a:masterClrMapping/>
  </p:clrMapOvr>
  <p:transition>
    <p:strips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lide Number Placeholder 5">
            <a:extLst>
              <a:ext uri="{FF2B5EF4-FFF2-40B4-BE49-F238E27FC236}">
                <a16:creationId xmlns:a16="http://schemas.microsoft.com/office/drawing/2014/main" id="{698702BA-3D72-D145-AAAE-313920BE6539}"/>
              </a:ext>
            </a:extLst>
          </p:cNvPr>
          <p:cNvSpPr>
            <a:spLocks noGrp="1"/>
          </p:cNvSpPr>
          <p:nvPr>
            <p:ph type="sldNum" sz="quarter" idx="12"/>
          </p:nvPr>
        </p:nvSpPr>
        <p:spPr/>
        <p:txBody>
          <a:bodyPr/>
          <a:lstStyle/>
          <a:p>
            <a:fld id="{7EA906A5-6B49-E342-9312-CD589D9498C7}" type="slidenum">
              <a:rPr lang="en-US" altLang="en-US"/>
              <a:pPr/>
              <a:t>34</a:t>
            </a:fld>
            <a:endParaRPr lang="en-US" altLang="en-US"/>
          </a:p>
        </p:txBody>
      </p:sp>
      <p:sp>
        <p:nvSpPr>
          <p:cNvPr id="1490946" name="Rectangle 2">
            <a:extLst>
              <a:ext uri="{FF2B5EF4-FFF2-40B4-BE49-F238E27FC236}">
                <a16:creationId xmlns:a16="http://schemas.microsoft.com/office/drawing/2014/main" id="{B4EBF29E-E8F8-DF49-87EA-4B9C7BF928E0}"/>
              </a:ext>
            </a:extLst>
          </p:cNvPr>
          <p:cNvSpPr>
            <a:spLocks noGrp="1" noChangeArrowheads="1"/>
          </p:cNvSpPr>
          <p:nvPr>
            <p:ph type="title"/>
          </p:nvPr>
        </p:nvSpPr>
        <p:spPr>
          <a:xfrm>
            <a:off x="533407" y="153963"/>
            <a:ext cx="8096518" cy="857586"/>
          </a:xfrm>
        </p:spPr>
        <p:txBody>
          <a:bodyPr>
            <a:normAutofit/>
          </a:bodyPr>
          <a:lstStyle/>
          <a:p>
            <a:r>
              <a:rPr lang="en-US" altLang="zh-CN" sz="3200" dirty="0">
                <a:ea typeface="SimSun" panose="02010600030101010101" pitchFamily="2" charset="-122"/>
              </a:rPr>
              <a:t>Cure: Shrinking Representative Points</a:t>
            </a:r>
            <a:endParaRPr lang="en-US" altLang="zh-CN" dirty="0">
              <a:ea typeface="SimSun" panose="02010600030101010101" pitchFamily="2" charset="-122"/>
            </a:endParaRPr>
          </a:p>
        </p:txBody>
      </p:sp>
      <p:sp>
        <p:nvSpPr>
          <p:cNvPr id="1490947" name="Rectangle 3">
            <a:extLst>
              <a:ext uri="{FF2B5EF4-FFF2-40B4-BE49-F238E27FC236}">
                <a16:creationId xmlns:a16="http://schemas.microsoft.com/office/drawing/2014/main" id="{61329285-8486-4042-9BF8-BD1279DCE0A8}"/>
              </a:ext>
            </a:extLst>
          </p:cNvPr>
          <p:cNvSpPr>
            <a:spLocks noGrp="1" noChangeArrowheads="1"/>
          </p:cNvSpPr>
          <p:nvPr>
            <p:ph type="body" idx="1"/>
          </p:nvPr>
        </p:nvSpPr>
        <p:spPr>
          <a:xfrm>
            <a:off x="381000" y="4953000"/>
            <a:ext cx="8534400" cy="1676400"/>
          </a:xfrm>
        </p:spPr>
        <p:txBody>
          <a:bodyPr/>
          <a:lstStyle/>
          <a:p>
            <a:pPr>
              <a:spcBef>
                <a:spcPct val="50000"/>
              </a:spcBef>
              <a:buClr>
                <a:schemeClr val="tx1"/>
              </a:buClr>
            </a:pPr>
            <a:r>
              <a:rPr lang="en-US" altLang="zh-CN" sz="2400">
                <a:ea typeface="SimSun" panose="02010600030101010101" pitchFamily="2" charset="-122"/>
              </a:rPr>
              <a:t>Shrink the multiple representative points towards the gravity center by a fraction of </a:t>
            </a:r>
            <a:r>
              <a:rPr lang="en-US" altLang="zh-CN" sz="2400">
                <a:ea typeface="SimSun" panose="02010600030101010101" pitchFamily="2" charset="-122"/>
                <a:sym typeface="Symbol" pitchFamily="2" charset="2"/>
              </a:rPr>
              <a:t></a:t>
            </a:r>
            <a:r>
              <a:rPr lang="en-US" altLang="zh-CN" sz="2400">
                <a:ea typeface="SimSun" panose="02010600030101010101" pitchFamily="2" charset="-122"/>
              </a:rPr>
              <a:t>.</a:t>
            </a:r>
          </a:p>
          <a:p>
            <a:pPr>
              <a:spcBef>
                <a:spcPct val="50000"/>
              </a:spcBef>
              <a:buClr>
                <a:schemeClr val="tx1"/>
              </a:buClr>
            </a:pPr>
            <a:r>
              <a:rPr lang="en-US" altLang="zh-CN" sz="2400">
                <a:ea typeface="SimSun" panose="02010600030101010101" pitchFamily="2" charset="-122"/>
              </a:rPr>
              <a:t>Multiple representatives capture the shape of the cluster</a:t>
            </a:r>
            <a:endParaRPr lang="en-US" altLang="zh-CN" b="1">
              <a:ea typeface="SimSun" panose="02010600030101010101" pitchFamily="2" charset="-122"/>
            </a:endParaRPr>
          </a:p>
        </p:txBody>
      </p:sp>
      <p:grpSp>
        <p:nvGrpSpPr>
          <p:cNvPr id="1490948" name="Group 4">
            <a:extLst>
              <a:ext uri="{FF2B5EF4-FFF2-40B4-BE49-F238E27FC236}">
                <a16:creationId xmlns:a16="http://schemas.microsoft.com/office/drawing/2014/main" id="{B05F2C32-8EB3-6744-8AD1-32F6D342E7AF}"/>
              </a:ext>
            </a:extLst>
          </p:cNvPr>
          <p:cNvGrpSpPr>
            <a:grpSpLocks/>
          </p:cNvGrpSpPr>
          <p:nvPr/>
        </p:nvGrpSpPr>
        <p:grpSpPr bwMode="auto">
          <a:xfrm>
            <a:off x="381000" y="1143000"/>
            <a:ext cx="3581400" cy="3695700"/>
            <a:chOff x="192" y="888"/>
            <a:chExt cx="2256" cy="2328"/>
          </a:xfrm>
        </p:grpSpPr>
        <p:sp>
          <p:nvSpPr>
            <p:cNvPr id="1490949" name="Line 5">
              <a:extLst>
                <a:ext uri="{FF2B5EF4-FFF2-40B4-BE49-F238E27FC236}">
                  <a16:creationId xmlns:a16="http://schemas.microsoft.com/office/drawing/2014/main" id="{07A3C511-3B74-4D42-A5BD-D13B0B878E91}"/>
                </a:ext>
              </a:extLst>
            </p:cNvPr>
            <p:cNvSpPr>
              <a:spLocks noChangeShapeType="1"/>
            </p:cNvSpPr>
            <p:nvPr/>
          </p:nvSpPr>
          <p:spPr bwMode="auto">
            <a:xfrm>
              <a:off x="541" y="994"/>
              <a:ext cx="0" cy="1839"/>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50" name="Line 6">
              <a:extLst>
                <a:ext uri="{FF2B5EF4-FFF2-40B4-BE49-F238E27FC236}">
                  <a16:creationId xmlns:a16="http://schemas.microsoft.com/office/drawing/2014/main" id="{CA5E06CE-BBF7-8243-80A8-A61AC874F42D}"/>
                </a:ext>
              </a:extLst>
            </p:cNvPr>
            <p:cNvSpPr>
              <a:spLocks noChangeShapeType="1"/>
            </p:cNvSpPr>
            <p:nvPr/>
          </p:nvSpPr>
          <p:spPr bwMode="auto">
            <a:xfrm>
              <a:off x="541" y="2833"/>
              <a:ext cx="1907"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51" name="Oval 7">
              <a:extLst>
                <a:ext uri="{FF2B5EF4-FFF2-40B4-BE49-F238E27FC236}">
                  <a16:creationId xmlns:a16="http://schemas.microsoft.com/office/drawing/2014/main" id="{9B3B9E82-8C24-6D4F-834F-CA6D3A3A9CF7}"/>
                </a:ext>
              </a:extLst>
            </p:cNvPr>
            <p:cNvSpPr>
              <a:spLocks noChangeArrowheads="1"/>
            </p:cNvSpPr>
            <p:nvPr/>
          </p:nvSpPr>
          <p:spPr bwMode="auto">
            <a:xfrm>
              <a:off x="970" y="1877"/>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52" name="Oval 8">
              <a:extLst>
                <a:ext uri="{FF2B5EF4-FFF2-40B4-BE49-F238E27FC236}">
                  <a16:creationId xmlns:a16="http://schemas.microsoft.com/office/drawing/2014/main" id="{A932D7E0-67EC-F343-BBC3-EECDEF3FC960}"/>
                </a:ext>
              </a:extLst>
            </p:cNvPr>
            <p:cNvSpPr>
              <a:spLocks noChangeArrowheads="1"/>
            </p:cNvSpPr>
            <p:nvPr/>
          </p:nvSpPr>
          <p:spPr bwMode="auto">
            <a:xfrm>
              <a:off x="804" y="2132"/>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53" name="Oval 9">
              <a:extLst>
                <a:ext uri="{FF2B5EF4-FFF2-40B4-BE49-F238E27FC236}">
                  <a16:creationId xmlns:a16="http://schemas.microsoft.com/office/drawing/2014/main" id="{0EBB55BD-9977-804C-93AC-6DF07AF5C731}"/>
                </a:ext>
              </a:extLst>
            </p:cNvPr>
            <p:cNvSpPr>
              <a:spLocks noChangeArrowheads="1"/>
            </p:cNvSpPr>
            <p:nvPr/>
          </p:nvSpPr>
          <p:spPr bwMode="auto">
            <a:xfrm>
              <a:off x="970" y="2045"/>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54" name="Oval 10">
              <a:extLst>
                <a:ext uri="{FF2B5EF4-FFF2-40B4-BE49-F238E27FC236}">
                  <a16:creationId xmlns:a16="http://schemas.microsoft.com/office/drawing/2014/main" id="{D88DCEA6-EEFD-C74B-BF31-1878DA74C3F5}"/>
                </a:ext>
              </a:extLst>
            </p:cNvPr>
            <p:cNvSpPr>
              <a:spLocks noChangeArrowheads="1"/>
            </p:cNvSpPr>
            <p:nvPr/>
          </p:nvSpPr>
          <p:spPr bwMode="auto">
            <a:xfrm>
              <a:off x="880" y="1789"/>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55" name="Oval 11">
              <a:extLst>
                <a:ext uri="{FF2B5EF4-FFF2-40B4-BE49-F238E27FC236}">
                  <a16:creationId xmlns:a16="http://schemas.microsoft.com/office/drawing/2014/main" id="{63AD7C05-5CD3-0744-8ADE-921AAE09005B}"/>
                </a:ext>
              </a:extLst>
            </p:cNvPr>
            <p:cNvSpPr>
              <a:spLocks noChangeArrowheads="1"/>
            </p:cNvSpPr>
            <p:nvPr/>
          </p:nvSpPr>
          <p:spPr bwMode="auto">
            <a:xfrm>
              <a:off x="797" y="2227"/>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56" name="Oval 12">
              <a:extLst>
                <a:ext uri="{FF2B5EF4-FFF2-40B4-BE49-F238E27FC236}">
                  <a16:creationId xmlns:a16="http://schemas.microsoft.com/office/drawing/2014/main" id="{CB4E4B59-9603-B047-8222-01D5E7736A3A}"/>
                </a:ext>
              </a:extLst>
            </p:cNvPr>
            <p:cNvSpPr>
              <a:spLocks noChangeArrowheads="1"/>
            </p:cNvSpPr>
            <p:nvPr/>
          </p:nvSpPr>
          <p:spPr bwMode="auto">
            <a:xfrm>
              <a:off x="963" y="2140"/>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57" name="Oval 13">
              <a:extLst>
                <a:ext uri="{FF2B5EF4-FFF2-40B4-BE49-F238E27FC236}">
                  <a16:creationId xmlns:a16="http://schemas.microsoft.com/office/drawing/2014/main" id="{D804DEB1-72ED-3D41-8EDC-EE6E64E468F7}"/>
                </a:ext>
              </a:extLst>
            </p:cNvPr>
            <p:cNvSpPr>
              <a:spLocks noChangeArrowheads="1"/>
            </p:cNvSpPr>
            <p:nvPr/>
          </p:nvSpPr>
          <p:spPr bwMode="auto">
            <a:xfrm>
              <a:off x="1129" y="2052"/>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58" name="Oval 14">
              <a:extLst>
                <a:ext uri="{FF2B5EF4-FFF2-40B4-BE49-F238E27FC236}">
                  <a16:creationId xmlns:a16="http://schemas.microsoft.com/office/drawing/2014/main" id="{E3F466D7-A851-5F41-9495-C8080B8452BD}"/>
                </a:ext>
              </a:extLst>
            </p:cNvPr>
            <p:cNvSpPr>
              <a:spLocks noChangeArrowheads="1"/>
            </p:cNvSpPr>
            <p:nvPr/>
          </p:nvSpPr>
          <p:spPr bwMode="auto">
            <a:xfrm>
              <a:off x="1046" y="1789"/>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59" name="Oval 15">
              <a:extLst>
                <a:ext uri="{FF2B5EF4-FFF2-40B4-BE49-F238E27FC236}">
                  <a16:creationId xmlns:a16="http://schemas.microsoft.com/office/drawing/2014/main" id="{FD71B0CF-3786-754D-BD5F-02F5F42C2579}"/>
                </a:ext>
              </a:extLst>
            </p:cNvPr>
            <p:cNvSpPr>
              <a:spLocks noChangeArrowheads="1"/>
            </p:cNvSpPr>
            <p:nvPr/>
          </p:nvSpPr>
          <p:spPr bwMode="auto">
            <a:xfrm>
              <a:off x="707" y="2235"/>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60" name="Oval 16">
              <a:extLst>
                <a:ext uri="{FF2B5EF4-FFF2-40B4-BE49-F238E27FC236}">
                  <a16:creationId xmlns:a16="http://schemas.microsoft.com/office/drawing/2014/main" id="{82FB38BB-3ABB-764F-97AD-7DFF6770FACD}"/>
                </a:ext>
              </a:extLst>
            </p:cNvPr>
            <p:cNvSpPr>
              <a:spLocks noChangeArrowheads="1"/>
            </p:cNvSpPr>
            <p:nvPr/>
          </p:nvSpPr>
          <p:spPr bwMode="auto">
            <a:xfrm>
              <a:off x="1212" y="1702"/>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61" name="Oval 17">
              <a:extLst>
                <a:ext uri="{FF2B5EF4-FFF2-40B4-BE49-F238E27FC236}">
                  <a16:creationId xmlns:a16="http://schemas.microsoft.com/office/drawing/2014/main" id="{3254F377-971E-634E-8B87-5308D91233E7}"/>
                </a:ext>
              </a:extLst>
            </p:cNvPr>
            <p:cNvSpPr>
              <a:spLocks noChangeArrowheads="1"/>
            </p:cNvSpPr>
            <p:nvPr/>
          </p:nvSpPr>
          <p:spPr bwMode="auto">
            <a:xfrm>
              <a:off x="1378" y="1614"/>
              <a:ext cx="69" cy="73"/>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62" name="Oval 18">
              <a:extLst>
                <a:ext uri="{FF2B5EF4-FFF2-40B4-BE49-F238E27FC236}">
                  <a16:creationId xmlns:a16="http://schemas.microsoft.com/office/drawing/2014/main" id="{3D3559C5-F7A4-364B-B68D-03928784B737}"/>
                </a:ext>
              </a:extLst>
            </p:cNvPr>
            <p:cNvSpPr>
              <a:spLocks noChangeArrowheads="1"/>
            </p:cNvSpPr>
            <p:nvPr/>
          </p:nvSpPr>
          <p:spPr bwMode="auto">
            <a:xfrm>
              <a:off x="1219" y="1622"/>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63" name="Oval 19">
              <a:extLst>
                <a:ext uri="{FF2B5EF4-FFF2-40B4-BE49-F238E27FC236}">
                  <a16:creationId xmlns:a16="http://schemas.microsoft.com/office/drawing/2014/main" id="{42B70DEC-08C8-8540-8552-D0B6CEC875A5}"/>
                </a:ext>
              </a:extLst>
            </p:cNvPr>
            <p:cNvSpPr>
              <a:spLocks noChangeArrowheads="1"/>
            </p:cNvSpPr>
            <p:nvPr/>
          </p:nvSpPr>
          <p:spPr bwMode="auto">
            <a:xfrm>
              <a:off x="797" y="2402"/>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64" name="Oval 20">
              <a:extLst>
                <a:ext uri="{FF2B5EF4-FFF2-40B4-BE49-F238E27FC236}">
                  <a16:creationId xmlns:a16="http://schemas.microsoft.com/office/drawing/2014/main" id="{3EF1047C-7748-5C4C-AF10-1727BBD86B38}"/>
                </a:ext>
              </a:extLst>
            </p:cNvPr>
            <p:cNvSpPr>
              <a:spLocks noChangeArrowheads="1"/>
            </p:cNvSpPr>
            <p:nvPr/>
          </p:nvSpPr>
          <p:spPr bwMode="auto">
            <a:xfrm>
              <a:off x="1295" y="1877"/>
              <a:ext cx="69" cy="73"/>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65" name="Oval 21">
              <a:extLst>
                <a:ext uri="{FF2B5EF4-FFF2-40B4-BE49-F238E27FC236}">
                  <a16:creationId xmlns:a16="http://schemas.microsoft.com/office/drawing/2014/main" id="{4E74C821-D6BD-574D-8FDA-8BE65FE7D2DE}"/>
                </a:ext>
              </a:extLst>
            </p:cNvPr>
            <p:cNvSpPr>
              <a:spLocks noChangeArrowheads="1"/>
            </p:cNvSpPr>
            <p:nvPr/>
          </p:nvSpPr>
          <p:spPr bwMode="auto">
            <a:xfrm>
              <a:off x="1295" y="2052"/>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66" name="Oval 22">
              <a:extLst>
                <a:ext uri="{FF2B5EF4-FFF2-40B4-BE49-F238E27FC236}">
                  <a16:creationId xmlns:a16="http://schemas.microsoft.com/office/drawing/2014/main" id="{8FF7214F-81E8-4945-9888-291F442A82CE}"/>
                </a:ext>
              </a:extLst>
            </p:cNvPr>
            <p:cNvSpPr>
              <a:spLocks noChangeArrowheads="1"/>
            </p:cNvSpPr>
            <p:nvPr/>
          </p:nvSpPr>
          <p:spPr bwMode="auto">
            <a:xfrm>
              <a:off x="1378" y="1527"/>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67" name="Oval 23">
              <a:extLst>
                <a:ext uri="{FF2B5EF4-FFF2-40B4-BE49-F238E27FC236}">
                  <a16:creationId xmlns:a16="http://schemas.microsoft.com/office/drawing/2014/main" id="{44310180-9EA9-994C-BD87-6A61EF6D332E}"/>
                </a:ext>
              </a:extLst>
            </p:cNvPr>
            <p:cNvSpPr>
              <a:spLocks noChangeArrowheads="1"/>
            </p:cNvSpPr>
            <p:nvPr/>
          </p:nvSpPr>
          <p:spPr bwMode="auto">
            <a:xfrm>
              <a:off x="2042" y="2490"/>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68" name="Oval 24">
              <a:extLst>
                <a:ext uri="{FF2B5EF4-FFF2-40B4-BE49-F238E27FC236}">
                  <a16:creationId xmlns:a16="http://schemas.microsoft.com/office/drawing/2014/main" id="{00B5F7C3-75DC-D34E-9A96-05BC9C19C701}"/>
                </a:ext>
              </a:extLst>
            </p:cNvPr>
            <p:cNvSpPr>
              <a:spLocks noChangeArrowheads="1"/>
            </p:cNvSpPr>
            <p:nvPr/>
          </p:nvSpPr>
          <p:spPr bwMode="auto">
            <a:xfrm>
              <a:off x="2125" y="2490"/>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69" name="Oval 25">
              <a:extLst>
                <a:ext uri="{FF2B5EF4-FFF2-40B4-BE49-F238E27FC236}">
                  <a16:creationId xmlns:a16="http://schemas.microsoft.com/office/drawing/2014/main" id="{23D03743-F8B3-AD45-9A57-ADBDBA6F92D4}"/>
                </a:ext>
              </a:extLst>
            </p:cNvPr>
            <p:cNvSpPr>
              <a:spLocks noChangeArrowheads="1"/>
            </p:cNvSpPr>
            <p:nvPr/>
          </p:nvSpPr>
          <p:spPr bwMode="auto">
            <a:xfrm>
              <a:off x="2125" y="2402"/>
              <a:ext cx="69" cy="73"/>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70" name="Oval 26">
              <a:extLst>
                <a:ext uri="{FF2B5EF4-FFF2-40B4-BE49-F238E27FC236}">
                  <a16:creationId xmlns:a16="http://schemas.microsoft.com/office/drawing/2014/main" id="{96DAAD6C-D21E-C045-885D-BD790D6812CF}"/>
                </a:ext>
              </a:extLst>
            </p:cNvPr>
            <p:cNvSpPr>
              <a:spLocks noChangeArrowheads="1"/>
            </p:cNvSpPr>
            <p:nvPr/>
          </p:nvSpPr>
          <p:spPr bwMode="auto">
            <a:xfrm>
              <a:off x="2042" y="2578"/>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71" name="Oval 27">
              <a:extLst>
                <a:ext uri="{FF2B5EF4-FFF2-40B4-BE49-F238E27FC236}">
                  <a16:creationId xmlns:a16="http://schemas.microsoft.com/office/drawing/2014/main" id="{C2DE66DE-69D9-CC46-8737-DAC29F1BB961}"/>
                </a:ext>
              </a:extLst>
            </p:cNvPr>
            <p:cNvSpPr>
              <a:spLocks noChangeArrowheads="1"/>
            </p:cNvSpPr>
            <p:nvPr/>
          </p:nvSpPr>
          <p:spPr bwMode="auto">
            <a:xfrm>
              <a:off x="2208" y="2578"/>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72" name="Oval 28">
              <a:extLst>
                <a:ext uri="{FF2B5EF4-FFF2-40B4-BE49-F238E27FC236}">
                  <a16:creationId xmlns:a16="http://schemas.microsoft.com/office/drawing/2014/main" id="{4F96B359-5F16-A04E-BBD5-69BA63CBE134}"/>
                </a:ext>
              </a:extLst>
            </p:cNvPr>
            <p:cNvSpPr>
              <a:spLocks noChangeArrowheads="1"/>
            </p:cNvSpPr>
            <p:nvPr/>
          </p:nvSpPr>
          <p:spPr bwMode="auto">
            <a:xfrm>
              <a:off x="2125" y="2665"/>
              <a:ext cx="69" cy="73"/>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73" name="Oval 29">
              <a:extLst>
                <a:ext uri="{FF2B5EF4-FFF2-40B4-BE49-F238E27FC236}">
                  <a16:creationId xmlns:a16="http://schemas.microsoft.com/office/drawing/2014/main" id="{CFF2F540-94C1-ED46-8BEE-2FFE1C6C1F4E}"/>
                </a:ext>
              </a:extLst>
            </p:cNvPr>
            <p:cNvSpPr>
              <a:spLocks noChangeArrowheads="1"/>
            </p:cNvSpPr>
            <p:nvPr/>
          </p:nvSpPr>
          <p:spPr bwMode="auto">
            <a:xfrm>
              <a:off x="1046" y="2227"/>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74" name="Oval 30">
              <a:extLst>
                <a:ext uri="{FF2B5EF4-FFF2-40B4-BE49-F238E27FC236}">
                  <a16:creationId xmlns:a16="http://schemas.microsoft.com/office/drawing/2014/main" id="{BF193F79-F729-C447-840C-2B84B75A2BB7}"/>
                </a:ext>
              </a:extLst>
            </p:cNvPr>
            <p:cNvSpPr>
              <a:spLocks noChangeArrowheads="1"/>
            </p:cNvSpPr>
            <p:nvPr/>
          </p:nvSpPr>
          <p:spPr bwMode="auto">
            <a:xfrm>
              <a:off x="1129" y="1877"/>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75" name="Oval 31">
              <a:extLst>
                <a:ext uri="{FF2B5EF4-FFF2-40B4-BE49-F238E27FC236}">
                  <a16:creationId xmlns:a16="http://schemas.microsoft.com/office/drawing/2014/main" id="{F0EBAEAE-75B2-194C-85F5-10B85EEF1202}"/>
                </a:ext>
              </a:extLst>
            </p:cNvPr>
            <p:cNvSpPr>
              <a:spLocks noChangeArrowheads="1"/>
            </p:cNvSpPr>
            <p:nvPr/>
          </p:nvSpPr>
          <p:spPr bwMode="auto">
            <a:xfrm>
              <a:off x="1046" y="2140"/>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76" name="Oval 32">
              <a:extLst>
                <a:ext uri="{FF2B5EF4-FFF2-40B4-BE49-F238E27FC236}">
                  <a16:creationId xmlns:a16="http://schemas.microsoft.com/office/drawing/2014/main" id="{CD6DF2C7-AEFB-D743-98D6-5E47D7A5C8B5}"/>
                </a:ext>
              </a:extLst>
            </p:cNvPr>
            <p:cNvSpPr>
              <a:spLocks noChangeArrowheads="1"/>
            </p:cNvSpPr>
            <p:nvPr/>
          </p:nvSpPr>
          <p:spPr bwMode="auto">
            <a:xfrm>
              <a:off x="1046" y="1965"/>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77" name="Oval 33">
              <a:extLst>
                <a:ext uri="{FF2B5EF4-FFF2-40B4-BE49-F238E27FC236}">
                  <a16:creationId xmlns:a16="http://schemas.microsoft.com/office/drawing/2014/main" id="{826A9DE6-61C3-2F45-AD4A-E4A71E10E4C7}"/>
                </a:ext>
              </a:extLst>
            </p:cNvPr>
            <p:cNvSpPr>
              <a:spLocks noChangeArrowheads="1"/>
            </p:cNvSpPr>
            <p:nvPr/>
          </p:nvSpPr>
          <p:spPr bwMode="auto">
            <a:xfrm>
              <a:off x="963" y="2402"/>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78" name="Oval 34">
              <a:extLst>
                <a:ext uri="{FF2B5EF4-FFF2-40B4-BE49-F238E27FC236}">
                  <a16:creationId xmlns:a16="http://schemas.microsoft.com/office/drawing/2014/main" id="{98AB7D6E-7BF7-7D47-AE80-3E9C0C6456E9}"/>
                </a:ext>
              </a:extLst>
            </p:cNvPr>
            <p:cNvSpPr>
              <a:spLocks noChangeArrowheads="1"/>
            </p:cNvSpPr>
            <p:nvPr/>
          </p:nvSpPr>
          <p:spPr bwMode="auto">
            <a:xfrm>
              <a:off x="956" y="2235"/>
              <a:ext cx="69" cy="73"/>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79" name="Oval 35">
              <a:extLst>
                <a:ext uri="{FF2B5EF4-FFF2-40B4-BE49-F238E27FC236}">
                  <a16:creationId xmlns:a16="http://schemas.microsoft.com/office/drawing/2014/main" id="{3129DDC6-1E0E-B844-9DA4-51227B6C2D6A}"/>
                </a:ext>
              </a:extLst>
            </p:cNvPr>
            <p:cNvSpPr>
              <a:spLocks noChangeArrowheads="1"/>
            </p:cNvSpPr>
            <p:nvPr/>
          </p:nvSpPr>
          <p:spPr bwMode="auto">
            <a:xfrm>
              <a:off x="1136" y="1957"/>
              <a:ext cx="69" cy="73"/>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80" name="Oval 36">
              <a:extLst>
                <a:ext uri="{FF2B5EF4-FFF2-40B4-BE49-F238E27FC236}">
                  <a16:creationId xmlns:a16="http://schemas.microsoft.com/office/drawing/2014/main" id="{C94A761C-C10C-7849-9B9B-A50188D7F234}"/>
                </a:ext>
              </a:extLst>
            </p:cNvPr>
            <p:cNvSpPr>
              <a:spLocks noChangeArrowheads="1"/>
            </p:cNvSpPr>
            <p:nvPr/>
          </p:nvSpPr>
          <p:spPr bwMode="auto">
            <a:xfrm>
              <a:off x="1212" y="1965"/>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81" name="Oval 37">
              <a:extLst>
                <a:ext uri="{FF2B5EF4-FFF2-40B4-BE49-F238E27FC236}">
                  <a16:creationId xmlns:a16="http://schemas.microsoft.com/office/drawing/2014/main" id="{4CD094CB-3F4B-E74F-9556-81B1E7248058}"/>
                </a:ext>
              </a:extLst>
            </p:cNvPr>
            <p:cNvSpPr>
              <a:spLocks noChangeArrowheads="1"/>
            </p:cNvSpPr>
            <p:nvPr/>
          </p:nvSpPr>
          <p:spPr bwMode="auto">
            <a:xfrm>
              <a:off x="873" y="2410"/>
              <a:ext cx="69" cy="73"/>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82" name="Oval 38">
              <a:extLst>
                <a:ext uri="{FF2B5EF4-FFF2-40B4-BE49-F238E27FC236}">
                  <a16:creationId xmlns:a16="http://schemas.microsoft.com/office/drawing/2014/main" id="{E59A8473-5F9B-6B49-9AE4-4BC16549DBCF}"/>
                </a:ext>
              </a:extLst>
            </p:cNvPr>
            <p:cNvSpPr>
              <a:spLocks noChangeArrowheads="1"/>
            </p:cNvSpPr>
            <p:nvPr/>
          </p:nvSpPr>
          <p:spPr bwMode="auto">
            <a:xfrm>
              <a:off x="1378" y="1877"/>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83" name="Oval 39">
              <a:extLst>
                <a:ext uri="{FF2B5EF4-FFF2-40B4-BE49-F238E27FC236}">
                  <a16:creationId xmlns:a16="http://schemas.microsoft.com/office/drawing/2014/main" id="{85E9BB9A-143B-9749-A420-3A5E54AE2D9F}"/>
                </a:ext>
              </a:extLst>
            </p:cNvPr>
            <p:cNvSpPr>
              <a:spLocks noChangeArrowheads="1"/>
            </p:cNvSpPr>
            <p:nvPr/>
          </p:nvSpPr>
          <p:spPr bwMode="auto">
            <a:xfrm>
              <a:off x="1544" y="1789"/>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84" name="Oval 40">
              <a:extLst>
                <a:ext uri="{FF2B5EF4-FFF2-40B4-BE49-F238E27FC236}">
                  <a16:creationId xmlns:a16="http://schemas.microsoft.com/office/drawing/2014/main" id="{E62BA527-CD92-0244-93D0-DB6E57ECAF8F}"/>
                </a:ext>
              </a:extLst>
            </p:cNvPr>
            <p:cNvSpPr>
              <a:spLocks noChangeArrowheads="1"/>
            </p:cNvSpPr>
            <p:nvPr/>
          </p:nvSpPr>
          <p:spPr bwMode="auto">
            <a:xfrm>
              <a:off x="1295" y="1702"/>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85" name="Oval 41">
              <a:extLst>
                <a:ext uri="{FF2B5EF4-FFF2-40B4-BE49-F238E27FC236}">
                  <a16:creationId xmlns:a16="http://schemas.microsoft.com/office/drawing/2014/main" id="{DD663BBC-0B41-E841-ACC4-E6EA6941E5B7}"/>
                </a:ext>
              </a:extLst>
            </p:cNvPr>
            <p:cNvSpPr>
              <a:spLocks noChangeArrowheads="1"/>
            </p:cNvSpPr>
            <p:nvPr/>
          </p:nvSpPr>
          <p:spPr bwMode="auto">
            <a:xfrm>
              <a:off x="963" y="2578"/>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86" name="Oval 42">
              <a:extLst>
                <a:ext uri="{FF2B5EF4-FFF2-40B4-BE49-F238E27FC236}">
                  <a16:creationId xmlns:a16="http://schemas.microsoft.com/office/drawing/2014/main" id="{3EAF43EB-AFB7-9B48-977C-6585D7032C32}"/>
                </a:ext>
              </a:extLst>
            </p:cNvPr>
            <p:cNvSpPr>
              <a:spLocks noChangeArrowheads="1"/>
            </p:cNvSpPr>
            <p:nvPr/>
          </p:nvSpPr>
          <p:spPr bwMode="auto">
            <a:xfrm>
              <a:off x="1302" y="1782"/>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87" name="Oval 43">
              <a:extLst>
                <a:ext uri="{FF2B5EF4-FFF2-40B4-BE49-F238E27FC236}">
                  <a16:creationId xmlns:a16="http://schemas.microsoft.com/office/drawing/2014/main" id="{27EF899D-F80B-FD46-94F5-E1DCF8C5FE09}"/>
                </a:ext>
              </a:extLst>
            </p:cNvPr>
            <p:cNvSpPr>
              <a:spLocks noChangeArrowheads="1"/>
            </p:cNvSpPr>
            <p:nvPr/>
          </p:nvSpPr>
          <p:spPr bwMode="auto">
            <a:xfrm>
              <a:off x="1302" y="1957"/>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88" name="Oval 44">
              <a:extLst>
                <a:ext uri="{FF2B5EF4-FFF2-40B4-BE49-F238E27FC236}">
                  <a16:creationId xmlns:a16="http://schemas.microsoft.com/office/drawing/2014/main" id="{909DF516-D5F5-5141-BAF4-537D41CDE13B}"/>
                </a:ext>
              </a:extLst>
            </p:cNvPr>
            <p:cNvSpPr>
              <a:spLocks noChangeArrowheads="1"/>
            </p:cNvSpPr>
            <p:nvPr/>
          </p:nvSpPr>
          <p:spPr bwMode="auto">
            <a:xfrm>
              <a:off x="1454" y="1519"/>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89" name="Oval 45">
              <a:extLst>
                <a:ext uri="{FF2B5EF4-FFF2-40B4-BE49-F238E27FC236}">
                  <a16:creationId xmlns:a16="http://schemas.microsoft.com/office/drawing/2014/main" id="{ECF737AC-3784-B14A-AC1C-947F5F867176}"/>
                </a:ext>
              </a:extLst>
            </p:cNvPr>
            <p:cNvSpPr>
              <a:spLocks noChangeArrowheads="1"/>
            </p:cNvSpPr>
            <p:nvPr/>
          </p:nvSpPr>
          <p:spPr bwMode="auto">
            <a:xfrm>
              <a:off x="1053" y="2132"/>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90" name="Oval 46">
              <a:extLst>
                <a:ext uri="{FF2B5EF4-FFF2-40B4-BE49-F238E27FC236}">
                  <a16:creationId xmlns:a16="http://schemas.microsoft.com/office/drawing/2014/main" id="{2EA7898F-977A-CC4C-B914-72C1CB5F4D48}"/>
                </a:ext>
              </a:extLst>
            </p:cNvPr>
            <p:cNvSpPr>
              <a:spLocks noChangeArrowheads="1"/>
            </p:cNvSpPr>
            <p:nvPr/>
          </p:nvSpPr>
          <p:spPr bwMode="auto">
            <a:xfrm>
              <a:off x="1295" y="2052"/>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91" name="Oval 47">
              <a:extLst>
                <a:ext uri="{FF2B5EF4-FFF2-40B4-BE49-F238E27FC236}">
                  <a16:creationId xmlns:a16="http://schemas.microsoft.com/office/drawing/2014/main" id="{4A7D2DDF-78CE-E144-BBA4-4D4C3BC9405A}"/>
                </a:ext>
              </a:extLst>
            </p:cNvPr>
            <p:cNvSpPr>
              <a:spLocks noChangeArrowheads="1"/>
            </p:cNvSpPr>
            <p:nvPr/>
          </p:nvSpPr>
          <p:spPr bwMode="auto">
            <a:xfrm>
              <a:off x="1959" y="2227"/>
              <a:ext cx="69" cy="73"/>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92" name="Oval 48">
              <a:extLst>
                <a:ext uri="{FF2B5EF4-FFF2-40B4-BE49-F238E27FC236}">
                  <a16:creationId xmlns:a16="http://schemas.microsoft.com/office/drawing/2014/main" id="{628B8CE2-3BF9-0348-8AF4-1CDDD025E8A6}"/>
                </a:ext>
              </a:extLst>
            </p:cNvPr>
            <p:cNvSpPr>
              <a:spLocks noChangeArrowheads="1"/>
            </p:cNvSpPr>
            <p:nvPr/>
          </p:nvSpPr>
          <p:spPr bwMode="auto">
            <a:xfrm>
              <a:off x="2042" y="2227"/>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93" name="Oval 49">
              <a:extLst>
                <a:ext uri="{FF2B5EF4-FFF2-40B4-BE49-F238E27FC236}">
                  <a16:creationId xmlns:a16="http://schemas.microsoft.com/office/drawing/2014/main" id="{F71E20BC-39B7-9F40-A6C7-E4D5278F20E1}"/>
                </a:ext>
              </a:extLst>
            </p:cNvPr>
            <p:cNvSpPr>
              <a:spLocks noChangeArrowheads="1"/>
            </p:cNvSpPr>
            <p:nvPr/>
          </p:nvSpPr>
          <p:spPr bwMode="auto">
            <a:xfrm>
              <a:off x="2042" y="2140"/>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94" name="Oval 50">
              <a:extLst>
                <a:ext uri="{FF2B5EF4-FFF2-40B4-BE49-F238E27FC236}">
                  <a16:creationId xmlns:a16="http://schemas.microsoft.com/office/drawing/2014/main" id="{EB16E8DC-D572-9144-BC1B-8B40D22DEFAE}"/>
                </a:ext>
              </a:extLst>
            </p:cNvPr>
            <p:cNvSpPr>
              <a:spLocks noChangeArrowheads="1"/>
            </p:cNvSpPr>
            <p:nvPr/>
          </p:nvSpPr>
          <p:spPr bwMode="auto">
            <a:xfrm>
              <a:off x="1959" y="2315"/>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95" name="Oval 51">
              <a:extLst>
                <a:ext uri="{FF2B5EF4-FFF2-40B4-BE49-F238E27FC236}">
                  <a16:creationId xmlns:a16="http://schemas.microsoft.com/office/drawing/2014/main" id="{D43F55D3-3EA3-4B47-AD01-468D568B71F0}"/>
                </a:ext>
              </a:extLst>
            </p:cNvPr>
            <p:cNvSpPr>
              <a:spLocks noChangeArrowheads="1"/>
            </p:cNvSpPr>
            <p:nvPr/>
          </p:nvSpPr>
          <p:spPr bwMode="auto">
            <a:xfrm>
              <a:off x="2125" y="2315"/>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96" name="Oval 52">
              <a:extLst>
                <a:ext uri="{FF2B5EF4-FFF2-40B4-BE49-F238E27FC236}">
                  <a16:creationId xmlns:a16="http://schemas.microsoft.com/office/drawing/2014/main" id="{E2684218-794D-8A46-AEF4-F177D3EE548A}"/>
                </a:ext>
              </a:extLst>
            </p:cNvPr>
            <p:cNvSpPr>
              <a:spLocks noChangeArrowheads="1"/>
            </p:cNvSpPr>
            <p:nvPr/>
          </p:nvSpPr>
          <p:spPr bwMode="auto">
            <a:xfrm>
              <a:off x="2042" y="2402"/>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97" name="Oval 53">
              <a:extLst>
                <a:ext uri="{FF2B5EF4-FFF2-40B4-BE49-F238E27FC236}">
                  <a16:creationId xmlns:a16="http://schemas.microsoft.com/office/drawing/2014/main" id="{C38D1933-D60C-494A-AA19-79BCB2B342B4}"/>
                </a:ext>
              </a:extLst>
            </p:cNvPr>
            <p:cNvSpPr>
              <a:spLocks noChangeArrowheads="1"/>
            </p:cNvSpPr>
            <p:nvPr/>
          </p:nvSpPr>
          <p:spPr bwMode="auto">
            <a:xfrm>
              <a:off x="804" y="1957"/>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98" name="Oval 54">
              <a:extLst>
                <a:ext uri="{FF2B5EF4-FFF2-40B4-BE49-F238E27FC236}">
                  <a16:creationId xmlns:a16="http://schemas.microsoft.com/office/drawing/2014/main" id="{87AD7BC5-88D8-7D47-9E7F-A32742849093}"/>
                </a:ext>
              </a:extLst>
            </p:cNvPr>
            <p:cNvSpPr>
              <a:spLocks noChangeArrowheads="1"/>
            </p:cNvSpPr>
            <p:nvPr/>
          </p:nvSpPr>
          <p:spPr bwMode="auto">
            <a:xfrm>
              <a:off x="880" y="1789"/>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0999" name="Oval 55">
              <a:extLst>
                <a:ext uri="{FF2B5EF4-FFF2-40B4-BE49-F238E27FC236}">
                  <a16:creationId xmlns:a16="http://schemas.microsoft.com/office/drawing/2014/main" id="{6D2915AA-FE4A-B249-BD1F-24D91DF396B2}"/>
                </a:ext>
              </a:extLst>
            </p:cNvPr>
            <p:cNvSpPr>
              <a:spLocks noChangeArrowheads="1"/>
            </p:cNvSpPr>
            <p:nvPr/>
          </p:nvSpPr>
          <p:spPr bwMode="auto">
            <a:xfrm>
              <a:off x="970" y="1695"/>
              <a:ext cx="69" cy="72"/>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00" name="Oval 56">
              <a:extLst>
                <a:ext uri="{FF2B5EF4-FFF2-40B4-BE49-F238E27FC236}">
                  <a16:creationId xmlns:a16="http://schemas.microsoft.com/office/drawing/2014/main" id="{391D40FE-6688-E14B-9D8B-4CF2F4F9A602}"/>
                </a:ext>
              </a:extLst>
            </p:cNvPr>
            <p:cNvSpPr>
              <a:spLocks noChangeArrowheads="1"/>
            </p:cNvSpPr>
            <p:nvPr/>
          </p:nvSpPr>
          <p:spPr bwMode="auto">
            <a:xfrm>
              <a:off x="797" y="2052"/>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01" name="Oval 57">
              <a:extLst>
                <a:ext uri="{FF2B5EF4-FFF2-40B4-BE49-F238E27FC236}">
                  <a16:creationId xmlns:a16="http://schemas.microsoft.com/office/drawing/2014/main" id="{331D1F79-4C9C-0248-A288-853C46FDA84D}"/>
                </a:ext>
              </a:extLst>
            </p:cNvPr>
            <p:cNvSpPr>
              <a:spLocks noChangeArrowheads="1"/>
            </p:cNvSpPr>
            <p:nvPr/>
          </p:nvSpPr>
          <p:spPr bwMode="auto">
            <a:xfrm>
              <a:off x="1219" y="1446"/>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02" name="Oval 58">
              <a:extLst>
                <a:ext uri="{FF2B5EF4-FFF2-40B4-BE49-F238E27FC236}">
                  <a16:creationId xmlns:a16="http://schemas.microsoft.com/office/drawing/2014/main" id="{7BD37B71-3B82-C148-94E1-A439C69C9F48}"/>
                </a:ext>
              </a:extLst>
            </p:cNvPr>
            <p:cNvSpPr>
              <a:spLocks noChangeArrowheads="1"/>
            </p:cNvSpPr>
            <p:nvPr/>
          </p:nvSpPr>
          <p:spPr bwMode="auto">
            <a:xfrm>
              <a:off x="887" y="2308"/>
              <a:ext cx="69"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03" name="Oval 59">
              <a:extLst>
                <a:ext uri="{FF2B5EF4-FFF2-40B4-BE49-F238E27FC236}">
                  <a16:creationId xmlns:a16="http://schemas.microsoft.com/office/drawing/2014/main" id="{4D4214AD-DD12-7E46-9191-646569A19CA9}"/>
                </a:ext>
              </a:extLst>
            </p:cNvPr>
            <p:cNvSpPr>
              <a:spLocks noChangeArrowheads="1"/>
            </p:cNvSpPr>
            <p:nvPr/>
          </p:nvSpPr>
          <p:spPr bwMode="auto">
            <a:xfrm>
              <a:off x="1129" y="1702"/>
              <a:ext cx="69" cy="73"/>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04" name="Rectangle 60">
              <a:extLst>
                <a:ext uri="{FF2B5EF4-FFF2-40B4-BE49-F238E27FC236}">
                  <a16:creationId xmlns:a16="http://schemas.microsoft.com/office/drawing/2014/main" id="{8A96B9AB-3D6D-054F-853C-F5CBB70AB081}"/>
                </a:ext>
              </a:extLst>
            </p:cNvPr>
            <p:cNvSpPr>
              <a:spLocks noChangeArrowheads="1"/>
            </p:cNvSpPr>
            <p:nvPr/>
          </p:nvSpPr>
          <p:spPr bwMode="auto">
            <a:xfrm>
              <a:off x="2208"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CN">
                  <a:latin typeface="Times New Roman" panose="02020603050405020304" pitchFamily="18" charset="0"/>
                  <a:ea typeface="SimSun" panose="02010600030101010101" pitchFamily="2" charset="-122"/>
                </a:rPr>
                <a:t>x</a:t>
              </a:r>
            </a:p>
          </p:txBody>
        </p:sp>
        <p:sp>
          <p:nvSpPr>
            <p:cNvPr id="1491005" name="Rectangle 61">
              <a:extLst>
                <a:ext uri="{FF2B5EF4-FFF2-40B4-BE49-F238E27FC236}">
                  <a16:creationId xmlns:a16="http://schemas.microsoft.com/office/drawing/2014/main" id="{768B0279-5AE3-FA4D-81F0-C2B6ED5217ED}"/>
                </a:ext>
              </a:extLst>
            </p:cNvPr>
            <p:cNvSpPr>
              <a:spLocks noChangeArrowheads="1"/>
            </p:cNvSpPr>
            <p:nvPr/>
          </p:nvSpPr>
          <p:spPr bwMode="auto">
            <a:xfrm>
              <a:off x="192" y="88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CN">
                  <a:latin typeface="Times New Roman" panose="02020603050405020304" pitchFamily="18" charset="0"/>
                  <a:ea typeface="SimSun" panose="02010600030101010101" pitchFamily="2" charset="-122"/>
                </a:rPr>
                <a:t>y</a:t>
              </a:r>
            </a:p>
          </p:txBody>
        </p:sp>
        <p:sp>
          <p:nvSpPr>
            <p:cNvPr id="1491006" name="Freeform 62">
              <a:extLst>
                <a:ext uri="{FF2B5EF4-FFF2-40B4-BE49-F238E27FC236}">
                  <a16:creationId xmlns:a16="http://schemas.microsoft.com/office/drawing/2014/main" id="{35272704-8AEA-934B-9C00-A18265C7C829}"/>
                </a:ext>
              </a:extLst>
            </p:cNvPr>
            <p:cNvSpPr>
              <a:spLocks/>
            </p:cNvSpPr>
            <p:nvPr/>
          </p:nvSpPr>
          <p:spPr bwMode="auto">
            <a:xfrm>
              <a:off x="881" y="1517"/>
              <a:ext cx="423" cy="415"/>
            </a:xfrm>
            <a:custGeom>
              <a:avLst/>
              <a:gdLst>
                <a:gd name="T0" fmla="*/ 289 w 423"/>
                <a:gd name="T1" fmla="*/ 14 h 415"/>
                <a:gd name="T2" fmla="*/ 156 w 423"/>
                <a:gd name="T3" fmla="*/ 22 h 415"/>
                <a:gd name="T4" fmla="*/ 112 w 423"/>
                <a:gd name="T5" fmla="*/ 44 h 415"/>
                <a:gd name="T6" fmla="*/ 67 w 423"/>
                <a:gd name="T7" fmla="*/ 81 h 415"/>
                <a:gd name="T8" fmla="*/ 15 w 423"/>
                <a:gd name="T9" fmla="*/ 170 h 415"/>
                <a:gd name="T10" fmla="*/ 30 w 423"/>
                <a:gd name="T11" fmla="*/ 311 h 415"/>
                <a:gd name="T12" fmla="*/ 45 w 423"/>
                <a:gd name="T13" fmla="*/ 355 h 415"/>
                <a:gd name="T14" fmla="*/ 178 w 423"/>
                <a:gd name="T15" fmla="*/ 414 h 415"/>
                <a:gd name="T16" fmla="*/ 304 w 423"/>
                <a:gd name="T17" fmla="*/ 407 h 415"/>
                <a:gd name="T18" fmla="*/ 326 w 423"/>
                <a:gd name="T19" fmla="*/ 385 h 415"/>
                <a:gd name="T20" fmla="*/ 386 w 423"/>
                <a:gd name="T21" fmla="*/ 362 h 415"/>
                <a:gd name="T22" fmla="*/ 423 w 423"/>
                <a:gd name="T23" fmla="*/ 303 h 415"/>
                <a:gd name="T24" fmla="*/ 386 w 423"/>
                <a:gd name="T25" fmla="*/ 81 h 415"/>
                <a:gd name="T26" fmla="*/ 363 w 423"/>
                <a:gd name="T27" fmla="*/ 36 h 415"/>
                <a:gd name="T28" fmla="*/ 319 w 423"/>
                <a:gd name="T29" fmla="*/ 22 h 415"/>
                <a:gd name="T30" fmla="*/ 289 w 423"/>
                <a:gd name="T31" fmla="*/ 1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415">
                  <a:moveTo>
                    <a:pt x="289" y="14"/>
                  </a:moveTo>
                  <a:cubicBezTo>
                    <a:pt x="245" y="0"/>
                    <a:pt x="200" y="12"/>
                    <a:pt x="156" y="22"/>
                  </a:cubicBezTo>
                  <a:cubicBezTo>
                    <a:pt x="142" y="31"/>
                    <a:pt x="126" y="35"/>
                    <a:pt x="112" y="44"/>
                  </a:cubicBezTo>
                  <a:cubicBezTo>
                    <a:pt x="96" y="55"/>
                    <a:pt x="83" y="70"/>
                    <a:pt x="67" y="81"/>
                  </a:cubicBezTo>
                  <a:cubicBezTo>
                    <a:pt x="47" y="111"/>
                    <a:pt x="35" y="141"/>
                    <a:pt x="15" y="170"/>
                  </a:cubicBezTo>
                  <a:cubicBezTo>
                    <a:pt x="0" y="219"/>
                    <a:pt x="15" y="265"/>
                    <a:pt x="30" y="311"/>
                  </a:cubicBezTo>
                  <a:cubicBezTo>
                    <a:pt x="35" y="326"/>
                    <a:pt x="34" y="344"/>
                    <a:pt x="45" y="355"/>
                  </a:cubicBezTo>
                  <a:cubicBezTo>
                    <a:pt x="80" y="390"/>
                    <a:pt x="133" y="400"/>
                    <a:pt x="178" y="414"/>
                  </a:cubicBezTo>
                  <a:cubicBezTo>
                    <a:pt x="220" y="412"/>
                    <a:pt x="263" y="415"/>
                    <a:pt x="304" y="407"/>
                  </a:cubicBezTo>
                  <a:cubicBezTo>
                    <a:pt x="314" y="405"/>
                    <a:pt x="318" y="391"/>
                    <a:pt x="326" y="385"/>
                  </a:cubicBezTo>
                  <a:cubicBezTo>
                    <a:pt x="347" y="370"/>
                    <a:pt x="362" y="368"/>
                    <a:pt x="386" y="362"/>
                  </a:cubicBezTo>
                  <a:cubicBezTo>
                    <a:pt x="413" y="345"/>
                    <a:pt x="412" y="332"/>
                    <a:pt x="423" y="303"/>
                  </a:cubicBezTo>
                  <a:cubicBezTo>
                    <a:pt x="417" y="221"/>
                    <a:pt x="413" y="156"/>
                    <a:pt x="386" y="81"/>
                  </a:cubicBezTo>
                  <a:cubicBezTo>
                    <a:pt x="382" y="70"/>
                    <a:pt x="374" y="43"/>
                    <a:pt x="363" y="36"/>
                  </a:cubicBezTo>
                  <a:cubicBezTo>
                    <a:pt x="350" y="28"/>
                    <a:pt x="319" y="22"/>
                    <a:pt x="319" y="22"/>
                  </a:cubicBezTo>
                  <a:cubicBezTo>
                    <a:pt x="294" y="5"/>
                    <a:pt x="304" y="1"/>
                    <a:pt x="289" y="14"/>
                  </a:cubicBezTo>
                  <a:close/>
                </a:path>
              </a:pathLst>
            </a:custGeom>
            <a:noFill/>
            <a:ln w="19050"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91007" name="Freeform 63">
              <a:extLst>
                <a:ext uri="{FF2B5EF4-FFF2-40B4-BE49-F238E27FC236}">
                  <a16:creationId xmlns:a16="http://schemas.microsoft.com/office/drawing/2014/main" id="{3FAE21A0-D82C-D642-96A3-06601C76F429}"/>
                </a:ext>
              </a:extLst>
            </p:cNvPr>
            <p:cNvSpPr>
              <a:spLocks/>
            </p:cNvSpPr>
            <p:nvPr/>
          </p:nvSpPr>
          <p:spPr bwMode="auto">
            <a:xfrm>
              <a:off x="752" y="1813"/>
              <a:ext cx="494" cy="363"/>
            </a:xfrm>
            <a:custGeom>
              <a:avLst/>
              <a:gdLst>
                <a:gd name="T0" fmla="*/ 167 w 494"/>
                <a:gd name="T1" fmla="*/ 15 h 363"/>
                <a:gd name="T2" fmla="*/ 48 w 494"/>
                <a:gd name="T3" fmla="*/ 44 h 363"/>
                <a:gd name="T4" fmla="*/ 18 w 494"/>
                <a:gd name="T5" fmla="*/ 155 h 363"/>
                <a:gd name="T6" fmla="*/ 26 w 494"/>
                <a:gd name="T7" fmla="*/ 177 h 363"/>
                <a:gd name="T8" fmla="*/ 115 w 494"/>
                <a:gd name="T9" fmla="*/ 207 h 363"/>
                <a:gd name="T10" fmla="*/ 255 w 494"/>
                <a:gd name="T11" fmla="*/ 244 h 363"/>
                <a:gd name="T12" fmla="*/ 315 w 494"/>
                <a:gd name="T13" fmla="*/ 296 h 363"/>
                <a:gd name="T14" fmla="*/ 418 w 494"/>
                <a:gd name="T15" fmla="*/ 363 h 363"/>
                <a:gd name="T16" fmla="*/ 478 w 494"/>
                <a:gd name="T17" fmla="*/ 348 h 363"/>
                <a:gd name="T18" fmla="*/ 492 w 494"/>
                <a:gd name="T19" fmla="*/ 303 h 363"/>
                <a:gd name="T20" fmla="*/ 478 w 494"/>
                <a:gd name="T21" fmla="*/ 207 h 363"/>
                <a:gd name="T22" fmla="*/ 433 w 494"/>
                <a:gd name="T23" fmla="*/ 177 h 363"/>
                <a:gd name="T24" fmla="*/ 270 w 494"/>
                <a:gd name="T25" fmla="*/ 111 h 363"/>
                <a:gd name="T26" fmla="*/ 159 w 494"/>
                <a:gd name="T27" fmla="*/ 37 h 363"/>
                <a:gd name="T28" fmla="*/ 144 w 494"/>
                <a:gd name="T29" fmla="*/ 15 h 363"/>
                <a:gd name="T30" fmla="*/ 167 w 494"/>
                <a:gd name="T31" fmla="*/ 1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363">
                  <a:moveTo>
                    <a:pt x="167" y="15"/>
                  </a:moveTo>
                  <a:cubicBezTo>
                    <a:pt x="124" y="0"/>
                    <a:pt x="89" y="31"/>
                    <a:pt x="48" y="44"/>
                  </a:cubicBezTo>
                  <a:cubicBezTo>
                    <a:pt x="0" y="77"/>
                    <a:pt x="8" y="89"/>
                    <a:pt x="18" y="155"/>
                  </a:cubicBezTo>
                  <a:cubicBezTo>
                    <a:pt x="19" y="163"/>
                    <a:pt x="20" y="171"/>
                    <a:pt x="26" y="177"/>
                  </a:cubicBezTo>
                  <a:cubicBezTo>
                    <a:pt x="42" y="193"/>
                    <a:pt x="94" y="201"/>
                    <a:pt x="115" y="207"/>
                  </a:cubicBezTo>
                  <a:cubicBezTo>
                    <a:pt x="160" y="238"/>
                    <a:pt x="199" y="239"/>
                    <a:pt x="255" y="244"/>
                  </a:cubicBezTo>
                  <a:cubicBezTo>
                    <a:pt x="280" y="260"/>
                    <a:pt x="290" y="280"/>
                    <a:pt x="315" y="296"/>
                  </a:cubicBezTo>
                  <a:cubicBezTo>
                    <a:pt x="348" y="344"/>
                    <a:pt x="367" y="345"/>
                    <a:pt x="418" y="363"/>
                  </a:cubicBezTo>
                  <a:cubicBezTo>
                    <a:pt x="424" y="362"/>
                    <a:pt x="476" y="351"/>
                    <a:pt x="478" y="348"/>
                  </a:cubicBezTo>
                  <a:cubicBezTo>
                    <a:pt x="487" y="335"/>
                    <a:pt x="492" y="303"/>
                    <a:pt x="492" y="303"/>
                  </a:cubicBezTo>
                  <a:cubicBezTo>
                    <a:pt x="489" y="271"/>
                    <a:pt x="494" y="235"/>
                    <a:pt x="478" y="207"/>
                  </a:cubicBezTo>
                  <a:cubicBezTo>
                    <a:pt x="461" y="178"/>
                    <a:pt x="456" y="190"/>
                    <a:pt x="433" y="177"/>
                  </a:cubicBezTo>
                  <a:cubicBezTo>
                    <a:pt x="360" y="136"/>
                    <a:pt x="357" y="123"/>
                    <a:pt x="270" y="111"/>
                  </a:cubicBezTo>
                  <a:cubicBezTo>
                    <a:pt x="227" y="95"/>
                    <a:pt x="189" y="73"/>
                    <a:pt x="159" y="37"/>
                  </a:cubicBezTo>
                  <a:cubicBezTo>
                    <a:pt x="153" y="30"/>
                    <a:pt x="141" y="23"/>
                    <a:pt x="144" y="15"/>
                  </a:cubicBezTo>
                  <a:cubicBezTo>
                    <a:pt x="147" y="8"/>
                    <a:pt x="159" y="15"/>
                    <a:pt x="167" y="15"/>
                  </a:cubicBezTo>
                  <a:close/>
                </a:path>
              </a:pathLst>
            </a:custGeom>
            <a:noFill/>
            <a:ln w="19050"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91008" name="Freeform 64">
              <a:extLst>
                <a:ext uri="{FF2B5EF4-FFF2-40B4-BE49-F238E27FC236}">
                  <a16:creationId xmlns:a16="http://schemas.microsoft.com/office/drawing/2014/main" id="{98B641EA-BF7C-D44E-A7E8-95686069BE7B}"/>
                </a:ext>
              </a:extLst>
            </p:cNvPr>
            <p:cNvSpPr>
              <a:spLocks/>
            </p:cNvSpPr>
            <p:nvPr/>
          </p:nvSpPr>
          <p:spPr bwMode="auto">
            <a:xfrm>
              <a:off x="772" y="2279"/>
              <a:ext cx="341" cy="341"/>
            </a:xfrm>
            <a:custGeom>
              <a:avLst/>
              <a:gdLst>
                <a:gd name="T0" fmla="*/ 6 w 341"/>
                <a:gd name="T1" fmla="*/ 149 h 341"/>
                <a:gd name="T2" fmla="*/ 58 w 341"/>
                <a:gd name="T3" fmla="*/ 52 h 341"/>
                <a:gd name="T4" fmla="*/ 147 w 341"/>
                <a:gd name="T5" fmla="*/ 0 h 341"/>
                <a:gd name="T6" fmla="*/ 235 w 341"/>
                <a:gd name="T7" fmla="*/ 23 h 341"/>
                <a:gd name="T8" fmla="*/ 280 w 341"/>
                <a:gd name="T9" fmla="*/ 37 h 341"/>
                <a:gd name="T10" fmla="*/ 324 w 341"/>
                <a:gd name="T11" fmla="*/ 126 h 341"/>
                <a:gd name="T12" fmla="*/ 332 w 341"/>
                <a:gd name="T13" fmla="*/ 149 h 341"/>
                <a:gd name="T14" fmla="*/ 310 w 341"/>
                <a:gd name="T15" fmla="*/ 297 h 341"/>
                <a:gd name="T16" fmla="*/ 265 w 341"/>
                <a:gd name="T17" fmla="*/ 341 h 341"/>
                <a:gd name="T18" fmla="*/ 154 w 341"/>
                <a:gd name="T19" fmla="*/ 334 h 341"/>
                <a:gd name="T20" fmla="*/ 95 w 341"/>
                <a:gd name="T21" fmla="*/ 319 h 341"/>
                <a:gd name="T22" fmla="*/ 35 w 341"/>
                <a:gd name="T23" fmla="*/ 267 h 341"/>
                <a:gd name="T24" fmla="*/ 6 w 341"/>
                <a:gd name="T25" fmla="*/ 200 h 341"/>
                <a:gd name="T26" fmla="*/ 6 w 341"/>
                <a:gd name="T27" fmla="*/ 149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1" h="341">
                  <a:moveTo>
                    <a:pt x="6" y="149"/>
                  </a:moveTo>
                  <a:cubicBezTo>
                    <a:pt x="13" y="74"/>
                    <a:pt x="0" y="72"/>
                    <a:pt x="58" y="52"/>
                  </a:cubicBezTo>
                  <a:cubicBezTo>
                    <a:pt x="82" y="15"/>
                    <a:pt x="108" y="14"/>
                    <a:pt x="147" y="0"/>
                  </a:cubicBezTo>
                  <a:cubicBezTo>
                    <a:pt x="179" y="6"/>
                    <a:pt x="204" y="13"/>
                    <a:pt x="235" y="23"/>
                  </a:cubicBezTo>
                  <a:cubicBezTo>
                    <a:pt x="250" y="28"/>
                    <a:pt x="280" y="37"/>
                    <a:pt x="280" y="37"/>
                  </a:cubicBezTo>
                  <a:cubicBezTo>
                    <a:pt x="320" y="97"/>
                    <a:pt x="303" y="63"/>
                    <a:pt x="324" y="126"/>
                  </a:cubicBezTo>
                  <a:cubicBezTo>
                    <a:pt x="327" y="134"/>
                    <a:pt x="332" y="149"/>
                    <a:pt x="332" y="149"/>
                  </a:cubicBezTo>
                  <a:cubicBezTo>
                    <a:pt x="326" y="199"/>
                    <a:pt x="341" y="258"/>
                    <a:pt x="310" y="297"/>
                  </a:cubicBezTo>
                  <a:cubicBezTo>
                    <a:pt x="297" y="314"/>
                    <a:pt x="265" y="341"/>
                    <a:pt x="265" y="341"/>
                  </a:cubicBezTo>
                  <a:cubicBezTo>
                    <a:pt x="228" y="339"/>
                    <a:pt x="191" y="339"/>
                    <a:pt x="154" y="334"/>
                  </a:cubicBezTo>
                  <a:cubicBezTo>
                    <a:pt x="134" y="331"/>
                    <a:pt x="95" y="319"/>
                    <a:pt x="95" y="319"/>
                  </a:cubicBezTo>
                  <a:cubicBezTo>
                    <a:pt x="70" y="303"/>
                    <a:pt x="60" y="283"/>
                    <a:pt x="35" y="267"/>
                  </a:cubicBezTo>
                  <a:cubicBezTo>
                    <a:pt x="18" y="214"/>
                    <a:pt x="29" y="236"/>
                    <a:pt x="6" y="200"/>
                  </a:cubicBezTo>
                  <a:cubicBezTo>
                    <a:pt x="14" y="153"/>
                    <a:pt x="24" y="167"/>
                    <a:pt x="6" y="149"/>
                  </a:cubicBezTo>
                  <a:close/>
                </a:path>
              </a:pathLst>
            </a:custGeom>
            <a:noFill/>
            <a:ln w="19050"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91009" name="Freeform 65">
              <a:extLst>
                <a:ext uri="{FF2B5EF4-FFF2-40B4-BE49-F238E27FC236}">
                  <a16:creationId xmlns:a16="http://schemas.microsoft.com/office/drawing/2014/main" id="{F63695B3-2F6E-5749-BA77-7650867B7A53}"/>
                </a:ext>
              </a:extLst>
            </p:cNvPr>
            <p:cNvSpPr>
              <a:spLocks/>
            </p:cNvSpPr>
            <p:nvPr/>
          </p:nvSpPr>
          <p:spPr bwMode="auto">
            <a:xfrm>
              <a:off x="672" y="2028"/>
              <a:ext cx="452" cy="311"/>
            </a:xfrm>
            <a:custGeom>
              <a:avLst/>
              <a:gdLst>
                <a:gd name="T0" fmla="*/ 424 w 452"/>
                <a:gd name="T1" fmla="*/ 222 h 311"/>
                <a:gd name="T2" fmla="*/ 372 w 452"/>
                <a:gd name="T3" fmla="*/ 74 h 311"/>
                <a:gd name="T4" fmla="*/ 232 w 452"/>
                <a:gd name="T5" fmla="*/ 14 h 311"/>
                <a:gd name="T6" fmla="*/ 172 w 452"/>
                <a:gd name="T7" fmla="*/ 0 h 311"/>
                <a:gd name="T8" fmla="*/ 54 w 452"/>
                <a:gd name="T9" fmla="*/ 29 h 311"/>
                <a:gd name="T10" fmla="*/ 17 w 452"/>
                <a:gd name="T11" fmla="*/ 118 h 311"/>
                <a:gd name="T12" fmla="*/ 54 w 452"/>
                <a:gd name="T13" fmla="*/ 259 h 311"/>
                <a:gd name="T14" fmla="*/ 121 w 452"/>
                <a:gd name="T15" fmla="*/ 311 h 311"/>
                <a:gd name="T16" fmla="*/ 172 w 452"/>
                <a:gd name="T17" fmla="*/ 303 h 311"/>
                <a:gd name="T18" fmla="*/ 217 w 452"/>
                <a:gd name="T19" fmla="*/ 274 h 311"/>
                <a:gd name="T20" fmla="*/ 291 w 452"/>
                <a:gd name="T21" fmla="*/ 251 h 311"/>
                <a:gd name="T22" fmla="*/ 410 w 452"/>
                <a:gd name="T23" fmla="*/ 288 h 311"/>
                <a:gd name="T24" fmla="*/ 424 w 452"/>
                <a:gd name="T25" fmla="*/ 22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2" h="311">
                  <a:moveTo>
                    <a:pt x="424" y="222"/>
                  </a:moveTo>
                  <a:cubicBezTo>
                    <a:pt x="419" y="141"/>
                    <a:pt x="444" y="96"/>
                    <a:pt x="372" y="74"/>
                  </a:cubicBezTo>
                  <a:cubicBezTo>
                    <a:pt x="324" y="41"/>
                    <a:pt x="289" y="31"/>
                    <a:pt x="232" y="14"/>
                  </a:cubicBezTo>
                  <a:cubicBezTo>
                    <a:pt x="212" y="8"/>
                    <a:pt x="172" y="0"/>
                    <a:pt x="172" y="0"/>
                  </a:cubicBezTo>
                  <a:cubicBezTo>
                    <a:pt x="132" y="8"/>
                    <a:pt x="93" y="17"/>
                    <a:pt x="54" y="29"/>
                  </a:cubicBezTo>
                  <a:cubicBezTo>
                    <a:pt x="35" y="56"/>
                    <a:pt x="27" y="86"/>
                    <a:pt x="17" y="118"/>
                  </a:cubicBezTo>
                  <a:cubicBezTo>
                    <a:pt x="20" y="170"/>
                    <a:pt x="0" y="239"/>
                    <a:pt x="54" y="259"/>
                  </a:cubicBezTo>
                  <a:cubicBezTo>
                    <a:pt x="72" y="286"/>
                    <a:pt x="94" y="294"/>
                    <a:pt x="121" y="311"/>
                  </a:cubicBezTo>
                  <a:cubicBezTo>
                    <a:pt x="138" y="308"/>
                    <a:pt x="156" y="309"/>
                    <a:pt x="172" y="303"/>
                  </a:cubicBezTo>
                  <a:cubicBezTo>
                    <a:pt x="189" y="297"/>
                    <a:pt x="202" y="284"/>
                    <a:pt x="217" y="274"/>
                  </a:cubicBezTo>
                  <a:cubicBezTo>
                    <a:pt x="236" y="262"/>
                    <a:pt x="270" y="257"/>
                    <a:pt x="291" y="251"/>
                  </a:cubicBezTo>
                  <a:cubicBezTo>
                    <a:pt x="335" y="263"/>
                    <a:pt x="363" y="281"/>
                    <a:pt x="410" y="288"/>
                  </a:cubicBezTo>
                  <a:cubicBezTo>
                    <a:pt x="452" y="274"/>
                    <a:pt x="441" y="254"/>
                    <a:pt x="424" y="222"/>
                  </a:cubicBezTo>
                  <a:close/>
                </a:path>
              </a:pathLst>
            </a:custGeom>
            <a:noFill/>
            <a:ln w="19050"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91010" name="Freeform 66">
              <a:extLst>
                <a:ext uri="{FF2B5EF4-FFF2-40B4-BE49-F238E27FC236}">
                  <a16:creationId xmlns:a16="http://schemas.microsoft.com/office/drawing/2014/main" id="{F72E44CA-C76A-4842-A3E3-63C818DC57F0}"/>
                </a:ext>
              </a:extLst>
            </p:cNvPr>
            <p:cNvSpPr>
              <a:spLocks/>
            </p:cNvSpPr>
            <p:nvPr/>
          </p:nvSpPr>
          <p:spPr bwMode="auto">
            <a:xfrm>
              <a:off x="1187" y="1356"/>
              <a:ext cx="567" cy="513"/>
            </a:xfrm>
            <a:custGeom>
              <a:avLst/>
              <a:gdLst>
                <a:gd name="T0" fmla="*/ 28 w 567"/>
                <a:gd name="T1" fmla="*/ 22 h 513"/>
                <a:gd name="T2" fmla="*/ 57 w 567"/>
                <a:gd name="T3" fmla="*/ 207 h 513"/>
                <a:gd name="T4" fmla="*/ 117 w 567"/>
                <a:gd name="T5" fmla="*/ 281 h 513"/>
                <a:gd name="T6" fmla="*/ 131 w 567"/>
                <a:gd name="T7" fmla="*/ 429 h 513"/>
                <a:gd name="T8" fmla="*/ 205 w 567"/>
                <a:gd name="T9" fmla="*/ 452 h 513"/>
                <a:gd name="T10" fmla="*/ 250 w 567"/>
                <a:gd name="T11" fmla="*/ 466 h 513"/>
                <a:gd name="T12" fmla="*/ 383 w 567"/>
                <a:gd name="T13" fmla="*/ 511 h 513"/>
                <a:gd name="T14" fmla="*/ 539 w 567"/>
                <a:gd name="T15" fmla="*/ 466 h 513"/>
                <a:gd name="T16" fmla="*/ 561 w 567"/>
                <a:gd name="T17" fmla="*/ 400 h 513"/>
                <a:gd name="T18" fmla="*/ 509 w 567"/>
                <a:gd name="T19" fmla="*/ 163 h 513"/>
                <a:gd name="T20" fmla="*/ 472 w 567"/>
                <a:gd name="T21" fmla="*/ 111 h 513"/>
                <a:gd name="T22" fmla="*/ 450 w 567"/>
                <a:gd name="T23" fmla="*/ 81 h 513"/>
                <a:gd name="T24" fmla="*/ 191 w 567"/>
                <a:gd name="T25" fmla="*/ 0 h 513"/>
                <a:gd name="T26" fmla="*/ 65 w 567"/>
                <a:gd name="T27" fmla="*/ 7 h 513"/>
                <a:gd name="T28" fmla="*/ 28 w 567"/>
                <a:gd name="T29" fmla="*/ 22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7" h="513">
                  <a:moveTo>
                    <a:pt x="28" y="22"/>
                  </a:moveTo>
                  <a:cubicBezTo>
                    <a:pt x="24" y="80"/>
                    <a:pt x="0" y="168"/>
                    <a:pt x="57" y="207"/>
                  </a:cubicBezTo>
                  <a:cubicBezTo>
                    <a:pt x="75" y="234"/>
                    <a:pt x="99" y="254"/>
                    <a:pt x="117" y="281"/>
                  </a:cubicBezTo>
                  <a:cubicBezTo>
                    <a:pt x="126" y="330"/>
                    <a:pt x="120" y="381"/>
                    <a:pt x="131" y="429"/>
                  </a:cubicBezTo>
                  <a:cubicBezTo>
                    <a:pt x="137" y="454"/>
                    <a:pt x="180" y="446"/>
                    <a:pt x="205" y="452"/>
                  </a:cubicBezTo>
                  <a:cubicBezTo>
                    <a:pt x="220" y="456"/>
                    <a:pt x="250" y="466"/>
                    <a:pt x="250" y="466"/>
                  </a:cubicBezTo>
                  <a:cubicBezTo>
                    <a:pt x="290" y="493"/>
                    <a:pt x="336" y="501"/>
                    <a:pt x="383" y="511"/>
                  </a:cubicBezTo>
                  <a:cubicBezTo>
                    <a:pt x="509" y="502"/>
                    <a:pt x="469" y="513"/>
                    <a:pt x="539" y="466"/>
                  </a:cubicBezTo>
                  <a:cubicBezTo>
                    <a:pt x="546" y="444"/>
                    <a:pt x="554" y="422"/>
                    <a:pt x="561" y="400"/>
                  </a:cubicBezTo>
                  <a:cubicBezTo>
                    <a:pt x="557" y="329"/>
                    <a:pt x="567" y="221"/>
                    <a:pt x="509" y="163"/>
                  </a:cubicBezTo>
                  <a:cubicBezTo>
                    <a:pt x="496" y="121"/>
                    <a:pt x="511" y="155"/>
                    <a:pt x="472" y="111"/>
                  </a:cubicBezTo>
                  <a:cubicBezTo>
                    <a:pt x="464" y="102"/>
                    <a:pt x="459" y="89"/>
                    <a:pt x="450" y="81"/>
                  </a:cubicBezTo>
                  <a:cubicBezTo>
                    <a:pt x="398" y="35"/>
                    <a:pt x="261" y="9"/>
                    <a:pt x="191" y="0"/>
                  </a:cubicBezTo>
                  <a:cubicBezTo>
                    <a:pt x="149" y="2"/>
                    <a:pt x="107" y="3"/>
                    <a:pt x="65" y="7"/>
                  </a:cubicBezTo>
                  <a:cubicBezTo>
                    <a:pt x="39" y="9"/>
                    <a:pt x="28" y="54"/>
                    <a:pt x="28" y="22"/>
                  </a:cubicBezTo>
                  <a:close/>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91011" name="Freeform 67">
              <a:extLst>
                <a:ext uri="{FF2B5EF4-FFF2-40B4-BE49-F238E27FC236}">
                  <a16:creationId xmlns:a16="http://schemas.microsoft.com/office/drawing/2014/main" id="{917C9C61-7097-5141-96B1-4FFF34731A57}"/>
                </a:ext>
              </a:extLst>
            </p:cNvPr>
            <p:cNvSpPr>
              <a:spLocks/>
            </p:cNvSpPr>
            <p:nvPr/>
          </p:nvSpPr>
          <p:spPr bwMode="auto">
            <a:xfrm>
              <a:off x="1207" y="1775"/>
              <a:ext cx="319" cy="395"/>
            </a:xfrm>
            <a:custGeom>
              <a:avLst/>
              <a:gdLst>
                <a:gd name="T0" fmla="*/ 252 w 319"/>
                <a:gd name="T1" fmla="*/ 366 h 395"/>
                <a:gd name="T2" fmla="*/ 319 w 319"/>
                <a:gd name="T3" fmla="*/ 292 h 395"/>
                <a:gd name="T4" fmla="*/ 311 w 319"/>
                <a:gd name="T5" fmla="*/ 158 h 395"/>
                <a:gd name="T6" fmla="*/ 304 w 319"/>
                <a:gd name="T7" fmla="*/ 114 h 395"/>
                <a:gd name="T8" fmla="*/ 282 w 319"/>
                <a:gd name="T9" fmla="*/ 107 h 395"/>
                <a:gd name="T10" fmla="*/ 200 w 319"/>
                <a:gd name="T11" fmla="*/ 40 h 395"/>
                <a:gd name="T12" fmla="*/ 178 w 319"/>
                <a:gd name="T13" fmla="*/ 18 h 395"/>
                <a:gd name="T14" fmla="*/ 60 w 319"/>
                <a:gd name="T15" fmla="*/ 107 h 395"/>
                <a:gd name="T16" fmla="*/ 45 w 319"/>
                <a:gd name="T17" fmla="*/ 129 h 395"/>
                <a:gd name="T18" fmla="*/ 23 w 319"/>
                <a:gd name="T19" fmla="*/ 144 h 395"/>
                <a:gd name="T20" fmla="*/ 0 w 319"/>
                <a:gd name="T21" fmla="*/ 188 h 395"/>
                <a:gd name="T22" fmla="*/ 52 w 319"/>
                <a:gd name="T23" fmla="*/ 351 h 395"/>
                <a:gd name="T24" fmla="*/ 141 w 319"/>
                <a:gd name="T25" fmla="*/ 395 h 395"/>
                <a:gd name="T26" fmla="*/ 252 w 319"/>
                <a:gd name="T27" fmla="*/ 388 h 395"/>
                <a:gd name="T28" fmla="*/ 274 w 319"/>
                <a:gd name="T29" fmla="*/ 381 h 395"/>
                <a:gd name="T30" fmla="*/ 252 w 319"/>
                <a:gd name="T31" fmla="*/ 366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95">
                  <a:moveTo>
                    <a:pt x="252" y="366"/>
                  </a:moveTo>
                  <a:cubicBezTo>
                    <a:pt x="301" y="341"/>
                    <a:pt x="301" y="341"/>
                    <a:pt x="319" y="292"/>
                  </a:cubicBezTo>
                  <a:cubicBezTo>
                    <a:pt x="316" y="247"/>
                    <a:pt x="315" y="203"/>
                    <a:pt x="311" y="158"/>
                  </a:cubicBezTo>
                  <a:cubicBezTo>
                    <a:pt x="310" y="143"/>
                    <a:pt x="311" y="127"/>
                    <a:pt x="304" y="114"/>
                  </a:cubicBezTo>
                  <a:cubicBezTo>
                    <a:pt x="300" y="107"/>
                    <a:pt x="289" y="109"/>
                    <a:pt x="282" y="107"/>
                  </a:cubicBezTo>
                  <a:cubicBezTo>
                    <a:pt x="263" y="78"/>
                    <a:pt x="233" y="50"/>
                    <a:pt x="200" y="40"/>
                  </a:cubicBezTo>
                  <a:cubicBezTo>
                    <a:pt x="193" y="33"/>
                    <a:pt x="188" y="20"/>
                    <a:pt x="178" y="18"/>
                  </a:cubicBezTo>
                  <a:cubicBezTo>
                    <a:pt x="70" y="0"/>
                    <a:pt x="120" y="66"/>
                    <a:pt x="60" y="107"/>
                  </a:cubicBezTo>
                  <a:cubicBezTo>
                    <a:pt x="55" y="114"/>
                    <a:pt x="51" y="123"/>
                    <a:pt x="45" y="129"/>
                  </a:cubicBezTo>
                  <a:cubicBezTo>
                    <a:pt x="39" y="135"/>
                    <a:pt x="29" y="137"/>
                    <a:pt x="23" y="144"/>
                  </a:cubicBezTo>
                  <a:cubicBezTo>
                    <a:pt x="13" y="157"/>
                    <a:pt x="9" y="174"/>
                    <a:pt x="0" y="188"/>
                  </a:cubicBezTo>
                  <a:cubicBezTo>
                    <a:pt x="6" y="239"/>
                    <a:pt x="9" y="315"/>
                    <a:pt x="52" y="351"/>
                  </a:cubicBezTo>
                  <a:cubicBezTo>
                    <a:pt x="78" y="373"/>
                    <a:pt x="112" y="377"/>
                    <a:pt x="141" y="395"/>
                  </a:cubicBezTo>
                  <a:cubicBezTo>
                    <a:pt x="178" y="393"/>
                    <a:pt x="215" y="392"/>
                    <a:pt x="252" y="388"/>
                  </a:cubicBezTo>
                  <a:cubicBezTo>
                    <a:pt x="260" y="387"/>
                    <a:pt x="274" y="389"/>
                    <a:pt x="274" y="381"/>
                  </a:cubicBezTo>
                  <a:cubicBezTo>
                    <a:pt x="274" y="372"/>
                    <a:pt x="259" y="371"/>
                    <a:pt x="252" y="366"/>
                  </a:cubicBezTo>
                  <a:close/>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91012" name="Freeform 68">
              <a:extLst>
                <a:ext uri="{FF2B5EF4-FFF2-40B4-BE49-F238E27FC236}">
                  <a16:creationId xmlns:a16="http://schemas.microsoft.com/office/drawing/2014/main" id="{229CE423-D085-0545-A504-42EBE0DED439}"/>
                </a:ext>
              </a:extLst>
            </p:cNvPr>
            <p:cNvSpPr>
              <a:spLocks/>
            </p:cNvSpPr>
            <p:nvPr/>
          </p:nvSpPr>
          <p:spPr bwMode="auto">
            <a:xfrm>
              <a:off x="1840" y="2051"/>
              <a:ext cx="347" cy="371"/>
            </a:xfrm>
            <a:custGeom>
              <a:avLst/>
              <a:gdLst>
                <a:gd name="T0" fmla="*/ 293 w 347"/>
                <a:gd name="T1" fmla="*/ 45 h 371"/>
                <a:gd name="T2" fmla="*/ 204 w 347"/>
                <a:gd name="T3" fmla="*/ 23 h 371"/>
                <a:gd name="T4" fmla="*/ 130 w 347"/>
                <a:gd name="T5" fmla="*/ 53 h 371"/>
                <a:gd name="T6" fmla="*/ 41 w 347"/>
                <a:gd name="T7" fmla="*/ 119 h 371"/>
                <a:gd name="T8" fmla="*/ 64 w 347"/>
                <a:gd name="T9" fmla="*/ 371 h 371"/>
                <a:gd name="T10" fmla="*/ 226 w 347"/>
                <a:gd name="T11" fmla="*/ 334 h 371"/>
                <a:gd name="T12" fmla="*/ 278 w 347"/>
                <a:gd name="T13" fmla="*/ 312 h 371"/>
                <a:gd name="T14" fmla="*/ 323 w 347"/>
                <a:gd name="T15" fmla="*/ 238 h 371"/>
                <a:gd name="T16" fmla="*/ 308 w 347"/>
                <a:gd name="T17" fmla="*/ 53 h 371"/>
                <a:gd name="T18" fmla="*/ 293 w 347"/>
                <a:gd name="T19" fmla="*/ 4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71">
                  <a:moveTo>
                    <a:pt x="293" y="45"/>
                  </a:moveTo>
                  <a:cubicBezTo>
                    <a:pt x="279" y="0"/>
                    <a:pt x="248" y="18"/>
                    <a:pt x="204" y="23"/>
                  </a:cubicBezTo>
                  <a:cubicBezTo>
                    <a:pt x="177" y="31"/>
                    <a:pt x="156" y="43"/>
                    <a:pt x="130" y="53"/>
                  </a:cubicBezTo>
                  <a:cubicBezTo>
                    <a:pt x="103" y="80"/>
                    <a:pt x="73" y="99"/>
                    <a:pt x="41" y="119"/>
                  </a:cubicBezTo>
                  <a:cubicBezTo>
                    <a:pt x="0" y="186"/>
                    <a:pt x="19" y="306"/>
                    <a:pt x="64" y="371"/>
                  </a:cubicBezTo>
                  <a:cubicBezTo>
                    <a:pt x="120" y="363"/>
                    <a:pt x="170" y="344"/>
                    <a:pt x="226" y="334"/>
                  </a:cubicBezTo>
                  <a:cubicBezTo>
                    <a:pt x="242" y="324"/>
                    <a:pt x="264" y="324"/>
                    <a:pt x="278" y="312"/>
                  </a:cubicBezTo>
                  <a:cubicBezTo>
                    <a:pt x="295" y="297"/>
                    <a:pt x="312" y="260"/>
                    <a:pt x="323" y="238"/>
                  </a:cubicBezTo>
                  <a:cubicBezTo>
                    <a:pt x="338" y="174"/>
                    <a:pt x="347" y="110"/>
                    <a:pt x="308" y="53"/>
                  </a:cubicBezTo>
                  <a:cubicBezTo>
                    <a:pt x="299" y="26"/>
                    <a:pt x="305" y="24"/>
                    <a:pt x="293" y="45"/>
                  </a:cubicBezTo>
                  <a:close/>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91013" name="Freeform 69">
              <a:extLst>
                <a:ext uri="{FF2B5EF4-FFF2-40B4-BE49-F238E27FC236}">
                  <a16:creationId xmlns:a16="http://schemas.microsoft.com/office/drawing/2014/main" id="{2F555604-8838-A943-8B78-F4486A878B88}"/>
                </a:ext>
              </a:extLst>
            </p:cNvPr>
            <p:cNvSpPr>
              <a:spLocks/>
            </p:cNvSpPr>
            <p:nvPr/>
          </p:nvSpPr>
          <p:spPr bwMode="auto">
            <a:xfrm>
              <a:off x="1983" y="2292"/>
              <a:ext cx="274" cy="286"/>
            </a:xfrm>
            <a:custGeom>
              <a:avLst/>
              <a:gdLst>
                <a:gd name="T0" fmla="*/ 246 w 274"/>
                <a:gd name="T1" fmla="*/ 12 h 286"/>
                <a:gd name="T2" fmla="*/ 143 w 274"/>
                <a:gd name="T3" fmla="*/ 27 h 286"/>
                <a:gd name="T4" fmla="*/ 106 w 274"/>
                <a:gd name="T5" fmla="*/ 86 h 286"/>
                <a:gd name="T6" fmla="*/ 39 w 274"/>
                <a:gd name="T7" fmla="*/ 123 h 286"/>
                <a:gd name="T8" fmla="*/ 32 w 274"/>
                <a:gd name="T9" fmla="*/ 264 h 286"/>
                <a:gd name="T10" fmla="*/ 143 w 274"/>
                <a:gd name="T11" fmla="*/ 286 h 286"/>
                <a:gd name="T12" fmla="*/ 239 w 274"/>
                <a:gd name="T13" fmla="*/ 241 h 286"/>
                <a:gd name="T14" fmla="*/ 261 w 274"/>
                <a:gd name="T15" fmla="*/ 153 h 286"/>
                <a:gd name="T16" fmla="*/ 246 w 274"/>
                <a:gd name="T17" fmla="*/ 12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86">
                  <a:moveTo>
                    <a:pt x="246" y="12"/>
                  </a:moveTo>
                  <a:cubicBezTo>
                    <a:pt x="213" y="0"/>
                    <a:pt x="178" y="19"/>
                    <a:pt x="143" y="27"/>
                  </a:cubicBezTo>
                  <a:cubicBezTo>
                    <a:pt x="131" y="60"/>
                    <a:pt x="143" y="74"/>
                    <a:pt x="106" y="86"/>
                  </a:cubicBezTo>
                  <a:cubicBezTo>
                    <a:pt x="55" y="120"/>
                    <a:pt x="78" y="111"/>
                    <a:pt x="39" y="123"/>
                  </a:cubicBezTo>
                  <a:cubicBezTo>
                    <a:pt x="16" y="157"/>
                    <a:pt x="0" y="232"/>
                    <a:pt x="32" y="264"/>
                  </a:cubicBezTo>
                  <a:cubicBezTo>
                    <a:pt x="50" y="282"/>
                    <a:pt x="133" y="285"/>
                    <a:pt x="143" y="286"/>
                  </a:cubicBezTo>
                  <a:cubicBezTo>
                    <a:pt x="198" y="279"/>
                    <a:pt x="211" y="284"/>
                    <a:pt x="239" y="241"/>
                  </a:cubicBezTo>
                  <a:cubicBezTo>
                    <a:pt x="249" y="210"/>
                    <a:pt x="256" y="186"/>
                    <a:pt x="261" y="153"/>
                  </a:cubicBezTo>
                  <a:cubicBezTo>
                    <a:pt x="254" y="21"/>
                    <a:pt x="274" y="64"/>
                    <a:pt x="246" y="12"/>
                  </a:cubicBezTo>
                  <a:close/>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91014" name="Freeform 70">
              <a:extLst>
                <a:ext uri="{FF2B5EF4-FFF2-40B4-BE49-F238E27FC236}">
                  <a16:creationId xmlns:a16="http://schemas.microsoft.com/office/drawing/2014/main" id="{9A4A13CF-A845-6840-8766-B279CFC6BABE}"/>
                </a:ext>
              </a:extLst>
            </p:cNvPr>
            <p:cNvSpPr>
              <a:spLocks/>
            </p:cNvSpPr>
            <p:nvPr/>
          </p:nvSpPr>
          <p:spPr bwMode="auto">
            <a:xfrm>
              <a:off x="2007" y="2565"/>
              <a:ext cx="326" cy="191"/>
            </a:xfrm>
            <a:custGeom>
              <a:avLst/>
              <a:gdLst>
                <a:gd name="T0" fmla="*/ 319 w 326"/>
                <a:gd name="T1" fmla="*/ 20 h 191"/>
                <a:gd name="T2" fmla="*/ 67 w 326"/>
                <a:gd name="T3" fmla="*/ 20 h 191"/>
                <a:gd name="T4" fmla="*/ 0 w 326"/>
                <a:gd name="T5" fmla="*/ 65 h 191"/>
                <a:gd name="T6" fmla="*/ 59 w 326"/>
                <a:gd name="T7" fmla="*/ 183 h 191"/>
                <a:gd name="T8" fmla="*/ 111 w 326"/>
                <a:gd name="T9" fmla="*/ 191 h 191"/>
                <a:gd name="T10" fmla="*/ 237 w 326"/>
                <a:gd name="T11" fmla="*/ 183 h 191"/>
                <a:gd name="T12" fmla="*/ 297 w 326"/>
                <a:gd name="T13" fmla="*/ 131 h 191"/>
                <a:gd name="T14" fmla="*/ 326 w 326"/>
                <a:gd name="T15" fmla="*/ 65 h 191"/>
                <a:gd name="T16" fmla="*/ 319 w 326"/>
                <a:gd name="T17" fmla="*/ 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1">
                  <a:moveTo>
                    <a:pt x="319" y="20"/>
                  </a:moveTo>
                  <a:cubicBezTo>
                    <a:pt x="233" y="0"/>
                    <a:pt x="155" y="13"/>
                    <a:pt x="67" y="20"/>
                  </a:cubicBezTo>
                  <a:cubicBezTo>
                    <a:pt x="33" y="29"/>
                    <a:pt x="20" y="36"/>
                    <a:pt x="0" y="65"/>
                  </a:cubicBezTo>
                  <a:cubicBezTo>
                    <a:pt x="6" y="99"/>
                    <a:pt x="19" y="167"/>
                    <a:pt x="59" y="183"/>
                  </a:cubicBezTo>
                  <a:cubicBezTo>
                    <a:pt x="75" y="190"/>
                    <a:pt x="94" y="188"/>
                    <a:pt x="111" y="191"/>
                  </a:cubicBezTo>
                  <a:cubicBezTo>
                    <a:pt x="153" y="188"/>
                    <a:pt x="195" y="189"/>
                    <a:pt x="237" y="183"/>
                  </a:cubicBezTo>
                  <a:cubicBezTo>
                    <a:pt x="258" y="180"/>
                    <a:pt x="279" y="143"/>
                    <a:pt x="297" y="131"/>
                  </a:cubicBezTo>
                  <a:cubicBezTo>
                    <a:pt x="311" y="109"/>
                    <a:pt x="318" y="90"/>
                    <a:pt x="326" y="65"/>
                  </a:cubicBezTo>
                  <a:cubicBezTo>
                    <a:pt x="318" y="30"/>
                    <a:pt x="319" y="45"/>
                    <a:pt x="319" y="20"/>
                  </a:cubicBezTo>
                  <a:close/>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491015" name="Group 71">
            <a:extLst>
              <a:ext uri="{FF2B5EF4-FFF2-40B4-BE49-F238E27FC236}">
                <a16:creationId xmlns:a16="http://schemas.microsoft.com/office/drawing/2014/main" id="{0CD46B93-E703-F24C-8043-0E617B806006}"/>
              </a:ext>
            </a:extLst>
          </p:cNvPr>
          <p:cNvGrpSpPr>
            <a:grpSpLocks/>
          </p:cNvGrpSpPr>
          <p:nvPr/>
        </p:nvGrpSpPr>
        <p:grpSpPr bwMode="auto">
          <a:xfrm>
            <a:off x="5029200" y="1295400"/>
            <a:ext cx="3644900" cy="3397250"/>
            <a:chOff x="2992" y="864"/>
            <a:chExt cx="2393" cy="2274"/>
          </a:xfrm>
        </p:grpSpPr>
        <p:grpSp>
          <p:nvGrpSpPr>
            <p:cNvPr id="1491016" name="Group 72">
              <a:extLst>
                <a:ext uri="{FF2B5EF4-FFF2-40B4-BE49-F238E27FC236}">
                  <a16:creationId xmlns:a16="http://schemas.microsoft.com/office/drawing/2014/main" id="{B463E8FB-A676-3E49-9A6A-B73B7086619D}"/>
                </a:ext>
              </a:extLst>
            </p:cNvPr>
            <p:cNvGrpSpPr>
              <a:grpSpLocks/>
            </p:cNvGrpSpPr>
            <p:nvPr/>
          </p:nvGrpSpPr>
          <p:grpSpPr bwMode="auto">
            <a:xfrm>
              <a:off x="2992" y="864"/>
              <a:ext cx="2393" cy="2274"/>
              <a:chOff x="2676" y="672"/>
              <a:chExt cx="2393" cy="2274"/>
            </a:xfrm>
          </p:grpSpPr>
          <p:sp>
            <p:nvSpPr>
              <p:cNvPr id="1491017" name="Line 73">
                <a:extLst>
                  <a:ext uri="{FF2B5EF4-FFF2-40B4-BE49-F238E27FC236}">
                    <a16:creationId xmlns:a16="http://schemas.microsoft.com/office/drawing/2014/main" id="{5BAA81B4-2112-314E-8A5C-EB0041B69BDF}"/>
                  </a:ext>
                </a:extLst>
              </p:cNvPr>
              <p:cNvSpPr>
                <a:spLocks noChangeShapeType="1"/>
              </p:cNvSpPr>
              <p:nvPr/>
            </p:nvSpPr>
            <p:spPr bwMode="auto">
              <a:xfrm>
                <a:off x="3033" y="778"/>
                <a:ext cx="0" cy="1834"/>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18" name="Line 74">
                <a:extLst>
                  <a:ext uri="{FF2B5EF4-FFF2-40B4-BE49-F238E27FC236}">
                    <a16:creationId xmlns:a16="http://schemas.microsoft.com/office/drawing/2014/main" id="{B1936A8D-171C-064E-B028-E21AA9B372F5}"/>
                  </a:ext>
                </a:extLst>
              </p:cNvPr>
              <p:cNvSpPr>
                <a:spLocks noChangeShapeType="1"/>
              </p:cNvSpPr>
              <p:nvPr/>
            </p:nvSpPr>
            <p:spPr bwMode="auto">
              <a:xfrm>
                <a:off x="3033" y="2612"/>
                <a:ext cx="2007" cy="5"/>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19" name="Oval 75">
                <a:extLst>
                  <a:ext uri="{FF2B5EF4-FFF2-40B4-BE49-F238E27FC236}">
                    <a16:creationId xmlns:a16="http://schemas.microsoft.com/office/drawing/2014/main" id="{A14EB368-030D-B14D-91CC-155124470ED5}"/>
                  </a:ext>
                </a:extLst>
              </p:cNvPr>
              <p:cNvSpPr>
                <a:spLocks noChangeArrowheads="1"/>
              </p:cNvSpPr>
              <p:nvPr/>
            </p:nvSpPr>
            <p:spPr bwMode="auto">
              <a:xfrm>
                <a:off x="3470" y="1658"/>
                <a:ext cx="71" cy="73"/>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20" name="Oval 76">
                <a:extLst>
                  <a:ext uri="{FF2B5EF4-FFF2-40B4-BE49-F238E27FC236}">
                    <a16:creationId xmlns:a16="http://schemas.microsoft.com/office/drawing/2014/main" id="{2E1751EE-6355-414B-931E-6976927F049A}"/>
                  </a:ext>
                </a:extLst>
              </p:cNvPr>
              <p:cNvSpPr>
                <a:spLocks noChangeArrowheads="1"/>
              </p:cNvSpPr>
              <p:nvPr/>
            </p:nvSpPr>
            <p:spPr bwMode="auto">
              <a:xfrm>
                <a:off x="3301" y="1913"/>
                <a:ext cx="70"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21" name="Oval 77">
                <a:extLst>
                  <a:ext uri="{FF2B5EF4-FFF2-40B4-BE49-F238E27FC236}">
                    <a16:creationId xmlns:a16="http://schemas.microsoft.com/office/drawing/2014/main" id="{F2E63137-FFAC-CD43-8CFF-C7ECBCAF7B10}"/>
                  </a:ext>
                </a:extLst>
              </p:cNvPr>
              <p:cNvSpPr>
                <a:spLocks noChangeArrowheads="1"/>
              </p:cNvSpPr>
              <p:nvPr/>
            </p:nvSpPr>
            <p:spPr bwMode="auto">
              <a:xfrm>
                <a:off x="3470" y="1826"/>
                <a:ext cx="71" cy="72"/>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22" name="Oval 78">
                <a:extLst>
                  <a:ext uri="{FF2B5EF4-FFF2-40B4-BE49-F238E27FC236}">
                    <a16:creationId xmlns:a16="http://schemas.microsoft.com/office/drawing/2014/main" id="{48B21CCB-3067-0548-B88E-11448F503DA3}"/>
                  </a:ext>
                </a:extLst>
              </p:cNvPr>
              <p:cNvSpPr>
                <a:spLocks noChangeArrowheads="1"/>
              </p:cNvSpPr>
              <p:nvPr/>
            </p:nvSpPr>
            <p:spPr bwMode="auto">
              <a:xfrm>
                <a:off x="3378" y="1571"/>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23" name="Oval 79">
                <a:extLst>
                  <a:ext uri="{FF2B5EF4-FFF2-40B4-BE49-F238E27FC236}">
                    <a16:creationId xmlns:a16="http://schemas.microsoft.com/office/drawing/2014/main" id="{0C2A7F84-B76C-1D4F-93F8-B1D5AD82BA46}"/>
                  </a:ext>
                </a:extLst>
              </p:cNvPr>
              <p:cNvSpPr>
                <a:spLocks noChangeArrowheads="1"/>
              </p:cNvSpPr>
              <p:nvPr/>
            </p:nvSpPr>
            <p:spPr bwMode="auto">
              <a:xfrm>
                <a:off x="3294" y="2007"/>
                <a:ext cx="70"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24" name="Oval 80">
                <a:extLst>
                  <a:ext uri="{FF2B5EF4-FFF2-40B4-BE49-F238E27FC236}">
                    <a16:creationId xmlns:a16="http://schemas.microsoft.com/office/drawing/2014/main" id="{6BE9A21F-2C40-BB46-BEC3-179121CA257B}"/>
                  </a:ext>
                </a:extLst>
              </p:cNvPr>
              <p:cNvSpPr>
                <a:spLocks noChangeArrowheads="1"/>
              </p:cNvSpPr>
              <p:nvPr/>
            </p:nvSpPr>
            <p:spPr bwMode="auto">
              <a:xfrm>
                <a:off x="3463" y="1920"/>
                <a:ext cx="71" cy="73"/>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25" name="Oval 81">
                <a:extLst>
                  <a:ext uri="{FF2B5EF4-FFF2-40B4-BE49-F238E27FC236}">
                    <a16:creationId xmlns:a16="http://schemas.microsoft.com/office/drawing/2014/main" id="{DB5B9114-2E8E-3142-A03A-76ADD6801923}"/>
                  </a:ext>
                </a:extLst>
              </p:cNvPr>
              <p:cNvSpPr>
                <a:spLocks noChangeArrowheads="1"/>
              </p:cNvSpPr>
              <p:nvPr/>
            </p:nvSpPr>
            <p:spPr bwMode="auto">
              <a:xfrm>
                <a:off x="3633" y="1833"/>
                <a:ext cx="70"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26" name="Oval 82">
                <a:extLst>
                  <a:ext uri="{FF2B5EF4-FFF2-40B4-BE49-F238E27FC236}">
                    <a16:creationId xmlns:a16="http://schemas.microsoft.com/office/drawing/2014/main" id="{F6AE7EAF-F826-F744-B4EB-03BF3EFB52DE}"/>
                  </a:ext>
                </a:extLst>
              </p:cNvPr>
              <p:cNvSpPr>
                <a:spLocks noChangeArrowheads="1"/>
              </p:cNvSpPr>
              <p:nvPr/>
            </p:nvSpPr>
            <p:spPr bwMode="auto">
              <a:xfrm>
                <a:off x="3548" y="1571"/>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27" name="Oval 83">
                <a:extLst>
                  <a:ext uri="{FF2B5EF4-FFF2-40B4-BE49-F238E27FC236}">
                    <a16:creationId xmlns:a16="http://schemas.microsoft.com/office/drawing/2014/main" id="{0E3DFEEF-E2B2-8848-B148-AAE946BE8AC2}"/>
                  </a:ext>
                </a:extLst>
              </p:cNvPr>
              <p:cNvSpPr>
                <a:spLocks noChangeArrowheads="1"/>
              </p:cNvSpPr>
              <p:nvPr/>
            </p:nvSpPr>
            <p:spPr bwMode="auto">
              <a:xfrm>
                <a:off x="3202" y="2015"/>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28" name="Oval 84">
                <a:extLst>
                  <a:ext uri="{FF2B5EF4-FFF2-40B4-BE49-F238E27FC236}">
                    <a16:creationId xmlns:a16="http://schemas.microsoft.com/office/drawing/2014/main" id="{974CB012-8725-364C-B712-1ED938264B12}"/>
                  </a:ext>
                </a:extLst>
              </p:cNvPr>
              <p:cNvSpPr>
                <a:spLocks noChangeArrowheads="1"/>
              </p:cNvSpPr>
              <p:nvPr/>
            </p:nvSpPr>
            <p:spPr bwMode="auto">
              <a:xfrm>
                <a:off x="3717" y="1483"/>
                <a:ext cx="71" cy="73"/>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29" name="Oval 85">
                <a:extLst>
                  <a:ext uri="{FF2B5EF4-FFF2-40B4-BE49-F238E27FC236}">
                    <a16:creationId xmlns:a16="http://schemas.microsoft.com/office/drawing/2014/main" id="{91F443A5-4DCA-A349-A81D-D77AB27A8EA6}"/>
                  </a:ext>
                </a:extLst>
              </p:cNvPr>
              <p:cNvSpPr>
                <a:spLocks noChangeArrowheads="1"/>
              </p:cNvSpPr>
              <p:nvPr/>
            </p:nvSpPr>
            <p:spPr bwMode="auto">
              <a:xfrm>
                <a:off x="3887" y="1396"/>
                <a:ext cx="70" cy="73"/>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30" name="Oval 86">
                <a:extLst>
                  <a:ext uri="{FF2B5EF4-FFF2-40B4-BE49-F238E27FC236}">
                    <a16:creationId xmlns:a16="http://schemas.microsoft.com/office/drawing/2014/main" id="{BED5F467-7FEC-C945-AB4B-6A5092A3DC61}"/>
                  </a:ext>
                </a:extLst>
              </p:cNvPr>
              <p:cNvSpPr>
                <a:spLocks noChangeArrowheads="1"/>
              </p:cNvSpPr>
              <p:nvPr/>
            </p:nvSpPr>
            <p:spPr bwMode="auto">
              <a:xfrm>
                <a:off x="3724" y="1403"/>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31" name="Oval 87">
                <a:extLst>
                  <a:ext uri="{FF2B5EF4-FFF2-40B4-BE49-F238E27FC236}">
                    <a16:creationId xmlns:a16="http://schemas.microsoft.com/office/drawing/2014/main" id="{C2601E35-6748-F840-BFE2-1B57DDA59ED0}"/>
                  </a:ext>
                </a:extLst>
              </p:cNvPr>
              <p:cNvSpPr>
                <a:spLocks noChangeArrowheads="1"/>
              </p:cNvSpPr>
              <p:nvPr/>
            </p:nvSpPr>
            <p:spPr bwMode="auto">
              <a:xfrm>
                <a:off x="3294" y="2182"/>
                <a:ext cx="70"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32" name="Oval 88">
                <a:extLst>
                  <a:ext uri="{FF2B5EF4-FFF2-40B4-BE49-F238E27FC236}">
                    <a16:creationId xmlns:a16="http://schemas.microsoft.com/office/drawing/2014/main" id="{B3AA8060-542A-8B47-B62A-8973DA64160C}"/>
                  </a:ext>
                </a:extLst>
              </p:cNvPr>
              <p:cNvSpPr>
                <a:spLocks noChangeArrowheads="1"/>
              </p:cNvSpPr>
              <p:nvPr/>
            </p:nvSpPr>
            <p:spPr bwMode="auto">
              <a:xfrm>
                <a:off x="3802" y="1658"/>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33" name="Oval 89">
                <a:extLst>
                  <a:ext uri="{FF2B5EF4-FFF2-40B4-BE49-F238E27FC236}">
                    <a16:creationId xmlns:a16="http://schemas.microsoft.com/office/drawing/2014/main" id="{317F7887-0BFA-9A4D-9149-C572FE2ECBE8}"/>
                  </a:ext>
                </a:extLst>
              </p:cNvPr>
              <p:cNvSpPr>
                <a:spLocks noChangeArrowheads="1"/>
              </p:cNvSpPr>
              <p:nvPr/>
            </p:nvSpPr>
            <p:spPr bwMode="auto">
              <a:xfrm>
                <a:off x="3802" y="1833"/>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34" name="Oval 90">
                <a:extLst>
                  <a:ext uri="{FF2B5EF4-FFF2-40B4-BE49-F238E27FC236}">
                    <a16:creationId xmlns:a16="http://schemas.microsoft.com/office/drawing/2014/main" id="{A89C9136-706D-E24D-B24A-2ED6F9264BF6}"/>
                  </a:ext>
                </a:extLst>
              </p:cNvPr>
              <p:cNvSpPr>
                <a:spLocks noChangeArrowheads="1"/>
              </p:cNvSpPr>
              <p:nvPr/>
            </p:nvSpPr>
            <p:spPr bwMode="auto">
              <a:xfrm>
                <a:off x="3887" y="1309"/>
                <a:ext cx="70"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35" name="Oval 91">
                <a:extLst>
                  <a:ext uri="{FF2B5EF4-FFF2-40B4-BE49-F238E27FC236}">
                    <a16:creationId xmlns:a16="http://schemas.microsoft.com/office/drawing/2014/main" id="{6A588985-31D1-9C4E-896B-CB9547D30BA9}"/>
                  </a:ext>
                </a:extLst>
              </p:cNvPr>
              <p:cNvSpPr>
                <a:spLocks noChangeArrowheads="1"/>
              </p:cNvSpPr>
              <p:nvPr/>
            </p:nvSpPr>
            <p:spPr bwMode="auto">
              <a:xfrm>
                <a:off x="4565" y="2270"/>
                <a:ext cx="70" cy="72"/>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36" name="Oval 92">
                <a:extLst>
                  <a:ext uri="{FF2B5EF4-FFF2-40B4-BE49-F238E27FC236}">
                    <a16:creationId xmlns:a16="http://schemas.microsoft.com/office/drawing/2014/main" id="{8F124B49-3EDF-2542-A0DF-31FC046B7441}"/>
                  </a:ext>
                </a:extLst>
              </p:cNvPr>
              <p:cNvSpPr>
                <a:spLocks noChangeArrowheads="1"/>
              </p:cNvSpPr>
              <p:nvPr/>
            </p:nvSpPr>
            <p:spPr bwMode="auto">
              <a:xfrm>
                <a:off x="4649" y="2346"/>
                <a:ext cx="71" cy="73"/>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37" name="Oval 93">
                <a:extLst>
                  <a:ext uri="{FF2B5EF4-FFF2-40B4-BE49-F238E27FC236}">
                    <a16:creationId xmlns:a16="http://schemas.microsoft.com/office/drawing/2014/main" id="{A645DC2A-CAA5-6D4B-8833-490B0E32FCD7}"/>
                  </a:ext>
                </a:extLst>
              </p:cNvPr>
              <p:cNvSpPr>
                <a:spLocks noChangeArrowheads="1"/>
              </p:cNvSpPr>
              <p:nvPr/>
            </p:nvSpPr>
            <p:spPr bwMode="auto">
              <a:xfrm>
                <a:off x="4649" y="2182"/>
                <a:ext cx="71" cy="73"/>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38" name="Oval 94">
                <a:extLst>
                  <a:ext uri="{FF2B5EF4-FFF2-40B4-BE49-F238E27FC236}">
                    <a16:creationId xmlns:a16="http://schemas.microsoft.com/office/drawing/2014/main" id="{6FF25B43-6B1F-DC4E-8B58-6F5E82F67C6E}"/>
                  </a:ext>
                </a:extLst>
              </p:cNvPr>
              <p:cNvSpPr>
                <a:spLocks noChangeArrowheads="1"/>
              </p:cNvSpPr>
              <p:nvPr/>
            </p:nvSpPr>
            <p:spPr bwMode="auto">
              <a:xfrm>
                <a:off x="4565" y="2357"/>
                <a:ext cx="70"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39" name="Oval 95">
                <a:extLst>
                  <a:ext uri="{FF2B5EF4-FFF2-40B4-BE49-F238E27FC236}">
                    <a16:creationId xmlns:a16="http://schemas.microsoft.com/office/drawing/2014/main" id="{B9C5D176-3B88-0E4C-B93E-31AB3C3EEB1A}"/>
                  </a:ext>
                </a:extLst>
              </p:cNvPr>
              <p:cNvSpPr>
                <a:spLocks noChangeArrowheads="1"/>
              </p:cNvSpPr>
              <p:nvPr/>
            </p:nvSpPr>
            <p:spPr bwMode="auto">
              <a:xfrm>
                <a:off x="4734" y="2357"/>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40" name="Oval 96">
                <a:extLst>
                  <a:ext uri="{FF2B5EF4-FFF2-40B4-BE49-F238E27FC236}">
                    <a16:creationId xmlns:a16="http://schemas.microsoft.com/office/drawing/2014/main" id="{866CAD0F-01C5-D445-AFD0-786507C3E6F4}"/>
                  </a:ext>
                </a:extLst>
              </p:cNvPr>
              <p:cNvSpPr>
                <a:spLocks noChangeArrowheads="1"/>
              </p:cNvSpPr>
              <p:nvPr/>
            </p:nvSpPr>
            <p:spPr bwMode="auto">
              <a:xfrm>
                <a:off x="4649" y="2444"/>
                <a:ext cx="71" cy="73"/>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41" name="Oval 97">
                <a:extLst>
                  <a:ext uri="{FF2B5EF4-FFF2-40B4-BE49-F238E27FC236}">
                    <a16:creationId xmlns:a16="http://schemas.microsoft.com/office/drawing/2014/main" id="{6EFB8124-2C30-3948-8723-60D711E41929}"/>
                  </a:ext>
                </a:extLst>
              </p:cNvPr>
              <p:cNvSpPr>
                <a:spLocks noChangeArrowheads="1"/>
              </p:cNvSpPr>
              <p:nvPr/>
            </p:nvSpPr>
            <p:spPr bwMode="auto">
              <a:xfrm>
                <a:off x="3548" y="2007"/>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42" name="Oval 98">
                <a:extLst>
                  <a:ext uri="{FF2B5EF4-FFF2-40B4-BE49-F238E27FC236}">
                    <a16:creationId xmlns:a16="http://schemas.microsoft.com/office/drawing/2014/main" id="{CD5A3A11-D1D4-DC49-BA0D-D001A7A71C84}"/>
                  </a:ext>
                </a:extLst>
              </p:cNvPr>
              <p:cNvSpPr>
                <a:spLocks noChangeArrowheads="1"/>
              </p:cNvSpPr>
              <p:nvPr/>
            </p:nvSpPr>
            <p:spPr bwMode="auto">
              <a:xfrm>
                <a:off x="3633" y="1658"/>
                <a:ext cx="70" cy="73"/>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43" name="Oval 99">
                <a:extLst>
                  <a:ext uri="{FF2B5EF4-FFF2-40B4-BE49-F238E27FC236}">
                    <a16:creationId xmlns:a16="http://schemas.microsoft.com/office/drawing/2014/main" id="{38BED4C2-8B38-0C4B-94D7-6FC8A1E16A2A}"/>
                  </a:ext>
                </a:extLst>
              </p:cNvPr>
              <p:cNvSpPr>
                <a:spLocks noChangeArrowheads="1"/>
              </p:cNvSpPr>
              <p:nvPr/>
            </p:nvSpPr>
            <p:spPr bwMode="auto">
              <a:xfrm>
                <a:off x="3548" y="1920"/>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44" name="Oval 100">
                <a:extLst>
                  <a:ext uri="{FF2B5EF4-FFF2-40B4-BE49-F238E27FC236}">
                    <a16:creationId xmlns:a16="http://schemas.microsoft.com/office/drawing/2014/main" id="{F5FDAD7A-6961-1A40-9EF8-92B136D07E55}"/>
                  </a:ext>
                </a:extLst>
              </p:cNvPr>
              <p:cNvSpPr>
                <a:spLocks noChangeArrowheads="1"/>
              </p:cNvSpPr>
              <p:nvPr/>
            </p:nvSpPr>
            <p:spPr bwMode="auto">
              <a:xfrm>
                <a:off x="3548" y="1745"/>
                <a:ext cx="71" cy="73"/>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45" name="Oval 101">
                <a:extLst>
                  <a:ext uri="{FF2B5EF4-FFF2-40B4-BE49-F238E27FC236}">
                    <a16:creationId xmlns:a16="http://schemas.microsoft.com/office/drawing/2014/main" id="{30A60CAD-23AD-9842-B8D7-9C8AD1FF977A}"/>
                  </a:ext>
                </a:extLst>
              </p:cNvPr>
              <p:cNvSpPr>
                <a:spLocks noChangeArrowheads="1"/>
              </p:cNvSpPr>
              <p:nvPr/>
            </p:nvSpPr>
            <p:spPr bwMode="auto">
              <a:xfrm>
                <a:off x="3463" y="2182"/>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46" name="Oval 102">
                <a:extLst>
                  <a:ext uri="{FF2B5EF4-FFF2-40B4-BE49-F238E27FC236}">
                    <a16:creationId xmlns:a16="http://schemas.microsoft.com/office/drawing/2014/main" id="{CC799F7C-82B4-7741-9D74-6CDEB3633AD1}"/>
                  </a:ext>
                </a:extLst>
              </p:cNvPr>
              <p:cNvSpPr>
                <a:spLocks noChangeArrowheads="1"/>
              </p:cNvSpPr>
              <p:nvPr/>
            </p:nvSpPr>
            <p:spPr bwMode="auto">
              <a:xfrm>
                <a:off x="3456" y="2015"/>
                <a:ext cx="71" cy="73"/>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47" name="Oval 103">
                <a:extLst>
                  <a:ext uri="{FF2B5EF4-FFF2-40B4-BE49-F238E27FC236}">
                    <a16:creationId xmlns:a16="http://schemas.microsoft.com/office/drawing/2014/main" id="{81D26081-D4F8-8D47-8A1D-C2096E6BD986}"/>
                  </a:ext>
                </a:extLst>
              </p:cNvPr>
              <p:cNvSpPr>
                <a:spLocks noChangeArrowheads="1"/>
              </p:cNvSpPr>
              <p:nvPr/>
            </p:nvSpPr>
            <p:spPr bwMode="auto">
              <a:xfrm>
                <a:off x="3640" y="1738"/>
                <a:ext cx="70" cy="73"/>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48" name="Oval 104">
                <a:extLst>
                  <a:ext uri="{FF2B5EF4-FFF2-40B4-BE49-F238E27FC236}">
                    <a16:creationId xmlns:a16="http://schemas.microsoft.com/office/drawing/2014/main" id="{E3673C8C-5C90-174D-AD04-DED2400616F7}"/>
                  </a:ext>
                </a:extLst>
              </p:cNvPr>
              <p:cNvSpPr>
                <a:spLocks noChangeArrowheads="1"/>
              </p:cNvSpPr>
              <p:nvPr/>
            </p:nvSpPr>
            <p:spPr bwMode="auto">
              <a:xfrm>
                <a:off x="3717" y="1745"/>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49" name="Oval 105">
                <a:extLst>
                  <a:ext uri="{FF2B5EF4-FFF2-40B4-BE49-F238E27FC236}">
                    <a16:creationId xmlns:a16="http://schemas.microsoft.com/office/drawing/2014/main" id="{F1A1F4D6-E1D7-1C4D-A79A-DE7E9468F4D2}"/>
                  </a:ext>
                </a:extLst>
              </p:cNvPr>
              <p:cNvSpPr>
                <a:spLocks noChangeArrowheads="1"/>
              </p:cNvSpPr>
              <p:nvPr/>
            </p:nvSpPr>
            <p:spPr bwMode="auto">
              <a:xfrm>
                <a:off x="3371" y="2189"/>
                <a:ext cx="71" cy="73"/>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50" name="Oval 106">
                <a:extLst>
                  <a:ext uri="{FF2B5EF4-FFF2-40B4-BE49-F238E27FC236}">
                    <a16:creationId xmlns:a16="http://schemas.microsoft.com/office/drawing/2014/main" id="{E468854C-5B15-1640-9373-AD9CD640C42D}"/>
                  </a:ext>
                </a:extLst>
              </p:cNvPr>
              <p:cNvSpPr>
                <a:spLocks noChangeArrowheads="1"/>
              </p:cNvSpPr>
              <p:nvPr/>
            </p:nvSpPr>
            <p:spPr bwMode="auto">
              <a:xfrm>
                <a:off x="3887" y="1658"/>
                <a:ext cx="70"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51" name="Oval 107">
                <a:extLst>
                  <a:ext uri="{FF2B5EF4-FFF2-40B4-BE49-F238E27FC236}">
                    <a16:creationId xmlns:a16="http://schemas.microsoft.com/office/drawing/2014/main" id="{7C6FBD72-8014-CD49-BA8E-760624D877ED}"/>
                  </a:ext>
                </a:extLst>
              </p:cNvPr>
              <p:cNvSpPr>
                <a:spLocks noChangeArrowheads="1"/>
              </p:cNvSpPr>
              <p:nvPr/>
            </p:nvSpPr>
            <p:spPr bwMode="auto">
              <a:xfrm>
                <a:off x="4056" y="1571"/>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52" name="Oval 108">
                <a:extLst>
                  <a:ext uri="{FF2B5EF4-FFF2-40B4-BE49-F238E27FC236}">
                    <a16:creationId xmlns:a16="http://schemas.microsoft.com/office/drawing/2014/main" id="{CFFFBAAC-622C-BE43-9A0A-FD6C9AB29529}"/>
                  </a:ext>
                </a:extLst>
              </p:cNvPr>
              <p:cNvSpPr>
                <a:spLocks noChangeArrowheads="1"/>
              </p:cNvSpPr>
              <p:nvPr/>
            </p:nvSpPr>
            <p:spPr bwMode="auto">
              <a:xfrm>
                <a:off x="3802" y="1483"/>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53" name="Oval 109">
                <a:extLst>
                  <a:ext uri="{FF2B5EF4-FFF2-40B4-BE49-F238E27FC236}">
                    <a16:creationId xmlns:a16="http://schemas.microsoft.com/office/drawing/2014/main" id="{19C276D1-CD70-2148-944E-7DAC7CAA7B4E}"/>
                  </a:ext>
                </a:extLst>
              </p:cNvPr>
              <p:cNvSpPr>
                <a:spLocks noChangeArrowheads="1"/>
              </p:cNvSpPr>
              <p:nvPr/>
            </p:nvSpPr>
            <p:spPr bwMode="auto">
              <a:xfrm>
                <a:off x="3463" y="2357"/>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54" name="Oval 110">
                <a:extLst>
                  <a:ext uri="{FF2B5EF4-FFF2-40B4-BE49-F238E27FC236}">
                    <a16:creationId xmlns:a16="http://schemas.microsoft.com/office/drawing/2014/main" id="{16D87191-2DD9-074A-B516-F506376C7A1C}"/>
                  </a:ext>
                </a:extLst>
              </p:cNvPr>
              <p:cNvSpPr>
                <a:spLocks noChangeArrowheads="1"/>
              </p:cNvSpPr>
              <p:nvPr/>
            </p:nvSpPr>
            <p:spPr bwMode="auto">
              <a:xfrm>
                <a:off x="3809" y="1564"/>
                <a:ext cx="71" cy="72"/>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55" name="Oval 111">
                <a:extLst>
                  <a:ext uri="{FF2B5EF4-FFF2-40B4-BE49-F238E27FC236}">
                    <a16:creationId xmlns:a16="http://schemas.microsoft.com/office/drawing/2014/main" id="{742E0EFB-5D18-2548-A59C-E8D97D9B97B2}"/>
                  </a:ext>
                </a:extLst>
              </p:cNvPr>
              <p:cNvSpPr>
                <a:spLocks noChangeArrowheads="1"/>
              </p:cNvSpPr>
              <p:nvPr/>
            </p:nvSpPr>
            <p:spPr bwMode="auto">
              <a:xfrm>
                <a:off x="3809" y="1738"/>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56" name="Oval 112">
                <a:extLst>
                  <a:ext uri="{FF2B5EF4-FFF2-40B4-BE49-F238E27FC236}">
                    <a16:creationId xmlns:a16="http://schemas.microsoft.com/office/drawing/2014/main" id="{4877B6A6-BBD6-5745-82E9-723338DF8FAF}"/>
                  </a:ext>
                </a:extLst>
              </p:cNvPr>
              <p:cNvSpPr>
                <a:spLocks noChangeArrowheads="1"/>
              </p:cNvSpPr>
              <p:nvPr/>
            </p:nvSpPr>
            <p:spPr bwMode="auto">
              <a:xfrm>
                <a:off x="3964" y="1302"/>
                <a:ext cx="71" cy="72"/>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57" name="Oval 113">
                <a:extLst>
                  <a:ext uri="{FF2B5EF4-FFF2-40B4-BE49-F238E27FC236}">
                    <a16:creationId xmlns:a16="http://schemas.microsoft.com/office/drawing/2014/main" id="{5B7D828B-871D-2B42-8199-74FBA09DBA8E}"/>
                  </a:ext>
                </a:extLst>
              </p:cNvPr>
              <p:cNvSpPr>
                <a:spLocks noChangeArrowheads="1"/>
              </p:cNvSpPr>
              <p:nvPr/>
            </p:nvSpPr>
            <p:spPr bwMode="auto">
              <a:xfrm>
                <a:off x="3555" y="1913"/>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58" name="Oval 114">
                <a:extLst>
                  <a:ext uri="{FF2B5EF4-FFF2-40B4-BE49-F238E27FC236}">
                    <a16:creationId xmlns:a16="http://schemas.microsoft.com/office/drawing/2014/main" id="{2BBA0AAD-9674-C342-B4C9-A49446E68857}"/>
                  </a:ext>
                </a:extLst>
              </p:cNvPr>
              <p:cNvSpPr>
                <a:spLocks noChangeArrowheads="1"/>
              </p:cNvSpPr>
              <p:nvPr/>
            </p:nvSpPr>
            <p:spPr bwMode="auto">
              <a:xfrm>
                <a:off x="3802" y="1833"/>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59" name="Oval 115">
                <a:extLst>
                  <a:ext uri="{FF2B5EF4-FFF2-40B4-BE49-F238E27FC236}">
                    <a16:creationId xmlns:a16="http://schemas.microsoft.com/office/drawing/2014/main" id="{F11C270E-DD00-3841-8500-210FBB433A62}"/>
                  </a:ext>
                </a:extLst>
              </p:cNvPr>
              <p:cNvSpPr>
                <a:spLocks noChangeArrowheads="1"/>
              </p:cNvSpPr>
              <p:nvPr/>
            </p:nvSpPr>
            <p:spPr bwMode="auto">
              <a:xfrm>
                <a:off x="4480" y="2007"/>
                <a:ext cx="70" cy="73"/>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60" name="Oval 116">
                <a:extLst>
                  <a:ext uri="{FF2B5EF4-FFF2-40B4-BE49-F238E27FC236}">
                    <a16:creationId xmlns:a16="http://schemas.microsoft.com/office/drawing/2014/main" id="{8FC55D1D-DA07-4449-B371-ABC0ADE13E1E}"/>
                  </a:ext>
                </a:extLst>
              </p:cNvPr>
              <p:cNvSpPr>
                <a:spLocks noChangeArrowheads="1"/>
              </p:cNvSpPr>
              <p:nvPr/>
            </p:nvSpPr>
            <p:spPr bwMode="auto">
              <a:xfrm>
                <a:off x="4565" y="2007"/>
                <a:ext cx="70"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61" name="Oval 117">
                <a:extLst>
                  <a:ext uri="{FF2B5EF4-FFF2-40B4-BE49-F238E27FC236}">
                    <a16:creationId xmlns:a16="http://schemas.microsoft.com/office/drawing/2014/main" id="{D0459B3E-3A44-CD48-B8F7-0642903DFFC8}"/>
                  </a:ext>
                </a:extLst>
              </p:cNvPr>
              <p:cNvSpPr>
                <a:spLocks noChangeArrowheads="1"/>
              </p:cNvSpPr>
              <p:nvPr/>
            </p:nvSpPr>
            <p:spPr bwMode="auto">
              <a:xfrm>
                <a:off x="4565" y="1920"/>
                <a:ext cx="70"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62" name="Oval 118">
                <a:extLst>
                  <a:ext uri="{FF2B5EF4-FFF2-40B4-BE49-F238E27FC236}">
                    <a16:creationId xmlns:a16="http://schemas.microsoft.com/office/drawing/2014/main" id="{A90577C7-F5AA-FB45-BE8A-2E7D9EE14D8A}"/>
                  </a:ext>
                </a:extLst>
              </p:cNvPr>
              <p:cNvSpPr>
                <a:spLocks noChangeArrowheads="1"/>
              </p:cNvSpPr>
              <p:nvPr/>
            </p:nvSpPr>
            <p:spPr bwMode="auto">
              <a:xfrm>
                <a:off x="4480" y="2095"/>
                <a:ext cx="70"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63" name="Oval 119">
                <a:extLst>
                  <a:ext uri="{FF2B5EF4-FFF2-40B4-BE49-F238E27FC236}">
                    <a16:creationId xmlns:a16="http://schemas.microsoft.com/office/drawing/2014/main" id="{8F55A76C-7F99-264D-A3D8-63068C185CE7}"/>
                  </a:ext>
                </a:extLst>
              </p:cNvPr>
              <p:cNvSpPr>
                <a:spLocks noChangeArrowheads="1"/>
              </p:cNvSpPr>
              <p:nvPr/>
            </p:nvSpPr>
            <p:spPr bwMode="auto">
              <a:xfrm>
                <a:off x="4649" y="2095"/>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64" name="Oval 120">
                <a:extLst>
                  <a:ext uri="{FF2B5EF4-FFF2-40B4-BE49-F238E27FC236}">
                    <a16:creationId xmlns:a16="http://schemas.microsoft.com/office/drawing/2014/main" id="{5CF47521-4D04-7B47-80F4-3BD7F0E84AF2}"/>
                  </a:ext>
                </a:extLst>
              </p:cNvPr>
              <p:cNvSpPr>
                <a:spLocks noChangeArrowheads="1"/>
              </p:cNvSpPr>
              <p:nvPr/>
            </p:nvSpPr>
            <p:spPr bwMode="auto">
              <a:xfrm>
                <a:off x="4575" y="2157"/>
                <a:ext cx="71" cy="72"/>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65" name="Oval 121">
                <a:extLst>
                  <a:ext uri="{FF2B5EF4-FFF2-40B4-BE49-F238E27FC236}">
                    <a16:creationId xmlns:a16="http://schemas.microsoft.com/office/drawing/2014/main" id="{A726F654-0F6F-EE4F-9EBB-215644EC82EE}"/>
                  </a:ext>
                </a:extLst>
              </p:cNvPr>
              <p:cNvSpPr>
                <a:spLocks noChangeArrowheads="1"/>
              </p:cNvSpPr>
              <p:nvPr/>
            </p:nvSpPr>
            <p:spPr bwMode="auto">
              <a:xfrm>
                <a:off x="3301" y="1738"/>
                <a:ext cx="70"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66" name="Oval 122">
                <a:extLst>
                  <a:ext uri="{FF2B5EF4-FFF2-40B4-BE49-F238E27FC236}">
                    <a16:creationId xmlns:a16="http://schemas.microsoft.com/office/drawing/2014/main" id="{749C5752-E015-5D4B-8847-61F699D302C5}"/>
                  </a:ext>
                </a:extLst>
              </p:cNvPr>
              <p:cNvSpPr>
                <a:spLocks noChangeArrowheads="1"/>
              </p:cNvSpPr>
              <p:nvPr/>
            </p:nvSpPr>
            <p:spPr bwMode="auto">
              <a:xfrm>
                <a:off x="3378" y="1571"/>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67" name="Oval 123">
                <a:extLst>
                  <a:ext uri="{FF2B5EF4-FFF2-40B4-BE49-F238E27FC236}">
                    <a16:creationId xmlns:a16="http://schemas.microsoft.com/office/drawing/2014/main" id="{9F8E72A9-E799-E647-BFBE-ACF354779FD9}"/>
                  </a:ext>
                </a:extLst>
              </p:cNvPr>
              <p:cNvSpPr>
                <a:spLocks noChangeArrowheads="1"/>
              </p:cNvSpPr>
              <p:nvPr/>
            </p:nvSpPr>
            <p:spPr bwMode="auto">
              <a:xfrm>
                <a:off x="3470" y="1476"/>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68" name="Oval 124">
                <a:extLst>
                  <a:ext uri="{FF2B5EF4-FFF2-40B4-BE49-F238E27FC236}">
                    <a16:creationId xmlns:a16="http://schemas.microsoft.com/office/drawing/2014/main" id="{2DB08FD9-87BB-8B41-A440-15A4B5F4F8EB}"/>
                  </a:ext>
                </a:extLst>
              </p:cNvPr>
              <p:cNvSpPr>
                <a:spLocks noChangeArrowheads="1"/>
              </p:cNvSpPr>
              <p:nvPr/>
            </p:nvSpPr>
            <p:spPr bwMode="auto">
              <a:xfrm>
                <a:off x="3294" y="1833"/>
                <a:ext cx="70"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69" name="Oval 125">
                <a:extLst>
                  <a:ext uri="{FF2B5EF4-FFF2-40B4-BE49-F238E27FC236}">
                    <a16:creationId xmlns:a16="http://schemas.microsoft.com/office/drawing/2014/main" id="{422B7362-1852-3042-AF75-5A1FB056EA90}"/>
                  </a:ext>
                </a:extLst>
              </p:cNvPr>
              <p:cNvSpPr>
                <a:spLocks noChangeArrowheads="1"/>
              </p:cNvSpPr>
              <p:nvPr/>
            </p:nvSpPr>
            <p:spPr bwMode="auto">
              <a:xfrm>
                <a:off x="3724" y="1229"/>
                <a:ext cx="71" cy="7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70" name="Oval 126">
                <a:extLst>
                  <a:ext uri="{FF2B5EF4-FFF2-40B4-BE49-F238E27FC236}">
                    <a16:creationId xmlns:a16="http://schemas.microsoft.com/office/drawing/2014/main" id="{09DBC0A7-AB28-6B49-940F-CEC2680B946F}"/>
                  </a:ext>
                </a:extLst>
              </p:cNvPr>
              <p:cNvSpPr>
                <a:spLocks noChangeArrowheads="1"/>
              </p:cNvSpPr>
              <p:nvPr/>
            </p:nvSpPr>
            <p:spPr bwMode="auto">
              <a:xfrm>
                <a:off x="3386" y="2088"/>
                <a:ext cx="70" cy="72"/>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71" name="Oval 127">
                <a:extLst>
                  <a:ext uri="{FF2B5EF4-FFF2-40B4-BE49-F238E27FC236}">
                    <a16:creationId xmlns:a16="http://schemas.microsoft.com/office/drawing/2014/main" id="{0C4100AD-775F-6D4C-8079-D242EE5F6964}"/>
                  </a:ext>
                </a:extLst>
              </p:cNvPr>
              <p:cNvSpPr>
                <a:spLocks noChangeArrowheads="1"/>
              </p:cNvSpPr>
              <p:nvPr/>
            </p:nvSpPr>
            <p:spPr bwMode="auto">
              <a:xfrm>
                <a:off x="3633" y="1483"/>
                <a:ext cx="70" cy="73"/>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1072" name="Rectangle 128">
                <a:extLst>
                  <a:ext uri="{FF2B5EF4-FFF2-40B4-BE49-F238E27FC236}">
                    <a16:creationId xmlns:a16="http://schemas.microsoft.com/office/drawing/2014/main" id="{615F6E4F-4ED1-DA41-BC0D-2DFD3C64F676}"/>
                  </a:ext>
                </a:extLst>
              </p:cNvPr>
              <p:cNvSpPr>
                <a:spLocks noChangeArrowheads="1"/>
              </p:cNvSpPr>
              <p:nvPr/>
            </p:nvSpPr>
            <p:spPr bwMode="auto">
              <a:xfrm>
                <a:off x="4848" y="2640"/>
                <a:ext cx="22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CN">
                    <a:latin typeface="Times New Roman" panose="02020603050405020304" pitchFamily="18" charset="0"/>
                    <a:ea typeface="SimSun" panose="02010600030101010101" pitchFamily="2" charset="-122"/>
                  </a:rPr>
                  <a:t>x</a:t>
                </a:r>
              </a:p>
            </p:txBody>
          </p:sp>
          <p:sp>
            <p:nvSpPr>
              <p:cNvPr id="1491073" name="Rectangle 129">
                <a:extLst>
                  <a:ext uri="{FF2B5EF4-FFF2-40B4-BE49-F238E27FC236}">
                    <a16:creationId xmlns:a16="http://schemas.microsoft.com/office/drawing/2014/main" id="{D5CD5AAA-3383-9D49-83D6-A18BEC563C13}"/>
                  </a:ext>
                </a:extLst>
              </p:cNvPr>
              <p:cNvSpPr>
                <a:spLocks noChangeArrowheads="1"/>
              </p:cNvSpPr>
              <p:nvPr/>
            </p:nvSpPr>
            <p:spPr bwMode="auto">
              <a:xfrm>
                <a:off x="2676" y="672"/>
                <a:ext cx="22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CN">
                    <a:latin typeface="Times New Roman" panose="02020603050405020304" pitchFamily="18" charset="0"/>
                    <a:ea typeface="SimSun" panose="02010600030101010101" pitchFamily="2" charset="-122"/>
                  </a:rPr>
                  <a:t>y</a:t>
                </a:r>
              </a:p>
            </p:txBody>
          </p:sp>
        </p:grpSp>
        <p:sp>
          <p:nvSpPr>
            <p:cNvPr id="1491074" name="Oval 130">
              <a:extLst>
                <a:ext uri="{FF2B5EF4-FFF2-40B4-BE49-F238E27FC236}">
                  <a16:creationId xmlns:a16="http://schemas.microsoft.com/office/drawing/2014/main" id="{CA996136-C1B2-6D43-9225-25CED8F572C9}"/>
                </a:ext>
              </a:extLst>
            </p:cNvPr>
            <p:cNvSpPr>
              <a:spLocks noChangeArrowheads="1"/>
            </p:cNvSpPr>
            <p:nvPr/>
          </p:nvSpPr>
          <p:spPr bwMode="auto">
            <a:xfrm rot="1315892">
              <a:off x="3518" y="1152"/>
              <a:ext cx="925" cy="1604"/>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91075" name="Oval 131">
              <a:extLst>
                <a:ext uri="{FF2B5EF4-FFF2-40B4-BE49-F238E27FC236}">
                  <a16:creationId xmlns:a16="http://schemas.microsoft.com/office/drawing/2014/main" id="{57462992-D4A6-BC45-BB18-487AD77FC3AA}"/>
                </a:ext>
              </a:extLst>
            </p:cNvPr>
            <p:cNvSpPr>
              <a:spLocks noChangeArrowheads="1"/>
            </p:cNvSpPr>
            <p:nvPr/>
          </p:nvSpPr>
          <p:spPr bwMode="auto">
            <a:xfrm rot="-1619454">
              <a:off x="4659" y="1964"/>
              <a:ext cx="584" cy="868"/>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1491076" name="Line 132">
            <a:extLst>
              <a:ext uri="{FF2B5EF4-FFF2-40B4-BE49-F238E27FC236}">
                <a16:creationId xmlns:a16="http://schemas.microsoft.com/office/drawing/2014/main" id="{4DC02E1B-2654-904C-AD87-8A63CF156E38}"/>
              </a:ext>
            </a:extLst>
          </p:cNvPr>
          <p:cNvSpPr>
            <a:spLocks noChangeShapeType="1"/>
          </p:cNvSpPr>
          <p:nvPr/>
        </p:nvSpPr>
        <p:spPr bwMode="auto">
          <a:xfrm>
            <a:off x="4343400" y="2819400"/>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ransition>
    <p:strips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F483-D0D5-954F-97E1-FED6C9DE4D01}"/>
              </a:ext>
            </a:extLst>
          </p:cNvPr>
          <p:cNvSpPr>
            <a:spLocks noGrp="1"/>
          </p:cNvSpPr>
          <p:nvPr>
            <p:ph type="title"/>
          </p:nvPr>
        </p:nvSpPr>
        <p:spPr/>
        <p:txBody>
          <a:bodyPr/>
          <a:lstStyle/>
          <a:p>
            <a:r>
              <a:rPr lang="en-US" dirty="0"/>
              <a:t>CURE – Very Large Datasets</a:t>
            </a:r>
          </a:p>
        </p:txBody>
      </p:sp>
      <p:sp>
        <p:nvSpPr>
          <p:cNvPr id="3" name="Content Placeholder 2">
            <a:extLst>
              <a:ext uri="{FF2B5EF4-FFF2-40B4-BE49-F238E27FC236}">
                <a16:creationId xmlns:a16="http://schemas.microsoft.com/office/drawing/2014/main" id="{6C52143F-214A-9540-8C17-7F7749CC9DCA}"/>
              </a:ext>
            </a:extLst>
          </p:cNvPr>
          <p:cNvSpPr>
            <a:spLocks noGrp="1"/>
          </p:cNvSpPr>
          <p:nvPr>
            <p:ph idx="1"/>
          </p:nvPr>
        </p:nvSpPr>
        <p:spPr>
          <a:xfrm>
            <a:off x="152400" y="1035304"/>
            <a:ext cx="8785860" cy="5746496"/>
          </a:xfrm>
        </p:spPr>
        <p:txBody>
          <a:bodyPr>
            <a:noAutofit/>
          </a:bodyPr>
          <a:lstStyle/>
          <a:p>
            <a:pPr marL="258912"/>
            <a:r>
              <a:rPr lang="en-US" sz="2300" dirty="0">
                <a:solidFill>
                  <a:schemeClr val="accent6"/>
                </a:solidFill>
              </a:rPr>
              <a:t>Random sampling </a:t>
            </a:r>
            <a:r>
              <a:rPr lang="en-US" sz="2300" dirty="0"/>
              <a:t>: random sampling supports large data sets. Generally the random sample fits in main memory. </a:t>
            </a:r>
          </a:p>
          <a:p>
            <a:pPr marL="258912"/>
            <a:r>
              <a:rPr lang="en-US" sz="2300" dirty="0">
                <a:solidFill>
                  <a:schemeClr val="accent6"/>
                </a:solidFill>
              </a:rPr>
              <a:t>Partitioning :</a:t>
            </a:r>
            <a:r>
              <a:rPr lang="en-US" sz="2300" dirty="0"/>
              <a:t> The basic idea is to partition the sample space into p partitions. Each partition contains n/p elements. </a:t>
            </a:r>
          </a:p>
          <a:p>
            <a:pPr marL="258912"/>
            <a:r>
              <a:rPr lang="en-US" sz="2300" dirty="0"/>
              <a:t>The first pass partially clusters each partition until the final number of clusters reduces to n/</a:t>
            </a:r>
            <a:r>
              <a:rPr lang="en-US" sz="2300" dirty="0" err="1"/>
              <a:t>pq</a:t>
            </a:r>
            <a:r>
              <a:rPr lang="en-US" sz="2300" dirty="0"/>
              <a:t> for some constant q ≥ 1. </a:t>
            </a:r>
          </a:p>
          <a:p>
            <a:pPr marL="258912"/>
            <a:r>
              <a:rPr lang="en-US" sz="2300" dirty="0"/>
              <a:t>A second clustering pass on n/q partially clusters partitions. </a:t>
            </a:r>
          </a:p>
          <a:p>
            <a:pPr marL="258912"/>
            <a:r>
              <a:rPr lang="en-US" sz="2300" dirty="0"/>
              <a:t>For the second pass only the representative points are stored since the merge procedure only requires representative points of previous clusters before computing the representative points for the merged cluster.</a:t>
            </a:r>
          </a:p>
          <a:p>
            <a:pPr marL="258912"/>
            <a:r>
              <a:rPr lang="en-US" sz="2300" dirty="0">
                <a:solidFill>
                  <a:schemeClr val="accent6"/>
                </a:solidFill>
              </a:rPr>
              <a:t>Labeling data on disk : </a:t>
            </a:r>
            <a:r>
              <a:rPr lang="en-US" sz="2300" dirty="0"/>
              <a:t>Given only representative points for k clusters, the remaining data points are also assigned to the clusters. For this a fraction of randomly selected representative points for each of the k clusters is chosen and data point is assigned to the cluster containing the representative point closest to it.</a:t>
            </a:r>
          </a:p>
          <a:p>
            <a:pPr marL="258912"/>
            <a:br>
              <a:rPr lang="en-US" sz="2300" dirty="0"/>
            </a:br>
            <a:endParaRPr lang="en-US" sz="2300" dirty="0"/>
          </a:p>
        </p:txBody>
      </p:sp>
      <p:sp>
        <p:nvSpPr>
          <p:cNvPr id="4" name="Slide Number Placeholder 3">
            <a:extLst>
              <a:ext uri="{FF2B5EF4-FFF2-40B4-BE49-F238E27FC236}">
                <a16:creationId xmlns:a16="http://schemas.microsoft.com/office/drawing/2014/main" id="{710B4B59-32D9-7845-B33C-4FCBBFACDC3E}"/>
              </a:ext>
            </a:extLst>
          </p:cNvPr>
          <p:cNvSpPr>
            <a:spLocks noGrp="1"/>
          </p:cNvSpPr>
          <p:nvPr>
            <p:ph type="sldNum" sz="quarter" idx="12"/>
          </p:nvPr>
        </p:nvSpPr>
        <p:spPr/>
        <p:txBody>
          <a:bodyPr/>
          <a:lstStyle/>
          <a:p>
            <a:fld id="{19B12225-5612-419B-A8D5-4B8EEE4C217E}" type="slidenum">
              <a:rPr lang="en-US" smtClean="0"/>
              <a:pPr/>
              <a:t>35</a:t>
            </a:fld>
            <a:endParaRPr lang="en-US"/>
          </a:p>
        </p:txBody>
      </p:sp>
    </p:spTree>
    <p:extLst>
      <p:ext uri="{BB962C8B-B14F-4D97-AF65-F5344CB8AC3E}">
        <p14:creationId xmlns:p14="http://schemas.microsoft.com/office/powerpoint/2010/main" val="1231727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6767-1705-034E-8337-F43B05FBBC08}"/>
              </a:ext>
            </a:extLst>
          </p:cNvPr>
          <p:cNvSpPr>
            <a:spLocks noGrp="1"/>
          </p:cNvSpPr>
          <p:nvPr>
            <p:ph type="title"/>
          </p:nvPr>
        </p:nvSpPr>
        <p:spPr/>
        <p:txBody>
          <a:bodyPr/>
          <a:lstStyle/>
          <a:p>
            <a:r>
              <a:rPr lang="en-US" dirty="0"/>
              <a:t>CURE – Distributed Version</a:t>
            </a:r>
          </a:p>
        </p:txBody>
      </p:sp>
      <p:sp>
        <p:nvSpPr>
          <p:cNvPr id="3" name="Slide Number Placeholder 2">
            <a:extLst>
              <a:ext uri="{FF2B5EF4-FFF2-40B4-BE49-F238E27FC236}">
                <a16:creationId xmlns:a16="http://schemas.microsoft.com/office/drawing/2014/main" id="{392CD4C9-6C39-E142-B830-5D9CD2C65B20}"/>
              </a:ext>
            </a:extLst>
          </p:cNvPr>
          <p:cNvSpPr>
            <a:spLocks noGrp="1"/>
          </p:cNvSpPr>
          <p:nvPr>
            <p:ph type="sldNum" sz="quarter" idx="12"/>
          </p:nvPr>
        </p:nvSpPr>
        <p:spPr/>
        <p:txBody>
          <a:bodyPr/>
          <a:lstStyle/>
          <a:p>
            <a:fld id="{19B12225-5612-419B-A8D5-4B8EEE4C217E}" type="slidenum">
              <a:rPr lang="en-US" smtClean="0"/>
              <a:pPr/>
              <a:t>36</a:t>
            </a:fld>
            <a:endParaRPr lang="en-US"/>
          </a:p>
        </p:txBody>
      </p:sp>
      <p:pic>
        <p:nvPicPr>
          <p:cNvPr id="30721" name="Picture 1" descr="page6image66703840">
            <a:extLst>
              <a:ext uri="{FF2B5EF4-FFF2-40B4-BE49-F238E27FC236}">
                <a16:creationId xmlns:a16="http://schemas.microsoft.com/office/drawing/2014/main" id="{750F6509-9659-174F-BBF4-A4B8D749E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28" y="1264920"/>
            <a:ext cx="8229600" cy="544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11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Example: Clusters &amp; Outliers</a:t>
            </a:r>
          </a:p>
        </p:txBody>
      </p:sp>
      <p:sp>
        <p:nvSpPr>
          <p:cNvPr id="8" name="Slide Number Placeholder 4"/>
          <p:cNvSpPr>
            <a:spLocks noGrp="1"/>
          </p:cNvSpPr>
          <p:nvPr>
            <p:ph type="sldNum" sz="quarter" idx="12"/>
          </p:nvPr>
        </p:nvSpPr>
        <p:spPr/>
        <p:txBody>
          <a:bodyPr/>
          <a:lstStyle/>
          <a:p>
            <a:fld id="{B9E9B369-B151-4430-9438-ABF4A0FC75CB}" type="slidenum">
              <a:rPr lang="en-US"/>
              <a:pPr/>
              <a:t>4</a:t>
            </a:fld>
            <a:endParaRPr lang="en-US"/>
          </a:p>
        </p:txBody>
      </p:sp>
      <p:grpSp>
        <p:nvGrpSpPr>
          <p:cNvPr id="6" name="Group 5">
            <a:extLst>
              <a:ext uri="{FF2B5EF4-FFF2-40B4-BE49-F238E27FC236}">
                <a16:creationId xmlns:a16="http://schemas.microsoft.com/office/drawing/2014/main" id="{926B7243-4D2A-7249-BF1C-C5299261E982}"/>
              </a:ext>
            </a:extLst>
          </p:cNvPr>
          <p:cNvGrpSpPr/>
          <p:nvPr/>
        </p:nvGrpSpPr>
        <p:grpSpPr>
          <a:xfrm>
            <a:off x="533400" y="1524000"/>
            <a:ext cx="3581400" cy="4788932"/>
            <a:chOff x="2488461" y="1524000"/>
            <a:chExt cx="5437574" cy="4788932"/>
          </a:xfrm>
        </p:grpSpPr>
        <p:sp>
          <p:nvSpPr>
            <p:cNvPr id="90115"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90116"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90117"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90118"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90119"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14" name="Oval 3"/>
            <p:cNvSpPr>
              <a:spLocks noChangeArrowheads="1"/>
            </p:cNvSpPr>
            <p:nvPr/>
          </p:nvSpPr>
          <p:spPr bwMode="auto">
            <a:xfrm>
              <a:off x="2743200" y="2286000"/>
              <a:ext cx="1828800" cy="22860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15" name="Oval 4"/>
            <p:cNvSpPr>
              <a:spLocks noChangeArrowheads="1"/>
            </p:cNvSpPr>
            <p:nvPr/>
          </p:nvSpPr>
          <p:spPr bwMode="auto">
            <a:xfrm>
              <a:off x="5486400" y="1524000"/>
              <a:ext cx="1752600" cy="2819400"/>
            </a:xfrm>
            <a:prstGeom prst="ellipse">
              <a:avLst/>
            </a:prstGeom>
            <a:solidFill>
              <a:srgbClr val="808000">
                <a:alpha val="50000"/>
              </a:srgbClr>
            </a:solidFill>
            <a:ln w="9525">
              <a:solidFill>
                <a:schemeClr val="tx1"/>
              </a:solidFill>
              <a:round/>
              <a:headEnd/>
              <a:tailEnd/>
            </a:ln>
            <a:effectLst/>
          </p:spPr>
          <p:txBody>
            <a:bodyPr wrap="none" anchor="ctr"/>
            <a:lstStyle/>
            <a:p>
              <a:pPr algn="ctr"/>
              <a:r>
                <a:rPr lang="en-US" dirty="0">
                  <a:latin typeface="Times New Roman" charset="0"/>
                </a:rPr>
                <a:t>x</a:t>
              </a:r>
            </a:p>
            <a:p>
              <a:pPr algn="ctr"/>
              <a:r>
                <a:rPr lang="en-US" dirty="0">
                  <a:latin typeface="Times New Roman" charset="0"/>
                </a:rPr>
                <a:t>xx    x</a:t>
              </a:r>
            </a:p>
            <a:p>
              <a:pPr algn="ctr"/>
              <a:r>
                <a:rPr lang="en-US" dirty="0">
                  <a:latin typeface="Times New Roman" charset="0"/>
                </a:rPr>
                <a:t>x  </a:t>
              </a:r>
              <a:r>
                <a:rPr lang="en-US" dirty="0" err="1">
                  <a:latin typeface="Times New Roman" charset="0"/>
                </a:rPr>
                <a:t>x</a:t>
              </a:r>
              <a:r>
                <a:rPr lang="en-US" dirty="0">
                  <a:latin typeface="Times New Roman" charset="0"/>
                </a:rPr>
                <a:t>        </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r>
                <a:rPr lang="en-US" dirty="0">
                  <a:latin typeface="Times New Roman" charset="0"/>
                </a:rPr>
                <a:t>   </a:t>
              </a:r>
            </a:p>
            <a:p>
              <a:pPr algn="ctr"/>
              <a:r>
                <a:rPr lang="en-US" dirty="0">
                  <a:latin typeface="Times New Roman" charset="0"/>
                </a:rPr>
                <a:t>x</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endParaRPr lang="en-US" dirty="0">
                <a:latin typeface="Times New Roman" charset="0"/>
              </a:endParaRPr>
            </a:p>
            <a:p>
              <a:pPr algn="ctr"/>
              <a:r>
                <a:rPr lang="en-US" dirty="0">
                  <a:latin typeface="Times New Roman" charset="0"/>
                </a:rPr>
                <a:t>x</a:t>
              </a:r>
            </a:p>
          </p:txBody>
        </p:sp>
        <p:sp>
          <p:nvSpPr>
            <p:cNvPr id="16" name="Oval 5"/>
            <p:cNvSpPr>
              <a:spLocks noChangeArrowheads="1"/>
            </p:cNvSpPr>
            <p:nvPr/>
          </p:nvSpPr>
          <p:spPr bwMode="auto">
            <a:xfrm>
              <a:off x="4572000" y="4648200"/>
              <a:ext cx="1905000" cy="1600200"/>
            </a:xfrm>
            <a:prstGeom prst="ellipse">
              <a:avLst/>
            </a:prstGeom>
            <a:solidFill>
              <a:srgbClr val="FFFF00">
                <a:alpha val="50000"/>
              </a:srgbClr>
            </a:solidFill>
            <a:ln w="9525">
              <a:solidFill>
                <a:schemeClr val="tx1"/>
              </a:solid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cxnSp>
          <p:nvCxnSpPr>
            <p:cNvPr id="3" name="Straight Arrow Connector 2"/>
            <p:cNvCxnSpPr/>
            <p:nvPr/>
          </p:nvCxnSpPr>
          <p:spPr>
            <a:xfrm flipV="1">
              <a:off x="2971800" y="5257800"/>
              <a:ext cx="669925" cy="6858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2488461" y="5943600"/>
              <a:ext cx="864339"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Outlier</a:t>
              </a:r>
            </a:p>
          </p:txBody>
        </p:sp>
        <p:cxnSp>
          <p:nvCxnSpPr>
            <p:cNvPr id="17" name="Straight Arrow Connector 16"/>
            <p:cNvCxnSpPr/>
            <p:nvPr/>
          </p:nvCxnSpPr>
          <p:spPr>
            <a:xfrm flipH="1" flipV="1">
              <a:off x="6553200" y="5600700"/>
              <a:ext cx="825947" cy="3429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7010400" y="5879068"/>
              <a:ext cx="915635"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Cluster</a:t>
              </a:r>
            </a:p>
          </p:txBody>
        </p:sp>
      </p:grpSp>
      <p:pic>
        <p:nvPicPr>
          <p:cNvPr id="28674" name="Picture 2" descr="what is clustering ">
            <a:extLst>
              <a:ext uri="{FF2B5EF4-FFF2-40B4-BE49-F238E27FC236}">
                <a16:creationId xmlns:a16="http://schemas.microsoft.com/office/drawing/2014/main" id="{8F2AC9B2-65FD-7445-9FEF-66C0A3D79AC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15930" y="1295400"/>
            <a:ext cx="465187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11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FD830CD-E0C7-4991-8DD6-1C56C1764778}" type="slidenum">
              <a:rPr lang="en-US"/>
              <a:pPr/>
              <a:t>5</a:t>
            </a:fld>
            <a:endParaRPr lang="en-US"/>
          </a:p>
        </p:txBody>
      </p:sp>
      <p:sp>
        <p:nvSpPr>
          <p:cNvPr id="91138" name="Rectangle 2"/>
          <p:cNvSpPr>
            <a:spLocks noGrp="1" noChangeArrowheads="1"/>
          </p:cNvSpPr>
          <p:nvPr>
            <p:ph type="title"/>
          </p:nvPr>
        </p:nvSpPr>
        <p:spPr/>
        <p:txBody>
          <a:bodyPr/>
          <a:lstStyle/>
          <a:p>
            <a:r>
              <a:rPr lang="en-US" dirty="0"/>
              <a:t>Why is it hard?</a:t>
            </a:r>
          </a:p>
        </p:txBody>
      </p:sp>
      <p:sp>
        <p:nvSpPr>
          <p:cNvPr id="91139" name="Rectangle 3"/>
          <p:cNvSpPr>
            <a:spLocks noGrp="1" noChangeArrowheads="1"/>
          </p:cNvSpPr>
          <p:nvPr>
            <p:ph type="body" idx="1"/>
          </p:nvPr>
        </p:nvSpPr>
        <p:spPr/>
        <p:txBody>
          <a:bodyPr/>
          <a:lstStyle/>
          <a:p>
            <a:r>
              <a:rPr lang="en-US" dirty="0"/>
              <a:t>Clustering in two dimensions looks easy</a:t>
            </a:r>
          </a:p>
          <a:p>
            <a:r>
              <a:rPr lang="en-US" dirty="0"/>
              <a:t>Clustering small amounts of data looks easy</a:t>
            </a:r>
          </a:p>
          <a:p>
            <a:r>
              <a:rPr lang="en-US" dirty="0"/>
              <a:t>Many applications involve not 2, but 10 or 10,000 dimensions</a:t>
            </a:r>
          </a:p>
          <a:p>
            <a:r>
              <a:rPr lang="en-US" b="1" dirty="0">
                <a:solidFill>
                  <a:srgbClr val="D60093"/>
                </a:solidFill>
              </a:rPr>
              <a:t>High-dimensional spaces look different: </a:t>
            </a:r>
            <a:r>
              <a:rPr lang="en-US" dirty="0"/>
              <a:t>Almost all pairs of points are at about the same distance</a:t>
            </a:r>
          </a:p>
        </p:txBody>
      </p:sp>
    </p:spTree>
    <p:extLst>
      <p:ext uri="{BB962C8B-B14F-4D97-AF65-F5344CB8AC3E}">
        <p14:creationId xmlns:p14="http://schemas.microsoft.com/office/powerpoint/2010/main" val="139955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11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uiExpand="1"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r>
              <a:rPr lang="en-US" dirty="0"/>
              <a:t>Clustering Problem: Books</a:t>
            </a:r>
          </a:p>
        </p:txBody>
      </p:sp>
      <p:sp>
        <p:nvSpPr>
          <p:cNvPr id="96259" name="Rectangle 3"/>
          <p:cNvSpPr>
            <a:spLocks noGrp="1" noChangeArrowheads="1"/>
          </p:cNvSpPr>
          <p:nvPr>
            <p:ph idx="1"/>
          </p:nvPr>
        </p:nvSpPr>
        <p:spPr>
          <a:xfrm>
            <a:off x="457200" y="1371600"/>
            <a:ext cx="8229600" cy="5334000"/>
          </a:xfrm>
        </p:spPr>
        <p:txBody>
          <a:bodyPr>
            <a:normAutofit/>
          </a:bodyPr>
          <a:lstStyle/>
          <a:p>
            <a:r>
              <a:rPr lang="en-US" b="1" dirty="0">
                <a:solidFill>
                  <a:srgbClr val="D60093"/>
                </a:solidFill>
              </a:rPr>
              <a:t>Intuitively:</a:t>
            </a:r>
            <a:r>
              <a:rPr lang="en-US" dirty="0"/>
              <a:t> </a:t>
            </a:r>
            <a:r>
              <a:rPr lang="en-US" b="1" dirty="0"/>
              <a:t>Books divides into categories, and customers prefer a few categories</a:t>
            </a:r>
          </a:p>
          <a:p>
            <a:pPr lvl="1"/>
            <a:r>
              <a:rPr lang="en-US" dirty="0"/>
              <a:t>But what are categories really?</a:t>
            </a:r>
          </a:p>
          <a:p>
            <a:pPr lvl="8"/>
            <a:endParaRPr lang="en-US" dirty="0"/>
          </a:p>
          <a:p>
            <a:r>
              <a:rPr lang="en-US" dirty="0"/>
              <a:t>Represent a Book  by a set of customers who bought it:</a:t>
            </a:r>
          </a:p>
          <a:p>
            <a:pPr lvl="1"/>
            <a:endParaRPr lang="en-US" dirty="0"/>
          </a:p>
          <a:p>
            <a:pPr lvl="8"/>
            <a:endParaRPr lang="en-US" dirty="0"/>
          </a:p>
          <a:p>
            <a:r>
              <a:rPr lang="en-US" dirty="0"/>
              <a:t>Similar Books  have similar sets of customers, and vice-versa</a:t>
            </a:r>
          </a:p>
          <a:p>
            <a:pPr marL="118872" indent="0">
              <a:buNone/>
            </a:pPr>
            <a:endParaRPr lang="en-US" dirty="0"/>
          </a:p>
          <a:p>
            <a:pPr lvl="3"/>
            <a:endParaRPr lang="en-US" dirty="0"/>
          </a:p>
        </p:txBody>
      </p:sp>
      <p:sp>
        <p:nvSpPr>
          <p:cNvPr id="4" name="Slide Number Placeholder 5"/>
          <p:cNvSpPr>
            <a:spLocks noGrp="1"/>
          </p:cNvSpPr>
          <p:nvPr>
            <p:ph type="sldNum" sz="quarter" idx="12"/>
          </p:nvPr>
        </p:nvSpPr>
        <p:spPr/>
        <p:txBody>
          <a:bodyPr/>
          <a:lstStyle/>
          <a:p>
            <a:fld id="{3D2D84FD-5A0E-432F-AA18-8D5F5F726BC3}" type="slidenum">
              <a:rPr lang="en-US"/>
              <a:pPr/>
              <a:t>6</a:t>
            </a:fld>
            <a:endParaRPr lang="en-US"/>
          </a:p>
        </p:txBody>
      </p:sp>
    </p:spTree>
    <p:extLst>
      <p:ext uri="{BB962C8B-B14F-4D97-AF65-F5344CB8AC3E}">
        <p14:creationId xmlns:p14="http://schemas.microsoft.com/office/powerpoint/2010/main" val="423121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Problem: Books</a:t>
            </a:r>
          </a:p>
        </p:txBody>
      </p:sp>
      <p:sp>
        <p:nvSpPr>
          <p:cNvPr id="3" name="Content Placeholder 2"/>
          <p:cNvSpPr>
            <a:spLocks noGrp="1"/>
          </p:cNvSpPr>
          <p:nvPr>
            <p:ph idx="1"/>
          </p:nvPr>
        </p:nvSpPr>
        <p:spPr>
          <a:xfrm>
            <a:off x="457200" y="1295400"/>
            <a:ext cx="8534400" cy="5562600"/>
          </a:xfrm>
        </p:spPr>
        <p:txBody>
          <a:bodyPr>
            <a:normAutofit/>
          </a:bodyPr>
          <a:lstStyle/>
          <a:p>
            <a:pPr marL="118872" indent="0">
              <a:buNone/>
            </a:pPr>
            <a:r>
              <a:rPr lang="en-US" b="1" dirty="0">
                <a:solidFill>
                  <a:srgbClr val="0000FF"/>
                </a:solidFill>
              </a:rPr>
              <a:t>Space of all Books:</a:t>
            </a:r>
          </a:p>
          <a:p>
            <a:r>
              <a:rPr lang="en-US" dirty="0"/>
              <a:t>Think of a space with one dim. for each customer</a:t>
            </a:r>
          </a:p>
          <a:p>
            <a:pPr lvl="1"/>
            <a:r>
              <a:rPr lang="en-US" dirty="0"/>
              <a:t>Values in a dimension may be 0 or 1 only</a:t>
            </a:r>
          </a:p>
          <a:p>
            <a:pPr lvl="1"/>
            <a:r>
              <a:rPr lang="en-US" dirty="0"/>
              <a:t>A book  is a point in this space (</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k</a:t>
            </a:r>
            <a:r>
              <a:rPr lang="en-US" dirty="0"/>
              <a:t>), </a:t>
            </a:r>
            <a:br>
              <a:rPr lang="en-US" dirty="0"/>
            </a:br>
            <a:r>
              <a:rPr lang="en-US" dirty="0"/>
              <a:t>where </a:t>
            </a:r>
            <a:r>
              <a:rPr lang="en-US" i="1" dirty="0"/>
              <a:t>x</a:t>
            </a:r>
            <a:r>
              <a:rPr lang="en-US" i="1" baseline="-25000" dirty="0"/>
              <a:t>i</a:t>
            </a:r>
            <a:r>
              <a:rPr lang="en-US" dirty="0"/>
              <a:t> = 1 </a:t>
            </a:r>
            <a:r>
              <a:rPr lang="en-US" dirty="0" err="1"/>
              <a:t>iff</a:t>
            </a:r>
            <a:r>
              <a:rPr lang="en-US" dirty="0"/>
              <a:t> the </a:t>
            </a:r>
            <a:r>
              <a:rPr lang="en-US" i="1" dirty="0" err="1"/>
              <a:t>i</a:t>
            </a:r>
            <a:r>
              <a:rPr lang="en-US" i="1" dirty="0"/>
              <a:t> </a:t>
            </a:r>
            <a:r>
              <a:rPr lang="en-US" baseline="30000" dirty="0" err="1"/>
              <a:t>th</a:t>
            </a:r>
            <a:r>
              <a:rPr lang="en-US" dirty="0"/>
              <a:t> customer bought the book</a:t>
            </a:r>
          </a:p>
          <a:p>
            <a:pPr lvl="8"/>
            <a:endParaRPr lang="en-US" dirty="0"/>
          </a:p>
          <a:p>
            <a:r>
              <a:rPr lang="en-US" dirty="0"/>
              <a:t>For example  Amazon  Kindle, the dimension is tens of millions</a:t>
            </a:r>
          </a:p>
          <a:p>
            <a:pPr lvl="8"/>
            <a:endParaRPr lang="en-US" dirty="0"/>
          </a:p>
          <a:p>
            <a:r>
              <a:rPr lang="en-US" b="1" dirty="0"/>
              <a:t>Task:</a:t>
            </a:r>
            <a:r>
              <a:rPr lang="en-US" dirty="0"/>
              <a:t> Find clusters of similar Books</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spTree>
    <p:extLst>
      <p:ext uri="{BB962C8B-B14F-4D97-AF65-F5344CB8AC3E}">
        <p14:creationId xmlns:p14="http://schemas.microsoft.com/office/powerpoint/2010/main" val="133765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76200"/>
            <a:ext cx="8534400" cy="987552"/>
          </a:xfrm>
        </p:spPr>
        <p:txBody>
          <a:bodyPr/>
          <a:lstStyle/>
          <a:p>
            <a:r>
              <a:rPr lang="en-US" dirty="0"/>
              <a:t>Clustering Problem: Documents</a:t>
            </a:r>
          </a:p>
        </p:txBody>
      </p:sp>
      <p:sp>
        <p:nvSpPr>
          <p:cNvPr id="99331" name="Rectangle 3"/>
          <p:cNvSpPr>
            <a:spLocks noGrp="1" noChangeArrowheads="1"/>
          </p:cNvSpPr>
          <p:nvPr>
            <p:ph idx="1"/>
          </p:nvPr>
        </p:nvSpPr>
        <p:spPr>
          <a:xfrm>
            <a:off x="152400" y="1143000"/>
            <a:ext cx="8686800" cy="5410201"/>
          </a:xfrm>
        </p:spPr>
        <p:txBody>
          <a:bodyPr>
            <a:normAutofit/>
          </a:bodyPr>
          <a:lstStyle/>
          <a:p>
            <a:pPr marL="118872" indent="0">
              <a:buNone/>
            </a:pPr>
            <a:r>
              <a:rPr lang="en-US" sz="3600" b="1" dirty="0">
                <a:solidFill>
                  <a:srgbClr val="D60093"/>
                </a:solidFill>
              </a:rPr>
              <a:t>Finding topics:</a:t>
            </a:r>
          </a:p>
          <a:p>
            <a:r>
              <a:rPr lang="en-US" sz="3600" dirty="0"/>
              <a:t>Represent a document by a vector  </a:t>
            </a:r>
            <a:br>
              <a:rPr lang="en-US" sz="3600" dirty="0"/>
            </a:br>
            <a:r>
              <a:rPr lang="en-US" sz="3600" dirty="0"/>
              <a:t>(</a:t>
            </a:r>
            <a:r>
              <a:rPr lang="en-US" sz="3600" i="1" dirty="0"/>
              <a:t>x</a:t>
            </a:r>
            <a:r>
              <a:rPr lang="en-US" sz="3600" baseline="-25000" dirty="0"/>
              <a:t>1</a:t>
            </a:r>
            <a:r>
              <a:rPr lang="en-US" sz="3600" dirty="0"/>
              <a:t>, </a:t>
            </a:r>
            <a:r>
              <a:rPr lang="en-US" sz="3600" i="1" dirty="0"/>
              <a:t>x</a:t>
            </a:r>
            <a:r>
              <a:rPr lang="en-US" sz="3600" baseline="-25000" dirty="0"/>
              <a:t>2</a:t>
            </a:r>
            <a:r>
              <a:rPr lang="en-US" sz="3600" dirty="0"/>
              <a:t>,…, </a:t>
            </a:r>
            <a:r>
              <a:rPr lang="en-US" sz="3600" i="1" dirty="0" err="1"/>
              <a:t>x</a:t>
            </a:r>
            <a:r>
              <a:rPr lang="en-US" sz="3600" i="1" baseline="-25000" dirty="0" err="1"/>
              <a:t>k</a:t>
            </a:r>
            <a:r>
              <a:rPr lang="en-US" sz="3600" dirty="0"/>
              <a:t>), where </a:t>
            </a:r>
            <a:r>
              <a:rPr lang="en-US" sz="3600" i="1" dirty="0"/>
              <a:t>x</a:t>
            </a:r>
            <a:r>
              <a:rPr lang="en-US" sz="3600" i="1" baseline="-25000" dirty="0"/>
              <a:t>i</a:t>
            </a:r>
            <a:r>
              <a:rPr lang="en-US" sz="3600" dirty="0"/>
              <a:t> = 1 </a:t>
            </a:r>
            <a:r>
              <a:rPr lang="en-US" sz="3600" dirty="0" err="1"/>
              <a:t>iff</a:t>
            </a:r>
            <a:r>
              <a:rPr lang="en-US" sz="3600" dirty="0"/>
              <a:t> the </a:t>
            </a:r>
            <a:r>
              <a:rPr lang="en-US" sz="3600" i="1" dirty="0" err="1"/>
              <a:t>i</a:t>
            </a:r>
            <a:r>
              <a:rPr lang="en-US" sz="3600" i="1" dirty="0"/>
              <a:t> </a:t>
            </a:r>
            <a:r>
              <a:rPr lang="en-US" sz="3600" baseline="30000" dirty="0" err="1"/>
              <a:t>th</a:t>
            </a:r>
            <a:r>
              <a:rPr lang="en-US" sz="3600" dirty="0"/>
              <a:t> word </a:t>
            </a:r>
            <a:br>
              <a:rPr lang="en-US" sz="3600" dirty="0"/>
            </a:br>
            <a:r>
              <a:rPr lang="en-US" sz="3600" dirty="0"/>
              <a:t>(in some order) appears in the document</a:t>
            </a:r>
          </a:p>
          <a:p>
            <a:pPr lvl="1"/>
            <a:r>
              <a:rPr lang="en-US" sz="3200" dirty="0"/>
              <a:t>It actually doesn’t matter if </a:t>
            </a:r>
            <a:r>
              <a:rPr lang="en-US" sz="3200" i="1" dirty="0"/>
              <a:t>k</a:t>
            </a:r>
            <a:r>
              <a:rPr lang="en-US" sz="3200" dirty="0"/>
              <a:t> is infinite; i.e., we don’t limit the set of words</a:t>
            </a:r>
          </a:p>
          <a:p>
            <a:pPr lvl="8"/>
            <a:endParaRPr lang="en-US" sz="2000" dirty="0"/>
          </a:p>
          <a:p>
            <a:r>
              <a:rPr lang="en-US" sz="3600" b="1" dirty="0"/>
              <a:t>Documents with similar sets of words </a:t>
            </a:r>
            <a:br>
              <a:rPr lang="en-US" sz="3600" b="1" dirty="0"/>
            </a:br>
            <a:r>
              <a:rPr lang="en-US" sz="3600" b="1" dirty="0"/>
              <a:t>may be about the same topic</a:t>
            </a:r>
          </a:p>
        </p:txBody>
      </p:sp>
      <p:sp>
        <p:nvSpPr>
          <p:cNvPr id="4" name="Slide Number Placeholder 5"/>
          <p:cNvSpPr>
            <a:spLocks noGrp="1"/>
          </p:cNvSpPr>
          <p:nvPr>
            <p:ph type="sldNum" sz="quarter" idx="12"/>
          </p:nvPr>
        </p:nvSpPr>
        <p:spPr/>
        <p:txBody>
          <a:bodyPr/>
          <a:lstStyle/>
          <a:p>
            <a:fld id="{CB49C86E-4822-48E1-9B47-441AC4B3CE7F}" type="slidenum">
              <a:rPr lang="en-US"/>
              <a:pPr/>
              <a:t>8</a:t>
            </a:fld>
            <a:endParaRPr lang="en-US"/>
          </a:p>
        </p:txBody>
      </p:sp>
    </p:spTree>
    <p:extLst>
      <p:ext uri="{BB962C8B-B14F-4D97-AF65-F5344CB8AC3E}">
        <p14:creationId xmlns:p14="http://schemas.microsoft.com/office/powerpoint/2010/main" val="119984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normAutofit/>
          </a:bodyPr>
          <a:lstStyle/>
          <a:p>
            <a:r>
              <a:rPr lang="en-US" sz="4800" dirty="0"/>
              <a:t>Collaborative Filtering</a:t>
            </a:r>
          </a:p>
          <a:p>
            <a:r>
              <a:rPr lang="en-US" sz="4800" dirty="0"/>
              <a:t>Customer Segmentation</a:t>
            </a:r>
          </a:p>
          <a:p>
            <a:r>
              <a:rPr lang="en-US" sz="4800" dirty="0"/>
              <a:t>Data Summarization</a:t>
            </a:r>
          </a:p>
          <a:p>
            <a:r>
              <a:rPr lang="en-US" sz="4800" dirty="0"/>
              <a:t>Location Based Analysis</a:t>
            </a:r>
          </a:p>
          <a:p>
            <a:r>
              <a:rPr lang="en-US" sz="4800" dirty="0"/>
              <a:t>Multimedia Data Analysis</a:t>
            </a:r>
          </a:p>
          <a:p>
            <a:r>
              <a:rPr lang="en-US" sz="4800" dirty="0"/>
              <a:t>Biological Data Analysis</a:t>
            </a:r>
          </a:p>
          <a:p>
            <a:r>
              <a:rPr lang="en-US" sz="4800" dirty="0"/>
              <a:t>Social Network Analysis</a:t>
            </a:r>
          </a:p>
        </p:txBody>
      </p:sp>
      <p:sp>
        <p:nvSpPr>
          <p:cNvPr id="4" name="Slide Number Placeholder 3"/>
          <p:cNvSpPr>
            <a:spLocks noGrp="1"/>
          </p:cNvSpPr>
          <p:nvPr>
            <p:ph type="sldNum" sz="quarter" idx="12"/>
          </p:nvPr>
        </p:nvSpPr>
        <p:spPr/>
        <p:txBody>
          <a:bodyPr/>
          <a:lstStyle/>
          <a:p>
            <a:fld id="{19B12225-5612-419B-A8D5-4B8EEE4C217E}"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37298</TotalTime>
  <Words>2129</Words>
  <Application>Microsoft Macintosh PowerPoint</Application>
  <PresentationFormat>On-screen Show (4:3)</PresentationFormat>
  <Paragraphs>391</Paragraphs>
  <Slides>36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Corbel</vt:lpstr>
      <vt:lpstr>Lato</vt:lpstr>
      <vt:lpstr>Times New Roman</vt:lpstr>
      <vt:lpstr>Wingdings</vt:lpstr>
      <vt:lpstr>Wingdings 2</vt:lpstr>
      <vt:lpstr>Module</vt:lpstr>
      <vt:lpstr>Big Data Analytics 2021 Module 5 –Big Data Mining Algorithms</vt:lpstr>
      <vt:lpstr>Overview of the Chapter</vt:lpstr>
      <vt:lpstr>The Problem of Clustering</vt:lpstr>
      <vt:lpstr>Example: Clusters &amp; Outliers</vt:lpstr>
      <vt:lpstr>Why is it hard?</vt:lpstr>
      <vt:lpstr>Clustering Problem: Books</vt:lpstr>
      <vt:lpstr>Clustering Problem: Books</vt:lpstr>
      <vt:lpstr>Clustering Problem: Documents</vt:lpstr>
      <vt:lpstr>Applications</vt:lpstr>
      <vt:lpstr>Some Innovative Applications </vt:lpstr>
      <vt:lpstr>Applications</vt:lpstr>
      <vt:lpstr>Applications   - Market Segmentation</vt:lpstr>
      <vt:lpstr>Overview: Methods of Clustering</vt:lpstr>
      <vt:lpstr>Curse of Dimensionality</vt:lpstr>
      <vt:lpstr>Curse of Dimensionality</vt:lpstr>
      <vt:lpstr>Curse of Dimensionality</vt:lpstr>
      <vt:lpstr> The CURE Algorithm</vt:lpstr>
      <vt:lpstr>The CURE Algorithm</vt:lpstr>
      <vt:lpstr>Example: Stanford Salaries</vt:lpstr>
      <vt:lpstr>Overview </vt:lpstr>
      <vt:lpstr>Starting CURE</vt:lpstr>
      <vt:lpstr>Example: Initial Clusters</vt:lpstr>
      <vt:lpstr>Example: Pick Dispersed Points</vt:lpstr>
      <vt:lpstr>Example: Pick Dispersed Points</vt:lpstr>
      <vt:lpstr>CURE algorithm</vt:lpstr>
      <vt:lpstr>Finishing CURE</vt:lpstr>
      <vt:lpstr>CURE </vt:lpstr>
      <vt:lpstr>CURE phases</vt:lpstr>
      <vt:lpstr>CURE</vt:lpstr>
      <vt:lpstr>CURE algorithm</vt:lpstr>
      <vt:lpstr>CURE algorithm -Experimental results</vt:lpstr>
      <vt:lpstr>CURE (no. of points, k) Input : A set of points S      ;   Output : k clusters</vt:lpstr>
      <vt:lpstr>Data Partitioning and Clustering</vt:lpstr>
      <vt:lpstr>Cure: Shrinking Representative Points</vt:lpstr>
      <vt:lpstr>CURE – Very Large Datasets</vt:lpstr>
      <vt:lpstr>CURE – Distributed Version</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Goutam Murlidhar</cp:lastModifiedBy>
  <cp:revision>1532</cp:revision>
  <cp:lastPrinted>2012-01-25T16:54:23Z</cp:lastPrinted>
  <dcterms:created xsi:type="dcterms:W3CDTF">2009-06-12T17:14:38Z</dcterms:created>
  <dcterms:modified xsi:type="dcterms:W3CDTF">2023-10-18T18:26:36Z</dcterms:modified>
</cp:coreProperties>
</file>