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66"/>
  </p:notesMasterIdLst>
  <p:handoutMasterIdLst>
    <p:handoutMasterId r:id="rId67"/>
  </p:handoutMasterIdLst>
  <p:sldIdLst>
    <p:sldId id="391" r:id="rId2"/>
    <p:sldId id="392" r:id="rId3"/>
    <p:sldId id="393" r:id="rId4"/>
    <p:sldId id="395" r:id="rId5"/>
    <p:sldId id="396" r:id="rId6"/>
    <p:sldId id="439" r:id="rId7"/>
    <p:sldId id="440" r:id="rId8"/>
    <p:sldId id="397" r:id="rId9"/>
    <p:sldId id="398" r:id="rId10"/>
    <p:sldId id="340" r:id="rId11"/>
    <p:sldId id="344" r:id="rId12"/>
    <p:sldId id="345" r:id="rId13"/>
    <p:sldId id="346" r:id="rId14"/>
    <p:sldId id="347" r:id="rId15"/>
    <p:sldId id="348" r:id="rId16"/>
    <p:sldId id="349" r:id="rId17"/>
    <p:sldId id="399" r:id="rId18"/>
    <p:sldId id="400" r:id="rId19"/>
    <p:sldId id="402" r:id="rId20"/>
    <p:sldId id="385" r:id="rId21"/>
    <p:sldId id="405" r:id="rId22"/>
    <p:sldId id="406" r:id="rId23"/>
    <p:sldId id="407" r:id="rId24"/>
    <p:sldId id="408" r:id="rId25"/>
    <p:sldId id="409" r:id="rId26"/>
    <p:sldId id="350" r:id="rId27"/>
    <p:sldId id="351" r:id="rId28"/>
    <p:sldId id="352" r:id="rId29"/>
    <p:sldId id="354" r:id="rId30"/>
    <p:sldId id="410" r:id="rId31"/>
    <p:sldId id="355" r:id="rId32"/>
    <p:sldId id="356" r:id="rId33"/>
    <p:sldId id="403" r:id="rId34"/>
    <p:sldId id="404" r:id="rId35"/>
    <p:sldId id="382" r:id="rId36"/>
    <p:sldId id="425" r:id="rId37"/>
    <p:sldId id="426" r:id="rId38"/>
    <p:sldId id="427" r:id="rId39"/>
    <p:sldId id="428" r:id="rId40"/>
    <p:sldId id="429" r:id="rId41"/>
    <p:sldId id="430" r:id="rId42"/>
    <p:sldId id="431" r:id="rId43"/>
    <p:sldId id="432" r:id="rId44"/>
    <p:sldId id="437" r:id="rId45"/>
    <p:sldId id="357" r:id="rId46"/>
    <p:sldId id="358" r:id="rId47"/>
    <p:sldId id="371" r:id="rId48"/>
    <p:sldId id="359" r:id="rId49"/>
    <p:sldId id="434" r:id="rId50"/>
    <p:sldId id="435" r:id="rId51"/>
    <p:sldId id="436" r:id="rId52"/>
    <p:sldId id="361" r:id="rId53"/>
    <p:sldId id="438" r:id="rId54"/>
    <p:sldId id="375" r:id="rId55"/>
    <p:sldId id="376" r:id="rId56"/>
    <p:sldId id="377" r:id="rId57"/>
    <p:sldId id="378" r:id="rId58"/>
    <p:sldId id="379" r:id="rId59"/>
    <p:sldId id="381" r:id="rId60"/>
    <p:sldId id="362" r:id="rId61"/>
    <p:sldId id="424" r:id="rId62"/>
    <p:sldId id="363" r:id="rId63"/>
    <p:sldId id="386" r:id="rId64"/>
    <p:sldId id="364" r:id="rId65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00FF"/>
    <a:srgbClr val="D60093"/>
    <a:srgbClr val="FF0066"/>
    <a:srgbClr val="33CC33"/>
    <a:srgbClr val="FF0000"/>
    <a:srgbClr val="CC0066"/>
    <a:srgbClr val="33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51" autoAdjust="0"/>
    <p:restoredTop sz="94818" autoAdjust="0"/>
  </p:normalViewPr>
  <p:slideViewPr>
    <p:cSldViewPr>
      <p:cViewPr varScale="1">
        <p:scale>
          <a:sx n="108" d="100"/>
          <a:sy n="108" d="100"/>
        </p:scale>
        <p:origin x="172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1" d="100"/>
        <a:sy n="51" d="100"/>
      </p:scale>
      <p:origin x="0" y="3768"/>
    </p:cViewPr>
  </p:sorterViewPr>
  <p:notesViewPr>
    <p:cSldViewPr>
      <p:cViewPr varScale="1">
        <p:scale>
          <a:sx n="53" d="100"/>
          <a:sy n="53" d="100"/>
        </p:scale>
        <p:origin x="-1836" y="-84"/>
      </p:cViewPr>
      <p:guideLst>
        <p:guide orient="horz" pos="3024"/>
        <p:guide pos="230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170238" cy="479425"/>
          </a:xfrm>
          <a:prstGeom prst="rect">
            <a:avLst/>
          </a:prstGeom>
        </p:spPr>
        <p:txBody>
          <a:bodyPr vert="horz" lIns="91430" tIns="45715" rIns="91430" bIns="4571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1"/>
            <a:ext cx="3170238" cy="479425"/>
          </a:xfrm>
          <a:prstGeom prst="rect">
            <a:avLst/>
          </a:prstGeom>
        </p:spPr>
        <p:txBody>
          <a:bodyPr vert="horz" lIns="91430" tIns="45715" rIns="91430" bIns="45715" rtlCol="0"/>
          <a:lstStyle>
            <a:lvl1pPr algn="r">
              <a:defRPr sz="1200"/>
            </a:lvl1pPr>
          </a:lstStyle>
          <a:p>
            <a:fld id="{D3E28C4F-4FE9-4D22-93D8-487A4D01D983}" type="datetimeFigureOut">
              <a:rPr lang="en-US" smtClean="0"/>
              <a:pPr/>
              <a:t>10/17/23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189"/>
            <a:ext cx="3170238" cy="479425"/>
          </a:xfrm>
          <a:prstGeom prst="rect">
            <a:avLst/>
          </a:prstGeom>
        </p:spPr>
        <p:txBody>
          <a:bodyPr vert="horz" lIns="91430" tIns="45715" rIns="91430" bIns="4571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9"/>
            <a:ext cx="3170238" cy="479425"/>
          </a:xfrm>
          <a:prstGeom prst="rect">
            <a:avLst/>
          </a:prstGeom>
        </p:spPr>
        <p:txBody>
          <a:bodyPr vert="horz" lIns="91430" tIns="45715" rIns="91430" bIns="45715" rtlCol="0" anchor="b"/>
          <a:lstStyle>
            <a:lvl1pPr algn="r">
              <a:defRPr sz="1200"/>
            </a:lvl1pPr>
          </a:lstStyle>
          <a:p>
            <a:fld id="{BD5F390F-F66B-4732-9C46-6C80D0575F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4960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0060"/>
          </a:xfrm>
          <a:prstGeom prst="rect">
            <a:avLst/>
          </a:prstGeom>
        </p:spPr>
        <p:txBody>
          <a:bodyPr vert="horz" lIns="96651" tIns="48326" rIns="96651" bIns="48326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1"/>
            <a:ext cx="3169920" cy="480060"/>
          </a:xfrm>
          <a:prstGeom prst="rect">
            <a:avLst/>
          </a:prstGeom>
        </p:spPr>
        <p:txBody>
          <a:bodyPr vert="horz" lIns="96651" tIns="48326" rIns="96651" bIns="48326" rtlCol="0"/>
          <a:lstStyle>
            <a:lvl1pPr algn="r">
              <a:defRPr sz="1300"/>
            </a:lvl1pPr>
          </a:lstStyle>
          <a:p>
            <a:fld id="{EE18CB36-612C-4E4A-AC83-E89476AEC2BF}" type="datetimeFigureOut">
              <a:rPr lang="en-US" smtClean="0"/>
              <a:pPr/>
              <a:t>10/17/23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1" tIns="48326" rIns="96651" bIns="4832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1" y="4560571"/>
            <a:ext cx="5852160" cy="4320540"/>
          </a:xfrm>
          <a:prstGeom prst="rect">
            <a:avLst/>
          </a:prstGeom>
        </p:spPr>
        <p:txBody>
          <a:bodyPr vert="horz" lIns="96651" tIns="48326" rIns="96651" bIns="48326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0" cy="480060"/>
          </a:xfrm>
          <a:prstGeom prst="rect">
            <a:avLst/>
          </a:prstGeom>
        </p:spPr>
        <p:txBody>
          <a:bodyPr vert="horz" lIns="96651" tIns="48326" rIns="96651" bIns="48326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5"/>
            <a:ext cx="3169920" cy="480060"/>
          </a:xfrm>
          <a:prstGeom prst="rect">
            <a:avLst/>
          </a:prstGeom>
        </p:spPr>
        <p:txBody>
          <a:bodyPr vert="horz" lIns="96651" tIns="48326" rIns="96651" bIns="48326" rtlCol="0" anchor="b"/>
          <a:lstStyle>
            <a:lvl1pPr algn="r">
              <a:defRPr sz="1300"/>
            </a:lvl1pPr>
          </a:lstStyle>
          <a:p>
            <a:fld id="{EE707532-839C-41A2-9E71-D5288AEAE6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649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707532-839C-41A2-9E71-D5288AEAE66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2313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98032F5-BC3D-42F6-8325-3EAAB5A0E6D6}" type="slidenum">
              <a:rPr lang="en-US"/>
              <a:pPr/>
              <a:t>15</a:t>
            </a:fld>
            <a:endParaRPr 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1763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F30B95-AD19-4E75-86E8-AF43288D2F15}" type="slidenum">
              <a:rPr lang="en-US"/>
              <a:pPr/>
              <a:t>16</a:t>
            </a:fld>
            <a:endParaRPr 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1920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Left</a:t>
            </a:r>
            <a:r>
              <a:rPr lang="en-US" baseline="0" dirty="0"/>
              <a:t> panel is user profile (or model), right panel is the recommendation result used the user profile.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3BB6A-C8C6-4CE1-B31D-D41FC741C6B0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492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40B6C4-9DF7-44AA-9F30-9485E0E087CD}" type="slidenum">
              <a:rPr lang="en-US"/>
              <a:pPr/>
              <a:t>26</a:t>
            </a:fld>
            <a:endParaRPr lang="en-US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8190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5AC0D1-CC1B-4B79-B42C-2EA48882A3E3}" type="slidenum">
              <a:rPr lang="en-US"/>
              <a:pPr/>
              <a:t>27</a:t>
            </a:fld>
            <a:endParaRPr lang="en-US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6551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4C6BDB-9476-45EF-B07C-F71641C038A7}" type="slidenum">
              <a:rPr lang="en-US"/>
              <a:pPr/>
              <a:t>28</a:t>
            </a:fld>
            <a:endParaRPr lang="en-US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2497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86C57F-54DC-4681-9351-AB4C073F29DF}" type="slidenum">
              <a:rPr lang="en-US"/>
              <a:pPr/>
              <a:t>29</a:t>
            </a:fld>
            <a:endParaRPr lang="en-US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7038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707532-839C-41A2-9E71-D5288AEAE66A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8422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5F8E04-D9EA-4AD8-AC6F-4F10469D23B8}" type="slidenum">
              <a:rPr lang="en-US"/>
              <a:pPr/>
              <a:t>32</a:t>
            </a:fld>
            <a:endParaRPr 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7069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707532-839C-41A2-9E71-D5288AEAE66A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1098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707532-839C-41A2-9E71-D5288AEAE66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7867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3BB6A-C8C6-4CE1-B31D-D41FC741C6B0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9508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Can we use </a:t>
            </a:r>
            <a:r>
              <a:rPr lang="en-US" dirty="0" err="1"/>
              <a:t>Jaccard</a:t>
            </a:r>
            <a:r>
              <a:rPr lang="en-US" baseline="0" dirty="0"/>
              <a:t> index J(A,B) = |A^B|/|</a:t>
            </a:r>
            <a:r>
              <a:rPr lang="en-US" baseline="0" dirty="0" err="1"/>
              <a:t>AvB</a:t>
            </a:r>
            <a:r>
              <a:rPr lang="en-US" baseline="0" dirty="0"/>
              <a:t>|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3BB6A-C8C6-4CE1-B31D-D41FC741C6B0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0736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D2BEFA-E99D-40A3-8405-5158F4F7B5BC}" type="slidenum">
              <a:rPr lang="en-US"/>
              <a:pPr/>
              <a:t>45</a:t>
            </a:fld>
            <a:endParaRPr 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114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0EE02D-9DE4-46B7-A2BE-11D296FC136B}" type="slidenum">
              <a:rPr lang="en-US"/>
              <a:pPr/>
              <a:t>46</a:t>
            </a:fld>
            <a:endParaRPr lang="en-US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/>
              <a:t>-- </a:t>
            </a:r>
            <a:r>
              <a:rPr lang="en-US" dirty="0" err="1"/>
              <a:t>Jaccard</a:t>
            </a:r>
            <a:r>
              <a:rPr lang="en-US" dirty="0"/>
              <a:t> is not appropriate as we want to consider weights</a:t>
            </a:r>
          </a:p>
        </p:txBody>
      </p:sp>
    </p:spTree>
    <p:extLst>
      <p:ext uri="{BB962C8B-B14F-4D97-AF65-F5344CB8AC3E}">
        <p14:creationId xmlns:p14="http://schemas.microsoft.com/office/powerpoint/2010/main" val="856697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A741CD-12CB-4F8C-9F90-F482B321925C}" type="slidenum">
              <a:rPr lang="en-US"/>
              <a:pPr/>
              <a:t>48</a:t>
            </a:fld>
            <a:endParaRPr lang="en-US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92624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Predict</a:t>
            </a:r>
            <a:r>
              <a:rPr lang="en-US" baseline="0" dirty="0"/>
              <a:t> Jane’s rating for Aladdin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3BB6A-C8C6-4CE1-B31D-D41FC741C6B0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29894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6247A4-DE60-4129-839F-65A8356F1E07}" type="slidenum">
              <a:rPr lang="en-US"/>
              <a:pPr/>
              <a:t>52</a:t>
            </a:fld>
            <a:endParaRPr 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66385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E49D6C-BD6D-460B-B0FA-43F63A9C9A54}" type="slidenum">
              <a:rPr lang="en-US"/>
              <a:pPr/>
              <a:t>60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There is a difference in the typical behavior of users and items, as it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pertains to similarity. Intuitively, items tend to be classifiable in simple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terms. For example, music tends to belong to a single genre. It is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impossi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</a:t>
            </a:r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e.g., for a piece of music to be both 60’s rock and 1700’s baroque. On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other hand, there are individuals who like both 60’s rock and 1700’s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baroque, and who buy examples of both types of music. 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consequence is that it is easier to discover items that are similar because they belong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the same genre, than it is to detect that two users are similar because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they prefer one genre in common, while each also likes some genres that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other doesn’t care for.</a:t>
            </a:r>
            <a:endParaRPr lang="en-US" dirty="0"/>
          </a:p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9261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DFB1CFC-CF59-4F0D-B90C-856AA38F7767}" type="slidenum">
              <a:rPr lang="en-US"/>
              <a:pPr/>
              <a:t>62</a:t>
            </a:fld>
            <a:endParaRPr lang="en-US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94852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50F1B7B-C35E-4A44-A4DE-C774121CBEF0}" type="slidenum">
              <a:rPr lang="en-US"/>
              <a:pPr/>
              <a:t>63</a:t>
            </a:fld>
            <a:endParaRPr lang="en-US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1185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3BB6A-C8C6-4CE1-B31D-D41FC741C6B0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21304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4D3276C-2F9B-4BB5-919C-53661AA99EE4}" type="slidenum">
              <a:rPr lang="en-US"/>
              <a:pPr/>
              <a:t>64</a:t>
            </a:fld>
            <a:endParaRPr lang="en-US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7286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3BB6A-C8C6-4CE1-B31D-D41FC741C6B0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1895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9EBCE95-FB7C-493D-A03B-AF73ACCA9F6D}" type="slidenum">
              <a:rPr lang="en-US"/>
              <a:pPr/>
              <a:t>10</a:t>
            </a:fld>
            <a:endParaRPr 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714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DDA97D-BC7C-42F4-AC55-3C5613A05AF2}" type="slidenum">
              <a:rPr lang="en-US"/>
              <a:pPr/>
              <a:t>11</a:t>
            </a:fld>
            <a:endParaRPr lang="en-US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7383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03DE51-090F-4C98-A3F5-DA1CB983650E}" type="slidenum">
              <a:rPr lang="en-US"/>
              <a:pPr/>
              <a:t>12</a:t>
            </a:fld>
            <a:endParaRPr 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6480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E49D6C-BD6D-460B-B0FA-43F63A9C9A54}" type="slidenum">
              <a:rPr lang="en-US"/>
              <a:pPr/>
              <a:t>13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4170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9B05CB8-9981-49EA-AE55-53B0F6956BAD}" type="slidenum">
              <a:rPr lang="en-US"/>
              <a:pPr/>
              <a:t>14</a:t>
            </a:fld>
            <a:endParaRPr 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816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2883D-D428-BA42-8023-41B1BFC17E1D}" type="datetime1">
              <a:rPr lang="en-IN" smtClean="0"/>
              <a:t>17/10/23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B2E7C-4FC4-5D44-805B-4B9B1E6EF89F}" type="datetime1">
              <a:rPr lang="en-IN" smtClean="0"/>
              <a:t>17/10/23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953D1-1420-2740-9142-2ECDF9686BE5}" type="datetime1">
              <a:rPr lang="en-IN" smtClean="0"/>
              <a:t>17/10/23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920" y="273629"/>
            <a:ext cx="8226720" cy="1143480"/>
          </a:xfrm>
        </p:spPr>
        <p:txBody>
          <a:bodyPr tIns="41473" bIns="41473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920" y="1604329"/>
            <a:ext cx="4043520" cy="4524955"/>
          </a:xfrm>
        </p:spPr>
        <p:txBody>
          <a:bodyPr rIns="82945" bIns="41473"/>
          <a:lstStyle>
            <a:lvl2pPr>
              <a:defRPr>
                <a:solidFill>
                  <a:srgbClr val="FF0000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39680" y="1604329"/>
            <a:ext cx="4044960" cy="4524955"/>
          </a:xfrm>
        </p:spPr>
        <p:txBody>
          <a:bodyPr rIns="82945" bIns="41473"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>
          <a:xfrm>
            <a:off x="457920" y="6247376"/>
            <a:ext cx="2126880" cy="472370"/>
          </a:xfrm>
        </p:spPr>
        <p:txBody>
          <a:bodyPr tIns="41473"/>
          <a:lstStyle>
            <a:lvl1pPr>
              <a:defRPr/>
            </a:lvl1pPr>
          </a:lstStyle>
          <a:p>
            <a:fld id="{477FAA8E-AB90-5242-B196-63AFD3575ACA}" type="datetime1">
              <a:rPr lang="en-IN" smtClean="0"/>
              <a:t>17/10/23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>
          <a:xfrm>
            <a:off x="3126240" y="6247376"/>
            <a:ext cx="2897280" cy="472370"/>
          </a:xfrm>
        </p:spPr>
        <p:txBody>
          <a:bodyPr tIns="41473"/>
          <a:lstStyle>
            <a:lvl1pPr>
              <a:defRPr/>
            </a:lvl1pPr>
          </a:lstStyle>
          <a:p>
            <a:r>
              <a:rPr lang="en-US"/>
              <a:t>J. Leskovec, A. Rajaraman, J. Ullman: Mining of Massive Datasets, http://www.mmds.org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>
          <a:xfrm>
            <a:off x="6554880" y="6247376"/>
            <a:ext cx="2128320" cy="472370"/>
          </a:xfrm>
        </p:spPr>
        <p:txBody>
          <a:bodyPr lIns="82945" tIns="41473" rIns="82945"/>
          <a:lstStyle>
            <a:lvl1pPr>
              <a:defRPr/>
            </a:lvl1pPr>
          </a:lstStyle>
          <a:p>
            <a:fld id="{10066599-523B-4641-9CCC-17D83CD935ED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2pPr>
              <a:defRPr>
                <a:solidFill>
                  <a:srgbClr val="FF0000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2pPr>
              <a:defRPr>
                <a:solidFill>
                  <a:srgbClr val="FF0000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A2E876DA-A36A-4B49-86C2-B0DE715E8B83}" type="datetime1">
              <a:rPr lang="en-IN" smtClean="0"/>
              <a:t>17/10/23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39826768-8FCE-4417-A22B-1D26CD2A846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9750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  <a:prstGeom prst="rect">
            <a:avLst/>
          </a:prstGeom>
          <a:gradFill>
            <a:gsLst>
              <a:gs pos="0">
                <a:schemeClr val="accent6">
                  <a:shade val="51000"/>
                  <a:satMod val="130000"/>
                  <a:alpha val="60000"/>
                </a:schemeClr>
              </a:gs>
              <a:gs pos="80000">
                <a:schemeClr val="accent6">
                  <a:shade val="93000"/>
                  <a:satMod val="130000"/>
                </a:schemeClr>
              </a:gs>
              <a:gs pos="100000">
                <a:schemeClr val="accent6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wrap="square" anchor="ctr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28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31876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rgbClr val="FF0000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14905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875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rgbClr val="FF0000"/>
                </a:solidFill>
              </a:defRPr>
            </a:lvl2pPr>
            <a:extLst/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24B00-4ABF-2F40-AB86-FC4678EFC3A8}" type="datetime1">
              <a:rPr lang="en-IN" smtClean="0"/>
              <a:t>17/10/23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914400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2743200"/>
            <a:ext cx="8022336" cy="685800"/>
          </a:xfrm>
        </p:spPr>
        <p:txBody>
          <a:bodyPr lIns="146304" tIns="0" rIns="45720" bIns="0" anchor="t">
            <a:normAutofit/>
          </a:bodyPr>
          <a:lstStyle>
            <a:lvl1pPr marL="0" indent="0">
              <a:buNone/>
              <a:defRPr sz="4000" b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6BF11-0590-184D-932D-793E0A6A339C}" type="datetime1">
              <a:rPr lang="en-IN" smtClean="0"/>
              <a:t>17/10/23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5504688"/>
          </a:xfrm>
        </p:spPr>
        <p:txBody>
          <a:bodyPr lIns="91440"/>
          <a:lstStyle>
            <a:lvl1pPr>
              <a:defRPr sz="2800"/>
            </a:lvl1pPr>
            <a:lvl2pPr>
              <a:defRPr sz="2400">
                <a:solidFill>
                  <a:srgbClr val="FF0000"/>
                </a:solidFill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5504688"/>
          </a:xfrm>
        </p:spPr>
        <p:txBody>
          <a:bodyPr/>
          <a:lstStyle>
            <a:lvl1pPr>
              <a:defRPr sz="2800"/>
            </a:lvl1pPr>
            <a:lvl2pPr>
              <a:defRPr sz="2400">
                <a:solidFill>
                  <a:srgbClr val="FF0000"/>
                </a:solidFill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91DA5-9FED-EF4D-A173-3D9839E48C09}" type="datetime1">
              <a:rPr lang="en-IN" smtClean="0"/>
              <a:t>17/10/23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023338"/>
            <a:ext cx="4040188" cy="43774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95400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023338"/>
            <a:ext cx="4041775" cy="43774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18BF3-93FB-184B-87FE-B851F970DD16}" type="datetime1">
              <a:rPr lang="en-IN" smtClean="0"/>
              <a:t>17/10/23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C0E66-F697-2C4B-B7F2-AB82730761A0}" type="datetime1">
              <a:rPr lang="en-IN" smtClean="0"/>
              <a:t>17/10/23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B4520-AF26-8B4A-8826-88D513EC212D}" type="datetime1">
              <a:rPr lang="en-IN" smtClean="0"/>
              <a:t>17/10/23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>
                <a:solidFill>
                  <a:srgbClr val="FF0000"/>
                </a:solidFill>
              </a:defRPr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C884B-2BBD-5545-8A4A-F42830CDFDA2}" type="datetime1">
              <a:rPr lang="en-IN" smtClean="0"/>
              <a:t>17/10/23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E7388C30-EBEA-0E48-AA70-48B5211361D6}" type="datetime1">
              <a:rPr lang="en-IN" smtClean="0"/>
              <a:t>17/10/23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02108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1"/>
            <a:ext cx="9143999" cy="1021079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8229600" cy="5257801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83680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900">
                <a:solidFill>
                  <a:schemeClr val="tx1">
                    <a:tint val="9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  <a:extLst/>
          </a:lstStyle>
          <a:p>
            <a:fld id="{2CC7B883-4C08-E745-B2DC-E8F434EE5EFD}" type="datetime1">
              <a:rPr lang="en-IN" smtClean="0"/>
              <a:t>17/10/23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583680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900">
                <a:solidFill>
                  <a:schemeClr val="tx1">
                    <a:tint val="9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  <a:extLst/>
          </a:lstStyle>
          <a:p>
            <a:r>
              <a:rPr lang="en-US"/>
              <a:t>J. Leskovec, A. Rajaraman, J. Ullman: Mining of Massive Datasets, http://www.mmds.org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583680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900">
                <a:solidFill>
                  <a:schemeClr val="tx1">
                    <a:tint val="9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  <a:extLst/>
          </a:lstStyle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5" r:id="rId12"/>
    <p:sldLayoutId id="2147483677" r:id="rId13"/>
    <p:sldLayoutId id="2147483678" r:id="rId14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100000"/>
        <a:buFont typeface="Wingdings" pitchFamily="2" charset="2"/>
        <a:buChar char="§"/>
        <a:defRPr kumimoji="0" sz="28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SzPct val="100000"/>
        <a:buFont typeface="Wingdings" pitchFamily="2" charset="2"/>
        <a:buChar char="§"/>
        <a:defRPr kumimoji="0" sz="24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 pitchFamily="2" charset="2"/>
        <a:buChar char="§"/>
        <a:defRPr kumimoji="0"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SzPct val="100000"/>
        <a:buFont typeface="Wingdings" pitchFamily="2" charset="2"/>
        <a:buChar char="§"/>
        <a:defRPr kumimoji="0" lang="en-US" sz="2000" kern="1200" smtClean="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13" Type="http://schemas.openxmlformats.org/officeDocument/2006/relationships/image" Target="../media/image19.jpeg"/><Relationship Id="rId3" Type="http://schemas.openxmlformats.org/officeDocument/2006/relationships/image" Target="../media/image9.gif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wmf"/><Relationship Id="rId11" Type="http://schemas.openxmlformats.org/officeDocument/2006/relationships/image" Target="../media/image17.gif"/><Relationship Id="rId5" Type="http://schemas.openxmlformats.org/officeDocument/2006/relationships/image" Target="../media/image11.gif"/><Relationship Id="rId10" Type="http://schemas.openxmlformats.org/officeDocument/2006/relationships/image" Target="../media/image16.png"/><Relationship Id="rId4" Type="http://schemas.openxmlformats.org/officeDocument/2006/relationships/image" Target="../media/image10.jpeg"/><Relationship Id="rId9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e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w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3.png"/><Relationship Id="rId4" Type="http://schemas.openxmlformats.org/officeDocument/2006/relationships/image" Target="../media/image32.jpe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emf"/><Relationship Id="rId4" Type="http://schemas.openxmlformats.org/officeDocument/2006/relationships/image" Target="../media/image39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0.png"/><Relationship Id="rId4" Type="http://schemas.openxmlformats.org/officeDocument/2006/relationships/image" Target="../media/image26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0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0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wmf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emf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7" Type="http://schemas.openxmlformats.org/officeDocument/2006/relationships/image" Target="../media/image52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51.wmf"/><Relationship Id="rId4" Type="http://schemas.openxmlformats.org/officeDocument/2006/relationships/oleObject" Target="../embeddings/oleObject3.bin"/><Relationship Id="rId9" Type="http://schemas.openxmlformats.org/officeDocument/2006/relationships/image" Target="../media/image38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wmf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6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57200" y="990600"/>
            <a:ext cx="8077200" cy="2743200"/>
          </a:xfrm>
        </p:spPr>
        <p:txBody>
          <a:bodyPr anchor="ctr">
            <a:noAutofit/>
          </a:bodyPr>
          <a:lstStyle/>
          <a:p>
            <a:pPr algn="ctr"/>
            <a:r>
              <a:rPr lang="en-US" sz="6000" dirty="0"/>
              <a:t>Big Data Analytics 2023</a:t>
            </a:r>
            <a:br>
              <a:rPr lang="en-US" sz="6000" dirty="0"/>
            </a:br>
            <a:r>
              <a:rPr lang="en-US" sz="6000" dirty="0"/>
              <a:t>Module </a:t>
            </a:r>
            <a:r>
              <a:rPr lang="en-US" sz="5400" dirty="0">
                <a:solidFill>
                  <a:srgbClr val="FFC000"/>
                </a:solidFill>
                <a:latin typeface="Calibri" pitchFamily="34" charset="0"/>
                <a:ea typeface="+mn-ea"/>
                <a:cs typeface="Calibri" pitchFamily="34" charset="0"/>
              </a:rPr>
              <a:t>6.3</a:t>
            </a:r>
            <a:br>
              <a:rPr lang="en-US" sz="6000" dirty="0"/>
            </a:br>
            <a:r>
              <a:rPr lang="en-US" sz="6000" dirty="0"/>
              <a:t>Big Data Applications</a:t>
            </a:r>
            <a:endParaRPr lang="en-US" sz="54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28600" y="5334000"/>
            <a:ext cx="8534400" cy="914400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>
                <a:solidFill>
                  <a:srgbClr val="FFFF00"/>
                </a:solidFill>
              </a:rPr>
              <a:t>Recommendation Systems</a:t>
            </a:r>
            <a:endParaRPr lang="en-US" sz="72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62269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2" name="Picture 22" descr="http://blog.hubspot.com/Portals/249/images/amazon_logo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9800" y="1752600"/>
            <a:ext cx="1796244" cy="666750"/>
          </a:xfrm>
          <a:prstGeom prst="rect">
            <a:avLst/>
          </a:prstGeom>
          <a:noFill/>
        </p:spPr>
      </p:pic>
      <p:pic>
        <p:nvPicPr>
          <p:cNvPr id="51220" name="Picture 20" descr="http://4.bp.blogspot.com/_zmoEeqomXD4/SjftFPB6UTI/AAAAAAAACZE/gxQm5CcUp_k/s400/del.icio.us-logo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10300" y="2438400"/>
            <a:ext cx="1562100" cy="1562100"/>
          </a:xfrm>
          <a:prstGeom prst="rect">
            <a:avLst/>
          </a:prstGeom>
          <a:noFill/>
        </p:spPr>
      </p:pic>
      <p:pic>
        <p:nvPicPr>
          <p:cNvPr id="51216" name="Picture 16" descr="http://upload.moldova.org/IT/logos/youtube_logo.g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324600" y="5029200"/>
            <a:ext cx="1219200" cy="1219201"/>
          </a:xfrm>
          <a:prstGeom prst="rect">
            <a:avLst/>
          </a:prstGeom>
          <a:noFill/>
        </p:spPr>
      </p:pic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Recommendations </a:t>
            </a:r>
          </a:p>
        </p:txBody>
      </p:sp>
      <p:sp>
        <p:nvSpPr>
          <p:cNvPr id="16387" name="AutoShape 4"/>
          <p:cNvSpPr>
            <a:spLocks noChangeArrowheads="1"/>
          </p:cNvSpPr>
          <p:nvPr/>
        </p:nvSpPr>
        <p:spPr bwMode="auto">
          <a:xfrm>
            <a:off x="1600200" y="4419600"/>
            <a:ext cx="1371600" cy="1066800"/>
          </a:xfrm>
          <a:prstGeom prst="can">
            <a:avLst>
              <a:gd name="adj" fmla="val 25000"/>
            </a:avLst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effectLst/>
                <a:latin typeface="Arial" pitchFamily="34" charset="0"/>
                <a:cs typeface="Arial" pitchFamily="34" charset="0"/>
              </a:rPr>
              <a:t>Items</a:t>
            </a:r>
          </a:p>
        </p:txBody>
      </p:sp>
      <p:pic>
        <p:nvPicPr>
          <p:cNvPr id="16388" name="Picture 5" descr="MCBS01705_0000[1]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371600" y="1295400"/>
            <a:ext cx="1758950" cy="177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611188" y="3048000"/>
            <a:ext cx="1293812" cy="1219200"/>
            <a:chOff x="385" y="1920"/>
            <a:chExt cx="815" cy="768"/>
          </a:xfrm>
        </p:grpSpPr>
        <p:sp>
          <p:nvSpPr>
            <p:cNvPr id="11273" name="AutoShape 9"/>
            <p:cNvSpPr>
              <a:spLocks noChangeArrowheads="1"/>
            </p:cNvSpPr>
            <p:nvPr/>
          </p:nvSpPr>
          <p:spPr bwMode="auto">
            <a:xfrm>
              <a:off x="1056" y="1920"/>
              <a:ext cx="144" cy="768"/>
            </a:xfrm>
            <a:prstGeom prst="downArrow">
              <a:avLst>
                <a:gd name="adj1" fmla="val 50000"/>
                <a:gd name="adj2" fmla="val 133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 b="1"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395" name="Text Box 11"/>
            <p:cNvSpPr txBox="1">
              <a:spLocks noChangeArrowheads="1"/>
            </p:cNvSpPr>
            <p:nvPr/>
          </p:nvSpPr>
          <p:spPr bwMode="auto">
            <a:xfrm>
              <a:off x="385" y="2119"/>
              <a:ext cx="656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1" dirty="0">
                  <a:effectLst/>
                  <a:latin typeface="Arial" pitchFamily="34" charset="0"/>
                  <a:cs typeface="Arial" pitchFamily="34" charset="0"/>
                </a:rPr>
                <a:t>Search</a:t>
              </a:r>
            </a:p>
          </p:txBody>
        </p:sp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2438400" y="3048000"/>
            <a:ext cx="2768601" cy="1143000"/>
            <a:chOff x="1536" y="1920"/>
            <a:chExt cx="1744" cy="720"/>
          </a:xfrm>
        </p:grpSpPr>
        <p:sp>
          <p:nvSpPr>
            <p:cNvPr id="11274" name="AutoShape 10"/>
            <p:cNvSpPr>
              <a:spLocks noChangeArrowheads="1"/>
            </p:cNvSpPr>
            <p:nvPr/>
          </p:nvSpPr>
          <p:spPr bwMode="auto">
            <a:xfrm>
              <a:off x="1536" y="1920"/>
              <a:ext cx="144" cy="720"/>
            </a:xfrm>
            <a:prstGeom prst="upArrow">
              <a:avLst>
                <a:gd name="adj1" fmla="val 50000"/>
                <a:gd name="adj2" fmla="val 1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 b="1"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393" name="Text Box 12"/>
            <p:cNvSpPr txBox="1">
              <a:spLocks noChangeArrowheads="1"/>
            </p:cNvSpPr>
            <p:nvPr/>
          </p:nvSpPr>
          <p:spPr bwMode="auto">
            <a:xfrm>
              <a:off x="1718" y="2119"/>
              <a:ext cx="1562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1" dirty="0">
                  <a:effectLst/>
                  <a:latin typeface="Arial" pitchFamily="34" charset="0"/>
                  <a:cs typeface="Arial" pitchFamily="34" charset="0"/>
                </a:rPr>
                <a:t>Recommendations</a:t>
              </a:r>
            </a:p>
          </p:txBody>
        </p:sp>
      </p:grpSp>
      <p:sp>
        <p:nvSpPr>
          <p:cNvPr id="16391" name="Text Box 13"/>
          <p:cNvSpPr txBox="1">
            <a:spLocks noChangeArrowheads="1"/>
          </p:cNvSpPr>
          <p:nvPr/>
        </p:nvSpPr>
        <p:spPr bwMode="auto">
          <a:xfrm>
            <a:off x="3048000" y="4724400"/>
            <a:ext cx="261962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effectLst/>
                <a:latin typeface="Arial" pitchFamily="34" charset="0"/>
                <a:cs typeface="Arial" pitchFamily="34" charset="0"/>
              </a:rPr>
              <a:t>Products, web sites, </a:t>
            </a:r>
            <a:br>
              <a:rPr lang="en-US" sz="2000" dirty="0">
                <a:effectLst/>
                <a:latin typeface="Arial" pitchFamily="34" charset="0"/>
                <a:cs typeface="Arial" pitchFamily="34" charset="0"/>
              </a:rPr>
            </a:br>
            <a:r>
              <a:rPr lang="en-US" sz="2000" dirty="0">
                <a:effectLst/>
                <a:latin typeface="Arial" pitchFamily="34" charset="0"/>
                <a:cs typeface="Arial" pitchFamily="34" charset="0"/>
              </a:rPr>
              <a:t>blogs, news items, …</a:t>
            </a:r>
          </a:p>
        </p:txBody>
      </p:sp>
      <p:pic>
        <p:nvPicPr>
          <p:cNvPr id="51204" name="Picture 4" descr="Pandora Logo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845425" y="1571042"/>
            <a:ext cx="762000" cy="762001"/>
          </a:xfrm>
          <a:prstGeom prst="rect">
            <a:avLst/>
          </a:prstGeom>
          <a:noFill/>
        </p:spPr>
      </p:pic>
      <p:pic>
        <p:nvPicPr>
          <p:cNvPr id="51206" name="Picture 6" descr="http://scrapetv.com/News/News%20Pages/Business/images-5/netflix-logo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997825" y="2511425"/>
            <a:ext cx="993775" cy="993775"/>
          </a:xfrm>
          <a:prstGeom prst="rect">
            <a:avLst/>
          </a:prstGeom>
          <a:noFill/>
        </p:spPr>
      </p:pic>
      <p:pic>
        <p:nvPicPr>
          <p:cNvPr id="51208" name="Picture 8" descr="http://www.growyourwritingbusiness.com/images/stumbleupon_logo.bmp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016625" y="2438400"/>
            <a:ext cx="1852078" cy="533400"/>
          </a:xfrm>
          <a:prstGeom prst="rect">
            <a:avLst/>
          </a:prstGeom>
          <a:noFill/>
        </p:spPr>
      </p:pic>
      <p:pic>
        <p:nvPicPr>
          <p:cNvPr id="51210" name="Picture 10" descr="http://admintell.napco.com/ee/images/uploads/appletell/618px-Last.fm_logo_.svg_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857875" y="4238042"/>
            <a:ext cx="1609725" cy="867358"/>
          </a:xfrm>
          <a:prstGeom prst="rect">
            <a:avLst/>
          </a:prstGeom>
          <a:noFill/>
        </p:spPr>
      </p:pic>
      <p:sp>
        <p:nvSpPr>
          <p:cNvPr id="15" name="TextBox 14"/>
          <p:cNvSpPr txBox="1"/>
          <p:nvPr/>
        </p:nvSpPr>
        <p:spPr>
          <a:xfrm>
            <a:off x="5334000" y="1371600"/>
            <a:ext cx="17972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>
                <a:solidFill>
                  <a:srgbClr val="0000FF"/>
                </a:solidFill>
              </a:rPr>
              <a:t>Examples:</a:t>
            </a:r>
          </a:p>
        </p:txBody>
      </p:sp>
      <p:pic>
        <p:nvPicPr>
          <p:cNvPr id="51212" name="Picture 12" descr="http://upload.wikimedia.org/wikipedia/commons/5/52/Movielens-helping.gif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629400" y="3676649"/>
            <a:ext cx="2238375" cy="438151"/>
          </a:xfrm>
          <a:prstGeom prst="rect">
            <a:avLst/>
          </a:prstGeom>
          <a:noFill/>
        </p:spPr>
      </p:pic>
      <p:pic>
        <p:nvPicPr>
          <p:cNvPr id="51214" name="Picture 14" descr="http://blog.ithenticate.com/wp-content/uploads/2010/11/google-news-logo.pn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467600" y="4229100"/>
            <a:ext cx="1428750" cy="952500"/>
          </a:xfrm>
          <a:prstGeom prst="rect">
            <a:avLst/>
          </a:prstGeom>
          <a:noFill/>
        </p:spPr>
      </p:pic>
      <p:pic>
        <p:nvPicPr>
          <p:cNvPr id="51218" name="Picture 18" descr="http://beefjack.com/files/2010/04/xbox-live-arcade.thumbnail.jp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696200" y="4953000"/>
            <a:ext cx="1295400" cy="12954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12693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Recommendations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solidFill>
                  <a:srgbClr val="0000FF"/>
                </a:solidFill>
              </a:rPr>
              <a:t>Editorial and hand curated</a:t>
            </a:r>
          </a:p>
          <a:p>
            <a:pPr lvl="1"/>
            <a:r>
              <a:rPr lang="en-US" dirty="0"/>
              <a:t>List of favorites</a:t>
            </a:r>
          </a:p>
          <a:p>
            <a:pPr lvl="1"/>
            <a:r>
              <a:rPr lang="en-US" dirty="0"/>
              <a:t>Lists of “essential” items</a:t>
            </a:r>
          </a:p>
          <a:p>
            <a:pPr lvl="8"/>
            <a:endParaRPr lang="en-US" dirty="0"/>
          </a:p>
          <a:p>
            <a:pPr eaLnBrk="1" hangingPunct="1"/>
            <a:r>
              <a:rPr lang="en-US" b="1" dirty="0">
                <a:solidFill>
                  <a:srgbClr val="0000FF"/>
                </a:solidFill>
              </a:rPr>
              <a:t>Simple aggregates</a:t>
            </a:r>
          </a:p>
          <a:p>
            <a:pPr lvl="1" eaLnBrk="1" hangingPunct="1"/>
            <a:r>
              <a:rPr lang="en-US" dirty="0"/>
              <a:t>Top 10, Most Popular, Recent Uploads</a:t>
            </a:r>
          </a:p>
          <a:p>
            <a:pPr lvl="8"/>
            <a:endParaRPr lang="en-US" dirty="0">
              <a:solidFill>
                <a:srgbClr val="FF0066"/>
              </a:solidFill>
            </a:endParaRPr>
          </a:p>
          <a:p>
            <a:pPr eaLnBrk="1" hangingPunct="1"/>
            <a:r>
              <a:rPr lang="en-US" b="1" dirty="0">
                <a:solidFill>
                  <a:srgbClr val="FF0066"/>
                </a:solidFill>
              </a:rPr>
              <a:t>Tailored to individual users</a:t>
            </a:r>
          </a:p>
          <a:p>
            <a:pPr lvl="1" eaLnBrk="1" hangingPunct="1"/>
            <a:r>
              <a:rPr lang="en-US" dirty="0"/>
              <a:t>Amazon, Netflix, …</a:t>
            </a:r>
          </a:p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2548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Formal Model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b="1" i="1" dirty="0"/>
              <a:t>X</a:t>
            </a:r>
            <a:r>
              <a:rPr lang="en-US" sz="4000" dirty="0"/>
              <a:t> = set of </a:t>
            </a:r>
            <a:r>
              <a:rPr lang="en-US" sz="4000" b="1" dirty="0">
                <a:solidFill>
                  <a:srgbClr val="008000"/>
                </a:solidFill>
              </a:rPr>
              <a:t>Customers</a:t>
            </a:r>
          </a:p>
          <a:p>
            <a:pPr eaLnBrk="1" hangingPunct="1"/>
            <a:r>
              <a:rPr lang="en-US" sz="4000" b="1" i="1" dirty="0"/>
              <a:t>S</a:t>
            </a:r>
            <a:r>
              <a:rPr lang="en-US" sz="4000" dirty="0"/>
              <a:t> = set of </a:t>
            </a:r>
            <a:r>
              <a:rPr lang="en-US" sz="4000" b="1" dirty="0">
                <a:solidFill>
                  <a:srgbClr val="0000FF"/>
                </a:solidFill>
              </a:rPr>
              <a:t>Items</a:t>
            </a:r>
          </a:p>
          <a:p>
            <a:pPr lvl="8"/>
            <a:endParaRPr lang="en-US" sz="2400" dirty="0"/>
          </a:p>
          <a:p>
            <a:pPr eaLnBrk="1" hangingPunct="1"/>
            <a:r>
              <a:rPr lang="en-US" sz="4000" b="1" dirty="0">
                <a:solidFill>
                  <a:srgbClr val="FF0066"/>
                </a:solidFill>
              </a:rPr>
              <a:t>Utility function</a:t>
            </a:r>
            <a:r>
              <a:rPr lang="en-US" sz="4000" dirty="0"/>
              <a:t> </a:t>
            </a:r>
            <a:r>
              <a:rPr lang="en-US" sz="4000" b="1" i="1" dirty="0"/>
              <a:t>u</a:t>
            </a:r>
            <a:r>
              <a:rPr lang="en-US" sz="4000" dirty="0"/>
              <a:t>: </a:t>
            </a:r>
            <a:r>
              <a:rPr lang="en-US" sz="4000" b="1" i="1" dirty="0"/>
              <a:t>X</a:t>
            </a:r>
            <a:r>
              <a:rPr lang="en-US" sz="4000" dirty="0"/>
              <a:t> </a:t>
            </a:r>
            <a:r>
              <a:rPr lang="en-US" sz="4000" dirty="0">
                <a:latin typeface="cmsy10" pitchFamily="1" charset="0"/>
              </a:rPr>
              <a:t>× </a:t>
            </a:r>
            <a:r>
              <a:rPr lang="en-US" sz="4000" b="1" i="1" dirty="0"/>
              <a:t>S</a:t>
            </a:r>
            <a:r>
              <a:rPr lang="en-US" sz="4000" dirty="0"/>
              <a:t> </a:t>
            </a:r>
            <a:r>
              <a:rPr lang="en-US" sz="4000" dirty="0">
                <a:sym typeface="Wingdings" charset="2"/>
              </a:rPr>
              <a:t></a:t>
            </a:r>
            <a:r>
              <a:rPr lang="en-US" sz="4000" dirty="0"/>
              <a:t> </a:t>
            </a:r>
            <a:r>
              <a:rPr lang="en-US" sz="4000" b="1" i="1" dirty="0"/>
              <a:t>R</a:t>
            </a:r>
          </a:p>
          <a:p>
            <a:pPr lvl="1" eaLnBrk="1" hangingPunct="1"/>
            <a:r>
              <a:rPr lang="en-US" sz="3600" b="1" i="1" dirty="0"/>
              <a:t>R</a:t>
            </a:r>
            <a:r>
              <a:rPr lang="en-US" sz="3600" i="1" dirty="0"/>
              <a:t> </a:t>
            </a:r>
            <a:r>
              <a:rPr lang="en-US" sz="3600" dirty="0"/>
              <a:t>= set of ratings</a:t>
            </a:r>
          </a:p>
          <a:p>
            <a:pPr lvl="1" eaLnBrk="1" hangingPunct="1"/>
            <a:r>
              <a:rPr lang="en-US" sz="3600" b="1" i="1" dirty="0"/>
              <a:t>R</a:t>
            </a:r>
            <a:r>
              <a:rPr lang="en-US" sz="3600" dirty="0"/>
              <a:t> is a totally ordered set</a:t>
            </a:r>
          </a:p>
          <a:p>
            <a:pPr lvl="1" eaLnBrk="1" hangingPunct="1"/>
            <a:r>
              <a:rPr lang="en-US" sz="3600" dirty="0"/>
              <a:t>e.g., </a:t>
            </a:r>
            <a:r>
              <a:rPr lang="en-US" sz="3600" b="1" dirty="0"/>
              <a:t>0-5</a:t>
            </a:r>
            <a:r>
              <a:rPr lang="en-US" sz="3600" dirty="0"/>
              <a:t> stars, real number in </a:t>
            </a:r>
            <a:r>
              <a:rPr lang="en-US" sz="3600" b="1" dirty="0"/>
              <a:t>[0,1]</a:t>
            </a:r>
          </a:p>
        </p:txBody>
      </p:sp>
    </p:spTree>
    <p:extLst>
      <p:ext uri="{BB962C8B-B14F-4D97-AF65-F5344CB8AC3E}">
        <p14:creationId xmlns:p14="http://schemas.microsoft.com/office/powerpoint/2010/main" val="34486406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Utility Matrix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3114374"/>
              </p:ext>
            </p:extLst>
          </p:nvPr>
        </p:nvGraphicFramePr>
        <p:xfrm>
          <a:off x="723900" y="1219199"/>
          <a:ext cx="8115300" cy="5364481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6230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30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36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29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49118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err="1">
                          <a:solidFill>
                            <a:srgbClr val="7030A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</a:rPr>
                        <a:t>Sholay</a:t>
                      </a:r>
                      <a:endParaRPr lang="en-US" sz="3200" dirty="0">
                        <a:solidFill>
                          <a:srgbClr val="7030A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endParaRPr lang="en-US" sz="32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solidFill>
                            <a:srgbClr val="7030A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</a:rPr>
                        <a:t>Tiger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endParaRPr lang="en-US" sz="32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solidFill>
                            <a:srgbClr val="7030A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</a:rPr>
                        <a:t>Avengers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endParaRPr lang="en-US" sz="32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err="1">
                          <a:solidFill>
                            <a:srgbClr val="7030A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</a:rPr>
                        <a:t>StarWar</a:t>
                      </a:r>
                      <a:endParaRPr lang="en-US" sz="3200" dirty="0">
                        <a:solidFill>
                          <a:srgbClr val="7030A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endParaRPr lang="en-US" sz="32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752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320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</a:rPr>
                        <a:t>Anita</a:t>
                      </a:r>
                      <a:endParaRPr lang="en-US" sz="3200" b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3200" dirty="0"/>
                        <a:t>o.2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07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err="1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</a:rPr>
                        <a:t>Balu</a:t>
                      </a:r>
                      <a:endParaRPr lang="en-US" sz="3200" b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32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3200" dirty="0"/>
                        <a:t>0.3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1752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</a:rPr>
                        <a:t>Chirag</a:t>
                      </a:r>
                      <a:endParaRPr lang="en-US" sz="3200" b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3200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1752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err="1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</a:rPr>
                        <a:t>Divya</a:t>
                      </a:r>
                      <a:endParaRPr lang="en-US" sz="3200" b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3200" dirty="0"/>
                        <a:t>0.4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36920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Key Problems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686800" cy="5257801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b="1" dirty="0">
                <a:solidFill>
                  <a:srgbClr val="FF0066"/>
                </a:solidFill>
              </a:rPr>
              <a:t>(1)</a:t>
            </a:r>
            <a:r>
              <a:rPr lang="en-US" b="1" dirty="0">
                <a:solidFill>
                  <a:srgbClr val="0000FF"/>
                </a:solidFill>
              </a:rPr>
              <a:t> Gathering “known” ratings for matrix</a:t>
            </a:r>
          </a:p>
          <a:p>
            <a:pPr lvl="1"/>
            <a:r>
              <a:rPr lang="en-US" dirty="0"/>
              <a:t>How to collect the data in the utility matrix</a:t>
            </a:r>
          </a:p>
          <a:p>
            <a:pPr lvl="8"/>
            <a:endParaRPr lang="en-US" dirty="0"/>
          </a:p>
          <a:p>
            <a:pPr eaLnBrk="1" hangingPunct="1"/>
            <a:r>
              <a:rPr lang="en-US" b="1" dirty="0">
                <a:solidFill>
                  <a:srgbClr val="FF0066"/>
                </a:solidFill>
              </a:rPr>
              <a:t>(2)</a:t>
            </a:r>
            <a:r>
              <a:rPr lang="en-US" b="1" dirty="0">
                <a:solidFill>
                  <a:srgbClr val="0000FF"/>
                </a:solidFill>
              </a:rPr>
              <a:t> Extrapolate unknown ratings from the </a:t>
            </a:r>
            <a:br>
              <a:rPr lang="en-US" b="1" dirty="0">
                <a:solidFill>
                  <a:srgbClr val="0000FF"/>
                </a:solidFill>
              </a:rPr>
            </a:br>
            <a:r>
              <a:rPr lang="en-US" b="1" dirty="0">
                <a:solidFill>
                  <a:srgbClr val="0000FF"/>
                </a:solidFill>
              </a:rPr>
              <a:t>known ones</a:t>
            </a:r>
          </a:p>
          <a:p>
            <a:pPr lvl="1"/>
            <a:r>
              <a:rPr lang="en-US" dirty="0"/>
              <a:t>Mainly interested in high unknown ratings</a:t>
            </a:r>
          </a:p>
          <a:p>
            <a:pPr lvl="2"/>
            <a:r>
              <a:rPr lang="en-US" dirty="0"/>
              <a:t>We are not interested in knowing what you don’t like </a:t>
            </a:r>
            <a:br>
              <a:rPr lang="en-US" dirty="0"/>
            </a:br>
            <a:r>
              <a:rPr lang="en-US" dirty="0"/>
              <a:t>but what you like</a:t>
            </a:r>
          </a:p>
          <a:p>
            <a:pPr lvl="8"/>
            <a:endParaRPr lang="en-US" dirty="0"/>
          </a:p>
          <a:p>
            <a:pPr eaLnBrk="1" hangingPunct="1"/>
            <a:r>
              <a:rPr lang="en-US" b="1" dirty="0">
                <a:solidFill>
                  <a:srgbClr val="FF0066"/>
                </a:solidFill>
              </a:rPr>
              <a:t>(3)</a:t>
            </a:r>
            <a:r>
              <a:rPr lang="en-US" b="1" dirty="0">
                <a:solidFill>
                  <a:srgbClr val="0000FF"/>
                </a:solidFill>
              </a:rPr>
              <a:t> Evaluating extrapolation methods</a:t>
            </a:r>
          </a:p>
          <a:p>
            <a:pPr lvl="1"/>
            <a:r>
              <a:rPr lang="en-US" dirty="0"/>
              <a:t>How to measure success/performance of</a:t>
            </a:r>
            <a:br>
              <a:rPr lang="en-US" dirty="0"/>
            </a:br>
            <a:r>
              <a:rPr lang="en-US" dirty="0"/>
              <a:t>recommendation methods</a:t>
            </a:r>
          </a:p>
        </p:txBody>
      </p:sp>
    </p:spTree>
    <p:extLst>
      <p:ext uri="{BB962C8B-B14F-4D97-AF65-F5344CB8AC3E}">
        <p14:creationId xmlns:p14="http://schemas.microsoft.com/office/powerpoint/2010/main" val="21077214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(1) Gathering Ratings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solidFill>
                  <a:srgbClr val="0000FF"/>
                </a:solidFill>
              </a:rPr>
              <a:t>Explicit</a:t>
            </a:r>
          </a:p>
          <a:p>
            <a:pPr lvl="1" eaLnBrk="1" hangingPunct="1"/>
            <a:r>
              <a:rPr lang="en-US" dirty="0"/>
              <a:t>Ask people to rate items</a:t>
            </a:r>
          </a:p>
          <a:p>
            <a:pPr lvl="1" eaLnBrk="1" hangingPunct="1"/>
            <a:r>
              <a:rPr lang="en-US" dirty="0"/>
              <a:t>Doesn’t work well in practice – people </a:t>
            </a:r>
            <a:br>
              <a:rPr lang="en-US" dirty="0"/>
            </a:br>
            <a:r>
              <a:rPr lang="en-US" dirty="0"/>
              <a:t>can’t be bothered</a:t>
            </a:r>
          </a:p>
          <a:p>
            <a:pPr lvl="8"/>
            <a:endParaRPr lang="en-US" dirty="0"/>
          </a:p>
          <a:p>
            <a:pPr eaLnBrk="1" hangingPunct="1"/>
            <a:r>
              <a:rPr lang="en-US" b="1" dirty="0">
                <a:solidFill>
                  <a:srgbClr val="FF0066"/>
                </a:solidFill>
              </a:rPr>
              <a:t>Implicit</a:t>
            </a:r>
          </a:p>
          <a:p>
            <a:pPr lvl="1" eaLnBrk="1" hangingPunct="1"/>
            <a:r>
              <a:rPr lang="en-US" dirty="0"/>
              <a:t>Learn ratings from user actions</a:t>
            </a:r>
          </a:p>
          <a:p>
            <a:pPr lvl="2"/>
            <a:r>
              <a:rPr lang="en-US" dirty="0"/>
              <a:t>E.g., purchase implies high rating</a:t>
            </a:r>
          </a:p>
          <a:p>
            <a:pPr lvl="1" eaLnBrk="1" hangingPunct="1"/>
            <a:r>
              <a:rPr lang="en-US" dirty="0"/>
              <a:t>What about low ratings?</a:t>
            </a:r>
          </a:p>
        </p:txBody>
      </p:sp>
    </p:spTree>
    <p:extLst>
      <p:ext uri="{BB962C8B-B14F-4D97-AF65-F5344CB8AC3E}">
        <p14:creationId xmlns:p14="http://schemas.microsoft.com/office/powerpoint/2010/main" val="151473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(2) Extrapolating Utilities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382000" cy="5257801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sz="4400" b="1" dirty="0">
                <a:solidFill>
                  <a:srgbClr val="FF0066"/>
                </a:solidFill>
              </a:rPr>
              <a:t>Key problems:</a:t>
            </a:r>
            <a:r>
              <a:rPr lang="en-US" sz="4400" dirty="0">
                <a:solidFill>
                  <a:srgbClr val="FF0066"/>
                </a:solidFill>
              </a:rPr>
              <a:t> </a:t>
            </a:r>
          </a:p>
          <a:p>
            <a:pPr eaLnBrk="1" hangingPunct="1"/>
            <a:r>
              <a:rPr lang="en-US" sz="4400" b="1" dirty="0">
                <a:solidFill>
                  <a:srgbClr val="008000"/>
                </a:solidFill>
              </a:rPr>
              <a:t>Data </a:t>
            </a:r>
            <a:r>
              <a:rPr lang="en-US" sz="4400" b="1" dirty="0" err="1">
                <a:solidFill>
                  <a:srgbClr val="008000"/>
                </a:solidFill>
              </a:rPr>
              <a:t>Sparsity</a:t>
            </a:r>
            <a:r>
              <a:rPr lang="en-US" sz="4400" b="1" dirty="0">
                <a:solidFill>
                  <a:srgbClr val="008000"/>
                </a:solidFill>
              </a:rPr>
              <a:t>:</a:t>
            </a:r>
          </a:p>
          <a:p>
            <a:pPr lvl="1"/>
            <a:r>
              <a:rPr lang="en-US" sz="4000" dirty="0"/>
              <a:t>Utility matrix </a:t>
            </a:r>
            <a:r>
              <a:rPr lang="en-US" sz="4000" b="1" i="1" dirty="0"/>
              <a:t>U</a:t>
            </a:r>
            <a:r>
              <a:rPr lang="en-US" sz="4000" dirty="0"/>
              <a:t> is </a:t>
            </a:r>
            <a:r>
              <a:rPr lang="en-US" sz="4000" b="1" dirty="0"/>
              <a:t>sparse</a:t>
            </a:r>
          </a:p>
          <a:p>
            <a:pPr lvl="1"/>
            <a:r>
              <a:rPr lang="en-US" sz="4000" dirty="0"/>
              <a:t>Most people have not rated most items</a:t>
            </a:r>
          </a:p>
          <a:p>
            <a:r>
              <a:rPr lang="en-US" sz="4400" b="1" dirty="0">
                <a:solidFill>
                  <a:srgbClr val="008000"/>
                </a:solidFill>
              </a:rPr>
              <a:t>Cold start: </a:t>
            </a:r>
          </a:p>
          <a:p>
            <a:pPr lvl="1"/>
            <a:r>
              <a:rPr lang="en-US" sz="4000" dirty="0"/>
              <a:t>New items have no ratings</a:t>
            </a:r>
          </a:p>
          <a:p>
            <a:pPr lvl="1"/>
            <a:r>
              <a:rPr lang="en-US" sz="4000" dirty="0"/>
              <a:t>New users have no history</a:t>
            </a:r>
          </a:p>
          <a:p>
            <a:pPr lvl="8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18321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(3) Other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2820" y="1214868"/>
            <a:ext cx="8625439" cy="525780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Attacks</a:t>
            </a:r>
          </a:p>
          <a:p>
            <a:pPr lvl="1"/>
            <a:r>
              <a:rPr lang="en-US" dirty="0"/>
              <a:t>Push Attack: pushing the ratings up by creating fake users</a:t>
            </a:r>
          </a:p>
          <a:p>
            <a:pPr lvl="1"/>
            <a:r>
              <a:rPr lang="en-US" dirty="0"/>
              <a:t>Nuke attack: </a:t>
            </a:r>
            <a:r>
              <a:rPr lang="en-US" dirty="0" err="1"/>
              <a:t>DDoS</a:t>
            </a:r>
            <a:r>
              <a:rPr lang="en-US" dirty="0"/>
              <a:t> attacks, stop the whole recommendation systems</a:t>
            </a:r>
          </a:p>
          <a:p>
            <a:r>
              <a:rPr lang="en-US" dirty="0"/>
              <a:t>Privacy</a:t>
            </a:r>
          </a:p>
          <a:p>
            <a:pPr lvl="1"/>
            <a:r>
              <a:rPr lang="en-US" dirty="0"/>
              <a:t>Employing user’s private information to recommend to others.</a:t>
            </a:r>
          </a:p>
          <a:p>
            <a:r>
              <a:rPr lang="en-US" dirty="0"/>
              <a:t>Explanation</a:t>
            </a:r>
          </a:p>
          <a:p>
            <a:pPr lvl="1"/>
            <a:r>
              <a:rPr lang="en-US" dirty="0"/>
              <a:t>Recommendation systems often recommend items without any explanation of why recommending them</a:t>
            </a:r>
          </a:p>
        </p:txBody>
      </p:sp>
    </p:spTree>
    <p:extLst>
      <p:ext uri="{BB962C8B-B14F-4D97-AF65-F5344CB8AC3E}">
        <p14:creationId xmlns:p14="http://schemas.microsoft.com/office/powerpoint/2010/main" val="9570609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Types of Recommendation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481060" cy="525780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Content Based Recommendation Systems</a:t>
            </a:r>
          </a:p>
          <a:p>
            <a:pPr lvl="1"/>
            <a:r>
              <a:rPr lang="en-US" altLang="en-US" dirty="0"/>
              <a:t>Recommendations are based on information on the content of items rather than on other users’ opinions.</a:t>
            </a:r>
          </a:p>
          <a:p>
            <a:pPr lvl="1"/>
            <a:r>
              <a:rPr lang="en-US" altLang="en-US" dirty="0"/>
              <a:t>Uses  machine learning algorithms to induce a profile of the users preferences from examples based on a </a:t>
            </a:r>
            <a:r>
              <a:rPr lang="en-US" altLang="en-US" dirty="0" err="1"/>
              <a:t>featural</a:t>
            </a:r>
            <a:r>
              <a:rPr lang="en-US" altLang="en-US" dirty="0"/>
              <a:t> description of content.</a:t>
            </a:r>
            <a:endParaRPr lang="en-US" dirty="0"/>
          </a:p>
          <a:p>
            <a:r>
              <a:rPr lang="en-US" dirty="0"/>
              <a:t>Collaborative Filtering</a:t>
            </a:r>
          </a:p>
          <a:p>
            <a:pPr lvl="1"/>
            <a:r>
              <a:rPr lang="en-US" altLang="en-US" dirty="0"/>
              <a:t>For a given user, find other similar users whose ratings strongly correlate with the current user.</a:t>
            </a:r>
          </a:p>
          <a:p>
            <a:pPr lvl="1"/>
            <a:r>
              <a:rPr lang="en-US" altLang="en-US" dirty="0"/>
              <a:t>Recommend items rated highly by these similar users, but not rated by the current user.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236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9C6F1-D6F5-1D4B-A056-7259F79C2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28600"/>
            <a:ext cx="8610600" cy="1066800"/>
          </a:xfrm>
        </p:spPr>
        <p:txBody>
          <a:bodyPr>
            <a:noAutofit/>
          </a:bodyPr>
          <a:lstStyle/>
          <a:p>
            <a:r>
              <a:rPr lang="en-US" altLang="en-US" sz="3600" dirty="0">
                <a:solidFill>
                  <a:schemeClr val="accent1"/>
                </a:solidFill>
              </a:rPr>
              <a:t>Content-based vs. Collaborative Filtering</a:t>
            </a:r>
            <a:endParaRPr lang="en-US" sz="3600" dirty="0">
              <a:solidFill>
                <a:schemeClr val="accent1"/>
              </a:solidFill>
            </a:endParaRPr>
          </a:p>
        </p:txBody>
      </p:sp>
      <p:pic>
        <p:nvPicPr>
          <p:cNvPr id="1064" name="Picture 40">
            <a:extLst>
              <a:ext uri="{FF2B5EF4-FFF2-40B4-BE49-F238E27FC236}">
                <a16:creationId xmlns:a16="http://schemas.microsoft.com/office/drawing/2014/main" id="{CFB74674-F811-264C-9405-F3714E28FF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100" y="1295400"/>
            <a:ext cx="8128000" cy="510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7316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709660" cy="5364480"/>
          </a:xfrm>
        </p:spPr>
        <p:txBody>
          <a:bodyPr>
            <a:normAutofit/>
          </a:bodyPr>
          <a:lstStyle/>
          <a:p>
            <a:r>
              <a:rPr lang="en-US" sz="4800" dirty="0"/>
              <a:t>Recommendation Systems</a:t>
            </a:r>
          </a:p>
          <a:p>
            <a:r>
              <a:rPr lang="en-US" sz="4800" dirty="0"/>
              <a:t>A Model for Recommendation Systems</a:t>
            </a:r>
          </a:p>
          <a:p>
            <a:r>
              <a:rPr lang="en-US" sz="4800" dirty="0"/>
              <a:t>Content Based Recommendations</a:t>
            </a:r>
          </a:p>
          <a:p>
            <a:r>
              <a:rPr lang="en-US" sz="4800" dirty="0"/>
              <a:t> Collaborative Filtering</a:t>
            </a:r>
            <a:r>
              <a:rPr lang="en-IN" sz="4800" dirty="0"/>
              <a:t> 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274523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Content-based </a:t>
            </a:r>
            <a:br>
              <a:rPr lang="en-US" dirty="0"/>
            </a:br>
            <a:r>
              <a:rPr lang="en-US" dirty="0"/>
              <a:t>Recommender Systems</a:t>
            </a: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710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Content-Based Methods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10600" cy="3581400"/>
          </a:xfrm>
        </p:spPr>
        <p:txBody>
          <a:bodyPr>
            <a:normAutofit/>
          </a:bodyPr>
          <a:lstStyle/>
          <a:p>
            <a:r>
              <a:rPr lang="en-US" dirty="0"/>
              <a:t>Based on the fact that a user’s interest should match the description of the items that she should be recommended by the system. </a:t>
            </a:r>
          </a:p>
          <a:p>
            <a:r>
              <a:rPr lang="en-US" dirty="0"/>
              <a:t>The more similar the item’s description to that of the user’s interest, the more likely that the user finds the item’s recommendation interesting.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600" y="4800600"/>
            <a:ext cx="8610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Finding the similarity between the user and all of the existing items is the core of this type of recommender systems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9481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Content-based Recommendation: An Example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225" y="914400"/>
            <a:ext cx="6946604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225" y="4876800"/>
            <a:ext cx="6962775" cy="140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121142" y="1059988"/>
            <a:ext cx="1402858" cy="3435812"/>
            <a:chOff x="121142" y="1059988"/>
            <a:chExt cx="1402858" cy="3435812"/>
          </a:xfrm>
        </p:grpSpPr>
        <p:sp>
          <p:nvSpPr>
            <p:cNvPr id="5" name="Pentagon 4"/>
            <p:cNvSpPr/>
            <p:nvPr/>
          </p:nvSpPr>
          <p:spPr>
            <a:xfrm>
              <a:off x="146015" y="1059988"/>
              <a:ext cx="1377985" cy="3435812"/>
            </a:xfrm>
            <a:prstGeom prst="homePlate">
              <a:avLst>
                <a:gd name="adj" fmla="val 34348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 rot="16200000">
              <a:off x="-1360962" y="2552030"/>
              <a:ext cx="342587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/>
                <a:t>Book knowledge base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21142" y="4724400"/>
            <a:ext cx="1402858" cy="1676400"/>
            <a:chOff x="121142" y="1059988"/>
            <a:chExt cx="1402858" cy="3435812"/>
          </a:xfrm>
        </p:grpSpPr>
        <p:sp>
          <p:nvSpPr>
            <p:cNvPr id="12" name="Pentagon 11"/>
            <p:cNvSpPr/>
            <p:nvPr/>
          </p:nvSpPr>
          <p:spPr>
            <a:xfrm>
              <a:off x="146015" y="1059988"/>
              <a:ext cx="1377985" cy="3435812"/>
            </a:xfrm>
            <a:prstGeom prst="homePlate">
              <a:avLst>
                <a:gd name="adj" fmla="val 34348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 rot="16200000">
              <a:off x="-1360962" y="2552030"/>
              <a:ext cx="342587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/>
                <a:t>User Profile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136439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066800"/>
          </a:xfrm>
        </p:spPr>
        <p:txBody>
          <a:bodyPr>
            <a:normAutofit/>
          </a:bodyPr>
          <a:lstStyle/>
          <a:p>
            <a:r>
              <a:rPr lang="en-US" dirty="0"/>
              <a:t>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05" y="1447800"/>
            <a:ext cx="8229600" cy="28956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i="1" dirty="0"/>
              <a:t>Describe the items to be recommended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dirty="0"/>
              <a:t>Create a profile of the user that describes the types of items the user likes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dirty="0"/>
              <a:t>Compare items with the user profile to determine what to recommend</a:t>
            </a:r>
          </a:p>
        </p:txBody>
      </p:sp>
      <p:sp>
        <p:nvSpPr>
          <p:cNvPr id="6" name="Rectangle 5"/>
          <p:cNvSpPr/>
          <p:nvPr/>
        </p:nvSpPr>
        <p:spPr>
          <a:xfrm>
            <a:off x="228600" y="4648200"/>
            <a:ext cx="8763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US" sz="3200" i="1" dirty="0">
                <a:solidFill>
                  <a:srgbClr val="008000"/>
                </a:solidFill>
              </a:rPr>
              <a:t>The profile is often created, and updated automatically in response to feedback on the desirability of items that are presented to the user</a:t>
            </a:r>
          </a:p>
        </p:txBody>
      </p:sp>
    </p:spTree>
    <p:extLst>
      <p:ext uri="{BB962C8B-B14F-4D97-AF65-F5344CB8AC3E}">
        <p14:creationId xmlns:p14="http://schemas.microsoft.com/office/powerpoint/2010/main" val="16651816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3678" y="1143000"/>
            <a:ext cx="4487922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74" y="1905000"/>
            <a:ext cx="4495800" cy="46890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66390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Content-Based Methods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3752"/>
            <a:ext cx="8382000" cy="556564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To formalize a content-based method, we first represent both user profiles and item descriptions by </a:t>
            </a:r>
            <a:r>
              <a:rPr lang="en-US" dirty="0" err="1"/>
              <a:t>vectorizing</a:t>
            </a:r>
            <a:r>
              <a:rPr lang="en-US" dirty="0"/>
              <a:t> them using a set of k keywords</a:t>
            </a:r>
          </a:p>
          <a:p>
            <a:r>
              <a:rPr lang="en-US" dirty="0"/>
              <a:t>We can </a:t>
            </a:r>
            <a:r>
              <a:rPr lang="en-US" dirty="0" err="1"/>
              <a:t>vectorize</a:t>
            </a:r>
            <a:r>
              <a:rPr lang="en-US" dirty="0"/>
              <a:t> (e.g., using TF-IDF) both users and items and compute their similarity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can recommend the top most similar items to the user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2077" y="2971800"/>
            <a:ext cx="3597523" cy="6222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/>
          <a:srcRect t="8607"/>
          <a:stretch/>
        </p:blipFill>
        <p:spPr>
          <a:xfrm>
            <a:off x="5262950" y="3060619"/>
            <a:ext cx="3413459" cy="44334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93448" y="4007859"/>
            <a:ext cx="8145752" cy="1326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1832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76200"/>
            <a:ext cx="8839200" cy="987552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/>
              <a:t>Content-based Recommendations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solidFill>
                  <a:srgbClr val="D60093"/>
                </a:solidFill>
              </a:rPr>
              <a:t>Main idea:</a:t>
            </a:r>
            <a:r>
              <a:rPr lang="en-US" dirty="0">
                <a:solidFill>
                  <a:srgbClr val="D60093"/>
                </a:solidFill>
              </a:rPr>
              <a:t> </a:t>
            </a:r>
            <a:r>
              <a:rPr lang="en-US" dirty="0"/>
              <a:t>Recommend items to customer </a:t>
            </a:r>
            <a:r>
              <a:rPr lang="en-US" b="1" i="1" dirty="0"/>
              <a:t>x</a:t>
            </a:r>
            <a:r>
              <a:rPr lang="en-US" dirty="0"/>
              <a:t> similar to previous items rated highly by </a:t>
            </a:r>
            <a:r>
              <a:rPr lang="en-US" b="1" i="1" dirty="0"/>
              <a:t>x</a:t>
            </a:r>
          </a:p>
          <a:p>
            <a:pPr marL="118872" indent="0" eaLnBrk="1" hangingPunct="1">
              <a:buNone/>
            </a:pPr>
            <a:endParaRPr lang="en-US" b="1" i="1" dirty="0"/>
          </a:p>
          <a:p>
            <a:pPr marL="118872" indent="0" eaLnBrk="1" hangingPunct="1">
              <a:buNone/>
            </a:pPr>
            <a:r>
              <a:rPr lang="en-US" b="1" i="1" dirty="0"/>
              <a:t>Example:</a:t>
            </a:r>
            <a:endParaRPr lang="en-US" b="1" dirty="0"/>
          </a:p>
          <a:p>
            <a:pPr eaLnBrk="1" hangingPunct="1"/>
            <a:r>
              <a:rPr lang="en-US" b="1" dirty="0">
                <a:solidFill>
                  <a:srgbClr val="0000FF"/>
                </a:solidFill>
              </a:rPr>
              <a:t>Movie recommendations</a:t>
            </a:r>
          </a:p>
          <a:p>
            <a:pPr lvl="1" eaLnBrk="1" hangingPunct="1"/>
            <a:r>
              <a:rPr lang="en-US" dirty="0"/>
              <a:t>Recommend movies with same actor(s), </a:t>
            </a:r>
            <a:br>
              <a:rPr lang="en-US" dirty="0"/>
            </a:br>
            <a:r>
              <a:rPr lang="en-US" dirty="0"/>
              <a:t>director, genre, …</a:t>
            </a:r>
          </a:p>
          <a:p>
            <a:pPr eaLnBrk="1" hangingPunct="1"/>
            <a:r>
              <a:rPr lang="en-US" b="1" dirty="0">
                <a:solidFill>
                  <a:srgbClr val="0000FF"/>
                </a:solidFill>
              </a:rPr>
              <a:t>Websites, blogs, news</a:t>
            </a:r>
          </a:p>
          <a:p>
            <a:pPr lvl="1" eaLnBrk="1" hangingPunct="1"/>
            <a:r>
              <a:rPr lang="en-US" dirty="0"/>
              <a:t>Recommend other sites with “similar” content</a:t>
            </a:r>
          </a:p>
          <a:p>
            <a:pPr lvl="1"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6835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Plan of Action</a:t>
            </a:r>
          </a:p>
        </p:txBody>
      </p:sp>
      <p:pic>
        <p:nvPicPr>
          <p:cNvPr id="36867" name="Picture 4" descr="MCBS01705_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1295400"/>
            <a:ext cx="1758950" cy="177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49" name="Oval 5"/>
          <p:cNvSpPr>
            <a:spLocks noChangeArrowheads="1"/>
          </p:cNvSpPr>
          <p:nvPr/>
        </p:nvSpPr>
        <p:spPr bwMode="auto">
          <a:xfrm>
            <a:off x="5867400" y="2133600"/>
            <a:ext cx="533400" cy="533400"/>
          </a:xfrm>
          <a:prstGeom prst="ellipse">
            <a:avLst/>
          </a:prstGeom>
          <a:solidFill>
            <a:srgbClr val="C0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31750" name="Oval 6"/>
          <p:cNvSpPr>
            <a:spLocks noChangeArrowheads="1"/>
          </p:cNvSpPr>
          <p:nvPr/>
        </p:nvSpPr>
        <p:spPr bwMode="auto">
          <a:xfrm>
            <a:off x="2362200" y="4648200"/>
            <a:ext cx="533400" cy="5334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31752" name="Rectangle 8"/>
          <p:cNvSpPr>
            <a:spLocks noChangeArrowheads="1"/>
          </p:cNvSpPr>
          <p:nvPr/>
        </p:nvSpPr>
        <p:spPr bwMode="auto">
          <a:xfrm>
            <a:off x="2362200" y="5410200"/>
            <a:ext cx="457200" cy="4572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31753" name="Rectangle 9"/>
          <p:cNvSpPr>
            <a:spLocks noChangeArrowheads="1"/>
          </p:cNvSpPr>
          <p:nvPr/>
        </p:nvSpPr>
        <p:spPr bwMode="auto">
          <a:xfrm>
            <a:off x="1524000" y="5410200"/>
            <a:ext cx="457200" cy="457200"/>
          </a:xfrm>
          <a:prstGeom prst="rect">
            <a:avLst/>
          </a:prstGeom>
          <a:solidFill>
            <a:srgbClr val="00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31754" name="AutoShape 10"/>
          <p:cNvSpPr>
            <a:spLocks noChangeArrowheads="1"/>
          </p:cNvSpPr>
          <p:nvPr/>
        </p:nvSpPr>
        <p:spPr bwMode="auto">
          <a:xfrm>
            <a:off x="6705600" y="2133600"/>
            <a:ext cx="685800" cy="533400"/>
          </a:xfrm>
          <a:prstGeom prst="triangle">
            <a:avLst>
              <a:gd name="adj" fmla="val 50000"/>
            </a:avLst>
          </a:prstGeom>
          <a:solidFill>
            <a:srgbClr val="C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31755" name="AutoShape 11"/>
          <p:cNvSpPr>
            <a:spLocks noChangeArrowheads="1"/>
          </p:cNvSpPr>
          <p:nvPr/>
        </p:nvSpPr>
        <p:spPr bwMode="auto">
          <a:xfrm>
            <a:off x="1447800" y="4648200"/>
            <a:ext cx="685800" cy="533400"/>
          </a:xfrm>
          <a:prstGeom prst="hexagon">
            <a:avLst>
              <a:gd name="adj" fmla="val 32143"/>
              <a:gd name="vf" fmla="val 115470"/>
            </a:avLst>
          </a:prstGeom>
          <a:solidFill>
            <a:srgbClr val="C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31756" name="AutoShape 12"/>
          <p:cNvSpPr>
            <a:spLocks noChangeArrowheads="1"/>
          </p:cNvSpPr>
          <p:nvPr/>
        </p:nvSpPr>
        <p:spPr bwMode="auto">
          <a:xfrm>
            <a:off x="3810000" y="2286000"/>
            <a:ext cx="1219200" cy="304800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31757" name="Text Box 13"/>
          <p:cNvSpPr txBox="1">
            <a:spLocks noChangeArrowheads="1"/>
          </p:cNvSpPr>
          <p:nvPr/>
        </p:nvSpPr>
        <p:spPr bwMode="auto">
          <a:xfrm>
            <a:off x="3810000" y="1876425"/>
            <a:ext cx="753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likes</a:t>
            </a:r>
          </a:p>
        </p:txBody>
      </p:sp>
      <p:sp>
        <p:nvSpPr>
          <p:cNvPr id="31758" name="Text Box 14"/>
          <p:cNvSpPr txBox="1">
            <a:spLocks noChangeArrowheads="1"/>
          </p:cNvSpPr>
          <p:nvPr/>
        </p:nvSpPr>
        <p:spPr bwMode="auto">
          <a:xfrm>
            <a:off x="5698753" y="1344359"/>
            <a:ext cx="201369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u="sng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Item profiles</a:t>
            </a:r>
          </a:p>
        </p:txBody>
      </p:sp>
      <p:sp>
        <p:nvSpPr>
          <p:cNvPr id="31759" name="AutoShape 15"/>
          <p:cNvSpPr>
            <a:spLocks noChangeArrowheads="1"/>
          </p:cNvSpPr>
          <p:nvPr/>
        </p:nvSpPr>
        <p:spPr bwMode="auto">
          <a:xfrm>
            <a:off x="6553200" y="3124200"/>
            <a:ext cx="304800" cy="1295400"/>
          </a:xfrm>
          <a:prstGeom prst="downArrow">
            <a:avLst>
              <a:gd name="adj1" fmla="val 50000"/>
              <a:gd name="adj2" fmla="val 1062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31760" name="Rectangle 16"/>
          <p:cNvSpPr>
            <a:spLocks noChangeArrowheads="1"/>
          </p:cNvSpPr>
          <p:nvPr/>
        </p:nvSpPr>
        <p:spPr bwMode="auto">
          <a:xfrm>
            <a:off x="5562600" y="1981200"/>
            <a:ext cx="205740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1761" name="Rectangle 17"/>
          <p:cNvSpPr>
            <a:spLocks noChangeArrowheads="1"/>
          </p:cNvSpPr>
          <p:nvPr/>
        </p:nvSpPr>
        <p:spPr bwMode="auto">
          <a:xfrm>
            <a:off x="5562600" y="4648200"/>
            <a:ext cx="22098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Red</a:t>
            </a:r>
          </a:p>
          <a:p>
            <a:pPr algn="ctr"/>
            <a:r>
              <a:rPr lang="en-US" sz="2000" b="1" dirty="0">
                <a:latin typeface="Arial" pitchFamily="34" charset="0"/>
                <a:cs typeface="Arial" pitchFamily="34" charset="0"/>
              </a:rPr>
              <a:t>Circles</a:t>
            </a:r>
          </a:p>
          <a:p>
            <a:pPr algn="ctr"/>
            <a:r>
              <a:rPr lang="en-US" sz="2000" b="1" dirty="0">
                <a:latin typeface="Arial" pitchFamily="34" charset="0"/>
                <a:cs typeface="Arial" pitchFamily="34" charset="0"/>
              </a:rPr>
              <a:t>Triangles</a:t>
            </a:r>
          </a:p>
        </p:txBody>
      </p:sp>
      <p:sp>
        <p:nvSpPr>
          <p:cNvPr id="31762" name="Text Box 18"/>
          <p:cNvSpPr txBox="1">
            <a:spLocks noChangeArrowheads="1"/>
          </p:cNvSpPr>
          <p:nvPr/>
        </p:nvSpPr>
        <p:spPr bwMode="auto">
          <a:xfrm>
            <a:off x="5791200" y="5943600"/>
            <a:ext cx="189507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u="sng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User profile</a:t>
            </a:r>
          </a:p>
        </p:txBody>
      </p:sp>
      <p:sp>
        <p:nvSpPr>
          <p:cNvPr id="31764" name="AutoShape 20"/>
          <p:cNvSpPr>
            <a:spLocks noChangeArrowheads="1"/>
          </p:cNvSpPr>
          <p:nvPr/>
        </p:nvSpPr>
        <p:spPr bwMode="auto">
          <a:xfrm>
            <a:off x="3733800" y="5105400"/>
            <a:ext cx="1219200" cy="304800"/>
          </a:xfrm>
          <a:prstGeom prst="leftArrow">
            <a:avLst>
              <a:gd name="adj1" fmla="val 50000"/>
              <a:gd name="adj2" fmla="val 10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31765" name="Text Box 21"/>
          <p:cNvSpPr txBox="1">
            <a:spLocks noChangeArrowheads="1"/>
          </p:cNvSpPr>
          <p:nvPr/>
        </p:nvSpPr>
        <p:spPr bwMode="auto">
          <a:xfrm>
            <a:off x="3937119" y="4724400"/>
            <a:ext cx="93968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match</a:t>
            </a:r>
          </a:p>
        </p:txBody>
      </p:sp>
      <p:sp>
        <p:nvSpPr>
          <p:cNvPr id="31766" name="AutoShape 22"/>
          <p:cNvSpPr>
            <a:spLocks noChangeArrowheads="1"/>
          </p:cNvSpPr>
          <p:nvPr/>
        </p:nvSpPr>
        <p:spPr bwMode="auto">
          <a:xfrm>
            <a:off x="2057400" y="3276600"/>
            <a:ext cx="228600" cy="1066800"/>
          </a:xfrm>
          <a:prstGeom prst="upArrow">
            <a:avLst>
              <a:gd name="adj1" fmla="val 50000"/>
              <a:gd name="adj2" fmla="val 1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31767" name="Text Box 23"/>
          <p:cNvSpPr txBox="1">
            <a:spLocks noChangeArrowheads="1"/>
          </p:cNvSpPr>
          <p:nvPr/>
        </p:nvSpPr>
        <p:spPr bwMode="auto">
          <a:xfrm>
            <a:off x="365125" y="3714690"/>
            <a:ext cx="163859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recommend</a:t>
            </a:r>
          </a:p>
        </p:txBody>
      </p:sp>
      <p:sp>
        <p:nvSpPr>
          <p:cNvPr id="31768" name="Text Box 24"/>
          <p:cNvSpPr txBox="1">
            <a:spLocks noChangeArrowheads="1"/>
          </p:cNvSpPr>
          <p:nvPr/>
        </p:nvSpPr>
        <p:spPr bwMode="auto">
          <a:xfrm>
            <a:off x="6842125" y="3476625"/>
            <a:ext cx="79701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build</a:t>
            </a:r>
          </a:p>
        </p:txBody>
      </p:sp>
    </p:spTree>
    <p:extLst>
      <p:ext uri="{BB962C8B-B14F-4D97-AF65-F5344CB8AC3E}">
        <p14:creationId xmlns:p14="http://schemas.microsoft.com/office/powerpoint/2010/main" val="3473787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1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1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1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1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1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1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1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1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1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31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1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31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31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31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31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31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9" grpId="0" animBg="1"/>
      <p:bldP spid="31750" grpId="0" animBg="1"/>
      <p:bldP spid="31752" grpId="0" animBg="1"/>
      <p:bldP spid="31753" grpId="0" animBg="1"/>
      <p:bldP spid="31754" grpId="0" animBg="1"/>
      <p:bldP spid="31755" grpId="0" animBg="1"/>
      <p:bldP spid="31756" grpId="0" animBg="1"/>
      <p:bldP spid="31757" grpId="0"/>
      <p:bldP spid="31758" grpId="0"/>
      <p:bldP spid="31759" grpId="0" animBg="1"/>
      <p:bldP spid="31760" grpId="0" animBg="1"/>
      <p:bldP spid="31761" grpId="0" animBg="1"/>
      <p:bldP spid="31762" grpId="0"/>
      <p:bldP spid="31764" grpId="0" animBg="1"/>
      <p:bldP spid="31765" grpId="0"/>
      <p:bldP spid="31766" grpId="0" animBg="1"/>
      <p:bldP spid="31767" grpId="0"/>
      <p:bldP spid="3176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Item Profiles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rgbClr val="0000FF"/>
                </a:solidFill>
              </a:rPr>
              <a:t>For each item, create an </a:t>
            </a:r>
            <a:r>
              <a:rPr lang="en-US" b="1" dirty="0">
                <a:solidFill>
                  <a:srgbClr val="0000FF"/>
                </a:solidFill>
              </a:rPr>
              <a:t>item profile</a:t>
            </a:r>
          </a:p>
          <a:p>
            <a:pPr lvl="8"/>
            <a:endParaRPr lang="en-US" dirty="0">
              <a:solidFill>
                <a:srgbClr val="0066FF"/>
              </a:solidFill>
            </a:endParaRPr>
          </a:p>
          <a:p>
            <a:pPr eaLnBrk="1" hangingPunct="1"/>
            <a:r>
              <a:rPr lang="en-US" b="1" dirty="0">
                <a:solidFill>
                  <a:srgbClr val="008000"/>
                </a:solidFill>
              </a:rPr>
              <a:t>Profile is a set (vector) of features</a:t>
            </a:r>
          </a:p>
          <a:p>
            <a:pPr lvl="1" eaLnBrk="1" hangingPunct="1"/>
            <a:r>
              <a:rPr lang="en-US" b="1" dirty="0"/>
              <a:t>Movies:</a:t>
            </a:r>
            <a:r>
              <a:rPr lang="en-US" dirty="0"/>
              <a:t> author, title, actor, director,…</a:t>
            </a:r>
          </a:p>
          <a:p>
            <a:pPr lvl="1" eaLnBrk="1" hangingPunct="1"/>
            <a:r>
              <a:rPr lang="en-US" b="1" dirty="0"/>
              <a:t>Text:</a:t>
            </a:r>
            <a:r>
              <a:rPr lang="en-US" dirty="0"/>
              <a:t> Set of “important” words in document</a:t>
            </a:r>
          </a:p>
          <a:p>
            <a:pPr lvl="8"/>
            <a:endParaRPr lang="en-US" dirty="0"/>
          </a:p>
          <a:p>
            <a:pPr eaLnBrk="1" hangingPunct="1"/>
            <a:r>
              <a:rPr lang="en-US" b="1" dirty="0">
                <a:solidFill>
                  <a:srgbClr val="D60093"/>
                </a:solidFill>
              </a:rPr>
              <a:t>How to pick important features?</a:t>
            </a:r>
          </a:p>
          <a:p>
            <a:pPr lvl="1"/>
            <a:r>
              <a:rPr lang="en-US" dirty="0"/>
              <a:t>Usual heuristic from text mining is </a:t>
            </a:r>
            <a:r>
              <a:rPr lang="en-US" b="1" dirty="0"/>
              <a:t>TF-IDF</a:t>
            </a:r>
            <a:br>
              <a:rPr lang="en-US" dirty="0"/>
            </a:br>
            <a:r>
              <a:rPr lang="en-US" dirty="0"/>
              <a:t>(Term frequency * Inverse Doc Frequency)</a:t>
            </a:r>
          </a:p>
          <a:p>
            <a:pPr lvl="2"/>
            <a:r>
              <a:rPr lang="en-US" b="1" dirty="0">
                <a:solidFill>
                  <a:srgbClr val="008000"/>
                </a:solidFill>
              </a:rPr>
              <a:t>Term</a:t>
            </a:r>
            <a:r>
              <a:rPr lang="en-US" dirty="0">
                <a:solidFill>
                  <a:srgbClr val="008000"/>
                </a:solidFill>
              </a:rPr>
              <a:t> … </a:t>
            </a:r>
            <a:r>
              <a:rPr lang="en-US" b="1" dirty="0">
                <a:solidFill>
                  <a:srgbClr val="008000"/>
                </a:solidFill>
              </a:rPr>
              <a:t>Feature</a:t>
            </a:r>
          </a:p>
          <a:p>
            <a:pPr lvl="2"/>
            <a:r>
              <a:rPr lang="en-US" b="1" dirty="0">
                <a:solidFill>
                  <a:srgbClr val="008000"/>
                </a:solidFill>
              </a:rPr>
              <a:t>Document</a:t>
            </a:r>
            <a:r>
              <a:rPr lang="en-US" dirty="0">
                <a:solidFill>
                  <a:srgbClr val="008000"/>
                </a:solidFill>
              </a:rPr>
              <a:t> … </a:t>
            </a:r>
            <a:r>
              <a:rPr lang="en-US" b="1" dirty="0">
                <a:solidFill>
                  <a:srgbClr val="008000"/>
                </a:solidFill>
              </a:rPr>
              <a:t>Item</a:t>
            </a:r>
          </a:p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587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User Profiles and Prediction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3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457200" y="1295400"/>
                <a:ext cx="8229600" cy="5410200"/>
              </a:xfrm>
            </p:spPr>
            <p:txBody>
              <a:bodyPr/>
              <a:lstStyle/>
              <a:p>
                <a:pPr eaLnBrk="1" hangingPunct="1"/>
                <a:r>
                  <a:rPr lang="en-US" b="1" dirty="0">
                    <a:solidFill>
                      <a:srgbClr val="D60093"/>
                    </a:solidFill>
                  </a:rPr>
                  <a:t>User profile possibilities:</a:t>
                </a:r>
              </a:p>
              <a:p>
                <a:pPr lvl="1" eaLnBrk="1" hangingPunct="1"/>
                <a:r>
                  <a:rPr lang="en-US" dirty="0"/>
                  <a:t>Weighted average of rated item profiles</a:t>
                </a:r>
              </a:p>
              <a:p>
                <a:pPr lvl="1" eaLnBrk="1" hangingPunct="1"/>
                <a:r>
                  <a:rPr lang="en-US" b="1" dirty="0"/>
                  <a:t>Variation:</a:t>
                </a:r>
                <a:r>
                  <a:rPr lang="en-US" dirty="0"/>
                  <a:t> weight by difference from average </a:t>
                </a:r>
                <a:br>
                  <a:rPr lang="en-US" dirty="0"/>
                </a:br>
                <a:r>
                  <a:rPr lang="en-US" dirty="0"/>
                  <a:t>rating for item</a:t>
                </a:r>
              </a:p>
              <a:p>
                <a:pPr lvl="1" eaLnBrk="1" hangingPunct="1"/>
                <a:r>
                  <a:rPr lang="en-US" dirty="0"/>
                  <a:t>…</a:t>
                </a:r>
              </a:p>
              <a:p>
                <a:pPr eaLnBrk="1" hangingPunct="1"/>
                <a:r>
                  <a:rPr lang="en-US" b="1" dirty="0">
                    <a:solidFill>
                      <a:srgbClr val="0000FF"/>
                    </a:solidFill>
                  </a:rPr>
                  <a:t>Prediction heuristic:</a:t>
                </a:r>
              </a:p>
              <a:p>
                <a:pPr lvl="1"/>
                <a:r>
                  <a:rPr lang="en-US" dirty="0"/>
                  <a:t>Given user profile </a:t>
                </a:r>
                <a:r>
                  <a:rPr lang="en-US" b="1" i="1" dirty="0"/>
                  <a:t>x</a:t>
                </a:r>
                <a:r>
                  <a:rPr lang="en-US" dirty="0"/>
                  <a:t> and item profile </a:t>
                </a:r>
                <a:r>
                  <a:rPr lang="en-US" b="1" i="1" dirty="0" err="1"/>
                  <a:t>i</a:t>
                </a:r>
                <a:r>
                  <a:rPr lang="en-US" dirty="0"/>
                  <a:t>, estimate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8000"/>
                        </a:solidFill>
                        <a:latin typeface="Cambria Math"/>
                      </a:rPr>
                      <m:t>𝑢</m:t>
                    </m:r>
                    <m:r>
                      <a:rPr lang="en-US" i="1" dirty="0" smtClean="0">
                        <a:solidFill>
                          <a:srgbClr val="008000"/>
                        </a:solidFill>
                        <a:latin typeface="Cambria Math"/>
                      </a:rPr>
                      <m:t>(</m:t>
                    </m:r>
                    <m:r>
                      <a:rPr lang="en-US" b="1" i="1" dirty="0" smtClean="0">
                        <a:solidFill>
                          <a:srgbClr val="008000"/>
                        </a:solidFill>
                        <a:latin typeface="Cambria Math"/>
                      </a:rPr>
                      <m:t>𝒙</m:t>
                    </m:r>
                    <m:r>
                      <a:rPr lang="en-US" i="1" dirty="0" err="1" smtClean="0">
                        <a:solidFill>
                          <a:srgbClr val="008000"/>
                        </a:solidFill>
                        <a:latin typeface="Cambria Math"/>
                      </a:rPr>
                      <m:t>,</m:t>
                    </m:r>
                    <m:r>
                      <a:rPr lang="en-US" b="1" i="1" dirty="0" err="1" smtClean="0">
                        <a:solidFill>
                          <a:srgbClr val="008000"/>
                        </a:solidFill>
                        <a:latin typeface="Cambria Math"/>
                      </a:rPr>
                      <m:t>𝒊</m:t>
                    </m:r>
                    <m:r>
                      <a:rPr lang="en-US" i="1" dirty="0" smtClean="0">
                        <a:solidFill>
                          <a:srgbClr val="008000"/>
                        </a:solidFill>
                        <a:latin typeface="Cambria Math"/>
                      </a:rPr>
                      <m:t>) = </m:t>
                    </m:r>
                    <m:r>
                      <m:rPr>
                        <m:sty m:val="p"/>
                      </m:rPr>
                      <a:rPr lang="en-US" i="1" dirty="0" err="1" smtClean="0">
                        <a:solidFill>
                          <a:srgbClr val="008000"/>
                        </a:solidFill>
                        <a:latin typeface="Cambria Math"/>
                      </a:rPr>
                      <m:t>cos</m:t>
                    </m:r>
                    <m:r>
                      <a:rPr lang="en-US" i="1" dirty="0" smtClean="0">
                        <a:solidFill>
                          <a:srgbClr val="008000"/>
                        </a:solidFill>
                        <a:latin typeface="Cambria Math"/>
                      </a:rPr>
                      <m:t>⁡(</m:t>
                    </m:r>
                    <m:r>
                      <a:rPr lang="en-US" b="1" i="1" dirty="0" smtClean="0">
                        <a:solidFill>
                          <a:srgbClr val="008000"/>
                        </a:solidFill>
                        <a:latin typeface="Cambria Math"/>
                      </a:rPr>
                      <m:t>𝒙</m:t>
                    </m:r>
                    <m:r>
                      <a:rPr lang="en-US" i="1" dirty="0" err="1" smtClean="0">
                        <a:solidFill>
                          <a:srgbClr val="008000"/>
                        </a:solidFill>
                        <a:latin typeface="Cambria Math"/>
                      </a:rPr>
                      <m:t>,</m:t>
                    </m:r>
                    <m:r>
                      <a:rPr lang="en-US" b="1" i="1" dirty="0" err="1" smtClean="0">
                        <a:solidFill>
                          <a:srgbClr val="008000"/>
                        </a:solidFill>
                        <a:latin typeface="Cambria Math"/>
                      </a:rPr>
                      <m:t>𝒊</m:t>
                    </m:r>
                    <m:r>
                      <a:rPr lang="en-US" i="1" dirty="0" smtClean="0">
                        <a:solidFill>
                          <a:srgbClr val="008000"/>
                        </a:solidFill>
                        <a:latin typeface="Cambria Math"/>
                      </a:rPr>
                      <m:t>) = 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dirty="0" smtClean="0">
                            <a:solidFill>
                              <a:srgbClr val="008000"/>
                            </a:solidFill>
                            <a:latin typeface="Cambria Math"/>
                          </a:rPr>
                          <m:t>𝒙</m:t>
                        </m:r>
                        <m:r>
                          <a:rPr lang="en-US" i="1" dirty="0" err="1">
                            <a:solidFill>
                              <a:srgbClr val="008000"/>
                            </a:solidFill>
                            <a:latin typeface="Cambria Math"/>
                          </a:rPr>
                          <m:t>·</m:t>
                        </m:r>
                        <m:r>
                          <a:rPr lang="en-US" b="1" i="1" dirty="0" err="1" smtClean="0">
                            <a:solidFill>
                              <a:srgbClr val="008000"/>
                            </a:solidFill>
                            <a:latin typeface="Cambria Math"/>
                          </a:rPr>
                          <m:t>𝒊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008000"/>
                            </a:solidFill>
                            <a:latin typeface="Cambria Math"/>
                          </a:rPr>
                          <m:t>|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b="0" i="1" dirty="0" smtClean="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dirty="0" smtClean="0">
                                <a:solidFill>
                                  <a:srgbClr val="008000"/>
                                </a:solidFill>
                                <a:latin typeface="Cambria Math"/>
                              </a:rPr>
                              <m:t>𝒙</m:t>
                            </m:r>
                          </m:e>
                        </m:d>
                        <m:r>
                          <a:rPr lang="en-US" b="0" i="1" dirty="0" smtClean="0">
                            <a:solidFill>
                              <a:srgbClr val="008000"/>
                            </a:solidFill>
                            <a:latin typeface="Cambria Math"/>
                          </a:rPr>
                          <m:t>|⋅</m:t>
                        </m:r>
                        <m:r>
                          <a:rPr lang="en-US" i="1" dirty="0">
                            <a:solidFill>
                              <a:srgbClr val="008000"/>
                            </a:solidFill>
                            <a:latin typeface="Cambria Math"/>
                          </a:rPr>
                          <m:t>|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b="1" i="1" dirty="0" smtClean="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dirty="0" err="1">
                                <a:solidFill>
                                  <a:srgbClr val="008000"/>
                                </a:solidFill>
                                <a:latin typeface="Cambria Math"/>
                              </a:rPr>
                              <m:t>𝒊</m:t>
                            </m:r>
                          </m:e>
                        </m:d>
                        <m:r>
                          <a:rPr lang="en-US" b="0" i="1" dirty="0" smtClean="0">
                            <a:solidFill>
                              <a:srgbClr val="008000"/>
                            </a:solidFill>
                            <a:latin typeface="Cambria Math"/>
                          </a:rPr>
                          <m:t>|</m:t>
                        </m:r>
                      </m:den>
                    </m:f>
                  </m:oMath>
                </a14:m>
                <a:endParaRPr lang="en-US" dirty="0">
                  <a:solidFill>
                    <a:srgbClr val="008000"/>
                  </a:solidFill>
                </a:endParaRPr>
              </a:p>
            </p:txBody>
          </p:sp>
        </mc:Choice>
        <mc:Fallback xmlns="">
          <p:sp>
            <p:nvSpPr>
              <p:cNvPr id="3072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5410200"/>
              </a:xfrm>
              <a:blipFill rotWithShape="1">
                <a:blip r:embed="rId3"/>
                <a:stretch>
                  <a:fillRect t="-6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622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Difficulties of Making Decision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Which digital camera should I buy?</a:t>
            </a:r>
          </a:p>
          <a:p>
            <a:r>
              <a:rPr lang="en-US" sz="4000" dirty="0"/>
              <a:t>Where should I spend my holiday?</a:t>
            </a:r>
          </a:p>
          <a:p>
            <a:r>
              <a:rPr lang="en-US" sz="4000" dirty="0"/>
              <a:t>Which movie should I rent?</a:t>
            </a:r>
          </a:p>
          <a:p>
            <a:r>
              <a:rPr lang="en-US" sz="4000" dirty="0"/>
              <a:t>Whom should I follow?</a:t>
            </a:r>
          </a:p>
          <a:p>
            <a:r>
              <a:rPr lang="en-US" sz="4000" dirty="0"/>
              <a:t>Where should I find interesting news article?</a:t>
            </a:r>
          </a:p>
          <a:p>
            <a:r>
              <a:rPr lang="en-US" sz="4000" dirty="0"/>
              <a:t>Which holiday destination is the best for our family?</a:t>
            </a:r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42022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Algorithm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3757" y="4724400"/>
            <a:ext cx="8671169" cy="1889125"/>
          </a:xfrm>
        </p:spPr>
        <p:txBody>
          <a:bodyPr>
            <a:normAutofit fontScale="92500"/>
          </a:bodyPr>
          <a:lstStyle/>
          <a:p>
            <a:r>
              <a:rPr lang="en-US" dirty="0"/>
              <a:t>In content-based recommendation, we compute the topmost similar items to a user j and then recommend these items in the order of similarity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/>
          <a:srcRect l="2947" r="13817"/>
          <a:stretch/>
        </p:blipFill>
        <p:spPr>
          <a:xfrm>
            <a:off x="91831" y="1295400"/>
            <a:ext cx="8747369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5707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Pros: Content-based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610600" cy="54102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+: No need for data on other users</a:t>
            </a:r>
          </a:p>
          <a:p>
            <a:pPr lvl="1"/>
            <a:r>
              <a:rPr lang="en-US" dirty="0"/>
              <a:t>No cold-start or </a:t>
            </a:r>
            <a:r>
              <a:rPr lang="en-US" dirty="0" err="1"/>
              <a:t>sparsity</a:t>
            </a:r>
            <a:r>
              <a:rPr lang="en-US" dirty="0"/>
              <a:t> problems</a:t>
            </a:r>
          </a:p>
          <a:p>
            <a:r>
              <a:rPr lang="en-US" b="1" dirty="0">
                <a:solidFill>
                  <a:srgbClr val="008000"/>
                </a:solidFill>
              </a:rPr>
              <a:t>+: Able to recommend to users with </a:t>
            </a:r>
            <a:br>
              <a:rPr lang="en-US" b="1" dirty="0">
                <a:solidFill>
                  <a:srgbClr val="008000"/>
                </a:solidFill>
              </a:rPr>
            </a:br>
            <a:r>
              <a:rPr lang="en-US" b="1" dirty="0">
                <a:solidFill>
                  <a:srgbClr val="008000"/>
                </a:solidFill>
              </a:rPr>
              <a:t>unique tastes</a:t>
            </a:r>
          </a:p>
          <a:p>
            <a:r>
              <a:rPr lang="en-US" b="1" dirty="0">
                <a:solidFill>
                  <a:srgbClr val="008000"/>
                </a:solidFill>
              </a:rPr>
              <a:t>+: Able to recommend new &amp; unpopular items</a:t>
            </a:r>
          </a:p>
          <a:p>
            <a:pPr lvl="1"/>
            <a:r>
              <a:rPr lang="en-US" dirty="0"/>
              <a:t>No first-rater problem</a:t>
            </a:r>
          </a:p>
          <a:p>
            <a:r>
              <a:rPr lang="en-US" b="1" dirty="0">
                <a:solidFill>
                  <a:srgbClr val="008000"/>
                </a:solidFill>
              </a:rPr>
              <a:t>+: Able to provide explanations</a:t>
            </a:r>
          </a:p>
          <a:p>
            <a:pPr lvl="1"/>
            <a:r>
              <a:rPr lang="en-US" dirty="0"/>
              <a:t>Can provide explanations of recommended items by listing content-features that caused an item to be recommended</a:t>
            </a:r>
          </a:p>
        </p:txBody>
      </p:sp>
    </p:spTree>
    <p:extLst>
      <p:ext uri="{BB962C8B-B14F-4D97-AF65-F5344CB8AC3E}">
        <p14:creationId xmlns:p14="http://schemas.microsoft.com/office/powerpoint/2010/main" val="754125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Cons: Content-based Approach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534400" cy="525780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66"/>
                </a:solidFill>
              </a:rPr>
              <a:t>–: Finding the appropriate features is hard</a:t>
            </a:r>
          </a:p>
          <a:p>
            <a:pPr lvl="1" eaLnBrk="1" hangingPunct="1"/>
            <a:r>
              <a:rPr lang="en-US" dirty="0"/>
              <a:t>E.g., images, movies, music</a:t>
            </a:r>
          </a:p>
          <a:p>
            <a:r>
              <a:rPr lang="en-US" b="1" dirty="0">
                <a:solidFill>
                  <a:srgbClr val="FF0066"/>
                </a:solidFill>
              </a:rPr>
              <a:t>–: Recommendations for new users</a:t>
            </a:r>
          </a:p>
          <a:p>
            <a:pPr lvl="1"/>
            <a:r>
              <a:rPr lang="en-US" b="1" dirty="0">
                <a:solidFill>
                  <a:srgbClr val="0000FF"/>
                </a:solidFill>
              </a:rPr>
              <a:t>How to build a user profile?</a:t>
            </a:r>
          </a:p>
          <a:p>
            <a:r>
              <a:rPr lang="en-US" b="1" dirty="0">
                <a:solidFill>
                  <a:srgbClr val="FF0066"/>
                </a:solidFill>
              </a:rPr>
              <a:t>–: Overspecialization</a:t>
            </a:r>
          </a:p>
          <a:p>
            <a:pPr lvl="1" eaLnBrk="1" hangingPunct="1"/>
            <a:r>
              <a:rPr lang="en-US" dirty="0"/>
              <a:t>Never recommends items outside user’s </a:t>
            </a:r>
            <a:br>
              <a:rPr lang="en-US" dirty="0"/>
            </a:br>
            <a:r>
              <a:rPr lang="en-US" dirty="0"/>
              <a:t>content profile</a:t>
            </a:r>
          </a:p>
          <a:p>
            <a:pPr lvl="1" eaLnBrk="1" hangingPunct="1"/>
            <a:r>
              <a:rPr lang="en-US" dirty="0"/>
              <a:t>People might have multiple interests</a:t>
            </a:r>
          </a:p>
          <a:p>
            <a:pPr lvl="1"/>
            <a:r>
              <a:rPr lang="en-US" b="1" dirty="0"/>
              <a:t>Unable to exploit quality judgments of other users</a:t>
            </a:r>
          </a:p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6099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709660" cy="990600"/>
          </a:xfrm>
        </p:spPr>
        <p:txBody>
          <a:bodyPr>
            <a:noAutofit/>
          </a:bodyPr>
          <a:lstStyle/>
          <a:p>
            <a:pPr algn="ctr"/>
            <a:r>
              <a:rPr lang="en-US" altLang="en-US" sz="3200"/>
              <a:t>LIBRA</a:t>
            </a:r>
            <a:br>
              <a:rPr lang="en-US" altLang="en-US" sz="3200"/>
            </a:br>
            <a:r>
              <a:rPr lang="en-US" altLang="en-US" sz="3200"/>
              <a:t>Learning Intelligent Book Recommending Agent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95400"/>
            <a:ext cx="8534400" cy="5257801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dirty="0"/>
              <a:t>Content-based recommender for books using information about titles extracted from Amazon.</a:t>
            </a:r>
          </a:p>
          <a:p>
            <a:r>
              <a:rPr lang="en-US" altLang="en-US" dirty="0"/>
              <a:t>Uses information extraction from the web to organize text into fields:</a:t>
            </a:r>
          </a:p>
          <a:p>
            <a:pPr lvl="1"/>
            <a:r>
              <a:rPr lang="en-US" altLang="en-US" dirty="0"/>
              <a:t>Author</a:t>
            </a:r>
          </a:p>
          <a:p>
            <a:pPr lvl="1"/>
            <a:r>
              <a:rPr lang="en-US" altLang="en-US" dirty="0"/>
              <a:t>Title</a:t>
            </a:r>
          </a:p>
          <a:p>
            <a:pPr lvl="1"/>
            <a:r>
              <a:rPr lang="en-US" altLang="en-US" dirty="0"/>
              <a:t>Editorial Reviews</a:t>
            </a:r>
          </a:p>
          <a:p>
            <a:pPr lvl="1"/>
            <a:r>
              <a:rPr lang="en-US" altLang="en-US" dirty="0"/>
              <a:t>Customer Comments</a:t>
            </a:r>
          </a:p>
          <a:p>
            <a:pPr lvl="1"/>
            <a:r>
              <a:rPr lang="en-US" altLang="en-US" dirty="0"/>
              <a:t>Subject terms</a:t>
            </a:r>
          </a:p>
          <a:p>
            <a:pPr lvl="1"/>
            <a:r>
              <a:rPr lang="en-US" altLang="en-US" dirty="0"/>
              <a:t>Related authors</a:t>
            </a:r>
          </a:p>
          <a:p>
            <a:pPr lvl="1"/>
            <a:r>
              <a:rPr lang="en-US" altLang="en-US" dirty="0"/>
              <a:t>Related titles</a:t>
            </a:r>
          </a:p>
        </p:txBody>
      </p:sp>
    </p:spTree>
    <p:extLst>
      <p:ext uri="{BB962C8B-B14F-4D97-AF65-F5344CB8AC3E}">
        <p14:creationId xmlns:p14="http://schemas.microsoft.com/office/powerpoint/2010/main" val="13434101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LIBRA System</a:t>
            </a:r>
          </a:p>
        </p:txBody>
      </p:sp>
      <p:grpSp>
        <p:nvGrpSpPr>
          <p:cNvPr id="2" name="Group 204"/>
          <p:cNvGrpSpPr>
            <a:grpSpLocks/>
          </p:cNvGrpSpPr>
          <p:nvPr/>
        </p:nvGrpSpPr>
        <p:grpSpPr bwMode="auto">
          <a:xfrm>
            <a:off x="1066800" y="1371600"/>
            <a:ext cx="1697038" cy="1905000"/>
            <a:chOff x="672" y="864"/>
            <a:chExt cx="1069" cy="1200"/>
          </a:xfrm>
        </p:grpSpPr>
        <p:grpSp>
          <p:nvGrpSpPr>
            <p:cNvPr id="36966" name="Group 8"/>
            <p:cNvGrpSpPr>
              <a:grpSpLocks/>
            </p:cNvGrpSpPr>
            <p:nvPr/>
          </p:nvGrpSpPr>
          <p:grpSpPr bwMode="auto">
            <a:xfrm>
              <a:off x="816" y="1152"/>
              <a:ext cx="816" cy="912"/>
              <a:chOff x="816" y="1152"/>
              <a:chExt cx="649" cy="774"/>
            </a:xfrm>
          </p:grpSpPr>
          <p:pic>
            <p:nvPicPr>
              <p:cNvPr id="36968" name="Picture 4" descr="A:\amazon.gif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816" y="1152"/>
                <a:ext cx="361" cy="4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6969" name="Picture 5" descr="A:\amazon.gif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912" y="1248"/>
                <a:ext cx="361" cy="4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6970" name="Picture 6" descr="A:\amazon.gif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1008" y="1344"/>
                <a:ext cx="361" cy="4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6971" name="Picture 7" descr="A:\amazon.gif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1104" y="1440"/>
                <a:ext cx="361" cy="4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36967" name="Text Box 9"/>
            <p:cNvSpPr txBox="1">
              <a:spLocks noChangeArrowheads="1"/>
            </p:cNvSpPr>
            <p:nvPr/>
          </p:nvSpPr>
          <p:spPr bwMode="auto">
            <a:xfrm>
              <a:off x="672" y="864"/>
              <a:ext cx="106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r>
                <a:rPr lang="en-US" altLang="en-US"/>
                <a:t>Amazon Pages</a:t>
              </a:r>
            </a:p>
          </p:txBody>
        </p:sp>
      </p:grpSp>
      <p:grpSp>
        <p:nvGrpSpPr>
          <p:cNvPr id="4" name="Group 209"/>
          <p:cNvGrpSpPr>
            <a:grpSpLocks/>
          </p:cNvGrpSpPr>
          <p:nvPr/>
        </p:nvGrpSpPr>
        <p:grpSpPr bwMode="auto">
          <a:xfrm>
            <a:off x="1165225" y="3081338"/>
            <a:ext cx="1014413" cy="650875"/>
            <a:chOff x="734" y="1941"/>
            <a:chExt cx="639" cy="410"/>
          </a:xfrm>
        </p:grpSpPr>
        <p:sp>
          <p:nvSpPr>
            <p:cNvPr id="36964" name="Line 159"/>
            <p:cNvSpPr>
              <a:spLocks noChangeShapeType="1"/>
            </p:cNvSpPr>
            <p:nvPr/>
          </p:nvSpPr>
          <p:spPr bwMode="auto">
            <a:xfrm flipV="1">
              <a:off x="734" y="1941"/>
              <a:ext cx="386" cy="37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36965" name="Line 160"/>
            <p:cNvSpPr>
              <a:spLocks noChangeShapeType="1"/>
            </p:cNvSpPr>
            <p:nvPr/>
          </p:nvSpPr>
          <p:spPr bwMode="auto">
            <a:xfrm flipV="1">
              <a:off x="742" y="2099"/>
              <a:ext cx="631" cy="2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</p:grpSp>
      <p:grpSp>
        <p:nvGrpSpPr>
          <p:cNvPr id="5" name="Group 208"/>
          <p:cNvGrpSpPr>
            <a:grpSpLocks/>
          </p:cNvGrpSpPr>
          <p:nvPr/>
        </p:nvGrpSpPr>
        <p:grpSpPr bwMode="auto">
          <a:xfrm>
            <a:off x="499269" y="3308350"/>
            <a:ext cx="931863" cy="2005013"/>
            <a:chOff x="400" y="2128"/>
            <a:chExt cx="587" cy="1263"/>
          </a:xfrm>
        </p:grpSpPr>
        <p:pic>
          <p:nvPicPr>
            <p:cNvPr id="36962" name="Picture 10" descr="C:\Program Files\MSOffice\Clipart\Popular\amconfus.wmf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" y="2128"/>
              <a:ext cx="587" cy="1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963" name="Oval 163"/>
            <p:cNvSpPr>
              <a:spLocks noChangeArrowheads="1"/>
            </p:cNvSpPr>
            <p:nvPr/>
          </p:nvSpPr>
          <p:spPr bwMode="auto">
            <a:xfrm>
              <a:off x="680" y="2335"/>
              <a:ext cx="47" cy="4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6" name="Group 215"/>
          <p:cNvGrpSpPr>
            <a:grpSpLocks/>
          </p:cNvGrpSpPr>
          <p:nvPr/>
        </p:nvGrpSpPr>
        <p:grpSpPr bwMode="auto">
          <a:xfrm>
            <a:off x="2057400" y="3505200"/>
            <a:ext cx="1371600" cy="762000"/>
            <a:chOff x="1296" y="2208"/>
            <a:chExt cx="864" cy="480"/>
          </a:xfrm>
        </p:grpSpPr>
        <p:sp>
          <p:nvSpPr>
            <p:cNvPr id="36960" name="AutoShape 164"/>
            <p:cNvSpPr>
              <a:spLocks noChangeArrowheads="1"/>
            </p:cNvSpPr>
            <p:nvPr/>
          </p:nvSpPr>
          <p:spPr bwMode="auto">
            <a:xfrm>
              <a:off x="1296" y="2208"/>
              <a:ext cx="864" cy="480"/>
            </a:xfrm>
            <a:prstGeom prst="wedgeRoundRectCallout">
              <a:avLst>
                <a:gd name="adj1" fmla="val -115741"/>
                <a:gd name="adj2" fmla="val 4375"/>
                <a:gd name="adj3" fmla="val 16667"/>
              </a:avLst>
            </a:prstGeom>
            <a:solidFill>
              <a:srgbClr val="FF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46800" rIns="90000" bIns="46800"/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6961" name="Text Box 166"/>
            <p:cNvSpPr txBox="1">
              <a:spLocks noChangeArrowheads="1"/>
            </p:cNvSpPr>
            <p:nvPr/>
          </p:nvSpPr>
          <p:spPr bwMode="auto">
            <a:xfrm>
              <a:off x="1392" y="2208"/>
              <a:ext cx="744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r>
                <a:rPr lang="en-US" altLang="en-US"/>
                <a:t>Rated </a:t>
              </a:r>
            </a:p>
            <a:p>
              <a:pPr eaLnBrk="1" hangingPunct="1"/>
              <a:r>
                <a:rPr lang="en-US" altLang="en-US"/>
                <a:t>Examples</a:t>
              </a:r>
            </a:p>
          </p:txBody>
        </p:sp>
      </p:grpSp>
      <p:grpSp>
        <p:nvGrpSpPr>
          <p:cNvPr id="7" name="Group 211"/>
          <p:cNvGrpSpPr>
            <a:grpSpLocks/>
          </p:cNvGrpSpPr>
          <p:nvPr/>
        </p:nvGrpSpPr>
        <p:grpSpPr bwMode="auto">
          <a:xfrm>
            <a:off x="3986213" y="4760913"/>
            <a:ext cx="1860550" cy="917575"/>
            <a:chOff x="2511" y="2999"/>
            <a:chExt cx="1172" cy="578"/>
          </a:xfrm>
        </p:grpSpPr>
        <p:sp>
          <p:nvSpPr>
            <p:cNvPr id="36958" name="AutoShape 179"/>
            <p:cNvSpPr>
              <a:spLocks noChangeArrowheads="1"/>
            </p:cNvSpPr>
            <p:nvPr/>
          </p:nvSpPr>
          <p:spPr bwMode="auto">
            <a:xfrm>
              <a:off x="2511" y="3250"/>
              <a:ext cx="1172" cy="327"/>
            </a:xfrm>
            <a:prstGeom prst="hexagon">
              <a:avLst>
                <a:gd name="adj" fmla="val 89602"/>
                <a:gd name="vf" fmla="val 115470"/>
              </a:avLst>
            </a:prstGeom>
            <a:solidFill>
              <a:srgbClr val="00FFCC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contourW="12700" prstMaterial="legacyMatte">
              <a:bevelT w="13500" h="13500" prst="angle"/>
              <a:bevelB w="13500" h="13500" prst="angle"/>
              <a:extrusionClr>
                <a:srgbClr val="00FFCC"/>
              </a:extrusionClr>
              <a:contourClr>
                <a:srgbClr val="00FFCC"/>
              </a:contourClr>
            </a:sp3d>
          </p:spPr>
          <p:txBody>
            <a:bodyPr wrap="none" lIns="90000" tIns="46800" rIns="90000" bIns="46800" anchor="ctr">
              <a:spAutoFit/>
              <a:flatTx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r>
                <a:rPr lang="en-US" altLang="en-US" sz="1800"/>
                <a:t>User Profile</a:t>
              </a:r>
            </a:p>
          </p:txBody>
        </p:sp>
        <p:sp>
          <p:nvSpPr>
            <p:cNvPr id="36959" name="AutoShape 184"/>
            <p:cNvSpPr>
              <a:spLocks noChangeArrowheads="1"/>
            </p:cNvSpPr>
            <p:nvPr/>
          </p:nvSpPr>
          <p:spPr bwMode="auto">
            <a:xfrm>
              <a:off x="3025" y="2999"/>
              <a:ext cx="144" cy="240"/>
            </a:xfrm>
            <a:prstGeom prst="downArrow">
              <a:avLst>
                <a:gd name="adj1" fmla="val 50000"/>
                <a:gd name="adj2" fmla="val 41667"/>
              </a:avLst>
            </a:prstGeom>
            <a:solidFill>
              <a:srgbClr val="3399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8" name="Group 210"/>
          <p:cNvGrpSpPr>
            <a:grpSpLocks/>
          </p:cNvGrpSpPr>
          <p:nvPr/>
        </p:nvGrpSpPr>
        <p:grpSpPr bwMode="auto">
          <a:xfrm>
            <a:off x="2743200" y="3276600"/>
            <a:ext cx="4876800" cy="1476375"/>
            <a:chOff x="1728" y="2064"/>
            <a:chExt cx="3072" cy="930"/>
          </a:xfrm>
        </p:grpSpPr>
        <p:sp>
          <p:nvSpPr>
            <p:cNvPr id="36954" name="Text Box 169"/>
            <p:cNvSpPr txBox="1">
              <a:spLocks noChangeArrowheads="1"/>
            </p:cNvSpPr>
            <p:nvPr/>
          </p:nvSpPr>
          <p:spPr bwMode="auto">
            <a:xfrm>
              <a:off x="2452" y="2400"/>
              <a:ext cx="129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r>
                <a:rPr lang="en-US" altLang="en-US"/>
                <a:t>Machine Learning</a:t>
              </a:r>
            </a:p>
          </p:txBody>
        </p:sp>
        <p:sp>
          <p:nvSpPr>
            <p:cNvPr id="36955" name="Rectangle 175"/>
            <p:cNvSpPr>
              <a:spLocks noChangeArrowheads="1"/>
            </p:cNvSpPr>
            <p:nvPr/>
          </p:nvSpPr>
          <p:spPr bwMode="auto">
            <a:xfrm>
              <a:off x="2497" y="2736"/>
              <a:ext cx="1200" cy="258"/>
            </a:xfrm>
            <a:prstGeom prst="rect">
              <a:avLst/>
            </a:prstGeom>
            <a:solidFill>
              <a:srgbClr val="CCFF99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contourW="12700" prstMaterial="legacyMatte">
              <a:bevelT w="13500" h="13500" prst="angle"/>
              <a:bevelB w="13500" h="13500" prst="angle"/>
              <a:extrusionClr>
                <a:srgbClr val="CCFF99"/>
              </a:extrusionClr>
              <a:contourClr>
                <a:srgbClr val="CCFF99"/>
              </a:contourClr>
            </a:sp3d>
          </p:spPr>
          <p:txBody>
            <a:bodyPr lIns="90000" tIns="46800" rIns="90000" bIns="46800" anchor="ctr">
              <a:spAutoFit/>
              <a:flatTx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r>
                <a:rPr lang="en-US" altLang="en-US"/>
                <a:t>Learner</a:t>
              </a:r>
            </a:p>
          </p:txBody>
        </p:sp>
        <p:cxnSp>
          <p:nvCxnSpPr>
            <p:cNvPr id="36956" name="AutoShape 189"/>
            <p:cNvCxnSpPr>
              <a:cxnSpLocks noChangeShapeType="1"/>
              <a:stCxn id="36885" idx="3"/>
              <a:endCxn id="36955" idx="3"/>
            </p:cNvCxnSpPr>
            <p:nvPr/>
          </p:nvCxnSpPr>
          <p:spPr bwMode="auto">
            <a:xfrm rot="5400000">
              <a:off x="3848" y="1913"/>
              <a:ext cx="801" cy="1103"/>
            </a:xfrm>
            <a:prstGeom prst="curvedConnector2">
              <a:avLst/>
            </a:prstGeom>
            <a:noFill/>
            <a:ln w="57150">
              <a:solidFill>
                <a:srgbClr val="3399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957" name="AutoShape 190"/>
            <p:cNvCxnSpPr>
              <a:cxnSpLocks noChangeShapeType="1"/>
              <a:stCxn id="36960" idx="2"/>
              <a:endCxn id="36955" idx="1"/>
            </p:cNvCxnSpPr>
            <p:nvPr/>
          </p:nvCxnSpPr>
          <p:spPr bwMode="auto">
            <a:xfrm rot="16200000" flipH="1">
              <a:off x="2027" y="2395"/>
              <a:ext cx="171" cy="769"/>
            </a:xfrm>
            <a:prstGeom prst="curvedConnector2">
              <a:avLst/>
            </a:prstGeom>
            <a:noFill/>
            <a:ln w="57150">
              <a:solidFill>
                <a:srgbClr val="3399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9" name="Group 205"/>
          <p:cNvGrpSpPr>
            <a:grpSpLocks/>
          </p:cNvGrpSpPr>
          <p:nvPr/>
        </p:nvGrpSpPr>
        <p:grpSpPr bwMode="auto">
          <a:xfrm>
            <a:off x="2717800" y="2081213"/>
            <a:ext cx="2787650" cy="714375"/>
            <a:chOff x="1712" y="1311"/>
            <a:chExt cx="1756" cy="450"/>
          </a:xfrm>
        </p:grpSpPr>
        <p:sp>
          <p:nvSpPr>
            <p:cNvPr id="36952" name="Rectangle 12"/>
            <p:cNvSpPr>
              <a:spLocks noChangeArrowheads="1"/>
            </p:cNvSpPr>
            <p:nvPr/>
          </p:nvSpPr>
          <p:spPr bwMode="auto">
            <a:xfrm>
              <a:off x="2584" y="1311"/>
              <a:ext cx="884" cy="450"/>
            </a:xfrm>
            <a:prstGeom prst="rect">
              <a:avLst/>
            </a:prstGeom>
            <a:solidFill>
              <a:srgbClr val="CCFFFF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contourW="12700" prstMaterial="legacyMatte">
              <a:bevelT w="13500" h="13500" prst="angle"/>
              <a:bevelB w="13500" h="13500" prst="angle"/>
              <a:extrusionClr>
                <a:srgbClr val="CCFFFF"/>
              </a:extrusionClr>
              <a:contourClr>
                <a:srgbClr val="CCFFFF"/>
              </a:contourClr>
            </a:sp3d>
          </p:spPr>
          <p:txBody>
            <a:bodyPr wrap="none" lIns="90000" tIns="46800" rIns="90000" bIns="46800" anchor="ctr">
              <a:spAutoFit/>
              <a:flatTx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r>
                <a:rPr lang="en-US" altLang="en-US" dirty="0"/>
                <a:t>Information</a:t>
              </a:r>
            </a:p>
            <a:p>
              <a:pPr eaLnBrk="1" hangingPunct="1"/>
              <a:r>
                <a:rPr lang="en-US" altLang="en-US" dirty="0"/>
                <a:t>Extraction</a:t>
              </a:r>
            </a:p>
          </p:txBody>
        </p:sp>
        <p:sp>
          <p:nvSpPr>
            <p:cNvPr id="36953" name="Line 193"/>
            <p:cNvSpPr>
              <a:spLocks noChangeShapeType="1"/>
            </p:cNvSpPr>
            <p:nvPr/>
          </p:nvSpPr>
          <p:spPr bwMode="auto">
            <a:xfrm flipV="1">
              <a:off x="1712" y="1515"/>
              <a:ext cx="876" cy="0"/>
            </a:xfrm>
            <a:prstGeom prst="line">
              <a:avLst/>
            </a:prstGeom>
            <a:noFill/>
            <a:ln w="57150">
              <a:solidFill>
                <a:srgbClr val="3399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</p:grpSp>
      <p:grpSp>
        <p:nvGrpSpPr>
          <p:cNvPr id="10" name="Group 207"/>
          <p:cNvGrpSpPr>
            <a:grpSpLocks/>
          </p:cNvGrpSpPr>
          <p:nvPr/>
        </p:nvGrpSpPr>
        <p:grpSpPr bwMode="auto">
          <a:xfrm>
            <a:off x="5573713" y="1371600"/>
            <a:ext cx="3036887" cy="1905000"/>
            <a:chOff x="3511" y="864"/>
            <a:chExt cx="1913" cy="1200"/>
          </a:xfrm>
        </p:grpSpPr>
        <p:sp>
          <p:nvSpPr>
            <p:cNvPr id="36885" name="AutoShape 17"/>
            <p:cNvSpPr>
              <a:spLocks noChangeArrowheads="1"/>
            </p:cNvSpPr>
            <p:nvPr/>
          </p:nvSpPr>
          <p:spPr bwMode="auto">
            <a:xfrm>
              <a:off x="4320" y="864"/>
              <a:ext cx="960" cy="1200"/>
            </a:xfrm>
            <a:prstGeom prst="can">
              <a:avLst>
                <a:gd name="adj" fmla="val 31250"/>
              </a:avLst>
            </a:prstGeom>
            <a:solidFill>
              <a:srgbClr val="FFFF99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6886" name="Text Box 18"/>
            <p:cNvSpPr txBox="1">
              <a:spLocks noChangeArrowheads="1"/>
            </p:cNvSpPr>
            <p:nvPr/>
          </p:nvSpPr>
          <p:spPr bwMode="auto">
            <a:xfrm>
              <a:off x="4224" y="1104"/>
              <a:ext cx="1200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LIBRA Database</a:t>
              </a:r>
            </a:p>
          </p:txBody>
        </p:sp>
        <p:grpSp>
          <p:nvGrpSpPr>
            <p:cNvPr id="36887" name="Group 79"/>
            <p:cNvGrpSpPr>
              <a:grpSpLocks/>
            </p:cNvGrpSpPr>
            <p:nvPr/>
          </p:nvGrpSpPr>
          <p:grpSpPr bwMode="auto">
            <a:xfrm>
              <a:off x="4385" y="1536"/>
              <a:ext cx="144" cy="192"/>
              <a:chOff x="1895" y="3353"/>
              <a:chExt cx="144" cy="192"/>
            </a:xfrm>
          </p:grpSpPr>
          <p:sp>
            <p:nvSpPr>
              <p:cNvPr id="36945" name="Rectangle 80"/>
              <p:cNvSpPr>
                <a:spLocks noChangeArrowheads="1"/>
              </p:cNvSpPr>
              <p:nvPr/>
            </p:nvSpPr>
            <p:spPr bwMode="auto">
              <a:xfrm>
                <a:off x="1895" y="3353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6946" name="Line 81"/>
              <p:cNvSpPr>
                <a:spLocks noChangeShapeType="1"/>
              </p:cNvSpPr>
              <p:nvPr/>
            </p:nvSpPr>
            <p:spPr bwMode="auto">
              <a:xfrm>
                <a:off x="1912" y="3385"/>
                <a:ext cx="11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6947" name="Line 82"/>
              <p:cNvSpPr>
                <a:spLocks noChangeShapeType="1"/>
              </p:cNvSpPr>
              <p:nvPr/>
            </p:nvSpPr>
            <p:spPr bwMode="auto">
              <a:xfrm>
                <a:off x="1912" y="3411"/>
                <a:ext cx="11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6948" name="Line 83"/>
              <p:cNvSpPr>
                <a:spLocks noChangeShapeType="1"/>
              </p:cNvSpPr>
              <p:nvPr/>
            </p:nvSpPr>
            <p:spPr bwMode="auto">
              <a:xfrm>
                <a:off x="1912" y="3464"/>
                <a:ext cx="11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6949" name="Line 84"/>
              <p:cNvSpPr>
                <a:spLocks noChangeShapeType="1"/>
              </p:cNvSpPr>
              <p:nvPr/>
            </p:nvSpPr>
            <p:spPr bwMode="auto">
              <a:xfrm>
                <a:off x="1912" y="3490"/>
                <a:ext cx="11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6950" name="Line 85"/>
              <p:cNvSpPr>
                <a:spLocks noChangeShapeType="1"/>
              </p:cNvSpPr>
              <p:nvPr/>
            </p:nvSpPr>
            <p:spPr bwMode="auto">
              <a:xfrm>
                <a:off x="1912" y="3437"/>
                <a:ext cx="11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6951" name="Line 86"/>
              <p:cNvSpPr>
                <a:spLocks noChangeShapeType="1"/>
              </p:cNvSpPr>
              <p:nvPr/>
            </p:nvSpPr>
            <p:spPr bwMode="auto">
              <a:xfrm>
                <a:off x="1912" y="3517"/>
                <a:ext cx="11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36888" name="Group 87"/>
            <p:cNvGrpSpPr>
              <a:grpSpLocks/>
            </p:cNvGrpSpPr>
            <p:nvPr/>
          </p:nvGrpSpPr>
          <p:grpSpPr bwMode="auto">
            <a:xfrm>
              <a:off x="4481" y="1632"/>
              <a:ext cx="144" cy="192"/>
              <a:chOff x="1895" y="3353"/>
              <a:chExt cx="144" cy="192"/>
            </a:xfrm>
          </p:grpSpPr>
          <p:sp>
            <p:nvSpPr>
              <p:cNvPr id="36938" name="Rectangle 88"/>
              <p:cNvSpPr>
                <a:spLocks noChangeArrowheads="1"/>
              </p:cNvSpPr>
              <p:nvPr/>
            </p:nvSpPr>
            <p:spPr bwMode="auto">
              <a:xfrm>
                <a:off x="1895" y="3353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6939" name="Line 89"/>
              <p:cNvSpPr>
                <a:spLocks noChangeShapeType="1"/>
              </p:cNvSpPr>
              <p:nvPr/>
            </p:nvSpPr>
            <p:spPr bwMode="auto">
              <a:xfrm>
                <a:off x="1912" y="3385"/>
                <a:ext cx="11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6940" name="Line 90"/>
              <p:cNvSpPr>
                <a:spLocks noChangeShapeType="1"/>
              </p:cNvSpPr>
              <p:nvPr/>
            </p:nvSpPr>
            <p:spPr bwMode="auto">
              <a:xfrm>
                <a:off x="1912" y="3411"/>
                <a:ext cx="11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6941" name="Line 91"/>
              <p:cNvSpPr>
                <a:spLocks noChangeShapeType="1"/>
              </p:cNvSpPr>
              <p:nvPr/>
            </p:nvSpPr>
            <p:spPr bwMode="auto">
              <a:xfrm>
                <a:off x="1912" y="3464"/>
                <a:ext cx="11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6942" name="Line 92"/>
              <p:cNvSpPr>
                <a:spLocks noChangeShapeType="1"/>
              </p:cNvSpPr>
              <p:nvPr/>
            </p:nvSpPr>
            <p:spPr bwMode="auto">
              <a:xfrm>
                <a:off x="1912" y="3490"/>
                <a:ext cx="11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6943" name="Line 93"/>
              <p:cNvSpPr>
                <a:spLocks noChangeShapeType="1"/>
              </p:cNvSpPr>
              <p:nvPr/>
            </p:nvSpPr>
            <p:spPr bwMode="auto">
              <a:xfrm>
                <a:off x="1912" y="3437"/>
                <a:ext cx="11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6944" name="Line 94"/>
              <p:cNvSpPr>
                <a:spLocks noChangeShapeType="1"/>
              </p:cNvSpPr>
              <p:nvPr/>
            </p:nvSpPr>
            <p:spPr bwMode="auto">
              <a:xfrm>
                <a:off x="1912" y="3517"/>
                <a:ext cx="11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36889" name="Group 95"/>
            <p:cNvGrpSpPr>
              <a:grpSpLocks/>
            </p:cNvGrpSpPr>
            <p:nvPr/>
          </p:nvGrpSpPr>
          <p:grpSpPr bwMode="auto">
            <a:xfrm>
              <a:off x="4577" y="1728"/>
              <a:ext cx="144" cy="192"/>
              <a:chOff x="1895" y="3353"/>
              <a:chExt cx="144" cy="192"/>
            </a:xfrm>
          </p:grpSpPr>
          <p:sp>
            <p:nvSpPr>
              <p:cNvPr id="36931" name="Rectangle 96"/>
              <p:cNvSpPr>
                <a:spLocks noChangeArrowheads="1"/>
              </p:cNvSpPr>
              <p:nvPr/>
            </p:nvSpPr>
            <p:spPr bwMode="auto">
              <a:xfrm>
                <a:off x="1895" y="3353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6932" name="Line 97"/>
              <p:cNvSpPr>
                <a:spLocks noChangeShapeType="1"/>
              </p:cNvSpPr>
              <p:nvPr/>
            </p:nvSpPr>
            <p:spPr bwMode="auto">
              <a:xfrm>
                <a:off x="1912" y="3385"/>
                <a:ext cx="11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6933" name="Line 98"/>
              <p:cNvSpPr>
                <a:spLocks noChangeShapeType="1"/>
              </p:cNvSpPr>
              <p:nvPr/>
            </p:nvSpPr>
            <p:spPr bwMode="auto">
              <a:xfrm>
                <a:off x="1912" y="3411"/>
                <a:ext cx="11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6934" name="Line 99"/>
              <p:cNvSpPr>
                <a:spLocks noChangeShapeType="1"/>
              </p:cNvSpPr>
              <p:nvPr/>
            </p:nvSpPr>
            <p:spPr bwMode="auto">
              <a:xfrm>
                <a:off x="1912" y="3464"/>
                <a:ext cx="11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6935" name="Line 100"/>
              <p:cNvSpPr>
                <a:spLocks noChangeShapeType="1"/>
              </p:cNvSpPr>
              <p:nvPr/>
            </p:nvSpPr>
            <p:spPr bwMode="auto">
              <a:xfrm>
                <a:off x="1912" y="3490"/>
                <a:ext cx="11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6936" name="Line 101"/>
              <p:cNvSpPr>
                <a:spLocks noChangeShapeType="1"/>
              </p:cNvSpPr>
              <p:nvPr/>
            </p:nvSpPr>
            <p:spPr bwMode="auto">
              <a:xfrm>
                <a:off x="1912" y="3437"/>
                <a:ext cx="11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6937" name="Line 102"/>
              <p:cNvSpPr>
                <a:spLocks noChangeShapeType="1"/>
              </p:cNvSpPr>
              <p:nvPr/>
            </p:nvSpPr>
            <p:spPr bwMode="auto">
              <a:xfrm>
                <a:off x="1912" y="3517"/>
                <a:ext cx="11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36890" name="Group 103"/>
            <p:cNvGrpSpPr>
              <a:grpSpLocks/>
            </p:cNvGrpSpPr>
            <p:nvPr/>
          </p:nvGrpSpPr>
          <p:grpSpPr bwMode="auto">
            <a:xfrm>
              <a:off x="4673" y="1824"/>
              <a:ext cx="144" cy="192"/>
              <a:chOff x="1895" y="3353"/>
              <a:chExt cx="144" cy="192"/>
            </a:xfrm>
          </p:grpSpPr>
          <p:sp>
            <p:nvSpPr>
              <p:cNvPr id="36924" name="Rectangle 104"/>
              <p:cNvSpPr>
                <a:spLocks noChangeArrowheads="1"/>
              </p:cNvSpPr>
              <p:nvPr/>
            </p:nvSpPr>
            <p:spPr bwMode="auto">
              <a:xfrm>
                <a:off x="1895" y="3353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6925" name="Line 105"/>
              <p:cNvSpPr>
                <a:spLocks noChangeShapeType="1"/>
              </p:cNvSpPr>
              <p:nvPr/>
            </p:nvSpPr>
            <p:spPr bwMode="auto">
              <a:xfrm>
                <a:off x="1912" y="3385"/>
                <a:ext cx="11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6926" name="Line 106"/>
              <p:cNvSpPr>
                <a:spLocks noChangeShapeType="1"/>
              </p:cNvSpPr>
              <p:nvPr/>
            </p:nvSpPr>
            <p:spPr bwMode="auto">
              <a:xfrm>
                <a:off x="1912" y="3411"/>
                <a:ext cx="11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6927" name="Line 107"/>
              <p:cNvSpPr>
                <a:spLocks noChangeShapeType="1"/>
              </p:cNvSpPr>
              <p:nvPr/>
            </p:nvSpPr>
            <p:spPr bwMode="auto">
              <a:xfrm>
                <a:off x="1912" y="3464"/>
                <a:ext cx="11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6928" name="Line 108"/>
              <p:cNvSpPr>
                <a:spLocks noChangeShapeType="1"/>
              </p:cNvSpPr>
              <p:nvPr/>
            </p:nvSpPr>
            <p:spPr bwMode="auto">
              <a:xfrm>
                <a:off x="1912" y="3490"/>
                <a:ext cx="11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6929" name="Line 109"/>
              <p:cNvSpPr>
                <a:spLocks noChangeShapeType="1"/>
              </p:cNvSpPr>
              <p:nvPr/>
            </p:nvSpPr>
            <p:spPr bwMode="auto">
              <a:xfrm>
                <a:off x="1912" y="3437"/>
                <a:ext cx="11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6930" name="Line 110"/>
              <p:cNvSpPr>
                <a:spLocks noChangeShapeType="1"/>
              </p:cNvSpPr>
              <p:nvPr/>
            </p:nvSpPr>
            <p:spPr bwMode="auto">
              <a:xfrm>
                <a:off x="1912" y="3517"/>
                <a:ext cx="11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36891" name="Group 127"/>
            <p:cNvGrpSpPr>
              <a:grpSpLocks/>
            </p:cNvGrpSpPr>
            <p:nvPr/>
          </p:nvGrpSpPr>
          <p:grpSpPr bwMode="auto">
            <a:xfrm>
              <a:off x="4752" y="1488"/>
              <a:ext cx="144" cy="192"/>
              <a:chOff x="1895" y="3353"/>
              <a:chExt cx="144" cy="192"/>
            </a:xfrm>
          </p:grpSpPr>
          <p:sp>
            <p:nvSpPr>
              <p:cNvPr id="36917" name="Rectangle 128"/>
              <p:cNvSpPr>
                <a:spLocks noChangeArrowheads="1"/>
              </p:cNvSpPr>
              <p:nvPr/>
            </p:nvSpPr>
            <p:spPr bwMode="auto">
              <a:xfrm>
                <a:off x="1895" y="3353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6918" name="Line 129"/>
              <p:cNvSpPr>
                <a:spLocks noChangeShapeType="1"/>
              </p:cNvSpPr>
              <p:nvPr/>
            </p:nvSpPr>
            <p:spPr bwMode="auto">
              <a:xfrm>
                <a:off x="1912" y="3385"/>
                <a:ext cx="11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6919" name="Line 130"/>
              <p:cNvSpPr>
                <a:spLocks noChangeShapeType="1"/>
              </p:cNvSpPr>
              <p:nvPr/>
            </p:nvSpPr>
            <p:spPr bwMode="auto">
              <a:xfrm>
                <a:off x="1912" y="3411"/>
                <a:ext cx="11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6920" name="Line 131"/>
              <p:cNvSpPr>
                <a:spLocks noChangeShapeType="1"/>
              </p:cNvSpPr>
              <p:nvPr/>
            </p:nvSpPr>
            <p:spPr bwMode="auto">
              <a:xfrm>
                <a:off x="1912" y="3464"/>
                <a:ext cx="11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6921" name="Line 132"/>
              <p:cNvSpPr>
                <a:spLocks noChangeShapeType="1"/>
              </p:cNvSpPr>
              <p:nvPr/>
            </p:nvSpPr>
            <p:spPr bwMode="auto">
              <a:xfrm>
                <a:off x="1912" y="3490"/>
                <a:ext cx="11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6922" name="Line 133"/>
              <p:cNvSpPr>
                <a:spLocks noChangeShapeType="1"/>
              </p:cNvSpPr>
              <p:nvPr/>
            </p:nvSpPr>
            <p:spPr bwMode="auto">
              <a:xfrm>
                <a:off x="1912" y="3437"/>
                <a:ext cx="11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6923" name="Line 134"/>
              <p:cNvSpPr>
                <a:spLocks noChangeShapeType="1"/>
              </p:cNvSpPr>
              <p:nvPr/>
            </p:nvSpPr>
            <p:spPr bwMode="auto">
              <a:xfrm>
                <a:off x="1912" y="3517"/>
                <a:ext cx="11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36892" name="Group 135"/>
            <p:cNvGrpSpPr>
              <a:grpSpLocks/>
            </p:cNvGrpSpPr>
            <p:nvPr/>
          </p:nvGrpSpPr>
          <p:grpSpPr bwMode="auto">
            <a:xfrm>
              <a:off x="4848" y="1584"/>
              <a:ext cx="144" cy="192"/>
              <a:chOff x="1895" y="3353"/>
              <a:chExt cx="144" cy="192"/>
            </a:xfrm>
          </p:grpSpPr>
          <p:sp>
            <p:nvSpPr>
              <p:cNvPr id="36910" name="Rectangle 136"/>
              <p:cNvSpPr>
                <a:spLocks noChangeArrowheads="1"/>
              </p:cNvSpPr>
              <p:nvPr/>
            </p:nvSpPr>
            <p:spPr bwMode="auto">
              <a:xfrm>
                <a:off x="1895" y="3353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6911" name="Line 137"/>
              <p:cNvSpPr>
                <a:spLocks noChangeShapeType="1"/>
              </p:cNvSpPr>
              <p:nvPr/>
            </p:nvSpPr>
            <p:spPr bwMode="auto">
              <a:xfrm>
                <a:off x="1912" y="3385"/>
                <a:ext cx="11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6912" name="Line 138"/>
              <p:cNvSpPr>
                <a:spLocks noChangeShapeType="1"/>
              </p:cNvSpPr>
              <p:nvPr/>
            </p:nvSpPr>
            <p:spPr bwMode="auto">
              <a:xfrm>
                <a:off x="1912" y="3411"/>
                <a:ext cx="11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6913" name="Line 139"/>
              <p:cNvSpPr>
                <a:spLocks noChangeShapeType="1"/>
              </p:cNvSpPr>
              <p:nvPr/>
            </p:nvSpPr>
            <p:spPr bwMode="auto">
              <a:xfrm>
                <a:off x="1912" y="3464"/>
                <a:ext cx="11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6914" name="Line 140"/>
              <p:cNvSpPr>
                <a:spLocks noChangeShapeType="1"/>
              </p:cNvSpPr>
              <p:nvPr/>
            </p:nvSpPr>
            <p:spPr bwMode="auto">
              <a:xfrm>
                <a:off x="1912" y="3490"/>
                <a:ext cx="11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6915" name="Line 141"/>
              <p:cNvSpPr>
                <a:spLocks noChangeShapeType="1"/>
              </p:cNvSpPr>
              <p:nvPr/>
            </p:nvSpPr>
            <p:spPr bwMode="auto">
              <a:xfrm>
                <a:off x="1912" y="3437"/>
                <a:ext cx="11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6916" name="Line 142"/>
              <p:cNvSpPr>
                <a:spLocks noChangeShapeType="1"/>
              </p:cNvSpPr>
              <p:nvPr/>
            </p:nvSpPr>
            <p:spPr bwMode="auto">
              <a:xfrm>
                <a:off x="1912" y="3517"/>
                <a:ext cx="11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36893" name="Group 143"/>
            <p:cNvGrpSpPr>
              <a:grpSpLocks/>
            </p:cNvGrpSpPr>
            <p:nvPr/>
          </p:nvGrpSpPr>
          <p:grpSpPr bwMode="auto">
            <a:xfrm>
              <a:off x="4944" y="1680"/>
              <a:ext cx="144" cy="192"/>
              <a:chOff x="1895" y="3353"/>
              <a:chExt cx="144" cy="192"/>
            </a:xfrm>
          </p:grpSpPr>
          <p:sp>
            <p:nvSpPr>
              <p:cNvPr id="36903" name="Rectangle 144"/>
              <p:cNvSpPr>
                <a:spLocks noChangeArrowheads="1"/>
              </p:cNvSpPr>
              <p:nvPr/>
            </p:nvSpPr>
            <p:spPr bwMode="auto">
              <a:xfrm>
                <a:off x="1895" y="3353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6904" name="Line 145"/>
              <p:cNvSpPr>
                <a:spLocks noChangeShapeType="1"/>
              </p:cNvSpPr>
              <p:nvPr/>
            </p:nvSpPr>
            <p:spPr bwMode="auto">
              <a:xfrm>
                <a:off x="1912" y="3385"/>
                <a:ext cx="11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6905" name="Line 146"/>
              <p:cNvSpPr>
                <a:spLocks noChangeShapeType="1"/>
              </p:cNvSpPr>
              <p:nvPr/>
            </p:nvSpPr>
            <p:spPr bwMode="auto">
              <a:xfrm>
                <a:off x="1912" y="3411"/>
                <a:ext cx="11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6906" name="Line 147"/>
              <p:cNvSpPr>
                <a:spLocks noChangeShapeType="1"/>
              </p:cNvSpPr>
              <p:nvPr/>
            </p:nvSpPr>
            <p:spPr bwMode="auto">
              <a:xfrm>
                <a:off x="1912" y="3464"/>
                <a:ext cx="11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6907" name="Line 148"/>
              <p:cNvSpPr>
                <a:spLocks noChangeShapeType="1"/>
              </p:cNvSpPr>
              <p:nvPr/>
            </p:nvSpPr>
            <p:spPr bwMode="auto">
              <a:xfrm>
                <a:off x="1912" y="3490"/>
                <a:ext cx="11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6908" name="Line 149"/>
              <p:cNvSpPr>
                <a:spLocks noChangeShapeType="1"/>
              </p:cNvSpPr>
              <p:nvPr/>
            </p:nvSpPr>
            <p:spPr bwMode="auto">
              <a:xfrm>
                <a:off x="1912" y="3437"/>
                <a:ext cx="11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6909" name="Line 150"/>
              <p:cNvSpPr>
                <a:spLocks noChangeShapeType="1"/>
              </p:cNvSpPr>
              <p:nvPr/>
            </p:nvSpPr>
            <p:spPr bwMode="auto">
              <a:xfrm>
                <a:off x="1912" y="3517"/>
                <a:ext cx="11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36894" name="Group 151"/>
            <p:cNvGrpSpPr>
              <a:grpSpLocks/>
            </p:cNvGrpSpPr>
            <p:nvPr/>
          </p:nvGrpSpPr>
          <p:grpSpPr bwMode="auto">
            <a:xfrm>
              <a:off x="5040" y="1776"/>
              <a:ext cx="144" cy="192"/>
              <a:chOff x="1895" y="3353"/>
              <a:chExt cx="144" cy="192"/>
            </a:xfrm>
          </p:grpSpPr>
          <p:sp>
            <p:nvSpPr>
              <p:cNvPr id="36896" name="Rectangle 152"/>
              <p:cNvSpPr>
                <a:spLocks noChangeArrowheads="1"/>
              </p:cNvSpPr>
              <p:nvPr/>
            </p:nvSpPr>
            <p:spPr bwMode="auto">
              <a:xfrm>
                <a:off x="1895" y="3353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6897" name="Line 153"/>
              <p:cNvSpPr>
                <a:spLocks noChangeShapeType="1"/>
              </p:cNvSpPr>
              <p:nvPr/>
            </p:nvSpPr>
            <p:spPr bwMode="auto">
              <a:xfrm>
                <a:off x="1912" y="3385"/>
                <a:ext cx="11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6898" name="Line 154"/>
              <p:cNvSpPr>
                <a:spLocks noChangeShapeType="1"/>
              </p:cNvSpPr>
              <p:nvPr/>
            </p:nvSpPr>
            <p:spPr bwMode="auto">
              <a:xfrm>
                <a:off x="1912" y="3411"/>
                <a:ext cx="11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6899" name="Line 155"/>
              <p:cNvSpPr>
                <a:spLocks noChangeShapeType="1"/>
              </p:cNvSpPr>
              <p:nvPr/>
            </p:nvSpPr>
            <p:spPr bwMode="auto">
              <a:xfrm>
                <a:off x="1912" y="3464"/>
                <a:ext cx="11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6900" name="Line 156"/>
              <p:cNvSpPr>
                <a:spLocks noChangeShapeType="1"/>
              </p:cNvSpPr>
              <p:nvPr/>
            </p:nvSpPr>
            <p:spPr bwMode="auto">
              <a:xfrm>
                <a:off x="1912" y="3490"/>
                <a:ext cx="11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6901" name="Line 157"/>
              <p:cNvSpPr>
                <a:spLocks noChangeShapeType="1"/>
              </p:cNvSpPr>
              <p:nvPr/>
            </p:nvSpPr>
            <p:spPr bwMode="auto">
              <a:xfrm>
                <a:off x="1912" y="3437"/>
                <a:ext cx="11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6902" name="Line 158"/>
              <p:cNvSpPr>
                <a:spLocks noChangeShapeType="1"/>
              </p:cNvSpPr>
              <p:nvPr/>
            </p:nvSpPr>
            <p:spPr bwMode="auto">
              <a:xfrm>
                <a:off x="1912" y="3517"/>
                <a:ext cx="11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36895" name="Line 194"/>
            <p:cNvSpPr>
              <a:spLocks noChangeShapeType="1"/>
            </p:cNvSpPr>
            <p:nvPr/>
          </p:nvSpPr>
          <p:spPr bwMode="auto">
            <a:xfrm>
              <a:off x="3511" y="1491"/>
              <a:ext cx="797" cy="0"/>
            </a:xfrm>
            <a:prstGeom prst="line">
              <a:avLst/>
            </a:prstGeom>
            <a:noFill/>
            <a:ln w="57150">
              <a:solidFill>
                <a:srgbClr val="3399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</p:grpSp>
      <p:grpSp>
        <p:nvGrpSpPr>
          <p:cNvPr id="19" name="Group 214"/>
          <p:cNvGrpSpPr>
            <a:grpSpLocks/>
          </p:cNvGrpSpPr>
          <p:nvPr/>
        </p:nvGrpSpPr>
        <p:grpSpPr bwMode="auto">
          <a:xfrm>
            <a:off x="1717675" y="4889500"/>
            <a:ext cx="2290763" cy="1765300"/>
            <a:chOff x="1082" y="3080"/>
            <a:chExt cx="1443" cy="1112"/>
          </a:xfrm>
        </p:grpSpPr>
        <p:sp>
          <p:nvSpPr>
            <p:cNvPr id="36881" name="Rectangle 198"/>
            <p:cNvSpPr>
              <a:spLocks noChangeArrowheads="1"/>
            </p:cNvSpPr>
            <p:nvPr/>
          </p:nvSpPr>
          <p:spPr bwMode="auto">
            <a:xfrm>
              <a:off x="1088" y="3088"/>
              <a:ext cx="983" cy="11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6882" name="Line 201"/>
            <p:cNvSpPr>
              <a:spLocks noChangeShapeType="1"/>
            </p:cNvSpPr>
            <p:nvPr/>
          </p:nvSpPr>
          <p:spPr bwMode="auto">
            <a:xfrm flipH="1">
              <a:off x="2059" y="3985"/>
              <a:ext cx="466" cy="0"/>
            </a:xfrm>
            <a:prstGeom prst="line">
              <a:avLst/>
            </a:prstGeom>
            <a:noFill/>
            <a:ln w="57150">
              <a:solidFill>
                <a:srgbClr val="3399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36883" name="Text Box 197"/>
            <p:cNvSpPr txBox="1">
              <a:spLocks noChangeArrowheads="1"/>
            </p:cNvSpPr>
            <p:nvPr/>
          </p:nvSpPr>
          <p:spPr bwMode="auto">
            <a:xfrm>
              <a:off x="1082" y="3080"/>
              <a:ext cx="99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r>
                <a:rPr lang="en-US" altLang="en-US" sz="1400" b="1"/>
                <a:t>Recommendations</a:t>
              </a:r>
            </a:p>
          </p:txBody>
        </p:sp>
        <p:sp>
          <p:nvSpPr>
            <p:cNvPr id="36884" name="Text Box 199"/>
            <p:cNvSpPr txBox="1">
              <a:spLocks noChangeArrowheads="1"/>
            </p:cNvSpPr>
            <p:nvPr/>
          </p:nvSpPr>
          <p:spPr bwMode="auto">
            <a:xfrm>
              <a:off x="1184" y="3280"/>
              <a:ext cx="625" cy="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l" eaLnBrk="1" hangingPunct="1"/>
              <a:r>
                <a:rPr lang="en-US" altLang="en-US" sz="1400"/>
                <a:t>1.~~~~~~</a:t>
              </a:r>
            </a:p>
            <a:p>
              <a:pPr algn="l" eaLnBrk="1" hangingPunct="1"/>
              <a:r>
                <a:rPr lang="en-US" altLang="en-US" sz="1400"/>
                <a:t>2.~~~~~~~</a:t>
              </a:r>
            </a:p>
            <a:p>
              <a:pPr algn="l" eaLnBrk="1" hangingPunct="1"/>
              <a:r>
                <a:rPr lang="en-US" altLang="en-US" sz="1400"/>
                <a:t>3.~~~~~</a:t>
              </a:r>
            </a:p>
            <a:p>
              <a:pPr algn="l" eaLnBrk="1" hangingPunct="1"/>
              <a:r>
                <a:rPr lang="en-US" altLang="en-US" sz="1400"/>
                <a:t>:</a:t>
              </a:r>
            </a:p>
            <a:p>
              <a:pPr algn="l" eaLnBrk="1" hangingPunct="1"/>
              <a:r>
                <a:rPr lang="en-US" altLang="en-US" sz="1400"/>
                <a:t>:</a:t>
              </a:r>
            </a:p>
            <a:p>
              <a:pPr algn="l" eaLnBrk="1" hangingPunct="1"/>
              <a:r>
                <a:rPr lang="en-US" altLang="en-US" sz="1400"/>
                <a:t>:</a:t>
              </a:r>
            </a:p>
          </p:txBody>
        </p:sp>
      </p:grpSp>
      <p:grpSp>
        <p:nvGrpSpPr>
          <p:cNvPr id="20" name="Group 212"/>
          <p:cNvGrpSpPr>
            <a:grpSpLocks/>
          </p:cNvGrpSpPr>
          <p:nvPr/>
        </p:nvGrpSpPr>
        <p:grpSpPr bwMode="auto">
          <a:xfrm>
            <a:off x="4002088" y="3276600"/>
            <a:ext cx="3617912" cy="3305175"/>
            <a:chOff x="2521" y="2064"/>
            <a:chExt cx="2279" cy="2082"/>
          </a:xfrm>
        </p:grpSpPr>
        <p:sp>
          <p:nvSpPr>
            <p:cNvPr id="36878" name="Rectangle 177"/>
            <p:cNvSpPr>
              <a:spLocks noChangeArrowheads="1"/>
            </p:cNvSpPr>
            <p:nvPr/>
          </p:nvSpPr>
          <p:spPr bwMode="auto">
            <a:xfrm>
              <a:off x="2521" y="3888"/>
              <a:ext cx="1152" cy="258"/>
            </a:xfrm>
            <a:prstGeom prst="rect">
              <a:avLst/>
            </a:prstGeom>
            <a:solidFill>
              <a:srgbClr val="FFCCCC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contourW="12700" prstMaterial="legacyMatte">
              <a:bevelT w="13500" h="13500" prst="angle"/>
              <a:bevelB w="13500" h="13500" prst="angle"/>
              <a:extrusionClr>
                <a:srgbClr val="FFCCCC"/>
              </a:extrusionClr>
              <a:contourClr>
                <a:srgbClr val="FFCCCC"/>
              </a:contourClr>
            </a:sp3d>
          </p:spPr>
          <p:txBody>
            <a:bodyPr lIns="90000" tIns="46800" rIns="90000" bIns="46800" anchor="ctr">
              <a:spAutoFit/>
              <a:flatTx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r>
                <a:rPr lang="en-US" altLang="en-US"/>
                <a:t>Predictor</a:t>
              </a:r>
            </a:p>
          </p:txBody>
        </p:sp>
        <p:sp>
          <p:nvSpPr>
            <p:cNvPr id="36879" name="AutoShape 185"/>
            <p:cNvSpPr>
              <a:spLocks noChangeArrowheads="1"/>
            </p:cNvSpPr>
            <p:nvPr/>
          </p:nvSpPr>
          <p:spPr bwMode="auto">
            <a:xfrm>
              <a:off x="3025" y="3576"/>
              <a:ext cx="144" cy="240"/>
            </a:xfrm>
            <a:prstGeom prst="downArrow">
              <a:avLst>
                <a:gd name="adj1" fmla="val 50000"/>
                <a:gd name="adj2" fmla="val 41667"/>
              </a:avLst>
            </a:prstGeom>
            <a:solidFill>
              <a:srgbClr val="3399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cxnSp>
          <p:nvCxnSpPr>
            <p:cNvPr id="36880" name="AutoShape 203"/>
            <p:cNvCxnSpPr>
              <a:cxnSpLocks noChangeShapeType="1"/>
              <a:stCxn id="36885" idx="3"/>
              <a:endCxn id="36878" idx="3"/>
            </p:cNvCxnSpPr>
            <p:nvPr/>
          </p:nvCxnSpPr>
          <p:spPr bwMode="auto">
            <a:xfrm rot="5400000">
              <a:off x="3260" y="2477"/>
              <a:ext cx="1953" cy="1127"/>
            </a:xfrm>
            <a:prstGeom prst="curvedConnector2">
              <a:avLst/>
            </a:prstGeom>
            <a:noFill/>
            <a:ln w="57150">
              <a:solidFill>
                <a:srgbClr val="3399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795005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Collaborative Filtering</a:t>
            </a: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228600" y="4215384"/>
            <a:ext cx="8077200" cy="1499616"/>
          </a:xfrm>
        </p:spPr>
        <p:txBody>
          <a:bodyPr>
            <a:normAutofit/>
          </a:bodyPr>
          <a:lstStyle/>
          <a:p>
            <a:pPr lvl="1" algn="l"/>
            <a:r>
              <a:rPr lang="en-US" sz="3200" b="1" dirty="0"/>
              <a:t>Harnessing quality judgments of other users</a:t>
            </a:r>
          </a:p>
        </p:txBody>
      </p:sp>
    </p:spTree>
    <p:extLst>
      <p:ext uri="{BB962C8B-B14F-4D97-AF65-F5344CB8AC3E}">
        <p14:creationId xmlns:p14="http://schemas.microsoft.com/office/powerpoint/2010/main" val="14996300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Collaborative 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534400" cy="5410201"/>
          </a:xfrm>
        </p:spPr>
        <p:txBody>
          <a:bodyPr/>
          <a:lstStyle/>
          <a:p>
            <a:r>
              <a:rPr lang="en-US" dirty="0"/>
              <a:t>Collaborative filtering is the process of selecting information or patterns using techniques involving collaboration among multiple agents, viewpoints, data sources, etc.</a:t>
            </a:r>
          </a:p>
          <a:p>
            <a:r>
              <a:rPr lang="en-US" dirty="0"/>
              <a:t>The main advantage of this method is that the recommender system does not need to have additional information about the users or content of the items </a:t>
            </a:r>
          </a:p>
          <a:p>
            <a:r>
              <a:rPr lang="en-US" dirty="0"/>
              <a:t>Users’ rating or purchase history is the only information that is needed to work</a:t>
            </a:r>
          </a:p>
        </p:txBody>
      </p:sp>
    </p:spTree>
    <p:extLst>
      <p:ext uri="{BB962C8B-B14F-4D97-AF65-F5344CB8AC3E}">
        <p14:creationId xmlns:p14="http://schemas.microsoft.com/office/powerpoint/2010/main" val="3942067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Rating Matrix: An Example</a:t>
            </a:r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7307" y="1444312"/>
            <a:ext cx="3816426" cy="2134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1" name="Picture 9" descr="Netflix Movies Rate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0" y="914400"/>
            <a:ext cx="479845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Left-Right Arrow 5"/>
          <p:cNvSpPr/>
          <p:nvPr/>
        </p:nvSpPr>
        <p:spPr>
          <a:xfrm rot="20530070">
            <a:off x="3729731" y="2176626"/>
            <a:ext cx="1633641" cy="369408"/>
          </a:xfrm>
          <a:prstGeom prst="leftRightArrow">
            <a:avLst/>
          </a:prstGeom>
          <a:solidFill>
            <a:srgbClr val="FFC000"/>
          </a:solidFill>
          <a:ln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348359" y="4416821"/>
            <a:ext cx="4790682" cy="2206861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 rot="3167752">
            <a:off x="3710890" y="4077679"/>
            <a:ext cx="1397151" cy="304176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070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Rating 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458200" cy="548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Users rate (rank) the items (purchased, watched)</a:t>
            </a:r>
          </a:p>
          <a:p>
            <a:r>
              <a:rPr lang="en-US" b="1" dirty="0"/>
              <a:t>Explicit ratings:</a:t>
            </a:r>
            <a:r>
              <a:rPr lang="en-US" dirty="0"/>
              <a:t> entered by a user directly </a:t>
            </a:r>
          </a:p>
          <a:p>
            <a:pPr lvl="1"/>
            <a:r>
              <a:rPr lang="en-US" dirty="0"/>
              <a:t>(i.e., “Please rate this on a scale of 1-5”)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Implicit ratings:</a:t>
            </a:r>
            <a:r>
              <a:rPr lang="en-US" dirty="0"/>
              <a:t> inferred from other user behavior</a:t>
            </a:r>
          </a:p>
          <a:p>
            <a:pPr lvl="1"/>
            <a:r>
              <a:rPr lang="en-US" dirty="0"/>
              <a:t>Play lists or music listened to, for a music Rec system</a:t>
            </a:r>
          </a:p>
          <a:p>
            <a:pPr lvl="1"/>
            <a:r>
              <a:rPr lang="en-US" dirty="0"/>
              <a:t>The amount of time users spent on a webpage</a:t>
            </a:r>
          </a:p>
          <a:p>
            <a:pPr lvl="1"/>
            <a:endParaRPr lang="en-US" dirty="0"/>
          </a:p>
        </p:txBody>
      </p:sp>
      <p:pic>
        <p:nvPicPr>
          <p:cNvPr id="7170" name="Picture 2" descr="http://www.tipsblogger.com/wp-content/uploads/2011/04/GD-Star-Ratin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743200"/>
            <a:ext cx="403860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567042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Collaborative Filtering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686800" cy="525780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Types of Collaborative Filtering Algorithms:</a:t>
            </a:r>
          </a:p>
          <a:p>
            <a:endParaRPr lang="en-US" sz="1700" b="1" dirty="0"/>
          </a:p>
          <a:p>
            <a:r>
              <a:rPr lang="en-US" b="1" dirty="0"/>
              <a:t>Memory-based</a:t>
            </a:r>
            <a:r>
              <a:rPr lang="en-US" dirty="0"/>
              <a:t>: Recommendation is directly based on previous ratings in the stored matrix that describes user-item relations</a:t>
            </a:r>
          </a:p>
          <a:p>
            <a:pPr lvl="1"/>
            <a:endParaRPr lang="en-US" dirty="0"/>
          </a:p>
          <a:p>
            <a:r>
              <a:rPr lang="en-US" b="1" dirty="0"/>
              <a:t>Model-based</a:t>
            </a:r>
            <a:r>
              <a:rPr lang="en-US" dirty="0"/>
              <a:t>: Alternatively, one can assume that an underlying model (hypothesis) governs the way users rate items. </a:t>
            </a:r>
            <a:br>
              <a:rPr lang="en-US" dirty="0"/>
            </a:br>
            <a:r>
              <a:rPr lang="en-US" dirty="0"/>
              <a:t>This model can be approximated and learned. The model is then used to recommend ratings. </a:t>
            </a:r>
            <a:br>
              <a:rPr lang="en-US" dirty="0"/>
            </a:br>
            <a:r>
              <a:rPr lang="en-US" dirty="0"/>
              <a:t>A model, for example, is that users rate low budget movies poorly</a:t>
            </a:r>
          </a:p>
        </p:txBody>
      </p:sp>
    </p:spTree>
    <p:extLst>
      <p:ext uri="{BB962C8B-B14F-4D97-AF65-F5344CB8AC3E}">
        <p14:creationId xmlns:p14="http://schemas.microsoft.com/office/powerpoint/2010/main" val="1580443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Common Solutions to the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3752"/>
            <a:ext cx="8724900" cy="4117847"/>
          </a:xfrm>
        </p:spPr>
        <p:txBody>
          <a:bodyPr>
            <a:normAutofit/>
          </a:bodyPr>
          <a:lstStyle/>
          <a:p>
            <a:r>
              <a:rPr lang="en-US" dirty="0"/>
              <a:t>Consulting friends</a:t>
            </a:r>
          </a:p>
          <a:p>
            <a:r>
              <a:rPr lang="en-US" dirty="0"/>
              <a:t>Obtaining information from a trusted third party</a:t>
            </a:r>
          </a:p>
          <a:p>
            <a:r>
              <a:rPr lang="en-US" dirty="0"/>
              <a:t>Hiring a team of experts</a:t>
            </a:r>
          </a:p>
          <a:p>
            <a:r>
              <a:rPr lang="en-US" dirty="0"/>
              <a:t>Search the Internet</a:t>
            </a:r>
          </a:p>
          <a:p>
            <a:r>
              <a:rPr lang="en-US" dirty="0"/>
              <a:t>Following the crowd (pick the item from top-n lists, e.g., best sellers on Amazon)</a:t>
            </a:r>
          </a:p>
          <a:p>
            <a:r>
              <a:rPr lang="en-US" b="1" dirty="0"/>
              <a:t>Can we automate all of the above?</a:t>
            </a:r>
          </a:p>
          <a:p>
            <a:pPr lvl="1"/>
            <a:r>
              <a:rPr lang="en-US" b="1" dirty="0"/>
              <a:t>Using a recommender algorithm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0500" y="5410200"/>
            <a:ext cx="8763000" cy="120032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Goal of Recommendation:</a:t>
            </a:r>
          </a:p>
          <a:p>
            <a:pPr algn="ctr"/>
            <a:r>
              <a:rPr lang="en-US" sz="2400" b="1" dirty="0">
                <a:solidFill>
                  <a:srgbClr val="FF0000"/>
                </a:solidFill>
              </a:rPr>
              <a:t>To come up with a short list of </a:t>
            </a:r>
          </a:p>
          <a:p>
            <a:pPr algn="ctr"/>
            <a:r>
              <a:rPr lang="en-US" sz="2400" b="1" dirty="0">
                <a:solidFill>
                  <a:srgbClr val="FF0000"/>
                </a:solidFill>
              </a:rPr>
              <a:t>items that fits user’s interests</a:t>
            </a:r>
          </a:p>
        </p:txBody>
      </p:sp>
    </p:spTree>
    <p:extLst>
      <p:ext uri="{BB962C8B-B14F-4D97-AF65-F5344CB8AC3E}">
        <p14:creationId xmlns:p14="http://schemas.microsoft.com/office/powerpoint/2010/main" val="14761562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534400" cy="987552"/>
          </a:xfrm>
        </p:spPr>
        <p:txBody>
          <a:bodyPr>
            <a:noAutofit/>
          </a:bodyPr>
          <a:lstStyle/>
          <a:p>
            <a:r>
              <a:rPr lang="en-US" sz="4000" dirty="0"/>
              <a:t>Memory-Based Collaborative Filtering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5410200" cy="5410201"/>
          </a:xfrm>
        </p:spPr>
        <p:txBody>
          <a:bodyPr>
            <a:normAutofit lnSpcReduction="10000"/>
          </a:bodyPr>
          <a:lstStyle/>
          <a:p>
            <a:r>
              <a:rPr lang="en-US" sz="3600" b="1" dirty="0"/>
              <a:t>User-based CF</a:t>
            </a:r>
          </a:p>
          <a:p>
            <a:pPr marL="638683" lvl="1" indent="0">
              <a:buNone/>
            </a:pPr>
            <a:r>
              <a:rPr lang="en-US" sz="3200" dirty="0"/>
              <a:t>Users with similar </a:t>
            </a:r>
            <a:r>
              <a:rPr lang="en-US" sz="3200" b="1" dirty="0"/>
              <a:t>previous </a:t>
            </a:r>
            <a:r>
              <a:rPr lang="en-US" sz="3200" dirty="0"/>
              <a:t>ratings for items are likely to rate future items similarly</a:t>
            </a:r>
          </a:p>
          <a:p>
            <a:r>
              <a:rPr lang="en-US" sz="3600" b="1" dirty="0"/>
              <a:t>Item-based CF</a:t>
            </a:r>
          </a:p>
          <a:p>
            <a:pPr marL="638683" lvl="1" indent="0">
              <a:buNone/>
            </a:pPr>
            <a:r>
              <a:rPr lang="en-US" sz="3200" dirty="0"/>
              <a:t>Items that have received similar ratings </a:t>
            </a:r>
            <a:r>
              <a:rPr lang="en-US" sz="3200" b="1" dirty="0"/>
              <a:t>previously </a:t>
            </a:r>
            <a:r>
              <a:rPr lang="en-US" sz="3200" dirty="0"/>
              <a:t>from users are likely to receive similar ratings from future users</a:t>
            </a:r>
            <a:endParaRPr lang="en-US" sz="3200" i="1" dirty="0"/>
          </a:p>
        </p:txBody>
      </p:sp>
      <p:grpSp>
        <p:nvGrpSpPr>
          <p:cNvPr id="4" name="Group 3"/>
          <p:cNvGrpSpPr/>
          <p:nvPr/>
        </p:nvGrpSpPr>
        <p:grpSpPr>
          <a:xfrm>
            <a:off x="5715000" y="2005541"/>
            <a:ext cx="3048000" cy="1956859"/>
            <a:chOff x="6400800" y="1752600"/>
            <a:chExt cx="2438400" cy="1817159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7000" y="1752600"/>
              <a:ext cx="2266950" cy="18171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" name="Oval 4"/>
            <p:cNvSpPr/>
            <p:nvPr/>
          </p:nvSpPr>
          <p:spPr>
            <a:xfrm>
              <a:off x="6400800" y="2133600"/>
              <a:ext cx="2438400" cy="685800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5715000" y="4395129"/>
            <a:ext cx="2971799" cy="2158071"/>
            <a:chOff x="6477000" y="4191000"/>
            <a:chExt cx="2266950" cy="1943100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7000" y="4191000"/>
              <a:ext cx="2266950" cy="18171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" name="Oval 7"/>
            <p:cNvSpPr/>
            <p:nvPr/>
          </p:nvSpPr>
          <p:spPr>
            <a:xfrm rot="5400000">
              <a:off x="7324725" y="4714875"/>
              <a:ext cx="1943100" cy="895350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51978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Collaborative Filtering: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Weigh all users/items with respect to their similarity with the current user/item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Select a subset of the users/items (neighbors) as recommenders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Predict the rating of the user for specific items using neighbors’ ratings for the same (or similar) items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Recommend items with the highest predicted rank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03198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Collaborative Filtering: Illustration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24400"/>
            <a:ext cx="8229600" cy="1676401"/>
          </a:xfrm>
        </p:spPr>
        <p:txBody>
          <a:bodyPr/>
          <a:lstStyle/>
          <a:p>
            <a:r>
              <a:rPr lang="en-US" dirty="0"/>
              <a:t>A and B are following C, and B is following D</a:t>
            </a:r>
          </a:p>
          <a:p>
            <a:pPr lvl="1"/>
            <a:r>
              <a:rPr lang="en-US" dirty="0"/>
              <a:t> A might be interested in following D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76400"/>
            <a:ext cx="3733800" cy="25964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515273"/>
            <a:ext cx="3749457" cy="27576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8384930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686800" cy="955865"/>
          </a:xfrm>
        </p:spPr>
        <p:txBody>
          <a:bodyPr>
            <a:noAutofit/>
          </a:bodyPr>
          <a:lstStyle/>
          <a:p>
            <a:r>
              <a:rPr lang="en-US" sz="3600" dirty="0"/>
              <a:t>Measure Similarity between Users / Items)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Cosine Similarity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Pearson Correlation Coefficient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96135" y="2209800"/>
            <a:ext cx="7148305" cy="1320391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  <a:ln>
            <a:solidFill>
              <a:schemeClr val="tx2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57200" y="4876800"/>
            <a:ext cx="7968066" cy="1413066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146740799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User-based Collaborative Filtering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In user-based collaborative filtering, the system finds the most similar user (users) to the current user and uses their preferences for  recommendation</a:t>
            </a:r>
          </a:p>
          <a:p>
            <a:r>
              <a:rPr lang="en-US" sz="3200" dirty="0"/>
              <a:t>The user-based approach is not as popular as the item-based approach</a:t>
            </a:r>
          </a:p>
          <a:p>
            <a:pPr lvl="1"/>
            <a:r>
              <a:rPr lang="en-US" sz="2800" dirty="0"/>
              <a:t>For a system that handles a large user base, even the smallest change in the user data is likely to reset the entire group of similar users</a:t>
            </a:r>
          </a:p>
        </p:txBody>
      </p:sp>
    </p:spTree>
    <p:extLst>
      <p:ext uri="{BB962C8B-B14F-4D97-AF65-F5344CB8AC3E}">
        <p14:creationId xmlns:p14="http://schemas.microsoft.com/office/powerpoint/2010/main" val="161681431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Collaborative Filtering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153400" cy="5257801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0000FF"/>
                </a:solidFill>
              </a:rPr>
              <a:t>Consider user </a:t>
            </a:r>
            <a:r>
              <a:rPr lang="en-US" b="1" i="1" dirty="0">
                <a:solidFill>
                  <a:srgbClr val="0000FF"/>
                </a:solidFill>
              </a:rPr>
              <a:t>x</a:t>
            </a:r>
          </a:p>
          <a:p>
            <a:pPr lvl="8"/>
            <a:endParaRPr lang="en-US" dirty="0"/>
          </a:p>
          <a:p>
            <a:pPr eaLnBrk="1" hangingPunct="1"/>
            <a:r>
              <a:rPr lang="en-US" dirty="0"/>
              <a:t>Find set </a:t>
            </a:r>
            <a:r>
              <a:rPr lang="en-US" b="1" i="1" dirty="0"/>
              <a:t>N</a:t>
            </a:r>
            <a:r>
              <a:rPr lang="en-US" dirty="0"/>
              <a:t> of other </a:t>
            </a:r>
            <a:br>
              <a:rPr lang="en-US" dirty="0"/>
            </a:br>
            <a:r>
              <a:rPr lang="en-US" dirty="0"/>
              <a:t>users whose ratings </a:t>
            </a:r>
            <a:br>
              <a:rPr lang="en-US" dirty="0"/>
            </a:br>
            <a:r>
              <a:rPr lang="en-US" dirty="0"/>
              <a:t>are “</a:t>
            </a:r>
            <a:r>
              <a:rPr lang="en-US" b="1" dirty="0">
                <a:solidFill>
                  <a:srgbClr val="FF0066"/>
                </a:solidFill>
              </a:rPr>
              <a:t>similar</a:t>
            </a:r>
            <a:r>
              <a:rPr lang="en-US" dirty="0"/>
              <a:t>” to </a:t>
            </a:r>
            <a:br>
              <a:rPr lang="en-US" dirty="0"/>
            </a:br>
            <a:r>
              <a:rPr lang="en-US" b="1" i="1" dirty="0"/>
              <a:t>x</a:t>
            </a:r>
            <a:r>
              <a:rPr lang="en-US" dirty="0"/>
              <a:t>’s ratings</a:t>
            </a:r>
          </a:p>
          <a:p>
            <a:pPr lvl="8"/>
            <a:endParaRPr lang="en-US" dirty="0"/>
          </a:p>
          <a:p>
            <a:pPr eaLnBrk="1" hangingPunct="1"/>
            <a:r>
              <a:rPr lang="en-US" dirty="0"/>
              <a:t>Estimate </a:t>
            </a:r>
            <a:r>
              <a:rPr lang="en-US" b="1" i="1" dirty="0"/>
              <a:t>x</a:t>
            </a:r>
            <a:r>
              <a:rPr lang="en-US" dirty="0"/>
              <a:t>’s ratings </a:t>
            </a:r>
            <a:br>
              <a:rPr lang="en-US" dirty="0"/>
            </a:br>
            <a:r>
              <a:rPr lang="en-US" dirty="0"/>
              <a:t>based on ratings </a:t>
            </a:r>
            <a:br>
              <a:rPr lang="en-US" dirty="0"/>
            </a:br>
            <a:r>
              <a:rPr lang="en-US" dirty="0"/>
              <a:t>of users in </a:t>
            </a:r>
            <a:r>
              <a:rPr lang="en-US" b="1" i="1" dirty="0"/>
              <a:t>N</a:t>
            </a:r>
          </a:p>
          <a:p>
            <a:pPr eaLnBrk="1" hangingPunct="1"/>
            <a:endParaRPr lang="en-US" dirty="0"/>
          </a:p>
        </p:txBody>
      </p:sp>
      <p:pic>
        <p:nvPicPr>
          <p:cNvPr id="32772" name="Picture 4" descr="Figu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3960" y="1209674"/>
            <a:ext cx="4603840" cy="4276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4648200" y="2492298"/>
            <a:ext cx="762000" cy="304800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rgbClr val="008000"/>
                </a:solidFill>
              </a:rPr>
              <a:t>x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257800" y="1382751"/>
            <a:ext cx="3200400" cy="403302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391400" y="3776547"/>
            <a:ext cx="1600200" cy="403302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rgbClr val="008000"/>
                </a:solidFill>
              </a:rPr>
              <a:t>N</a:t>
            </a:r>
            <a:endParaRPr lang="en-US" b="1" i="1" dirty="0">
              <a:solidFill>
                <a:srgbClr val="008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953000" y="4995747"/>
            <a:ext cx="1828800" cy="403302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638800" y="5715000"/>
            <a:ext cx="1828800" cy="403302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419600" y="3149292"/>
            <a:ext cx="457200" cy="403302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24502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Finding “Similar” Users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819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eaLnBrk="1" hangingPunct="1"/>
                <a:r>
                  <a:rPr lang="en-US" dirty="0"/>
                  <a:t>Let </a:t>
                </a:r>
                <a:r>
                  <a:rPr lang="en-US" b="1" i="1" dirty="0" err="1"/>
                  <a:t>r</a:t>
                </a:r>
                <a:r>
                  <a:rPr lang="en-US" b="1" i="1" baseline="-25000" dirty="0" err="1"/>
                  <a:t>x</a:t>
                </a:r>
                <a:r>
                  <a:rPr lang="en-US" dirty="0"/>
                  <a:t> be the vector of user </a:t>
                </a:r>
                <a:r>
                  <a:rPr lang="en-US" b="1" i="1" dirty="0"/>
                  <a:t>x</a:t>
                </a:r>
                <a:r>
                  <a:rPr lang="en-US" dirty="0"/>
                  <a:t>’s ratings</a:t>
                </a:r>
              </a:p>
              <a:p>
                <a:r>
                  <a:rPr lang="en-US" b="1" dirty="0" err="1">
                    <a:solidFill>
                      <a:srgbClr val="0000FF"/>
                    </a:solidFill>
                  </a:rPr>
                  <a:t>Jaccard</a:t>
                </a:r>
                <a:r>
                  <a:rPr lang="en-US" b="1" dirty="0">
                    <a:solidFill>
                      <a:srgbClr val="0000FF"/>
                    </a:solidFill>
                  </a:rPr>
                  <a:t> similarity measure</a:t>
                </a:r>
              </a:p>
              <a:p>
                <a:pPr lvl="1"/>
                <a:r>
                  <a:rPr lang="en-US" b="1" dirty="0"/>
                  <a:t>Problem:</a:t>
                </a:r>
                <a:r>
                  <a:rPr lang="en-US" dirty="0"/>
                  <a:t> Ignores the value of the rating </a:t>
                </a:r>
              </a:p>
              <a:p>
                <a:pPr eaLnBrk="1" hangingPunct="1"/>
                <a:r>
                  <a:rPr lang="en-US" b="1" dirty="0">
                    <a:solidFill>
                      <a:srgbClr val="FF0066"/>
                    </a:solidFill>
                  </a:rPr>
                  <a:t>Cosine similarity measure</a:t>
                </a:r>
              </a:p>
              <a:p>
                <a:pPr lvl="1"/>
                <a:r>
                  <a:rPr lang="en-US" dirty="0" err="1"/>
                  <a:t>sim</a:t>
                </a:r>
                <a:r>
                  <a:rPr lang="en-US" dirty="0"/>
                  <a:t>(</a:t>
                </a:r>
                <a:r>
                  <a:rPr lang="en-US" b="1" i="1" dirty="0"/>
                  <a:t>x</a:t>
                </a:r>
                <a:r>
                  <a:rPr lang="en-US" dirty="0"/>
                  <a:t>, </a:t>
                </a:r>
                <a:r>
                  <a:rPr lang="en-US" b="1" i="1" dirty="0"/>
                  <a:t>y</a:t>
                </a:r>
                <a:r>
                  <a:rPr lang="en-US" dirty="0"/>
                  <a:t>) = </a:t>
                </a:r>
                <a:r>
                  <a:rPr lang="en-US" dirty="0" err="1"/>
                  <a:t>cos</a:t>
                </a:r>
                <a:r>
                  <a:rPr lang="en-US" dirty="0"/>
                  <a:t>(</a:t>
                </a:r>
                <a:r>
                  <a:rPr lang="en-US" b="1" i="1" dirty="0" err="1"/>
                  <a:t>r</a:t>
                </a:r>
                <a:r>
                  <a:rPr lang="en-US" b="1" i="1" baseline="-25000" dirty="0" err="1"/>
                  <a:t>x</a:t>
                </a:r>
                <a:r>
                  <a:rPr lang="en-US" dirty="0"/>
                  <a:t>, </a:t>
                </a:r>
                <a:r>
                  <a:rPr lang="en-US" b="1" i="1" dirty="0" err="1"/>
                  <a:t>r</a:t>
                </a:r>
                <a:r>
                  <a:rPr lang="en-US" b="1" i="1" baseline="-25000" dirty="0" err="1"/>
                  <a:t>y</a:t>
                </a:r>
                <a:r>
                  <a:rPr lang="en-US" dirty="0"/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 dirty="0">
                                <a:latin typeface="Cambria Math"/>
                              </a:rPr>
                              <m:t>𝑥</m:t>
                            </m:r>
                          </m:sub>
                        </m:sSub>
                        <m:r>
                          <a:rPr lang="en-US" i="1" dirty="0">
                            <a:latin typeface="Cambria Math"/>
                          </a:rPr>
                          <m:t>⋅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𝑦</m:t>
                            </m:r>
                          </m:sub>
                        </m:sSub>
                      </m:num>
                      <m:den>
                        <m:r>
                          <a:rPr lang="en-US" b="0" i="1" dirty="0" smtClean="0">
                            <a:latin typeface="Cambria Math"/>
                          </a:rPr>
                          <m:t>||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𝑥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/>
                          </a:rPr>
                          <m:t>||⋅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||</m:t>
                            </m:r>
                            <m:r>
                              <a:rPr lang="en-US" b="0" i="1" dirty="0" smtClean="0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𝑦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/>
                          </a:rPr>
                          <m:t>||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b="1" dirty="0"/>
                  <a:t>Problem:</a:t>
                </a:r>
                <a:r>
                  <a:rPr lang="en-US" dirty="0"/>
                  <a:t> Treats missing ratings as “negative”</a:t>
                </a:r>
              </a:p>
              <a:p>
                <a:pPr eaLnBrk="1" hangingPunct="1"/>
                <a:r>
                  <a:rPr lang="en-US" b="1" dirty="0">
                    <a:solidFill>
                      <a:srgbClr val="D60093"/>
                    </a:solidFill>
                  </a:rPr>
                  <a:t>Pearson correlation coefficient</a:t>
                </a:r>
              </a:p>
              <a:p>
                <a:pPr lvl="1" eaLnBrk="1" hangingPunct="1"/>
                <a:r>
                  <a:rPr lang="en-US" b="1" i="1" dirty="0" err="1">
                    <a:solidFill>
                      <a:srgbClr val="0000FF"/>
                    </a:solidFill>
                  </a:rPr>
                  <a:t>S</a:t>
                </a:r>
                <a:r>
                  <a:rPr lang="en-US" b="1" i="1" baseline="-25000" dirty="0" err="1">
                    <a:solidFill>
                      <a:srgbClr val="0000FF"/>
                    </a:solidFill>
                  </a:rPr>
                  <a:t>xy</a:t>
                </a:r>
                <a:r>
                  <a:rPr lang="en-US" dirty="0"/>
                  <a:t> = items rated by both users </a:t>
                </a:r>
                <a:r>
                  <a:rPr lang="en-US" b="1" i="1" dirty="0"/>
                  <a:t>x</a:t>
                </a:r>
                <a:r>
                  <a:rPr lang="en-US" dirty="0"/>
                  <a:t> and </a:t>
                </a:r>
                <a:r>
                  <a:rPr lang="en-US" b="1" i="1" dirty="0"/>
                  <a:t>y</a:t>
                </a:r>
              </a:p>
              <a:p>
                <a:pPr lvl="1" eaLnBrk="1" hangingPunct="1">
                  <a:buFont typeface="Wingdings" charset="2"/>
                  <a:buNone/>
                </a:pPr>
                <a:endParaRPr lang="en-US" dirty="0"/>
              </a:p>
              <a:p>
                <a:pPr eaLnBrk="1" hangingPunct="1">
                  <a:buFont typeface="Wingdings" charset="2"/>
                  <a:buNone/>
                </a:pPr>
                <a:r>
                  <a:rPr lang="en-US" dirty="0"/>
                  <a:t>	</a:t>
                </a:r>
              </a:p>
            </p:txBody>
          </p:sp>
        </mc:Choice>
        <mc:Fallback xmlns="">
          <p:sp>
            <p:nvSpPr>
              <p:cNvPr id="3481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4"/>
                <a:stretch>
                  <a:fillRect t="-16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6505880" y="76200"/>
            <a:ext cx="2561920" cy="83099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i="1" dirty="0" err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r</a:t>
            </a:r>
            <a:r>
              <a:rPr lang="en-US" sz="2400" b="1" i="1" baseline="-25000" dirty="0" err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x</a:t>
            </a:r>
            <a:r>
              <a:rPr lang="en-US" sz="24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= [*, _, _, *, ***]</a:t>
            </a:r>
          </a:p>
          <a:p>
            <a:r>
              <a:rPr lang="en-US" sz="2400" b="1" i="1" dirty="0" err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r</a:t>
            </a:r>
            <a:r>
              <a:rPr lang="en-US" sz="2400" b="1" i="1" baseline="-25000" dirty="0" err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y</a:t>
            </a:r>
            <a:r>
              <a:rPr lang="en-US" sz="24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= [*, _, **, **, _]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543800" y="1896070"/>
            <a:ext cx="1433406" cy="83099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b="1" i="1" dirty="0" err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r</a:t>
            </a:r>
            <a:r>
              <a:rPr lang="en-US" sz="1600" b="1" i="1" baseline="-25000" dirty="0" err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x</a:t>
            </a:r>
            <a:r>
              <a:rPr lang="en-US" sz="1600" b="1" i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1600" b="1" i="1" dirty="0" err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r</a:t>
            </a:r>
            <a:r>
              <a:rPr lang="en-US" sz="1600" b="1" i="1" baseline="-25000" dirty="0" err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y</a:t>
            </a:r>
            <a:r>
              <a:rPr lang="en-US" sz="1600" b="1" i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as sets:</a:t>
            </a:r>
          </a:p>
          <a:p>
            <a:r>
              <a:rPr lang="en-US" sz="1600" b="1" i="1" dirty="0" err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r</a:t>
            </a:r>
            <a:r>
              <a:rPr lang="en-US" sz="1600" b="1" i="1" baseline="-25000" dirty="0" err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x</a:t>
            </a:r>
            <a:r>
              <a:rPr 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= {1, 4, 5}</a:t>
            </a:r>
          </a:p>
          <a:p>
            <a:r>
              <a:rPr lang="en-US" sz="1600" b="1" i="1" dirty="0" err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r</a:t>
            </a:r>
            <a:r>
              <a:rPr lang="en-US" sz="1600" b="1" i="1" baseline="-25000" dirty="0" err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y</a:t>
            </a:r>
            <a:r>
              <a:rPr 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= {1, 3, 4}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399612" y="3124200"/>
            <a:ext cx="1744388" cy="83099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b="1" i="1" dirty="0" err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r</a:t>
            </a:r>
            <a:r>
              <a:rPr lang="en-US" sz="1600" b="1" i="1" baseline="-25000" dirty="0" err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x</a:t>
            </a:r>
            <a:r>
              <a:rPr lang="en-US" sz="1600" b="1" i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1600" b="1" i="1" dirty="0" err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r</a:t>
            </a:r>
            <a:r>
              <a:rPr lang="en-US" sz="1600" b="1" i="1" baseline="-25000" dirty="0" err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y</a:t>
            </a:r>
            <a:r>
              <a:rPr lang="en-US" sz="1600" b="1" i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as points:</a:t>
            </a:r>
          </a:p>
          <a:p>
            <a:r>
              <a:rPr lang="en-US" sz="1600" b="1" i="1" dirty="0" err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r</a:t>
            </a:r>
            <a:r>
              <a:rPr lang="en-US" sz="1600" b="1" i="1" baseline="-25000" dirty="0" err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x</a:t>
            </a:r>
            <a:r>
              <a:rPr 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= {1, 0, 0, 1, 3}</a:t>
            </a:r>
          </a:p>
          <a:p>
            <a:r>
              <a:rPr lang="en-US" sz="1600" b="1" i="1" dirty="0" err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r</a:t>
            </a:r>
            <a:r>
              <a:rPr lang="en-US" sz="1600" b="1" i="1" baseline="-25000" dirty="0" err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y</a:t>
            </a:r>
            <a:r>
              <a:rPr 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= {1, 0, 2, 2, 0}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711232" y="6172200"/>
            <a:ext cx="14542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 err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r</a:t>
            </a:r>
            <a:r>
              <a:rPr lang="en-US" b="1" baseline="-25000" dirty="0" err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x</a:t>
            </a:r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b="1" dirty="0" err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r</a:t>
            </a:r>
            <a:r>
              <a:rPr lang="en-US" b="1" baseline="-25000" dirty="0" err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y</a:t>
            </a:r>
            <a:r>
              <a:rPr lang="en-US" baseline="-250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… avg.</a:t>
            </a:r>
            <a:b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</a:br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rating of </a:t>
            </a:r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x</a:t>
            </a:r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y</a:t>
            </a:r>
            <a:endParaRPr lang="en-US" b="1" baseline="-25000" dirty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7807542" y="6284260"/>
            <a:ext cx="145180" cy="0"/>
          </a:xfrm>
          <a:prstGeom prst="line">
            <a:avLst/>
          </a:prstGeom>
          <a:ln w="12700">
            <a:solidFill>
              <a:srgbClr val="008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096334" y="6284260"/>
            <a:ext cx="145180" cy="0"/>
          </a:xfrm>
          <a:prstGeom prst="line">
            <a:avLst/>
          </a:prstGeom>
          <a:ln w="12700">
            <a:solidFill>
              <a:srgbClr val="008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57451" y="5257800"/>
                <a:ext cx="7138749" cy="14304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/>
                          <a:cs typeface="Arial" pitchFamily="34" charset="0"/>
                        </a:rPr>
                        <m:t>𝒔𝒊𝒎</m:t>
                      </m:r>
                      <m:d>
                        <m:dPr>
                          <m:ctrlPr>
                            <a:rPr lang="en-US" sz="2400" b="1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/>
                              <a:cs typeface="Arial" pitchFamily="34" charset="0"/>
                            </a:rPr>
                            <m:t>𝒙</m:t>
                          </m:r>
                          <m:r>
                            <a:rPr lang="en-US" sz="2400" b="1" i="1" smtClean="0">
                              <a:latin typeface="Cambria Math"/>
                              <a:cs typeface="Arial" pitchFamily="34" charset="0"/>
                            </a:rPr>
                            <m:t>,</m:t>
                          </m:r>
                          <m:r>
                            <a:rPr lang="en-US" sz="2400" b="1" i="1" smtClean="0">
                              <a:latin typeface="Cambria Math"/>
                              <a:cs typeface="Arial" pitchFamily="34" charset="0"/>
                            </a:rPr>
                            <m:t>𝒚</m:t>
                          </m:r>
                        </m:e>
                      </m:d>
                      <m:r>
                        <a:rPr lang="en-US" sz="2400" b="1" i="1" smtClean="0">
                          <a:latin typeface="Cambria Math"/>
                          <a:cs typeface="Arial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2400" b="1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naryPr>
                            <m:sub>
                              <m:r>
                                <a:rPr lang="en-US" sz="2400" b="1" i="1" smtClean="0">
                                  <a:latin typeface="Cambria Math"/>
                                  <a:cs typeface="Arial" pitchFamily="34" charset="0"/>
                                </a:rPr>
                                <m:t>𝒔</m:t>
                              </m:r>
                              <m:r>
                                <a:rPr lang="en-US" sz="2400" b="1" i="1" smtClean="0">
                                  <a:latin typeface="Cambria Math"/>
                                  <a:cs typeface="Arial" pitchFamily="34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sz="2400" b="1" i="1" smtClean="0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latin typeface="Cambria Math"/>
                                      <a:cs typeface="Arial" pitchFamily="34" charset="0"/>
                                    </a:rPr>
                                    <m:t>𝑺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latin typeface="Cambria Math"/>
                                      <a:cs typeface="Arial" pitchFamily="34" charset="0"/>
                                    </a:rPr>
                                    <m:t>𝒙𝒚</m:t>
                                  </m:r>
                                </m:sub>
                              </m:sSub>
                            </m:sub>
                            <m:sup/>
                            <m:e>
                              <m:d>
                                <m:dPr>
                                  <m:ctrlPr>
                                    <a:rPr lang="en-US" sz="2400" b="1" i="1" smtClean="0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1" i="1"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>
                                          <a:latin typeface="Cambria Math"/>
                                          <a:cs typeface="Arial" pitchFamily="34" charset="0"/>
                                        </a:rPr>
                                        <m:t>𝒓</m:t>
                                      </m:r>
                                    </m:e>
                                    <m:sub>
                                      <m:r>
                                        <a:rPr lang="en-US" sz="2400" b="1" i="1">
                                          <a:latin typeface="Cambria Math"/>
                                          <a:cs typeface="Arial" pitchFamily="34" charset="0"/>
                                        </a:rPr>
                                        <m:t>𝒙𝒔</m:t>
                                      </m:r>
                                    </m:sub>
                                  </m:sSub>
                                  <m:r>
                                    <a:rPr lang="en-US" sz="2400" b="1" i="1">
                                      <a:latin typeface="Cambria Math"/>
                                      <a:cs typeface="Arial" pitchFamily="34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sz="2400" b="1" i="1"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sz="2400" b="1" i="1">
                                              <a:latin typeface="Cambria Math" panose="02040503050406030204" pitchFamily="18" charset="0"/>
                                              <a:cs typeface="Arial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1" i="1">
                                              <a:latin typeface="Cambria Math"/>
                                              <a:cs typeface="Arial" pitchFamily="34" charset="0"/>
                                            </a:rPr>
                                            <m:t>𝒓</m:t>
                                          </m:r>
                                        </m:e>
                                        <m:sub>
                                          <m:r>
                                            <a:rPr lang="en-US" sz="2400" b="1" i="1">
                                              <a:latin typeface="Cambria Math"/>
                                              <a:cs typeface="Arial" pitchFamily="34" charset="0"/>
                                            </a:rPr>
                                            <m:t>𝒙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  <m:d>
                                <m:dPr>
                                  <m:ctrlPr>
                                    <a:rPr lang="en-US" sz="2400" b="1" i="1" smtClean="0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1" i="1"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>
                                          <a:latin typeface="Cambria Math"/>
                                          <a:cs typeface="Arial" pitchFamily="34" charset="0"/>
                                        </a:rPr>
                                        <m:t>𝒓</m:t>
                                      </m:r>
                                    </m:e>
                                    <m:sub>
                                      <m:r>
                                        <a:rPr lang="en-US" sz="2400" b="1" i="1" smtClean="0">
                                          <a:latin typeface="Cambria Math"/>
                                          <a:cs typeface="Arial" pitchFamily="34" charset="0"/>
                                        </a:rPr>
                                        <m:t>𝒚</m:t>
                                      </m:r>
                                      <m:r>
                                        <a:rPr lang="en-US" sz="2400" b="1" i="1">
                                          <a:latin typeface="Cambria Math"/>
                                          <a:cs typeface="Arial" pitchFamily="34" charset="0"/>
                                        </a:rPr>
                                        <m:t>𝒔</m:t>
                                      </m:r>
                                    </m:sub>
                                  </m:sSub>
                                  <m:r>
                                    <a:rPr lang="en-US" sz="2400" b="1" i="1">
                                      <a:latin typeface="Cambria Math"/>
                                      <a:cs typeface="Arial" pitchFamily="34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sz="2400" b="1" i="1"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sz="2400" b="1" i="1">
                                              <a:latin typeface="Cambria Math" panose="02040503050406030204" pitchFamily="18" charset="0"/>
                                              <a:cs typeface="Arial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1" i="1">
                                              <a:latin typeface="Cambria Math"/>
                                              <a:cs typeface="Arial" pitchFamily="34" charset="0"/>
                                            </a:rPr>
                                            <m:t>𝒓</m:t>
                                          </m:r>
                                        </m:e>
                                        <m:sub>
                                          <m:r>
                                            <a:rPr lang="en-US" sz="2400" b="1" i="1" smtClean="0">
                                              <a:latin typeface="Cambria Math"/>
                                              <a:cs typeface="Arial" pitchFamily="34" charset="0"/>
                                            </a:rPr>
                                            <m:t>𝒚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</m:e>
                          </m:nary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400" b="1" i="1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400" b="1" i="1">
                                      <a:latin typeface="Cambria Math"/>
                                      <a:cs typeface="Arial" pitchFamily="34" charset="0"/>
                                    </a:rPr>
                                    <m:t>𝒔</m:t>
                                  </m:r>
                                  <m:r>
                                    <a:rPr lang="en-US" sz="2400" b="1" i="1">
                                      <a:latin typeface="Cambria Math"/>
                                      <a:cs typeface="Arial" pitchFamily="34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sz="2400" b="1" i="1"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>
                                          <a:latin typeface="Cambria Math"/>
                                          <a:cs typeface="Arial" pitchFamily="34" charset="0"/>
                                        </a:rPr>
                                        <m:t>𝑺</m:t>
                                      </m:r>
                                    </m:e>
                                    <m:sub>
                                      <m:r>
                                        <a:rPr lang="en-US" sz="2400" b="1" i="1">
                                          <a:latin typeface="Cambria Math"/>
                                          <a:cs typeface="Arial" pitchFamily="34" charset="0"/>
                                        </a:rPr>
                                        <m:t>𝒙𝒚</m:t>
                                      </m:r>
                                    </m:sub>
                                  </m:sSub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sz="2400" b="1" i="1"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400" b="1" i="1">
                                              <a:latin typeface="Cambria Math" panose="02040503050406030204" pitchFamily="18" charset="0"/>
                                              <a:cs typeface="Arial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b="1" i="1">
                                                  <a:latin typeface="Cambria Math" panose="02040503050406030204" pitchFamily="18" charset="0"/>
                                                  <a:cs typeface="Arial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1" i="1">
                                                  <a:latin typeface="Cambria Math"/>
                                                  <a:cs typeface="Arial" pitchFamily="34" charset="0"/>
                                                </a:rPr>
                                                <m:t>𝒓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1" i="1">
                                                  <a:latin typeface="Cambria Math"/>
                                                  <a:cs typeface="Arial" pitchFamily="34" charset="0"/>
                                                </a:rPr>
                                                <m:t>𝒙𝒔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400" b="1" i="1">
                                              <a:latin typeface="Cambria Math"/>
                                              <a:cs typeface="Arial" pitchFamily="34" charset="0"/>
                                            </a:rPr>
                                            <m:t>−</m:t>
                                          </m:r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sz="2400" b="1" i="1">
                                                  <a:latin typeface="Cambria Math" panose="02040503050406030204" pitchFamily="18" charset="0"/>
                                                  <a:cs typeface="Arial" pitchFamily="34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2400" b="1" i="1">
                                                      <a:latin typeface="Cambria Math" panose="02040503050406030204" pitchFamily="18" charset="0"/>
                                                      <a:cs typeface="Arial" pitchFamily="34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400" b="1" i="1">
                                                      <a:latin typeface="Cambria Math"/>
                                                      <a:cs typeface="Arial" pitchFamily="34" charset="0"/>
                                                    </a:rPr>
                                                    <m:t>𝒓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400" b="1" i="1">
                                                      <a:latin typeface="Cambria Math"/>
                                                      <a:cs typeface="Arial" pitchFamily="34" charset="0"/>
                                                    </a:rPr>
                                                    <m:t>𝒙</m:t>
                                                  </m:r>
                                                </m:sub>
                                              </m:sSub>
                                            </m:e>
                                          </m:acc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400" b="1" i="1">
                                          <a:latin typeface="Cambria Math"/>
                                          <a:cs typeface="Arial" pitchFamily="34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rad>
                          <m:rad>
                            <m:radPr>
                              <m:degHide m:val="on"/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400" b="1" i="1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400" b="1" i="1">
                                      <a:latin typeface="Cambria Math"/>
                                      <a:cs typeface="Arial" pitchFamily="34" charset="0"/>
                                    </a:rPr>
                                    <m:t>𝒔</m:t>
                                  </m:r>
                                  <m:r>
                                    <a:rPr lang="en-US" sz="2400" b="1" i="1">
                                      <a:latin typeface="Cambria Math"/>
                                      <a:cs typeface="Arial" pitchFamily="34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sz="2400" b="1" i="1"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>
                                          <a:latin typeface="Cambria Math"/>
                                          <a:cs typeface="Arial" pitchFamily="34" charset="0"/>
                                        </a:rPr>
                                        <m:t>𝑺</m:t>
                                      </m:r>
                                    </m:e>
                                    <m:sub>
                                      <m:r>
                                        <a:rPr lang="en-US" sz="2400" b="1" i="1">
                                          <a:latin typeface="Cambria Math"/>
                                          <a:cs typeface="Arial" pitchFamily="34" charset="0"/>
                                        </a:rPr>
                                        <m:t>𝒙𝒚</m:t>
                                      </m:r>
                                    </m:sub>
                                  </m:sSub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sz="2400" b="1" i="1"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400" b="1" i="1">
                                              <a:latin typeface="Cambria Math" panose="02040503050406030204" pitchFamily="18" charset="0"/>
                                              <a:cs typeface="Arial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b="1" i="1">
                                                  <a:latin typeface="Cambria Math" panose="02040503050406030204" pitchFamily="18" charset="0"/>
                                                  <a:cs typeface="Arial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1" i="1">
                                                  <a:latin typeface="Cambria Math"/>
                                                  <a:cs typeface="Arial" pitchFamily="34" charset="0"/>
                                                </a:rPr>
                                                <m:t>𝒓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1" i="1" smtClean="0">
                                                  <a:latin typeface="Cambria Math"/>
                                                  <a:cs typeface="Arial" pitchFamily="34" charset="0"/>
                                                </a:rPr>
                                                <m:t>𝒚</m:t>
                                              </m:r>
                                              <m:r>
                                                <a:rPr lang="en-US" sz="2400" b="1" i="1">
                                                  <a:latin typeface="Cambria Math"/>
                                                  <a:cs typeface="Arial" pitchFamily="34" charset="0"/>
                                                </a:rPr>
                                                <m:t>𝒔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400" b="1" i="1">
                                              <a:latin typeface="Cambria Math"/>
                                              <a:cs typeface="Arial" pitchFamily="34" charset="0"/>
                                            </a:rPr>
                                            <m:t>−</m:t>
                                          </m:r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sz="2400" b="1" i="1">
                                                  <a:latin typeface="Cambria Math" panose="02040503050406030204" pitchFamily="18" charset="0"/>
                                                  <a:cs typeface="Arial" pitchFamily="34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2400" b="1" i="1">
                                                      <a:latin typeface="Cambria Math" panose="02040503050406030204" pitchFamily="18" charset="0"/>
                                                      <a:cs typeface="Arial" pitchFamily="34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400" b="1" i="1">
                                                      <a:latin typeface="Cambria Math"/>
                                                      <a:cs typeface="Arial" pitchFamily="34" charset="0"/>
                                                    </a:rPr>
                                                    <m:t>𝒓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400" b="1" i="1" smtClean="0">
                                                      <a:latin typeface="Cambria Math"/>
                                                      <a:cs typeface="Arial" pitchFamily="34" charset="0"/>
                                                    </a:rPr>
                                                    <m:t>𝒚</m:t>
                                                  </m:r>
                                                </m:sub>
                                              </m:sSub>
                                            </m:e>
                                          </m:acc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400" b="1" i="1">
                                          <a:latin typeface="Cambria Math"/>
                                          <a:cs typeface="Arial" pitchFamily="34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rad>
                        </m:den>
                      </m:f>
                    </m:oMath>
                  </m:oMathPara>
                </a14:m>
                <a:endParaRPr lang="en-US" sz="2400" b="1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451" y="5257800"/>
                <a:ext cx="7138749" cy="143045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588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3" grpId="0"/>
      <p:bldP spid="11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Similarity Metric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3200"/>
            <a:ext cx="8229600" cy="3810001"/>
          </a:xfrm>
        </p:spPr>
        <p:txBody>
          <a:bodyPr/>
          <a:lstStyle/>
          <a:p>
            <a:r>
              <a:rPr lang="en-US" b="1" dirty="0">
                <a:solidFill>
                  <a:srgbClr val="0000FF"/>
                </a:solidFill>
              </a:rPr>
              <a:t>Intuitively we want:</a:t>
            </a:r>
            <a:r>
              <a:rPr lang="en-US" b="1" dirty="0"/>
              <a:t> </a:t>
            </a:r>
            <a:r>
              <a:rPr lang="en-US" b="1" dirty="0" err="1"/>
              <a:t>sim</a:t>
            </a:r>
            <a:r>
              <a:rPr lang="en-US" b="1" dirty="0"/>
              <a:t>(</a:t>
            </a:r>
            <a:r>
              <a:rPr lang="en-US" b="1" i="1" dirty="0"/>
              <a:t>A</a:t>
            </a:r>
            <a:r>
              <a:rPr lang="en-US" b="1" dirty="0"/>
              <a:t>, </a:t>
            </a:r>
            <a:r>
              <a:rPr lang="en-US" b="1" i="1" dirty="0"/>
              <a:t>B</a:t>
            </a:r>
            <a:r>
              <a:rPr lang="en-US" b="1" dirty="0"/>
              <a:t>) &gt; </a:t>
            </a:r>
            <a:r>
              <a:rPr lang="en-US" b="1" dirty="0" err="1"/>
              <a:t>sim</a:t>
            </a:r>
            <a:r>
              <a:rPr lang="en-US" b="1" dirty="0"/>
              <a:t>(</a:t>
            </a:r>
            <a:r>
              <a:rPr lang="en-US" b="1" i="1" dirty="0"/>
              <a:t>A</a:t>
            </a:r>
            <a:r>
              <a:rPr lang="en-US" b="1" dirty="0"/>
              <a:t>, </a:t>
            </a:r>
            <a:r>
              <a:rPr lang="en-US" b="1" i="1" dirty="0"/>
              <a:t>C</a:t>
            </a:r>
            <a:r>
              <a:rPr lang="en-US" b="1" dirty="0"/>
              <a:t>)</a:t>
            </a:r>
          </a:p>
          <a:p>
            <a:r>
              <a:rPr lang="en-US" b="1" dirty="0" err="1"/>
              <a:t>Jaccard</a:t>
            </a:r>
            <a:r>
              <a:rPr lang="en-US" b="1" dirty="0"/>
              <a:t> similarity:</a:t>
            </a:r>
            <a:r>
              <a:rPr lang="en-US" dirty="0"/>
              <a:t> 1/5 </a:t>
            </a:r>
            <a:r>
              <a:rPr lang="en-US" b="1" dirty="0"/>
              <a:t>&lt;</a:t>
            </a:r>
            <a:r>
              <a:rPr lang="en-US" dirty="0"/>
              <a:t> 2/4</a:t>
            </a:r>
          </a:p>
          <a:p>
            <a:r>
              <a:rPr lang="en-US" b="1" dirty="0"/>
              <a:t>Cosine similarity:</a:t>
            </a:r>
            <a:r>
              <a:rPr lang="en-US" dirty="0"/>
              <a:t> 0.386 </a:t>
            </a:r>
            <a:r>
              <a:rPr lang="en-US" b="1" dirty="0"/>
              <a:t>&gt;</a:t>
            </a:r>
            <a:r>
              <a:rPr lang="en-US" dirty="0"/>
              <a:t> 0.322</a:t>
            </a:r>
          </a:p>
          <a:p>
            <a:pPr lvl="1"/>
            <a:r>
              <a:rPr lang="en-US" dirty="0"/>
              <a:t>Considers missing ratings as “negative”</a:t>
            </a:r>
          </a:p>
          <a:p>
            <a:pPr lvl="1"/>
            <a:r>
              <a:rPr lang="en-US" b="1" dirty="0">
                <a:solidFill>
                  <a:srgbClr val="D60093"/>
                </a:solidFill>
              </a:rPr>
              <a:t>Solution: subtract the (row) mean</a:t>
            </a:r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43000"/>
            <a:ext cx="6277322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5257800"/>
            <a:ext cx="5626356" cy="1456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681107" y="5036403"/>
            <a:ext cx="25390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sim</a:t>
            </a:r>
            <a:r>
              <a:rPr lang="en-US" sz="24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A,B vs. A,C:</a:t>
            </a:r>
          </a:p>
          <a:p>
            <a:r>
              <a:rPr lang="en-US" sz="24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0.092 </a:t>
            </a:r>
            <a:r>
              <a:rPr lang="en-US" sz="24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&gt;</a:t>
            </a:r>
            <a:r>
              <a:rPr lang="en-US" sz="24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-0.559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81800" y="5867400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Notice cosine </a:t>
            </a:r>
            <a:r>
              <a:rPr lang="en-US" dirty="0" err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sim</a:t>
            </a:r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. is correlation when data is centered at 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5785195" y="90802"/>
                <a:ext cx="3358805" cy="8997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chemeClr val="bg1"/>
                          </a:solidFill>
                          <a:latin typeface="Cambria Math"/>
                        </a:rPr>
                        <m:t>𝒔𝒊𝒎</m:t>
                      </m:r>
                      <m:r>
                        <a:rPr lang="en-US" sz="1600" b="1" i="1" dirty="0">
                          <a:solidFill>
                            <a:schemeClr val="bg1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1600" b="1" i="1" dirty="0">
                          <a:solidFill>
                            <a:schemeClr val="bg1"/>
                          </a:solidFill>
                          <a:latin typeface="Cambria Math"/>
                        </a:rPr>
                        <m:t>𝒙</m:t>
                      </m:r>
                      <m:r>
                        <a:rPr lang="en-US" sz="1600" b="1" i="1" dirty="0">
                          <a:solidFill>
                            <a:schemeClr val="bg1"/>
                          </a:solidFill>
                          <a:latin typeface="Cambria Math"/>
                        </a:rPr>
                        <m:t>, </m:t>
                      </m:r>
                      <m:r>
                        <a:rPr lang="en-US" sz="1600" b="1" i="1" dirty="0">
                          <a:solidFill>
                            <a:schemeClr val="bg1"/>
                          </a:solidFill>
                          <a:latin typeface="Cambria Math"/>
                        </a:rPr>
                        <m:t>𝒚</m:t>
                      </m:r>
                      <m:r>
                        <a:rPr lang="en-US" sz="1600" b="1" i="1" dirty="0">
                          <a:solidFill>
                            <a:schemeClr val="bg1"/>
                          </a:solidFill>
                          <a:latin typeface="Cambria Math"/>
                        </a:rPr>
                        <m:t>) = </m:t>
                      </m:r>
                      <m:f>
                        <m:fPr>
                          <m:ctrlPr>
                            <a:rPr lang="en-US" sz="1600" b="1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sz="16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600" b="1" i="1" dirty="0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1600" b="1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 dirty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US" sz="1600" b="1" i="1" dirty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𝒙</m:t>
                                  </m:r>
                                  <m:r>
                                    <a:rPr lang="en-US" sz="1600" b="1" i="1" dirty="0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sz="1600" b="1" i="1" dirty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n-US" sz="1600" b="1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 dirty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US" sz="1600" b="1" i="1" dirty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𝒚</m:t>
                                  </m:r>
                                  <m:r>
                                    <a:rPr lang="en-US" sz="1600" b="1" i="1" dirty="0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6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1600" b="1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600" b="1" i="1" dirty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𝒊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sz="1600" b="1" i="1" dirty="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600" b="1" i="1" dirty="0" smtClean="0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</a:rPr>
                                        <m:t>𝒓</m:t>
                                      </m:r>
                                    </m:e>
                                    <m:sub>
                                      <m:r>
                                        <a:rPr lang="en-US" sz="1600" b="1" i="1" dirty="0" smtClean="0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</a:rPr>
                                        <m:t>𝒙𝒊</m:t>
                                      </m:r>
                                    </m:sub>
                                    <m:sup>
                                      <m:r>
                                        <a:rPr lang="en-US" sz="1600" b="1" i="1" dirty="0" smtClean="0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</a:rPr>
                                        <m:t>𝟐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rad>
                          <m:r>
                            <a:rPr lang="en-US" sz="1600" b="1" i="1" dirty="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⋅</m:t>
                          </m:r>
                          <m:rad>
                            <m:radPr>
                              <m:degHide m:val="on"/>
                              <m:ctrlPr>
                                <a:rPr lang="en-US" sz="1600" b="1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1600" b="1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600" b="1" i="1" dirty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𝒊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sz="1600" b="1" i="1" dirty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600" b="1" i="1" dirty="0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</a:rPr>
                                        <m:t>𝒓</m:t>
                                      </m:r>
                                    </m:e>
                                    <m:sub>
                                      <m:r>
                                        <a:rPr lang="en-US" sz="1600" b="1" i="1" dirty="0" smtClean="0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</a:rPr>
                                        <m:t>𝒚</m:t>
                                      </m:r>
                                      <m:r>
                                        <a:rPr lang="en-US" sz="1600" b="1" i="1" dirty="0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</a:rPr>
                                        <m:t>𝒊</m:t>
                                      </m:r>
                                    </m:sub>
                                    <m:sup>
                                      <m:r>
                                        <a:rPr lang="en-US" sz="1600" b="1" i="1" dirty="0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</a:rPr>
                                        <m:t>𝟐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rad>
                        </m:den>
                      </m:f>
                    </m:oMath>
                  </m:oMathPara>
                </a14:m>
                <a:endParaRPr lang="en-US" sz="16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5195" y="90802"/>
                <a:ext cx="3358805" cy="89979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5822484" y="11668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Cosine </a:t>
            </a:r>
            <a:r>
              <a:rPr lang="en-US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sim</a:t>
            </a:r>
            <a:r>
              <a:rPr lang="en-US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836232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  <p:bldP spid="8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Rating Predictions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843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pPr marL="118872" indent="0">
                  <a:buNone/>
                </a:pPr>
                <a:r>
                  <a:rPr lang="en-US" b="1" dirty="0">
                    <a:solidFill>
                      <a:srgbClr val="0000FF"/>
                    </a:solidFill>
                  </a:rPr>
                  <a:t>From similarity metric to recommendations:</a:t>
                </a:r>
              </a:p>
              <a:p>
                <a:r>
                  <a:rPr lang="en-US" dirty="0"/>
                  <a:t>Let </a:t>
                </a:r>
                <a:r>
                  <a:rPr lang="en-US" b="1" i="1" dirty="0" err="1"/>
                  <a:t>r</a:t>
                </a:r>
                <a:r>
                  <a:rPr lang="en-US" b="1" i="1" baseline="-25000" dirty="0" err="1"/>
                  <a:t>x</a:t>
                </a:r>
                <a:r>
                  <a:rPr lang="en-US" dirty="0"/>
                  <a:t> be the vector of user </a:t>
                </a:r>
                <a:r>
                  <a:rPr lang="en-US" b="1" i="1" dirty="0"/>
                  <a:t>x</a:t>
                </a:r>
                <a:r>
                  <a:rPr lang="en-US" dirty="0"/>
                  <a:t>’s ratings</a:t>
                </a:r>
              </a:p>
              <a:p>
                <a:pPr eaLnBrk="1" hangingPunct="1"/>
                <a:r>
                  <a:rPr lang="en-US" dirty="0"/>
                  <a:t>Let </a:t>
                </a:r>
                <a:r>
                  <a:rPr lang="en-US" b="1" i="1" dirty="0"/>
                  <a:t>N</a:t>
                </a:r>
                <a:r>
                  <a:rPr lang="en-US" dirty="0"/>
                  <a:t> be the set of </a:t>
                </a:r>
                <a:r>
                  <a:rPr lang="en-US" b="1" i="1" dirty="0"/>
                  <a:t>k</a:t>
                </a:r>
                <a:r>
                  <a:rPr lang="en-US" dirty="0"/>
                  <a:t> users most similar to </a:t>
                </a:r>
                <a:r>
                  <a:rPr lang="en-US" b="1" i="1" dirty="0"/>
                  <a:t>x</a:t>
                </a:r>
                <a:r>
                  <a:rPr lang="en-US" dirty="0"/>
                  <a:t> who have rated item </a:t>
                </a:r>
                <a:r>
                  <a:rPr lang="en-US" b="1" i="1" dirty="0" err="1"/>
                  <a:t>i</a:t>
                </a:r>
                <a:endParaRPr lang="en-US" b="1" i="1" dirty="0"/>
              </a:p>
              <a:p>
                <a:pPr eaLnBrk="1" hangingPunct="1"/>
                <a:r>
                  <a:rPr lang="en-US" b="1" dirty="0">
                    <a:solidFill>
                      <a:srgbClr val="D60093"/>
                    </a:solidFill>
                  </a:rPr>
                  <a:t>Prediction for item </a:t>
                </a:r>
                <a:r>
                  <a:rPr lang="en-US" b="1" i="1" dirty="0">
                    <a:solidFill>
                      <a:srgbClr val="D60093"/>
                    </a:solidFill>
                  </a:rPr>
                  <a:t>s </a:t>
                </a:r>
                <a:r>
                  <a:rPr lang="en-US" b="1" dirty="0">
                    <a:solidFill>
                      <a:srgbClr val="D60093"/>
                    </a:solidFill>
                  </a:rPr>
                  <a:t>of</a:t>
                </a:r>
                <a:r>
                  <a:rPr lang="en-US" b="1" i="1" dirty="0">
                    <a:solidFill>
                      <a:srgbClr val="D60093"/>
                    </a:solidFill>
                  </a:rPr>
                  <a:t> user x</a:t>
                </a:r>
                <a:r>
                  <a:rPr lang="en-US" b="1" dirty="0">
                    <a:solidFill>
                      <a:srgbClr val="D60093"/>
                    </a:solidFill>
                  </a:rPr>
                  <a:t>:</a:t>
                </a:r>
              </a:p>
              <a:p>
                <a:pPr lvl="1" eaLnBrk="1" hangingPunct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𝑥𝑖</m:t>
                        </m:r>
                      </m:sub>
                    </m:sSub>
                    <m:r>
                      <a:rPr lang="en-US" i="1" dirty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i="1" dirty="0" smtClean="0">
                            <a:latin typeface="Cambria Math"/>
                          </a:rPr>
                          <m:t>𝑘</m:t>
                        </m:r>
                      </m:den>
                    </m:f>
                    <m:r>
                      <a:rPr lang="en-US" i="1" dirty="0" smtClean="0">
                        <a:latin typeface="Cambria Math"/>
                      </a:rPr>
                      <m:t> 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dirty="0" smtClean="0">
                            <a:latin typeface="Cambria Math"/>
                          </a:rPr>
                          <m:t>𝑦</m:t>
                        </m:r>
                        <m:r>
                          <a:rPr lang="en-US" b="0" i="1" dirty="0" smtClean="0">
                            <a:latin typeface="Cambria Math"/>
                          </a:rPr>
                          <m:t>∈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𝑁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𝑦𝑖</m:t>
                            </m:r>
                          </m:sub>
                        </m:sSub>
                      </m:e>
                    </m:nary>
                  </m:oMath>
                </a14:m>
                <a:endParaRPr lang="en-US" baseline="-250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𝑥𝑖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 dirty="0">
                                <a:latin typeface="Cambria Math"/>
                              </a:rPr>
                              <m:t>𝑦</m:t>
                            </m:r>
                            <m:r>
                              <a:rPr lang="en-US" i="1" dirty="0">
                                <a:latin typeface="Cambria Math"/>
                              </a:rPr>
                              <m:t>∈</m:t>
                            </m:r>
                            <m:r>
                              <a:rPr lang="en-US" i="1" dirty="0">
                                <a:latin typeface="Cambria Math"/>
                              </a:rPr>
                              <m:t>𝑁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𝑥𝑦</m:t>
                                </m:r>
                              </m:sub>
                            </m:sSub>
                            <m:r>
                              <a:rPr lang="en-US" b="0" i="1" dirty="0" smtClean="0">
                                <a:latin typeface="Cambria Math"/>
                              </a:rPr>
                              <m:t>⋅</m:t>
                            </m:r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/>
                                  </a:rPr>
                                  <m:t>𝑦𝑖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 dirty="0">
                                <a:latin typeface="Cambria Math"/>
                              </a:rPr>
                              <m:t>𝑦</m:t>
                            </m:r>
                            <m:r>
                              <a:rPr lang="en-US" i="1" dirty="0">
                                <a:latin typeface="Cambria Math"/>
                              </a:rPr>
                              <m:t>∈</m:t>
                            </m:r>
                            <m:r>
                              <a:rPr lang="en-US" i="1" dirty="0">
                                <a:latin typeface="Cambria Math"/>
                              </a:rPr>
                              <m:t>𝑁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𝑥𝑦</m:t>
                                </m:r>
                              </m:sub>
                            </m:sSub>
                          </m:e>
                        </m:nary>
                      </m:den>
                    </m:f>
                  </m:oMath>
                </a14:m>
                <a:endParaRPr lang="en-US" i="1" dirty="0"/>
              </a:p>
              <a:p>
                <a:pPr lvl="1" eaLnBrk="1" hangingPunct="1"/>
                <a:r>
                  <a:rPr lang="en-US" dirty="0"/>
                  <a:t>Other options?</a:t>
                </a:r>
              </a:p>
              <a:p>
                <a:r>
                  <a:rPr lang="en-US" b="1" dirty="0">
                    <a:solidFill>
                      <a:srgbClr val="008000"/>
                    </a:solidFill>
                  </a:rPr>
                  <a:t>Many other tricks possible…</a:t>
                </a:r>
              </a:p>
              <a:p>
                <a:pPr lvl="1" eaLnBrk="1" hangingPunct="1">
                  <a:buFont typeface="Wingdings" charset="2"/>
                  <a:buNone/>
                </a:pPr>
                <a:endParaRPr lang="en-US" dirty="0"/>
              </a:p>
              <a:p>
                <a:pPr lvl="1" eaLnBrk="1" hangingPunct="1"/>
                <a:endParaRPr lang="en-US" baseline="-25000" dirty="0"/>
              </a:p>
            </p:txBody>
          </p:sp>
        </mc:Choice>
        <mc:Fallback xmlns="">
          <p:sp>
            <p:nvSpPr>
              <p:cNvPr id="3584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3"/>
                <a:stretch>
                  <a:fillRect l="-889" t="-696" b="-38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4724400" y="4281213"/>
                <a:ext cx="1822102" cy="6717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>
                    <a:solidFill>
                      <a:srgbClr val="008000"/>
                    </a:solidFill>
                  </a:rPr>
                  <a:t>Shorthand:</a:t>
                </a:r>
                <a:br>
                  <a:rPr lang="en-US" b="1" dirty="0">
                    <a:solidFill>
                      <a:srgbClr val="008000"/>
                    </a:solidFill>
                  </a:rPr>
                </a:br>
                <a:r>
                  <a:rPr lang="en-US" b="1" dirty="0">
                    <a:solidFill>
                      <a:srgbClr val="008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008000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08000"/>
                            </a:solidFill>
                            <a:latin typeface="Cambria Math"/>
                          </a:rPr>
                          <m:t>𝒙𝒚</m:t>
                        </m:r>
                      </m:sub>
                    </m:sSub>
                    <m:r>
                      <a:rPr lang="en-US" b="1" i="1" dirty="0" smtClean="0">
                        <a:solidFill>
                          <a:srgbClr val="008000"/>
                        </a:solidFill>
                        <a:latin typeface="Cambria Math"/>
                      </a:rPr>
                      <m:t>=</m:t>
                    </m:r>
                    <m:r>
                      <a:rPr lang="en-US" b="1" i="1" dirty="0">
                        <a:solidFill>
                          <a:srgbClr val="008000"/>
                        </a:solidFill>
                        <a:latin typeface="Cambria Math"/>
                      </a:rPr>
                      <m:t>𝒔𝒊𝒎</m:t>
                    </m:r>
                    <m:d>
                      <m:dPr>
                        <m:ctrlPr>
                          <a:rPr lang="en-US" b="1" i="1" dirty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008000"/>
                            </a:solidFill>
                            <a:latin typeface="Cambria Math"/>
                          </a:rPr>
                          <m:t>𝒙</m:t>
                        </m:r>
                        <m:r>
                          <a:rPr lang="en-US" b="1" i="1" dirty="0">
                            <a:solidFill>
                              <a:srgbClr val="00800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b="1" i="1" dirty="0">
                            <a:solidFill>
                              <a:srgbClr val="008000"/>
                            </a:solidFill>
                            <a:latin typeface="Cambria Math"/>
                          </a:rPr>
                          <m:t>𝒚</m:t>
                        </m:r>
                      </m:e>
                    </m:d>
                  </m:oMath>
                </a14:m>
                <a:endParaRPr lang="en-US" b="1" dirty="0">
                  <a:solidFill>
                    <a:srgbClr val="008000"/>
                  </a:solidFill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4281213"/>
                <a:ext cx="1822102" cy="671787"/>
              </a:xfrm>
              <a:prstGeom prst="rect">
                <a:avLst/>
              </a:prstGeom>
              <a:blipFill rotWithShape="1">
                <a:blip r:embed="rId4"/>
                <a:stretch>
                  <a:fillRect l="-2676" t="-4505" b="-18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777441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95400" y="2257589"/>
            <a:ext cx="7239000" cy="15993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User-based CF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Updating the ratings:</a:t>
            </a:r>
          </a:p>
        </p:txBody>
      </p:sp>
      <p:sp>
        <p:nvSpPr>
          <p:cNvPr id="4" name="Rectangle 3"/>
          <p:cNvSpPr/>
          <p:nvPr/>
        </p:nvSpPr>
        <p:spPr>
          <a:xfrm>
            <a:off x="152400" y="4353339"/>
            <a:ext cx="2209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Predicted rating of user </a:t>
            </a:r>
            <a:r>
              <a:rPr lang="en-US" i="1" dirty="0"/>
              <a:t>u</a:t>
            </a:r>
            <a:r>
              <a:rPr lang="en-US" dirty="0"/>
              <a:t> for item </a:t>
            </a:r>
            <a:r>
              <a:rPr lang="en-US" i="1" dirty="0" err="1"/>
              <a:t>i</a:t>
            </a:r>
            <a:endParaRPr lang="en-US" i="1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1036983" y="3352800"/>
            <a:ext cx="639417" cy="10005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371600" y="1905000"/>
            <a:ext cx="2362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User u‘s mean rating</a:t>
            </a:r>
          </a:p>
        </p:txBody>
      </p:sp>
      <p:cxnSp>
        <p:nvCxnSpPr>
          <p:cNvPr id="12" name="Straight Arrow Connector 11"/>
          <p:cNvCxnSpPr>
            <a:stCxn id="11" idx="2"/>
          </p:cNvCxnSpPr>
          <p:nvPr/>
        </p:nvCxnSpPr>
        <p:spPr>
          <a:xfrm>
            <a:off x="2552700" y="2274332"/>
            <a:ext cx="76200" cy="5234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6247692" y="4114801"/>
            <a:ext cx="23629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Observed rating of user </a:t>
            </a:r>
            <a:r>
              <a:rPr lang="en-US" i="1" dirty="0"/>
              <a:t>v</a:t>
            </a:r>
            <a:r>
              <a:rPr lang="en-US" dirty="0"/>
              <a:t> for item </a:t>
            </a:r>
            <a:r>
              <a:rPr lang="en-US" i="1" dirty="0" err="1"/>
              <a:t>i</a:t>
            </a:r>
            <a:endParaRPr lang="en-US" i="1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6400800" y="2872264"/>
            <a:ext cx="726154" cy="1088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019800" y="1600200"/>
            <a:ext cx="2362200" cy="381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User v’s mean rating</a:t>
            </a:r>
            <a:endParaRPr lang="en-US" i="1" dirty="0"/>
          </a:p>
        </p:txBody>
      </p:sp>
      <p:cxnSp>
        <p:nvCxnSpPr>
          <p:cNvPr id="19" name="Straight Arrow Connector 18"/>
          <p:cNvCxnSpPr>
            <a:stCxn id="18" idx="2"/>
          </p:cNvCxnSpPr>
          <p:nvPr/>
        </p:nvCxnSpPr>
        <p:spPr>
          <a:xfrm flipH="1">
            <a:off x="7126954" y="1981200"/>
            <a:ext cx="73946" cy="5217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7827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Recommender Systems - Examples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" y="950494"/>
            <a:ext cx="4419599" cy="2791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199" y="914400"/>
            <a:ext cx="4267201" cy="2827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199" y="3769598"/>
            <a:ext cx="4267201" cy="28598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852" y="3741524"/>
            <a:ext cx="4323347" cy="2887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4044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User-based CF, Example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20717"/>
          <a:stretch/>
        </p:blipFill>
        <p:spPr>
          <a:xfrm>
            <a:off x="457200" y="990600"/>
            <a:ext cx="4790682" cy="174966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867400" y="1542265"/>
            <a:ext cx="2590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Predict Jane’s rating for Aladdin</a:t>
            </a:r>
          </a:p>
        </p:txBody>
      </p:sp>
      <p:cxnSp>
        <p:nvCxnSpPr>
          <p:cNvPr id="7" name="Straight Arrow Connector 6"/>
          <p:cNvCxnSpPr>
            <a:stCxn id="5" idx="1"/>
          </p:cNvCxnSpPr>
          <p:nvPr/>
        </p:nvCxnSpPr>
        <p:spPr>
          <a:xfrm flipH="1">
            <a:off x="2971800" y="1865431"/>
            <a:ext cx="2895600" cy="3231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28601" y="3711384"/>
            <a:ext cx="2895600" cy="274069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191000" y="3562187"/>
            <a:ext cx="4566010" cy="2610013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304800" y="3200400"/>
            <a:ext cx="3581400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/>
              <a:t>1- Calculate average ratings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267200" y="3200400"/>
            <a:ext cx="4489810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/>
              <a:t>2- Calculate user-user similarity</a:t>
            </a:r>
          </a:p>
        </p:txBody>
      </p:sp>
    </p:spTree>
    <p:extLst>
      <p:ext uri="{BB962C8B-B14F-4D97-AF65-F5344CB8AC3E}">
        <p14:creationId xmlns:p14="http://schemas.microsoft.com/office/powerpoint/2010/main" val="1922495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User-based CF, Example- continued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 cstate="print"/>
          <a:stretch>
            <a:fillRect/>
          </a:stretch>
        </p:blipFill>
        <p:spPr>
          <a:xfrm>
            <a:off x="0" y="2381250"/>
            <a:ext cx="8229600" cy="31051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81000" y="1320947"/>
            <a:ext cx="8001000" cy="64633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/>
              <a:t>3- Calculate Jane’s rating for Aladdin, </a:t>
            </a:r>
          </a:p>
          <a:p>
            <a:r>
              <a:rPr lang="en-US" dirty="0"/>
              <a:t>Assume that neighborhood size = 2</a:t>
            </a:r>
          </a:p>
        </p:txBody>
      </p:sp>
    </p:spTree>
    <p:extLst>
      <p:ext uri="{BB962C8B-B14F-4D97-AF65-F5344CB8AC3E}">
        <p14:creationId xmlns:p14="http://schemas.microsoft.com/office/powerpoint/2010/main" val="57443060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Item-Item Collaborative Filtering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686800" cy="5334000"/>
          </a:xfrm>
        </p:spPr>
        <p:txBody>
          <a:bodyPr>
            <a:normAutofit/>
          </a:bodyPr>
          <a:lstStyle/>
          <a:p>
            <a:pPr eaLnBrk="1" hangingPunct="1"/>
            <a:r>
              <a:rPr lang="en-US" b="1" dirty="0">
                <a:solidFill>
                  <a:srgbClr val="D60093"/>
                </a:solidFill>
              </a:rPr>
              <a:t>Another view: </a:t>
            </a:r>
            <a:r>
              <a:rPr lang="en-US" b="1" dirty="0"/>
              <a:t>Item-item</a:t>
            </a:r>
          </a:p>
          <a:p>
            <a:pPr lvl="1" eaLnBrk="1" hangingPunct="1"/>
            <a:r>
              <a:rPr lang="en-US" dirty="0"/>
              <a:t>For item </a:t>
            </a:r>
            <a:r>
              <a:rPr lang="en-US" b="1" i="1" dirty="0" err="1"/>
              <a:t>i</a:t>
            </a:r>
            <a:r>
              <a:rPr lang="en-US" dirty="0"/>
              <a:t>, find other similar items</a:t>
            </a:r>
          </a:p>
          <a:p>
            <a:pPr lvl="1" eaLnBrk="1" hangingPunct="1"/>
            <a:r>
              <a:rPr lang="en-US" dirty="0"/>
              <a:t>Estimate rating for item </a:t>
            </a:r>
            <a:r>
              <a:rPr lang="en-US" b="1" i="1" dirty="0" err="1"/>
              <a:t>i</a:t>
            </a:r>
            <a:r>
              <a:rPr lang="en-US" dirty="0"/>
              <a:t> based </a:t>
            </a:r>
            <a:br>
              <a:rPr lang="en-US" dirty="0"/>
            </a:br>
            <a:r>
              <a:rPr lang="en-US" dirty="0"/>
              <a:t>on ratings for similar items</a:t>
            </a:r>
          </a:p>
          <a:p>
            <a:pPr lvl="1" eaLnBrk="1" hangingPunct="1"/>
            <a:r>
              <a:rPr lang="en-US" dirty="0"/>
              <a:t>Can use same similarity metrics and </a:t>
            </a:r>
            <a:br>
              <a:rPr lang="en-US" dirty="0"/>
            </a:br>
            <a:r>
              <a:rPr lang="en-US" dirty="0"/>
              <a:t>prediction functions as in user-user model</a:t>
            </a:r>
          </a:p>
        </p:txBody>
      </p:sp>
      <p:graphicFrame>
        <p:nvGraphicFramePr>
          <p:cNvPr id="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6776546"/>
              </p:ext>
            </p:extLst>
          </p:nvPr>
        </p:nvGraphicFramePr>
        <p:xfrm>
          <a:off x="979488" y="4860925"/>
          <a:ext cx="3270250" cy="1436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244520" imgH="545760" progId="Equation.3">
                  <p:embed/>
                </p:oleObj>
              </mc:Choice>
              <mc:Fallback>
                <p:oleObj name="Equation" r:id="rId3" imgW="1244520" imgH="545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9488" y="4860925"/>
                        <a:ext cx="3270250" cy="1436688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0000FF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577239" y="5562600"/>
            <a:ext cx="42114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b="1" i="1" dirty="0" err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s</a:t>
            </a:r>
            <a:r>
              <a:rPr lang="en-US" b="1" i="1" baseline="-25000" dirty="0" err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ij</a:t>
            </a:r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… similarity of items </a:t>
            </a:r>
            <a:r>
              <a:rPr lang="en-US" b="1" i="1" dirty="0" err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i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and </a:t>
            </a:r>
            <a:r>
              <a:rPr lang="en-US" b="1" i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j</a:t>
            </a:r>
          </a:p>
          <a:p>
            <a:pPr algn="just"/>
            <a:r>
              <a:rPr lang="en-US" b="1" i="1" dirty="0" err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r</a:t>
            </a:r>
            <a:r>
              <a:rPr lang="en-US" b="1" i="1" baseline="-25000" dirty="0" err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xj</a:t>
            </a:r>
            <a:r>
              <a:rPr lang="en-US" i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…</a:t>
            </a:r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rating of user </a:t>
            </a:r>
            <a:r>
              <a:rPr lang="en-US" b="1" i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u</a:t>
            </a:r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on item </a:t>
            </a:r>
            <a:r>
              <a:rPr lang="en-US" b="1" i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j</a:t>
            </a:r>
          </a:p>
          <a:p>
            <a:pPr algn="just"/>
            <a:r>
              <a:rPr lang="en-US" b="1" i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N(</a:t>
            </a:r>
            <a:r>
              <a:rPr lang="en-US" b="1" i="1" dirty="0" err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i;x</a:t>
            </a:r>
            <a:r>
              <a:rPr lang="en-US" b="1" i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en-US" i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… </a:t>
            </a:r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set items rated by </a:t>
            </a:r>
            <a:r>
              <a:rPr lang="en-US" b="1" i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x</a:t>
            </a:r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similar to</a:t>
            </a:r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i="1" dirty="0" err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i</a:t>
            </a:r>
            <a:endParaRPr lang="en-US" b="1" i="1" dirty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441961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4400" y="2665256"/>
            <a:ext cx="6477000" cy="17545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Item-based CF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Calculate the similarity between items and then predict new items based on the past ratings for similar items</a:t>
            </a:r>
          </a:p>
        </p:txBody>
      </p:sp>
      <p:sp>
        <p:nvSpPr>
          <p:cNvPr id="4" name="Rectangle 3"/>
          <p:cNvSpPr/>
          <p:nvPr/>
        </p:nvSpPr>
        <p:spPr>
          <a:xfrm>
            <a:off x="4953000" y="5117068"/>
            <a:ext cx="20926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 and j are two items</a:t>
            </a:r>
          </a:p>
        </p:txBody>
      </p:sp>
      <p:sp>
        <p:nvSpPr>
          <p:cNvPr id="5" name="Rectangle 4"/>
          <p:cNvSpPr/>
          <p:nvPr/>
        </p:nvSpPr>
        <p:spPr>
          <a:xfrm>
            <a:off x="1066800" y="5117068"/>
            <a:ext cx="2239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Item i’s mean rating</a:t>
            </a:r>
          </a:p>
        </p:txBody>
      </p:sp>
      <p:cxnSp>
        <p:nvCxnSpPr>
          <p:cNvPr id="7" name="Straight Arrow Connector 6"/>
          <p:cNvCxnSpPr>
            <a:stCxn id="5" idx="0"/>
          </p:cNvCxnSpPr>
          <p:nvPr/>
        </p:nvCxnSpPr>
        <p:spPr>
          <a:xfrm flipV="1">
            <a:off x="2186658" y="3768598"/>
            <a:ext cx="251742" cy="134847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0"/>
          </p:cNvCxnSpPr>
          <p:nvPr/>
        </p:nvCxnSpPr>
        <p:spPr>
          <a:xfrm flipH="1" flipV="1">
            <a:off x="4953000" y="3505200"/>
            <a:ext cx="1046312" cy="161186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823630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Item-Item CF (|N|=2)</a:t>
            </a:r>
          </a:p>
        </p:txBody>
      </p:sp>
      <p:graphicFrame>
        <p:nvGraphicFramePr>
          <p:cNvPr id="12680" name="Group 3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5254517"/>
              </p:ext>
            </p:extLst>
          </p:nvPr>
        </p:nvGraphicFramePr>
        <p:xfrm>
          <a:off x="1158875" y="1608138"/>
          <a:ext cx="6604000" cy="4056066"/>
        </p:xfrm>
        <a:graphic>
          <a:graphicData uri="http://schemas.openxmlformats.org/drawingml/2006/table">
            <a:tbl>
              <a:tblPr rtl="1"/>
              <a:tblGrid>
                <a:gridCol w="5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671" name="Text Box 383"/>
          <p:cNvSpPr txBox="1">
            <a:spLocks noChangeArrowheads="1"/>
          </p:cNvSpPr>
          <p:nvPr/>
        </p:nvSpPr>
        <p:spPr bwMode="auto">
          <a:xfrm>
            <a:off x="4130675" y="1143000"/>
            <a:ext cx="76335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000" b="1" dirty="0">
                <a:solidFill>
                  <a:srgbClr val="008000"/>
                </a:solidFill>
              </a:rPr>
              <a:t>users</a:t>
            </a:r>
          </a:p>
        </p:txBody>
      </p:sp>
      <p:sp>
        <p:nvSpPr>
          <p:cNvPr id="12672" name="Text Box 384"/>
          <p:cNvSpPr txBox="1">
            <a:spLocks noChangeArrowheads="1"/>
          </p:cNvSpPr>
          <p:nvPr/>
        </p:nvSpPr>
        <p:spPr bwMode="auto">
          <a:xfrm rot="16200000">
            <a:off x="313531" y="3521869"/>
            <a:ext cx="9890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000" b="1" dirty="0">
                <a:solidFill>
                  <a:srgbClr val="008000"/>
                </a:solidFill>
              </a:rPr>
              <a:t>movies</a:t>
            </a:r>
          </a:p>
        </p:txBody>
      </p:sp>
      <p:grpSp>
        <p:nvGrpSpPr>
          <p:cNvPr id="2" name="Group 393"/>
          <p:cNvGrpSpPr>
            <a:grpSpLocks/>
          </p:cNvGrpSpPr>
          <p:nvPr/>
        </p:nvGrpSpPr>
        <p:grpSpPr bwMode="auto">
          <a:xfrm>
            <a:off x="1828800" y="5892804"/>
            <a:ext cx="5867400" cy="533400"/>
            <a:chOff x="1392" y="3744"/>
            <a:chExt cx="3696" cy="336"/>
          </a:xfrm>
        </p:grpSpPr>
        <p:sp>
          <p:nvSpPr>
            <p:cNvPr id="12673" name="Rectangle 385"/>
            <p:cNvSpPr>
              <a:spLocks noChangeArrowheads="1"/>
            </p:cNvSpPr>
            <p:nvPr/>
          </p:nvSpPr>
          <p:spPr bwMode="auto">
            <a:xfrm>
              <a:off x="1392" y="3744"/>
              <a:ext cx="336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74" name="Rectangle 386"/>
            <p:cNvSpPr>
              <a:spLocks noChangeArrowheads="1"/>
            </p:cNvSpPr>
            <p:nvPr/>
          </p:nvSpPr>
          <p:spPr bwMode="auto">
            <a:xfrm>
              <a:off x="3072" y="3744"/>
              <a:ext cx="336" cy="336"/>
            </a:xfrm>
            <a:prstGeom prst="rect">
              <a:avLst/>
            </a:prstGeom>
            <a:solidFill>
              <a:srgbClr val="FFF90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75" name="Text Box 387"/>
            <p:cNvSpPr txBox="1">
              <a:spLocks noChangeArrowheads="1"/>
            </p:cNvSpPr>
            <p:nvPr/>
          </p:nvSpPr>
          <p:spPr bwMode="auto">
            <a:xfrm>
              <a:off x="1728" y="3792"/>
              <a:ext cx="124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dirty="0">
                  <a:latin typeface="Arial" pitchFamily="34" charset="0"/>
                  <a:cs typeface="Arial" pitchFamily="34" charset="0"/>
                </a:rPr>
                <a:t>- unknown rating</a:t>
              </a:r>
            </a:p>
          </p:txBody>
        </p:sp>
        <p:sp>
          <p:nvSpPr>
            <p:cNvPr id="12676" name="Text Box 388"/>
            <p:cNvSpPr txBox="1">
              <a:spLocks noChangeArrowheads="1"/>
            </p:cNvSpPr>
            <p:nvPr/>
          </p:nvSpPr>
          <p:spPr bwMode="auto">
            <a:xfrm>
              <a:off x="3408" y="3792"/>
              <a:ext cx="16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>
                  <a:latin typeface="Arial" pitchFamily="34" charset="0"/>
                  <a:cs typeface="Arial" pitchFamily="34" charset="0"/>
                </a:rPr>
                <a:t>- rating between 1 to 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70963830"/>
      </p:ext>
    </p:extLst>
  </p:cSld>
  <p:clrMapOvr>
    <a:masterClrMapping/>
  </p:clrMapOvr>
  <p:transition advTm="16750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Item-Item CF (|N|=2)</a:t>
            </a:r>
          </a:p>
        </p:txBody>
      </p:sp>
      <p:graphicFrame>
        <p:nvGraphicFramePr>
          <p:cNvPr id="13442" name="Group 1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355220"/>
              </p:ext>
            </p:extLst>
          </p:nvPr>
        </p:nvGraphicFramePr>
        <p:xfrm>
          <a:off x="1158875" y="1608138"/>
          <a:ext cx="6604000" cy="4056066"/>
        </p:xfrm>
        <a:graphic>
          <a:graphicData uri="http://schemas.openxmlformats.org/drawingml/2006/table">
            <a:tbl>
              <a:tblPr rtl="1"/>
              <a:tblGrid>
                <a:gridCol w="5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? 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3434" name="Text Box 122"/>
          <p:cNvSpPr txBox="1">
            <a:spLocks noChangeArrowheads="1"/>
          </p:cNvSpPr>
          <p:nvPr/>
        </p:nvSpPr>
        <p:spPr bwMode="auto">
          <a:xfrm>
            <a:off x="4130675" y="1143000"/>
            <a:ext cx="76335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000" b="1" dirty="0">
                <a:solidFill>
                  <a:srgbClr val="008000"/>
                </a:solidFill>
              </a:rPr>
              <a:t>users</a:t>
            </a:r>
          </a:p>
        </p:txBody>
      </p:sp>
      <p:sp>
        <p:nvSpPr>
          <p:cNvPr id="13438" name="Rectangle 126"/>
          <p:cNvSpPr>
            <a:spLocks noChangeArrowheads="1"/>
          </p:cNvSpPr>
          <p:nvPr/>
        </p:nvSpPr>
        <p:spPr bwMode="auto">
          <a:xfrm>
            <a:off x="1997075" y="5892804"/>
            <a:ext cx="533400" cy="5334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440" name="Text Box 128"/>
          <p:cNvSpPr txBox="1">
            <a:spLocks noChangeArrowheads="1"/>
          </p:cNvSpPr>
          <p:nvPr/>
        </p:nvSpPr>
        <p:spPr bwMode="auto">
          <a:xfrm>
            <a:off x="2530475" y="5969004"/>
            <a:ext cx="4038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dirty="0">
                <a:latin typeface="Arial" pitchFamily="34" charset="0"/>
                <a:cs typeface="Arial" pitchFamily="34" charset="0"/>
              </a:rPr>
              <a:t>- estimate rating of movie </a:t>
            </a:r>
            <a:r>
              <a:rPr lang="en-US" b="1" dirty="0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en-US" dirty="0">
                <a:latin typeface="Arial" pitchFamily="34" charset="0"/>
                <a:cs typeface="Arial" pitchFamily="34" charset="0"/>
              </a:rPr>
              <a:t> by user </a:t>
            </a:r>
            <a:r>
              <a:rPr lang="en-US" b="1" dirty="0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5</a:t>
            </a:r>
          </a:p>
        </p:txBody>
      </p:sp>
      <p:sp>
        <p:nvSpPr>
          <p:cNvPr id="13" name="Text Box 384"/>
          <p:cNvSpPr txBox="1">
            <a:spLocks noChangeArrowheads="1"/>
          </p:cNvSpPr>
          <p:nvPr/>
        </p:nvSpPr>
        <p:spPr bwMode="auto">
          <a:xfrm rot="16200000">
            <a:off x="313531" y="3521869"/>
            <a:ext cx="9890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000" b="1" dirty="0">
                <a:solidFill>
                  <a:srgbClr val="008000"/>
                </a:solidFill>
              </a:rPr>
              <a:t>movies</a:t>
            </a:r>
          </a:p>
        </p:txBody>
      </p:sp>
    </p:spTree>
    <p:extLst>
      <p:ext uri="{BB962C8B-B14F-4D97-AF65-F5344CB8AC3E}">
        <p14:creationId xmlns:p14="http://schemas.microsoft.com/office/powerpoint/2010/main" val="2594468951"/>
      </p:ext>
    </p:extLst>
  </p:cSld>
  <p:clrMapOvr>
    <a:masterClrMapping/>
  </p:clrMapOvr>
  <p:transition advTm="24953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Item-Item CF (|N|=2)</a:t>
            </a:r>
          </a:p>
        </p:txBody>
      </p:sp>
      <p:graphicFrame>
        <p:nvGraphicFramePr>
          <p:cNvPr id="14483" name="Group 1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2393260"/>
              </p:ext>
            </p:extLst>
          </p:nvPr>
        </p:nvGraphicFramePr>
        <p:xfrm>
          <a:off x="1158875" y="1608138"/>
          <a:ext cx="6604000" cy="4056066"/>
        </p:xfrm>
        <a:graphic>
          <a:graphicData uri="http://schemas.openxmlformats.org/drawingml/2006/table">
            <a:tbl>
              <a:tblPr rtl="1"/>
              <a:tblGrid>
                <a:gridCol w="5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? 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sng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0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  <a:endParaRPr kumimoji="0" lang="en-US" sz="2000" b="1" i="0" u="sng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458" name="Text Box 122"/>
          <p:cNvSpPr txBox="1">
            <a:spLocks noChangeArrowheads="1"/>
          </p:cNvSpPr>
          <p:nvPr/>
        </p:nvSpPr>
        <p:spPr bwMode="auto">
          <a:xfrm>
            <a:off x="4130675" y="1143000"/>
            <a:ext cx="76335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000" b="1" dirty="0">
                <a:solidFill>
                  <a:srgbClr val="008000"/>
                </a:solidFill>
              </a:rPr>
              <a:t>users</a:t>
            </a:r>
          </a:p>
        </p:txBody>
      </p:sp>
      <p:sp>
        <p:nvSpPr>
          <p:cNvPr id="14462" name="Text Box 126"/>
          <p:cNvSpPr txBox="1">
            <a:spLocks noChangeArrowheads="1"/>
          </p:cNvSpPr>
          <p:nvPr/>
        </p:nvSpPr>
        <p:spPr bwMode="auto">
          <a:xfrm>
            <a:off x="1920875" y="5782270"/>
            <a:ext cx="3260725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Neighbor selection:</a:t>
            </a:r>
            <a:br>
              <a:rPr lang="en-US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</a:br>
            <a:r>
              <a:rPr lang="en-US" dirty="0">
                <a:latin typeface="Arial" pitchFamily="34" charset="0"/>
                <a:cs typeface="Arial" pitchFamily="34" charset="0"/>
              </a:rPr>
              <a:t>Identify movies similar to </a:t>
            </a:r>
            <a:br>
              <a:rPr lang="en-US" dirty="0">
                <a:latin typeface="Arial" pitchFamily="34" charset="0"/>
                <a:cs typeface="Arial" pitchFamily="34" charset="0"/>
              </a:rPr>
            </a:br>
            <a:r>
              <a:rPr lang="en-US" dirty="0">
                <a:latin typeface="Arial" pitchFamily="34" charset="0"/>
                <a:cs typeface="Arial" pitchFamily="34" charset="0"/>
              </a:rPr>
              <a:t>movie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1</a:t>
            </a:r>
            <a:r>
              <a:rPr lang="en-US" dirty="0">
                <a:latin typeface="Arial" pitchFamily="34" charset="0"/>
                <a:cs typeface="Arial" pitchFamily="34" charset="0"/>
              </a:rPr>
              <a:t>,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rated by user 5</a:t>
            </a:r>
          </a:p>
        </p:txBody>
      </p:sp>
      <p:sp>
        <p:nvSpPr>
          <p:cNvPr id="12" name="Text Box 384"/>
          <p:cNvSpPr txBox="1">
            <a:spLocks noChangeArrowheads="1"/>
          </p:cNvSpPr>
          <p:nvPr/>
        </p:nvSpPr>
        <p:spPr bwMode="auto">
          <a:xfrm rot="16200000">
            <a:off x="313531" y="3521869"/>
            <a:ext cx="9890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000" b="1" dirty="0">
                <a:solidFill>
                  <a:srgbClr val="008000"/>
                </a:solidFill>
              </a:rPr>
              <a:t>movies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788275" y="2286000"/>
            <a:ext cx="898525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1.00</a:t>
            </a:r>
          </a:p>
          <a:p>
            <a:pPr algn="r"/>
            <a:endParaRPr lang="en-US" b="1" dirty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  <a:p>
            <a:pPr algn="r"/>
            <a:r>
              <a:rPr lang="en-US" sz="2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-0.18</a:t>
            </a:r>
          </a:p>
          <a:p>
            <a:pPr algn="r"/>
            <a:endParaRPr lang="en-US" b="1" dirty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  <a:p>
            <a:pPr algn="r"/>
            <a:r>
              <a:rPr lang="en-US" sz="2000" b="1" u="sng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0.41</a:t>
            </a:r>
          </a:p>
          <a:p>
            <a:pPr algn="r"/>
            <a:endParaRPr lang="en-US" b="1" dirty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  <a:p>
            <a:pPr algn="r"/>
            <a:r>
              <a:rPr lang="en-US" sz="2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-0.10</a:t>
            </a:r>
          </a:p>
          <a:p>
            <a:pPr algn="r"/>
            <a:endParaRPr lang="en-US" b="1" dirty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  <a:p>
            <a:pPr algn="r"/>
            <a:r>
              <a:rPr lang="en-US" sz="2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-0.31</a:t>
            </a:r>
          </a:p>
          <a:p>
            <a:pPr algn="r"/>
            <a:endParaRPr lang="en-US" b="1" dirty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  <a:p>
            <a:pPr algn="r"/>
            <a:r>
              <a:rPr lang="en-US" sz="2000" b="1" u="sng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0.59</a:t>
            </a:r>
          </a:p>
        </p:txBody>
      </p:sp>
      <p:sp>
        <p:nvSpPr>
          <p:cNvPr id="5" name="Rectangle 4"/>
          <p:cNvSpPr/>
          <p:nvPr/>
        </p:nvSpPr>
        <p:spPr>
          <a:xfrm>
            <a:off x="7858325" y="1828800"/>
            <a:ext cx="12362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2000" b="1" dirty="0" err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sim</a:t>
            </a:r>
            <a:r>
              <a:rPr lang="en-US" sz="2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(1,m)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181600" y="5715000"/>
            <a:ext cx="3962400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Here we use Pearson correlation as similarity:</a:t>
            </a:r>
          </a:p>
          <a:p>
            <a:r>
              <a:rPr lang="en-US" sz="13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1)</a:t>
            </a:r>
            <a:r>
              <a:rPr lang="en-US" sz="13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Subtract mean rating </a:t>
            </a:r>
            <a:r>
              <a:rPr lang="en-US" sz="1300" b="1" i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m</a:t>
            </a:r>
            <a:r>
              <a:rPr lang="en-US" sz="1300" b="1" i="1" baseline="-250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sz="13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from each movie </a:t>
            </a:r>
            <a:r>
              <a:rPr lang="en-US" sz="1300" b="1" i="1" dirty="0" err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i</a:t>
            </a:r>
            <a:br>
              <a:rPr lang="en-US" sz="1300" b="1" i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</a:br>
            <a:r>
              <a:rPr lang="en-US" sz="1300" b="1" i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   m</a:t>
            </a:r>
            <a:r>
              <a:rPr lang="en-US" sz="1300" b="1" i="1" baseline="-250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en-US" sz="1300" i="1" baseline="-250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300" i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= (1+3+5+5+4)/5 = </a:t>
            </a:r>
            <a:r>
              <a:rPr lang="en-US" sz="1300" b="1" i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3.6</a:t>
            </a:r>
            <a:br>
              <a:rPr lang="en-US" sz="1300" i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</a:br>
            <a:r>
              <a:rPr lang="en-US" sz="1300" b="1" i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   row 1:</a:t>
            </a:r>
            <a:r>
              <a:rPr lang="en-US" sz="1300" i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[-2.6, 0, -0.6, 0, 0, 1.4, 0, 0, 1.4, 0, 0.4, 0]</a:t>
            </a:r>
          </a:p>
          <a:p>
            <a:r>
              <a:rPr lang="en-US" sz="13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2)</a:t>
            </a:r>
            <a:r>
              <a:rPr lang="en-US" sz="13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Compute cosine similarities between rows</a:t>
            </a:r>
          </a:p>
        </p:txBody>
      </p:sp>
    </p:spTree>
    <p:extLst>
      <p:ext uri="{BB962C8B-B14F-4D97-AF65-F5344CB8AC3E}">
        <p14:creationId xmlns:p14="http://schemas.microsoft.com/office/powerpoint/2010/main" val="1587854665"/>
      </p:ext>
    </p:extLst>
  </p:cSld>
  <p:clrMapOvr>
    <a:masterClrMapping/>
  </p:clrMapOvr>
  <p:transition advTm="31719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Item-Item CF (|N|=2)</a:t>
            </a:r>
          </a:p>
        </p:txBody>
      </p:sp>
      <p:graphicFrame>
        <p:nvGraphicFramePr>
          <p:cNvPr id="15363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7742163"/>
              </p:ext>
            </p:extLst>
          </p:nvPr>
        </p:nvGraphicFramePr>
        <p:xfrm>
          <a:off x="1158875" y="1608138"/>
          <a:ext cx="6604000" cy="4056066"/>
        </p:xfrm>
        <a:graphic>
          <a:graphicData uri="http://schemas.openxmlformats.org/drawingml/2006/table">
            <a:tbl>
              <a:tblPr rtl="1"/>
              <a:tblGrid>
                <a:gridCol w="5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? 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sng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000" b="1" i="0" u="sng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  <a:endParaRPr kumimoji="0" lang="en-US" sz="2000" b="1" i="0" u="sng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5482" name="Text Box 122"/>
          <p:cNvSpPr txBox="1">
            <a:spLocks noChangeArrowheads="1"/>
          </p:cNvSpPr>
          <p:nvPr/>
        </p:nvSpPr>
        <p:spPr bwMode="auto">
          <a:xfrm>
            <a:off x="4130675" y="1143000"/>
            <a:ext cx="76335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000" b="1">
                <a:solidFill>
                  <a:srgbClr val="008000"/>
                </a:solidFill>
              </a:rPr>
              <a:t>users</a:t>
            </a:r>
          </a:p>
        </p:txBody>
      </p:sp>
      <p:sp>
        <p:nvSpPr>
          <p:cNvPr id="15484" name="Text Box 124"/>
          <p:cNvSpPr txBox="1">
            <a:spLocks noChangeArrowheads="1"/>
          </p:cNvSpPr>
          <p:nvPr/>
        </p:nvSpPr>
        <p:spPr bwMode="auto">
          <a:xfrm>
            <a:off x="1676400" y="5791200"/>
            <a:ext cx="3276600" cy="67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latin typeface="Arial" pitchFamily="34" charset="0"/>
                <a:cs typeface="Arial" pitchFamily="34" charset="0"/>
              </a:rPr>
              <a:t>Compute similarity weights:</a:t>
            </a:r>
            <a:br>
              <a:rPr lang="en-US" dirty="0">
                <a:latin typeface="Arial" pitchFamily="34" charset="0"/>
                <a:cs typeface="Arial" pitchFamily="34" charset="0"/>
              </a:rPr>
            </a:br>
            <a:r>
              <a:rPr lang="en-US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</a:t>
            </a:r>
            <a:r>
              <a:rPr lang="en-US" sz="2000" b="1" baseline="-25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1,3</a:t>
            </a:r>
            <a:r>
              <a:rPr lang="en-US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=0.41, s</a:t>
            </a:r>
            <a:r>
              <a:rPr lang="en-US" sz="2000" b="1" baseline="-25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1,6</a:t>
            </a:r>
            <a:r>
              <a:rPr lang="en-US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=0.59</a:t>
            </a:r>
          </a:p>
        </p:txBody>
      </p:sp>
      <p:sp>
        <p:nvSpPr>
          <p:cNvPr id="12" name="Text Box 384"/>
          <p:cNvSpPr txBox="1">
            <a:spLocks noChangeArrowheads="1"/>
          </p:cNvSpPr>
          <p:nvPr/>
        </p:nvSpPr>
        <p:spPr bwMode="auto">
          <a:xfrm rot="16200000">
            <a:off x="319763" y="3520252"/>
            <a:ext cx="97654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000" b="1" dirty="0">
                <a:solidFill>
                  <a:srgbClr val="008000"/>
                </a:solidFill>
              </a:rPr>
              <a:t>movies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788275" y="2286000"/>
            <a:ext cx="898525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1.00</a:t>
            </a:r>
          </a:p>
          <a:p>
            <a:pPr algn="r"/>
            <a:endParaRPr lang="en-US" b="1" dirty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  <a:p>
            <a:pPr algn="r"/>
            <a:r>
              <a:rPr lang="en-US" sz="2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-0.18</a:t>
            </a:r>
          </a:p>
          <a:p>
            <a:pPr algn="r"/>
            <a:endParaRPr lang="en-US" b="1" dirty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  <a:p>
            <a:pPr algn="r"/>
            <a:r>
              <a:rPr lang="en-US" sz="2000" b="1" u="sng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0.41</a:t>
            </a:r>
          </a:p>
          <a:p>
            <a:pPr algn="r"/>
            <a:endParaRPr lang="en-US" b="1" dirty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  <a:p>
            <a:pPr algn="r"/>
            <a:r>
              <a:rPr lang="en-US" sz="2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-0.10</a:t>
            </a:r>
          </a:p>
          <a:p>
            <a:pPr algn="r"/>
            <a:endParaRPr lang="en-US" b="1" dirty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  <a:p>
            <a:pPr algn="r"/>
            <a:r>
              <a:rPr lang="en-US" sz="2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-0.31</a:t>
            </a:r>
          </a:p>
          <a:p>
            <a:pPr algn="r"/>
            <a:endParaRPr lang="en-US" b="1" dirty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  <a:p>
            <a:pPr algn="r"/>
            <a:r>
              <a:rPr lang="en-US" sz="2000" b="1" u="sng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0.59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858325" y="1828800"/>
            <a:ext cx="12362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2000" b="1" dirty="0" err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sim</a:t>
            </a:r>
            <a:r>
              <a:rPr lang="en-US" sz="2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(1,m)</a:t>
            </a:r>
          </a:p>
        </p:txBody>
      </p:sp>
    </p:spTree>
    <p:extLst>
      <p:ext uri="{BB962C8B-B14F-4D97-AF65-F5344CB8AC3E}">
        <p14:creationId xmlns:p14="http://schemas.microsoft.com/office/powerpoint/2010/main" val="1345459809"/>
      </p:ext>
    </p:extLst>
  </p:cSld>
  <p:clrMapOvr>
    <a:masterClrMapping/>
  </p:clrMapOvr>
  <p:transition advTm="14828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Item-Item CF (|N|=2)</a:t>
            </a:r>
          </a:p>
        </p:txBody>
      </p:sp>
      <p:graphicFrame>
        <p:nvGraphicFramePr>
          <p:cNvPr id="16516" name="Group 1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1616229"/>
              </p:ext>
            </p:extLst>
          </p:nvPr>
        </p:nvGraphicFramePr>
        <p:xfrm>
          <a:off x="1143000" y="1608138"/>
          <a:ext cx="6604000" cy="4056066"/>
        </p:xfrm>
        <a:graphic>
          <a:graphicData uri="http://schemas.openxmlformats.org/drawingml/2006/table">
            <a:tbl>
              <a:tblPr rtl="1"/>
              <a:tblGrid>
                <a:gridCol w="5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2.6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sng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000" b="1" i="0" u="sng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  <a:endParaRPr kumimoji="0" lang="en-US" sz="2000" b="1" i="0" u="sng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6506" name="Text Box 122"/>
          <p:cNvSpPr txBox="1">
            <a:spLocks noChangeArrowheads="1"/>
          </p:cNvSpPr>
          <p:nvPr/>
        </p:nvSpPr>
        <p:spPr bwMode="auto">
          <a:xfrm>
            <a:off x="4114800" y="1143000"/>
            <a:ext cx="76335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000" b="1">
                <a:solidFill>
                  <a:srgbClr val="008000"/>
                </a:solidFill>
              </a:rPr>
              <a:t>users</a:t>
            </a:r>
          </a:p>
        </p:txBody>
      </p:sp>
      <p:sp>
        <p:nvSpPr>
          <p:cNvPr id="16508" name="Text Box 124"/>
          <p:cNvSpPr txBox="1">
            <a:spLocks noChangeArrowheads="1"/>
          </p:cNvSpPr>
          <p:nvPr/>
        </p:nvSpPr>
        <p:spPr bwMode="auto">
          <a:xfrm>
            <a:off x="1600200" y="5715000"/>
            <a:ext cx="4953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latin typeface="Arial" pitchFamily="34" charset="0"/>
                <a:cs typeface="Arial" pitchFamily="34" charset="0"/>
              </a:rPr>
              <a:t>Predict by taking weighted average:</a:t>
            </a:r>
          </a:p>
          <a:p>
            <a:pPr>
              <a:spcBef>
                <a:spcPct val="50000"/>
              </a:spcBef>
            </a:pPr>
            <a:r>
              <a:rPr lang="en-US" b="1" dirty="0">
                <a:latin typeface="Arial" pitchFamily="34" charset="0"/>
                <a:cs typeface="Arial" pitchFamily="34" charset="0"/>
              </a:rPr>
              <a:t>r</a:t>
            </a:r>
            <a:r>
              <a:rPr lang="en-US" b="1" baseline="-25000" dirty="0">
                <a:latin typeface="Arial" pitchFamily="34" charset="0"/>
                <a:cs typeface="Arial" pitchFamily="34" charset="0"/>
              </a:rPr>
              <a:t>1.5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= </a:t>
            </a:r>
            <a:r>
              <a:rPr lang="en-US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(0.41*2 + 0.59*3) / (0.41+0.59) = 2.6</a:t>
            </a:r>
          </a:p>
        </p:txBody>
      </p:sp>
      <p:sp>
        <p:nvSpPr>
          <p:cNvPr id="12" name="Text Box 384"/>
          <p:cNvSpPr txBox="1">
            <a:spLocks noChangeArrowheads="1"/>
          </p:cNvSpPr>
          <p:nvPr/>
        </p:nvSpPr>
        <p:spPr bwMode="auto">
          <a:xfrm rot="16200000">
            <a:off x="319763" y="3520252"/>
            <a:ext cx="97654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000" b="1" dirty="0">
                <a:solidFill>
                  <a:srgbClr val="008000"/>
                </a:solidFill>
              </a:rPr>
              <a:t>movies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498789" y="5767337"/>
                <a:ext cx="2645211" cy="8041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/>
                              <a:cs typeface="Arial" pitchFamily="34" charset="0"/>
                            </a:rPr>
                            <m:t>𝒓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/>
                              <a:cs typeface="Arial" pitchFamily="34" charset="0"/>
                            </a:rPr>
                            <m:t>𝒊𝒙</m:t>
                          </m:r>
                        </m:sub>
                      </m:sSub>
                      <m:r>
                        <a:rPr lang="en-US" sz="2000" b="1" i="1" smtClean="0">
                          <a:latin typeface="Cambria Math"/>
                          <a:cs typeface="Arial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naryPr>
                            <m:sub>
                              <m:r>
                                <a:rPr lang="en-US" sz="2000" b="1" i="1" smtClean="0">
                                  <a:latin typeface="Cambria Math"/>
                                  <a:cs typeface="Arial" pitchFamily="34" charset="0"/>
                                </a:rPr>
                                <m:t>𝒋</m:t>
                              </m:r>
                              <m:r>
                                <a:rPr lang="en-US" sz="2000" b="1" i="1" smtClean="0">
                                  <a:latin typeface="Cambria Math"/>
                                  <a:cs typeface="Arial" pitchFamily="34" charset="0"/>
                                </a:rPr>
                                <m:t>∈</m:t>
                              </m:r>
                              <m:r>
                                <a:rPr lang="en-US" sz="2000" b="1" i="1" smtClean="0">
                                  <a:latin typeface="Cambria Math"/>
                                  <a:cs typeface="Arial" pitchFamily="34" charset="0"/>
                                </a:rPr>
                                <m:t>𝑵</m:t>
                              </m:r>
                              <m:r>
                                <a:rPr lang="en-US" sz="2000" b="1" i="1" smtClean="0">
                                  <a:latin typeface="Cambria Math"/>
                                  <a:cs typeface="Arial" pitchFamily="34" charset="0"/>
                                </a:rPr>
                                <m:t>(</m:t>
                              </m:r>
                              <m:r>
                                <a:rPr lang="en-US" sz="2000" b="1" i="1" smtClean="0">
                                  <a:latin typeface="Cambria Math"/>
                                  <a:cs typeface="Arial" pitchFamily="34" charset="0"/>
                                </a:rPr>
                                <m:t>𝒊</m:t>
                              </m:r>
                              <m:r>
                                <a:rPr lang="en-US" sz="2000" b="1" i="1" smtClean="0">
                                  <a:latin typeface="Cambria Math"/>
                                  <a:cs typeface="Arial" pitchFamily="34" charset="0"/>
                                </a:rPr>
                                <m:t>;</m:t>
                              </m:r>
                              <m:r>
                                <a:rPr lang="en-US" sz="2000" b="1" i="1" smtClean="0">
                                  <a:latin typeface="Cambria Math"/>
                                  <a:cs typeface="Arial" pitchFamily="34" charset="0"/>
                                </a:rPr>
                                <m:t>𝒙</m:t>
                              </m:r>
                              <m:r>
                                <a:rPr lang="en-US" sz="2000" b="1" i="1" smtClean="0">
                                  <a:latin typeface="Cambria Math"/>
                                  <a:cs typeface="Arial" pitchFamily="34" charset="0"/>
                                </a:rPr>
                                <m:t>)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>
                                      <a:latin typeface="Cambria Math"/>
                                      <a:cs typeface="Arial" pitchFamily="34" charset="0"/>
                                    </a:rPr>
                                    <m:t>𝒔</m:t>
                                  </m:r>
                                </m:e>
                                <m:sub>
                                  <m:r>
                                    <a:rPr lang="en-US" sz="2000" b="1" i="1">
                                      <a:latin typeface="Cambria Math"/>
                                      <a:cs typeface="Arial" pitchFamily="34" charset="0"/>
                                    </a:rPr>
                                    <m:t>𝒊𝒋</m:t>
                                  </m:r>
                                </m:sub>
                              </m:sSub>
                              <m:r>
                                <a:rPr lang="en-US" sz="2000" b="1" i="1">
                                  <a:latin typeface="Cambria Math"/>
                                  <a:cs typeface="Arial" pitchFamily="34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>
                                      <a:latin typeface="Cambria Math"/>
                                      <a:cs typeface="Arial" pitchFamily="34" charset="0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US" sz="2000" b="1" i="1">
                                      <a:latin typeface="Cambria Math"/>
                                      <a:cs typeface="Arial" pitchFamily="34" charset="0"/>
                                    </a:rPr>
                                    <m:t>𝒋𝒙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en-US" sz="2000" b="1" i="1" smtClean="0">
                              <a:latin typeface="Cambria Math"/>
                              <a:cs typeface="Arial" pitchFamily="34" charset="0"/>
                            </a:rPr>
                            <m:t>∑</m:t>
                          </m:r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/>
                                  <a:cs typeface="Arial" pitchFamily="34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/>
                                  <a:cs typeface="Arial" pitchFamily="34" charset="0"/>
                                </a:rPr>
                                <m:t>𝒊𝒋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000" b="1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8789" y="5767337"/>
                <a:ext cx="2645211" cy="80413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5331313"/>
      </p:ext>
    </p:extLst>
  </p:cSld>
  <p:clrMapOvr>
    <a:masterClrMapping/>
  </p:clrMapOvr>
  <p:transition advTm="13656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409331" y="8965"/>
            <a:ext cx="1734670" cy="1008530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CF: </a:t>
            </a:r>
            <a:r>
              <a:rPr lang="en-US" dirty="0"/>
              <a:t>Common Practice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1"/>
            <a:ext cx="8610600" cy="3581400"/>
          </a:xfrm>
        </p:spPr>
        <p:txBody>
          <a:bodyPr/>
          <a:lstStyle/>
          <a:p>
            <a:r>
              <a:rPr lang="en-US" dirty="0"/>
              <a:t>Define </a:t>
            </a:r>
            <a:r>
              <a:rPr lang="en-US" b="1" dirty="0">
                <a:solidFill>
                  <a:srgbClr val="FF0066"/>
                </a:solidFill>
              </a:rPr>
              <a:t>similarity </a:t>
            </a:r>
            <a:r>
              <a:rPr lang="en-US" b="1" i="1" dirty="0" err="1">
                <a:solidFill>
                  <a:srgbClr val="0000FF"/>
                </a:solidFill>
              </a:rPr>
              <a:t>s</a:t>
            </a:r>
            <a:r>
              <a:rPr lang="en-US" b="1" i="1" baseline="-25000" dirty="0" err="1">
                <a:solidFill>
                  <a:srgbClr val="0000FF"/>
                </a:solidFill>
              </a:rPr>
              <a:t>ij</a:t>
            </a:r>
            <a:r>
              <a:rPr lang="en-US" dirty="0"/>
              <a:t> of items </a:t>
            </a:r>
            <a:r>
              <a:rPr lang="en-US" b="1" i="1" dirty="0" err="1"/>
              <a:t>i</a:t>
            </a:r>
            <a:r>
              <a:rPr lang="en-US" dirty="0"/>
              <a:t> and </a:t>
            </a:r>
            <a:r>
              <a:rPr lang="en-US" b="1" i="1" dirty="0"/>
              <a:t>j</a:t>
            </a:r>
          </a:p>
          <a:p>
            <a:r>
              <a:rPr lang="en-US" dirty="0"/>
              <a:t>Select </a:t>
            </a:r>
            <a:r>
              <a:rPr lang="en-US" b="1" i="1" dirty="0"/>
              <a:t>k</a:t>
            </a:r>
            <a:r>
              <a:rPr lang="en-US" dirty="0"/>
              <a:t> nearest neighbors </a:t>
            </a:r>
            <a:r>
              <a:rPr lang="en-US" b="1" i="1" dirty="0">
                <a:solidFill>
                  <a:srgbClr val="0000FF"/>
                </a:solidFill>
              </a:rPr>
              <a:t>N(</a:t>
            </a:r>
            <a:r>
              <a:rPr lang="en-US" b="1" i="1" dirty="0" err="1">
                <a:solidFill>
                  <a:srgbClr val="0000FF"/>
                </a:solidFill>
              </a:rPr>
              <a:t>i</a:t>
            </a:r>
            <a:r>
              <a:rPr lang="en-US" b="1" i="1" dirty="0">
                <a:solidFill>
                  <a:srgbClr val="0000FF"/>
                </a:solidFill>
              </a:rPr>
              <a:t>; x)</a:t>
            </a:r>
          </a:p>
          <a:p>
            <a:pPr lvl="1"/>
            <a:r>
              <a:rPr lang="en-US" dirty="0"/>
              <a:t>Items most similar to </a:t>
            </a:r>
            <a:r>
              <a:rPr lang="en-US" b="1" i="1" dirty="0" err="1"/>
              <a:t>i</a:t>
            </a:r>
            <a:r>
              <a:rPr lang="en-US" dirty="0"/>
              <a:t>, that were rated by </a:t>
            </a:r>
            <a:r>
              <a:rPr lang="en-US" b="1" i="1" dirty="0"/>
              <a:t>x</a:t>
            </a:r>
          </a:p>
          <a:p>
            <a:r>
              <a:rPr lang="en-US" dirty="0"/>
              <a:t>Estimate rating </a:t>
            </a:r>
            <a:r>
              <a:rPr lang="en-US" b="1" i="1" dirty="0" err="1">
                <a:solidFill>
                  <a:srgbClr val="0000FF"/>
                </a:solidFill>
              </a:rPr>
              <a:t>r</a:t>
            </a:r>
            <a:r>
              <a:rPr lang="en-US" b="1" i="1" baseline="-25000" dirty="0" err="1">
                <a:solidFill>
                  <a:srgbClr val="0000FF"/>
                </a:solidFill>
              </a:rPr>
              <a:t>xi</a:t>
            </a:r>
            <a:r>
              <a:rPr lang="en-US" dirty="0"/>
              <a:t> as the weighted average: </a:t>
            </a:r>
          </a:p>
        </p:txBody>
      </p:sp>
      <p:graphicFrame>
        <p:nvGraphicFramePr>
          <p:cNvPr id="124932" name="Object 4"/>
          <p:cNvGraphicFramePr>
            <a:graphicFrameLocks noChangeAspect="1"/>
          </p:cNvGraphicFramePr>
          <p:nvPr/>
        </p:nvGraphicFramePr>
        <p:xfrm>
          <a:off x="4514850" y="3340100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4120" imgH="177480" progId="">
                  <p:embed/>
                </p:oleObj>
              </mc:Choice>
              <mc:Fallback>
                <p:oleObj name="Equation" r:id="rId2" imgW="114120" imgH="17748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40100"/>
                        <a:ext cx="1143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4942" name="Text Box 14"/>
          <p:cNvSpPr txBox="1">
            <a:spLocks noChangeArrowheads="1"/>
          </p:cNvSpPr>
          <p:nvPr/>
        </p:nvSpPr>
        <p:spPr bwMode="auto">
          <a:xfrm>
            <a:off x="436562" y="5410200"/>
            <a:ext cx="2840037" cy="400110"/>
          </a:xfrm>
          <a:prstGeom prst="rect">
            <a:avLst/>
          </a:prstGeom>
          <a:solidFill>
            <a:srgbClr val="FFCC9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baseline estimate for </a:t>
            </a:r>
            <a:r>
              <a:rPr lang="en-US" sz="2000" b="1" i="1" dirty="0" err="1"/>
              <a:t>r</a:t>
            </a:r>
            <a:r>
              <a:rPr lang="en-US" sz="2000" b="1" i="1" baseline="-25000" dirty="0" err="1"/>
              <a:t>xi</a:t>
            </a:r>
            <a:endParaRPr lang="en-US" sz="2000" b="1" i="1" dirty="0"/>
          </a:p>
        </p:txBody>
      </p:sp>
      <p:sp>
        <p:nvSpPr>
          <p:cNvPr id="124943" name="Line 15"/>
          <p:cNvSpPr>
            <a:spLocks noChangeShapeType="1"/>
          </p:cNvSpPr>
          <p:nvPr/>
        </p:nvSpPr>
        <p:spPr bwMode="auto">
          <a:xfrm flipV="1">
            <a:off x="1781175" y="4659351"/>
            <a:ext cx="0" cy="750849"/>
          </a:xfrm>
          <a:prstGeom prst="line">
            <a:avLst/>
          </a:prstGeom>
          <a:noFill/>
          <a:ln w="25400">
            <a:solidFill>
              <a:srgbClr val="FF99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Content Placeholder 3"/>
          <p:cNvSpPr txBox="1">
            <a:spLocks/>
          </p:cNvSpPr>
          <p:nvPr/>
        </p:nvSpPr>
        <p:spPr>
          <a:xfrm>
            <a:off x="4267200" y="5399049"/>
            <a:ext cx="4114800" cy="1306551"/>
          </a:xfrm>
          <a:prstGeom prst="rect">
            <a:avLst/>
          </a:prstGeom>
        </p:spPr>
        <p:txBody>
          <a:bodyPr vert="horz" lIns="54864" tIns="91440" rtlCol="0">
            <a:noAutofit/>
          </a:bodyPr>
          <a:lstStyle/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r>
              <a:rPr kumimoji="0" lang="el-GR" sz="2000" b="1" i="1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μ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r>
              <a:rPr kumimoji="0" lang="en-CA" sz="20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 =  overall mean movie rating</a:t>
            </a: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r>
              <a:rPr kumimoji="0" lang="en-CA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b</a:t>
            </a:r>
            <a:r>
              <a:rPr kumimoji="0" lang="en-CA" sz="2000" b="1" i="1" u="none" strike="noStrike" kern="1200" cap="none" spc="0" normalizeH="0" baseline="-25000" noProof="0" dirty="0" err="1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x</a:t>
            </a:r>
            <a:r>
              <a:rPr kumimoji="0" lang="en-CA" sz="20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 =  rating deviation of user </a:t>
            </a:r>
            <a:r>
              <a:rPr kumimoji="0" lang="en-CA" sz="2000" b="1" i="1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x</a:t>
            </a:r>
          </a:p>
          <a:p>
            <a:pPr marL="118872" lvl="0">
              <a:buClr>
                <a:schemeClr val="accent1"/>
              </a:buClr>
              <a:buSzPct val="80000"/>
              <a:defRPr/>
            </a:pPr>
            <a:r>
              <a:rPr lang="en-CA" sz="2000" i="1" dirty="0">
                <a:solidFill>
                  <a:srgbClr val="008000"/>
                </a:solidFill>
                <a:latin typeface="Calibri" pitchFamily="34" charset="0"/>
                <a:cs typeface="Calibri" pitchFamily="34" charset="0"/>
              </a:rPr>
              <a:t>            </a:t>
            </a:r>
            <a:r>
              <a:rPr lang="en-US" sz="2000" dirty="0">
                <a:solidFill>
                  <a:srgbClr val="008000"/>
                </a:solidFill>
                <a:latin typeface="Calibri" pitchFamily="34" charset="0"/>
                <a:cs typeface="Calibri" pitchFamily="34" charset="0"/>
              </a:rPr>
              <a:t>= (</a:t>
            </a:r>
            <a:r>
              <a:rPr lang="en-US" sz="2000" i="1" dirty="0">
                <a:solidFill>
                  <a:srgbClr val="008000"/>
                </a:solidFill>
                <a:latin typeface="Calibri" pitchFamily="34" charset="0"/>
                <a:cs typeface="Calibri" pitchFamily="34" charset="0"/>
              </a:rPr>
              <a:t>avg. rating of user </a:t>
            </a:r>
            <a:r>
              <a:rPr lang="en-US" sz="2000" b="1" i="1" dirty="0">
                <a:solidFill>
                  <a:srgbClr val="008000"/>
                </a:solidFill>
                <a:latin typeface="Calibri" pitchFamily="34" charset="0"/>
                <a:cs typeface="Calibri" pitchFamily="34" charset="0"/>
              </a:rPr>
              <a:t>x</a:t>
            </a:r>
            <a:r>
              <a:rPr lang="en-US" sz="2000" i="1" dirty="0">
                <a:solidFill>
                  <a:srgbClr val="008000"/>
                </a:solidFill>
                <a:latin typeface="Calibri" pitchFamily="34" charset="0"/>
                <a:cs typeface="Calibri" pitchFamily="34" charset="0"/>
              </a:rPr>
              <a:t>)</a:t>
            </a:r>
            <a:r>
              <a:rPr lang="en-US" sz="2000" b="1" i="1" dirty="0">
                <a:solidFill>
                  <a:srgbClr val="008000"/>
                </a:solidFill>
                <a:latin typeface="Calibri" pitchFamily="34" charset="0"/>
                <a:cs typeface="Calibri" pitchFamily="34" charset="0"/>
              </a:rPr>
              <a:t> – </a:t>
            </a:r>
            <a:r>
              <a:rPr lang="el-GR" sz="2000" b="1" i="1" dirty="0">
                <a:solidFill>
                  <a:srgbClr val="008000"/>
                </a:solidFill>
                <a:latin typeface="Calibri" pitchFamily="34" charset="0"/>
                <a:cs typeface="Calibri" pitchFamily="34" charset="0"/>
              </a:rPr>
              <a:t>μ</a:t>
            </a:r>
            <a:r>
              <a:rPr lang="en-US" sz="2000" i="1" dirty="0">
                <a:solidFill>
                  <a:srgbClr val="008000"/>
                </a:solidFill>
                <a:latin typeface="Calibri" pitchFamily="34" charset="0"/>
                <a:cs typeface="Calibri" pitchFamily="34" charset="0"/>
              </a:rPr>
              <a:t> </a:t>
            </a:r>
            <a:endParaRPr kumimoji="0" lang="en-CA" sz="2000" b="0" i="1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  <a:defRPr/>
            </a:pPr>
            <a:r>
              <a:rPr kumimoji="0" lang="en-CA" sz="2000" b="1" i="1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b</a:t>
            </a:r>
            <a:r>
              <a:rPr kumimoji="0" lang="en-CA" sz="2000" b="1" i="1" u="none" strike="noStrike" kern="1200" cap="none" spc="0" normalizeH="0" baseline="-2500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i</a:t>
            </a:r>
            <a:r>
              <a:rPr kumimoji="0" lang="en-CA" sz="20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  =  rating deviation of movie </a:t>
            </a:r>
            <a:r>
              <a:rPr kumimoji="0" lang="en-CA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i</a:t>
            </a:r>
            <a:r>
              <a:rPr kumimoji="0" lang="en-CA" sz="2000" b="0" i="0" u="none" strike="noStrike" kern="1200" cap="none" spc="0" normalizeH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4942776"/>
              </p:ext>
            </p:extLst>
          </p:nvPr>
        </p:nvGraphicFramePr>
        <p:xfrm>
          <a:off x="7461250" y="219075"/>
          <a:ext cx="1636713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55600" imgH="545760" progId="Equation.3">
                  <p:embed/>
                </p:oleObj>
              </mc:Choice>
              <mc:Fallback>
                <p:oleObj name="Equation" r:id="rId4" imgW="1155600" imgH="5457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1250" y="219075"/>
                        <a:ext cx="1636713" cy="83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409330" y="-6262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Before</a:t>
            </a:r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: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5389921"/>
              </p:ext>
            </p:extLst>
          </p:nvPr>
        </p:nvGraphicFramePr>
        <p:xfrm>
          <a:off x="595383" y="3505200"/>
          <a:ext cx="5881617" cy="1789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930320" imgH="545760" progId="Equation.3">
                  <p:embed/>
                </p:oleObj>
              </mc:Choice>
              <mc:Fallback>
                <p:oleObj name="Equation" r:id="rId6" imgW="1930320" imgH="54576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383" y="3505200"/>
                        <a:ext cx="5881617" cy="17897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57200" y="5832081"/>
                <a:ext cx="262482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/>
                              <a:cs typeface="Arial" pitchFamily="34" charset="0"/>
                            </a:rPr>
                            <m:t>𝒃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/>
                              <a:cs typeface="Arial" pitchFamily="34" charset="0"/>
                            </a:rPr>
                            <m:t>𝒙𝒊</m:t>
                          </m:r>
                        </m:sub>
                      </m:sSub>
                      <m:r>
                        <a:rPr lang="en-US" sz="2400" b="1" i="1" smtClean="0">
                          <a:latin typeface="Cambria Math"/>
                          <a:cs typeface="Arial" pitchFamily="34" charset="0"/>
                        </a:rPr>
                        <m:t>=</m:t>
                      </m:r>
                      <m:r>
                        <a:rPr lang="en-US" sz="2400" b="1" i="1" smtClean="0">
                          <a:latin typeface="Cambria Math"/>
                          <a:cs typeface="Arial" pitchFamily="34" charset="0"/>
                        </a:rPr>
                        <m:t>𝝁</m:t>
                      </m:r>
                      <m:r>
                        <a:rPr lang="en-US" sz="2400" b="1" i="1" smtClean="0">
                          <a:latin typeface="Cambria Math"/>
                          <a:cs typeface="Arial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/>
                              <a:cs typeface="Arial" pitchFamily="34" charset="0"/>
                            </a:rPr>
                            <m:t>𝒃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/>
                              <a:cs typeface="Arial" pitchFamily="34" charset="0"/>
                            </a:rPr>
                            <m:t>𝒙</m:t>
                          </m:r>
                        </m:sub>
                      </m:sSub>
                      <m:r>
                        <a:rPr lang="en-US" sz="2400" b="1" i="1" smtClean="0">
                          <a:latin typeface="Cambria Math"/>
                          <a:cs typeface="Arial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/>
                              <a:cs typeface="Arial" pitchFamily="34" charset="0"/>
                            </a:rPr>
                            <m:t>𝒃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/>
                              <a:cs typeface="Arial" pitchFamily="34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5832081"/>
                <a:ext cx="2624821" cy="461665"/>
              </a:xfrm>
              <a:prstGeom prst="rect">
                <a:avLst/>
              </a:prstGeom>
              <a:blipFill rotWithShape="1">
                <a:blip r:embed="rId9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7803061"/>
      </p:ext>
    </p:extLst>
  </p:cSld>
  <p:clrMapOvr>
    <a:masterClrMapping/>
  </p:clrMapOvr>
  <p:transition advTm="96906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>
            <a:extLst>
              <a:ext uri="{FF2B5EF4-FFF2-40B4-BE49-F238E27FC236}">
                <a16:creationId xmlns:a16="http://schemas.microsoft.com/office/drawing/2014/main" id="{4E912846-5599-4B44-9CC7-51511833C6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00" y="381000"/>
            <a:ext cx="8102600" cy="532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259636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Item-Item vs. User-User</a:t>
            </a:r>
          </a:p>
        </p:txBody>
      </p:sp>
      <p:graphicFrame>
        <p:nvGraphicFramePr>
          <p:cNvPr id="26626" name="Object 2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5395829"/>
              </p:ext>
            </p:extLst>
          </p:nvPr>
        </p:nvGraphicFramePr>
        <p:xfrm>
          <a:off x="2005013" y="1752600"/>
          <a:ext cx="4752975" cy="3465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218960" imgH="888840" progId="Equation.3">
                  <p:embed/>
                </p:oleObj>
              </mc:Choice>
              <mc:Fallback>
                <p:oleObj name="Equation" r:id="rId3" imgW="1218960" imgH="888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5013" y="1752600"/>
                        <a:ext cx="4752975" cy="3465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22" name="Text Box 42"/>
          <p:cNvSpPr txBox="1">
            <a:spLocks noChangeArrowheads="1"/>
          </p:cNvSpPr>
          <p:nvPr/>
        </p:nvSpPr>
        <p:spPr bwMode="auto">
          <a:xfrm>
            <a:off x="1839913" y="1219200"/>
            <a:ext cx="97948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Avatar</a:t>
            </a:r>
          </a:p>
        </p:txBody>
      </p:sp>
      <p:sp>
        <p:nvSpPr>
          <p:cNvPr id="20524" name="Text Box 44"/>
          <p:cNvSpPr txBox="1">
            <a:spLocks noChangeArrowheads="1"/>
          </p:cNvSpPr>
          <p:nvPr/>
        </p:nvSpPr>
        <p:spPr bwMode="auto">
          <a:xfrm>
            <a:off x="3238500" y="1219200"/>
            <a:ext cx="8747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LOTR</a:t>
            </a:r>
          </a:p>
        </p:txBody>
      </p:sp>
      <p:sp>
        <p:nvSpPr>
          <p:cNvPr id="20525" name="Text Box 45"/>
          <p:cNvSpPr txBox="1">
            <a:spLocks noChangeArrowheads="1"/>
          </p:cNvSpPr>
          <p:nvPr/>
        </p:nvSpPr>
        <p:spPr bwMode="auto">
          <a:xfrm>
            <a:off x="4397375" y="1219200"/>
            <a:ext cx="9318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Matrix</a:t>
            </a:r>
          </a:p>
        </p:txBody>
      </p:sp>
      <p:sp>
        <p:nvSpPr>
          <p:cNvPr id="20526" name="Text Box 46"/>
          <p:cNvSpPr txBox="1">
            <a:spLocks noChangeArrowheads="1"/>
          </p:cNvSpPr>
          <p:nvPr/>
        </p:nvSpPr>
        <p:spPr bwMode="auto">
          <a:xfrm>
            <a:off x="5845175" y="1219200"/>
            <a:ext cx="10398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Pirates</a:t>
            </a:r>
          </a:p>
        </p:txBody>
      </p:sp>
      <p:sp>
        <p:nvSpPr>
          <p:cNvPr id="20527" name="Text Box 47"/>
          <p:cNvSpPr txBox="1">
            <a:spLocks noChangeArrowheads="1"/>
          </p:cNvSpPr>
          <p:nvPr/>
        </p:nvSpPr>
        <p:spPr bwMode="auto">
          <a:xfrm>
            <a:off x="495300" y="1905000"/>
            <a:ext cx="790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Alice</a:t>
            </a:r>
          </a:p>
        </p:txBody>
      </p:sp>
      <p:sp>
        <p:nvSpPr>
          <p:cNvPr id="20528" name="Text Box 48"/>
          <p:cNvSpPr txBox="1">
            <a:spLocks noChangeArrowheads="1"/>
          </p:cNvSpPr>
          <p:nvPr/>
        </p:nvSpPr>
        <p:spPr bwMode="auto">
          <a:xfrm>
            <a:off x="495300" y="2743200"/>
            <a:ext cx="6778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Bob</a:t>
            </a:r>
          </a:p>
        </p:txBody>
      </p:sp>
      <p:sp>
        <p:nvSpPr>
          <p:cNvPr id="20529" name="Text Box 49"/>
          <p:cNvSpPr txBox="1">
            <a:spLocks noChangeArrowheads="1"/>
          </p:cNvSpPr>
          <p:nvPr/>
        </p:nvSpPr>
        <p:spPr bwMode="auto">
          <a:xfrm>
            <a:off x="495300" y="3733800"/>
            <a:ext cx="833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Carol</a:t>
            </a:r>
          </a:p>
        </p:txBody>
      </p:sp>
      <p:sp>
        <p:nvSpPr>
          <p:cNvPr id="20530" name="Text Box 50"/>
          <p:cNvSpPr txBox="1">
            <a:spLocks noChangeArrowheads="1"/>
          </p:cNvSpPr>
          <p:nvPr/>
        </p:nvSpPr>
        <p:spPr bwMode="auto">
          <a:xfrm>
            <a:off x="495300" y="4572000"/>
            <a:ext cx="876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David</a:t>
            </a: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457200" y="5029200"/>
            <a:ext cx="8382000" cy="1676400"/>
          </a:xfrm>
          <a:prstGeom prst="rect">
            <a:avLst/>
          </a:prstGeom>
        </p:spPr>
        <p:txBody>
          <a:bodyPr vert="horz" lIns="54864" tIns="91440" rtlCol="0">
            <a:normAutofit fontScale="92500"/>
          </a:bodyPr>
          <a:lstStyle/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  <a:defRPr/>
            </a:pPr>
            <a:r>
              <a:rPr lang="en-US" sz="3200" b="1" dirty="0">
                <a:solidFill>
                  <a:srgbClr val="FF0066"/>
                </a:solidFill>
                <a:latin typeface="Calibri" pitchFamily="34" charset="0"/>
                <a:cs typeface="Calibri" pitchFamily="34" charset="0"/>
              </a:rPr>
              <a:t>In practice, it has been observed that </a:t>
            </a:r>
            <a:r>
              <a:rPr lang="en-US" sz="3200" b="1" u="sng" dirty="0">
                <a:solidFill>
                  <a:srgbClr val="FF0066"/>
                </a:solidFill>
                <a:latin typeface="Calibri" pitchFamily="34" charset="0"/>
                <a:cs typeface="Calibri" pitchFamily="34" charset="0"/>
              </a:rPr>
              <a:t>item-item</a:t>
            </a:r>
            <a:r>
              <a:rPr lang="en-US" sz="3200" b="1" dirty="0">
                <a:solidFill>
                  <a:srgbClr val="FF0066"/>
                </a:solidFill>
                <a:latin typeface="Calibri" pitchFamily="34" charset="0"/>
                <a:cs typeface="Calibri" pitchFamily="34" charset="0"/>
              </a:rPr>
              <a:t> often works better than user-user</a:t>
            </a:r>
          </a:p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  <a:defRPr/>
            </a:pPr>
            <a:r>
              <a:rPr lang="en-US" sz="3200" b="1" dirty="0">
                <a:latin typeface="Calibri" pitchFamily="34" charset="0"/>
                <a:cs typeface="Calibri" pitchFamily="34" charset="0"/>
              </a:rPr>
              <a:t>Why? </a:t>
            </a:r>
            <a:r>
              <a:rPr lang="en-US" sz="3000" dirty="0">
                <a:latin typeface="Calibri" pitchFamily="34" charset="0"/>
                <a:cs typeface="Calibri" pitchFamily="34" charset="0"/>
              </a:rPr>
              <a:t>Items are simpler, users have multiple tastes</a:t>
            </a:r>
            <a:endParaRPr lang="en-US" sz="3200" dirty="0">
              <a:latin typeface="Calibri" pitchFamily="34" charset="0"/>
              <a:cs typeface="Calibri" pitchFamily="34" charset="0"/>
            </a:endParaRP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endParaRPr kumimoji="0" lang="en-US" sz="32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392632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Item-based CF, Example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/>
          <a:srcRect l="1139" r="925"/>
          <a:stretch/>
        </p:blipFill>
        <p:spPr>
          <a:xfrm>
            <a:off x="381000" y="1295400"/>
            <a:ext cx="3137734" cy="2133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200" y="4267200"/>
            <a:ext cx="8025319" cy="210228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28600" y="926068"/>
            <a:ext cx="3290134" cy="3693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/>
              <a:t>1- Calculate average ratings</a:t>
            </a:r>
          </a:p>
        </p:txBody>
      </p:sp>
      <p:sp>
        <p:nvSpPr>
          <p:cNvPr id="8" name="Rectangle 7"/>
          <p:cNvSpPr/>
          <p:nvPr/>
        </p:nvSpPr>
        <p:spPr>
          <a:xfrm>
            <a:off x="4038601" y="926068"/>
            <a:ext cx="4957910" cy="3693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/>
              <a:t>2- Calculate item-item similarity</a:t>
            </a:r>
          </a:p>
        </p:txBody>
      </p:sp>
      <p:sp>
        <p:nvSpPr>
          <p:cNvPr id="9" name="Rectangle 8"/>
          <p:cNvSpPr/>
          <p:nvPr/>
        </p:nvSpPr>
        <p:spPr>
          <a:xfrm>
            <a:off x="228599" y="3733800"/>
            <a:ext cx="8767911" cy="3693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/>
              <a:t>3- Calculate Jane’s rating for Aladdin, Assume that neighborhood size = 2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38600" y="1289538"/>
            <a:ext cx="4957911" cy="1987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074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Pros/Cons of Collaborative Filtering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534400" cy="5562600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US" b="1" dirty="0">
                <a:solidFill>
                  <a:srgbClr val="008000"/>
                </a:solidFill>
              </a:rPr>
              <a:t>+ Works for any kind of item</a:t>
            </a:r>
          </a:p>
          <a:p>
            <a:pPr lvl="1" eaLnBrk="1" hangingPunct="1"/>
            <a:r>
              <a:rPr lang="en-US" dirty="0"/>
              <a:t>No feature selection needed</a:t>
            </a:r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rgbClr val="D60093"/>
                </a:solidFill>
              </a:rPr>
              <a:t>- Cold Start: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Need enough users in the system to find a match</a:t>
            </a:r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rgbClr val="D60093"/>
                </a:solidFill>
              </a:rPr>
              <a:t>- </a:t>
            </a:r>
            <a:r>
              <a:rPr lang="en-US" b="1" dirty="0" err="1">
                <a:solidFill>
                  <a:srgbClr val="D60093"/>
                </a:solidFill>
              </a:rPr>
              <a:t>Sparsity</a:t>
            </a:r>
            <a:r>
              <a:rPr lang="en-US" b="1" dirty="0">
                <a:solidFill>
                  <a:srgbClr val="D60093"/>
                </a:solidFill>
              </a:rPr>
              <a:t>: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The user/ratings matrix is sparse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Hard to find users that have rated the same items</a:t>
            </a:r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rgbClr val="D60093"/>
                </a:solidFill>
              </a:rPr>
              <a:t>- First rater: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Cannot recommend an item that has not been </a:t>
            </a:r>
            <a:br>
              <a:rPr lang="en-US" dirty="0"/>
            </a:br>
            <a:r>
              <a:rPr lang="en-US" dirty="0"/>
              <a:t>previously rated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New items, Esoteric items</a:t>
            </a:r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rgbClr val="D60093"/>
                </a:solidFill>
              </a:rPr>
              <a:t>- Popularity bias: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Cannot recommend items to someone with </a:t>
            </a:r>
            <a:br>
              <a:rPr lang="en-US" dirty="0"/>
            </a:br>
            <a:r>
              <a:rPr lang="en-US" dirty="0"/>
              <a:t>unique taste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Tends to recommend popular items</a:t>
            </a:r>
          </a:p>
        </p:txBody>
      </p:sp>
    </p:spTree>
    <p:extLst>
      <p:ext uri="{BB962C8B-B14F-4D97-AF65-F5344CB8AC3E}">
        <p14:creationId xmlns:p14="http://schemas.microsoft.com/office/powerpoint/2010/main" val="3473380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76200"/>
            <a:ext cx="8839200" cy="987552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/>
              <a:t>Collaborative Filtering: Complexity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Expensive step is finding </a:t>
            </a:r>
            <a:r>
              <a:rPr lang="en-US" b="1" i="1" dirty="0"/>
              <a:t>k</a:t>
            </a:r>
            <a:r>
              <a:rPr lang="en-US" dirty="0"/>
              <a:t> most similar customers: </a:t>
            </a:r>
            <a:r>
              <a:rPr lang="en-US" b="1" dirty="0">
                <a:solidFill>
                  <a:srgbClr val="FF0066"/>
                </a:solidFill>
              </a:rPr>
              <a:t>O(|X|) </a:t>
            </a:r>
          </a:p>
          <a:p>
            <a:pPr eaLnBrk="1" hangingPunct="1"/>
            <a:r>
              <a:rPr lang="en-US" b="1" dirty="0">
                <a:solidFill>
                  <a:srgbClr val="0000FF"/>
                </a:solidFill>
              </a:rPr>
              <a:t>Too expensive to do at runtime</a:t>
            </a:r>
          </a:p>
          <a:p>
            <a:pPr lvl="1" eaLnBrk="1" hangingPunct="1"/>
            <a:r>
              <a:rPr lang="en-US" dirty="0"/>
              <a:t>Could pre-compute</a:t>
            </a:r>
          </a:p>
          <a:p>
            <a:pPr eaLnBrk="1" hangingPunct="1"/>
            <a:r>
              <a:rPr lang="en-US" dirty="0"/>
              <a:t>Naïve pre-computation takes time </a:t>
            </a:r>
            <a:r>
              <a:rPr lang="en-US" b="1" dirty="0"/>
              <a:t>O(k ·|X|)</a:t>
            </a:r>
          </a:p>
          <a:p>
            <a:pPr lvl="3"/>
            <a:r>
              <a:rPr lang="en-US"/>
              <a:t>X </a:t>
            </a:r>
            <a:r>
              <a:rPr lang="en-US" dirty="0"/>
              <a:t>… set of customers</a:t>
            </a:r>
          </a:p>
          <a:p>
            <a:r>
              <a:rPr lang="en-US" b="1" dirty="0">
                <a:solidFill>
                  <a:srgbClr val="008000"/>
                </a:solidFill>
              </a:rPr>
              <a:t>We already know how to do this!</a:t>
            </a:r>
          </a:p>
          <a:p>
            <a:pPr lvl="1"/>
            <a:r>
              <a:rPr lang="en-US" dirty="0"/>
              <a:t>Near-neighbor search in high dimensions (</a:t>
            </a:r>
            <a:r>
              <a:rPr lang="en-US" b="1" dirty="0"/>
              <a:t>LSH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Clustering</a:t>
            </a:r>
          </a:p>
          <a:p>
            <a:pPr lvl="1"/>
            <a:r>
              <a:rPr lang="en-US" dirty="0"/>
              <a:t>Dimensionality reduction</a:t>
            </a:r>
          </a:p>
        </p:txBody>
      </p:sp>
    </p:spTree>
    <p:extLst>
      <p:ext uri="{BB962C8B-B14F-4D97-AF65-F5344CB8AC3E}">
        <p14:creationId xmlns:p14="http://schemas.microsoft.com/office/powerpoint/2010/main" val="418616317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Hybrid Methods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solidFill>
                  <a:srgbClr val="0000FF"/>
                </a:solidFill>
              </a:rPr>
              <a:t>Implement two or more different recommenders and combine predictions</a:t>
            </a:r>
          </a:p>
          <a:p>
            <a:pPr lvl="1" eaLnBrk="1" hangingPunct="1"/>
            <a:r>
              <a:rPr lang="en-US" dirty="0"/>
              <a:t>Perhaps using a linear model</a:t>
            </a:r>
          </a:p>
          <a:p>
            <a:pPr lvl="8"/>
            <a:endParaRPr lang="en-US" dirty="0"/>
          </a:p>
          <a:p>
            <a:pPr eaLnBrk="1" hangingPunct="1"/>
            <a:r>
              <a:rPr lang="en-US" b="1" dirty="0">
                <a:solidFill>
                  <a:srgbClr val="FF0066"/>
                </a:solidFill>
              </a:rPr>
              <a:t>Add content-based methods to </a:t>
            </a:r>
            <a:br>
              <a:rPr lang="en-US" b="1" dirty="0">
                <a:solidFill>
                  <a:srgbClr val="FF0066"/>
                </a:solidFill>
              </a:rPr>
            </a:br>
            <a:r>
              <a:rPr lang="en-US" b="1" dirty="0">
                <a:solidFill>
                  <a:srgbClr val="FF0066"/>
                </a:solidFill>
              </a:rPr>
              <a:t>collaborative filtering</a:t>
            </a:r>
          </a:p>
          <a:p>
            <a:pPr lvl="1" eaLnBrk="1" hangingPunct="1"/>
            <a:r>
              <a:rPr lang="en-US" dirty="0"/>
              <a:t>Item profiles for new item problem</a:t>
            </a:r>
          </a:p>
          <a:p>
            <a:pPr lvl="1" eaLnBrk="1" hangingPunct="1"/>
            <a:r>
              <a:rPr lang="en-US" dirty="0"/>
              <a:t>Demographics to deal with new user problem</a:t>
            </a:r>
          </a:p>
          <a:p>
            <a:pPr lvl="1" eaLnBrk="1" hangingPunct="1">
              <a:buFont typeface="Wingdings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842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>
            <a:extLst>
              <a:ext uri="{FF2B5EF4-FFF2-40B4-BE49-F238E27FC236}">
                <a16:creationId xmlns:a16="http://schemas.microsoft.com/office/drawing/2014/main" id="{DEFFBA39-5E4B-1747-809D-65537EAC87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304800"/>
            <a:ext cx="8115300" cy="59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5107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534400" cy="954124"/>
          </a:xfrm>
        </p:spPr>
        <p:txBody>
          <a:bodyPr>
            <a:noAutofit/>
          </a:bodyPr>
          <a:lstStyle/>
          <a:p>
            <a:r>
              <a:rPr lang="en-US" sz="3600" dirty="0"/>
              <a:t>Main Idea behind Recommender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060649"/>
            <a:ext cx="8305800" cy="4579752"/>
          </a:xfrm>
        </p:spPr>
        <p:txBody>
          <a:bodyPr/>
          <a:lstStyle/>
          <a:p>
            <a:r>
              <a:rPr lang="en-US" dirty="0"/>
              <a:t>Users’ preferences are likely to remain stable, and change smoothly over time.</a:t>
            </a:r>
          </a:p>
          <a:p>
            <a:pPr lvl="1"/>
            <a:r>
              <a:rPr lang="en-US" dirty="0"/>
              <a:t>By watching the past users’ or groups’ preferences, we try to predict their future likes</a:t>
            </a:r>
          </a:p>
          <a:p>
            <a:pPr lvl="1"/>
            <a:r>
              <a:rPr lang="en-US" dirty="0"/>
              <a:t>Then we can recommend items of interest to them</a:t>
            </a:r>
          </a:p>
          <a:p>
            <a:r>
              <a:rPr lang="en-US" dirty="0"/>
              <a:t>Formally, a recommender system takes a set of users U and a set of items I and learns a function f such that: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" y="1106524"/>
            <a:ext cx="8839200" cy="83099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Use historical data such as the user’s past preferences or similar  users’ past  preferences to predict future likes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24400" y="5638800"/>
            <a:ext cx="3429000" cy="92024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1705336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 vs.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3752"/>
            <a:ext cx="8839200" cy="5641848"/>
          </a:xfrm>
        </p:spPr>
        <p:txBody>
          <a:bodyPr>
            <a:noAutofit/>
          </a:bodyPr>
          <a:lstStyle/>
          <a:p>
            <a:r>
              <a:rPr lang="en-US" sz="3600" dirty="0"/>
              <a:t>Search engines find results that match the query provided by the user</a:t>
            </a:r>
          </a:p>
          <a:p>
            <a:r>
              <a:rPr lang="en-US" sz="3600" dirty="0"/>
              <a:t>The results are generally provided as a list ordered with respect to the relevance of the item to the given query</a:t>
            </a:r>
          </a:p>
          <a:p>
            <a:r>
              <a:rPr lang="en-US" sz="3600" dirty="0"/>
              <a:t>Consider the query “best 2021 movie to watch”</a:t>
            </a:r>
          </a:p>
          <a:p>
            <a:r>
              <a:rPr lang="en-US" sz="3600" b="1" dirty="0">
                <a:solidFill>
                  <a:srgbClr val="7030A0"/>
                </a:solidFill>
              </a:rPr>
              <a:t>Search engines’ results are not customized</a:t>
            </a:r>
          </a:p>
          <a:p>
            <a:pPr lvl="1"/>
            <a:r>
              <a:rPr lang="en-US" sz="3200" dirty="0"/>
              <a:t>The same results for an 8 year old and an adult</a:t>
            </a:r>
          </a:p>
          <a:p>
            <a:pPr lvl="1"/>
            <a:endParaRPr lang="en-US" sz="3200" b="1" dirty="0">
              <a:solidFill>
                <a:srgbClr val="FF0000"/>
              </a:solidFill>
            </a:endParaRPr>
          </a:p>
          <a:p>
            <a:endParaRPr lang="en-US" sz="3600" dirty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9326014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>
    <a:spDef>
      <a:spPr>
        <a:ln w="38100">
          <a:solidFill>
            <a:srgbClr val="008000"/>
          </a:solidFill>
        </a:ln>
      </a:spPr>
      <a:bodyPr rtlCol="0" anchor="ctr"/>
      <a:lstStyle>
        <a:defPPr algn="ctr">
          <a:defRPr/>
        </a:defPPr>
      </a:lstStyle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spDef>
    <a:lnDef>
      <a:spPr>
        <a:ln w="28575"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29989</TotalTime>
  <Words>3271</Words>
  <Application>Microsoft Macintosh PowerPoint</Application>
  <PresentationFormat>On-screen Show (4:3)</PresentationFormat>
  <Paragraphs>774</Paragraphs>
  <Slides>64</Slides>
  <Notes>30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4" baseType="lpstr">
      <vt:lpstr>Arial</vt:lpstr>
      <vt:lpstr>Calibri</vt:lpstr>
      <vt:lpstr>Cambria Math</vt:lpstr>
      <vt:lpstr>cmsy10</vt:lpstr>
      <vt:lpstr>Corbel</vt:lpstr>
      <vt:lpstr>Times New Roman</vt:lpstr>
      <vt:lpstr>Wingdings</vt:lpstr>
      <vt:lpstr>Wingdings 2</vt:lpstr>
      <vt:lpstr>Module</vt:lpstr>
      <vt:lpstr>Equation</vt:lpstr>
      <vt:lpstr>Big Data Analytics 2023 Module 6.3 Big Data Applications</vt:lpstr>
      <vt:lpstr>Overview</vt:lpstr>
      <vt:lpstr>Difficulties of Making Decision</vt:lpstr>
      <vt:lpstr>Common Solutions to the Problem</vt:lpstr>
      <vt:lpstr>Recommender Systems - Examples</vt:lpstr>
      <vt:lpstr>PowerPoint Presentation</vt:lpstr>
      <vt:lpstr>PowerPoint Presentation</vt:lpstr>
      <vt:lpstr>Main Idea behind Recommender Systems</vt:lpstr>
      <vt:lpstr>Recommendation vs. Search</vt:lpstr>
      <vt:lpstr>Recommendations </vt:lpstr>
      <vt:lpstr>Types of Recommendations</vt:lpstr>
      <vt:lpstr>Formal Model</vt:lpstr>
      <vt:lpstr>Utility Matrix</vt:lpstr>
      <vt:lpstr>Key Problems</vt:lpstr>
      <vt:lpstr>(1) Gathering Ratings</vt:lpstr>
      <vt:lpstr>(2) Extrapolating Utilities</vt:lpstr>
      <vt:lpstr>(3) Other Challenges</vt:lpstr>
      <vt:lpstr>Types of Recommendation Systems</vt:lpstr>
      <vt:lpstr>Content-based vs. Collaborative Filtering</vt:lpstr>
      <vt:lpstr>Content-based  Recommender Systems</vt:lpstr>
      <vt:lpstr>Content-Based Methods</vt:lpstr>
      <vt:lpstr>Content-based Recommendation: An Example</vt:lpstr>
      <vt:lpstr>Algorithm</vt:lpstr>
      <vt:lpstr>Example</vt:lpstr>
      <vt:lpstr>Content-Based Methods</vt:lpstr>
      <vt:lpstr>Content-based Recommendations</vt:lpstr>
      <vt:lpstr>Plan of Action</vt:lpstr>
      <vt:lpstr>Item Profiles</vt:lpstr>
      <vt:lpstr>User Profiles and Prediction</vt:lpstr>
      <vt:lpstr>Algorithm</vt:lpstr>
      <vt:lpstr>Pros: Content-based Approach</vt:lpstr>
      <vt:lpstr>Cons: Content-based Approach</vt:lpstr>
      <vt:lpstr>LIBRA Learning Intelligent Book Recommending Agent</vt:lpstr>
      <vt:lpstr>LIBRA System</vt:lpstr>
      <vt:lpstr> Collaborative Filtering</vt:lpstr>
      <vt:lpstr>Collaborative Filtering</vt:lpstr>
      <vt:lpstr>Rating Matrix: An Example</vt:lpstr>
      <vt:lpstr>Rating Matrix</vt:lpstr>
      <vt:lpstr>Collaborative Filtering</vt:lpstr>
      <vt:lpstr>Memory-Based Collaborative Filtering</vt:lpstr>
      <vt:lpstr>Collaborative Filtering: Algorithm</vt:lpstr>
      <vt:lpstr>Collaborative Filtering: Illustration</vt:lpstr>
      <vt:lpstr>Measure Similarity between Users / Items)</vt:lpstr>
      <vt:lpstr>User-based Collaborative Filtering</vt:lpstr>
      <vt:lpstr>Collaborative Filtering</vt:lpstr>
      <vt:lpstr>Finding “Similar” Users</vt:lpstr>
      <vt:lpstr>Similarity Metric</vt:lpstr>
      <vt:lpstr>Rating Predictions</vt:lpstr>
      <vt:lpstr>User-based CF</vt:lpstr>
      <vt:lpstr>User-based CF, Example</vt:lpstr>
      <vt:lpstr>User-based CF, Example- continued </vt:lpstr>
      <vt:lpstr>Item-Item Collaborative Filtering</vt:lpstr>
      <vt:lpstr>Item-based CF</vt:lpstr>
      <vt:lpstr>Item-Item CF (|N|=2)</vt:lpstr>
      <vt:lpstr>Item-Item CF (|N|=2)</vt:lpstr>
      <vt:lpstr>Item-Item CF (|N|=2)</vt:lpstr>
      <vt:lpstr>Item-Item CF (|N|=2)</vt:lpstr>
      <vt:lpstr>Item-Item CF (|N|=2)</vt:lpstr>
      <vt:lpstr>CF: Common Practice</vt:lpstr>
      <vt:lpstr>Item-Item vs. User-User</vt:lpstr>
      <vt:lpstr>Item-based CF, Example</vt:lpstr>
      <vt:lpstr>Pros/Cons of Collaborative Filtering</vt:lpstr>
      <vt:lpstr>Collaborative Filtering: Complexity</vt:lpstr>
      <vt:lpstr>Hybrid Methods</vt:lpstr>
    </vt:vector>
  </TitlesOfParts>
  <Company>Carnegie Mellon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jure</dc:creator>
  <cp:lastModifiedBy>Goutam Murlidhar</cp:lastModifiedBy>
  <cp:revision>1546</cp:revision>
  <cp:lastPrinted>2012-01-25T16:54:23Z</cp:lastPrinted>
  <dcterms:created xsi:type="dcterms:W3CDTF">2009-06-12T17:14:38Z</dcterms:created>
  <dcterms:modified xsi:type="dcterms:W3CDTF">2023-10-17T09:59:35Z</dcterms:modified>
</cp:coreProperties>
</file>