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58000" cy="9144000"/>
  <p:embeddedFontLst>
    <p:embeddedFont>
      <p:font typeface="Constantia"/>
      <p:regular r:id="rId62"/>
      <p:bold r:id="rId63"/>
      <p:italic r:id="rId64"/>
      <p:boldItalic r:id="rId65"/>
    </p:embeddedFont>
    <p:embeddedFont>
      <p:font typeface="Century Gothic"/>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0" roundtripDataSignature="AMtx7mgWfgRqDj0yMKo1tIQuGUnuH7p7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nstantia-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Constantia-italic.fntdata"/><Relationship Id="rId63" Type="http://schemas.openxmlformats.org/officeDocument/2006/relationships/font" Target="fonts/Constantia-bold.fntdata"/><Relationship Id="rId22" Type="http://schemas.openxmlformats.org/officeDocument/2006/relationships/slide" Target="slides/slide16.xml"/><Relationship Id="rId66" Type="http://schemas.openxmlformats.org/officeDocument/2006/relationships/font" Target="fonts/CenturyGothic-regular.fntdata"/><Relationship Id="rId21" Type="http://schemas.openxmlformats.org/officeDocument/2006/relationships/slide" Target="slides/slide15.xml"/><Relationship Id="rId65" Type="http://schemas.openxmlformats.org/officeDocument/2006/relationships/font" Target="fonts/Constantia-boldItalic.fntdata"/><Relationship Id="rId24" Type="http://schemas.openxmlformats.org/officeDocument/2006/relationships/slide" Target="slides/slide18.xml"/><Relationship Id="rId68" Type="http://schemas.openxmlformats.org/officeDocument/2006/relationships/font" Target="fonts/CenturyGothic-italic.fntdata"/><Relationship Id="rId23" Type="http://schemas.openxmlformats.org/officeDocument/2006/relationships/slide" Target="slides/slide17.xml"/><Relationship Id="rId67" Type="http://schemas.openxmlformats.org/officeDocument/2006/relationships/font" Target="fonts/CenturyGothic-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enturyGothic-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52d5fd8b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3" name="Google Shape;323;ge52d5fd8b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e52d5fd8b6_0_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5b9e4b3f80_0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25b9e4b3f80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b9e4b3f80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g25b9e4b3f80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5b9e4b3f80_0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25b9e4b3f80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b9e4b3f80_0_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25b9e4b3f80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b9e4b3f80_0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25b9e4b3f80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5b9e4b3f80_0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g25b9e4b3f80_0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b9e4b3f80_0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g25b9e4b3f80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5b9e4b3f8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g25b9e4b3f8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5b9e4b3f80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g25b9e4b3f8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b9e4b3f80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25b9e4b3f80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18"/>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8"/>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1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1pPr>
            <a:lvl2pPr indent="0" lvl="1"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2pPr>
            <a:lvl3pPr indent="0" lvl="2"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3pPr>
            <a:lvl4pPr indent="0" lvl="3"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4pPr>
            <a:lvl5pPr indent="0" lvl="4"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5pPr>
            <a:lvl6pPr indent="0" lvl="5"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6pPr>
            <a:lvl7pPr indent="0" lvl="6"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7pPr>
            <a:lvl8pPr indent="0" lvl="7"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8pPr>
            <a:lvl9pPr indent="0" lvl="8"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12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 name="Google Shape;87;p12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8" name="Google Shape;88;p1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13c0d65264d_0_69"/>
          <p:cNvSpPr txBox="1"/>
          <p:nvPr>
            <p:ph type="title"/>
          </p:nvPr>
        </p:nvSpPr>
        <p:spPr>
          <a:xfrm>
            <a:off x="311700" y="593367"/>
            <a:ext cx="8520600" cy="7635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g13c0d65264d_0_69"/>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a:lvl1pPr>
            <a:lvl2pPr indent="-358140" lvl="1" marL="914400" algn="l">
              <a:lnSpc>
                <a:spcPct val="100000"/>
              </a:lnSpc>
              <a:spcBef>
                <a:spcPts val="480"/>
              </a:spcBef>
              <a:spcAft>
                <a:spcPts val="0"/>
              </a:spcAft>
              <a:buSzPts val="2040"/>
              <a:buChar char="⚫"/>
              <a:defRPr/>
            </a:lvl2pPr>
            <a:lvl3pPr indent="-321944" lvl="2" marL="1371600" algn="l">
              <a:lnSpc>
                <a:spcPct val="100000"/>
              </a:lnSpc>
              <a:spcBef>
                <a:spcPts val="420"/>
              </a:spcBef>
              <a:spcAft>
                <a:spcPts val="0"/>
              </a:spcAft>
              <a:buSzPts val="1470"/>
              <a:buChar char="⚫"/>
              <a:defRPr/>
            </a:lvl3pPr>
            <a:lvl4pPr indent="-311150" lvl="3" marL="1828800" algn="l">
              <a:lnSpc>
                <a:spcPct val="100000"/>
              </a:lnSpc>
              <a:spcBef>
                <a:spcPts val="400"/>
              </a:spcBef>
              <a:spcAft>
                <a:spcPts val="0"/>
              </a:spcAft>
              <a:buSzPts val="1300"/>
              <a:buChar char="⚫"/>
              <a:defRPr/>
            </a:lvl4pPr>
            <a:lvl5pPr indent="-311150" lvl="4" marL="2286000" algn="l">
              <a:lnSpc>
                <a:spcPct val="100000"/>
              </a:lnSpc>
              <a:spcBef>
                <a:spcPts val="400"/>
              </a:spcBef>
              <a:spcAft>
                <a:spcPts val="0"/>
              </a:spcAft>
              <a:buSzPts val="1300"/>
              <a:buChar char="⚫"/>
              <a:defRPr/>
            </a:lvl5pPr>
            <a:lvl6pPr indent="-320039" lvl="5" marL="2743200" algn="l">
              <a:lnSpc>
                <a:spcPct val="100000"/>
              </a:lnSpc>
              <a:spcBef>
                <a:spcPts val="360"/>
              </a:spcBef>
              <a:spcAft>
                <a:spcPts val="0"/>
              </a:spcAft>
              <a:buSzPts val="1440"/>
              <a:buChar char="⚫"/>
              <a:defRPr/>
            </a:lvl6pPr>
            <a:lvl7pPr indent="-309879" lvl="6" marL="3200400" algn="l">
              <a:lnSpc>
                <a:spcPct val="100000"/>
              </a:lnSpc>
              <a:spcBef>
                <a:spcPts val="320"/>
              </a:spcBef>
              <a:spcAft>
                <a:spcPts val="0"/>
              </a:spcAft>
              <a:buSzPts val="1280"/>
              <a:buChar char="⚫"/>
              <a:defRPr/>
            </a:lvl7pPr>
            <a:lvl8pPr indent="-330200" lvl="7" marL="3657600" algn="l">
              <a:lnSpc>
                <a:spcPct val="100000"/>
              </a:lnSpc>
              <a:spcBef>
                <a:spcPts val="320"/>
              </a:spcBef>
              <a:spcAft>
                <a:spcPts val="0"/>
              </a:spcAft>
              <a:buSzPts val="1600"/>
              <a:buChar char="•"/>
              <a:defRPr/>
            </a:lvl8pPr>
            <a:lvl9pPr indent="-317500" lvl="8" marL="4114800" algn="l">
              <a:lnSpc>
                <a:spcPct val="100000"/>
              </a:lnSpc>
              <a:spcBef>
                <a:spcPts val="280"/>
              </a:spcBef>
              <a:spcAft>
                <a:spcPts val="0"/>
              </a:spcAft>
              <a:buSzPts val="1400"/>
              <a:buChar char="•"/>
              <a:defRPr/>
            </a:lvl9pPr>
          </a:lstStyle>
          <a:p/>
        </p:txBody>
      </p:sp>
      <p:sp>
        <p:nvSpPr>
          <p:cNvPr id="29" name="Google Shape;29;g13c0d65264d_0_69"/>
          <p:cNvSpPr txBox="1"/>
          <p:nvPr>
            <p:ph idx="12" type="sldNum"/>
          </p:nvPr>
        </p:nvSpPr>
        <p:spPr>
          <a:xfrm>
            <a:off x="8472458" y="6217622"/>
            <a:ext cx="548700" cy="5247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1pPr>
            <a:lvl2pPr indent="0" lvl="1"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2pPr>
            <a:lvl3pPr indent="0" lvl="2"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3pPr>
            <a:lvl4pPr indent="0" lvl="3"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4pPr>
            <a:lvl5pPr indent="0" lvl="4"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5pPr>
            <a:lvl6pPr indent="0" lvl="5"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6pPr>
            <a:lvl7pPr indent="0" lvl="6"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7pPr>
            <a:lvl8pPr indent="0" lvl="7"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8pPr>
            <a:lvl9pPr indent="0" lvl="8" marL="0" marR="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2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1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2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122"/>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2"/>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1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12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3"/>
          <p:cNvSpPr txBox="1"/>
          <p:nvPr>
            <p:ph idx="1" type="body"/>
          </p:nvPr>
        </p:nvSpPr>
        <p:spPr>
          <a:xfrm rot="5400000">
            <a:off x="2377281" y="15080"/>
            <a:ext cx="4389437" cy="82296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1" name="Google Shape;61;p1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24"/>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124"/>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1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2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8" name="Google Shape;78;p12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12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12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 name="Google Shape;81;p1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7"/>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313"/>
                </a:srgbClr>
              </a:gs>
              <a:gs pos="100000">
                <a:srgbClr val="00EBF8">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17"/>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 name="Google Shape;12;p117"/>
          <p:cNvGrpSpPr/>
          <p:nvPr/>
        </p:nvGrpSpPr>
        <p:grpSpPr>
          <a:xfrm>
            <a:off x="-29327" y="-14808"/>
            <a:ext cx="9198219" cy="1083716"/>
            <a:chOff x="-29322" y="-1971"/>
            <a:chExt cx="9198255" cy="1086266"/>
          </a:xfrm>
        </p:grpSpPr>
        <p:sp>
          <p:nvSpPr>
            <p:cNvPr id="13" name="Google Shape;13;p11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4" name="Google Shape;14;p11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
        <p:nvSpPr>
          <p:cNvPr id="15" name="Google Shape;15;p11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lt2"/>
                </a:solidFill>
                <a:latin typeface="Calibri"/>
                <a:ea typeface="Calibri"/>
                <a:cs typeface="Calibri"/>
                <a:sym typeface="Calibri"/>
              </a:defRPr>
            </a:lvl9pPr>
          </a:lstStyle>
          <a:p/>
        </p:txBody>
      </p:sp>
      <p:sp>
        <p:nvSpPr>
          <p:cNvPr id="16" name="Google Shape;16;p11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7" name="Google Shape;17;p1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1EAEE"/>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8" name="Google Shape;18;p1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9" name="Google Shape;19;p1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1pPr>
            <a:lvl2pPr indent="0" lvl="1"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2pPr>
            <a:lvl3pPr indent="0" lvl="2"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3pPr>
            <a:lvl4pPr indent="0" lvl="3"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4pPr>
            <a:lvl5pPr indent="0" lvl="4"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5pPr>
            <a:lvl6pPr indent="0" lvl="5"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6pPr>
            <a:lvl7pPr indent="0" lvl="6"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7pPr>
            <a:lvl8pPr indent="0" lvl="7"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8pPr>
            <a:lvl9pPr indent="0" lvl="8" marL="0" marR="0" rtl="0" algn="r">
              <a:lnSpc>
                <a:spcPct val="100000"/>
              </a:lnSpc>
              <a:spcBef>
                <a:spcPts val="0"/>
              </a:spcBef>
              <a:spcAft>
                <a:spcPts val="0"/>
              </a:spcAft>
              <a:buClr>
                <a:srgbClr val="D1EAEE"/>
              </a:buClr>
              <a:buSzPts val="1200"/>
              <a:buFont typeface="Constantia"/>
              <a:buNone/>
              <a:defRPr b="0" i="0" sz="1200" u="none" cap="none" strike="noStrike">
                <a:solidFill>
                  <a:srgbClr val="D1EAEE"/>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0" name="Shape 30"/>
        <p:cNvGrpSpPr/>
        <p:nvPr/>
      </p:nvGrpSpPr>
      <p:grpSpPr>
        <a:xfrm>
          <a:off x="0" y="0"/>
          <a:ext cx="0" cy="0"/>
          <a:chOff x="0" y="0"/>
          <a:chExt cx="0" cy="0"/>
        </a:xfrm>
      </p:grpSpPr>
      <p:sp>
        <p:nvSpPr>
          <p:cNvPr id="31" name="Google Shape;31;p119"/>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313"/>
                </a:srgbClr>
              </a:gs>
              <a:gs pos="100000">
                <a:srgbClr val="00EBF8">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119"/>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11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000" u="none" cap="none" strike="noStrike">
                <a:solidFill>
                  <a:schemeClr val="dk2"/>
                </a:solidFill>
                <a:latin typeface="Calibri"/>
                <a:ea typeface="Calibri"/>
                <a:cs typeface="Calibri"/>
                <a:sym typeface="Calibri"/>
              </a:defRPr>
            </a:lvl9pPr>
          </a:lstStyle>
          <a:p/>
        </p:txBody>
      </p:sp>
      <p:sp>
        <p:nvSpPr>
          <p:cNvPr id="34" name="Google Shape;34;p11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5" name="Google Shape;35;p1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4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6" name="Google Shape;36;p1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7" name="Google Shape;37;p1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45C75"/>
              </a:buClr>
              <a:buSzPts val="1200"/>
              <a:buFont typeface="Constantia"/>
              <a:buNone/>
              <a:defRPr b="0" i="0" sz="1200" u="none" cap="none" strike="noStrike">
                <a:solidFill>
                  <a:srgbClr val="04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8" name="Google Shape;38;p119"/>
          <p:cNvGrpSpPr/>
          <p:nvPr/>
        </p:nvGrpSpPr>
        <p:grpSpPr>
          <a:xfrm>
            <a:off x="-29327" y="-14808"/>
            <a:ext cx="9198219" cy="1083716"/>
            <a:chOff x="-29322" y="-1971"/>
            <a:chExt cx="9198255" cy="1086266"/>
          </a:xfrm>
        </p:grpSpPr>
        <p:sp>
          <p:nvSpPr>
            <p:cNvPr id="39" name="Google Shape;39;p119"/>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40" name="Google Shape;40;p119"/>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blog.malwarebytes.com/101/2018/07/when-three-isnt-a-crowd-man-in-the-middle-mitm-attacks-explain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idx="4294967295"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marR="0" rtl="0" algn="l">
              <a:lnSpc>
                <a:spcPct val="100000"/>
              </a:lnSpc>
              <a:spcBef>
                <a:spcPts val="0"/>
              </a:spcBef>
              <a:spcAft>
                <a:spcPts val="0"/>
              </a:spcAft>
              <a:buClr>
                <a:schemeClr val="dk2"/>
              </a:buClr>
              <a:buSzPts val="5000"/>
              <a:buFont typeface="Calibri"/>
              <a:buNone/>
            </a:pPr>
            <a:r>
              <a:rPr b="0" i="0" lang="en-US" sz="5000" u="none" cap="none" strike="noStrike">
                <a:solidFill>
                  <a:schemeClr val="dk2"/>
                </a:solidFill>
                <a:latin typeface="Calibri"/>
                <a:ea typeface="Calibri"/>
                <a:cs typeface="Calibri"/>
                <a:sym typeface="Calibri"/>
              </a:rPr>
              <a:t>Cyber Security</a:t>
            </a:r>
            <a:endParaRPr b="0" i="0" sz="5000" u="none" cap="none" strike="noStrike">
              <a:solidFill>
                <a:schemeClr val="dk2"/>
              </a:solidFill>
              <a:latin typeface="Calibri"/>
              <a:ea typeface="Calibri"/>
              <a:cs typeface="Calibri"/>
              <a:sym typeface="Calibri"/>
            </a:endParaRPr>
          </a:p>
        </p:txBody>
      </p:sp>
      <p:sp>
        <p:nvSpPr>
          <p:cNvPr id="96" name="Google Shape;96;p11"/>
          <p:cNvSpPr txBox="1"/>
          <p:nvPr/>
        </p:nvSpPr>
        <p:spPr>
          <a:xfrm>
            <a:off x="914400" y="2209800"/>
            <a:ext cx="7010400" cy="3724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Technology and process that is designed to protect networks and devices from attack, damage or unauthorized access.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Advantages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Protects your business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Increase productivity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Inspire customer confidence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Stops your website from crashing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Protection for your customers or 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http://blog.ipleaders.in/wp-content/uploads/2014/05/cyber-cell-police.jpg" id="154" name="Google Shape;154;p39"/>
          <p:cNvPicPr preferRelativeResize="0"/>
          <p:nvPr/>
        </p:nvPicPr>
        <p:blipFill rotWithShape="1">
          <a:blip r:embed="rId3">
            <a:alphaModFix/>
          </a:blip>
          <a:srcRect b="0" l="0" r="0" t="0"/>
          <a:stretch/>
        </p:blipFill>
        <p:spPr>
          <a:xfrm>
            <a:off x="7385050" y="838200"/>
            <a:ext cx="1758950" cy="1905000"/>
          </a:xfrm>
          <a:prstGeom prst="rect">
            <a:avLst/>
          </a:prstGeom>
          <a:noFill/>
          <a:ln>
            <a:noFill/>
          </a:ln>
        </p:spPr>
      </p:pic>
      <p:sp>
        <p:nvSpPr>
          <p:cNvPr id="155" name="Google Shape;155;p39"/>
          <p:cNvSpPr txBox="1"/>
          <p:nvPr>
            <p:ph type="title"/>
          </p:nvPr>
        </p:nvSpPr>
        <p:spPr>
          <a:xfrm>
            <a:off x="457200" y="-22860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Categorization of Cybercriminals</a:t>
            </a:r>
            <a:endParaRPr/>
          </a:p>
        </p:txBody>
      </p:sp>
      <p:sp>
        <p:nvSpPr>
          <p:cNvPr id="156" name="Google Shape;156;p39"/>
          <p:cNvSpPr txBox="1"/>
          <p:nvPr>
            <p:ph idx="1" type="body"/>
          </p:nvPr>
        </p:nvSpPr>
        <p:spPr>
          <a:xfrm>
            <a:off x="457200" y="1143000"/>
            <a:ext cx="73914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2280"/>
              <a:buFont typeface="Noto Sans Symbols"/>
              <a:buChar char="⚫"/>
            </a:pPr>
            <a:r>
              <a:rPr b="0" i="0" lang="en-US" sz="2400" u="none">
                <a:solidFill>
                  <a:srgbClr val="FF0000"/>
                </a:solidFill>
                <a:latin typeface="Constantia"/>
                <a:ea typeface="Constantia"/>
                <a:cs typeface="Constantia"/>
                <a:sym typeface="Constantia"/>
              </a:rPr>
              <a:t>Type 1: Cybercriminals- hungry for recognition</a:t>
            </a:r>
            <a:endParaRPr/>
          </a:p>
          <a:p>
            <a:pPr indent="-246062" lvl="1" marL="639762" marR="0" rtl="0" algn="just">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Constantia"/>
                <a:ea typeface="Constantia"/>
                <a:cs typeface="Constantia"/>
                <a:sym typeface="Constantia"/>
              </a:rPr>
              <a:t>Hobby hackers</a:t>
            </a:r>
            <a:endParaRPr/>
          </a:p>
          <a:p>
            <a:pPr indent="-246062" lvl="2" marL="914400" marR="0" rtl="0" algn="just">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Constantia"/>
                <a:ea typeface="Constantia"/>
                <a:cs typeface="Constantia"/>
                <a:sym typeface="Constantia"/>
              </a:rPr>
              <a:t>A person who enjoys exploring the limits of what is possible, in a spirit of playful cleverness. May modify hardware/ software</a:t>
            </a:r>
            <a:endParaRPr/>
          </a:p>
          <a:p>
            <a:pPr indent="-246062" lvl="1" marL="639762" marR="0" rtl="0" algn="just">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Constantia"/>
                <a:ea typeface="Constantia"/>
                <a:cs typeface="Constantia"/>
                <a:sym typeface="Constantia"/>
              </a:rPr>
              <a:t>IT professional(social engineering):</a:t>
            </a:r>
            <a:endParaRPr/>
          </a:p>
          <a:p>
            <a:pPr indent="-246062" lvl="2" marL="914400" marR="0" rtl="0" algn="just">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Constantia"/>
                <a:ea typeface="Constantia"/>
                <a:cs typeface="Constantia"/>
                <a:sym typeface="Constantia"/>
              </a:rPr>
              <a:t>Ethical hacker</a:t>
            </a:r>
            <a:endParaRPr/>
          </a:p>
          <a:p>
            <a:pPr indent="-246062" lvl="1" marL="639762" marR="0" rtl="0" algn="just">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Constantia"/>
                <a:ea typeface="Constantia"/>
                <a:cs typeface="Constantia"/>
                <a:sym typeface="Constantia"/>
              </a:rPr>
              <a:t>Politically motivated hackers : </a:t>
            </a:r>
            <a:endParaRPr/>
          </a:p>
          <a:p>
            <a:pPr indent="-246062" lvl="2" marL="9144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Constantia"/>
                <a:ea typeface="Constantia"/>
                <a:cs typeface="Constantia"/>
                <a:sym typeface="Constantia"/>
              </a:rPr>
              <a:t>promotes the objectives of individuals, groups or nations supporting a variety of causes such as : Anti globalization, transnational conflicts and protest</a:t>
            </a:r>
            <a:endParaRPr/>
          </a:p>
          <a:p>
            <a:pPr indent="-246062" lvl="1" marL="639762" marR="0" rtl="0" algn="just">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Constantia"/>
                <a:ea typeface="Constantia"/>
                <a:cs typeface="Constantia"/>
                <a:sym typeface="Constantia"/>
              </a:rPr>
              <a:t>Terrorist organizations</a:t>
            </a:r>
            <a:endParaRPr/>
          </a:p>
          <a:p>
            <a:pPr indent="-246062" lvl="2" marL="914400" marR="0" rtl="0" algn="just">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Constantia"/>
                <a:ea typeface="Constantia"/>
                <a:cs typeface="Constantia"/>
                <a:sym typeface="Constantia"/>
              </a:rPr>
              <a:t>Cyberterrorism </a:t>
            </a:r>
            <a:endParaRPr/>
          </a:p>
          <a:p>
            <a:pPr indent="-246062" lvl="2" marL="914400" marR="0" rtl="0" algn="just">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Constantia"/>
                <a:ea typeface="Constantia"/>
                <a:cs typeface="Constantia"/>
                <a:sym typeface="Constantia"/>
              </a:rPr>
              <a:t>Use the internet attacks in terrorist activity</a:t>
            </a:r>
            <a:endParaRPr/>
          </a:p>
          <a:p>
            <a:pPr indent="-246062" lvl="2" marL="914400" marR="0" rtl="0" algn="just">
              <a:lnSpc>
                <a:spcPct val="100000"/>
              </a:lnSpc>
              <a:spcBef>
                <a:spcPts val="400"/>
              </a:spcBef>
              <a:spcAft>
                <a:spcPts val="0"/>
              </a:spcAft>
              <a:buClr>
                <a:schemeClr val="accent2"/>
              </a:buClr>
              <a:buSzPts val="1400"/>
              <a:buFont typeface="Noto Sans Symbols"/>
              <a:buChar char="⚫"/>
            </a:pPr>
            <a:r>
              <a:rPr b="0" i="0" lang="en-US" sz="2000" u="none" cap="none" strike="noStrike">
                <a:solidFill>
                  <a:schemeClr val="dk1"/>
                </a:solidFill>
                <a:latin typeface="Constantia"/>
                <a:ea typeface="Constantia"/>
                <a:cs typeface="Constantia"/>
                <a:sym typeface="Constantia"/>
              </a:rPr>
              <a:t>Large scale disruption of computer networks , personal computers attached to internet via viruses </a:t>
            </a:r>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0"/>
          <p:cNvSpPr txBox="1"/>
          <p:nvPr>
            <p:ph type="title"/>
          </p:nvPr>
        </p:nvSpPr>
        <p:spPr>
          <a:xfrm>
            <a:off x="381000" y="1295400"/>
            <a:ext cx="87630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Type 2: Cybercriminals- not interested in recognition</a:t>
            </a:r>
            <a:br>
              <a:rPr b="0" i="0" lang="en-US" sz="4900" u="none">
                <a:solidFill>
                  <a:srgbClr val="FF0000"/>
                </a:solidFill>
                <a:latin typeface="Calibri"/>
                <a:ea typeface="Calibri"/>
                <a:cs typeface="Calibri"/>
                <a:sym typeface="Calibri"/>
              </a:rPr>
            </a:br>
            <a:endParaRPr/>
          </a:p>
        </p:txBody>
      </p:sp>
      <p:sp>
        <p:nvSpPr>
          <p:cNvPr id="162" name="Google Shape;162;p40"/>
          <p:cNvSpPr txBox="1"/>
          <p:nvPr>
            <p:ph idx="1" type="body"/>
          </p:nvPr>
        </p:nvSpPr>
        <p:spPr>
          <a:xfrm>
            <a:off x="304800" y="1905000"/>
            <a:ext cx="8229600" cy="4389437"/>
          </a:xfrm>
          <a:prstGeom prst="rect">
            <a:avLst/>
          </a:prstGeom>
          <a:noFill/>
          <a:ln>
            <a:noFill/>
          </a:ln>
        </p:spPr>
        <p:txBody>
          <a:bodyPr anchorCtr="0" anchor="t" bIns="45700" lIns="91425" spcFirstLastPara="1" rIns="91425" wrap="square" tIns="45700">
            <a:noAutofit/>
          </a:bodyPr>
          <a:lstStyle/>
          <a:p>
            <a:pPr indent="-246062" lvl="1" marL="639762" marR="0" rtl="0" algn="l">
              <a:lnSpc>
                <a:spcPct val="10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Psychological perverts</a:t>
            </a:r>
            <a:endParaRPr/>
          </a:p>
          <a:p>
            <a:pPr indent="-246062" lvl="2" marL="91440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Constantia"/>
                <a:ea typeface="Constantia"/>
                <a:cs typeface="Constantia"/>
                <a:sym typeface="Constantia"/>
              </a:rPr>
              <a:t>deviates from normal behavior</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Financially motivated hackers</a:t>
            </a:r>
            <a:endParaRPr/>
          </a:p>
          <a:p>
            <a:pPr indent="-246062" lvl="2" marL="91440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Constantia"/>
                <a:ea typeface="Constantia"/>
                <a:cs typeface="Constantia"/>
                <a:sym typeface="Constantia"/>
              </a:rPr>
              <a:t>Make money from cyber attacks</a:t>
            </a:r>
            <a:endParaRPr/>
          </a:p>
          <a:p>
            <a:pPr indent="-246062" lvl="2" marL="91440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Constantia"/>
                <a:ea typeface="Constantia"/>
                <a:cs typeface="Constantia"/>
                <a:sym typeface="Constantia"/>
              </a:rPr>
              <a:t>Bots-for-hire : fraud through phishing, information theft, spam and extortion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State-sponsored hacking</a:t>
            </a:r>
            <a:endParaRPr/>
          </a:p>
          <a:p>
            <a:pPr indent="-246062" lvl="2" marL="91440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Constantia"/>
                <a:ea typeface="Constantia"/>
                <a:cs typeface="Constantia"/>
                <a:sym typeface="Constantia"/>
              </a:rPr>
              <a:t>Hacktivists</a:t>
            </a:r>
            <a:endParaRPr/>
          </a:p>
          <a:p>
            <a:pPr indent="-246062" lvl="2" marL="91440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Constantia"/>
                <a:ea typeface="Constantia"/>
                <a:cs typeface="Constantia"/>
                <a:sym typeface="Constantia"/>
              </a:rPr>
              <a:t>Extremely professional groups working for governments</a:t>
            </a:r>
            <a:endParaRPr/>
          </a:p>
          <a:p>
            <a:pPr indent="-246062" lvl="2" marL="914400" marR="0" rtl="0" algn="l">
              <a:lnSpc>
                <a:spcPct val="100000"/>
              </a:lnSpc>
              <a:spcBef>
                <a:spcPts val="360"/>
              </a:spcBef>
              <a:spcAft>
                <a:spcPts val="0"/>
              </a:spcAft>
              <a:buClr>
                <a:schemeClr val="accent2"/>
              </a:buClr>
              <a:buSzPts val="1260"/>
              <a:buFont typeface="Noto Sans Symbols"/>
              <a:buChar char="⚫"/>
            </a:pPr>
            <a:r>
              <a:rPr b="0" i="0" lang="en-US" sz="1800" u="none" cap="none" strike="noStrike">
                <a:solidFill>
                  <a:schemeClr val="dk1"/>
                </a:solidFill>
                <a:latin typeface="Constantia"/>
                <a:ea typeface="Constantia"/>
                <a:cs typeface="Constantia"/>
                <a:sym typeface="Constantia"/>
              </a:rPr>
              <a:t>Have ability to worm into the networks of the media, major corporations, defense departments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1"/>
          <p:cNvSpPr txBox="1"/>
          <p:nvPr>
            <p:ph type="title"/>
          </p:nvPr>
        </p:nvSpPr>
        <p:spPr>
          <a:xfrm>
            <a:off x="457200" y="137160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rgbClr val="FF0000"/>
              </a:buClr>
              <a:buSzPts val="4900"/>
              <a:buFont typeface="Calibri"/>
              <a:buNone/>
            </a:pPr>
            <a:r>
              <a:rPr b="0" i="0" lang="en-US" sz="4900" u="none">
                <a:solidFill>
                  <a:srgbClr val="FF0000"/>
                </a:solidFill>
                <a:latin typeface="Calibri"/>
                <a:ea typeface="Calibri"/>
                <a:cs typeface="Calibri"/>
                <a:sym typeface="Calibri"/>
              </a:rPr>
              <a:t>Type 3: Cybercriminals- the insiders </a:t>
            </a:r>
            <a:br>
              <a:rPr b="0" i="0" lang="en-US" sz="4900" u="none">
                <a:solidFill>
                  <a:srgbClr val="FF0000"/>
                </a:solidFill>
                <a:latin typeface="Calibri"/>
                <a:ea typeface="Calibri"/>
                <a:cs typeface="Calibri"/>
                <a:sym typeface="Calibri"/>
              </a:rPr>
            </a:br>
            <a:endParaRPr/>
          </a:p>
        </p:txBody>
      </p:sp>
      <p:sp>
        <p:nvSpPr>
          <p:cNvPr id="168" name="Google Shape;168;p41"/>
          <p:cNvSpPr txBox="1"/>
          <p:nvPr>
            <p:ph idx="1" type="body"/>
          </p:nvPr>
        </p:nvSpPr>
        <p:spPr>
          <a:xfrm>
            <a:off x="457200" y="2286000"/>
            <a:ext cx="8229600" cy="4389437"/>
          </a:xfrm>
          <a:prstGeom prst="rect">
            <a:avLst/>
          </a:prstGeom>
          <a:noFill/>
          <a:ln>
            <a:noFill/>
          </a:ln>
        </p:spPr>
        <p:txBody>
          <a:bodyPr anchorCtr="0" anchor="t" bIns="45700" lIns="91425" spcFirstLastPara="1" rIns="91425" wrap="square" tIns="45700">
            <a:noAutofit/>
          </a:bodyPr>
          <a:lstStyle/>
          <a:p>
            <a:pPr indent="-246061" lvl="1" marL="639762"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Constantia"/>
                <a:ea typeface="Constantia"/>
                <a:cs typeface="Constantia"/>
                <a:sym typeface="Constantia"/>
              </a:rPr>
              <a:t>Disgruntled or former employees seeking revenge</a:t>
            </a:r>
            <a:endParaRPr/>
          </a:p>
          <a:p>
            <a:pPr indent="-246061" lvl="1" marL="639762" marR="0" rtl="0" algn="l">
              <a:lnSpc>
                <a:spcPct val="100000"/>
              </a:lnSpc>
              <a:spcBef>
                <a:spcPts val="560"/>
              </a:spcBef>
              <a:spcAft>
                <a:spcPts val="0"/>
              </a:spcAft>
              <a:buClr>
                <a:schemeClr val="accent1"/>
              </a:buClr>
              <a:buSzPts val="2380"/>
              <a:buFont typeface="Noto Sans Symbols"/>
              <a:buChar char="⚫"/>
            </a:pPr>
            <a:r>
              <a:rPr b="0" i="0" lang="en-US" sz="2800" u="none" cap="none" strike="noStrike">
                <a:solidFill>
                  <a:schemeClr val="dk1"/>
                </a:solidFill>
                <a:latin typeface="Constantia"/>
                <a:ea typeface="Constantia"/>
                <a:cs typeface="Constantia"/>
                <a:sym typeface="Constantia"/>
              </a:rPr>
              <a:t>Competing companies using employees to gain economic advantage through damage and/ or theft.</a:t>
            </a:r>
            <a:endParaRPr/>
          </a:p>
          <a:p>
            <a:pPr indent="-80010" lvl="0" marL="273050" marR="0" rtl="0" algn="l">
              <a:lnSpc>
                <a:spcPct val="100000"/>
              </a:lnSpc>
              <a:spcBef>
                <a:spcPts val="640"/>
              </a:spcBef>
              <a:spcAft>
                <a:spcPts val="0"/>
              </a:spcAft>
              <a:buClr>
                <a:srgbClr val="0BD0D9"/>
              </a:buClr>
              <a:buSzPts val="3040"/>
              <a:buFont typeface="Noto Sans Symbols"/>
              <a:buNone/>
            </a:pPr>
            <a:r>
              <a:t/>
            </a:r>
            <a:endParaRPr b="0" i="0" sz="3200" u="none">
              <a:solidFill>
                <a:schemeClr val="dk1"/>
              </a:solidFill>
              <a:latin typeface="Constantia"/>
              <a:ea typeface="Constantia"/>
              <a:cs typeface="Constantia"/>
              <a:sym typeface="Constantia"/>
            </a:endParaRPr>
          </a:p>
          <a:p>
            <a:pPr indent="-80010" lvl="0" marL="273050" marR="0" rtl="0" algn="l">
              <a:lnSpc>
                <a:spcPct val="100000"/>
              </a:lnSpc>
              <a:spcBef>
                <a:spcPts val="640"/>
              </a:spcBef>
              <a:spcAft>
                <a:spcPts val="0"/>
              </a:spcAft>
              <a:buClr>
                <a:srgbClr val="0BD0D9"/>
              </a:buClr>
              <a:buSzPts val="3040"/>
              <a:buFont typeface="Noto Sans Symbols"/>
              <a:buNone/>
            </a:pPr>
            <a:r>
              <a:t/>
            </a:r>
            <a:endParaRPr b="0" i="0" sz="3200" u="none">
              <a:solidFill>
                <a:schemeClr val="dk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3"/>
          <p:cNvSpPr txBox="1"/>
          <p:nvPr>
            <p:ph type="title"/>
          </p:nvPr>
        </p:nvSpPr>
        <p:spPr>
          <a:xfrm>
            <a:off x="457200" y="70485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1.5 Classification of cybercrimes</a:t>
            </a:r>
            <a:endParaRPr/>
          </a:p>
        </p:txBody>
      </p:sp>
      <p:sp>
        <p:nvSpPr>
          <p:cNvPr id="174" name="Google Shape;174;p43"/>
          <p:cNvSpPr txBox="1"/>
          <p:nvPr>
            <p:ph idx="1" type="body"/>
          </p:nvPr>
        </p:nvSpPr>
        <p:spPr>
          <a:xfrm>
            <a:off x="457200" y="2316162"/>
            <a:ext cx="8229600" cy="4389437"/>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0BD0D9"/>
              </a:buClr>
              <a:buSzPts val="3040"/>
              <a:buFont typeface="Calibri"/>
              <a:buAutoNum type="arabicPeriod"/>
            </a:pPr>
            <a:r>
              <a:rPr b="0" i="0" lang="en-US" sz="3200" u="none">
                <a:solidFill>
                  <a:schemeClr val="dk1"/>
                </a:solidFill>
                <a:latin typeface="Constantia"/>
                <a:ea typeface="Constantia"/>
                <a:cs typeface="Constantia"/>
                <a:sym typeface="Constantia"/>
              </a:rPr>
              <a:t>Cybercrime against an individual</a:t>
            </a:r>
            <a:endParaRPr/>
          </a:p>
          <a:p>
            <a:pPr indent="-514350" lvl="0" marL="514350" marR="0" rtl="0" algn="l">
              <a:lnSpc>
                <a:spcPct val="100000"/>
              </a:lnSpc>
              <a:spcBef>
                <a:spcPts val="640"/>
              </a:spcBef>
              <a:spcAft>
                <a:spcPts val="0"/>
              </a:spcAft>
              <a:buClr>
                <a:srgbClr val="0BD0D9"/>
              </a:buClr>
              <a:buSzPts val="3040"/>
              <a:buFont typeface="Calibri"/>
              <a:buAutoNum type="arabicPeriod"/>
            </a:pPr>
            <a:r>
              <a:rPr b="0" i="0" lang="en-US" sz="3200" u="none">
                <a:solidFill>
                  <a:schemeClr val="dk1"/>
                </a:solidFill>
                <a:latin typeface="Constantia"/>
                <a:ea typeface="Constantia"/>
                <a:cs typeface="Constantia"/>
                <a:sym typeface="Constantia"/>
              </a:rPr>
              <a:t>Cybercrime against property</a:t>
            </a:r>
            <a:endParaRPr/>
          </a:p>
          <a:p>
            <a:pPr indent="-514350" lvl="0" marL="514350" marR="0" rtl="0" algn="l">
              <a:lnSpc>
                <a:spcPct val="100000"/>
              </a:lnSpc>
              <a:spcBef>
                <a:spcPts val="640"/>
              </a:spcBef>
              <a:spcAft>
                <a:spcPts val="0"/>
              </a:spcAft>
              <a:buClr>
                <a:srgbClr val="0BD0D9"/>
              </a:buClr>
              <a:buSzPts val="3040"/>
              <a:buFont typeface="Calibri"/>
              <a:buAutoNum type="arabicPeriod"/>
            </a:pPr>
            <a:r>
              <a:rPr b="0" i="0" lang="en-US" sz="3200" u="none">
                <a:solidFill>
                  <a:schemeClr val="dk1"/>
                </a:solidFill>
                <a:latin typeface="Constantia"/>
                <a:ea typeface="Constantia"/>
                <a:cs typeface="Constantia"/>
                <a:sym typeface="Constantia"/>
              </a:rPr>
              <a:t>Cybercrime against organization</a:t>
            </a:r>
            <a:endParaRPr/>
          </a:p>
          <a:p>
            <a:pPr indent="-514350" lvl="0" marL="514350" marR="0" rtl="0" algn="l">
              <a:lnSpc>
                <a:spcPct val="100000"/>
              </a:lnSpc>
              <a:spcBef>
                <a:spcPts val="640"/>
              </a:spcBef>
              <a:spcAft>
                <a:spcPts val="0"/>
              </a:spcAft>
              <a:buClr>
                <a:srgbClr val="0BD0D9"/>
              </a:buClr>
              <a:buSzPts val="3040"/>
              <a:buFont typeface="Calibri"/>
              <a:buAutoNum type="arabicPeriod"/>
            </a:pPr>
            <a:r>
              <a:rPr b="0" i="0" lang="en-US" sz="3200" u="none">
                <a:solidFill>
                  <a:schemeClr val="dk1"/>
                </a:solidFill>
                <a:latin typeface="Constantia"/>
                <a:ea typeface="Constantia"/>
                <a:cs typeface="Constantia"/>
                <a:sym typeface="Constantia"/>
              </a:rPr>
              <a:t>Cybercrime against Society</a:t>
            </a:r>
            <a:endParaRPr/>
          </a:p>
          <a:p>
            <a:pPr indent="-514350" lvl="0" marL="514350" marR="0" rtl="0" algn="l">
              <a:lnSpc>
                <a:spcPct val="100000"/>
              </a:lnSpc>
              <a:spcBef>
                <a:spcPts val="640"/>
              </a:spcBef>
              <a:spcAft>
                <a:spcPts val="0"/>
              </a:spcAft>
              <a:buClr>
                <a:srgbClr val="0BD0D9"/>
              </a:buClr>
              <a:buSzPts val="3040"/>
              <a:buFont typeface="Calibri"/>
              <a:buAutoNum type="arabicPeriod"/>
            </a:pPr>
            <a:r>
              <a:rPr b="0" i="0" lang="en-US" sz="3200" u="none">
                <a:solidFill>
                  <a:schemeClr val="dk1"/>
                </a:solidFill>
                <a:latin typeface="Constantia"/>
                <a:ea typeface="Constantia"/>
                <a:cs typeface="Constantia"/>
                <a:sym typeface="Constantia"/>
              </a:rPr>
              <a:t>Crimes emanating from Usenet newsgroup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4"/>
          <p:cNvSpPr txBox="1"/>
          <p:nvPr>
            <p:ph type="title"/>
          </p:nvPr>
        </p:nvSpPr>
        <p:spPr>
          <a:xfrm>
            <a:off x="457200" y="76200"/>
            <a:ext cx="86868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800"/>
              <a:buFont typeface="Calibri"/>
              <a:buNone/>
            </a:pPr>
            <a:r>
              <a:rPr b="0" i="0" lang="en-US" sz="4800" u="none">
                <a:solidFill>
                  <a:schemeClr val="dk2"/>
                </a:solidFill>
                <a:latin typeface="Calibri"/>
                <a:ea typeface="Calibri"/>
                <a:cs typeface="Calibri"/>
                <a:sym typeface="Calibri"/>
              </a:rPr>
              <a:t>1. Cybercrime against an individual</a:t>
            </a:r>
            <a:endParaRPr/>
          </a:p>
        </p:txBody>
      </p:sp>
      <p:sp>
        <p:nvSpPr>
          <p:cNvPr id="180" name="Google Shape;180;p44"/>
          <p:cNvSpPr txBox="1"/>
          <p:nvPr>
            <p:ph idx="1" type="body"/>
          </p:nvPr>
        </p:nvSpPr>
        <p:spPr>
          <a:xfrm>
            <a:off x="533400" y="1371600"/>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Electronic mail spoofing and other online frauds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Phishing, spear phishing</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spamming</a:t>
            </a:r>
            <a:endParaRPr/>
          </a:p>
          <a:p>
            <a:pPr indent="-273050" lvl="0" marL="273050" marR="0" rtl="0" algn="l">
              <a:lnSpc>
                <a:spcPct val="100000"/>
              </a:lnSpc>
              <a:spcBef>
                <a:spcPts val="520"/>
              </a:spcBef>
              <a:spcAft>
                <a:spcPts val="0"/>
              </a:spcAft>
              <a:buClr>
                <a:srgbClr val="0BD0D9"/>
              </a:buClr>
              <a:buSzPts val="2470"/>
              <a:buFont typeface="Noto Sans Symbols"/>
              <a:buChar char="⚫"/>
            </a:pPr>
            <a:r>
              <a:rPr lang="en-US"/>
              <a:t>Cyber Defamation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Cyberstalking and harassment</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Computer sabotage</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Pornographic offenses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 </a:t>
            </a:r>
            <a:r>
              <a:rPr lang="en-US"/>
              <a:t>password sniffing</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5"/>
          <p:cNvSpPr txBox="1"/>
          <p:nvPr>
            <p:ph type="title"/>
          </p:nvPr>
        </p:nvSpPr>
        <p:spPr>
          <a:xfrm>
            <a:off x="0" y="906300"/>
            <a:ext cx="9144000" cy="5676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5000"/>
              <a:buFont typeface="Calibri"/>
              <a:buNone/>
            </a:pPr>
            <a:r>
              <a:rPr b="1" lang="en-US" sz="3500"/>
              <a:t>S</a:t>
            </a:r>
            <a:r>
              <a:rPr b="1" i="0" lang="en-US" sz="3500" u="none">
                <a:solidFill>
                  <a:schemeClr val="dk2"/>
                </a:solidFill>
              </a:rPr>
              <a:t>poofing</a:t>
            </a:r>
            <a:endParaRPr b="1" sz="3500"/>
          </a:p>
        </p:txBody>
      </p:sp>
      <p:sp>
        <p:nvSpPr>
          <p:cNvPr id="186" name="Google Shape;186;p45"/>
          <p:cNvSpPr txBox="1"/>
          <p:nvPr>
            <p:ph idx="1" type="body"/>
          </p:nvPr>
        </p:nvSpPr>
        <p:spPr>
          <a:xfrm>
            <a:off x="0" y="1517231"/>
            <a:ext cx="9144000" cy="2179500"/>
          </a:xfrm>
          <a:prstGeom prst="rect">
            <a:avLst/>
          </a:prstGeom>
          <a:noFill/>
          <a:ln>
            <a:noFill/>
          </a:ln>
        </p:spPr>
        <p:txBody>
          <a:bodyPr anchorCtr="0" anchor="t" bIns="45700" lIns="91425" spcFirstLastPara="1" rIns="91425" wrap="square" tIns="45700">
            <a:noAutofit/>
          </a:bodyPr>
          <a:lstStyle/>
          <a:p>
            <a:pPr indent="-241300" lvl="0" marL="273050" marR="0" rtl="0" algn="ctr">
              <a:lnSpc>
                <a:spcPct val="100000"/>
              </a:lnSpc>
              <a:spcBef>
                <a:spcPts val="0"/>
              </a:spcBef>
              <a:spcAft>
                <a:spcPts val="0"/>
              </a:spcAft>
              <a:buClr>
                <a:srgbClr val="0BD0D9"/>
              </a:buClr>
              <a:buSzPts val="1970"/>
              <a:buFont typeface="Noto Sans Symbols"/>
              <a:buChar char="⚫"/>
            </a:pPr>
            <a:r>
              <a:rPr b="0" i="0" lang="en-US" sz="2100" u="none">
                <a:solidFill>
                  <a:schemeClr val="dk1"/>
                </a:solidFill>
                <a:latin typeface="Constantia"/>
                <a:ea typeface="Constantia"/>
                <a:cs typeface="Constantia"/>
                <a:sym typeface="Constantia"/>
              </a:rPr>
              <a:t>Spoofing, as it pertains to cyber security, is when someone or something pretends to be something else in an attempt to gain our confidence, get access to our systems, steal data, steal money, or spread malware.”</a:t>
            </a:r>
            <a:endParaRPr sz="2100"/>
          </a:p>
          <a:p>
            <a:pPr indent="-116204" lvl="0" marL="273050" marR="0" rtl="0" algn="ctr">
              <a:lnSpc>
                <a:spcPct val="100000"/>
              </a:lnSpc>
              <a:spcBef>
                <a:spcPts val="520"/>
              </a:spcBef>
              <a:spcAft>
                <a:spcPts val="0"/>
              </a:spcAft>
              <a:buClr>
                <a:srgbClr val="0BD0D9"/>
              </a:buClr>
              <a:buSzPts val="2470"/>
              <a:buFont typeface="Noto Sans Symbols"/>
              <a:buNone/>
            </a:pPr>
            <a:r>
              <a:t/>
            </a:r>
            <a:endParaRPr b="0" i="0" sz="2100" u="none">
              <a:solidFill>
                <a:schemeClr val="dk1"/>
              </a:solidFill>
              <a:latin typeface="Constantia"/>
              <a:ea typeface="Constantia"/>
              <a:cs typeface="Constantia"/>
              <a:sym typeface="Constantia"/>
            </a:endParaRPr>
          </a:p>
        </p:txBody>
      </p:sp>
      <p:sp>
        <p:nvSpPr>
          <p:cNvPr id="187" name="Google Shape;187;p45"/>
          <p:cNvSpPr txBox="1"/>
          <p:nvPr>
            <p:ph type="title"/>
          </p:nvPr>
        </p:nvSpPr>
        <p:spPr>
          <a:xfrm>
            <a:off x="457200" y="2790413"/>
            <a:ext cx="8229600" cy="3933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5000"/>
              <a:buFont typeface="Calibri"/>
              <a:buNone/>
            </a:pPr>
            <a:r>
              <a:rPr b="1" i="0" lang="en-US" sz="1800" u="none">
                <a:solidFill>
                  <a:schemeClr val="dk2"/>
                </a:solidFill>
              </a:rPr>
              <a:t>Types of spoofing</a:t>
            </a:r>
            <a:endParaRPr b="1" sz="1800"/>
          </a:p>
        </p:txBody>
      </p:sp>
      <p:sp>
        <p:nvSpPr>
          <p:cNvPr id="188" name="Google Shape;188;p45"/>
          <p:cNvSpPr txBox="1"/>
          <p:nvPr>
            <p:ph idx="1" type="body"/>
          </p:nvPr>
        </p:nvSpPr>
        <p:spPr>
          <a:xfrm>
            <a:off x="457200" y="3291950"/>
            <a:ext cx="8229600" cy="2835000"/>
          </a:xfrm>
          <a:prstGeom prst="rect">
            <a:avLst/>
          </a:prstGeom>
          <a:noFill/>
          <a:ln>
            <a:noFill/>
          </a:ln>
        </p:spPr>
        <p:txBody>
          <a:bodyPr anchorCtr="0" anchor="t" bIns="45700" lIns="91425" spcFirstLastPara="1" rIns="91425" wrap="square" tIns="45700">
            <a:noAutofit/>
          </a:bodyPr>
          <a:lstStyle/>
          <a:p>
            <a:pPr indent="-230505" lvl="0" marL="273050" marR="0" rtl="0" algn="l">
              <a:lnSpc>
                <a:spcPct val="100000"/>
              </a:lnSpc>
              <a:spcBef>
                <a:spcPts val="0"/>
              </a:spcBef>
              <a:spcAft>
                <a:spcPts val="0"/>
              </a:spcAft>
              <a:buClr>
                <a:srgbClr val="0BD0D9"/>
              </a:buClr>
              <a:buSzPts val="1800"/>
              <a:buFont typeface="Noto Sans Symbols"/>
              <a:buChar char="⚫"/>
            </a:pPr>
            <a:r>
              <a:rPr b="1" i="0" lang="en-US" sz="1800" u="none">
                <a:solidFill>
                  <a:schemeClr val="dk1"/>
                </a:solidFill>
                <a:latin typeface="Constantia"/>
                <a:ea typeface="Constantia"/>
                <a:cs typeface="Constantia"/>
                <a:sym typeface="Constantia"/>
              </a:rPr>
              <a:t>Email spoofing</a:t>
            </a:r>
            <a:endParaRPr b="1" i="0" sz="1800" u="none">
              <a:solidFill>
                <a:schemeClr val="dk1"/>
              </a:solidFill>
              <a:latin typeface="Constantia"/>
              <a:ea typeface="Constantia"/>
              <a:cs typeface="Constantia"/>
              <a:sym typeface="Constantia"/>
            </a:endParaRPr>
          </a:p>
          <a:p>
            <a:pPr indent="-230505" lvl="0" marL="273050" marR="0" rtl="0" algn="l">
              <a:lnSpc>
                <a:spcPct val="100000"/>
              </a:lnSpc>
              <a:spcBef>
                <a:spcPts val="520"/>
              </a:spcBef>
              <a:spcAft>
                <a:spcPts val="0"/>
              </a:spcAft>
              <a:buClr>
                <a:srgbClr val="0BD0D9"/>
              </a:buClr>
              <a:buSzPts val="1800"/>
              <a:buFont typeface="Noto Sans Symbols"/>
              <a:buChar char="⚫"/>
            </a:pPr>
            <a:r>
              <a:rPr b="1" i="0" lang="en-US" sz="1800" u="none">
                <a:solidFill>
                  <a:schemeClr val="dk1"/>
                </a:solidFill>
                <a:latin typeface="Constantia"/>
                <a:ea typeface="Constantia"/>
                <a:cs typeface="Constantia"/>
                <a:sym typeface="Constantia"/>
              </a:rPr>
              <a:t>Website spoofing</a:t>
            </a:r>
            <a:endParaRPr b="1" sz="1800"/>
          </a:p>
          <a:p>
            <a:pPr indent="-230505" lvl="0" marL="273050" marR="0" rtl="0" algn="l">
              <a:lnSpc>
                <a:spcPct val="100000"/>
              </a:lnSpc>
              <a:spcBef>
                <a:spcPts val="520"/>
              </a:spcBef>
              <a:spcAft>
                <a:spcPts val="0"/>
              </a:spcAft>
              <a:buClr>
                <a:srgbClr val="0BD0D9"/>
              </a:buClr>
              <a:buSzPts val="1800"/>
              <a:buFont typeface="Noto Sans Symbols"/>
              <a:buChar char="⚫"/>
            </a:pPr>
            <a:r>
              <a:rPr b="1" lang="en-US" sz="1800">
                <a:solidFill>
                  <a:srgbClr val="202124"/>
                </a:solidFill>
                <a:highlight>
                  <a:schemeClr val="lt1"/>
                </a:highlight>
              </a:rPr>
              <a:t>Text message spoofing</a:t>
            </a:r>
            <a:endParaRPr b="1" sz="1800">
              <a:solidFill>
                <a:srgbClr val="202124"/>
              </a:solidFill>
              <a:highlight>
                <a:schemeClr val="lt1"/>
              </a:highlight>
            </a:endParaRPr>
          </a:p>
          <a:p>
            <a:pPr indent="-230505" lvl="0" marL="273050" marR="0" rtl="0" algn="l">
              <a:lnSpc>
                <a:spcPct val="100000"/>
              </a:lnSpc>
              <a:spcBef>
                <a:spcPts val="520"/>
              </a:spcBef>
              <a:spcAft>
                <a:spcPts val="0"/>
              </a:spcAft>
              <a:buClr>
                <a:srgbClr val="0BD0D9"/>
              </a:buClr>
              <a:buSzPts val="1800"/>
              <a:buFont typeface="Noto Sans Symbols"/>
              <a:buChar char="⚫"/>
            </a:pPr>
            <a:r>
              <a:rPr b="1" lang="en-US" sz="1800"/>
              <a:t>Caller ID spoofing:</a:t>
            </a:r>
            <a:endParaRPr sz="1800"/>
          </a:p>
          <a:p>
            <a:pPr indent="-230505" lvl="0" marL="273050" rtl="0" algn="l">
              <a:spcBef>
                <a:spcPts val="0"/>
              </a:spcBef>
              <a:spcAft>
                <a:spcPts val="0"/>
              </a:spcAft>
              <a:buClr>
                <a:schemeClr val="accent3"/>
              </a:buClr>
              <a:buSzPts val="1800"/>
              <a:buChar char="⚫"/>
            </a:pPr>
            <a:r>
              <a:rPr b="1" lang="en-US" sz="1800"/>
              <a:t>GPS spoofing</a:t>
            </a:r>
            <a:r>
              <a:rPr lang="en-US" sz="1800"/>
              <a:t> </a:t>
            </a:r>
            <a:endParaRPr b="1" sz="1800">
              <a:solidFill>
                <a:srgbClr val="202124"/>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9"/>
          <p:cNvSpPr txBox="1"/>
          <p:nvPr>
            <p:ph idx="1" type="body"/>
          </p:nvPr>
        </p:nvSpPr>
        <p:spPr>
          <a:xfrm>
            <a:off x="457200" y="838200"/>
            <a:ext cx="82296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rPr b="0" i="0" lang="en-US" sz="2600" u="none">
                <a:solidFill>
                  <a:schemeClr val="dk1"/>
                </a:solidFill>
                <a:latin typeface="Constantia"/>
                <a:ea typeface="Constantia"/>
                <a:cs typeface="Constantia"/>
                <a:sym typeface="Constantia"/>
              </a:rPr>
              <a:t>	</a:t>
            </a:r>
            <a:endParaRPr b="0" i="0" sz="2600" u="non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None/>
            </a:pPr>
            <a:r>
              <a:rPr b="1" i="0" lang="en-US" sz="2600" u="none">
                <a:solidFill>
                  <a:schemeClr val="dk1"/>
                </a:solidFill>
                <a:latin typeface="Constantia"/>
                <a:ea typeface="Constantia"/>
                <a:cs typeface="Constantia"/>
                <a:sym typeface="Constantia"/>
              </a:rPr>
              <a:t>Man-in-the-middle (MitM) attack:</a:t>
            </a:r>
            <a:endParaRPr/>
          </a:p>
          <a:p>
            <a:pPr indent="-273050" lvl="0" marL="273050" marR="0" rtl="0" algn="just">
              <a:lnSpc>
                <a:spcPct val="100000"/>
              </a:lnSpc>
              <a:spcBef>
                <a:spcPts val="520"/>
              </a:spcBef>
              <a:spcAft>
                <a:spcPts val="0"/>
              </a:spcAft>
              <a:buClr>
                <a:srgbClr val="0BD0D9"/>
              </a:buClr>
              <a:buSzPts val="2470"/>
              <a:buFont typeface="Noto Sans Symbols"/>
              <a:buNone/>
            </a:pPr>
            <a:r>
              <a:rPr b="1" i="0" lang="en-US" sz="2600" u="none">
                <a:solidFill>
                  <a:schemeClr val="dk1"/>
                </a:solidFill>
                <a:latin typeface="Constantia"/>
                <a:ea typeface="Constantia"/>
                <a:cs typeface="Constantia"/>
                <a:sym typeface="Constantia"/>
              </a:rPr>
              <a:t>	</a:t>
            </a:r>
            <a:r>
              <a:rPr b="0" i="0" lang="en-US" sz="2000" u="none">
                <a:solidFill>
                  <a:schemeClr val="dk1"/>
                </a:solidFill>
                <a:latin typeface="Constantia"/>
                <a:ea typeface="Constantia"/>
                <a:cs typeface="Constantia"/>
                <a:sym typeface="Constantia"/>
              </a:rPr>
              <a:t>You like that free Wi-Fi at your local coffee shop? Have you considered what would happen if a cybercriminal hacked the Wi-Fi or created another fraudulent Wi-Fi network in the same location? In either case, you have a perfect setup for a </a:t>
            </a:r>
            <a:r>
              <a:rPr b="0" i="0" lang="en-US" sz="2000" u="sng">
                <a:solidFill>
                  <a:schemeClr val="dk1"/>
                </a:solidFill>
                <a:latin typeface="Constantia"/>
                <a:ea typeface="Constantia"/>
                <a:cs typeface="Constantia"/>
                <a:sym typeface="Constantia"/>
                <a:hlinkClick r:id="rId3">
                  <a:extLst>
                    <a:ext uri="{A12FA001-AC4F-418D-AE19-62706E023703}">
                      <ahyp:hlinkClr val="tx"/>
                    </a:ext>
                  </a:extLst>
                </a:hlinkClick>
              </a:rPr>
              <a:t>man-in-the-middle attack</a:t>
            </a:r>
            <a:r>
              <a:rPr b="0" i="0" lang="en-US" sz="2000" u="none">
                <a:solidFill>
                  <a:schemeClr val="dk1"/>
                </a:solidFill>
                <a:latin typeface="Constantia"/>
                <a:ea typeface="Constantia"/>
                <a:cs typeface="Constantia"/>
                <a:sym typeface="Constantia"/>
              </a:rPr>
              <a:t>, so named because cybercriminals are able to intercept web traffic between two parties. The spoof comes into play when the criminals alter the communication between the parties to reroute funds or solicit sensitive personal information like credit card numbers or logins.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1"/>
          <p:cNvSpPr txBox="1"/>
          <p:nvPr>
            <p:ph type="title"/>
          </p:nvPr>
        </p:nvSpPr>
        <p:spPr>
          <a:xfrm>
            <a:off x="457200" y="70485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900"/>
              <a:buFont typeface="Calibri"/>
              <a:buNone/>
            </a:pPr>
            <a:r>
              <a:rPr b="0" i="0" lang="en-US" sz="4900" u="none">
                <a:solidFill>
                  <a:schemeClr val="dk2"/>
                </a:solidFill>
                <a:latin typeface="Calibri"/>
                <a:ea typeface="Calibri"/>
                <a:cs typeface="Calibri"/>
                <a:sym typeface="Calibri"/>
              </a:rPr>
              <a:t>2.Cybercrime against property</a:t>
            </a:r>
            <a:endParaRPr/>
          </a:p>
        </p:txBody>
      </p:sp>
      <p:sp>
        <p:nvSpPr>
          <p:cNvPr id="199" name="Google Shape;199;p5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Credit card frauds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Intellectual property( IP) crimes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Internet time theft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2"/>
          <p:cNvSpPr txBox="1"/>
          <p:nvPr>
            <p:ph type="title"/>
          </p:nvPr>
        </p:nvSpPr>
        <p:spPr>
          <a:xfrm>
            <a:off x="457200" y="704850"/>
            <a:ext cx="86868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800"/>
              <a:buFont typeface="Calibri"/>
              <a:buNone/>
            </a:pPr>
            <a:r>
              <a:rPr b="0" i="0" lang="en-US" sz="4800" u="none">
                <a:solidFill>
                  <a:schemeClr val="dk2"/>
                </a:solidFill>
                <a:latin typeface="Calibri"/>
                <a:ea typeface="Calibri"/>
                <a:cs typeface="Calibri"/>
                <a:sym typeface="Calibri"/>
              </a:rPr>
              <a:t>3.Cybercrime against organization</a:t>
            </a:r>
            <a:br>
              <a:rPr b="0" i="0" lang="en-US" sz="4800" u="none">
                <a:solidFill>
                  <a:schemeClr val="dk2"/>
                </a:solidFill>
                <a:latin typeface="Calibri"/>
                <a:ea typeface="Calibri"/>
                <a:cs typeface="Calibri"/>
                <a:sym typeface="Calibri"/>
              </a:rPr>
            </a:br>
            <a:endParaRPr/>
          </a:p>
        </p:txBody>
      </p:sp>
      <p:sp>
        <p:nvSpPr>
          <p:cNvPr id="205" name="Google Shape;205;p5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Unauthorized accessing of computer</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Password sniffing</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Denial-of-service attacks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Virus attack/dissemination of viruses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E-Mail bombing/mail bombs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Salami attack/ Salami technique</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Logic bomb</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Trojan Horse</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Data diddling</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Industrial spying/ industrial espionage</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Computer network intrusions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Software piracy</a:t>
            </a:r>
            <a:endParaRPr/>
          </a:p>
          <a:p>
            <a:pPr indent="-128270" lvl="0" marL="273050" marR="0" rtl="0" algn="l">
              <a:lnSpc>
                <a:spcPct val="100000"/>
              </a:lnSpc>
              <a:spcBef>
                <a:spcPts val="480"/>
              </a:spcBef>
              <a:spcAft>
                <a:spcPts val="0"/>
              </a:spcAft>
              <a:buClr>
                <a:srgbClr val="0BD0D9"/>
              </a:buClr>
              <a:buSzPts val="2280"/>
              <a:buFont typeface="Noto Sans Symbols"/>
              <a:buNone/>
            </a:pPr>
            <a:r>
              <a:t/>
            </a:r>
            <a:endParaRPr b="0" i="0" sz="2400" u="none">
              <a:solidFill>
                <a:schemeClr val="dk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3"/>
          <p:cNvSpPr txBox="1"/>
          <p:nvPr>
            <p:ph type="title"/>
          </p:nvPr>
        </p:nvSpPr>
        <p:spPr>
          <a:xfrm>
            <a:off x="457200" y="91440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900"/>
              <a:buFont typeface="Calibri"/>
              <a:buNone/>
            </a:pPr>
            <a:r>
              <a:rPr b="0" i="0" lang="en-US" sz="4900" u="none">
                <a:solidFill>
                  <a:schemeClr val="dk2"/>
                </a:solidFill>
                <a:latin typeface="Calibri"/>
                <a:ea typeface="Calibri"/>
                <a:cs typeface="Calibri"/>
                <a:sym typeface="Calibri"/>
              </a:rPr>
              <a:t>4.Cybercrime against Society</a:t>
            </a:r>
            <a:br>
              <a:rPr b="0" i="0" lang="en-US" sz="4900" u="none">
                <a:solidFill>
                  <a:schemeClr val="dk2"/>
                </a:solidFill>
                <a:latin typeface="Calibri"/>
                <a:ea typeface="Calibri"/>
                <a:cs typeface="Calibri"/>
                <a:sym typeface="Calibri"/>
              </a:rPr>
            </a:br>
            <a:endParaRPr/>
          </a:p>
        </p:txBody>
      </p:sp>
      <p:sp>
        <p:nvSpPr>
          <p:cNvPr id="211" name="Google Shape;211;p53"/>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3040"/>
              <a:buFont typeface="Noto Sans Symbols"/>
              <a:buChar char="⚫"/>
            </a:pPr>
            <a:r>
              <a:rPr b="0" i="0" lang="en-US" sz="3200" u="none">
                <a:solidFill>
                  <a:schemeClr val="dk1"/>
                </a:solidFill>
                <a:latin typeface="Constantia"/>
                <a:ea typeface="Constantia"/>
                <a:cs typeface="Constantia"/>
                <a:sym typeface="Constantia"/>
              </a:rPr>
              <a:t>Forgery</a:t>
            </a:r>
            <a:endParaRPr/>
          </a:p>
          <a:p>
            <a:pPr indent="-273050" lvl="0" marL="273050" marR="0" rtl="0" algn="l">
              <a:lnSpc>
                <a:spcPct val="100000"/>
              </a:lnSpc>
              <a:spcBef>
                <a:spcPts val="640"/>
              </a:spcBef>
              <a:spcAft>
                <a:spcPts val="0"/>
              </a:spcAft>
              <a:buClr>
                <a:srgbClr val="0BD0D9"/>
              </a:buClr>
              <a:buSzPts val="3040"/>
              <a:buFont typeface="Noto Sans Symbols"/>
              <a:buChar char="⚫"/>
            </a:pPr>
            <a:r>
              <a:rPr b="0" i="0" lang="en-US" sz="3200" u="none">
                <a:solidFill>
                  <a:schemeClr val="dk1"/>
                </a:solidFill>
                <a:latin typeface="Constantia"/>
                <a:ea typeface="Constantia"/>
                <a:cs typeface="Constantia"/>
                <a:sym typeface="Constantia"/>
              </a:rPr>
              <a:t>Cyberterrorism</a:t>
            </a:r>
            <a:endParaRPr/>
          </a:p>
          <a:p>
            <a:pPr indent="-273050" lvl="0" marL="273050" marR="0" rtl="0" algn="l">
              <a:lnSpc>
                <a:spcPct val="100000"/>
              </a:lnSpc>
              <a:spcBef>
                <a:spcPts val="640"/>
              </a:spcBef>
              <a:spcAft>
                <a:spcPts val="0"/>
              </a:spcAft>
              <a:buClr>
                <a:srgbClr val="0BD0D9"/>
              </a:buClr>
              <a:buSzPts val="3040"/>
              <a:buFont typeface="Noto Sans Symbols"/>
              <a:buChar char="⚫"/>
            </a:pPr>
            <a:r>
              <a:rPr b="0" i="0" lang="en-US" sz="3200" u="none">
                <a:solidFill>
                  <a:schemeClr val="dk1"/>
                </a:solidFill>
                <a:latin typeface="Constantia"/>
                <a:ea typeface="Constantia"/>
                <a:cs typeface="Constantia"/>
                <a:sym typeface="Constantia"/>
              </a:rPr>
              <a:t>Web jacking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2"/>
          <p:cNvSpPr txBox="1"/>
          <p:nvPr>
            <p:ph idx="4294967295"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marR="0" rtl="0" algn="l">
              <a:lnSpc>
                <a:spcPct val="100000"/>
              </a:lnSpc>
              <a:spcBef>
                <a:spcPts val="0"/>
              </a:spcBef>
              <a:spcAft>
                <a:spcPts val="0"/>
              </a:spcAft>
              <a:buClr>
                <a:schemeClr val="dk2"/>
              </a:buClr>
              <a:buSzPts val="5000"/>
              <a:buFont typeface="Calibri"/>
              <a:buNone/>
            </a:pPr>
            <a:r>
              <a:rPr b="0" i="0" lang="en-US" sz="5000" u="none" cap="none" strike="noStrike">
                <a:solidFill>
                  <a:schemeClr val="dk2"/>
                </a:solidFill>
                <a:latin typeface="Calibri"/>
                <a:ea typeface="Calibri"/>
                <a:cs typeface="Calibri"/>
                <a:sym typeface="Calibri"/>
              </a:rPr>
              <a:t>Why Cyber Security</a:t>
            </a:r>
            <a:endParaRPr b="0" i="0" sz="5000" u="none" cap="none" strike="noStrike">
              <a:solidFill>
                <a:schemeClr val="dk2"/>
              </a:solidFill>
              <a:latin typeface="Calibri"/>
              <a:ea typeface="Calibri"/>
              <a:cs typeface="Calibri"/>
              <a:sym typeface="Calibri"/>
            </a:endParaRPr>
          </a:p>
        </p:txBody>
      </p:sp>
      <p:sp>
        <p:nvSpPr>
          <p:cNvPr id="102" name="Google Shape;102;p12"/>
          <p:cNvSpPr txBox="1"/>
          <p:nvPr/>
        </p:nvSpPr>
        <p:spPr>
          <a:xfrm>
            <a:off x="1066800" y="2286000"/>
            <a:ext cx="48006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Industry Standards for computer Security </a:t>
            </a:r>
            <a:endParaRPr b="0" i="0" sz="1400" u="none" cap="none" strike="noStrike">
              <a:solidFill>
                <a:srgbClr val="000000"/>
              </a:solidFill>
              <a:latin typeface="Arial"/>
              <a:ea typeface="Arial"/>
              <a:cs typeface="Arial"/>
              <a:sym typeface="Arial"/>
            </a:endParaRPr>
          </a:p>
        </p:txBody>
      </p:sp>
      <p:pic>
        <p:nvPicPr>
          <p:cNvPr id="103" name="Google Shape;103;p12"/>
          <p:cNvPicPr preferRelativeResize="0"/>
          <p:nvPr/>
        </p:nvPicPr>
        <p:blipFill rotWithShape="1">
          <a:blip r:embed="rId3">
            <a:alphaModFix/>
          </a:blip>
          <a:srcRect b="0" l="0" r="0" t="0"/>
          <a:stretch/>
        </p:blipFill>
        <p:spPr>
          <a:xfrm>
            <a:off x="2209800" y="3048000"/>
            <a:ext cx="3943350" cy="2600325"/>
          </a:xfrm>
          <a:prstGeom prst="rect">
            <a:avLst/>
          </a:prstGeom>
          <a:noFill/>
          <a:ln>
            <a:noFill/>
          </a:ln>
        </p:spPr>
      </p:pic>
      <p:pic>
        <p:nvPicPr>
          <p:cNvPr id="104" name="Google Shape;104;p12"/>
          <p:cNvPicPr preferRelativeResize="0"/>
          <p:nvPr/>
        </p:nvPicPr>
        <p:blipFill rotWithShape="1">
          <a:blip r:embed="rId4">
            <a:alphaModFix/>
          </a:blip>
          <a:srcRect b="0" l="0" r="0" t="0"/>
          <a:stretch/>
        </p:blipFill>
        <p:spPr>
          <a:xfrm>
            <a:off x="762000" y="4038600"/>
            <a:ext cx="2619375" cy="828675"/>
          </a:xfrm>
          <a:prstGeom prst="rect">
            <a:avLst/>
          </a:prstGeom>
          <a:noFill/>
          <a:ln>
            <a:noFill/>
          </a:ln>
        </p:spPr>
      </p:pic>
      <p:pic>
        <p:nvPicPr>
          <p:cNvPr id="105" name="Google Shape;105;p12"/>
          <p:cNvPicPr preferRelativeResize="0"/>
          <p:nvPr/>
        </p:nvPicPr>
        <p:blipFill rotWithShape="1">
          <a:blip r:embed="rId5">
            <a:alphaModFix/>
          </a:blip>
          <a:srcRect b="0" l="0" r="0" t="0"/>
          <a:stretch/>
        </p:blipFill>
        <p:spPr>
          <a:xfrm>
            <a:off x="4876800" y="2743200"/>
            <a:ext cx="2466975" cy="1304925"/>
          </a:xfrm>
          <a:prstGeom prst="rect">
            <a:avLst/>
          </a:prstGeom>
          <a:noFill/>
          <a:ln>
            <a:noFill/>
          </a:ln>
        </p:spPr>
      </p:pic>
      <p:pic>
        <p:nvPicPr>
          <p:cNvPr id="106" name="Google Shape;106;p12"/>
          <p:cNvPicPr preferRelativeResize="0"/>
          <p:nvPr/>
        </p:nvPicPr>
        <p:blipFill rotWithShape="1">
          <a:blip r:embed="rId6">
            <a:alphaModFix/>
          </a:blip>
          <a:srcRect b="0" l="0" r="0" t="0"/>
          <a:stretch/>
        </p:blipFill>
        <p:spPr>
          <a:xfrm>
            <a:off x="5410200" y="4267200"/>
            <a:ext cx="2590800" cy="885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4"/>
          <p:cNvSpPr txBox="1"/>
          <p:nvPr>
            <p:ph type="title"/>
          </p:nvPr>
        </p:nvSpPr>
        <p:spPr>
          <a:xfrm>
            <a:off x="457200" y="106680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5.Crimes emanating from Usenet newsgroup</a:t>
            </a:r>
            <a:br>
              <a:rPr b="0" i="0" lang="en-US" sz="4500" u="none">
                <a:solidFill>
                  <a:schemeClr val="dk2"/>
                </a:solidFill>
                <a:latin typeface="Calibri"/>
                <a:ea typeface="Calibri"/>
                <a:cs typeface="Calibri"/>
                <a:sym typeface="Calibri"/>
              </a:rPr>
            </a:br>
            <a:endParaRPr/>
          </a:p>
        </p:txBody>
      </p:sp>
      <p:sp>
        <p:nvSpPr>
          <p:cNvPr id="217" name="Google Shape;217;p5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 Usenet groups may carry very offensive, harmful, inaccurate material</a:t>
            </a:r>
            <a:endParaRPr/>
          </a:p>
          <a:p>
            <a:pPr indent="-273050" lvl="0" marL="273050" marR="0" rtl="0" algn="l">
              <a:lnSpc>
                <a:spcPct val="10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Postings that have been mislabeled or are deceptive in another way</a:t>
            </a:r>
            <a:endParaRPr/>
          </a:p>
          <a:p>
            <a:pPr indent="-273050" lvl="0" marL="273050" marR="0" rtl="0" algn="l">
              <a:lnSpc>
                <a:spcPct val="10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Hence service at your own risk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5"/>
          <p:cNvSpPr txBox="1"/>
          <p:nvPr>
            <p:ph type="title"/>
          </p:nvPr>
        </p:nvSpPr>
        <p:spPr>
          <a:xfrm>
            <a:off x="457200" y="3048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History of Usenet groups</a:t>
            </a:r>
            <a:endParaRPr/>
          </a:p>
        </p:txBody>
      </p:sp>
      <p:sp>
        <p:nvSpPr>
          <p:cNvPr id="223" name="Google Shape;223;p55"/>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In 1979 it was developed by two graduate students</a:t>
            </a:r>
            <a:endParaRPr/>
          </a:p>
          <a:p>
            <a:pPr indent="-273050" lvl="0" marL="273050" marR="0" rtl="0" algn="just">
              <a:lnSpc>
                <a:spcPct val="100000"/>
              </a:lnSpc>
              <a:spcBef>
                <a:spcPts val="560"/>
              </a:spcBef>
              <a:spcAft>
                <a:spcPts val="0"/>
              </a:spcAft>
              <a:buClr>
                <a:srgbClr val="0BD0D9"/>
              </a:buClr>
              <a:buSzPts val="2660"/>
              <a:buFont typeface="Noto Sans Symbols"/>
              <a:buNone/>
            </a:pPr>
            <a:r>
              <a:rPr b="0" i="0" lang="en-US" sz="2800" u="none">
                <a:solidFill>
                  <a:schemeClr val="dk1"/>
                </a:solidFill>
                <a:latin typeface="Constantia"/>
                <a:ea typeface="Constantia"/>
                <a:cs typeface="Constantia"/>
                <a:sym typeface="Constantia"/>
              </a:rPr>
              <a:t> from Duke University in North Carolina (UNC) as a network that allowed users to exchange quantities of information too large for mailboxes</a:t>
            </a:r>
            <a:endParaRPr/>
          </a:p>
          <a:p>
            <a:pPr indent="-273050" lvl="0" marL="273050" marR="0" rtl="0" algn="just">
              <a:lnSpc>
                <a:spcPct val="10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Usenet was designed to facilitate textual exchanges between scholars. </a:t>
            </a:r>
            <a:endParaRPr/>
          </a:p>
          <a:p>
            <a:pPr indent="-273050" lvl="0" marL="273050" marR="0" rtl="0" algn="just">
              <a:lnSpc>
                <a:spcPct val="10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Slowly, the network structure adapted to allow the exchange of larger files such as videos or images.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6"/>
          <p:cNvSpPr txBox="1"/>
          <p:nvPr>
            <p:ph type="title"/>
          </p:nvPr>
        </p:nvSpPr>
        <p:spPr>
          <a:xfrm>
            <a:off x="457200" y="15240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Usenet groups as a “safe” place? </a:t>
            </a:r>
            <a:endParaRPr/>
          </a:p>
        </p:txBody>
      </p:sp>
      <p:sp>
        <p:nvSpPr>
          <p:cNvPr id="229" name="Google Shape;229;p56"/>
          <p:cNvSpPr txBox="1"/>
          <p:nvPr>
            <p:ph idx="1" type="body"/>
          </p:nvPr>
        </p:nvSpPr>
        <p:spPr>
          <a:xfrm>
            <a:off x="457200" y="1524000"/>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Usenet newsgroups constitute one of the largest source of child pornography available in cyberspace</a:t>
            </a:r>
            <a:endParaRPr/>
          </a:p>
          <a:p>
            <a:pPr indent="-273050" lvl="0" marL="273050" marR="0" rtl="0" algn="just">
              <a:lnSpc>
                <a:spcPct val="10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This source useful for observing other types of criminal or particular activities: online interaction between pedophiles, adult pornographers and writers of pornographic stories.</a:t>
            </a:r>
            <a:endParaRPr/>
          </a:p>
          <a:p>
            <a:pPr indent="-273050" lvl="0" marL="273050" marR="0" rtl="0" algn="just">
              <a:lnSpc>
                <a:spcPct val="100000"/>
              </a:lnSpc>
              <a:spcBef>
                <a:spcPts val="56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Usenet for sharing illegal content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Cyber defamation</a:t>
            </a:r>
            <a:endParaRPr/>
          </a:p>
        </p:txBody>
      </p:sp>
      <p:sp>
        <p:nvSpPr>
          <p:cNvPr id="235" name="Google Shape;235;p6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tort of cyber defamation is considered to be the act of defaming, insulting, offending or otherwise causing harm through false statements pertaining to an individual in cyberspace.</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Example: someone publishes defamatory matter about someone on a website or sends an E-mail containing defamatory information to all friends of that person.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5"/>
          <p:cNvSpPr txBox="1"/>
          <p:nvPr>
            <p:ph type="title"/>
          </p:nvPr>
        </p:nvSpPr>
        <p:spPr>
          <a:xfrm>
            <a:off x="457200" y="70485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It may amount to defamation when- </a:t>
            </a:r>
            <a:endParaRPr/>
          </a:p>
        </p:txBody>
      </p:sp>
      <p:sp>
        <p:nvSpPr>
          <p:cNvPr id="241" name="Google Shape;241;p65"/>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If imputation to a deceased person would harm the reputation of that person, and is intended to be hurtful to the feelings of his family or other near relatives</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An imputation is made concerning a company or an association or collection of people as such.</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An imputation in the form of an alternative or expressed ironically</a:t>
            </a:r>
            <a:endParaRPr/>
          </a:p>
          <a:p>
            <a:pPr indent="-273050" lvl="0" marL="273050" marR="0" rtl="0" algn="l">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An imputation that directly or indirectly, in the estimation of others, lowers the moral or intellectual character of that person, or lowers the character of that person in respect of his caste or of his calling, or lowers the credit of that person.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6"/>
          <p:cNvSpPr txBox="1"/>
          <p:nvPr>
            <p:ph type="title"/>
          </p:nvPr>
        </p:nvSpPr>
        <p:spPr>
          <a:xfrm>
            <a:off x="457200" y="1524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Types of defamation</a:t>
            </a:r>
            <a:endParaRPr/>
          </a:p>
        </p:txBody>
      </p:sp>
      <p:sp>
        <p:nvSpPr>
          <p:cNvPr id="247" name="Google Shape;247;p6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Libel : written defamation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Slander: oral defamation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plaintiff must have to show that the defamatory statements were unlawful and would indeed injure the person’s or organization’s reputation.</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When failed to prove, the person who  made the allegations may still be held responsible for defamation. </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descr="https://encrypted-tbn1.gstatic.com/images?q=tbn:ANd9GcQL9g-IVbMQhv6D7uJMoSa9c2GYL00DVGxi9nIextKragMN4resfQ" id="248" name="Google Shape;248;p66"/>
          <p:cNvPicPr preferRelativeResize="0"/>
          <p:nvPr/>
        </p:nvPicPr>
        <p:blipFill rotWithShape="1">
          <a:blip r:embed="rId3">
            <a:alphaModFix/>
          </a:blip>
          <a:srcRect b="0" l="0" r="0" t="0"/>
          <a:stretch/>
        </p:blipFill>
        <p:spPr>
          <a:xfrm>
            <a:off x="6096000" y="0"/>
            <a:ext cx="2857500" cy="2000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68"/>
          <p:cNvSpPr txBox="1"/>
          <p:nvPr>
            <p:ph type="title"/>
          </p:nvPr>
        </p:nvSpPr>
        <p:spPr>
          <a:xfrm>
            <a:off x="228600" y="2286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Internet Time Theft</a:t>
            </a:r>
            <a:endParaRPr/>
          </a:p>
        </p:txBody>
      </p:sp>
      <p:sp>
        <p:nvSpPr>
          <p:cNvPr id="254" name="Google Shape;254;p6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9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Occurs when an unauthorized person uses </a:t>
            </a:r>
            <a:endParaRPr/>
          </a:p>
          <a:p>
            <a:pPr indent="-273050" lvl="0" marL="273050" marR="0" rtl="0" algn="just">
              <a:lnSpc>
                <a:spcPct val="90000"/>
              </a:lnSpc>
              <a:spcBef>
                <a:spcPts val="480"/>
              </a:spcBef>
              <a:spcAft>
                <a:spcPts val="0"/>
              </a:spcAft>
              <a:buClr>
                <a:srgbClr val="0BD0D9"/>
              </a:buClr>
              <a:buSzPts val="2280"/>
              <a:buFont typeface="Noto Sans Symbols"/>
              <a:buNone/>
            </a:pPr>
            <a:r>
              <a:rPr b="0" i="0" lang="en-US" sz="2400" u="none">
                <a:solidFill>
                  <a:schemeClr val="dk1"/>
                </a:solidFill>
                <a:latin typeface="Constantia"/>
                <a:ea typeface="Constantia"/>
                <a:cs typeface="Constantia"/>
                <a:sym typeface="Constantia"/>
              </a:rPr>
              <a:t>    the Internet hours paid for by another person</a:t>
            </a:r>
            <a:endParaRPr/>
          </a:p>
          <a:p>
            <a:pPr indent="-273050" lvl="0" marL="273050" marR="0" rtl="0" algn="just">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Comes under hacking</a:t>
            </a:r>
            <a:endParaRPr/>
          </a:p>
          <a:p>
            <a:pPr indent="-273050" lvl="0" marL="273050" marR="0" rtl="0" algn="just">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The person get access to someone else’s ISP user ID and password, either by hacking or by gaining access to it by illegal means</a:t>
            </a:r>
            <a:endParaRPr/>
          </a:p>
          <a:p>
            <a:pPr indent="-273050" lvl="0" marL="273050" marR="0" rtl="0" algn="just">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And uses the internet without the other person’s knowledge</a:t>
            </a:r>
            <a:endParaRPr/>
          </a:p>
          <a:p>
            <a:pPr indent="-273050" lvl="0" marL="273050" marR="0" rtl="0" algn="just">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This theft can be identified when Internet time is recharged often, despite infrequent usage.</a:t>
            </a:r>
            <a:endParaRPr/>
          </a:p>
          <a:p>
            <a:pPr indent="-273050" lvl="0" marL="273050" marR="0" rtl="0" algn="just">
              <a:lnSpc>
                <a:spcPct val="9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This comes under “identity theft”</a:t>
            </a:r>
            <a:endParaRPr/>
          </a:p>
          <a:p>
            <a:pPr indent="-128270" lvl="0" marL="273050" marR="0" rtl="0" algn="l">
              <a:lnSpc>
                <a:spcPct val="100000"/>
              </a:lnSpc>
              <a:spcBef>
                <a:spcPts val="480"/>
              </a:spcBef>
              <a:spcAft>
                <a:spcPts val="0"/>
              </a:spcAft>
              <a:buClr>
                <a:srgbClr val="0BD0D9"/>
              </a:buClr>
              <a:buSzPts val="2280"/>
              <a:buFont typeface="Noto Sans Symbols"/>
              <a:buNone/>
            </a:pPr>
            <a:r>
              <a:t/>
            </a:r>
            <a:endParaRPr b="0" i="0" sz="2400" u="none">
              <a:solidFill>
                <a:schemeClr val="dk1"/>
              </a:solidFill>
              <a:latin typeface="Constantia"/>
              <a:ea typeface="Constantia"/>
              <a:cs typeface="Constantia"/>
              <a:sym typeface="Constantia"/>
            </a:endParaRPr>
          </a:p>
        </p:txBody>
      </p:sp>
      <p:pic>
        <p:nvPicPr>
          <p:cNvPr descr="http://www.pensoftblog.com/wp-content/uploads/2013/07/January-2013-PAYTECH-Publication.jpg" id="255" name="Google Shape;255;p68"/>
          <p:cNvPicPr preferRelativeResize="0"/>
          <p:nvPr/>
        </p:nvPicPr>
        <p:blipFill rotWithShape="1">
          <a:blip r:embed="rId3">
            <a:alphaModFix/>
          </a:blip>
          <a:srcRect b="0" l="0" r="0" t="0"/>
          <a:stretch/>
        </p:blipFill>
        <p:spPr>
          <a:xfrm>
            <a:off x="7362825" y="0"/>
            <a:ext cx="1781175" cy="2381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6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Salami attack/ salami technique</a:t>
            </a:r>
            <a:endParaRPr/>
          </a:p>
        </p:txBody>
      </p:sp>
      <p:sp>
        <p:nvSpPr>
          <p:cNvPr id="261" name="Google Shape;261;p6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Are  used for committing financial crimes.</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alterations made are so insignificant that in a single case it would go completely unnoticed.</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Example: a bank employee inserts a program, into the bank’s server, that deduces a small amount from the account of every customer every month, </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unauthorized debit goes unnoticed by the customers, but the employee will make a sizable amount  every month.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0"/>
          <p:cNvSpPr txBox="1"/>
          <p:nvPr>
            <p:ph type="title"/>
          </p:nvPr>
        </p:nvSpPr>
        <p:spPr>
          <a:xfrm>
            <a:off x="457200" y="1524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Spamming</a:t>
            </a:r>
            <a:endParaRPr/>
          </a:p>
        </p:txBody>
      </p:sp>
      <p:sp>
        <p:nvSpPr>
          <p:cNvPr id="267" name="Google Shape;267;p60"/>
          <p:cNvSpPr txBox="1"/>
          <p:nvPr>
            <p:ph idx="1" type="body"/>
          </p:nvPr>
        </p:nvSpPr>
        <p:spPr>
          <a:xfrm>
            <a:off x="457200" y="1524000"/>
            <a:ext cx="8229600" cy="51816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People who create electronic spam : </a:t>
            </a:r>
            <a:r>
              <a:rPr b="1" i="0" lang="en-US" sz="2400" u="none">
                <a:solidFill>
                  <a:schemeClr val="dk1"/>
                </a:solidFill>
                <a:latin typeface="Constantia"/>
                <a:ea typeface="Constantia"/>
                <a:cs typeface="Constantia"/>
                <a:sym typeface="Constantia"/>
              </a:rPr>
              <a:t>spammers</a:t>
            </a:r>
            <a:endParaRPr/>
          </a:p>
          <a:p>
            <a:pPr indent="-273050" lvl="0" marL="273050" marR="0" rtl="0" algn="l">
              <a:lnSpc>
                <a:spcPct val="80000"/>
              </a:lnSpc>
              <a:spcBef>
                <a:spcPts val="480"/>
              </a:spcBef>
              <a:spcAft>
                <a:spcPts val="0"/>
              </a:spcAft>
              <a:buClr>
                <a:srgbClr val="0BD0D9"/>
              </a:buClr>
              <a:buSzPts val="2280"/>
              <a:buFont typeface="Noto Sans Symbols"/>
              <a:buChar char="⚫"/>
            </a:pPr>
            <a:r>
              <a:rPr b="1" i="0" lang="en-US" sz="2400" u="none">
                <a:solidFill>
                  <a:schemeClr val="dk1"/>
                </a:solidFill>
                <a:latin typeface="Constantia"/>
                <a:ea typeface="Constantia"/>
                <a:cs typeface="Constantia"/>
                <a:sym typeface="Constantia"/>
              </a:rPr>
              <a:t>Spam </a:t>
            </a:r>
            <a:r>
              <a:rPr b="0" i="0" lang="en-US" sz="2400" u="none">
                <a:solidFill>
                  <a:schemeClr val="dk1"/>
                </a:solidFill>
                <a:latin typeface="Constantia"/>
                <a:ea typeface="Constantia"/>
                <a:cs typeface="Constantia"/>
                <a:sym typeface="Constantia"/>
              </a:rPr>
              <a:t> is abuse of electronic messaging systems to send unsolicited bulk messages indiscriminately</a:t>
            </a:r>
            <a:endParaRPr/>
          </a:p>
          <a:p>
            <a:pPr indent="-273050" lvl="0" marL="273050" marR="0" rtl="0" algn="l">
              <a:lnSpc>
                <a:spcPct val="8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Spamming may be</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E-Mail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Instant messaging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Usenet group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Web search engine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Spam in blogs, wiki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Online classified ads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Mobile phone messaging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Internet forum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Junk fax spam</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Social networking spam</a:t>
            </a:r>
            <a:endParaRPr/>
          </a:p>
          <a:p>
            <a:pPr indent="-246062" lvl="1" marL="639762" marR="0" rtl="0" algn="l">
              <a:lnSpc>
                <a:spcPct val="80000"/>
              </a:lnSpc>
              <a:spcBef>
                <a:spcPts val="440"/>
              </a:spcBef>
              <a:spcAft>
                <a:spcPts val="0"/>
              </a:spcAft>
              <a:buClr>
                <a:schemeClr val="accent1"/>
              </a:buClr>
              <a:buSzPts val="1870"/>
              <a:buFont typeface="Noto Sans Symbols"/>
              <a:buNone/>
            </a:pPr>
            <a:r>
              <a:rPr b="0" i="0" lang="en-US" sz="2200" u="none" cap="none" strike="noStrike">
                <a:solidFill>
                  <a:schemeClr val="dk1"/>
                </a:solidFill>
                <a:latin typeface="Constantia"/>
                <a:ea typeface="Constantia"/>
                <a:cs typeface="Constantia"/>
                <a:sym typeface="Constantia"/>
              </a:rPr>
              <a:t>……..</a:t>
            </a:r>
            <a:endParaRPr/>
          </a:p>
          <a:p>
            <a:pPr indent="-127317" lvl="1" marL="639762" marR="0" rtl="0" algn="l">
              <a:lnSpc>
                <a:spcPct val="80000"/>
              </a:lnSpc>
              <a:spcBef>
                <a:spcPts val="440"/>
              </a:spcBef>
              <a:spcAft>
                <a:spcPts val="0"/>
              </a:spcAft>
              <a:buClr>
                <a:schemeClr val="accent1"/>
              </a:buClr>
              <a:buSzPts val="1870"/>
              <a:buFont typeface="Noto Sans Symbols"/>
              <a:buNone/>
            </a:pPr>
            <a:r>
              <a:t/>
            </a:r>
            <a:endParaRPr b="0" i="0" sz="2200" u="none" cap="none" strike="noStrike">
              <a:solidFill>
                <a:schemeClr val="dk1"/>
              </a:solidFill>
              <a:latin typeface="Constantia"/>
              <a:ea typeface="Constantia"/>
              <a:cs typeface="Constantia"/>
              <a:sym typeface="Constantia"/>
            </a:endParaRPr>
          </a:p>
          <a:p>
            <a:pPr indent="-140335" lvl="0" marL="273050" marR="0" rtl="0" algn="l">
              <a:lnSpc>
                <a:spcPct val="100000"/>
              </a:lnSpc>
              <a:spcBef>
                <a:spcPts val="440"/>
              </a:spcBef>
              <a:spcAft>
                <a:spcPts val="0"/>
              </a:spcAft>
              <a:buClr>
                <a:srgbClr val="0BD0D9"/>
              </a:buClr>
              <a:buSzPts val="2090"/>
              <a:buFont typeface="Noto Sans Symbols"/>
              <a:buNone/>
            </a:pPr>
            <a:r>
              <a:t/>
            </a:r>
            <a:endParaRPr b="0" i="0" sz="2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71"/>
          <p:cNvSpPr txBox="1"/>
          <p:nvPr>
            <p:ph type="title"/>
          </p:nvPr>
        </p:nvSpPr>
        <p:spPr>
          <a:xfrm>
            <a:off x="457200" y="2286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Data diddling</a:t>
            </a:r>
            <a:endParaRPr/>
          </a:p>
        </p:txBody>
      </p:sp>
      <p:sp>
        <p:nvSpPr>
          <p:cNvPr id="273" name="Google Shape;273;p71"/>
          <p:cNvSpPr txBox="1"/>
          <p:nvPr>
            <p:ph idx="1" type="body"/>
          </p:nvPr>
        </p:nvSpPr>
        <p:spPr>
          <a:xfrm>
            <a:off x="457200" y="17065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Data diddling involves changing data input in a computer.</a:t>
            </a:r>
            <a:endParaRPr/>
          </a:p>
          <a:p>
            <a:pPr indent="-273050" lvl="0" marL="273050" marR="0" rtl="0" algn="just">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 In other words, information is changed from the way it should be entered by a person typing in the data.</a:t>
            </a:r>
            <a:endParaRPr/>
          </a:p>
          <a:p>
            <a:pPr indent="-273050" lvl="0" marL="273050" marR="0" rtl="0" algn="just">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 Usually, a virus that changes data or a programmer of the database or application has pre-programmed it to be changed. </a:t>
            </a:r>
            <a:endParaRPr/>
          </a:p>
          <a:p>
            <a:pPr indent="-273050" lvl="0" marL="273050" marR="0" rtl="0" algn="just">
              <a:lnSpc>
                <a:spcPct val="10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 For example, a person entering accounting may change data to show their account, or that or a friend or family member, is paid in full. By changing or failing to enter the information, they are able to steal from the company.</a:t>
            </a:r>
            <a:endParaRPr/>
          </a:p>
          <a:p>
            <a:pPr indent="-128270" lvl="0" marL="273050" marR="0" rtl="0" algn="l">
              <a:lnSpc>
                <a:spcPct val="100000"/>
              </a:lnSpc>
              <a:spcBef>
                <a:spcPts val="480"/>
              </a:spcBef>
              <a:spcAft>
                <a:spcPts val="0"/>
              </a:spcAft>
              <a:buClr>
                <a:srgbClr val="0BD0D9"/>
              </a:buClr>
              <a:buSzPts val="2280"/>
              <a:buFont typeface="Noto Sans Symbols"/>
              <a:buNone/>
            </a:pPr>
            <a:r>
              <a:t/>
            </a:r>
            <a:endParaRPr b="0" i="0" sz="2400" u="none">
              <a:solidFill>
                <a:schemeClr val="dk1"/>
              </a:solidFill>
              <a:latin typeface="Constantia"/>
              <a:ea typeface="Constantia"/>
              <a:cs typeface="Constantia"/>
              <a:sym typeface="Constantia"/>
            </a:endParaRPr>
          </a:p>
        </p:txBody>
      </p:sp>
      <p:pic>
        <p:nvPicPr>
          <p:cNvPr descr="http://darmansyah.weblog.esaunggul.ac.id/wp-content/uploads/sites/97/2013/08/data-diddling.png" id="274" name="Google Shape;274;p71"/>
          <p:cNvPicPr preferRelativeResize="0"/>
          <p:nvPr/>
        </p:nvPicPr>
        <p:blipFill rotWithShape="1">
          <a:blip r:embed="rId3">
            <a:alphaModFix/>
          </a:blip>
          <a:srcRect b="0" l="0" r="0" t="0"/>
          <a:stretch/>
        </p:blipFill>
        <p:spPr>
          <a:xfrm>
            <a:off x="5334000" y="0"/>
            <a:ext cx="38100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4294967295"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marR="0" rtl="0" algn="l">
              <a:lnSpc>
                <a:spcPct val="100000"/>
              </a:lnSpc>
              <a:spcBef>
                <a:spcPts val="0"/>
              </a:spcBef>
              <a:spcAft>
                <a:spcPts val="0"/>
              </a:spcAft>
              <a:buClr>
                <a:schemeClr val="dk2"/>
              </a:buClr>
              <a:buSzPts val="5000"/>
              <a:buFont typeface="Calibri"/>
              <a:buNone/>
            </a:pPr>
            <a:r>
              <a:rPr b="0" i="0" lang="en-US" sz="5000" u="none" cap="none" strike="noStrike">
                <a:solidFill>
                  <a:schemeClr val="dk2"/>
                </a:solidFill>
                <a:latin typeface="Calibri"/>
                <a:ea typeface="Calibri"/>
                <a:cs typeface="Calibri"/>
                <a:sym typeface="Calibri"/>
              </a:rPr>
              <a:t>Types of cyber crime</a:t>
            </a:r>
            <a:endParaRPr b="0" i="0" sz="5000" u="none" cap="none" strike="noStrike">
              <a:solidFill>
                <a:schemeClr val="dk2"/>
              </a:solidFill>
              <a:latin typeface="Calibri"/>
              <a:ea typeface="Calibri"/>
              <a:cs typeface="Calibri"/>
              <a:sym typeface="Calibri"/>
            </a:endParaRPr>
          </a:p>
        </p:txBody>
      </p:sp>
      <p:pic>
        <p:nvPicPr>
          <p:cNvPr id="112" name="Google Shape;112;p16"/>
          <p:cNvPicPr preferRelativeResize="0"/>
          <p:nvPr/>
        </p:nvPicPr>
        <p:blipFill rotWithShape="1">
          <a:blip r:embed="rId3">
            <a:alphaModFix/>
          </a:blip>
          <a:srcRect b="0" l="0" r="0" t="0"/>
          <a:stretch/>
        </p:blipFill>
        <p:spPr>
          <a:xfrm>
            <a:off x="0" y="2133600"/>
            <a:ext cx="8851900" cy="4038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Forgery </a:t>
            </a:r>
            <a:endParaRPr/>
          </a:p>
        </p:txBody>
      </p:sp>
      <p:sp>
        <p:nvSpPr>
          <p:cNvPr id="280" name="Google Shape;280;p7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act of forging something, especially the unlawful act of counterfeiting a document or object for the purposes of fraud or deception.</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Something that has been forged, especially a document that has been copied or remade to look like the original.</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Counterfeit currency notes, postage, revenue stamps, marksheets, etc., can be forged using sophisticated computers, printers and scanners.</a:t>
            </a:r>
            <a:endParaRPr/>
          </a:p>
          <a:p>
            <a:pPr indent="-273050" lvl="0" marL="273050" marR="0" rtl="0" algn="just">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http://www.lakeshorebranding.com/wp-content/uploads/2012/01/page-jackers.png" id="285" name="Google Shape;285;p76"/>
          <p:cNvPicPr preferRelativeResize="0"/>
          <p:nvPr/>
        </p:nvPicPr>
        <p:blipFill rotWithShape="1">
          <a:blip r:embed="rId3">
            <a:alphaModFix/>
          </a:blip>
          <a:srcRect b="0" l="0" r="0" t="0"/>
          <a:stretch/>
        </p:blipFill>
        <p:spPr>
          <a:xfrm>
            <a:off x="6629400" y="0"/>
            <a:ext cx="2514600" cy="2276475"/>
          </a:xfrm>
          <a:prstGeom prst="rect">
            <a:avLst/>
          </a:prstGeom>
          <a:noFill/>
          <a:ln>
            <a:noFill/>
          </a:ln>
        </p:spPr>
      </p:pic>
      <p:sp>
        <p:nvSpPr>
          <p:cNvPr id="286" name="Google Shape;286;p7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Web jacking</a:t>
            </a:r>
            <a:endParaRPr/>
          </a:p>
        </p:txBody>
      </p:sp>
      <p:sp>
        <p:nvSpPr>
          <p:cNvPr id="287" name="Google Shape;287;p7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alibri"/>
                <a:ea typeface="Calibri"/>
                <a:cs typeface="Calibri"/>
                <a:sym typeface="Calibri"/>
              </a:rPr>
              <a:t>This term is derived from the term hi jacking.</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alibri"/>
                <a:ea typeface="Calibri"/>
                <a:cs typeface="Calibri"/>
                <a:sym typeface="Calibri"/>
              </a:rPr>
              <a:t> In these kinds of offences the hacker gains access and control over the web site of another. </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alibri"/>
                <a:ea typeface="Calibri"/>
                <a:cs typeface="Calibri"/>
                <a:sym typeface="Calibri"/>
              </a:rPr>
              <a:t>He may even change the information on the site.</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alibri"/>
                <a:ea typeface="Calibri"/>
                <a:cs typeface="Calibri"/>
                <a:sym typeface="Calibri"/>
              </a:rPr>
              <a:t>The first stage of this crime involves “password sniffing”.</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alibri"/>
                <a:ea typeface="Calibri"/>
                <a:cs typeface="Calibri"/>
                <a:sym typeface="Calibri"/>
              </a:rPr>
              <a:t>The actual owner of the website does not have any more control over what appears on that website  </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alibri"/>
                <a:ea typeface="Calibri"/>
                <a:cs typeface="Calibri"/>
                <a:sym typeface="Calibri"/>
              </a:rPr>
              <a:t>This may be done for fulfilling political objectives or for money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Hacking</a:t>
            </a:r>
            <a:endParaRPr/>
          </a:p>
        </p:txBody>
      </p:sp>
      <p:sp>
        <p:nvSpPr>
          <p:cNvPr id="293" name="Google Shape;293;p8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Every act committed toward breaking into a computer and/ or network is hacking.</a:t>
            </a:r>
            <a:endParaRPr/>
          </a:p>
          <a:p>
            <a:pPr indent="-273050" lvl="0" marL="273050" marR="0" rtl="0" algn="l">
              <a:lnSpc>
                <a:spcPct val="9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Purpose</a:t>
            </a:r>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Greed</a:t>
            </a:r>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Power</a:t>
            </a:r>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Publicity</a:t>
            </a:r>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Revenge</a:t>
            </a:r>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Adventure</a:t>
            </a:r>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Desire to access forbidden information</a:t>
            </a:r>
            <a:endParaRPr/>
          </a:p>
          <a:p>
            <a:pPr indent="-273050" lvl="0" marL="273050" marR="0" rtl="0" algn="l">
              <a:lnSpc>
                <a:spcPct val="9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Destructive mindset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81"/>
          <p:cNvSpPr txBox="1"/>
          <p:nvPr>
            <p:ph type="title"/>
          </p:nvPr>
        </p:nvSpPr>
        <p:spPr>
          <a:xfrm>
            <a:off x="457200" y="-762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History of hacking</a:t>
            </a:r>
            <a:endParaRPr/>
          </a:p>
        </p:txBody>
      </p:sp>
      <p:sp>
        <p:nvSpPr>
          <p:cNvPr id="299" name="Google Shape;299;p81"/>
          <p:cNvSpPr txBox="1"/>
          <p:nvPr>
            <p:ph idx="1" type="body"/>
          </p:nvPr>
        </p:nvSpPr>
        <p:spPr>
          <a:xfrm>
            <a:off x="457200" y="1173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1900"/>
              <a:buFont typeface="Noto Sans Symbols"/>
              <a:buChar char="⚫"/>
            </a:pPr>
            <a:r>
              <a:rPr b="0" i="1" lang="en-US" sz="2000" u="none">
                <a:solidFill>
                  <a:schemeClr val="dk1"/>
                </a:solidFill>
                <a:latin typeface="Constantia"/>
                <a:ea typeface="Constantia"/>
                <a:cs typeface="Constantia"/>
                <a:sym typeface="Constantia"/>
              </a:rPr>
              <a:t>hacking</a:t>
            </a:r>
            <a:r>
              <a:rPr b="0" i="0" lang="en-US" sz="2000" u="none">
                <a:solidFill>
                  <a:schemeClr val="dk1"/>
                </a:solidFill>
                <a:latin typeface="Constantia"/>
                <a:ea typeface="Constantia"/>
                <a:cs typeface="Constantia"/>
                <a:sym typeface="Constantia"/>
              </a:rPr>
              <a:t> is any technical effort to manipulate the normal behavior of network connections and connected systems.</a:t>
            </a:r>
            <a:endParaRPr/>
          </a:p>
          <a:p>
            <a:pPr indent="-273050" lvl="0" marL="273050" marR="0" rtl="0" algn="just">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 A </a:t>
            </a:r>
            <a:r>
              <a:rPr b="0" i="1" lang="en-US" sz="2000" u="none">
                <a:solidFill>
                  <a:schemeClr val="dk1"/>
                </a:solidFill>
                <a:latin typeface="Constantia"/>
                <a:ea typeface="Constantia"/>
                <a:cs typeface="Constantia"/>
                <a:sym typeface="Constantia"/>
              </a:rPr>
              <a:t>hacker</a:t>
            </a:r>
            <a:r>
              <a:rPr b="0" i="0" lang="en-US" sz="2000" u="none">
                <a:solidFill>
                  <a:schemeClr val="dk1"/>
                </a:solidFill>
                <a:latin typeface="Constantia"/>
                <a:ea typeface="Constantia"/>
                <a:cs typeface="Constantia"/>
                <a:sym typeface="Constantia"/>
              </a:rPr>
              <a:t> is any person engaged in hacking.</a:t>
            </a:r>
            <a:endParaRPr/>
          </a:p>
          <a:p>
            <a:pPr indent="-273050" lvl="0" marL="273050" marR="0" rtl="0" algn="just">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The term "hacking" historically referred to constructive, clever technical work that was not necessarily related to computer systems. </a:t>
            </a:r>
            <a:endParaRPr/>
          </a:p>
          <a:p>
            <a:pPr indent="-273050" lvl="0" marL="273050" marR="0" rtl="0" algn="just">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In the 1950s and 1960s the term and concept of hacking was  popularized for first time.</a:t>
            </a:r>
            <a:endParaRPr/>
          </a:p>
          <a:p>
            <a:pPr indent="-273050" lvl="0" marL="273050" marR="0" rtl="0" algn="just">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 the so-called "hacks" perpetrated by these hackers were intended to be harmless technical experiments and fun learning activities.</a:t>
            </a:r>
            <a:endParaRPr/>
          </a:p>
          <a:p>
            <a:pPr indent="-273050" lvl="0" marL="273050" marR="0" rtl="0" algn="just">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As computer networking and the Internet exploded in popularity, data networks became by far the most common target of hackers and hacking.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82"/>
          <p:cNvSpPr txBox="1"/>
          <p:nvPr>
            <p:ph type="title"/>
          </p:nvPr>
        </p:nvSpPr>
        <p:spPr>
          <a:xfrm>
            <a:off x="457200" y="1524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1" i="0" lang="en-US" sz="5000" u="none">
                <a:solidFill>
                  <a:schemeClr val="dk2"/>
                </a:solidFill>
                <a:latin typeface="Calibri"/>
                <a:ea typeface="Calibri"/>
                <a:cs typeface="Calibri"/>
                <a:sym typeface="Calibri"/>
              </a:rPr>
              <a:t>Hacking vs. Cracking</a:t>
            </a:r>
            <a:endParaRPr/>
          </a:p>
        </p:txBody>
      </p:sp>
      <p:sp>
        <p:nvSpPr>
          <p:cNvPr id="305" name="Google Shape;305;p82"/>
          <p:cNvSpPr txBox="1"/>
          <p:nvPr>
            <p:ph idx="1" type="body"/>
          </p:nvPr>
        </p:nvSpPr>
        <p:spPr>
          <a:xfrm>
            <a:off x="457200" y="1447800"/>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Malicious attacks on computer networks are officially known as </a:t>
            </a:r>
            <a:r>
              <a:rPr b="0" i="1" lang="en-US" sz="2600" u="none">
                <a:solidFill>
                  <a:schemeClr val="dk1"/>
                </a:solidFill>
                <a:latin typeface="Constantia"/>
                <a:ea typeface="Constantia"/>
                <a:cs typeface="Constantia"/>
                <a:sym typeface="Constantia"/>
              </a:rPr>
              <a:t>cracking</a:t>
            </a:r>
            <a:r>
              <a:rPr b="0" i="0" lang="en-US" sz="2600" u="none">
                <a:solidFill>
                  <a:schemeClr val="dk1"/>
                </a:solidFill>
                <a:latin typeface="Constantia"/>
                <a:ea typeface="Constantia"/>
                <a:cs typeface="Constantia"/>
                <a:sym typeface="Constantia"/>
              </a:rPr>
              <a:t> , </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while </a:t>
            </a:r>
            <a:r>
              <a:rPr b="0" i="1" lang="en-US" sz="2600" u="none">
                <a:solidFill>
                  <a:schemeClr val="dk1"/>
                </a:solidFill>
                <a:latin typeface="Constantia"/>
                <a:ea typeface="Constantia"/>
                <a:cs typeface="Constantia"/>
                <a:sym typeface="Constantia"/>
              </a:rPr>
              <a:t>hacking</a:t>
            </a:r>
            <a:r>
              <a:rPr b="0" i="0" lang="en-US" sz="2600" u="none">
                <a:solidFill>
                  <a:schemeClr val="dk1"/>
                </a:solidFill>
                <a:latin typeface="Constantia"/>
                <a:ea typeface="Constantia"/>
                <a:cs typeface="Constantia"/>
                <a:sym typeface="Constantia"/>
              </a:rPr>
              <a:t> truly applies only to activities having good intentions. </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Most non-technical people fail to make this distinction, however.</a:t>
            </a:r>
            <a:endParaRPr/>
          </a:p>
          <a:p>
            <a:pPr indent="-273050" lvl="0" marL="273050" marR="0" rtl="0" algn="just">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Outside of academia, its extremely common to see the term "hack" misused and be applied to cracks as well. </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8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Hackers, crackers, phreakers</a:t>
            </a:r>
            <a:endParaRPr/>
          </a:p>
        </p:txBody>
      </p:sp>
      <p:sp>
        <p:nvSpPr>
          <p:cNvPr id="311" name="Google Shape;311;p83"/>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General term</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Breaks computers system</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Targeting mobile phones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D:\Documents and Settings\user.IS-7D62F3111AC9\Desktop\index.jpeg" id="316" name="Google Shape;316;p89"/>
          <p:cNvPicPr preferRelativeResize="0"/>
          <p:nvPr/>
        </p:nvPicPr>
        <p:blipFill rotWithShape="1">
          <a:blip r:embed="rId3">
            <a:alphaModFix/>
          </a:blip>
          <a:srcRect b="0" l="0" r="0" t="0"/>
          <a:stretch/>
        </p:blipFill>
        <p:spPr>
          <a:xfrm>
            <a:off x="6858000" y="0"/>
            <a:ext cx="2286000" cy="1524000"/>
          </a:xfrm>
          <a:prstGeom prst="rect">
            <a:avLst/>
          </a:prstGeom>
          <a:noFill/>
          <a:ln>
            <a:noFill/>
          </a:ln>
        </p:spPr>
      </p:pic>
      <p:sp>
        <p:nvSpPr>
          <p:cNvPr id="317" name="Google Shape;317;p89"/>
          <p:cNvSpPr txBox="1"/>
          <p:nvPr>
            <p:ph type="title"/>
          </p:nvPr>
        </p:nvSpPr>
        <p:spPr>
          <a:xfrm>
            <a:off x="457200" y="-1524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Online frauds </a:t>
            </a:r>
            <a:endParaRPr/>
          </a:p>
        </p:txBody>
      </p:sp>
      <p:sp>
        <p:nvSpPr>
          <p:cNvPr id="318" name="Google Shape;318;p89"/>
          <p:cNvSpPr txBox="1"/>
          <p:nvPr>
            <p:ph idx="1" type="body"/>
          </p:nvPr>
        </p:nvSpPr>
        <p:spPr>
          <a:xfrm>
            <a:off x="304800" y="1447800"/>
            <a:ext cx="8229600" cy="4724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Fraud that is committed using the internet is “online fraud.”  Online fraud can involve financial fraud and identity theft. </a:t>
            </a:r>
            <a:endParaRPr/>
          </a:p>
          <a:p>
            <a:pPr indent="-273050" lvl="0" marL="273050" marR="0" rtl="0" algn="just">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Online fraud comes in many forms. </a:t>
            </a:r>
            <a:endParaRPr/>
          </a:p>
          <a:p>
            <a:pPr indent="-246061" lvl="1" marL="639762" marR="0" rtl="0" algn="just">
              <a:lnSpc>
                <a:spcPct val="100000"/>
              </a:lnSpc>
              <a:spcBef>
                <a:spcPts val="360"/>
              </a:spcBef>
              <a:spcAft>
                <a:spcPts val="0"/>
              </a:spcAft>
              <a:buClr>
                <a:schemeClr val="accent1"/>
              </a:buClr>
              <a:buSzPts val="1530"/>
              <a:buFont typeface="Noto Sans Symbols"/>
              <a:buChar char="⚫"/>
            </a:pPr>
            <a:r>
              <a:rPr b="0" i="0" lang="en-US" sz="1800" u="none" cap="none" strike="noStrike">
                <a:solidFill>
                  <a:schemeClr val="dk1"/>
                </a:solidFill>
                <a:latin typeface="Constantia"/>
                <a:ea typeface="Constantia"/>
                <a:cs typeface="Constantia"/>
                <a:sym typeface="Constantia"/>
              </a:rPr>
              <a:t>  viruses that attack computers with the goal of retrieving personal information, to email schemes that attracts victims into wiring money to fraudulent sources,</a:t>
            </a:r>
            <a:endParaRPr/>
          </a:p>
          <a:p>
            <a:pPr indent="-246061" lvl="1" marL="639762" marR="0" rtl="0" algn="just">
              <a:lnSpc>
                <a:spcPct val="100000"/>
              </a:lnSpc>
              <a:spcBef>
                <a:spcPts val="360"/>
              </a:spcBef>
              <a:spcAft>
                <a:spcPts val="0"/>
              </a:spcAft>
              <a:buClr>
                <a:schemeClr val="accent1"/>
              </a:buClr>
              <a:buSzPts val="1530"/>
              <a:buFont typeface="Noto Sans Symbols"/>
              <a:buChar char="⚫"/>
            </a:pPr>
            <a:r>
              <a:rPr b="0" i="0" lang="en-US" sz="1800" u="none" cap="none" strike="noStrike">
                <a:solidFill>
                  <a:schemeClr val="dk1"/>
                </a:solidFill>
                <a:latin typeface="Constantia"/>
                <a:ea typeface="Constantia"/>
                <a:cs typeface="Constantia"/>
                <a:sym typeface="Constantia"/>
              </a:rPr>
              <a:t> “phishing” emails that seems to be from official entities (such as banks or the Internal Revenue Service) that solicit personal information from victims to be used to commit identity theft,</a:t>
            </a:r>
            <a:endParaRPr/>
          </a:p>
          <a:p>
            <a:pPr indent="-246061" lvl="1" marL="639762" marR="0" rtl="0" algn="just">
              <a:lnSpc>
                <a:spcPct val="100000"/>
              </a:lnSpc>
              <a:spcBef>
                <a:spcPts val="360"/>
              </a:spcBef>
              <a:spcAft>
                <a:spcPts val="0"/>
              </a:spcAft>
              <a:buClr>
                <a:schemeClr val="accent1"/>
              </a:buClr>
              <a:buSzPts val="1530"/>
              <a:buFont typeface="Noto Sans Symbols"/>
              <a:buChar char="⚫"/>
            </a:pPr>
            <a:r>
              <a:rPr b="0" i="0" lang="en-US" sz="1800" u="none" cap="none" strike="noStrike">
                <a:solidFill>
                  <a:schemeClr val="dk1"/>
                </a:solidFill>
                <a:latin typeface="Constantia"/>
                <a:ea typeface="Constantia"/>
                <a:cs typeface="Constantia"/>
                <a:sym typeface="Constantia"/>
              </a:rPr>
              <a:t> to fraud on online auction sites where perpetrators sell fictional goods. </a:t>
            </a:r>
            <a:endParaRPr/>
          </a:p>
          <a:p>
            <a:pPr indent="-246061" lvl="1" marL="639762" marR="0" rtl="0" algn="just">
              <a:lnSpc>
                <a:spcPct val="100000"/>
              </a:lnSpc>
              <a:spcBef>
                <a:spcPts val="360"/>
              </a:spcBef>
              <a:spcAft>
                <a:spcPts val="0"/>
              </a:spcAft>
              <a:buClr>
                <a:schemeClr val="accent1"/>
              </a:buClr>
              <a:buSzPts val="1530"/>
              <a:buFont typeface="Noto Sans Symbols"/>
              <a:buChar char="⚫"/>
            </a:pPr>
            <a:r>
              <a:rPr b="0" i="0" lang="en-US" sz="1800" u="none" cap="none" strike="noStrike">
                <a:solidFill>
                  <a:schemeClr val="dk1"/>
                </a:solidFill>
                <a:latin typeface="Constantia"/>
                <a:ea typeface="Constantia"/>
                <a:cs typeface="Constantia"/>
                <a:sym typeface="Constantia"/>
              </a:rPr>
              <a:t>E-Mail spoofing to make the user to enter the personal information : financial fraud</a:t>
            </a:r>
            <a:endParaRPr/>
          </a:p>
          <a:p>
            <a:pPr indent="-246061" lvl="1" marL="639762" marR="0" rtl="0" algn="just">
              <a:lnSpc>
                <a:spcPct val="100000"/>
              </a:lnSpc>
              <a:spcBef>
                <a:spcPts val="360"/>
              </a:spcBef>
              <a:spcAft>
                <a:spcPts val="0"/>
              </a:spcAft>
              <a:buClr>
                <a:schemeClr val="accent1"/>
              </a:buClr>
              <a:buSzPts val="1530"/>
              <a:buFont typeface="Noto Sans Symbols"/>
              <a:buChar char="⚫"/>
            </a:pPr>
            <a:r>
              <a:rPr b="0" i="0" lang="en-US" sz="1800" u="none" cap="none" strike="noStrike">
                <a:solidFill>
                  <a:schemeClr val="dk1"/>
                </a:solidFill>
                <a:latin typeface="Constantia"/>
                <a:ea typeface="Constantia"/>
                <a:cs typeface="Constantia"/>
                <a:sym typeface="Constantia"/>
              </a:rPr>
              <a:t>Illegal intrusion: log-in to a computer illegally by having previously obtained actual password. Creates a new identity fooling the computer that the hacker is the genuine operator. Hacker commits  innumerable number of frauds.</a:t>
            </a:r>
            <a:endParaRPr b="0" i="0" sz="2000" u="none" cap="none" strike="noStrike">
              <a:solidFill>
                <a:schemeClr val="dk1"/>
              </a:solidFill>
              <a:latin typeface="Constantia"/>
              <a:ea typeface="Constantia"/>
              <a:cs typeface="Constantia"/>
              <a:sym typeface="Constantia"/>
            </a:endParaRPr>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cap="none" strike="noStrike">
              <a:solidFill>
                <a:schemeClr val="dk1"/>
              </a:solidFill>
              <a:latin typeface="Constantia"/>
              <a:ea typeface="Constantia"/>
              <a:cs typeface="Constantia"/>
              <a:sym typeface="Constantia"/>
            </a:endParaRPr>
          </a:p>
        </p:txBody>
      </p:sp>
      <p:sp>
        <p:nvSpPr>
          <p:cNvPr descr="Image result for images for online frauds" id="319" name="Google Shape;319;p8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mages for online frauds" id="320" name="Google Shape;320;p8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e52d5fd8b6_0_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SzPts val="1400"/>
              <a:buNone/>
            </a:pPr>
            <a:r>
              <a:rPr lang="en-US"/>
              <a:t>DoS &amp; DDoS attack</a:t>
            </a:r>
            <a:endParaRPr/>
          </a:p>
        </p:txBody>
      </p:sp>
      <p:sp>
        <p:nvSpPr>
          <p:cNvPr id="327" name="Google Shape;327;ge52d5fd8b6_0_0"/>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710"/>
              <a:buNone/>
            </a:pPr>
            <a:r>
              <a:rPr lang="en-US"/>
              <a:t>-Denial of service- intended users</a:t>
            </a:r>
            <a:endParaRPr/>
          </a:p>
          <a:p>
            <a:pPr indent="0" lvl="0" marL="0" rtl="0" algn="l">
              <a:lnSpc>
                <a:spcPct val="100000"/>
              </a:lnSpc>
              <a:spcBef>
                <a:spcPts val="360"/>
              </a:spcBef>
              <a:spcAft>
                <a:spcPts val="0"/>
              </a:spcAft>
              <a:buSzPts val="1710"/>
              <a:buNone/>
            </a:pPr>
            <a:r>
              <a:rPr lang="en-US"/>
              <a:t>- flood b/w of victim’s network </a:t>
            </a:r>
            <a:endParaRPr/>
          </a:p>
          <a:p>
            <a:pPr indent="0" lvl="0" marL="0" rtl="0" algn="l">
              <a:lnSpc>
                <a:spcPct val="100000"/>
              </a:lnSpc>
              <a:spcBef>
                <a:spcPts val="360"/>
              </a:spcBef>
              <a:spcAft>
                <a:spcPts val="0"/>
              </a:spcAft>
              <a:buSzPts val="1710"/>
              <a:buNone/>
            </a:pPr>
            <a:r>
              <a:rPr lang="en-US"/>
              <a:t>- ways to DoS</a:t>
            </a:r>
            <a:endParaRPr/>
          </a:p>
          <a:p>
            <a:pPr indent="0" lvl="0" marL="0" rtl="0" algn="l">
              <a:lnSpc>
                <a:spcPct val="100000"/>
              </a:lnSpc>
              <a:spcBef>
                <a:spcPts val="360"/>
              </a:spcBef>
              <a:spcAft>
                <a:spcPts val="0"/>
              </a:spcAft>
              <a:buSzPts val="1710"/>
              <a:buNone/>
            </a:pPr>
            <a:r>
              <a:rPr lang="en-US"/>
              <a:t>-DDoS</a:t>
            </a:r>
            <a:endParaRPr/>
          </a:p>
          <a:p>
            <a:pPr indent="0" lvl="0" marL="0" rtl="0" algn="l">
              <a:lnSpc>
                <a:spcPct val="100000"/>
              </a:lnSpc>
              <a:spcBef>
                <a:spcPts val="360"/>
              </a:spcBef>
              <a:spcAft>
                <a:spcPts val="0"/>
              </a:spcAft>
              <a:buSzPts val="171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0"/>
          <p:cNvSpPr txBox="1"/>
          <p:nvPr>
            <p:ph type="title"/>
          </p:nvPr>
        </p:nvSpPr>
        <p:spPr>
          <a:xfrm>
            <a:off x="457200" y="114300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Pornographic offenses: Child pornography</a:t>
            </a:r>
            <a:br>
              <a:rPr b="0" i="0" lang="en-US" sz="4500" u="none">
                <a:solidFill>
                  <a:schemeClr val="dk2"/>
                </a:solidFill>
                <a:latin typeface="Calibri"/>
                <a:ea typeface="Calibri"/>
                <a:cs typeface="Calibri"/>
                <a:sym typeface="Calibri"/>
              </a:rPr>
            </a:br>
            <a:endParaRPr/>
          </a:p>
        </p:txBody>
      </p:sp>
      <p:sp>
        <p:nvSpPr>
          <p:cNvPr id="333" name="Google Shape;333;p9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Means any visual depiction, including but not limited to the following:</a:t>
            </a:r>
            <a:endParaRPr/>
          </a:p>
          <a:p>
            <a:pPr indent="-273050" lvl="0" marL="273050" marR="0" rtl="0" algn="l">
              <a:lnSpc>
                <a:spcPct val="100000"/>
              </a:lnSpc>
              <a:spcBef>
                <a:spcPts val="520"/>
              </a:spcBef>
              <a:spcAft>
                <a:spcPts val="0"/>
              </a:spcAft>
              <a:buClr>
                <a:srgbClr val="0BD0D9"/>
              </a:buClr>
              <a:buSzPts val="2470"/>
              <a:buFont typeface="Noto Sans Symbols"/>
              <a:buAutoNum type="arabicPeriod"/>
            </a:pPr>
            <a:r>
              <a:rPr b="0" i="0" lang="en-US" sz="2600" u="none">
                <a:solidFill>
                  <a:schemeClr val="dk1"/>
                </a:solidFill>
                <a:latin typeface="Constantia"/>
                <a:ea typeface="Constantia"/>
                <a:cs typeface="Constantia"/>
                <a:sym typeface="Constantia"/>
              </a:rPr>
              <a:t>Any photograph that can be considered obscene and/ or unsuitable for the age of child viewer.</a:t>
            </a:r>
            <a:endParaRPr/>
          </a:p>
          <a:p>
            <a:pPr indent="-273050" lvl="0" marL="273050" marR="0" rtl="0" algn="l">
              <a:lnSpc>
                <a:spcPct val="100000"/>
              </a:lnSpc>
              <a:spcBef>
                <a:spcPts val="520"/>
              </a:spcBef>
              <a:spcAft>
                <a:spcPts val="0"/>
              </a:spcAft>
              <a:buClr>
                <a:srgbClr val="0BD0D9"/>
              </a:buClr>
              <a:buSzPts val="2470"/>
              <a:buFont typeface="Noto Sans Symbols"/>
              <a:buAutoNum type="arabicPeriod"/>
            </a:pPr>
            <a:r>
              <a:rPr b="0" i="0" lang="en-US" sz="2600" u="none">
                <a:solidFill>
                  <a:schemeClr val="dk1"/>
                </a:solidFill>
                <a:latin typeface="Constantia"/>
                <a:ea typeface="Constantia"/>
                <a:cs typeface="Constantia"/>
                <a:sym typeface="Constantia"/>
              </a:rPr>
              <a:t>Film ,video, picture;</a:t>
            </a:r>
            <a:endParaRPr/>
          </a:p>
          <a:p>
            <a:pPr indent="-273050" lvl="0" marL="273050" marR="0" rtl="0" algn="l">
              <a:lnSpc>
                <a:spcPct val="100000"/>
              </a:lnSpc>
              <a:spcBef>
                <a:spcPts val="520"/>
              </a:spcBef>
              <a:spcAft>
                <a:spcPts val="0"/>
              </a:spcAft>
              <a:buClr>
                <a:srgbClr val="0BD0D9"/>
              </a:buClr>
              <a:buSzPts val="2470"/>
              <a:buFont typeface="Noto Sans Symbols"/>
              <a:buAutoNum type="arabicPeriod"/>
            </a:pPr>
            <a:r>
              <a:rPr b="0" i="0" lang="en-US" sz="2600" u="none">
                <a:solidFill>
                  <a:schemeClr val="dk1"/>
                </a:solidFill>
                <a:latin typeface="Constantia"/>
                <a:ea typeface="Constantia"/>
                <a:cs typeface="Constantia"/>
                <a:sym typeface="Constantia"/>
              </a:rPr>
              <a:t>Obscene Computer generated image or picture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9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Computer sabotage </a:t>
            </a:r>
            <a:endParaRPr/>
          </a:p>
        </p:txBody>
      </p:sp>
      <p:sp>
        <p:nvSpPr>
          <p:cNvPr id="339" name="Google Shape;339;p9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90000"/>
              </a:lnSpc>
              <a:spcBef>
                <a:spcPts val="0"/>
              </a:spcBef>
              <a:spcAft>
                <a:spcPts val="0"/>
              </a:spcAft>
              <a:buClr>
                <a:srgbClr val="0BD0D9"/>
              </a:buClr>
              <a:buSzPts val="2790"/>
              <a:buFont typeface="Noto Sans Symbols"/>
              <a:buChar char="⚫"/>
            </a:pPr>
            <a:r>
              <a:rPr b="0" i="0" lang="en-US" sz="2900" u="none">
                <a:solidFill>
                  <a:schemeClr val="dk1"/>
                </a:solidFill>
                <a:latin typeface="Constantia"/>
                <a:ea typeface="Constantia"/>
                <a:cs typeface="Constantia"/>
                <a:sym typeface="Constantia"/>
              </a:rPr>
              <a:t>Computer sabotage involves deliberate attacks intended to disable computers or networks for the purpose of disrupting commerce, education and recreation for personal gain, committing espionage, or facilitating criminal conspiracies.</a:t>
            </a:r>
            <a:endParaRPr sz="3300"/>
          </a:p>
          <a:p>
            <a:pPr indent="-273050" lvl="0" marL="273050" marR="0" rtl="0" algn="l">
              <a:lnSpc>
                <a:spcPct val="90000"/>
              </a:lnSpc>
              <a:spcBef>
                <a:spcPts val="440"/>
              </a:spcBef>
              <a:spcAft>
                <a:spcPts val="0"/>
              </a:spcAft>
              <a:buClr>
                <a:srgbClr val="0BD0D9"/>
              </a:buClr>
              <a:buSzPts val="2790"/>
              <a:buFont typeface="Noto Sans Symbols"/>
              <a:buChar char="⚫"/>
            </a:pPr>
            <a:r>
              <a:rPr b="0" i="0" lang="en-US" sz="2900" u="none">
                <a:solidFill>
                  <a:schemeClr val="dk1"/>
                </a:solidFill>
                <a:latin typeface="Constantia"/>
                <a:ea typeface="Constantia"/>
                <a:cs typeface="Constantia"/>
                <a:sym typeface="Constantia"/>
              </a:rPr>
              <a:t>Through viruses, worms, logic bombs</a:t>
            </a:r>
            <a:endParaRPr sz="3300"/>
          </a:p>
          <a:p>
            <a:pPr indent="0" lvl="0" marL="273050" marR="0" rtl="0" algn="l">
              <a:lnSpc>
                <a:spcPct val="90000"/>
              </a:lnSpc>
              <a:spcBef>
                <a:spcPts val="440"/>
              </a:spcBef>
              <a:spcAft>
                <a:spcPts val="0"/>
              </a:spcAft>
              <a:buSzPts val="1710"/>
              <a:buNone/>
            </a:pPr>
            <a:r>
              <a:rPr lang="en-US" sz="2900"/>
              <a:t>E.g: </a:t>
            </a:r>
            <a:r>
              <a:rPr b="0" i="0" lang="en-US" sz="2900" u="none">
                <a:solidFill>
                  <a:schemeClr val="dk1"/>
                </a:solidFill>
                <a:latin typeface="Constantia"/>
                <a:ea typeface="Constantia"/>
                <a:cs typeface="Constantia"/>
                <a:sym typeface="Constantia"/>
              </a:rPr>
              <a:t>Chernobyl  virus</a:t>
            </a:r>
            <a:endParaRPr sz="3300"/>
          </a:p>
          <a:p>
            <a:pPr indent="0" lvl="0" marL="914400" marR="0" rtl="0" algn="just">
              <a:lnSpc>
                <a:spcPct val="90000"/>
              </a:lnSpc>
              <a:spcBef>
                <a:spcPts val="360"/>
              </a:spcBef>
              <a:spcAft>
                <a:spcPts val="0"/>
              </a:spcAft>
              <a:buSzPts val="1710"/>
              <a:buNone/>
            </a:pPr>
            <a:r>
              <a:rPr b="1" i="0" lang="en-US" sz="2500" u="none" cap="none" strike="noStrike">
                <a:solidFill>
                  <a:schemeClr val="dk1"/>
                </a:solidFill>
                <a:latin typeface="Constantia"/>
                <a:ea typeface="Constantia"/>
                <a:cs typeface="Constantia"/>
                <a:sym typeface="Constantia"/>
              </a:rPr>
              <a:t>The Chernobyl virus is a computer virus with a potentially devastating payload that destroys all computer data when an infected file is executed.</a:t>
            </a:r>
            <a:r>
              <a:rPr b="0" i="0" lang="en-US" sz="2500" u="none" cap="none" strike="noStrike">
                <a:solidFill>
                  <a:schemeClr val="dk1"/>
                </a:solidFill>
                <a:latin typeface="Constantia"/>
                <a:ea typeface="Constantia"/>
                <a:cs typeface="Constantia"/>
                <a:sym typeface="Constantia"/>
              </a:rPr>
              <a:t>, </a:t>
            </a:r>
            <a:endParaRPr sz="2800"/>
          </a:p>
          <a:p>
            <a:pPr indent="-152400" lvl="0" marL="273050" marR="0" rtl="0" algn="l">
              <a:lnSpc>
                <a:spcPct val="100000"/>
              </a:lnSpc>
              <a:spcBef>
                <a:spcPts val="400"/>
              </a:spcBef>
              <a:spcAft>
                <a:spcPts val="0"/>
              </a:spcAft>
              <a:buClr>
                <a:srgbClr val="0BD0D9"/>
              </a:buClr>
              <a:buSzPts val="1900"/>
              <a:buFont typeface="Noto Sans Symbols"/>
              <a:buNone/>
            </a:pPr>
            <a:r>
              <a:t/>
            </a:r>
            <a:endParaRPr b="0" i="0" sz="2000" u="none" cap="none" strike="noStrike">
              <a:solidFill>
                <a:schemeClr val="dk1"/>
              </a:solidFill>
              <a:latin typeface="Constantia"/>
              <a:ea typeface="Constantia"/>
              <a:cs typeface="Constantia"/>
              <a:sym typeface="Constantia"/>
            </a:endParaRPr>
          </a:p>
        </p:txBody>
      </p:sp>
      <p:sp>
        <p:nvSpPr>
          <p:cNvPr descr="Image result for images for computer sabotage" id="340" name="Google Shape;340;p94"/>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mages for computer sabotage" id="341" name="Google Shape;341;p94"/>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Documents and Settings\user.IS-7D62F3111AC9\Desktop\index.jpeg" id="342" name="Google Shape;342;p94"/>
          <p:cNvPicPr preferRelativeResize="0"/>
          <p:nvPr/>
        </p:nvPicPr>
        <p:blipFill rotWithShape="1">
          <a:blip r:embed="rId3">
            <a:alphaModFix/>
          </a:blip>
          <a:srcRect b="0" l="0" r="0" t="0"/>
          <a:stretch/>
        </p:blipFill>
        <p:spPr>
          <a:xfrm>
            <a:off x="6515100" y="0"/>
            <a:ext cx="2628900"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b="1" i="0" lang="en-US" sz="4000" u="none">
                <a:solidFill>
                  <a:schemeClr val="dk2"/>
                </a:solidFill>
                <a:latin typeface="Calibri"/>
                <a:ea typeface="Calibri"/>
                <a:cs typeface="Calibri"/>
                <a:sym typeface="Calibri"/>
              </a:rPr>
              <a:t>1.2 DEFINING CYBER CRIME</a:t>
            </a:r>
            <a:endParaRPr/>
          </a:p>
        </p:txBody>
      </p:sp>
      <p:sp>
        <p:nvSpPr>
          <p:cNvPr id="118" name="Google Shape;118;p18"/>
          <p:cNvSpPr txBox="1"/>
          <p:nvPr>
            <p:ph idx="1" type="body"/>
          </p:nvPr>
        </p:nvSpPr>
        <p:spPr>
          <a:xfrm>
            <a:off x="304800" y="2286000"/>
            <a:ext cx="8001000" cy="2819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Crime committed using a computer and the internet to steal data or information.</a:t>
            </a:r>
            <a:endParaRPr b="0" i="0" sz="2800" u="none">
              <a:solidFill>
                <a:schemeClr val="dk1"/>
              </a:solidFill>
              <a:latin typeface="Constantia"/>
              <a:ea typeface="Constantia"/>
              <a:cs typeface="Constantia"/>
              <a:sym typeface="Constantia"/>
            </a:endParaRPr>
          </a:p>
        </p:txBody>
      </p:sp>
      <p:pic>
        <p:nvPicPr>
          <p:cNvPr descr="C:\Users\Eee\Documents\Untitled2.png" id="119" name="Google Shape;119;p18"/>
          <p:cNvPicPr preferRelativeResize="0"/>
          <p:nvPr/>
        </p:nvPicPr>
        <p:blipFill rotWithShape="1">
          <a:blip r:embed="rId3">
            <a:alphaModFix/>
          </a:blip>
          <a:srcRect b="0" l="0" r="0" t="0"/>
          <a:stretch/>
        </p:blipFill>
        <p:spPr>
          <a:xfrm>
            <a:off x="4419600" y="3524250"/>
            <a:ext cx="4457700" cy="3333750"/>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descr="Image result for images for computer network intrusion" id="347" name="Google Shape;347;p98"/>
          <p:cNvPicPr preferRelativeResize="0"/>
          <p:nvPr/>
        </p:nvPicPr>
        <p:blipFill rotWithShape="1">
          <a:blip r:embed="rId3">
            <a:alphaModFix/>
          </a:blip>
          <a:srcRect b="0" l="0" r="0" t="0"/>
          <a:stretch/>
        </p:blipFill>
        <p:spPr>
          <a:xfrm>
            <a:off x="5829300" y="0"/>
            <a:ext cx="3314700" cy="1381125"/>
          </a:xfrm>
          <a:prstGeom prst="rect">
            <a:avLst/>
          </a:prstGeom>
          <a:noFill/>
          <a:ln>
            <a:noFill/>
          </a:ln>
        </p:spPr>
      </p:pic>
      <p:sp>
        <p:nvSpPr>
          <p:cNvPr id="348" name="Google Shape;348;p9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Computer network intrusions</a:t>
            </a:r>
            <a:endParaRPr/>
          </a:p>
        </p:txBody>
      </p:sp>
      <p:sp>
        <p:nvSpPr>
          <p:cNvPr id="349" name="Google Shape;349;p9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An intrusion to computer network from any where in the world and steal data, plant viruses, create backdoors, insert trojan horse or change passwords and user names.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An intrusion detection system (IDS) inspects all inbound and outbound network activity and identifies suspicious patterns that may indicate a network or system attack from someone attempting to break into or compromise a system.</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The practice of strong password</a:t>
            </a:r>
            <a:endParaRPr/>
          </a:p>
        </p:txBody>
      </p:sp>
      <p:sp>
        <p:nvSpPr>
          <p:cNvPr descr="Image result for images for computer network intrusion" id="350" name="Google Shape;350;p98"/>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9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Password sniffing</a:t>
            </a:r>
            <a:endParaRPr/>
          </a:p>
        </p:txBody>
      </p:sp>
      <p:sp>
        <p:nvSpPr>
          <p:cNvPr id="356" name="Google Shape;356;p9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Password sniffers are programs that monitor and record the name and password of network users as they login, threaten security at a site.</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through  sniffers installed, anyone can impersonate an authorized user and login to access restricted documents.</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Laws are not yet set up to adequately</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prosecute a person for impersonating</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another person online.</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
        <p:nvSpPr>
          <p:cNvPr descr="Image result for images for password sniffing" id="357" name="Google Shape;357;p9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mages for password sniffing" id="358" name="Google Shape;358;p9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mages for password sniffing" id="359" name="Google Shape;359;p99"/>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Image result for images for cyber crime" id="360" name="Google Shape;360;p99"/>
          <p:cNvPicPr preferRelativeResize="0"/>
          <p:nvPr/>
        </p:nvPicPr>
        <p:blipFill rotWithShape="1">
          <a:blip r:embed="rId3">
            <a:alphaModFix/>
          </a:blip>
          <a:srcRect b="0" l="0" r="0" t="0"/>
          <a:stretch/>
        </p:blipFill>
        <p:spPr>
          <a:xfrm>
            <a:off x="6213950" y="4587375"/>
            <a:ext cx="3048000" cy="20272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0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Password cracking</a:t>
            </a:r>
            <a:endParaRPr/>
          </a:p>
        </p:txBody>
      </p:sp>
      <p:sp>
        <p:nvSpPr>
          <p:cNvPr id="366" name="Google Shape;366;p10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Process of recovering passwords from data stored or transmitted by computer</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Manual cracking</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Guessing</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01"/>
          <p:cNvSpPr txBox="1"/>
          <p:nvPr>
            <p:ph type="title"/>
          </p:nvPr>
        </p:nvSpPr>
        <p:spPr>
          <a:xfrm>
            <a:off x="457200" y="461963"/>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Credit card frauds</a:t>
            </a:r>
            <a:endParaRPr/>
          </a:p>
        </p:txBody>
      </p:sp>
      <p:sp>
        <p:nvSpPr>
          <p:cNvPr id="372" name="Google Shape;372;p101"/>
          <p:cNvSpPr txBox="1"/>
          <p:nvPr>
            <p:ph idx="1" type="body"/>
          </p:nvPr>
        </p:nvSpPr>
        <p:spPr>
          <a:xfrm>
            <a:off x="457200" y="2257925"/>
            <a:ext cx="8229600" cy="4229400"/>
          </a:xfrm>
          <a:prstGeom prst="rect">
            <a:avLst/>
          </a:prstGeom>
          <a:noFill/>
          <a:ln>
            <a:noFill/>
          </a:ln>
        </p:spPr>
        <p:txBody>
          <a:bodyPr anchorCtr="0" anchor="t" bIns="45700" lIns="91425" spcFirstLastPara="1" rIns="91425" wrap="square" tIns="45700">
            <a:noAutofit/>
          </a:bodyPr>
          <a:lstStyle/>
          <a:p>
            <a:pPr indent="-266700" lvl="0" marL="273050" marR="0" rtl="0" algn="l">
              <a:lnSpc>
                <a:spcPct val="100000"/>
              </a:lnSpc>
              <a:spcBef>
                <a:spcPts val="0"/>
              </a:spcBef>
              <a:spcAft>
                <a:spcPts val="0"/>
              </a:spcAft>
              <a:buClr>
                <a:srgbClr val="0BD0D9"/>
              </a:buClr>
              <a:buSzPts val="2370"/>
              <a:buFont typeface="Noto Sans Symbols"/>
              <a:buChar char="⚫"/>
            </a:pPr>
            <a:r>
              <a:rPr b="1" i="0" lang="en-US" sz="2500" u="none">
                <a:solidFill>
                  <a:schemeClr val="dk1"/>
                </a:solidFill>
                <a:latin typeface="Constantia"/>
                <a:ea typeface="Constantia"/>
                <a:cs typeface="Constantia"/>
                <a:sym typeface="Constantia"/>
              </a:rPr>
              <a:t>Credit card fraud</a:t>
            </a:r>
            <a:r>
              <a:rPr b="0" i="0" lang="en-US" sz="2500" u="none">
                <a:solidFill>
                  <a:schemeClr val="dk1"/>
                </a:solidFill>
                <a:latin typeface="Constantia"/>
                <a:ea typeface="Constantia"/>
                <a:cs typeface="Constantia"/>
                <a:sym typeface="Constantia"/>
              </a:rPr>
              <a:t> is a wide-ranging term for </a:t>
            </a:r>
            <a:r>
              <a:rPr b="0" i="0" lang="en-US" sz="2500">
                <a:latin typeface="Constantia"/>
                <a:ea typeface="Constantia"/>
                <a:cs typeface="Constantia"/>
                <a:sym typeface="Constantia"/>
              </a:rPr>
              <a:t>theft</a:t>
            </a:r>
            <a:r>
              <a:rPr b="0" i="0" lang="en-US" sz="2500" u="none">
                <a:solidFill>
                  <a:schemeClr val="dk1"/>
                </a:solidFill>
                <a:latin typeface="Constantia"/>
                <a:ea typeface="Constantia"/>
                <a:cs typeface="Constantia"/>
                <a:sym typeface="Constantia"/>
              </a:rPr>
              <a:t> and  fraud committed using or involving a </a:t>
            </a:r>
            <a:r>
              <a:rPr b="0" i="0" lang="en-US" sz="2500">
                <a:latin typeface="Constantia"/>
                <a:ea typeface="Constantia"/>
                <a:cs typeface="Constantia"/>
                <a:sym typeface="Constantia"/>
              </a:rPr>
              <a:t>payment card</a:t>
            </a:r>
            <a:r>
              <a:rPr b="0" i="0" lang="en-US" sz="2500" u="none">
                <a:solidFill>
                  <a:schemeClr val="dk1"/>
                </a:solidFill>
                <a:latin typeface="Constantia"/>
                <a:ea typeface="Constantia"/>
                <a:cs typeface="Constantia"/>
                <a:sym typeface="Constantia"/>
              </a:rPr>
              <a:t>, such as a </a:t>
            </a:r>
            <a:r>
              <a:rPr b="0" i="0" lang="en-US" sz="2500">
                <a:latin typeface="Constantia"/>
                <a:ea typeface="Constantia"/>
                <a:cs typeface="Constantia"/>
                <a:sym typeface="Constantia"/>
              </a:rPr>
              <a:t>credit card</a:t>
            </a:r>
            <a:r>
              <a:rPr b="0" i="0" lang="en-US" sz="2500" u="none">
                <a:solidFill>
                  <a:schemeClr val="dk1"/>
                </a:solidFill>
                <a:latin typeface="Constantia"/>
                <a:ea typeface="Constantia"/>
                <a:cs typeface="Constantia"/>
                <a:sym typeface="Constantia"/>
              </a:rPr>
              <a:t> or </a:t>
            </a:r>
            <a:r>
              <a:rPr b="0" i="0" lang="en-US" sz="2500">
                <a:latin typeface="Constantia"/>
                <a:ea typeface="Constantia"/>
                <a:cs typeface="Constantia"/>
                <a:sym typeface="Constantia"/>
              </a:rPr>
              <a:t>debit card</a:t>
            </a:r>
            <a:r>
              <a:rPr b="0" i="0" lang="en-US" sz="2500" u="none">
                <a:solidFill>
                  <a:schemeClr val="dk1"/>
                </a:solidFill>
                <a:latin typeface="Constantia"/>
                <a:ea typeface="Constantia"/>
                <a:cs typeface="Constantia"/>
                <a:sym typeface="Constantia"/>
              </a:rPr>
              <a:t>, as a fraudulent source of funds in a transaction. </a:t>
            </a:r>
            <a:endParaRPr sz="2500"/>
          </a:p>
          <a:p>
            <a:pPr indent="-266700" lvl="0" marL="273050" marR="0" rtl="0" algn="l">
              <a:lnSpc>
                <a:spcPct val="100000"/>
              </a:lnSpc>
              <a:spcBef>
                <a:spcPts val="520"/>
              </a:spcBef>
              <a:spcAft>
                <a:spcPts val="0"/>
              </a:spcAft>
              <a:buClr>
                <a:srgbClr val="0BD0D9"/>
              </a:buClr>
              <a:buSzPts val="2370"/>
              <a:buFont typeface="Noto Sans Symbols"/>
              <a:buChar char="⚫"/>
            </a:pPr>
            <a:r>
              <a:rPr b="0" i="0" lang="en-US" sz="2500" u="none">
                <a:solidFill>
                  <a:schemeClr val="dk1"/>
                </a:solidFill>
                <a:latin typeface="Constantia"/>
                <a:ea typeface="Constantia"/>
                <a:cs typeface="Constantia"/>
                <a:sym typeface="Constantia"/>
              </a:rPr>
              <a:t>The purpose may be to obtain goods without paying, or to obtain unauthorized funds from an account. </a:t>
            </a:r>
            <a:endParaRPr sz="2500"/>
          </a:p>
          <a:p>
            <a:pPr indent="-273050" lvl="0" marL="273050" marR="0" rtl="0" algn="l">
              <a:lnSpc>
                <a:spcPct val="100000"/>
              </a:lnSpc>
              <a:spcBef>
                <a:spcPts val="520"/>
              </a:spcBef>
              <a:spcAft>
                <a:spcPts val="0"/>
              </a:spcAft>
              <a:buClr>
                <a:srgbClr val="0BD0D9"/>
              </a:buClr>
              <a:buSzPts val="2470"/>
              <a:buFont typeface="Noto Sans Symbols"/>
              <a:buChar char="⚫"/>
            </a:pPr>
            <a:r>
              <a:rPr b="0" i="0" lang="en-US" sz="2500" u="none">
                <a:solidFill>
                  <a:schemeClr val="dk1"/>
                </a:solidFill>
                <a:latin typeface="Constantia"/>
                <a:ea typeface="Constantia"/>
                <a:cs typeface="Constantia"/>
                <a:sym typeface="Constantia"/>
              </a:rPr>
              <a:t>Credit card fraud is also an adjunct to </a:t>
            </a:r>
            <a:r>
              <a:rPr b="0" i="0" lang="en-US" sz="2500">
                <a:latin typeface="Constantia"/>
                <a:ea typeface="Constantia"/>
                <a:cs typeface="Constantia"/>
                <a:sym typeface="Constantia"/>
              </a:rPr>
              <a:t>identity theft</a:t>
            </a:r>
            <a:r>
              <a:rPr b="0" i="0" lang="en-US" sz="2500" u="none">
                <a:solidFill>
                  <a:schemeClr val="dk1"/>
                </a:solidFill>
                <a:latin typeface="Constantia"/>
                <a:ea typeface="Constantia"/>
                <a:cs typeface="Constantia"/>
                <a:sym typeface="Constantia"/>
              </a:rPr>
              <a:t>.</a:t>
            </a:r>
            <a:r>
              <a:rPr b="0" i="0" lang="en-US" sz="2600" u="none">
                <a:solidFill>
                  <a:schemeClr val="dk1"/>
                </a:solidFill>
                <a:latin typeface="Constantia"/>
                <a:ea typeface="Constantia"/>
                <a:cs typeface="Constantia"/>
                <a:sym typeface="Constantia"/>
              </a:rPr>
              <a:t> </a:t>
            </a:r>
            <a:endParaRPr/>
          </a:p>
        </p:txBody>
      </p:sp>
      <p:pic>
        <p:nvPicPr>
          <p:cNvPr descr="https://encrypted-tbn3.gstatic.com/images?q=tbn:ANd9GcSFv57LaDYidHcbgjblTXwxItJRHaPGHa1S1sAG3vlAtxfrTq7N" id="373" name="Google Shape;373;p101"/>
          <p:cNvPicPr preferRelativeResize="0"/>
          <p:nvPr/>
        </p:nvPicPr>
        <p:blipFill rotWithShape="1">
          <a:blip r:embed="rId3">
            <a:alphaModFix/>
          </a:blip>
          <a:srcRect b="0" l="0" r="0" t="0"/>
          <a:stretch/>
        </p:blipFill>
        <p:spPr>
          <a:xfrm>
            <a:off x="7089775" y="9525"/>
            <a:ext cx="2054225" cy="1692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0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 Identity theft</a:t>
            </a:r>
            <a:endParaRPr/>
          </a:p>
        </p:txBody>
      </p:sp>
      <p:sp>
        <p:nvSpPr>
          <p:cNvPr id="379" name="Google Shape;379;p10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Identity theft is a fraud involving another person’s identity for an illicit purpose.</a:t>
            </a:r>
            <a:endParaRPr/>
          </a:p>
          <a:p>
            <a:pPr indent="-273050" lvl="0" marL="273050" marR="0" rtl="0" algn="l">
              <a:lnSpc>
                <a:spcPct val="8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The criminal uses someone else’s identity for his/ her own illegal purposes. </a:t>
            </a:r>
            <a:endParaRPr/>
          </a:p>
          <a:p>
            <a:pPr indent="-273050" lvl="0" marL="273050" marR="0" rtl="0" algn="l">
              <a:lnSpc>
                <a:spcPct val="8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Phishing and identity theft are related offenses</a:t>
            </a:r>
            <a:endParaRPr/>
          </a:p>
          <a:p>
            <a:pPr indent="-273050" lvl="0" marL="273050" marR="0" rtl="0" algn="l">
              <a:lnSpc>
                <a:spcPct val="80000"/>
              </a:lnSpc>
              <a:spcBef>
                <a:spcPts val="480"/>
              </a:spcBef>
              <a:spcAft>
                <a:spcPts val="0"/>
              </a:spcAft>
              <a:buClr>
                <a:srgbClr val="0BD0D9"/>
              </a:buClr>
              <a:buSzPts val="2280"/>
              <a:buFont typeface="Noto Sans Symbols"/>
              <a:buChar char="⚫"/>
            </a:pPr>
            <a:r>
              <a:rPr b="0" i="0" lang="en-US" sz="2400" u="none">
                <a:solidFill>
                  <a:schemeClr val="dk1"/>
                </a:solidFill>
                <a:latin typeface="Constantia"/>
                <a:ea typeface="Constantia"/>
                <a:cs typeface="Constantia"/>
                <a:sym typeface="Constantia"/>
              </a:rPr>
              <a:t>Examples:</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Fraudulently obtaining credit card details</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Stealing money from victim’s bank account</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Using victim’s credit card number</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Establishing accounts with utility companies</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Renting an apartment </a:t>
            </a:r>
            <a:endParaRPr/>
          </a:p>
          <a:p>
            <a:pPr indent="-246062" lvl="1" marL="639762" marR="0" rtl="0" algn="l">
              <a:lnSpc>
                <a:spcPct val="80000"/>
              </a:lnSpc>
              <a:spcBef>
                <a:spcPts val="440"/>
              </a:spcBef>
              <a:spcAft>
                <a:spcPts val="0"/>
              </a:spcAft>
              <a:buClr>
                <a:schemeClr val="accent1"/>
              </a:buClr>
              <a:buSzPts val="1870"/>
              <a:buFont typeface="Noto Sans Symbols"/>
              <a:buChar char="⚫"/>
            </a:pPr>
            <a:r>
              <a:rPr b="0" i="0" lang="en-US" sz="2200" u="none" cap="none" strike="noStrike">
                <a:solidFill>
                  <a:schemeClr val="dk1"/>
                </a:solidFill>
                <a:latin typeface="Constantia"/>
                <a:ea typeface="Constantia"/>
                <a:cs typeface="Constantia"/>
                <a:sym typeface="Constantia"/>
              </a:rPr>
              <a:t>Filing bankruptcy using the victim’s name </a:t>
            </a:r>
            <a:endParaRPr/>
          </a:p>
        </p:txBody>
      </p:sp>
      <p:sp>
        <p:nvSpPr>
          <p:cNvPr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id="380" name="Google Shape;380;p102"/>
          <p:cNvSpPr txBox="1"/>
          <p:nvPr/>
        </p:nvSpPr>
        <p:spPr>
          <a:xfrm>
            <a:off x="155575" y="-1485900"/>
            <a:ext cx="6991350" cy="310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id="381" name="Google Shape;381;p102"/>
          <p:cNvSpPr txBox="1"/>
          <p:nvPr/>
        </p:nvSpPr>
        <p:spPr>
          <a:xfrm>
            <a:off x="155575" y="-1485900"/>
            <a:ext cx="6991350" cy="310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id="382" name="Google Shape;382;p102"/>
          <p:cNvSpPr txBox="1"/>
          <p:nvPr/>
        </p:nvSpPr>
        <p:spPr>
          <a:xfrm>
            <a:off x="155575" y="-1485900"/>
            <a:ext cx="6991350" cy="310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id="383" name="Google Shape;383;p102"/>
          <p:cNvSpPr txBox="1"/>
          <p:nvPr/>
        </p:nvSpPr>
        <p:spPr>
          <a:xfrm>
            <a:off x="155575" y="-1485900"/>
            <a:ext cx="6991350" cy="310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images for identity theft" id="384" name="Google Shape;384;p102"/>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Image result for images for identity theft" id="385" name="Google Shape;385;p102"/>
          <p:cNvPicPr preferRelativeResize="0"/>
          <p:nvPr/>
        </p:nvPicPr>
        <p:blipFill rotWithShape="1">
          <a:blip r:embed="rId3">
            <a:alphaModFix/>
          </a:blip>
          <a:srcRect b="0" l="0" r="0" t="0"/>
          <a:stretch/>
        </p:blipFill>
        <p:spPr>
          <a:xfrm>
            <a:off x="6781800" y="4343400"/>
            <a:ext cx="2143125" cy="2143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1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2. Cyber offences: how criminals Plan them</a:t>
            </a:r>
            <a:endParaRPr/>
          </a:p>
        </p:txBody>
      </p:sp>
      <p:sp>
        <p:nvSpPr>
          <p:cNvPr id="391" name="Google Shape;391;p11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Technology misuse</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 target of offence</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 means for committing an offence</a:t>
            </a:r>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chemeClr val="dk1"/>
                </a:solidFill>
                <a:latin typeface="Constantia"/>
                <a:ea typeface="Constantia"/>
                <a:cs typeface="Constantia"/>
                <a:sym typeface="Constantia"/>
              </a:rPr>
              <a:t>Misuse of PI</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 DOB</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 e-mail ID</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 Bank account details</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 credit card details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5b9e4b3f80_0_99"/>
          <p:cNvSpPr txBox="1"/>
          <p:nvPr>
            <p:ph idx="1" type="body"/>
          </p:nvPr>
        </p:nvSpPr>
        <p:spPr>
          <a:xfrm>
            <a:off x="914400" y="11430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8AD0D6"/>
              </a:buClr>
              <a:buSzPts val="3200"/>
              <a:buFont typeface="Noto Sans Symbols"/>
              <a:buNone/>
            </a:pPr>
            <a:r>
              <a:rPr b="1" i="0" lang="en-US" sz="4000" u="none">
                <a:latin typeface="Century Gothic"/>
                <a:ea typeface="Century Gothic"/>
                <a:cs typeface="Century Gothic"/>
                <a:sym typeface="Century Gothic"/>
              </a:rPr>
              <a:t>Phases involved in planning cybercrime</a:t>
            </a:r>
            <a:endParaRPr b="1"/>
          </a:p>
          <a:p>
            <a:pPr indent="-342900" lvl="0" marL="342900" marR="0" rtl="0" algn="l">
              <a:lnSpc>
                <a:spcPct val="100000"/>
              </a:lnSpc>
              <a:spcBef>
                <a:spcPts val="1000"/>
              </a:spcBef>
              <a:spcAft>
                <a:spcPts val="0"/>
              </a:spcAft>
              <a:buClr>
                <a:srgbClr val="8AD0D6"/>
              </a:buClr>
              <a:buSzPts val="3200"/>
              <a:buFont typeface="Noto Sans Symbols"/>
              <a:buNone/>
            </a:pPr>
            <a:r>
              <a:t/>
            </a:r>
            <a:endParaRPr b="1" i="0" sz="4000" u="none">
              <a:latin typeface="Century Gothic"/>
              <a:ea typeface="Century Gothic"/>
              <a:cs typeface="Century Gothic"/>
              <a:sym typeface="Century Gothic"/>
            </a:endParaRPr>
          </a:p>
          <a:p>
            <a:pPr indent="-342900" lvl="0" marL="342900" marR="0" rtl="0" algn="l">
              <a:lnSpc>
                <a:spcPct val="100000"/>
              </a:lnSpc>
              <a:spcBef>
                <a:spcPts val="1000"/>
              </a:spcBef>
              <a:spcAft>
                <a:spcPts val="0"/>
              </a:spcAft>
              <a:buClr>
                <a:srgbClr val="8AD0D6"/>
              </a:buClr>
              <a:buSzPts val="1600"/>
              <a:buFont typeface="Noto Sans Symbols"/>
              <a:buNone/>
            </a:pPr>
            <a:r>
              <a:rPr b="1" i="0" lang="en-US" sz="2000" u="none">
                <a:latin typeface="Century Gothic"/>
                <a:ea typeface="Century Gothic"/>
                <a:cs typeface="Century Gothic"/>
                <a:sym typeface="Century Gothic"/>
              </a:rPr>
              <a:t> 1. Reconnaissance (information gathering)</a:t>
            </a:r>
            <a:endParaRPr b="1"/>
          </a:p>
          <a:p>
            <a:pPr indent="-342900" lvl="0" marL="342900" marR="0" rtl="0" algn="l">
              <a:lnSpc>
                <a:spcPct val="100000"/>
              </a:lnSpc>
              <a:spcBef>
                <a:spcPts val="1000"/>
              </a:spcBef>
              <a:spcAft>
                <a:spcPts val="0"/>
              </a:spcAft>
              <a:buClr>
                <a:srgbClr val="8AD0D6"/>
              </a:buClr>
              <a:buSzPts val="1600"/>
              <a:buFont typeface="Noto Sans Symbols"/>
              <a:buNone/>
            </a:pPr>
            <a:r>
              <a:rPr b="1" i="0" lang="en-US" sz="2000" u="none">
                <a:latin typeface="Century Gothic"/>
                <a:ea typeface="Century Gothic"/>
                <a:cs typeface="Century Gothic"/>
                <a:sym typeface="Century Gothic"/>
              </a:rPr>
              <a:t> 2. Scanning and scrutinizing the gathered information (validity of information and identify proneness/sensitivity)</a:t>
            </a:r>
            <a:endParaRPr b="1"/>
          </a:p>
          <a:p>
            <a:pPr indent="-342900" lvl="0" marL="342900" marR="0" rtl="0" algn="l">
              <a:lnSpc>
                <a:spcPct val="100000"/>
              </a:lnSpc>
              <a:spcBef>
                <a:spcPts val="1000"/>
              </a:spcBef>
              <a:spcAft>
                <a:spcPts val="0"/>
              </a:spcAft>
              <a:buClr>
                <a:srgbClr val="8AD0D6"/>
              </a:buClr>
              <a:buSzPts val="1600"/>
              <a:buFont typeface="Noto Sans Symbols"/>
              <a:buNone/>
            </a:pPr>
            <a:r>
              <a:rPr b="1" i="0" lang="en-US" sz="2000" u="none">
                <a:latin typeface="Century Gothic"/>
                <a:ea typeface="Century Gothic"/>
                <a:cs typeface="Century Gothic"/>
                <a:sym typeface="Century Gothic"/>
              </a:rPr>
              <a:t> 3. Launching an attack (gaining and maintaining the system access)</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5b9e4b3f80_0_94"/>
          <p:cNvSpPr txBox="1"/>
          <p:nvPr>
            <p:ph type="title"/>
          </p:nvPr>
        </p:nvSpPr>
        <p:spPr>
          <a:xfrm>
            <a:off x="457200" y="70485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0" i="0" lang="en-US" sz="4200" u="none">
                <a:solidFill>
                  <a:schemeClr val="dk1"/>
                </a:solidFill>
                <a:latin typeface="Century Gothic"/>
                <a:ea typeface="Century Gothic"/>
                <a:cs typeface="Century Gothic"/>
                <a:sym typeface="Century Gothic"/>
              </a:rPr>
              <a:t>How Criminal Plan the Attacks</a:t>
            </a:r>
            <a:endParaRPr>
              <a:solidFill>
                <a:schemeClr val="dk1"/>
              </a:solidFill>
            </a:endParaRPr>
          </a:p>
        </p:txBody>
      </p:sp>
      <p:sp>
        <p:nvSpPr>
          <p:cNvPr id="402" name="Google Shape;402;g25b9e4b3f80_0_94"/>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920"/>
              <a:buChar char="►"/>
            </a:pPr>
            <a:r>
              <a:rPr b="1" i="0" lang="en-US" sz="2300" u="none">
                <a:latin typeface="Century Gothic"/>
                <a:ea typeface="Century Gothic"/>
                <a:cs typeface="Century Gothic"/>
                <a:sym typeface="Century Gothic"/>
              </a:rPr>
              <a:t>Many methods and tools are used to locate target</a:t>
            </a:r>
            <a:endParaRPr b="1" sz="3000"/>
          </a:p>
          <a:p>
            <a:pPr indent="-342900" lvl="0" marL="342900" marR="0" rtl="0" algn="l">
              <a:lnSpc>
                <a:spcPct val="80000"/>
              </a:lnSpc>
              <a:spcBef>
                <a:spcPts val="1000"/>
              </a:spcBef>
              <a:spcAft>
                <a:spcPts val="0"/>
              </a:spcAft>
              <a:buClr>
                <a:schemeClr val="dk1"/>
              </a:buClr>
              <a:buSzPts val="1920"/>
              <a:buChar char="►"/>
            </a:pPr>
            <a:r>
              <a:rPr b="1" i="0" lang="en-US" sz="2300" u="none">
                <a:latin typeface="Century Gothic"/>
                <a:ea typeface="Century Gothic"/>
                <a:cs typeface="Century Gothic"/>
                <a:sym typeface="Century Gothic"/>
              </a:rPr>
              <a:t>Target- Individual/Organization</a:t>
            </a:r>
            <a:endParaRPr b="1" sz="3000"/>
          </a:p>
          <a:p>
            <a:pPr indent="-342900" lvl="0" marL="342900" marR="0" rtl="0" algn="l">
              <a:lnSpc>
                <a:spcPct val="80000"/>
              </a:lnSpc>
              <a:spcBef>
                <a:spcPts val="1000"/>
              </a:spcBef>
              <a:spcAft>
                <a:spcPts val="0"/>
              </a:spcAft>
              <a:buClr>
                <a:schemeClr val="dk1"/>
              </a:buClr>
              <a:buSzPts val="1920"/>
              <a:buChar char="►"/>
            </a:pPr>
            <a:r>
              <a:rPr b="1" i="0" lang="en-US" sz="2300" u="none">
                <a:latin typeface="Century Gothic"/>
                <a:ea typeface="Century Gothic"/>
                <a:cs typeface="Century Gothic"/>
                <a:sym typeface="Century Gothic"/>
              </a:rPr>
              <a:t>Types of attacks</a:t>
            </a:r>
            <a:endParaRPr b="1" sz="3000"/>
          </a:p>
          <a:p>
            <a:pPr indent="-342900" lvl="0" marL="342900" marR="0" rtl="0" algn="l">
              <a:lnSpc>
                <a:spcPct val="80000"/>
              </a:lnSpc>
              <a:spcBef>
                <a:spcPts val="1000"/>
              </a:spcBef>
              <a:spcAft>
                <a:spcPts val="0"/>
              </a:spcAft>
              <a:buClr>
                <a:srgbClr val="8AD0D6"/>
              </a:buClr>
              <a:buSzPts val="1520"/>
              <a:buFont typeface="Noto Sans Symbols"/>
              <a:buNone/>
            </a:pPr>
            <a:r>
              <a:rPr b="1" i="0" lang="en-US" sz="2300" u="none">
                <a:latin typeface="Century Gothic"/>
                <a:ea typeface="Century Gothic"/>
                <a:cs typeface="Century Gothic"/>
                <a:sym typeface="Century Gothic"/>
              </a:rPr>
              <a:t>	- Passive (gain information)</a:t>
            </a:r>
            <a:endParaRPr b="1" sz="3000"/>
          </a:p>
          <a:p>
            <a:pPr indent="-342900" lvl="0" marL="342900" marR="0" rtl="0" algn="l">
              <a:lnSpc>
                <a:spcPct val="80000"/>
              </a:lnSpc>
              <a:spcBef>
                <a:spcPts val="1000"/>
              </a:spcBef>
              <a:spcAft>
                <a:spcPts val="0"/>
              </a:spcAft>
              <a:buClr>
                <a:srgbClr val="8AD0D6"/>
              </a:buClr>
              <a:buSzPts val="1520"/>
              <a:buFont typeface="Noto Sans Symbols"/>
              <a:buNone/>
            </a:pPr>
            <a:r>
              <a:rPr b="1" i="0" lang="en-US" sz="2300" u="none">
                <a:latin typeface="Century Gothic"/>
                <a:ea typeface="Century Gothic"/>
                <a:cs typeface="Century Gothic"/>
                <a:sym typeface="Century Gothic"/>
              </a:rPr>
              <a:t>	  affects confidentiality</a:t>
            </a:r>
            <a:endParaRPr b="1" sz="3000"/>
          </a:p>
          <a:p>
            <a:pPr indent="-342900" lvl="0" marL="342900" marR="0" rtl="0" algn="l">
              <a:lnSpc>
                <a:spcPct val="80000"/>
              </a:lnSpc>
              <a:spcBef>
                <a:spcPts val="1000"/>
              </a:spcBef>
              <a:spcAft>
                <a:spcPts val="0"/>
              </a:spcAft>
              <a:buClr>
                <a:srgbClr val="8AD0D6"/>
              </a:buClr>
              <a:buSzPts val="1520"/>
              <a:buFont typeface="Noto Sans Symbols"/>
              <a:buNone/>
            </a:pPr>
            <a:r>
              <a:rPr b="1" i="0" lang="en-US" sz="2300" u="none">
                <a:latin typeface="Century Gothic"/>
                <a:ea typeface="Century Gothic"/>
                <a:cs typeface="Century Gothic"/>
                <a:sym typeface="Century Gothic"/>
              </a:rPr>
              <a:t>	- Active (alter information)</a:t>
            </a:r>
            <a:endParaRPr b="1" sz="3000"/>
          </a:p>
          <a:p>
            <a:pPr indent="-342900" lvl="0" marL="342900" marR="0" rtl="0" algn="l">
              <a:lnSpc>
                <a:spcPct val="80000"/>
              </a:lnSpc>
              <a:spcBef>
                <a:spcPts val="1000"/>
              </a:spcBef>
              <a:spcAft>
                <a:spcPts val="0"/>
              </a:spcAft>
              <a:buClr>
                <a:srgbClr val="8AD0D6"/>
              </a:buClr>
              <a:buSzPts val="1520"/>
              <a:buFont typeface="Noto Sans Symbols"/>
              <a:buNone/>
            </a:pPr>
            <a:r>
              <a:rPr b="1" i="0" lang="en-US" sz="2300" u="none">
                <a:latin typeface="Century Gothic"/>
                <a:ea typeface="Century Gothic"/>
                <a:cs typeface="Century Gothic"/>
                <a:sym typeface="Century Gothic"/>
              </a:rPr>
              <a:t>	   affect availability, integrity and authenticity</a:t>
            </a:r>
            <a:endParaRPr b="1" sz="3000"/>
          </a:p>
          <a:p>
            <a:pPr indent="-342900" lvl="0" marL="342900" marR="0" rtl="0" algn="l">
              <a:lnSpc>
                <a:spcPct val="80000"/>
              </a:lnSpc>
              <a:spcBef>
                <a:spcPts val="1000"/>
              </a:spcBef>
              <a:spcAft>
                <a:spcPts val="0"/>
              </a:spcAft>
              <a:buClr>
                <a:srgbClr val="8AD0D6"/>
              </a:buClr>
              <a:buSzPts val="1520"/>
              <a:buFont typeface="Noto Sans Symbols"/>
              <a:buNone/>
            </a:pPr>
            <a:r>
              <a:rPr b="1" i="0" lang="en-US" sz="2300" u="none">
                <a:latin typeface="Century Gothic"/>
                <a:ea typeface="Century Gothic"/>
                <a:cs typeface="Century Gothic"/>
                <a:sym typeface="Century Gothic"/>
              </a:rPr>
              <a:t>Can be</a:t>
            </a:r>
            <a:endParaRPr b="1" sz="3000"/>
          </a:p>
          <a:p>
            <a:pPr indent="-342900" lvl="0" marL="342900" marR="0" rtl="0" algn="l">
              <a:lnSpc>
                <a:spcPct val="80000"/>
              </a:lnSpc>
              <a:spcBef>
                <a:spcPts val="1000"/>
              </a:spcBef>
              <a:spcAft>
                <a:spcPts val="0"/>
              </a:spcAft>
              <a:buClr>
                <a:srgbClr val="8AD0D6"/>
              </a:buClr>
              <a:buSzPts val="1520"/>
              <a:buFont typeface="Noto Sans Symbols"/>
              <a:buNone/>
            </a:pPr>
            <a:r>
              <a:rPr b="1" i="0" lang="en-US" sz="2300" u="none">
                <a:latin typeface="Century Gothic"/>
                <a:ea typeface="Century Gothic"/>
                <a:cs typeface="Century Gothic"/>
                <a:sym typeface="Century Gothic"/>
              </a:rPr>
              <a:t>	- Inside (attempted within security parameter)</a:t>
            </a:r>
            <a:endParaRPr b="1" sz="3000"/>
          </a:p>
          <a:p>
            <a:pPr indent="-342900" lvl="0" marL="342900" marR="0" rtl="0" algn="l">
              <a:lnSpc>
                <a:spcPct val="80000"/>
              </a:lnSpc>
              <a:spcBef>
                <a:spcPts val="1000"/>
              </a:spcBef>
              <a:spcAft>
                <a:spcPts val="0"/>
              </a:spcAft>
              <a:buClr>
                <a:srgbClr val="8AD0D6"/>
              </a:buClr>
              <a:buSzPts val="1520"/>
              <a:buFont typeface="Noto Sans Symbols"/>
              <a:buNone/>
            </a:pPr>
            <a:r>
              <a:rPr b="1" i="0" lang="en-US" sz="2300" u="none">
                <a:latin typeface="Century Gothic"/>
                <a:ea typeface="Century Gothic"/>
                <a:cs typeface="Century Gothic"/>
                <a:sym typeface="Century Gothic"/>
              </a:rPr>
              <a:t>	- Outside (using internet or remote access)</a:t>
            </a:r>
            <a:endParaRPr b="1" sz="3000"/>
          </a:p>
          <a:p>
            <a:pPr indent="-246380" lvl="0" marL="342900" marR="0" rtl="0" algn="l">
              <a:lnSpc>
                <a:spcPct val="80000"/>
              </a:lnSpc>
              <a:spcBef>
                <a:spcPts val="1000"/>
              </a:spcBef>
              <a:spcAft>
                <a:spcPts val="0"/>
              </a:spcAft>
              <a:buClr>
                <a:srgbClr val="8AD0D6"/>
              </a:buClr>
              <a:buSzPts val="1520"/>
              <a:buFont typeface="Noto Sans Symbols"/>
              <a:buNone/>
            </a:pPr>
            <a:r>
              <a:t/>
            </a:r>
            <a:endParaRPr b="1" i="0" sz="2300" u="none">
              <a:latin typeface="Century Gothic"/>
              <a:ea typeface="Century Gothic"/>
              <a:cs typeface="Century Gothic"/>
              <a:sym typeface="Century Gothi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5b9e4b3f80_0_107"/>
          <p:cNvSpPr txBox="1"/>
          <p:nvPr>
            <p:ph type="title"/>
          </p:nvPr>
        </p:nvSpPr>
        <p:spPr>
          <a:xfrm>
            <a:off x="457200" y="70485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0" i="0" lang="en-US" sz="4200" u="none">
                <a:solidFill>
                  <a:schemeClr val="dk1"/>
                </a:solidFill>
                <a:latin typeface="Century Gothic"/>
                <a:ea typeface="Century Gothic"/>
                <a:cs typeface="Century Gothic"/>
                <a:sym typeface="Century Gothic"/>
              </a:rPr>
              <a:t>Passive Attacks</a:t>
            </a:r>
            <a:endParaRPr>
              <a:solidFill>
                <a:schemeClr val="dk1"/>
              </a:solidFill>
            </a:endParaRPr>
          </a:p>
        </p:txBody>
      </p:sp>
      <p:sp>
        <p:nvSpPr>
          <p:cNvPr id="408" name="Google Shape;408;g25b9e4b3f80_0_107"/>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Char char="►"/>
            </a:pPr>
            <a:r>
              <a:rPr b="1" i="0" lang="en-US" sz="2400" u="none">
                <a:latin typeface="Century Gothic"/>
                <a:ea typeface="Century Gothic"/>
                <a:cs typeface="Century Gothic"/>
                <a:sym typeface="Century Gothic"/>
              </a:rPr>
              <a:t>Gathering information</a:t>
            </a:r>
            <a:endParaRPr b="1" sz="3000"/>
          </a:p>
          <a:p>
            <a:pPr indent="-342900" lvl="0" marL="342900" marR="0" rtl="0" algn="l">
              <a:lnSpc>
                <a:spcPct val="100000"/>
              </a:lnSpc>
              <a:spcBef>
                <a:spcPts val="1000"/>
              </a:spcBef>
              <a:spcAft>
                <a:spcPts val="0"/>
              </a:spcAft>
              <a:buClr>
                <a:schemeClr val="dk1"/>
              </a:buClr>
              <a:buSzPts val="2000"/>
              <a:buChar char="►"/>
            </a:pPr>
            <a:r>
              <a:rPr b="1" i="0" lang="en-US" sz="2400" u="none">
                <a:latin typeface="Century Gothic"/>
                <a:ea typeface="Century Gothic"/>
                <a:cs typeface="Century Gothic"/>
                <a:sym typeface="Century Gothic"/>
              </a:rPr>
              <a:t>Using Internet searches or by Googling</a:t>
            </a:r>
            <a:endParaRPr b="1" sz="3000"/>
          </a:p>
          <a:p>
            <a:pPr indent="-342900" lvl="0" marL="342900" marR="0" rtl="0" algn="l">
              <a:lnSpc>
                <a:spcPct val="100000"/>
              </a:lnSpc>
              <a:spcBef>
                <a:spcPts val="1000"/>
              </a:spcBef>
              <a:spcAft>
                <a:spcPts val="0"/>
              </a:spcAft>
              <a:buClr>
                <a:srgbClr val="8AD0D6"/>
              </a:buClr>
              <a:buSzPts val="1600"/>
              <a:buFont typeface="Noto Sans Symbols"/>
              <a:buNone/>
            </a:pPr>
            <a:r>
              <a:rPr b="1" i="0" lang="en-US" sz="2400" u="none">
                <a:latin typeface="Century Gothic"/>
                <a:ea typeface="Century Gothic"/>
                <a:cs typeface="Century Gothic"/>
                <a:sym typeface="Century Gothic"/>
              </a:rPr>
              <a:t>	-Google or Yahoo search</a:t>
            </a:r>
            <a:endParaRPr b="1" sz="3000"/>
          </a:p>
          <a:p>
            <a:pPr indent="-342900" lvl="0" marL="342900" marR="0" rtl="0" algn="l">
              <a:lnSpc>
                <a:spcPct val="100000"/>
              </a:lnSpc>
              <a:spcBef>
                <a:spcPts val="1000"/>
              </a:spcBef>
              <a:spcAft>
                <a:spcPts val="0"/>
              </a:spcAft>
              <a:buClr>
                <a:srgbClr val="8AD0D6"/>
              </a:buClr>
              <a:buSzPts val="1600"/>
              <a:buFont typeface="Noto Sans Symbols"/>
              <a:buNone/>
            </a:pPr>
            <a:r>
              <a:rPr b="1" i="0" lang="en-US" sz="2400" u="none">
                <a:latin typeface="Century Gothic"/>
                <a:ea typeface="Century Gothic"/>
                <a:cs typeface="Century Gothic"/>
                <a:sym typeface="Century Gothic"/>
              </a:rPr>
              <a:t>	- Surfing online community groups likes Orkut/ Facebook….</a:t>
            </a:r>
            <a:endParaRPr b="1" sz="3000"/>
          </a:p>
          <a:p>
            <a:pPr indent="-342900" lvl="0" marL="342900" marR="0" rtl="0" algn="l">
              <a:lnSpc>
                <a:spcPct val="100000"/>
              </a:lnSpc>
              <a:spcBef>
                <a:spcPts val="1000"/>
              </a:spcBef>
              <a:spcAft>
                <a:spcPts val="0"/>
              </a:spcAft>
              <a:buClr>
                <a:srgbClr val="8AD0D6"/>
              </a:buClr>
              <a:buSzPts val="1600"/>
              <a:buFont typeface="Noto Sans Symbols"/>
              <a:buNone/>
            </a:pPr>
            <a:r>
              <a:rPr b="1" i="0" lang="en-US" sz="2400" u="none">
                <a:latin typeface="Century Gothic"/>
                <a:ea typeface="Century Gothic"/>
                <a:cs typeface="Century Gothic"/>
                <a:sym typeface="Century Gothic"/>
              </a:rPr>
              <a:t>	- Organization’s website </a:t>
            </a:r>
            <a:endParaRPr b="1" sz="3000"/>
          </a:p>
          <a:p>
            <a:pPr indent="-342900" lvl="0" marL="342900" marR="0" rtl="0" algn="l">
              <a:lnSpc>
                <a:spcPct val="100000"/>
              </a:lnSpc>
              <a:spcBef>
                <a:spcPts val="1000"/>
              </a:spcBef>
              <a:spcAft>
                <a:spcPts val="0"/>
              </a:spcAft>
              <a:buClr>
                <a:srgbClr val="8AD0D6"/>
              </a:buClr>
              <a:buSzPts val="1600"/>
              <a:buFont typeface="Noto Sans Symbols"/>
              <a:buNone/>
            </a:pPr>
            <a:r>
              <a:rPr b="1" i="0" lang="en-US" sz="2400" u="none">
                <a:latin typeface="Century Gothic"/>
                <a:ea typeface="Century Gothic"/>
                <a:cs typeface="Century Gothic"/>
                <a:sym typeface="Century Gothic"/>
              </a:rPr>
              <a:t>	- Blogs, newsgroups, press releases, etc</a:t>
            </a:r>
            <a:endParaRPr b="1" sz="3000"/>
          </a:p>
          <a:p>
            <a:pPr indent="-342900" lvl="0" marL="342900" marR="0" rtl="0" algn="l">
              <a:lnSpc>
                <a:spcPct val="100000"/>
              </a:lnSpc>
              <a:spcBef>
                <a:spcPts val="1000"/>
              </a:spcBef>
              <a:spcAft>
                <a:spcPts val="0"/>
              </a:spcAft>
              <a:buClr>
                <a:srgbClr val="8AD0D6"/>
              </a:buClr>
              <a:buSzPts val="1600"/>
              <a:buFont typeface="Noto Sans Symbols"/>
              <a:buNone/>
            </a:pPr>
            <a:r>
              <a:rPr b="1" i="0" lang="en-US" sz="2400" u="none">
                <a:latin typeface="Century Gothic"/>
                <a:ea typeface="Century Gothic"/>
                <a:cs typeface="Century Gothic"/>
                <a:sym typeface="Century Gothic"/>
              </a:rPr>
              <a:t>	- Going through job postings in particular job profiles for technical persons.</a:t>
            </a:r>
            <a:endParaRPr b="1" sz="3000"/>
          </a:p>
          <a:p>
            <a:pPr indent="-241300" lvl="0" marL="342900" marR="0" rtl="0" algn="l">
              <a:lnSpc>
                <a:spcPct val="100000"/>
              </a:lnSpc>
              <a:spcBef>
                <a:spcPts val="1000"/>
              </a:spcBef>
              <a:spcAft>
                <a:spcPts val="0"/>
              </a:spcAft>
              <a:buClr>
                <a:srgbClr val="8AD0D6"/>
              </a:buClr>
              <a:buSzPts val="1600"/>
              <a:buFont typeface="Noto Sans Symbols"/>
              <a:buNone/>
            </a:pPr>
            <a:r>
              <a:t/>
            </a:r>
            <a:endParaRPr b="1" i="0" sz="2400" u="none">
              <a:latin typeface="Century Gothic"/>
              <a:ea typeface="Century Gothic"/>
              <a:cs typeface="Century Gothic"/>
              <a:sym typeface="Century Gothi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5b9e4b3f80_0_112"/>
          <p:cNvSpPr txBox="1"/>
          <p:nvPr>
            <p:ph type="title"/>
          </p:nvPr>
        </p:nvSpPr>
        <p:spPr>
          <a:xfrm>
            <a:off x="457200" y="70485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0" i="0" lang="en-US" sz="4200" u="none">
                <a:solidFill>
                  <a:schemeClr val="dk1"/>
                </a:solidFill>
                <a:latin typeface="Century Gothic"/>
                <a:ea typeface="Century Gothic"/>
                <a:cs typeface="Century Gothic"/>
                <a:sym typeface="Century Gothic"/>
              </a:rPr>
              <a:t>List of tools used during passive attacks</a:t>
            </a:r>
            <a:endParaRPr>
              <a:solidFill>
                <a:schemeClr val="dk1"/>
              </a:solidFill>
            </a:endParaRPr>
          </a:p>
        </p:txBody>
      </p:sp>
      <p:sp>
        <p:nvSpPr>
          <p:cNvPr id="414" name="Google Shape;414;g25b9e4b3f80_0_112"/>
          <p:cNvSpPr txBox="1"/>
          <p:nvPr>
            <p:ph idx="1" type="body"/>
          </p:nvPr>
        </p:nvSpPr>
        <p:spPr>
          <a:xfrm>
            <a:off x="457200" y="1988400"/>
            <a:ext cx="8229600" cy="45561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lnSpc>
                <a:spcPct val="90000"/>
              </a:lnSpc>
              <a:spcBef>
                <a:spcPts val="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Google Earth</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Internet Archieve</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Professional community</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People search</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Domain Name confirmation</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WHOIS</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Nslookup</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DNSstuff</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Traceroute</a:t>
            </a:r>
            <a:endParaRPr sz="3000"/>
          </a:p>
          <a:p>
            <a:pPr indent="-342900" lvl="0" marL="342900" marR="0" rtl="0" algn="l">
              <a:lnSpc>
                <a:spcPct val="90000"/>
              </a:lnSpc>
              <a:spcBef>
                <a:spcPts val="1000"/>
              </a:spcBef>
              <a:spcAft>
                <a:spcPts val="0"/>
              </a:spcAft>
              <a:buClr>
                <a:schemeClr val="dk1"/>
              </a:buClr>
              <a:buSzPts val="2000"/>
              <a:buFont typeface="Noto Sans Symbols"/>
              <a:buChar char="►"/>
            </a:pPr>
            <a:r>
              <a:rPr b="0" i="0" lang="en-US" sz="2400" u="none">
                <a:latin typeface="Century Gothic"/>
                <a:ea typeface="Century Gothic"/>
                <a:cs typeface="Century Gothic"/>
                <a:sym typeface="Century Gothic"/>
              </a:rPr>
              <a:t>Visual Route Trace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457200" y="-3810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further</a:t>
            </a:r>
            <a:endParaRPr/>
          </a:p>
        </p:txBody>
      </p:sp>
      <p:sp>
        <p:nvSpPr>
          <p:cNvPr id="125" name="Google Shape;125;p23"/>
          <p:cNvSpPr txBox="1"/>
          <p:nvPr>
            <p:ph idx="1" type="body"/>
          </p:nvPr>
        </p:nvSpPr>
        <p:spPr>
          <a:xfrm>
            <a:off x="152400" y="1143000"/>
            <a:ext cx="8686800" cy="4389437"/>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Cybercrime refers to the act of performing a criminal act using cyberspace as communication vehicle.</a:t>
            </a:r>
            <a:endParaRPr/>
          </a:p>
          <a:p>
            <a:pPr indent="-273050" lvl="0" marL="273050" marR="0" rtl="0" algn="just">
              <a:lnSpc>
                <a:spcPct val="100000"/>
              </a:lnSpc>
              <a:spcBef>
                <a:spcPts val="400"/>
              </a:spcBef>
              <a:spcAft>
                <a:spcPts val="0"/>
              </a:spcAft>
              <a:buClr>
                <a:srgbClr val="0BD0D9"/>
              </a:buClr>
              <a:buSzPts val="1900"/>
              <a:buFont typeface="Noto Sans Symbols"/>
              <a:buChar char="⚫"/>
            </a:pPr>
            <a:r>
              <a:rPr b="0" i="0" lang="en-US" sz="2000" u="none">
                <a:solidFill>
                  <a:schemeClr val="dk1"/>
                </a:solidFill>
                <a:latin typeface="Constantia"/>
                <a:ea typeface="Constantia"/>
                <a:cs typeface="Constantia"/>
                <a:sym typeface="Constantia"/>
              </a:rPr>
              <a:t>Two types of attacks are common:</a:t>
            </a:r>
            <a:endParaRPr/>
          </a:p>
          <a:p>
            <a:pPr indent="-246061" lvl="1" marL="639762" marR="0" rtl="0" algn="just">
              <a:lnSpc>
                <a:spcPct val="100000"/>
              </a:lnSpc>
              <a:spcBef>
                <a:spcPts val="360"/>
              </a:spcBef>
              <a:spcAft>
                <a:spcPts val="0"/>
              </a:spcAft>
              <a:buClr>
                <a:schemeClr val="accent1"/>
              </a:buClr>
              <a:buSzPts val="1530"/>
              <a:buFont typeface="Noto Sans Symbols"/>
              <a:buChar char="⚫"/>
            </a:pPr>
            <a:r>
              <a:rPr b="0" i="0" lang="en-US" sz="1800" u="none" cap="none" strike="noStrike">
                <a:solidFill>
                  <a:srgbClr val="FF0000"/>
                </a:solidFill>
                <a:latin typeface="Constantia"/>
                <a:ea typeface="Constantia"/>
                <a:cs typeface="Constantia"/>
                <a:sym typeface="Constantia"/>
              </a:rPr>
              <a:t>Techno- crime : </a:t>
            </a:r>
            <a:r>
              <a:rPr b="0" i="1" lang="en-US" sz="1800" u="none" cap="none" strike="noStrike">
                <a:solidFill>
                  <a:srgbClr val="FF0000"/>
                </a:solidFill>
                <a:latin typeface="Constantia"/>
                <a:ea typeface="Constantia"/>
                <a:cs typeface="Constantia"/>
                <a:sym typeface="Constantia"/>
              </a:rPr>
              <a:t>Active attack</a:t>
            </a:r>
            <a:endParaRPr/>
          </a:p>
          <a:p>
            <a:pPr indent="-246062" lvl="2" marL="9144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Constantia"/>
                <a:ea typeface="Constantia"/>
                <a:cs typeface="Constantia"/>
                <a:sym typeface="Constantia"/>
              </a:rPr>
              <a:t>Techno Crime is the term used by law enforcement agencies to denote criminal activity which uses (computer) technology, not as a tool to commit the crime, but as the subject of the crime itself. Techno Crime is usually pre-meditated and results in the </a:t>
            </a:r>
            <a:r>
              <a:rPr b="0" i="1" lang="en-US" sz="1600" u="none" cap="none" strike="noStrike">
                <a:solidFill>
                  <a:schemeClr val="dk1"/>
                </a:solidFill>
                <a:latin typeface="Constantia"/>
                <a:ea typeface="Constantia"/>
                <a:cs typeface="Constantia"/>
                <a:sym typeface="Constantia"/>
              </a:rPr>
              <a:t>deletion, corruption, alteration, theft or copying of data on an organization's systems</a:t>
            </a:r>
            <a:r>
              <a:rPr b="0" i="0" lang="en-US" sz="1600" u="none" cap="none" strike="noStrike">
                <a:solidFill>
                  <a:schemeClr val="dk1"/>
                </a:solidFill>
                <a:latin typeface="Constantia"/>
                <a:ea typeface="Constantia"/>
                <a:cs typeface="Constantia"/>
                <a:sym typeface="Constantia"/>
              </a:rPr>
              <a:t>. </a:t>
            </a:r>
            <a:endParaRPr/>
          </a:p>
          <a:p>
            <a:pPr indent="-246062" lvl="2" marL="9144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Constantia"/>
                <a:ea typeface="Constantia"/>
                <a:cs typeface="Constantia"/>
                <a:sym typeface="Constantia"/>
              </a:rPr>
              <a:t>Techno Criminals will usually probe their prey system for weaknesses and will almost always leave an electronic 'calling card' to ensure that their pseudonym identity is known. </a:t>
            </a:r>
            <a:endParaRPr/>
          </a:p>
          <a:p>
            <a:pPr indent="-246061" lvl="1" marL="639762" marR="0" rtl="0" algn="just">
              <a:lnSpc>
                <a:spcPct val="100000"/>
              </a:lnSpc>
              <a:spcBef>
                <a:spcPts val="360"/>
              </a:spcBef>
              <a:spcAft>
                <a:spcPts val="0"/>
              </a:spcAft>
              <a:buClr>
                <a:schemeClr val="accent1"/>
              </a:buClr>
              <a:buSzPts val="1530"/>
              <a:buFont typeface="Noto Sans Symbols"/>
              <a:buChar char="⚫"/>
            </a:pPr>
            <a:r>
              <a:rPr b="0" i="0" lang="en-US" sz="1800" u="none" cap="none" strike="noStrike">
                <a:solidFill>
                  <a:srgbClr val="FF0000"/>
                </a:solidFill>
                <a:latin typeface="Constantia"/>
                <a:ea typeface="Constantia"/>
                <a:cs typeface="Constantia"/>
                <a:sym typeface="Constantia"/>
              </a:rPr>
              <a:t>Techno – vandalism: </a:t>
            </a:r>
            <a:r>
              <a:rPr b="0" i="1" lang="en-US" sz="1800" u="none" cap="none" strike="noStrike">
                <a:solidFill>
                  <a:srgbClr val="FF0000"/>
                </a:solidFill>
                <a:latin typeface="Constantia"/>
                <a:ea typeface="Constantia"/>
                <a:cs typeface="Constantia"/>
                <a:sym typeface="Constantia"/>
              </a:rPr>
              <a:t>Passive attack</a:t>
            </a:r>
            <a:endParaRPr/>
          </a:p>
          <a:p>
            <a:pPr indent="-246062" lvl="2" marL="9144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Constantia"/>
                <a:ea typeface="Constantia"/>
                <a:cs typeface="Constantia"/>
                <a:sym typeface="Constantia"/>
              </a:rPr>
              <a:t>Techno Vandalism is a term used to describe </a:t>
            </a:r>
            <a:r>
              <a:rPr b="0" i="1" lang="en-US" sz="1600" u="none" cap="none" strike="noStrike">
                <a:solidFill>
                  <a:schemeClr val="dk1"/>
                </a:solidFill>
                <a:latin typeface="Constantia"/>
                <a:ea typeface="Constantia"/>
                <a:cs typeface="Constantia"/>
                <a:sym typeface="Constantia"/>
              </a:rPr>
              <a:t>a hacker or cracker </a:t>
            </a:r>
            <a:r>
              <a:rPr b="0" i="0" lang="en-US" sz="1600" u="none" cap="none" strike="noStrike">
                <a:solidFill>
                  <a:schemeClr val="dk1"/>
                </a:solidFill>
                <a:latin typeface="Constantia"/>
                <a:ea typeface="Constantia"/>
                <a:cs typeface="Constantia"/>
                <a:sym typeface="Constantia"/>
              </a:rPr>
              <a:t>who breaks into a computer system with the </a:t>
            </a:r>
            <a:r>
              <a:rPr b="0" i="1" lang="en-US" sz="1600" u="none" cap="none" strike="noStrike">
                <a:solidFill>
                  <a:schemeClr val="dk1"/>
                </a:solidFill>
                <a:latin typeface="Constantia"/>
                <a:ea typeface="Constantia"/>
                <a:cs typeface="Constantia"/>
                <a:sym typeface="Constantia"/>
              </a:rPr>
              <a:t>sole intent of defacing and or destroying its contents</a:t>
            </a:r>
            <a:r>
              <a:rPr b="0" i="0" lang="en-US" sz="1600" u="none" cap="none" strike="noStrike">
                <a:solidFill>
                  <a:schemeClr val="dk1"/>
                </a:solidFill>
                <a:latin typeface="Constantia"/>
                <a:ea typeface="Constantia"/>
                <a:cs typeface="Constantia"/>
                <a:sym typeface="Constantia"/>
              </a:rPr>
              <a:t>.</a:t>
            </a:r>
            <a:endParaRPr/>
          </a:p>
          <a:p>
            <a:pPr indent="-246062" lvl="2" marL="9144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Constantia"/>
                <a:ea typeface="Constantia"/>
                <a:cs typeface="Constantia"/>
                <a:sym typeface="Constantia"/>
              </a:rPr>
              <a:t> Techno Vandals can deploy </a:t>
            </a:r>
            <a:r>
              <a:rPr b="0" i="1" lang="en-US" sz="1600" u="none" cap="none" strike="noStrike">
                <a:solidFill>
                  <a:schemeClr val="dk1"/>
                </a:solidFill>
                <a:latin typeface="Constantia"/>
                <a:ea typeface="Constantia"/>
                <a:cs typeface="Constantia"/>
                <a:sym typeface="Constantia"/>
              </a:rPr>
              <a:t>'sniffers' </a:t>
            </a:r>
            <a:r>
              <a:rPr b="0" i="0" lang="en-US" sz="1600" u="none" cap="none" strike="noStrike">
                <a:solidFill>
                  <a:schemeClr val="dk1"/>
                </a:solidFill>
                <a:latin typeface="Constantia"/>
                <a:ea typeface="Constantia"/>
                <a:cs typeface="Constantia"/>
                <a:sym typeface="Constantia"/>
              </a:rPr>
              <a:t>on the Internet to locate soft (insecure) targets and then execute a range of commands using a variety of protocols towards a range of ports. If this sounds complex - it is! The best weapon against such attacks is a firewall which will hide and disguise your organization's presence on the Internet.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5b9e4b3f80_0_121"/>
          <p:cNvSpPr txBox="1"/>
          <p:nvPr>
            <p:ph type="title"/>
          </p:nvPr>
        </p:nvSpPr>
        <p:spPr>
          <a:xfrm>
            <a:off x="457200" y="70485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0" i="0" lang="en-US" sz="4200" u="none">
                <a:solidFill>
                  <a:schemeClr val="dk1"/>
                </a:solidFill>
                <a:latin typeface="Century Gothic"/>
                <a:ea typeface="Century Gothic"/>
                <a:cs typeface="Century Gothic"/>
                <a:sym typeface="Century Gothic"/>
              </a:rPr>
              <a:t>Active attacks</a:t>
            </a:r>
            <a:endParaRPr>
              <a:solidFill>
                <a:schemeClr val="dk1"/>
              </a:solidFill>
            </a:endParaRPr>
          </a:p>
        </p:txBody>
      </p:sp>
      <p:sp>
        <p:nvSpPr>
          <p:cNvPr id="420" name="Google Shape;420;g25b9e4b3f80_0_121"/>
          <p:cNvSpPr txBox="1"/>
          <p:nvPr>
            <p:ph idx="1" type="body"/>
          </p:nvPr>
        </p:nvSpPr>
        <p:spPr>
          <a:xfrm>
            <a:off x="914400" y="2209800"/>
            <a:ext cx="7772400" cy="3810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500" u="none">
                <a:latin typeface="Century Gothic"/>
                <a:ea typeface="Century Gothic"/>
                <a:cs typeface="Century Gothic"/>
                <a:sym typeface="Century Gothic"/>
              </a:rPr>
              <a:t>Probing network to confirm the information</a:t>
            </a:r>
            <a:endParaRPr sz="3100"/>
          </a:p>
          <a:p>
            <a:pPr indent="-342900" lvl="0" marL="342900" marR="0" rtl="0" algn="l">
              <a:lnSpc>
                <a:spcPct val="100000"/>
              </a:lnSpc>
              <a:spcBef>
                <a:spcPts val="1000"/>
              </a:spcBef>
              <a:spcAft>
                <a:spcPts val="0"/>
              </a:spcAft>
              <a:buClr>
                <a:schemeClr val="dk1"/>
              </a:buClr>
              <a:buSzPts val="2100"/>
              <a:buFont typeface="Noto Sans Symbols"/>
              <a:buChar char="►"/>
            </a:pPr>
            <a:r>
              <a:rPr b="0" i="0" lang="en-US" sz="2500" u="none">
                <a:latin typeface="Century Gothic"/>
                <a:ea typeface="Century Gothic"/>
                <a:cs typeface="Century Gothic"/>
                <a:sym typeface="Century Gothic"/>
              </a:rPr>
              <a:t>Involves risk of detection</a:t>
            </a:r>
            <a:endParaRPr sz="3100"/>
          </a:p>
          <a:p>
            <a:pPr indent="-342900" lvl="0" marL="342900" marR="0" rtl="0" algn="l">
              <a:lnSpc>
                <a:spcPct val="100000"/>
              </a:lnSpc>
              <a:spcBef>
                <a:spcPts val="1000"/>
              </a:spcBef>
              <a:spcAft>
                <a:spcPts val="0"/>
              </a:spcAft>
              <a:buClr>
                <a:schemeClr val="dk1"/>
              </a:buClr>
              <a:buSzPts val="2100"/>
              <a:buFont typeface="Noto Sans Symbols"/>
              <a:buChar char="►"/>
            </a:pPr>
            <a:r>
              <a:rPr b="0" i="0" lang="en-US" sz="2500" u="none">
                <a:latin typeface="Century Gothic"/>
                <a:ea typeface="Century Gothic"/>
                <a:cs typeface="Century Gothic"/>
                <a:sym typeface="Century Gothic"/>
              </a:rPr>
              <a:t>Provides confirmation to attacker about security measures</a:t>
            </a:r>
            <a:endParaRPr sz="3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5b9e4b3f80_0_139"/>
          <p:cNvSpPr txBox="1"/>
          <p:nvPr>
            <p:ph type="title"/>
          </p:nvPr>
        </p:nvSpPr>
        <p:spPr>
          <a:xfrm>
            <a:off x="457200" y="70485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0" i="0" lang="en-US" sz="4200" u="none">
                <a:solidFill>
                  <a:schemeClr val="dk1"/>
                </a:solidFill>
                <a:latin typeface="Century Gothic"/>
                <a:ea typeface="Century Gothic"/>
                <a:cs typeface="Century Gothic"/>
                <a:sym typeface="Century Gothic"/>
              </a:rPr>
              <a:t>2. Scanning and scrutinizing the gathered information</a:t>
            </a:r>
            <a:endParaRPr>
              <a:solidFill>
                <a:schemeClr val="dk1"/>
              </a:solidFill>
            </a:endParaRPr>
          </a:p>
        </p:txBody>
      </p:sp>
      <p:sp>
        <p:nvSpPr>
          <p:cNvPr id="426" name="Google Shape;426;g25b9e4b3f80_0_139"/>
          <p:cNvSpPr txBox="1"/>
          <p:nvPr>
            <p:ph idx="1" type="body"/>
          </p:nvPr>
        </p:nvSpPr>
        <p:spPr>
          <a:xfrm>
            <a:off x="914400" y="2480125"/>
            <a:ext cx="7772400" cy="3940800"/>
          </a:xfrm>
          <a:prstGeom prst="rect">
            <a:avLst/>
          </a:prstGeom>
          <a:noFill/>
          <a:ln>
            <a:noFill/>
          </a:ln>
        </p:spPr>
        <p:txBody>
          <a:bodyPr anchorCtr="0" anchor="t" bIns="45700" lIns="91425" spcFirstLastPara="1" rIns="91425" wrap="square" tIns="45700">
            <a:normAutofit lnSpcReduction="10000"/>
          </a:bodyPr>
          <a:lstStyle/>
          <a:p>
            <a:pPr indent="-273050" lvl="0" marL="273050" marR="0" rtl="0" algn="l">
              <a:lnSpc>
                <a:spcPct val="90000"/>
              </a:lnSpc>
              <a:spcBef>
                <a:spcPts val="0"/>
              </a:spcBef>
              <a:spcAft>
                <a:spcPts val="0"/>
              </a:spcAft>
              <a:buClr>
                <a:srgbClr val="8AD0D6"/>
              </a:buClr>
              <a:buSzPts val="1600"/>
              <a:buFont typeface="Noto Sans Symbols"/>
              <a:buNone/>
            </a:pPr>
            <a:r>
              <a:rPr b="0" i="0" lang="en-US" sz="2200" u="none">
                <a:latin typeface="Century Gothic"/>
                <a:ea typeface="Century Gothic"/>
                <a:cs typeface="Century Gothic"/>
                <a:sym typeface="Century Gothic"/>
              </a:rPr>
              <a:t>Key step to examine intelligently while gathering information     </a:t>
            </a:r>
            <a:endParaRPr sz="2800"/>
          </a:p>
          <a:p>
            <a:pPr indent="-273050" lvl="0" marL="273050" marR="0" rtl="0" algn="l">
              <a:lnSpc>
                <a:spcPct val="90000"/>
              </a:lnSpc>
              <a:spcBef>
                <a:spcPts val="500"/>
              </a:spcBef>
              <a:spcAft>
                <a:spcPts val="0"/>
              </a:spcAft>
              <a:buClr>
                <a:srgbClr val="8AD0D6"/>
              </a:buClr>
              <a:buSzPts val="1600"/>
              <a:buFont typeface="Noto Sans Symbols"/>
              <a:buNone/>
            </a:pPr>
            <a:r>
              <a:rPr b="0" i="0" lang="en-US" sz="2200" u="none">
                <a:latin typeface="Century Gothic"/>
                <a:ea typeface="Century Gothic"/>
                <a:cs typeface="Century Gothic"/>
                <a:sym typeface="Century Gothic"/>
              </a:rPr>
              <a:t> -Scanning objectives</a:t>
            </a:r>
            <a:endParaRPr sz="2800"/>
          </a:p>
          <a:p>
            <a:pPr indent="-273050" lvl="0" marL="273050" marR="0" rtl="0" algn="l">
              <a:lnSpc>
                <a:spcPct val="90000"/>
              </a:lnSpc>
              <a:spcBef>
                <a:spcPts val="500"/>
              </a:spcBef>
              <a:spcAft>
                <a:spcPts val="0"/>
              </a:spcAft>
              <a:buClr>
                <a:srgbClr val="8AD0D6"/>
              </a:buClr>
              <a:buSzPts val="1600"/>
              <a:buFont typeface="Noto Sans Symbols"/>
              <a:buNone/>
            </a:pPr>
            <a:r>
              <a:rPr b="0" i="0" lang="en-US" sz="2200" u="none">
                <a:latin typeface="Century Gothic"/>
                <a:ea typeface="Century Gothic"/>
                <a:cs typeface="Century Gothic"/>
                <a:sym typeface="Century Gothic"/>
              </a:rPr>
              <a:t>1. Valid used accounts or groups</a:t>
            </a:r>
            <a:endParaRPr sz="2800"/>
          </a:p>
          <a:p>
            <a:pPr indent="-273050" lvl="0" marL="273050" marR="0" rtl="0" algn="l">
              <a:lnSpc>
                <a:spcPct val="90000"/>
              </a:lnSpc>
              <a:spcBef>
                <a:spcPts val="500"/>
              </a:spcBef>
              <a:spcAft>
                <a:spcPts val="0"/>
              </a:spcAft>
              <a:buClr>
                <a:srgbClr val="8AD0D6"/>
              </a:buClr>
              <a:buSzPts val="1600"/>
              <a:buFont typeface="Noto Sans Symbols"/>
              <a:buNone/>
            </a:pPr>
            <a:r>
              <a:rPr b="0" i="0" lang="en-US" sz="2200" u="none">
                <a:latin typeface="Century Gothic"/>
                <a:ea typeface="Century Gothic"/>
                <a:cs typeface="Century Gothic"/>
                <a:sym typeface="Century Gothic"/>
              </a:rPr>
              <a:t>2. Network &amp;/or shared resources</a:t>
            </a:r>
            <a:endParaRPr sz="2800"/>
          </a:p>
          <a:p>
            <a:pPr indent="-273050" lvl="0" marL="273050" marR="0" rtl="0" algn="l">
              <a:lnSpc>
                <a:spcPct val="90000"/>
              </a:lnSpc>
              <a:spcBef>
                <a:spcPts val="500"/>
              </a:spcBef>
              <a:spcAft>
                <a:spcPts val="0"/>
              </a:spcAft>
              <a:buClr>
                <a:srgbClr val="8AD0D6"/>
              </a:buClr>
              <a:buSzPts val="1600"/>
              <a:buFont typeface="Noto Sans Symbols"/>
              <a:buNone/>
            </a:pPr>
            <a:r>
              <a:rPr b="0" i="0" lang="en-US" sz="2200" u="none">
                <a:latin typeface="Century Gothic"/>
                <a:ea typeface="Century Gothic"/>
                <a:cs typeface="Century Gothic"/>
                <a:sym typeface="Century Gothic"/>
              </a:rPr>
              <a:t>3. OS and different applications that are running on the OS.</a:t>
            </a:r>
            <a:endParaRPr sz="2800"/>
          </a:p>
          <a:p>
            <a:pPr indent="-273050" lvl="0" marL="273050" marR="0" rtl="0" algn="l">
              <a:lnSpc>
                <a:spcPct val="90000"/>
              </a:lnSpc>
              <a:spcBef>
                <a:spcPts val="500"/>
              </a:spcBef>
              <a:spcAft>
                <a:spcPts val="0"/>
              </a:spcAft>
              <a:buClr>
                <a:srgbClr val="8AD0D6"/>
              </a:buClr>
              <a:buSzPts val="1600"/>
              <a:buFont typeface="Noto Sans Symbols"/>
              <a:buNone/>
            </a:pPr>
            <a:r>
              <a:t/>
            </a:r>
            <a:endParaRPr b="0" i="0" sz="2200" u="none">
              <a:latin typeface="Century Gothic"/>
              <a:ea typeface="Century Gothic"/>
              <a:cs typeface="Century Gothic"/>
              <a:sym typeface="Century Gothic"/>
            </a:endParaRPr>
          </a:p>
          <a:p>
            <a:pPr indent="-273050" lvl="0" marL="273050" marR="0" rtl="0" algn="l">
              <a:lnSpc>
                <a:spcPct val="90000"/>
              </a:lnSpc>
              <a:spcBef>
                <a:spcPts val="500"/>
              </a:spcBef>
              <a:spcAft>
                <a:spcPts val="0"/>
              </a:spcAft>
              <a:buClr>
                <a:srgbClr val="8AD0D6"/>
              </a:buClr>
              <a:buSzPts val="1600"/>
              <a:buFont typeface="Noto Sans Symbols"/>
              <a:buNone/>
            </a:pPr>
            <a:r>
              <a:rPr b="0" i="0" lang="en-US" sz="2000" u="none">
                <a:solidFill>
                  <a:srgbClr val="FF0000"/>
                </a:solidFill>
                <a:latin typeface="Century Gothic"/>
                <a:ea typeface="Century Gothic"/>
                <a:cs typeface="Century Gothic"/>
                <a:sym typeface="Century Gothic"/>
              </a:rPr>
              <a:t>Port scanning</a:t>
            </a:r>
            <a:endParaRPr/>
          </a:p>
          <a:p>
            <a:pPr indent="-273050" lvl="0" marL="273050" marR="0" rtl="0" algn="l">
              <a:lnSpc>
                <a:spcPct val="90000"/>
              </a:lnSpc>
              <a:spcBef>
                <a:spcPts val="500"/>
              </a:spcBef>
              <a:spcAft>
                <a:spcPts val="0"/>
              </a:spcAft>
              <a:buClr>
                <a:srgbClr val="8AD0D6"/>
              </a:buClr>
              <a:buSzPts val="1600"/>
              <a:buFont typeface="Noto Sans Symbols"/>
              <a:buNone/>
            </a:pPr>
            <a:r>
              <a:rPr b="0" i="0" lang="en-US" sz="2000" u="none">
                <a:solidFill>
                  <a:srgbClr val="FF0000"/>
                </a:solidFill>
                <a:latin typeface="Century Gothic"/>
                <a:ea typeface="Century Gothic"/>
                <a:cs typeface="Century Gothic"/>
                <a:sym typeface="Century Gothic"/>
              </a:rPr>
              <a:t>Network Scanning</a:t>
            </a:r>
            <a:endParaRPr/>
          </a:p>
          <a:p>
            <a:pPr indent="-273050" lvl="0" marL="273050" marR="0" rtl="0" algn="l">
              <a:lnSpc>
                <a:spcPct val="90000"/>
              </a:lnSpc>
              <a:spcBef>
                <a:spcPts val="500"/>
              </a:spcBef>
              <a:spcAft>
                <a:spcPts val="0"/>
              </a:spcAft>
              <a:buClr>
                <a:srgbClr val="8AD0D6"/>
              </a:buClr>
              <a:buSzPts val="1600"/>
              <a:buFont typeface="Noto Sans Symbols"/>
              <a:buNone/>
            </a:pPr>
            <a:r>
              <a:rPr b="0" i="0" lang="en-US" sz="2000" u="none">
                <a:solidFill>
                  <a:srgbClr val="FF0000"/>
                </a:solidFill>
                <a:latin typeface="Century Gothic"/>
                <a:ea typeface="Century Gothic"/>
                <a:cs typeface="Century Gothic"/>
                <a:sym typeface="Century Gothic"/>
              </a:rPr>
              <a:t>Vulnerability scanning.</a:t>
            </a:r>
            <a:r>
              <a:rPr b="0" i="0" lang="en-US" sz="2000" u="none">
                <a:solidFill>
                  <a:schemeClr val="lt1"/>
                </a:solidFill>
                <a:latin typeface="Century Gothic"/>
                <a:ea typeface="Century Gothic"/>
                <a:cs typeface="Century Gothic"/>
                <a:sym typeface="Century Gothic"/>
              </a:rPr>
              <a:t>  </a:t>
            </a:r>
            <a:endParaRPr b="0" i="0" sz="2000" u="none">
              <a:solidFill>
                <a:srgbClr val="FF0000"/>
              </a:solidFill>
              <a:latin typeface="Century Gothic"/>
              <a:ea typeface="Century Gothic"/>
              <a:cs typeface="Century Gothic"/>
              <a:sym typeface="Century Gothic"/>
            </a:endParaRPr>
          </a:p>
          <a:p>
            <a:pPr indent="-241300" lvl="0" marL="342900" marR="0" rtl="0" algn="l">
              <a:lnSpc>
                <a:spcPct val="100000"/>
              </a:lnSpc>
              <a:spcBef>
                <a:spcPts val="1000"/>
              </a:spcBef>
              <a:spcAft>
                <a:spcPts val="0"/>
              </a:spcAft>
              <a:buClr>
                <a:srgbClr val="8AD0D6"/>
              </a:buClr>
              <a:buSzPts val="1600"/>
              <a:buFont typeface="Noto Sans Symbols"/>
              <a:buNone/>
            </a:pPr>
            <a:r>
              <a:t/>
            </a:r>
            <a:endParaRPr b="0" i="0" sz="2000" u="none">
              <a:solidFill>
                <a:srgbClr val="FF0000"/>
              </a:solidFill>
              <a:latin typeface="Century Gothic"/>
              <a:ea typeface="Century Gothic"/>
              <a:cs typeface="Century Gothic"/>
              <a:sym typeface="Century Gothic"/>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5b9e4b3f80_0_144"/>
          <p:cNvSpPr txBox="1"/>
          <p:nvPr>
            <p:ph type="title"/>
          </p:nvPr>
        </p:nvSpPr>
        <p:spPr>
          <a:xfrm>
            <a:off x="457200" y="70485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0" i="0" lang="en-US" sz="4200" u="none">
                <a:solidFill>
                  <a:schemeClr val="dk1"/>
                </a:solidFill>
                <a:latin typeface="Century Gothic"/>
                <a:ea typeface="Century Gothic"/>
                <a:cs typeface="Century Gothic"/>
                <a:sym typeface="Century Gothic"/>
              </a:rPr>
              <a:t>3. Launching the attack</a:t>
            </a:r>
            <a:endParaRPr>
              <a:solidFill>
                <a:schemeClr val="dk1"/>
              </a:solidFill>
            </a:endParaRPr>
          </a:p>
        </p:txBody>
      </p:sp>
      <p:sp>
        <p:nvSpPr>
          <p:cNvPr id="432" name="Google Shape;432;g25b9e4b3f80_0_144"/>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rmAutofit lnSpcReduction="10000"/>
          </a:bodyPr>
          <a:lstStyle/>
          <a:p>
            <a:pPr indent="-273050" lvl="0" marL="273050" marR="0" rtl="0" algn="l">
              <a:lnSpc>
                <a:spcPct val="100000"/>
              </a:lnSpc>
              <a:spcBef>
                <a:spcPts val="0"/>
              </a:spcBef>
              <a:spcAft>
                <a:spcPts val="0"/>
              </a:spcAft>
              <a:buClr>
                <a:srgbClr val="8AD0D6"/>
              </a:buClr>
              <a:buSzPts val="1600"/>
              <a:buFont typeface="Noto Sans Symbols"/>
              <a:buNone/>
            </a:pPr>
            <a:r>
              <a:t/>
            </a:r>
            <a:endParaRPr b="0" i="0" sz="2000" u="none">
              <a:solidFill>
                <a:schemeClr val="lt1"/>
              </a:solidFill>
              <a:latin typeface="Century Gothic"/>
              <a:ea typeface="Century Gothic"/>
              <a:cs typeface="Century Gothic"/>
              <a:sym typeface="Century Gothic"/>
            </a:endParaRPr>
          </a:p>
          <a:p>
            <a:pPr indent="-273050" lvl="0" marL="273050" marR="0" rtl="0" algn="l">
              <a:lnSpc>
                <a:spcPct val="100000"/>
              </a:lnSpc>
              <a:spcBef>
                <a:spcPts val="1000"/>
              </a:spcBef>
              <a:spcAft>
                <a:spcPts val="0"/>
              </a:spcAft>
              <a:buClr>
                <a:srgbClr val="8AD0D6"/>
              </a:buClr>
              <a:buSzPts val="1600"/>
              <a:buFont typeface="Noto Sans Symbols"/>
              <a:buNone/>
            </a:pPr>
            <a:r>
              <a:rPr b="0" i="0" lang="en-US" sz="2400" u="none">
                <a:latin typeface="Century Gothic"/>
                <a:ea typeface="Century Gothic"/>
                <a:cs typeface="Century Gothic"/>
                <a:sym typeface="Century Gothic"/>
              </a:rPr>
              <a:t>Attack is launched using following steps</a:t>
            </a:r>
            <a:endParaRPr sz="3000"/>
          </a:p>
          <a:p>
            <a:pPr indent="-273050" lvl="0" marL="273050" marR="0" rtl="0" algn="l">
              <a:lnSpc>
                <a:spcPct val="100000"/>
              </a:lnSpc>
              <a:spcBef>
                <a:spcPts val="1000"/>
              </a:spcBef>
              <a:spcAft>
                <a:spcPts val="0"/>
              </a:spcAft>
              <a:buClr>
                <a:schemeClr val="dk1"/>
              </a:buClr>
              <a:buSzPts val="2000"/>
              <a:buFont typeface="Noto Sans Symbols"/>
              <a:buAutoNum type="arabicPeriod"/>
            </a:pPr>
            <a:r>
              <a:rPr b="0" i="0" lang="en-US" sz="2400" u="none">
                <a:latin typeface="Century Gothic"/>
                <a:ea typeface="Century Gothic"/>
                <a:cs typeface="Century Gothic"/>
                <a:sym typeface="Century Gothic"/>
              </a:rPr>
              <a:t>Crack the password</a:t>
            </a:r>
            <a:endParaRPr sz="3000"/>
          </a:p>
          <a:p>
            <a:pPr indent="-273050" lvl="0" marL="273050" marR="0" rtl="0" algn="l">
              <a:lnSpc>
                <a:spcPct val="100000"/>
              </a:lnSpc>
              <a:spcBef>
                <a:spcPts val="1000"/>
              </a:spcBef>
              <a:spcAft>
                <a:spcPts val="0"/>
              </a:spcAft>
              <a:buClr>
                <a:schemeClr val="dk1"/>
              </a:buClr>
              <a:buSzPts val="2000"/>
              <a:buFont typeface="Noto Sans Symbols"/>
              <a:buAutoNum type="arabicPeriod"/>
            </a:pPr>
            <a:r>
              <a:rPr b="0" i="0" lang="en-US" sz="2400" u="none">
                <a:latin typeface="Century Gothic"/>
                <a:ea typeface="Century Gothic"/>
                <a:cs typeface="Century Gothic"/>
                <a:sym typeface="Century Gothic"/>
              </a:rPr>
              <a:t>Exploit the privileges</a:t>
            </a:r>
            <a:endParaRPr sz="3000"/>
          </a:p>
          <a:p>
            <a:pPr indent="-273050" lvl="0" marL="273050" marR="0" rtl="0" algn="l">
              <a:lnSpc>
                <a:spcPct val="100000"/>
              </a:lnSpc>
              <a:spcBef>
                <a:spcPts val="1000"/>
              </a:spcBef>
              <a:spcAft>
                <a:spcPts val="0"/>
              </a:spcAft>
              <a:buClr>
                <a:schemeClr val="dk1"/>
              </a:buClr>
              <a:buSzPts val="2000"/>
              <a:buFont typeface="Noto Sans Symbols"/>
              <a:buAutoNum type="arabicPeriod"/>
            </a:pPr>
            <a:r>
              <a:rPr b="0" i="0" lang="en-US" sz="2400" u="none">
                <a:latin typeface="Century Gothic"/>
                <a:ea typeface="Century Gothic"/>
                <a:cs typeface="Century Gothic"/>
                <a:sym typeface="Century Gothic"/>
              </a:rPr>
              <a:t>Execute the malicious commands/ applications</a:t>
            </a:r>
            <a:endParaRPr sz="3000"/>
          </a:p>
          <a:p>
            <a:pPr indent="-273050" lvl="0" marL="273050" marR="0" rtl="0" algn="l">
              <a:lnSpc>
                <a:spcPct val="100000"/>
              </a:lnSpc>
              <a:spcBef>
                <a:spcPts val="1000"/>
              </a:spcBef>
              <a:spcAft>
                <a:spcPts val="0"/>
              </a:spcAft>
              <a:buClr>
                <a:schemeClr val="dk1"/>
              </a:buClr>
              <a:buSzPts val="2000"/>
              <a:buFont typeface="Noto Sans Symbols"/>
              <a:buAutoNum type="arabicPeriod"/>
            </a:pPr>
            <a:r>
              <a:rPr b="0" i="0" lang="en-US" sz="2400" u="none">
                <a:latin typeface="Century Gothic"/>
                <a:ea typeface="Century Gothic"/>
                <a:cs typeface="Century Gothic"/>
                <a:sym typeface="Century Gothic"/>
              </a:rPr>
              <a:t>Hide the files (if required)</a:t>
            </a:r>
            <a:endParaRPr sz="3000"/>
          </a:p>
          <a:p>
            <a:pPr indent="-273050" lvl="0" marL="273050" marR="0" rtl="0" algn="l">
              <a:lnSpc>
                <a:spcPct val="100000"/>
              </a:lnSpc>
              <a:spcBef>
                <a:spcPts val="1000"/>
              </a:spcBef>
              <a:spcAft>
                <a:spcPts val="0"/>
              </a:spcAft>
              <a:buClr>
                <a:schemeClr val="dk1"/>
              </a:buClr>
              <a:buSzPts val="2000"/>
              <a:buFont typeface="Noto Sans Symbols"/>
              <a:buAutoNum type="arabicPeriod"/>
            </a:pPr>
            <a:r>
              <a:rPr b="0" i="0" lang="en-US" sz="2400" u="none">
                <a:latin typeface="Century Gothic"/>
                <a:ea typeface="Century Gothic"/>
                <a:cs typeface="Century Gothic"/>
                <a:sym typeface="Century Gothic"/>
              </a:rPr>
              <a:t>Cover the tracks</a:t>
            </a:r>
            <a:endParaRPr sz="3000"/>
          </a:p>
          <a:p>
            <a:pPr indent="-273050" lvl="0" marL="273050" marR="0" rtl="0" algn="l">
              <a:lnSpc>
                <a:spcPct val="100000"/>
              </a:lnSpc>
              <a:spcBef>
                <a:spcPts val="1000"/>
              </a:spcBef>
              <a:spcAft>
                <a:spcPts val="0"/>
              </a:spcAft>
              <a:buClr>
                <a:srgbClr val="8AD0D6"/>
              </a:buClr>
              <a:buSzPts val="1600"/>
              <a:buFont typeface="Noto Sans Symbols"/>
              <a:buNone/>
            </a:pPr>
            <a:r>
              <a:t/>
            </a:r>
            <a:endParaRPr b="0" i="0" sz="2400" u="none">
              <a:latin typeface="Century Gothic"/>
              <a:ea typeface="Century Gothic"/>
              <a:cs typeface="Century Gothic"/>
              <a:sym typeface="Century Gothic"/>
            </a:endParaRPr>
          </a:p>
          <a:p>
            <a:pPr indent="-241300" lvl="0" marL="342900" marR="0" rtl="0" algn="l">
              <a:lnSpc>
                <a:spcPct val="100000"/>
              </a:lnSpc>
              <a:spcBef>
                <a:spcPts val="1000"/>
              </a:spcBef>
              <a:spcAft>
                <a:spcPts val="0"/>
              </a:spcAft>
              <a:buClr>
                <a:srgbClr val="8AD0D6"/>
              </a:buClr>
              <a:buSzPts val="1600"/>
              <a:buFont typeface="Noto Sans Symbols"/>
              <a:buNone/>
            </a:pPr>
            <a:r>
              <a:t/>
            </a:r>
            <a:endParaRPr b="0" i="0" sz="2400" u="none">
              <a:latin typeface="Century Gothic"/>
              <a:ea typeface="Century Gothic"/>
              <a:cs typeface="Century Gothic"/>
              <a:sym typeface="Century Gothic"/>
            </a:endParaRPr>
          </a:p>
        </p:txBody>
      </p:sp>
      <p:sp>
        <p:nvSpPr>
          <p:cNvPr id="433" name="Google Shape;433;g25b9e4b3f80_0_144"/>
          <p:cNvSpPr txBox="1"/>
          <p:nvPr/>
        </p:nvSpPr>
        <p:spPr>
          <a:xfrm>
            <a:off x="6781800" y="1524000"/>
            <a:ext cx="1981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0D47F"/>
              </a:buClr>
              <a:buSzPts val="1800"/>
              <a:buFont typeface="Arial"/>
              <a:buNone/>
            </a:pPr>
            <a:r>
              <a:rPr b="1" i="1" lang="en-US" sz="1800" u="none" cap="none" strike="noStrike">
                <a:solidFill>
                  <a:srgbClr val="F0D47F"/>
                </a:solidFill>
                <a:latin typeface="Arial"/>
                <a:ea typeface="Arial"/>
                <a:cs typeface="Arial"/>
                <a:sym typeface="Arial"/>
              </a:rPr>
              <a:t>Usually 90% time is used for first 2 steps and 10% to launch the attack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5b9e4b3f80_0_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3400" u="none">
                <a:solidFill>
                  <a:schemeClr val="dk1"/>
                </a:solidFill>
                <a:latin typeface="Calibri"/>
                <a:ea typeface="Calibri"/>
                <a:cs typeface="Calibri"/>
                <a:sym typeface="Calibri"/>
              </a:rPr>
              <a:t>ITA 2000</a:t>
            </a:r>
            <a:endParaRPr sz="4000"/>
          </a:p>
        </p:txBody>
      </p:sp>
      <p:sp>
        <p:nvSpPr>
          <p:cNvPr id="439" name="Google Shape;439;g25b9e4b3f80_0_0"/>
          <p:cNvSpPr txBox="1"/>
          <p:nvPr>
            <p:ph idx="1" type="body"/>
          </p:nvPr>
        </p:nvSpPr>
        <p:spPr>
          <a:xfrm>
            <a:off x="457200" y="1230312"/>
            <a:ext cx="8229600" cy="4389300"/>
          </a:xfrm>
          <a:prstGeom prst="rect">
            <a:avLst/>
          </a:prstGeom>
          <a:noFill/>
          <a:ln>
            <a:noFill/>
          </a:ln>
        </p:spPr>
        <p:txBody>
          <a:bodyPr anchorCtr="0" anchor="t" bIns="45700" lIns="91425" spcFirstLastPara="1" rIns="91425" wrap="square" tIns="45700">
            <a:noAutofit/>
          </a:bodyPr>
          <a:lstStyle/>
          <a:p>
            <a:pPr indent="-279400" lvl="0" marL="3429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Act of Indian parliament(No 21 of 2000)</a:t>
            </a:r>
            <a:endParaRPr sz="1600"/>
          </a:p>
          <a:p>
            <a:pPr indent="-342900" lvl="0" marL="342900" marR="0" rtl="0" algn="l">
              <a:lnSpc>
                <a:spcPct val="100000"/>
              </a:lnSpc>
              <a:spcBef>
                <a:spcPts val="640"/>
              </a:spcBef>
              <a:spcAft>
                <a:spcPts val="0"/>
              </a:spcAft>
              <a:buClr>
                <a:schemeClr val="dk1"/>
              </a:buClr>
              <a:buSzPts val="3200"/>
              <a:buFont typeface="Arial"/>
              <a:buChar char="•"/>
            </a:pPr>
            <a:r>
              <a:rPr b="0" i="0" lang="en-US" sz="2200" u="none" cap="none" strike="noStrike">
                <a:solidFill>
                  <a:schemeClr val="dk1"/>
                </a:solidFill>
                <a:latin typeface="Calibri"/>
                <a:ea typeface="Calibri"/>
                <a:cs typeface="Calibri"/>
                <a:sym typeface="Calibri"/>
              </a:rPr>
              <a:t>17 </a:t>
            </a:r>
            <a:r>
              <a:rPr b="0" i="0" lang="en-US" sz="1800" u="none" cap="none" strike="noStrike">
                <a:solidFill>
                  <a:schemeClr val="dk1"/>
                </a:solidFill>
                <a:latin typeface="Calibri"/>
                <a:ea typeface="Calibri"/>
                <a:cs typeface="Calibri"/>
                <a:sym typeface="Calibri"/>
              </a:rPr>
              <a:t>th</a:t>
            </a:r>
            <a:r>
              <a:rPr b="0" i="0" lang="en-US" sz="2200" u="none" cap="none" strike="noStrike">
                <a:solidFill>
                  <a:schemeClr val="dk1"/>
                </a:solidFill>
                <a:latin typeface="Calibri"/>
                <a:ea typeface="Calibri"/>
                <a:cs typeface="Calibri"/>
                <a:sym typeface="Calibri"/>
              </a:rPr>
              <a:t> October 2000.</a:t>
            </a:r>
            <a:endParaRPr sz="1600"/>
          </a:p>
          <a:p>
            <a:pPr indent="-279400" lvl="0" marL="342900" marR="0" rtl="0" algn="l">
              <a:lnSpc>
                <a:spcPct val="100000"/>
              </a:lnSpc>
              <a:spcBef>
                <a:spcPts val="6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UNCITRAL –Model law, 1996</a:t>
            </a:r>
            <a:endParaRPr sz="1600"/>
          </a:p>
          <a:p>
            <a:pPr indent="-279400" lvl="0" marL="342900" marR="0" rtl="0" algn="l">
              <a:lnSpc>
                <a:spcPct val="100000"/>
              </a:lnSpc>
              <a:spcBef>
                <a:spcPts val="6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UN - 1997</a:t>
            </a:r>
            <a:endParaRPr sz="1600"/>
          </a:p>
          <a:p>
            <a:pPr indent="-279400" lvl="0" marL="342900" marR="0" rtl="0" algn="l">
              <a:lnSpc>
                <a:spcPct val="100000"/>
              </a:lnSpc>
              <a:spcBef>
                <a:spcPts val="6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India – 12th country to enable cyberlaw.</a:t>
            </a:r>
            <a:endParaRPr sz="1600"/>
          </a:p>
          <a:p>
            <a:pPr indent="-139700" lvl="0" marL="342900" marR="0" rtl="0" algn="l">
              <a:lnSpc>
                <a:spcPct val="100000"/>
              </a:lnSpc>
              <a:spcBef>
                <a:spcPts val="640"/>
              </a:spcBef>
              <a:spcAft>
                <a:spcPts val="0"/>
              </a:spcAft>
              <a:buClr>
                <a:schemeClr val="dk1"/>
              </a:buClr>
              <a:buSzPts val="3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5b9e4b3f80_0_5"/>
          <p:cNvSpPr txBox="1"/>
          <p:nvPr>
            <p:ph type="title"/>
          </p:nvPr>
        </p:nvSpPr>
        <p:spPr>
          <a:xfrm>
            <a:off x="457200" y="70485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3900" u="none">
                <a:solidFill>
                  <a:schemeClr val="dk1"/>
                </a:solidFill>
                <a:latin typeface="Calibri"/>
                <a:ea typeface="Calibri"/>
                <a:cs typeface="Calibri"/>
                <a:sym typeface="Calibri"/>
              </a:rPr>
              <a:t>Objectives of ITA 2000</a:t>
            </a:r>
            <a:endParaRPr sz="4500"/>
          </a:p>
        </p:txBody>
      </p:sp>
      <p:sp>
        <p:nvSpPr>
          <p:cNvPr id="445" name="Google Shape;445;g25b9e4b3f80_0_5"/>
          <p:cNvSpPr txBox="1"/>
          <p:nvPr>
            <p:ph idx="1" type="body"/>
          </p:nvPr>
        </p:nvSpPr>
        <p:spPr>
          <a:xfrm>
            <a:off x="457200" y="1935162"/>
            <a:ext cx="8229600" cy="4389300"/>
          </a:xfrm>
          <a:prstGeom prst="rect">
            <a:avLst/>
          </a:prstGeom>
          <a:noFill/>
          <a:ln>
            <a:noFill/>
          </a:ln>
        </p:spPr>
        <p:txBody>
          <a:bodyPr anchorCtr="0" anchor="t" bIns="45700" lIns="91425" spcFirstLastPara="1" rIns="91425" wrap="square" tIns="45700">
            <a:noAutofit/>
          </a:bodyPr>
          <a:lstStyle/>
          <a:p>
            <a:pPr indent="-311150" lvl="0" marL="342900" marR="0" rtl="0" algn="l">
              <a:lnSpc>
                <a:spcPct val="10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Provides legal recognition to transactions done by EDI and other electronics means of communication or E-commerce transactions.</a:t>
            </a:r>
            <a:endParaRPr sz="2100"/>
          </a:p>
          <a:p>
            <a:pPr indent="-342900" lvl="0" marL="342900" marR="0" rtl="0" algn="l">
              <a:lnSpc>
                <a:spcPct val="100000"/>
              </a:lnSpc>
              <a:spcBef>
                <a:spcPts val="480"/>
              </a:spcBef>
              <a:spcAft>
                <a:spcPts val="0"/>
              </a:spcAft>
              <a:buClr>
                <a:schemeClr val="dk1"/>
              </a:buClr>
              <a:buSzPts val="2400"/>
              <a:buFont typeface="Arial"/>
              <a:buNone/>
            </a:pPr>
            <a:r>
              <a:t/>
            </a:r>
            <a:endParaRPr b="0" i="0" sz="1900" u="none">
              <a:solidFill>
                <a:schemeClr val="dk1"/>
              </a:solidFill>
              <a:latin typeface="Calibri"/>
              <a:ea typeface="Calibri"/>
              <a:cs typeface="Calibri"/>
              <a:sym typeface="Calibri"/>
            </a:endParaRPr>
          </a:p>
          <a:p>
            <a:pPr indent="-311150" lvl="0" marL="342900" marR="0" rtl="0" algn="l">
              <a:lnSpc>
                <a:spcPct val="100000"/>
              </a:lnSpc>
              <a:spcBef>
                <a:spcPts val="4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This act amends existing laws- </a:t>
            </a:r>
            <a:endParaRPr b="0" i="0" sz="1900" u="none">
              <a:solidFill>
                <a:schemeClr val="dk1"/>
              </a:solidFill>
              <a:latin typeface="Calibri"/>
              <a:ea typeface="Calibri"/>
              <a:cs typeface="Calibri"/>
              <a:sym typeface="Calibri"/>
            </a:endParaRPr>
          </a:p>
          <a:p>
            <a:pPr indent="-311150" lvl="0" marL="342900" marR="0" rtl="0" algn="l">
              <a:lnSpc>
                <a:spcPct val="100000"/>
              </a:lnSpc>
              <a:spcBef>
                <a:spcPts val="4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IPC 1860, IEA 1872, </a:t>
            </a:r>
            <a:endParaRPr b="0" i="0" sz="1900" u="none">
              <a:solidFill>
                <a:schemeClr val="dk1"/>
              </a:solidFill>
              <a:latin typeface="Calibri"/>
              <a:ea typeface="Calibri"/>
              <a:cs typeface="Calibri"/>
              <a:sym typeface="Calibri"/>
            </a:endParaRPr>
          </a:p>
          <a:p>
            <a:pPr indent="-311150" lvl="0" marL="342900" marR="0" rtl="0" algn="l">
              <a:lnSpc>
                <a:spcPct val="100000"/>
              </a:lnSpc>
              <a:spcBef>
                <a:spcPts val="4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Bankers’ book Evidence Act 1891 and RBI Act 1934.</a:t>
            </a:r>
            <a:endParaRPr sz="2100"/>
          </a:p>
          <a:p>
            <a:pPr indent="-190500" lvl="0" marL="342900" marR="0" rtl="0" algn="l">
              <a:lnSpc>
                <a:spcPct val="100000"/>
              </a:lnSpc>
              <a:spcBef>
                <a:spcPts val="480"/>
              </a:spcBef>
              <a:spcAft>
                <a:spcPts val="0"/>
              </a:spcAft>
              <a:buClr>
                <a:schemeClr val="dk1"/>
              </a:buClr>
              <a:buSzPts val="2400"/>
              <a:buFont typeface="Arial"/>
              <a:buNone/>
            </a:pPr>
            <a:r>
              <a:t/>
            </a:r>
            <a:endParaRPr b="0" i="0" sz="1900" u="non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25b9e4b3f80_0_10"/>
          <p:cNvSpPr txBox="1"/>
          <p:nvPr>
            <p:ph type="title"/>
          </p:nvPr>
        </p:nvSpPr>
        <p:spPr>
          <a:xfrm>
            <a:off x="457200" y="70485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Calibri"/>
              <a:buNone/>
            </a:pPr>
            <a:r>
              <a:rPr lang="en-US"/>
              <a:t>Features of ITA 2000</a:t>
            </a:r>
            <a:br>
              <a:rPr lang="en-US"/>
            </a:br>
            <a:endParaRPr/>
          </a:p>
        </p:txBody>
      </p:sp>
      <p:sp>
        <p:nvSpPr>
          <p:cNvPr id="451" name="Google Shape;451;g25b9e4b3f80_0_10"/>
          <p:cNvSpPr txBox="1"/>
          <p:nvPr>
            <p:ph idx="1" type="body"/>
          </p:nvPr>
        </p:nvSpPr>
        <p:spPr>
          <a:xfrm>
            <a:off x="457200" y="1214437"/>
            <a:ext cx="8229600" cy="4911600"/>
          </a:xfrm>
          <a:prstGeom prst="rect">
            <a:avLst/>
          </a:prstGeom>
          <a:noFill/>
          <a:ln>
            <a:noFill/>
          </a:ln>
        </p:spPr>
        <p:txBody>
          <a:bodyPr anchorCtr="0" anchor="t" bIns="45700" lIns="91425" spcFirstLastPara="1" rIns="91425" wrap="square" tIns="45700">
            <a:normAutofit fontScale="77500" lnSpcReduction="20000"/>
          </a:bodyPr>
          <a:lstStyle/>
          <a:p>
            <a:pPr indent="-312753" lvl="0" marL="457200" rtl="0" algn="l">
              <a:spcBef>
                <a:spcPts val="360"/>
              </a:spcBef>
              <a:spcAft>
                <a:spcPts val="0"/>
              </a:spcAft>
              <a:buSzPct val="65769"/>
              <a:buChar char="•"/>
            </a:pPr>
            <a:r>
              <a:rPr lang="en-US"/>
              <a:t>It provides legal recognition to records in the electronic form.</a:t>
            </a:r>
            <a:endParaRPr/>
          </a:p>
          <a:p>
            <a:pPr indent="0" lvl="0" marL="0" rtl="0" algn="l">
              <a:spcBef>
                <a:spcPts val="360"/>
              </a:spcBef>
              <a:spcAft>
                <a:spcPts val="0"/>
              </a:spcAft>
              <a:buClr>
                <a:schemeClr val="dk1"/>
              </a:buClr>
              <a:buSzPct val="84615"/>
              <a:buFont typeface="Arial"/>
              <a:buNone/>
            </a:pPr>
            <a:r>
              <a:t/>
            </a:r>
            <a:endParaRPr/>
          </a:p>
          <a:p>
            <a:pPr indent="-312753" lvl="0" marL="457200" rtl="0" algn="l">
              <a:spcBef>
                <a:spcPts val="360"/>
              </a:spcBef>
              <a:spcAft>
                <a:spcPts val="0"/>
              </a:spcAft>
              <a:buSzPct val="65769"/>
              <a:buChar char="•"/>
            </a:pPr>
            <a:r>
              <a:rPr lang="en-US"/>
              <a:t>It provides legal recognition to e-commerce and electronic transactions in India.</a:t>
            </a:r>
            <a:endParaRPr/>
          </a:p>
          <a:p>
            <a:pPr indent="0" lvl="0" marL="0" rtl="0" algn="l">
              <a:spcBef>
                <a:spcPts val="360"/>
              </a:spcBef>
              <a:spcAft>
                <a:spcPts val="0"/>
              </a:spcAft>
              <a:buClr>
                <a:schemeClr val="dk1"/>
              </a:buClr>
              <a:buSzPct val="84615"/>
              <a:buFont typeface="Arial"/>
              <a:buNone/>
            </a:pPr>
            <a:r>
              <a:t/>
            </a:r>
            <a:endParaRPr/>
          </a:p>
          <a:p>
            <a:pPr indent="-312753" lvl="0" marL="457200" rtl="0" algn="l">
              <a:spcBef>
                <a:spcPts val="360"/>
              </a:spcBef>
              <a:spcAft>
                <a:spcPts val="0"/>
              </a:spcAft>
              <a:buSzPct val="65769"/>
              <a:buChar char="•"/>
            </a:pPr>
            <a:r>
              <a:rPr lang="en-US"/>
              <a:t>It provides legal recognition to digital signature issued and authenticated by the certifying authorities.</a:t>
            </a:r>
            <a:endParaRPr/>
          </a:p>
          <a:p>
            <a:pPr indent="0" lvl="0" marL="0" rtl="0" algn="l">
              <a:spcBef>
                <a:spcPts val="360"/>
              </a:spcBef>
              <a:spcAft>
                <a:spcPts val="0"/>
              </a:spcAft>
              <a:buClr>
                <a:schemeClr val="dk1"/>
              </a:buClr>
              <a:buSzPct val="84615"/>
              <a:buFont typeface="Arial"/>
              <a:buNone/>
            </a:pPr>
            <a:r>
              <a:t/>
            </a:r>
            <a:endParaRPr/>
          </a:p>
          <a:p>
            <a:pPr indent="-312753" lvl="0" marL="457200" rtl="0" algn="l">
              <a:spcBef>
                <a:spcPts val="360"/>
              </a:spcBef>
              <a:spcAft>
                <a:spcPts val="0"/>
              </a:spcAft>
              <a:buSzPct val="65769"/>
              <a:buChar char="•"/>
            </a:pPr>
            <a:r>
              <a:rPr lang="en-US"/>
              <a:t>It is applicable to cybercrimes and contraventions committed in India and outside India by any person, irrespective of nationality, if the cybercrime is committed in India or involved any computer based in India.</a:t>
            </a:r>
            <a:endParaRPr/>
          </a:p>
          <a:p>
            <a:pPr indent="0" lvl="0" marL="0" rtl="0" algn="l">
              <a:spcBef>
                <a:spcPts val="360"/>
              </a:spcBef>
              <a:spcAft>
                <a:spcPts val="0"/>
              </a:spcAft>
              <a:buClr>
                <a:schemeClr val="dk1"/>
              </a:buClr>
              <a:buSzPct val="84615"/>
              <a:buFont typeface="Arial"/>
              <a:buNone/>
            </a:pPr>
            <a:r>
              <a:t/>
            </a:r>
            <a:endParaRPr/>
          </a:p>
          <a:p>
            <a:pPr indent="-312753" lvl="0" marL="457200" rtl="0" algn="l">
              <a:spcBef>
                <a:spcPts val="360"/>
              </a:spcBef>
              <a:spcAft>
                <a:spcPts val="0"/>
              </a:spcAft>
              <a:buSzPct val="65769"/>
              <a:buChar char="•"/>
            </a:pPr>
            <a:r>
              <a:rPr lang="en-US"/>
              <a:t>It has appointment of adjudicating officers for holding inquiries under the Act.</a:t>
            </a:r>
            <a:r>
              <a:rPr lang="en-US"/>
              <a:t>It elaborates on offences, penalties and breaches.</a:t>
            </a:r>
            <a:endParaRPr/>
          </a:p>
          <a:p>
            <a:pPr indent="0" lvl="0" marL="0" rtl="0" algn="l">
              <a:spcBef>
                <a:spcPts val="360"/>
              </a:spcBef>
              <a:spcAft>
                <a:spcPts val="0"/>
              </a:spcAft>
              <a:buNone/>
            </a:pPr>
            <a:r>
              <a:t/>
            </a:r>
            <a:endParaRPr/>
          </a:p>
          <a:p>
            <a:pPr indent="-312753" lvl="0" marL="457200" rtl="0" algn="l">
              <a:spcBef>
                <a:spcPts val="360"/>
              </a:spcBef>
              <a:spcAft>
                <a:spcPts val="0"/>
              </a:spcAft>
              <a:buSzPct val="65769"/>
              <a:buChar char="•"/>
            </a:pPr>
            <a:r>
              <a:rPr lang="en-US"/>
              <a:t>It has established the Cyber Appellate Tribunal to hear appeals.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81000" y="1143000"/>
            <a:ext cx="8305800" cy="4876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en-US" sz="2600" u="none">
                <a:solidFill>
                  <a:srgbClr val="FF0000"/>
                </a:solidFill>
                <a:latin typeface="Constantia"/>
                <a:ea typeface="Constantia"/>
                <a:cs typeface="Constantia"/>
                <a:sym typeface="Constantia"/>
              </a:rPr>
              <a:t>Hackers, Crackers and Phreakers </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 hacker is a person with strong interest in computers who enjoys learning and experimenting with them. Hackers are usually very talented, smart people who understand computers better than others.</a:t>
            </a:r>
            <a:endParaRPr/>
          </a:p>
          <a:p>
            <a:pPr indent="-273050"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273050" lvl="0" marL="273050" marR="0" rtl="0" algn="l">
              <a:lnSpc>
                <a:spcPct val="100000"/>
              </a:lnSpc>
              <a:spcBef>
                <a:spcPts val="520"/>
              </a:spcBef>
              <a:spcAft>
                <a:spcPts val="0"/>
              </a:spcAft>
              <a:buClr>
                <a:srgbClr val="0BD0D9"/>
              </a:buClr>
              <a:buSzPts val="2470"/>
              <a:buFont typeface="Noto Sans Symbols"/>
              <a:buChar char="⚫"/>
            </a:pPr>
            <a:r>
              <a:rPr b="0" i="0" lang="en-US" sz="2600" u="none">
                <a:solidFill>
                  <a:srgbClr val="FF0000"/>
                </a:solidFill>
                <a:latin typeface="Constantia"/>
                <a:ea typeface="Constantia"/>
                <a:cs typeface="Constantia"/>
                <a:sym typeface="Constantia"/>
              </a:rPr>
              <a:t>Brute force hacking </a:t>
            </a:r>
            <a:endParaRPr/>
          </a:p>
          <a:p>
            <a:pPr indent="-273050" lvl="0" marL="273050" marR="0" rtl="0" algn="l">
              <a:lnSpc>
                <a:spcPct val="100000"/>
              </a:lnSpc>
              <a:spcBef>
                <a:spcPts val="52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It is a technique used to find passwords or encryption keys. Brute force hacking involves trying every possible combination of letters, numbers, etc until the code is broken.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457200" y="914400"/>
            <a:ext cx="8229600" cy="2926500"/>
          </a:xfrm>
          <a:prstGeom prst="rect">
            <a:avLst/>
          </a:prstGeom>
          <a:noFill/>
          <a:ln>
            <a:noFill/>
          </a:ln>
        </p:spPr>
        <p:txBody>
          <a:bodyPr anchorCtr="0" anchor="t" bIns="45700" lIns="91425" spcFirstLastPara="1" rIns="91425" wrap="square" tIns="45700">
            <a:noAutofit/>
          </a:bodyPr>
          <a:lstStyle/>
          <a:p>
            <a:pPr indent="-234950" lvl="0" marL="273050" marR="0" rtl="0" algn="l">
              <a:lnSpc>
                <a:spcPct val="100000"/>
              </a:lnSpc>
              <a:spcBef>
                <a:spcPts val="0"/>
              </a:spcBef>
              <a:spcAft>
                <a:spcPts val="0"/>
              </a:spcAft>
              <a:buClr>
                <a:srgbClr val="0BD0D9"/>
              </a:buClr>
              <a:buSzPts val="1870"/>
              <a:buFont typeface="Noto Sans Symbols"/>
              <a:buChar char="⚫"/>
            </a:pPr>
            <a:r>
              <a:rPr b="0" i="0" lang="en-US" sz="2000" u="none">
                <a:solidFill>
                  <a:srgbClr val="FF0000"/>
                </a:solidFill>
                <a:latin typeface="Constantia"/>
                <a:ea typeface="Constantia"/>
                <a:cs typeface="Constantia"/>
                <a:sym typeface="Constantia"/>
              </a:rPr>
              <a:t>Cracker </a:t>
            </a:r>
            <a:endParaRPr sz="2000"/>
          </a:p>
          <a:p>
            <a:pPr indent="-273050" lvl="0" marL="273050" marR="0" rtl="0" algn="l">
              <a:lnSpc>
                <a:spcPct val="100000"/>
              </a:lnSpc>
              <a:spcBef>
                <a:spcPts val="520"/>
              </a:spcBef>
              <a:spcAft>
                <a:spcPts val="0"/>
              </a:spcAft>
              <a:buClr>
                <a:srgbClr val="0BD0D9"/>
              </a:buClr>
              <a:buSzPts val="2470"/>
              <a:buFont typeface="Noto Sans Symbols"/>
              <a:buNone/>
            </a:pPr>
            <a:r>
              <a:rPr b="0" i="0" lang="en-US" sz="2000" u="none">
                <a:solidFill>
                  <a:schemeClr val="dk1"/>
                </a:solidFill>
                <a:latin typeface="Constantia"/>
                <a:ea typeface="Constantia"/>
                <a:cs typeface="Constantia"/>
                <a:sym typeface="Constantia"/>
              </a:rPr>
              <a:t>	A cracker is a person who breaks into computers. Crackers should not be confused with hackers. The term cracker is usually connected to computer criminals.</a:t>
            </a:r>
            <a:endParaRPr b="0" i="0" sz="2000" u="none">
              <a:solidFill>
                <a:schemeClr val="dk1"/>
              </a:solidFill>
              <a:latin typeface="Constantia"/>
              <a:ea typeface="Constantia"/>
              <a:cs typeface="Constantia"/>
              <a:sym typeface="Constantia"/>
            </a:endParaRPr>
          </a:p>
          <a:p>
            <a:pPr indent="-234950" lvl="0" marL="273050" marR="0" rtl="0" algn="l">
              <a:lnSpc>
                <a:spcPct val="100000"/>
              </a:lnSpc>
              <a:spcBef>
                <a:spcPts val="520"/>
              </a:spcBef>
              <a:spcAft>
                <a:spcPts val="0"/>
              </a:spcAft>
              <a:buClr>
                <a:srgbClr val="0BD0D9"/>
              </a:buClr>
              <a:buSzPts val="1870"/>
              <a:buFont typeface="Noto Sans Symbols"/>
              <a:buChar char="⚫"/>
            </a:pPr>
            <a:r>
              <a:rPr b="0" i="0" lang="en-US" sz="2000" u="none">
                <a:solidFill>
                  <a:srgbClr val="FF0000"/>
                </a:solidFill>
                <a:latin typeface="Constantia"/>
                <a:ea typeface="Constantia"/>
                <a:cs typeface="Constantia"/>
                <a:sym typeface="Constantia"/>
              </a:rPr>
              <a:t>Cracking </a:t>
            </a:r>
            <a:endParaRPr sz="2000"/>
          </a:p>
          <a:p>
            <a:pPr indent="-273050" lvl="0" marL="273050" marR="0" rtl="0" algn="l">
              <a:lnSpc>
                <a:spcPct val="100000"/>
              </a:lnSpc>
              <a:spcBef>
                <a:spcPts val="520"/>
              </a:spcBef>
              <a:spcAft>
                <a:spcPts val="0"/>
              </a:spcAft>
              <a:buClr>
                <a:srgbClr val="0BD0D9"/>
              </a:buClr>
              <a:buSzPts val="2470"/>
              <a:buFont typeface="Noto Sans Symbols"/>
              <a:buNone/>
            </a:pPr>
            <a:r>
              <a:rPr b="0" i="0" lang="en-US" sz="2000" u="none">
                <a:solidFill>
                  <a:schemeClr val="dk1"/>
                </a:solidFill>
                <a:latin typeface="Constantia"/>
                <a:ea typeface="Constantia"/>
                <a:cs typeface="Constantia"/>
                <a:sym typeface="Constantia"/>
              </a:rPr>
              <a:t>	 It is the act of breaking into computers. Cracking is popular, growing subject on the internet. Many sites are devoted to supplying crackers with programs that allow them to crack computers.</a:t>
            </a:r>
            <a:endParaRPr sz="2000"/>
          </a:p>
        </p:txBody>
      </p:sp>
      <p:sp>
        <p:nvSpPr>
          <p:cNvPr id="136" name="Google Shape;136;p26"/>
          <p:cNvSpPr txBox="1"/>
          <p:nvPr>
            <p:ph idx="1" type="body"/>
          </p:nvPr>
        </p:nvSpPr>
        <p:spPr>
          <a:xfrm>
            <a:off x="457200" y="4108625"/>
            <a:ext cx="8229600" cy="1163700"/>
          </a:xfrm>
          <a:prstGeom prst="rect">
            <a:avLst/>
          </a:prstGeom>
          <a:noFill/>
          <a:ln>
            <a:noFill/>
          </a:ln>
        </p:spPr>
        <p:txBody>
          <a:bodyPr anchorCtr="0" anchor="t" bIns="45700" lIns="91425" spcFirstLastPara="1" rIns="91425" wrap="square" tIns="45700">
            <a:noAutofit/>
          </a:bodyPr>
          <a:lstStyle/>
          <a:p>
            <a:pPr indent="-234950" lvl="0" marL="273050" marR="0" rtl="0" algn="l">
              <a:lnSpc>
                <a:spcPct val="100000"/>
              </a:lnSpc>
              <a:spcBef>
                <a:spcPts val="0"/>
              </a:spcBef>
              <a:spcAft>
                <a:spcPts val="0"/>
              </a:spcAft>
              <a:buClr>
                <a:srgbClr val="0BD0D9"/>
              </a:buClr>
              <a:buSzPts val="1870"/>
              <a:buFont typeface="Noto Sans Symbols"/>
              <a:buChar char="⚫"/>
            </a:pPr>
            <a:r>
              <a:rPr b="0" i="0" lang="en-US" sz="2000" u="none">
                <a:solidFill>
                  <a:schemeClr val="dk1"/>
                </a:solidFill>
                <a:latin typeface="Constantia"/>
                <a:ea typeface="Constantia"/>
                <a:cs typeface="Constantia"/>
                <a:sym typeface="Constantia"/>
              </a:rPr>
              <a:t>Phreaking </a:t>
            </a:r>
            <a:endParaRPr sz="2000"/>
          </a:p>
          <a:p>
            <a:pPr indent="-273050" lvl="0" marL="273050" marR="0" rtl="0" algn="l">
              <a:lnSpc>
                <a:spcPct val="100000"/>
              </a:lnSpc>
              <a:spcBef>
                <a:spcPts val="520"/>
              </a:spcBef>
              <a:spcAft>
                <a:spcPts val="0"/>
              </a:spcAft>
              <a:buClr>
                <a:srgbClr val="0BD0D9"/>
              </a:buClr>
              <a:buSzPts val="2470"/>
              <a:buFont typeface="Noto Sans Symbols"/>
              <a:buNone/>
            </a:pPr>
            <a:r>
              <a:rPr b="0" i="0" lang="en-US" sz="2000" u="none">
                <a:solidFill>
                  <a:schemeClr val="dk1"/>
                </a:solidFill>
                <a:latin typeface="Constantia"/>
                <a:ea typeface="Constantia"/>
                <a:cs typeface="Constantia"/>
                <a:sym typeface="Constantia"/>
              </a:rPr>
              <a:t>	 This is the notorious art of breaking into communication system. Phreaking sites are popular among crackers and other criminals.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4"/>
          <p:cNvSpPr txBox="1"/>
          <p:nvPr>
            <p:ph type="title"/>
          </p:nvPr>
        </p:nvSpPr>
        <p:spPr>
          <a:xfrm>
            <a:off x="457200" y="70485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1" i="0" lang="en-US" sz="4500" u="none">
                <a:solidFill>
                  <a:schemeClr val="dk2"/>
                </a:solidFill>
                <a:latin typeface="Calibri"/>
                <a:ea typeface="Calibri"/>
                <a:cs typeface="Calibri"/>
                <a:sym typeface="Calibri"/>
              </a:rPr>
              <a:t>There are 3 types of modern hackers</a:t>
            </a:r>
            <a:endParaRPr/>
          </a:p>
        </p:txBody>
      </p:sp>
      <p:sp>
        <p:nvSpPr>
          <p:cNvPr id="142" name="Google Shape;142;p8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Black Hats:</a:t>
            </a:r>
            <a:r>
              <a:rPr b="0" i="0" lang="en-US" sz="2600" u="none">
                <a:solidFill>
                  <a:schemeClr val="dk1"/>
                </a:solidFill>
                <a:latin typeface="Constantia"/>
                <a:ea typeface="Constantia"/>
                <a:cs typeface="Constantia"/>
                <a:sym typeface="Constantia"/>
              </a:rPr>
              <a:t> Criminal Hackers. </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Possess desire to destruction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Hack for personal monetary gains : Stealing credit card information, transferring money from various bank accounts to their own account, extort money from corporate giant by threatening. </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White Hats:</a:t>
            </a:r>
            <a:r>
              <a:rPr b="0" i="0" lang="en-US" sz="2600" u="none">
                <a:solidFill>
                  <a:schemeClr val="dk1"/>
                </a:solidFill>
                <a:latin typeface="Constantia"/>
                <a:ea typeface="Constantia"/>
                <a:cs typeface="Constantia"/>
                <a:sym typeface="Constantia"/>
              </a:rPr>
              <a:t> Ethical Hackers. </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Network Security Specialist.</a:t>
            </a:r>
            <a:endParaRPr/>
          </a:p>
          <a:p>
            <a:pPr indent="-273050" lvl="0" marL="273050" marR="0" rtl="0" algn="l">
              <a:lnSpc>
                <a:spcPct val="100000"/>
              </a:lnSpc>
              <a:spcBef>
                <a:spcPts val="520"/>
              </a:spcBef>
              <a:spcAft>
                <a:spcPts val="0"/>
              </a:spcAft>
              <a:buClr>
                <a:srgbClr val="0BD0D9"/>
              </a:buClr>
              <a:buSzPts val="2470"/>
              <a:buFont typeface="Noto Sans Symbols"/>
              <a:buChar char="⚫"/>
            </a:pPr>
            <a:r>
              <a:rPr b="1" i="0" lang="en-US" sz="2600" u="none">
                <a:solidFill>
                  <a:schemeClr val="dk1"/>
                </a:solidFill>
                <a:latin typeface="Constantia"/>
                <a:ea typeface="Constantia"/>
                <a:cs typeface="Constantia"/>
                <a:sym typeface="Constantia"/>
              </a:rPr>
              <a:t>Grey Hats:</a:t>
            </a:r>
            <a:r>
              <a:rPr b="0" i="0" lang="en-US" sz="2600" u="none">
                <a:solidFill>
                  <a:schemeClr val="dk1"/>
                </a:solidFill>
                <a:latin typeface="Constantia"/>
                <a:ea typeface="Constantia"/>
                <a:cs typeface="Constantia"/>
                <a:sym typeface="Constantia"/>
              </a:rPr>
              <a:t> Deals in both of the above (jack of all trades, master of none).</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8"/>
          <p:cNvSpPr txBox="1"/>
          <p:nvPr>
            <p:ph type="title"/>
          </p:nvPr>
        </p:nvSpPr>
        <p:spPr>
          <a:xfrm>
            <a:off x="457200" y="-762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0" i="0" lang="en-US" sz="5000" u="none">
                <a:solidFill>
                  <a:schemeClr val="dk2"/>
                </a:solidFill>
                <a:latin typeface="Calibri"/>
                <a:ea typeface="Calibri"/>
                <a:cs typeface="Calibri"/>
                <a:sym typeface="Calibri"/>
              </a:rPr>
              <a:t>1.4 Who are Cybercriminals? </a:t>
            </a:r>
            <a:endParaRPr/>
          </a:p>
        </p:txBody>
      </p:sp>
      <p:sp>
        <p:nvSpPr>
          <p:cNvPr id="148" name="Google Shape;148;p38"/>
          <p:cNvSpPr txBox="1"/>
          <p:nvPr>
            <p:ph idx="1" type="body"/>
          </p:nvPr>
        </p:nvSpPr>
        <p:spPr>
          <a:xfrm>
            <a:off x="-76200" y="1447800"/>
            <a:ext cx="8382000" cy="4953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660"/>
              <a:buFont typeface="Noto Sans Symbols"/>
              <a:buChar char="⚫"/>
            </a:pPr>
            <a:r>
              <a:rPr b="0" i="0" lang="en-US" sz="2800" u="none">
                <a:solidFill>
                  <a:schemeClr val="dk1"/>
                </a:solidFill>
                <a:latin typeface="Constantia"/>
                <a:ea typeface="Constantia"/>
                <a:cs typeface="Constantia"/>
                <a:sym typeface="Constantia"/>
              </a:rPr>
              <a:t>Are those who conduct acts such as: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Child pornography</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Credit card fraud</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Cyberstalking</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Defaming others online</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Gaining unauthorized access to computer systems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Ignoring copyrights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Software licensing and trademark protection</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Overriding encryption to make illegal copies</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Software piracy</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Constantia"/>
                <a:ea typeface="Constantia"/>
                <a:cs typeface="Constantia"/>
                <a:sym typeface="Constantia"/>
              </a:rPr>
              <a:t>Stealing another’s identity to perform criminal acts</a:t>
            </a:r>
            <a:endParaRPr/>
          </a:p>
          <a:p>
            <a:pPr indent="-116522" lvl="1" marL="639762" marR="0" rtl="0" algn="l">
              <a:lnSpc>
                <a:spcPct val="100000"/>
              </a:lnSpc>
              <a:spcBef>
                <a:spcPts val="480"/>
              </a:spcBef>
              <a:spcAft>
                <a:spcPts val="0"/>
              </a:spcAft>
              <a:buClr>
                <a:schemeClr val="accent1"/>
              </a:buClr>
              <a:buSzPts val="2040"/>
              <a:buFont typeface="Noto Sans Symbols"/>
              <a:buNone/>
            </a:pPr>
            <a:r>
              <a:t/>
            </a:r>
            <a:endParaRPr b="0" i="0" sz="2400" u="none" cap="none" strike="noStrike">
              <a:solidFill>
                <a:schemeClr val="dk1"/>
              </a:solidFill>
              <a:latin typeface="Constantia"/>
              <a:ea typeface="Constantia"/>
              <a:cs typeface="Constantia"/>
              <a:sym typeface="Constantia"/>
            </a:endParaRPr>
          </a:p>
          <a:p>
            <a:pPr indent="-128270" lvl="0" marL="273050" marR="0" rtl="0" algn="l">
              <a:lnSpc>
                <a:spcPct val="100000"/>
              </a:lnSpc>
              <a:spcBef>
                <a:spcPts val="480"/>
              </a:spcBef>
              <a:spcAft>
                <a:spcPts val="0"/>
              </a:spcAft>
              <a:buClr>
                <a:srgbClr val="0BD0D9"/>
              </a:buClr>
              <a:buSzPts val="2280"/>
              <a:buFont typeface="Noto Sans Symbols"/>
              <a:buNone/>
            </a:pPr>
            <a:r>
              <a:t/>
            </a:r>
            <a:endParaRPr b="0" i="0" sz="2400" u="none" cap="none" strike="noStrike">
              <a:solidFill>
                <a:schemeClr val="dk1"/>
              </a:solidFill>
              <a:latin typeface="Constantia"/>
              <a:ea typeface="Constantia"/>
              <a:cs typeface="Constantia"/>
              <a:sym typeface="Constantia"/>
            </a:endParaRPr>
          </a:p>
        </p:txBody>
      </p:sp>
      <p:pic>
        <p:nvPicPr>
          <p:cNvPr descr="https://encrypted-tbn1.gstatic.com/images?q=tbn:ANd9GcSrUawysTtDHCaoAMGVxgHLefdb_hiQcCN3v3u_tCcNhvK4MEyW" id="149" name="Google Shape;149;p38"/>
          <p:cNvPicPr preferRelativeResize="0"/>
          <p:nvPr/>
        </p:nvPicPr>
        <p:blipFill rotWithShape="1">
          <a:blip r:embed="rId3">
            <a:alphaModFix/>
          </a:blip>
          <a:srcRect b="0" l="0" r="0" t="0"/>
          <a:stretch/>
        </p:blipFill>
        <p:spPr>
          <a:xfrm>
            <a:off x="6643775" y="1534425"/>
            <a:ext cx="1905000" cy="142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2015-02-03T06:33:38Z</dcterms:created>
  <dc:creator>user</dc:creator>
</cp:coreProperties>
</file>

<file path=docProps/custom.xml><?xml version="1.0" encoding="utf-8"?>
<Properties xmlns="http://schemas.openxmlformats.org/officeDocument/2006/custom-properties" xmlns:vt="http://schemas.openxmlformats.org/officeDocument/2006/docPropsVTypes"/>
</file>