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Libre Franklin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gyqdOAFxZ4yAq68+H4Cv9XOLK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5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8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9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da778dff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g25da778d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5da778dffa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da778df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5da778dff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5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5"/>
          <p:cNvSpPr txBox="1"/>
          <p:nvPr>
            <p:ph idx="1" type="body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" name="Google Shape;24;p75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5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5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3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3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4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4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4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4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5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5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0" name="Google Shape;90;p85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1" name="Google Shape;91;p85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2" name="Google Shape;92;p85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3" name="Google Shape;93;p85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5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5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6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6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9" name="Google Shape;99;p86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00" name="Google Shape;100;p86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6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6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87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7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7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74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4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6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" name="Google Shape;36;p76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6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6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7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7"/>
          <p:cNvSpPr txBox="1"/>
          <p:nvPr>
            <p:ph idx="1" type="body"/>
          </p:nvPr>
        </p:nvSpPr>
        <p:spPr>
          <a:xfrm rot="5400000">
            <a:off x="2085181" y="794543"/>
            <a:ext cx="4195762" cy="671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77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7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7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78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8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8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4" name="Google Shape;54;p79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9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0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0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60" name="Google Shape;60;p80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1" name="Google Shape;61;p80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0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0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1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1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67" name="Google Shape;67;p81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81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1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1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2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2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74" name="Google Shape;74;p82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82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2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2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333"/>
                </a:srgbClr>
              </a:gs>
              <a:gs pos="36000">
                <a:srgbClr val="4CB9C3">
                  <a:alpha val="6274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235"/>
                </a:srgbClr>
              </a:gs>
              <a:gs pos="36000">
                <a:srgbClr val="4CB9C3">
                  <a:alpha val="4313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7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588"/>
                </a:srgbClr>
              </a:gs>
              <a:gs pos="36000">
                <a:srgbClr val="4CB9C3">
                  <a:alpha val="9411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450"/>
                </a:srgbClr>
              </a:gs>
              <a:gs pos="36000">
                <a:srgbClr val="4CB9C3">
                  <a:alpha val="745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3"/>
          <p:cNvSpPr/>
          <p:nvPr/>
        </p:nvSpPr>
        <p:spPr>
          <a:xfrm>
            <a:off x="7745412" y="0"/>
            <a:ext cx="685800" cy="1100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25400">
              <a:srgbClr val="000000">
                <a:alpha val="4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73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73"/>
          <p:cNvSpPr txBox="1"/>
          <p:nvPr>
            <p:ph idx="1" type="body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73"/>
          <p:cNvSpPr txBox="1"/>
          <p:nvPr>
            <p:ph idx="10" type="dt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3"/>
          <p:cNvSpPr txBox="1"/>
          <p:nvPr>
            <p:ph idx="11" type="ftr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73"/>
          <p:cNvSpPr txBox="1"/>
          <p:nvPr>
            <p:ph idx="12" type="sldNum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a778dffa_0_0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Module 2</a:t>
            </a:r>
            <a:endParaRPr b="1"/>
          </a:p>
        </p:txBody>
      </p:sp>
      <p:sp>
        <p:nvSpPr>
          <p:cNvPr id="115" name="Google Shape;115;g25da778dffa_0_0"/>
          <p:cNvSpPr txBox="1"/>
          <p:nvPr>
            <p:ph idx="1" type="body"/>
          </p:nvPr>
        </p:nvSpPr>
        <p:spPr>
          <a:xfrm>
            <a:off x="827087" y="2052637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4500">
                <a:solidFill>
                  <a:srgbClr val="FFFF00"/>
                </a:solidFill>
              </a:rPr>
              <a:t>Cyber </a:t>
            </a:r>
            <a:r>
              <a:rPr b="1" lang="en-US" sz="4500">
                <a:solidFill>
                  <a:srgbClr val="FFFF00"/>
                </a:solidFill>
              </a:rPr>
              <a:t>Frauds and Security Issues</a:t>
            </a:r>
            <a:endParaRPr b="1" sz="4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/>
          <p:nvPr>
            <p:ph idx="1" type="body"/>
          </p:nvPr>
        </p:nvSpPr>
        <p:spPr>
          <a:xfrm>
            <a:off x="199962" y="59987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</a:t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213938" y="107037"/>
            <a:ext cx="6022550" cy="74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 txBox="1"/>
          <p:nvPr>
            <p:ph idx="1" type="body"/>
          </p:nvPr>
        </p:nvSpPr>
        <p:spPr>
          <a:xfrm>
            <a:off x="914400" y="6858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-Phishing Attack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-Spamdexing { search engine poisoning } (It is the deliberate manipulation of search engine indexes.)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Stealing confidential information 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1. Selling credit card and bank account details.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2. Selling personal identity info.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3.Selling internet service and shop account. 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0"/>
          <p:cNvSpPr txBox="1"/>
          <p:nvPr>
            <p:ph type="title"/>
          </p:nvPr>
        </p:nvSpPr>
        <p:spPr>
          <a:xfrm>
            <a:off x="914400" y="274637"/>
            <a:ext cx="77724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b="0" i="0" lang="en-US" sz="38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Attack Vector</a:t>
            </a:r>
            <a:endParaRPr/>
          </a:p>
        </p:txBody>
      </p:sp>
      <p:sp>
        <p:nvSpPr>
          <p:cNvPr id="181" name="Google Shape;181;p50"/>
          <p:cNvSpPr txBox="1"/>
          <p:nvPr>
            <p:ph idx="1" type="body"/>
          </p:nvPr>
        </p:nvSpPr>
        <p:spPr>
          <a:xfrm>
            <a:off x="914400" y="838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attack vector is </a:t>
            </a:r>
            <a:r>
              <a:rPr b="0" i="0" lang="en-US" sz="20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path </a:t>
            </a: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means by which an attacker can gain access to a computer or to network server to deliver  a </a:t>
            </a:r>
            <a:r>
              <a:rPr b="0" i="0" lang="en-US" sz="20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payload. ( malicious code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Attack vector include virus , E-mail attachment, web page, pop up window, instant message , chat room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some extend , attack vector can be block using firewalls and antivirus.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 attack vector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1. Attack by email.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2. Attachment.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3.Attack by deception (trick)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4. Hackers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5. Heedless guest (attack by webpage ) :   attacker make fake website to extract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personal information , such website look genuine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 txBox="1"/>
          <p:nvPr>
            <p:ph type="title"/>
          </p:nvPr>
        </p:nvSpPr>
        <p:spPr>
          <a:xfrm>
            <a:off x="914400" y="274637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b="0" i="0" lang="en-US" sz="38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Attack Vector</a:t>
            </a:r>
            <a:endParaRPr/>
          </a:p>
        </p:txBody>
      </p:sp>
      <p:sp>
        <p:nvSpPr>
          <p:cNvPr id="187" name="Google Shape;187;p51"/>
          <p:cNvSpPr txBox="1"/>
          <p:nvPr>
            <p:ph idx="1" type="body"/>
          </p:nvPr>
        </p:nvSpPr>
        <p:spPr>
          <a:xfrm>
            <a:off x="685800" y="11430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7009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None/>
            </a:pPr>
            <a:r>
              <a:rPr b="0" i="0" lang="en-US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Attack of the worms.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None/>
            </a:pPr>
            <a:r>
              <a:rPr b="0" i="0" lang="en-US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Many worms are deliver  as E mail attachment.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None/>
            </a:pPr>
            <a:r>
              <a:rPr b="0" i="0" lang="en-US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worms are using holes of network protocol ( Provides list of flaws )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None/>
            </a:pPr>
            <a:r>
              <a:rPr b="0" i="0" lang="en-US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Malicious macros : MS word and MS excel.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None/>
            </a:pPr>
            <a:r>
              <a:rPr b="0" i="0" lang="en-US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 Foistware :  Foistware is the software that adds hidden components to the system on the sly (smartly or clever). It is bundle with attractive software.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None/>
            </a:pPr>
            <a:r>
              <a:rPr b="0" i="0" lang="en-US" sz="21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Virus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2"/>
          <p:cNvSpPr txBox="1"/>
          <p:nvPr>
            <p:ph type="title"/>
          </p:nvPr>
        </p:nvSpPr>
        <p:spPr>
          <a:xfrm>
            <a:off x="838200" y="152400"/>
            <a:ext cx="77724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 sz="3800"/>
              <a:t>2.2 </a:t>
            </a:r>
            <a:r>
              <a:rPr b="0" i="0" lang="en-US" sz="38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Computing </a:t>
            </a:r>
            <a:endParaRPr/>
          </a:p>
        </p:txBody>
      </p:sp>
      <p:sp>
        <p:nvSpPr>
          <p:cNvPr id="193" name="Google Shape;193;p52"/>
          <p:cNvSpPr txBox="1"/>
          <p:nvPr>
            <p:ph idx="1" type="body"/>
          </p:nvPr>
        </p:nvSpPr>
        <p:spPr>
          <a:xfrm>
            <a:off x="762000" y="7620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of cloud computing.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E-mail, Project data hosting and accessing.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Computing is a technology that uses the internet and central remote servers to maintain data and applications.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Businesses that cannot afford the same amount of hardware and storage space as a bigger company. Small companies can store their information in the cloud, removing the cost of purchasing and storing memory devices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access the cloud user should have internet connection.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3"/>
          <p:cNvSpPr txBox="1"/>
          <p:nvPr>
            <p:ph idx="1" type="body"/>
          </p:nvPr>
        </p:nvSpPr>
        <p:spPr>
          <a:xfrm>
            <a:off x="914400" y="6096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Characteristics of cloud computing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sold on demand.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elastic in terms of usage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service is fully managed by the provider.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4"/>
          <p:cNvSpPr txBox="1"/>
          <p:nvPr>
            <p:ph idx="1" type="body"/>
          </p:nvPr>
        </p:nvSpPr>
        <p:spPr>
          <a:xfrm>
            <a:off x="914400" y="6096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 of cloud computing: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Accessed from anywhere anytime.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Reduces hardware cost.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need to buy set of software or software licenses for every employee.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not have to rent a physical space to store server and databases.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Save many on IT support.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5"/>
          <p:cNvSpPr txBox="1"/>
          <p:nvPr>
            <p:ph idx="1" type="body"/>
          </p:nvPr>
        </p:nvSpPr>
        <p:spPr>
          <a:xfrm>
            <a:off x="914400" y="3810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clouds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different types of clouds that you can subscribe to depending on your needs. As a home user or small business owner, you will most likely use public cloud services.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Public Cloud - A public cloud can be accessed by any subscriber with an internet connection and access to the cloud space.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Private Cloud - A private cloud is established for a specific group or organization and limits access to just that group.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Community Cloud - A community cloud is shared among two or more organizations that have similar cloud requirements.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6"/>
          <p:cNvSpPr txBox="1"/>
          <p:nvPr>
            <p:ph idx="1" type="body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Hybrid Cloud - A hybrid cloud is essentially a combination of at least two clouds,  where the clouds included are a mixture of public, private, or community.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7"/>
          <p:cNvSpPr txBox="1"/>
          <p:nvPr>
            <p:ph type="title"/>
          </p:nvPr>
        </p:nvSpPr>
        <p:spPr>
          <a:xfrm>
            <a:off x="914400" y="274637"/>
            <a:ext cx="77724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b="0" i="0" lang="en-US" sz="38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219" name="Google Shape;219;p57"/>
          <p:cNvSpPr txBox="1"/>
          <p:nvPr>
            <p:ph idx="1" type="body"/>
          </p:nvPr>
        </p:nvSpPr>
        <p:spPr>
          <a:xfrm>
            <a:off x="914400" y="8382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services: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Infrastructure as a Service (IaaS)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-provides virtual services  with unique IP addr and      	 blocks of storage on demand.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-API-users control their servers.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-also called as ‘utility computing’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 startAt="2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Platform as a service (PaaS)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-set of software or development tools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-user can create application using providers API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Apps is most famous PaaS provider.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14400" y="274637"/>
            <a:ext cx="7772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b="0" i="0" lang="en-US" sz="38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Social Engineering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14400" y="914400"/>
            <a:ext cx="8001000" cy="57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00434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ct val="100000"/>
              <a:buFont typeface="Noto Sans Symbols"/>
              <a:buChar char="⚫"/>
            </a:pPr>
            <a:r>
              <a:rPr b="0" i="0" lang="en-US" sz="325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Social engineering involves gathering secret information as well as unauthorized access of network.</a:t>
            </a:r>
            <a:endParaRPr sz="3250"/>
          </a:p>
          <a:p>
            <a:pPr indent="-300434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100000"/>
              <a:buFont typeface="Noto Sans Symbols"/>
              <a:buChar char="⚫"/>
            </a:pPr>
            <a:r>
              <a:rPr b="0" i="0" lang="en-US" sz="325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of social engineering.</a:t>
            </a:r>
            <a:endParaRPr sz="325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b="0" i="0" lang="en-US" sz="325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1. Human Based   2. Computer Based.</a:t>
            </a:r>
            <a:endParaRPr b="0" i="0" sz="325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t/>
            </a:r>
            <a:endParaRPr sz="3250"/>
          </a:p>
          <a:p>
            <a:pPr indent="-300434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100000"/>
              <a:buChar char="⚫"/>
            </a:pPr>
            <a:r>
              <a:rPr b="1" i="0" lang="en-US" sz="3250" u="none">
                <a:solidFill>
                  <a:schemeClr val="lt1"/>
                </a:solidFill>
              </a:rPr>
              <a:t>Human –Based social engineering.</a:t>
            </a:r>
            <a:endParaRPr b="1" sz="325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b="0" i="0" lang="en-US" sz="325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- Impersonating  an employee or valid user. (organization having various branch) </a:t>
            </a:r>
            <a:endParaRPr sz="325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b="0" i="0" lang="en-US" sz="325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- Using third person : An attacker pretends to have  permission from authorized </a:t>
            </a:r>
            <a:endParaRPr sz="325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b="0" i="0" lang="en-US" sz="325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user to access the system.</a:t>
            </a:r>
            <a:endParaRPr sz="325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b="0" i="0" lang="en-US" sz="325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- Calling technical support .(Technical Support staff)</a:t>
            </a:r>
            <a:endParaRPr sz="325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b="0" i="0" lang="en-US" sz="325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- Shoulder surfing  (login id/password)</a:t>
            </a:r>
            <a:endParaRPr sz="325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b="0" i="0" lang="en-US" sz="325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 sz="325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ct val="46769"/>
              <a:buFont typeface="Noto Sans Symbols"/>
              <a:buNone/>
            </a:pPr>
            <a:r>
              <a:rPr b="1" i="0" lang="en-US" sz="3250" u="none">
                <a:solidFill>
                  <a:schemeClr val="lt1"/>
                </a:solidFill>
              </a:rPr>
              <a:t>  </a:t>
            </a:r>
            <a:r>
              <a:rPr b="1" lang="en-US" sz="3250"/>
              <a:t>Computer Based Social Engineering.</a:t>
            </a:r>
            <a:endParaRPr b="1" sz="325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lang="en-US" sz="3250"/>
              <a:t>       - sensitive or confidential information is collected by using  computer </a:t>
            </a:r>
            <a:endParaRPr sz="325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lang="en-US" sz="3250"/>
              <a:t>          /Internet. </a:t>
            </a:r>
            <a:endParaRPr sz="325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lang="en-US" sz="3250"/>
              <a:t>          1. Fake E-mail  : Attacker sends fake email to no of users. victim find it legitimate mail.</a:t>
            </a:r>
            <a:endParaRPr sz="325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lang="en-US" sz="3250"/>
              <a:t>          2. E-mail Attachment. (malicious code is attached )</a:t>
            </a:r>
            <a:endParaRPr sz="325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ct val="49230"/>
              <a:buFont typeface="Noto Sans Symbols"/>
              <a:buNone/>
            </a:pPr>
            <a:r>
              <a:rPr lang="en-US" sz="3250"/>
              <a:t>          3. Pop up windows. – special offers.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8"/>
          <p:cNvSpPr txBox="1"/>
          <p:nvPr>
            <p:ph idx="1" type="body"/>
          </p:nvPr>
        </p:nvSpPr>
        <p:spPr>
          <a:xfrm>
            <a:off x="914400" y="6858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Software as a Service: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-Broadest market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-allow to use its applications only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-software interacts with user through user interface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</a:t>
            </a:r>
            <a:r>
              <a:rPr b="0" i="0" lang="en-US" sz="20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based e-mail, twitter,etc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9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Cyber crime and cloud computing</a:t>
            </a:r>
            <a:endParaRPr/>
          </a:p>
        </p:txBody>
      </p:sp>
      <p:sp>
        <p:nvSpPr>
          <p:cNvPr id="230" name="Google Shape;230;p59"/>
          <p:cNvSpPr txBox="1"/>
          <p:nvPr>
            <p:ph idx="1" type="body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Very important to protect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Risks involved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Elevated user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Regulatory compliance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of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Segregation of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Recovery of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Information security violation reports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 term viability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4"/>
          <p:cNvSpPr txBox="1"/>
          <p:nvPr>
            <p:ph idx="1" type="body"/>
          </p:nvPr>
        </p:nvSpPr>
        <p:spPr>
          <a:xfrm>
            <a:off x="914400" y="5334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Spoofed policy development process (PDP)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Signaling level attacks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5"/>
          <p:cNvSpPr txBox="1"/>
          <p:nvPr>
            <p:ph idx="1" type="body"/>
          </p:nvPr>
        </p:nvSpPr>
        <p:spPr>
          <a:xfrm>
            <a:off x="827087" y="381000"/>
            <a:ext cx="671195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findings in mobile computing security scenario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-users get enhanced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-people-weakest link-laptop security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Concern over choosing appropriate device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6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 card frauds in mobile and wireless computing era</a:t>
            </a:r>
            <a:endParaRPr/>
          </a:p>
        </p:txBody>
      </p:sp>
      <p:sp>
        <p:nvSpPr>
          <p:cNvPr id="246" name="Google Shape;246;p66"/>
          <p:cNvSpPr txBox="1"/>
          <p:nvPr>
            <p:ph idx="1" type="body"/>
          </p:nvPr>
        </p:nvSpPr>
        <p:spPr>
          <a:xfrm>
            <a:off x="820737" y="2438400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trends coming with mobile computing- m-commerce, m-banking.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Reason- increasing power, reducing cost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credit card transactions are very common since it allows transaction from mobile location quickly, efficiently and professionally.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7"/>
          <p:cNvSpPr txBox="1"/>
          <p:nvPr>
            <p:ph idx="1" type="body"/>
          </p:nvPr>
        </p:nvSpPr>
        <p:spPr>
          <a:xfrm>
            <a:off x="914400" y="3810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 of transaction using credit card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⭶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Merchant send transaction to bank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⭶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bank request to authorized card holder (sms)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⭶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 holder approve or rejects transaction(password protected)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⭶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Bank/merchant is notified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⭶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 card transaction is completed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1"/>
          <p:cNvSpPr txBox="1"/>
          <p:nvPr>
            <p:ph idx="1" type="body"/>
          </p:nvPr>
        </p:nvSpPr>
        <p:spPr>
          <a:xfrm>
            <a:off x="914400" y="6858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and techniques of credit card frauds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Traditional Techniques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⭶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Paper based fraud- application fraud (stolen/ fake documents)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 ID theft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 financial fraud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Modern techniques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⭶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Sophisticated techniques(enable criminals to produce fake cards)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⭶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-skimming- information on magnetic stripe/ smart chip are copied from one card to other car</a:t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site cloning and false merchant sites on internet (direct users to such bogus/ fake sites –phishing)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Triangulation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⭶"/>
            </a:pPr>
            <a:r>
              <a:rPr lang="en-US"/>
              <a:t>Credit card  generation</a:t>
            </a:r>
            <a:endParaRPr b="0" i="0" sz="20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5da778dffa_0_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0"/>
            <a:ext cx="5715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5da778dffa_0_6"/>
          <p:cNvSpPr txBox="1"/>
          <p:nvPr/>
        </p:nvSpPr>
        <p:spPr>
          <a:xfrm>
            <a:off x="2743200" y="304800"/>
            <a:ext cx="441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3600"/>
              <a:buFont typeface="Libre Franklin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Social Engineering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i="0" lang="en-US" sz="4200" u="none">
                <a:solidFill>
                  <a:schemeClr val="lt2"/>
                </a:solidFill>
              </a:rPr>
              <a:t>Cyber stalking</a:t>
            </a:r>
            <a:endParaRPr b="1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of information and communication technology by individuals or group of individuals to harass another individual, group of individuals or organizations.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includes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 false accusations/allegations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 monitoring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 transmission of threats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 ID thefts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-damage to data or equipment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914400" y="274637"/>
            <a:ext cx="77724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b="0" i="0" lang="en-US" sz="38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Cyberstalking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914400" y="990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Stalking means “act or process of following victim silently”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 of stalking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1. Online stalking : They interact with victim directly with the help of Internet.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Mode of Interaction : E-mail, chat room, traditional PSTN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,VoIP phones.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Stalker can make use of third party to harass victim.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2. offline stalker :  Stalker may attack on victim by observing his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1. Daily routing.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2. searching personal website /blogs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3. Visiting victim organization.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Kinds of cyber stalking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E-mail stalking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stalking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 Stalking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Motives behind Cyber stalking: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Harassment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Fascination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Boasting or showoff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914400" y="274637"/>
            <a:ext cx="77724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b="0" i="0" lang="en-US" sz="38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Cybercafe and Cybercrime</a:t>
            </a:r>
            <a:endParaRPr/>
          </a:p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914400" y="8382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Tips for safety and security while using the computer in a cybercafe.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- Always logout.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- Stay with the computer.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- Clear history and temporary file.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- Be alert.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- Avoid online financial transaction.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- change password.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- Virtual keyboard ( icici bank provides it to enter secret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pin/3D secure code / credit card no.)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- Security warning  :  warning should consider during accessing financial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/banking site.  </a:t>
            </a:r>
            <a:endParaRPr/>
          </a:p>
        </p:txBody>
      </p:sp>
      <p:pic>
        <p:nvPicPr>
          <p:cNvPr id="152" name="Google Shape;1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3276600"/>
            <a:ext cx="19050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/>
          <p:nvPr>
            <p:ph type="title"/>
          </p:nvPr>
        </p:nvSpPr>
        <p:spPr>
          <a:xfrm>
            <a:off x="484187" y="452437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Bullying in Cyberspace</a:t>
            </a:r>
            <a:endParaRPr/>
          </a:p>
        </p:txBody>
      </p:sp>
      <p:sp>
        <p:nvSpPr>
          <p:cNvPr id="158" name="Google Shape;158;p37"/>
          <p:cNvSpPr txBox="1"/>
          <p:nvPr>
            <p:ph idx="1" type="body"/>
          </p:nvPr>
        </p:nvSpPr>
        <p:spPr>
          <a:xfrm>
            <a:off x="828587" y="1331112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800"/>
              <a:buFont typeface="Noto Sans Symbols"/>
              <a:buChar char="►"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Cyber bullying is when the Internet and related technologies are used to bully other people, in a deliberate, repeated, and hostile manner.</a:t>
            </a:r>
            <a:endParaRPr sz="1800"/>
          </a:p>
          <a:p>
            <a:pPr indent="-355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800"/>
              <a:buFont typeface="Noto Sans Symbols"/>
              <a:buChar char="►"/>
            </a:pPr>
            <a:r>
              <a:rPr b="0" i="0" lang="en-US" sz="1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This could be done via </a:t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text messages or images,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personal remarks posted online,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hate speeches,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instigating others to dislike and gang up on the target by making them the subject of ridicule in forums, and </a:t>
            </a:r>
            <a:endParaRPr b="0" i="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5. posting false statements in order to humiliate or embarrass another person. Cyberbullies may also disclose victims' personal data (e.g. real name, address, or workplace/schools) on websites. </a:t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/>
          <p:nvPr>
            <p:ph type="title"/>
          </p:nvPr>
        </p:nvSpPr>
        <p:spPr>
          <a:xfrm>
            <a:off x="914400" y="274637"/>
            <a:ext cx="7772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b="1" i="0" lang="en-US" sz="3800" u="none">
                <a:solidFill>
                  <a:schemeClr val="lt2"/>
                </a:solidFill>
              </a:rPr>
              <a:t>Botnet : Fuel for cybercrime</a:t>
            </a:r>
            <a:r>
              <a:rPr b="0" i="0" lang="en-US" sz="380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164" name="Google Shape;164;p44"/>
          <p:cNvSpPr txBox="1"/>
          <p:nvPr>
            <p:ph idx="1" type="body"/>
          </p:nvPr>
        </p:nvSpPr>
        <p:spPr>
          <a:xfrm>
            <a:off x="914400" y="838200"/>
            <a:ext cx="7772400" cy="5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⚫"/>
            </a:pPr>
            <a:r>
              <a:rPr b="0" i="0" lang="en-US" sz="23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 is an automated program which are responsible to perform specific task  over network.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⚫"/>
            </a:pPr>
            <a:r>
              <a:rPr b="0" i="0" lang="en-US" sz="23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</a:t>
            </a:r>
            <a:r>
              <a:rPr b="1" i="0" lang="en-US" sz="23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 </a:t>
            </a:r>
            <a:r>
              <a:rPr b="0" i="0" lang="en-US" sz="23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A botnet is a network of inflected computer  that allow attacker to control machine remotely .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⚫"/>
            </a:pPr>
            <a:r>
              <a:rPr b="0" i="0" lang="en-US" sz="23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Botnet use  for business.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b="0" i="0" lang="en-US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►"/>
            </a:pPr>
            <a:r>
              <a:rPr b="0" i="0" lang="en-US" sz="27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Gainful purposes of botnets: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⮚"/>
            </a:pPr>
            <a:r>
              <a:rPr b="0" i="0" lang="en-US" sz="27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Botnet creation: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840"/>
              <a:buFont typeface="Noto Sans Symbols"/>
              <a:buNone/>
            </a:pPr>
            <a:r>
              <a:rPr b="0" i="0" lang="en-US" sz="27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1. Botnet Renting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840"/>
              <a:buFont typeface="Noto Sans Symbols"/>
              <a:buNone/>
            </a:pPr>
            <a:r>
              <a:rPr b="0" i="0" lang="en-US" sz="27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2. Botnet selling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840"/>
              <a:buFont typeface="Noto Sans Symbols"/>
              <a:buNone/>
            </a:pPr>
            <a:r>
              <a:rPr b="0" i="0" lang="en-US" sz="27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-DDoS Attack 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840"/>
              <a:buFont typeface="Noto Sans Symbols"/>
              <a:buNone/>
            </a:pPr>
            <a:r>
              <a:rPr b="0" i="0" lang="en-US" sz="27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-Spam Attack 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840"/>
              <a:buFont typeface="Noto Sans Symbols"/>
              <a:buNone/>
            </a:pPr>
            <a:r>
              <a:rPr b="0" i="0" lang="en-US" sz="27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-Malware and Adware Installation  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840"/>
              <a:buFont typeface="Noto Sans Symbols"/>
              <a:buNone/>
            </a:pPr>
            <a:r>
              <a:rPr b="0" i="0" lang="en-US" sz="27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-Stealing confidential information</a:t>
            </a:r>
            <a:r>
              <a:rPr lang="en-US" sz="2700"/>
              <a:t> </a:t>
            </a:r>
            <a:endParaRPr sz="2400"/>
          </a:p>
          <a:p>
            <a:pPr indent="-273050" lvl="0" marL="2730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880"/>
              <a:buFont typeface="Noto Sans Symbols"/>
              <a:buNone/>
            </a:pPr>
            <a:r>
              <a:rPr b="0" i="0" lang="en-US" sz="15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2400"/>
          </a:p>
          <a:p>
            <a:pPr indent="-28702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880"/>
              <a:buFont typeface="Noto Sans Symbols"/>
              <a:buNone/>
            </a:pPr>
            <a:r>
              <a:t/>
            </a:r>
            <a:endParaRPr b="0" i="0" sz="11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2013-01-10T06:05:22Z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