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9144000"/>
  <p:notesSz cx="6858000" cy="9144000"/>
  <p:embeddedFontLst>
    <p:embeddedFont>
      <p:font typeface="Libre Franklin"/>
      <p:regular r:id="rId64"/>
      <p:bold r:id="rId65"/>
      <p:italic r:id="rId66"/>
      <p:boldItalic r:id="rId67"/>
    </p:embeddedFont>
    <p:embeddedFont>
      <p:font typeface="Roboto"/>
      <p:regular r:id="rId68"/>
      <p:bold r:id="rId69"/>
      <p:italic r:id="rId70"/>
      <p:boldItalic r:id="rId71"/>
    </p:embeddedFont>
    <p:embeddedFont>
      <p:font typeface="Libre Baskerville"/>
      <p:regular r:id="rId72"/>
      <p:bold r:id="rId73"/>
      <p: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5" roundtripDataSignature="AMtx7mjARrgaaAPvykN5YNMJrezuc6vO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ibreBaskerville-bold.fntdata"/><Relationship Id="rId72" Type="http://schemas.openxmlformats.org/officeDocument/2006/relationships/font" Target="fonts/LibreBaskerville-regular.fntdata"/><Relationship Id="rId31" Type="http://schemas.openxmlformats.org/officeDocument/2006/relationships/slide" Target="slides/slide26.xml"/><Relationship Id="rId75" Type="http://customschemas.google.com/relationships/presentationmetadata" Target="metadata"/><Relationship Id="rId30" Type="http://schemas.openxmlformats.org/officeDocument/2006/relationships/slide" Target="slides/slide25.xml"/><Relationship Id="rId74" Type="http://schemas.openxmlformats.org/officeDocument/2006/relationships/font" Target="fonts/LibreBaskerville-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LibreFranklin-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LibreFranklin-italic.fntdata"/><Relationship Id="rId21" Type="http://schemas.openxmlformats.org/officeDocument/2006/relationships/slide" Target="slides/slide16.xml"/><Relationship Id="rId65" Type="http://schemas.openxmlformats.org/officeDocument/2006/relationships/font" Target="fonts/LibreFranklin-bold.fntdata"/><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font" Target="fonts/LibreFranklin-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 name="Google Shape;2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eb375fbad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5eb375fbad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8833765f7b34a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4" name="Google Shape;114;g1c8833765f7b34a4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c8833765f7b34a4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 name="Google Shape;3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91adfaca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2" name="Google Shape;162;ge91adfaca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e91adfacaa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91adfacaa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9" name="Google Shape;169;ge91adfacaa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e91adfacaa_0_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91adfaca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5" name="Google Shape;175;ge91adfacaa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e91adfacaa_0_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 name="Google Shape;4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9579aa46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17" name="Google Shape;217;ge9579aa46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e9579aa466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9579aa46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4" name="Google Shape;224;ge9579aa466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e9579aa466_0_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dab63d40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86" name="Google Shape;286;g25dab63d40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25dab63d401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dab63d401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93" name="Google Shape;293;g25dab63d401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25dab63d401_0_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fcc652154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99" name="Google Shape;299;g25fcc652154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25fcc652154_0_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fcc652154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06" name="Google Shape;306;g25fcc652154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25fcc652154_0_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 name="Google Shape;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fcc652154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12" name="Google Shape;312;g25fcc652154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g25fcc652154_0_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fcc652154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18" name="Google Shape;318;g25fcc652154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25fcc652154_0_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5fcc652154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25" name="Google Shape;325;g25fcc652154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25fcc652154_0_5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fcc652154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2" name="Google Shape;332;g25fcc652154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25fcc652154_0_6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fcc652154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8" name="Google Shape;338;g25fcc652154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25fcc652154_0_6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fcc652154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44" name="Google Shape;344;g25fcc652154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25fcc652154_0_7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fcc652154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51" name="Google Shape;351;g25fcc652154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25fcc652154_0_8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fcc652154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57" name="Google Shape;357;g25fcc652154_0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25fcc652154_0_8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eb375fba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8" name="Google Shape;68;g25eb375fbad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g25eb375fbad_0_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eb375fba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g25eb375fba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 name="Shape 15"/>
        <p:cNvGrpSpPr/>
        <p:nvPr/>
      </p:nvGrpSpPr>
      <p:grpSpPr>
        <a:xfrm>
          <a:off x="0" y="0"/>
          <a:ext cx="0" cy="0"/>
          <a:chOff x="0" y="0"/>
          <a:chExt cx="0" cy="0"/>
        </a:xfrm>
      </p:grpSpPr>
      <p:sp>
        <p:nvSpPr>
          <p:cNvPr id="16" name="Google Shape;16;p6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18" name="Google Shape;18;p6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21" name="Shape 21"/>
        <p:cNvGrpSpPr/>
        <p:nvPr/>
      </p:nvGrpSpPr>
      <p:grpSpPr>
        <a:xfrm>
          <a:off x="0" y="0"/>
          <a:ext cx="0" cy="0"/>
          <a:chOff x="0" y="0"/>
          <a:chExt cx="0" cy="0"/>
        </a:xfrm>
      </p:grpSpPr>
      <p:sp>
        <p:nvSpPr>
          <p:cNvPr id="22" name="Google Shape;22;p66_3eqsmbo3bt"/>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6_3eqsmbo3bt"/>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24" name="Google Shape;24;p66_3eqsmbo3bt"/>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6_3eqsmbo3bt"/>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6_3eqsmbo3bt"/>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11" name="Google Shape;11;p6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6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6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6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drishtiias.com/to-the-points/paper3/cryptocurrency-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usa.kaspersky.com/home-security"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ico.org.uk/for-organisations/working-from-home/working-from-home-security-checklists-for-employer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 name="Shape 30"/>
        <p:cNvGrpSpPr/>
        <p:nvPr/>
      </p:nvGrpSpPr>
      <p:grpSpPr>
        <a:xfrm>
          <a:off x="0" y="0"/>
          <a:ext cx="0" cy="0"/>
          <a:chOff x="0" y="0"/>
          <a:chExt cx="0" cy="0"/>
        </a:xfrm>
      </p:grpSpPr>
      <p:sp>
        <p:nvSpPr>
          <p:cNvPr id="31" name="Google Shape;31;p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Proliferation of mobile and wireless devices</a:t>
            </a:r>
            <a:endParaRPr/>
          </a:p>
        </p:txBody>
      </p:sp>
      <p:sp>
        <p:nvSpPr>
          <p:cNvPr id="32" name="Google Shape;32;p2"/>
          <p:cNvSpPr txBox="1"/>
          <p:nvPr>
            <p:ph idx="1" type="body"/>
          </p:nvPr>
        </p:nvSpPr>
        <p:spPr>
          <a:xfrm>
            <a:off x="501650" y="1852612"/>
            <a:ext cx="6711950" cy="41957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Smart phone- wireless, handheld, mobile device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Portable computer</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Tablet PC</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Internet tablet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Personal digital assistant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Ultra mobile PC</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Carputer</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Fly fusion pentop computer</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pic>
        <p:nvPicPr>
          <p:cNvPr descr="Carputer - 7&quot; Touch Screen Android" id="33" name="Google Shape;33;p2"/>
          <p:cNvPicPr preferRelativeResize="0"/>
          <p:nvPr/>
        </p:nvPicPr>
        <p:blipFill rotWithShape="1">
          <a:blip r:embed="rId3">
            <a:alphaModFix/>
          </a:blip>
          <a:srcRect b="0" l="0" r="0" t="0"/>
          <a:stretch/>
        </p:blipFill>
        <p:spPr>
          <a:xfrm>
            <a:off x="5000625" y="2362200"/>
            <a:ext cx="3838575" cy="28844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 name="Shape 81"/>
        <p:cNvGrpSpPr/>
        <p:nvPr/>
      </p:nvGrpSpPr>
      <p:grpSpPr>
        <a:xfrm>
          <a:off x="0" y="0"/>
          <a:ext cx="0" cy="0"/>
          <a:chOff x="0" y="0"/>
          <a:chExt cx="0" cy="0"/>
        </a:xfrm>
      </p:grpSpPr>
      <p:sp>
        <p:nvSpPr>
          <p:cNvPr id="82" name="Google Shape;82;g25eb375fbad_0_14"/>
          <p:cNvSpPr txBox="1"/>
          <p:nvPr>
            <p:ph idx="1" type="body"/>
          </p:nvPr>
        </p:nvSpPr>
        <p:spPr>
          <a:xfrm>
            <a:off x="914400" y="762000"/>
            <a:ext cx="7772400" cy="525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-site cloning and false merchant sites on internet (direct users to such bogus/ fake sites –phishing)</a:t>
            </a:r>
            <a:endParaRPr/>
          </a:p>
          <a:p>
            <a:pPr indent="-273050" lvl="0" marL="2730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Triangulation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criminal offers goods with heavy discount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customer register on these websites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criminal provides goods from legitimate website to customer</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transaction completes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criminal continue to use stolen card details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Attacks on mobile/cell phones</a:t>
            </a:r>
            <a:endParaRPr/>
          </a:p>
        </p:txBody>
      </p:sp>
      <p:sp>
        <p:nvSpPr>
          <p:cNvPr id="88" name="Google Shape;88;p31"/>
          <p:cNvSpPr txBox="1"/>
          <p:nvPr>
            <p:ph idx="1" type="body"/>
          </p:nvPr>
        </p:nvSpPr>
        <p:spPr>
          <a:xfrm>
            <a:off x="914400" y="1447800"/>
            <a:ext cx="7772400" cy="5112900"/>
          </a:xfrm>
          <a:prstGeom prst="rect">
            <a:avLst/>
          </a:prstGeom>
          <a:noFill/>
          <a:ln>
            <a:noFill/>
          </a:ln>
        </p:spPr>
        <p:txBody>
          <a:bodyPr anchorCtr="0" anchor="t" bIns="45700" lIns="91425" spcFirstLastPara="1" rIns="91425" wrap="square" tIns="45700">
            <a:noAutofit/>
          </a:bodyPr>
          <a:lstStyle/>
          <a:p>
            <a:pPr indent="0" lvl="0" marL="273050" marR="0" rtl="0" algn="l">
              <a:lnSpc>
                <a:spcPct val="100000"/>
              </a:lnSpc>
              <a:spcBef>
                <a:spcPts val="0"/>
              </a:spcBef>
              <a:spcAft>
                <a:spcPts val="0"/>
              </a:spcAft>
              <a:buSzPts val="1530"/>
              <a:buNone/>
            </a:pPr>
            <a:r>
              <a:rPr lang="en-US" sz="2400"/>
              <a:t>targets- data, Identity, Availability</a:t>
            </a:r>
            <a:endParaRPr sz="2400"/>
          </a:p>
          <a:p>
            <a:pPr indent="-260350" lvl="0" marL="273050" marR="0" rtl="0" algn="l">
              <a:lnSpc>
                <a:spcPct val="100000"/>
              </a:lnSpc>
              <a:spcBef>
                <a:spcPts val="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Mobile phone theft</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necessity</a:t>
            </a:r>
            <a:endParaRPr sz="2400"/>
          </a:p>
          <a:p>
            <a:pPr indent="0" lvl="1" marL="319087" marR="0" rtl="0" algn="l">
              <a:lnSpc>
                <a:spcPct val="100000"/>
              </a:lnSpc>
              <a:spcBef>
                <a:spcPts val="300"/>
              </a:spcBef>
              <a:spcAft>
                <a:spcPts val="0"/>
              </a:spcAft>
              <a:buClr>
                <a:schemeClr val="accent2"/>
              </a:buClr>
              <a:buSzPts val="2040"/>
              <a:buFont typeface="Noto Sans Symbols"/>
              <a:buNone/>
            </a:pPr>
            <a:r>
              <a:rPr b="0" i="0" lang="en-US" sz="2200" u="none" cap="none" strike="noStrike">
                <a:solidFill>
                  <a:schemeClr val="dk1"/>
                </a:solidFill>
                <a:latin typeface="Libre Baskerville"/>
                <a:ea typeface="Libre Baskerville"/>
                <a:cs typeface="Libre Baskerville"/>
                <a:sym typeface="Libre Baskerville"/>
              </a:rPr>
              <a:t>Increase in mobile users</a:t>
            </a:r>
            <a:endParaRPr sz="2200"/>
          </a:p>
          <a:p>
            <a:pPr indent="0" lvl="1" marL="319087" marR="0" rtl="0" algn="l">
              <a:lnSpc>
                <a:spcPct val="100000"/>
              </a:lnSpc>
              <a:spcBef>
                <a:spcPts val="300"/>
              </a:spcBef>
              <a:spcAft>
                <a:spcPts val="0"/>
              </a:spcAft>
              <a:buClr>
                <a:schemeClr val="accent2"/>
              </a:buClr>
              <a:buSzPts val="2040"/>
              <a:buFont typeface="Noto Sans Symbols"/>
              <a:buNone/>
            </a:pPr>
            <a:r>
              <a:rPr b="0" i="0" lang="en-US" sz="2200" u="none" cap="none" strike="noStrike">
                <a:solidFill>
                  <a:schemeClr val="dk1"/>
                </a:solidFill>
                <a:latin typeface="Libre Baskerville"/>
                <a:ea typeface="Libre Baskerville"/>
                <a:cs typeface="Libre Baskerville"/>
                <a:sym typeface="Libre Baskerville"/>
              </a:rPr>
              <a:t>Public transport</a:t>
            </a:r>
            <a:endParaRPr sz="2200"/>
          </a:p>
          <a:p>
            <a:pPr indent="0" lvl="1" marL="319087" marR="0" rtl="0" algn="l">
              <a:lnSpc>
                <a:spcPct val="100000"/>
              </a:lnSpc>
              <a:spcBef>
                <a:spcPts val="300"/>
              </a:spcBef>
              <a:spcAft>
                <a:spcPts val="0"/>
              </a:spcAft>
              <a:buClr>
                <a:schemeClr val="accent2"/>
              </a:buClr>
              <a:buSzPts val="2040"/>
              <a:buFont typeface="Noto Sans Symbols"/>
              <a:buNone/>
            </a:pPr>
            <a:r>
              <a:rPr b="0" i="0" lang="en-US" sz="2200" u="none" cap="none" strike="noStrike">
                <a:solidFill>
                  <a:schemeClr val="dk1"/>
                </a:solidFill>
                <a:latin typeface="Libre Baskerville"/>
                <a:ea typeface="Libre Baskerville"/>
                <a:cs typeface="Libre Baskerville"/>
                <a:sym typeface="Libre Baskerville"/>
              </a:rPr>
              <a:t>Loses PII</a:t>
            </a:r>
            <a:endParaRPr sz="2200"/>
          </a:p>
          <a:p>
            <a:pPr indent="-260350" lvl="0" marL="273050" marR="0" rtl="0" algn="l">
              <a:lnSpc>
                <a:spcPct val="100000"/>
              </a:lnSpc>
              <a:spcBef>
                <a:spcPts val="500"/>
              </a:spcBef>
              <a:spcAft>
                <a:spcPts val="0"/>
              </a:spcAft>
              <a:buClr>
                <a:schemeClr val="accent1"/>
              </a:buClr>
              <a:buSzPts val="2010"/>
              <a:buFont typeface="Noto Sans Symbols"/>
              <a:buChar char="⚫"/>
            </a:pPr>
            <a:r>
              <a:rPr b="0" i="0" lang="en-US" sz="2400" u="none">
                <a:solidFill>
                  <a:schemeClr val="dk1"/>
                </a:solidFill>
                <a:latin typeface="Libre Baskerville"/>
                <a:ea typeface="Libre Baskerville"/>
                <a:cs typeface="Libre Baskerville"/>
                <a:sym typeface="Libre Baskerville"/>
              </a:rPr>
              <a:t>Tips to secure mobile from being stolen/lost</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preserve your phone details at safe place</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Add security mark to your phone</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set a strong password</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in case of loss, register a complaint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2"/>
          <p:cNvSpPr txBox="1"/>
          <p:nvPr>
            <p:ph idx="1" type="body"/>
          </p:nvPr>
        </p:nvSpPr>
        <p:spPr>
          <a:xfrm>
            <a:off x="914400" y="381000"/>
            <a:ext cx="7772400" cy="563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get FIR </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keep eye on mobile</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keep wi-fi, Bluetooth off when not in use</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periodic </a:t>
            </a:r>
            <a:r>
              <a:rPr lang="en-US"/>
              <a:t>backup</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update s/w, firmware time to time</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download apps only from reputed sources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install </a:t>
            </a:r>
            <a:r>
              <a:rPr lang="en-US"/>
              <a:t>anti theft</a:t>
            </a:r>
            <a:r>
              <a:rPr b="0" i="0" lang="en-US" sz="2600" u="none">
                <a:solidFill>
                  <a:schemeClr val="dk1"/>
                </a:solidFill>
                <a:latin typeface="Libre Baskerville"/>
                <a:ea typeface="Libre Baskerville"/>
                <a:cs typeface="Libre Baskerville"/>
                <a:sym typeface="Libre Baskerville"/>
              </a:rPr>
              <a:t> s/w on your cell phone</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Mobile viruses</a:t>
            </a:r>
            <a:endParaRPr/>
          </a:p>
        </p:txBody>
      </p:sp>
      <p:sp>
        <p:nvSpPr>
          <p:cNvPr id="99" name="Google Shape;99;p3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Around 40 mobile virus families (300+)</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First virus found in 2004</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Easy spreading-  internet download, Bluetooth and mms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Mishing</a:t>
            </a:r>
            <a:endParaRPr/>
          </a:p>
        </p:txBody>
      </p:sp>
      <p:sp>
        <p:nvSpPr>
          <p:cNvPr id="105" name="Google Shape;105;p3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Mobile phone and phishing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Use of mobile for purchasing goods and banking makes it more vulnerable to a mishing s</a:t>
            </a:r>
            <a:r>
              <a:rPr lang="en-US"/>
              <a:t>c</a:t>
            </a:r>
            <a:r>
              <a:rPr b="0" i="0" lang="en-US" sz="2600" u="none">
                <a:solidFill>
                  <a:schemeClr val="dk1"/>
                </a:solidFill>
                <a:latin typeface="Libre Baskerville"/>
                <a:ea typeface="Libre Baskerville"/>
                <a:cs typeface="Libre Baskerville"/>
                <a:sym typeface="Libre Baskerville"/>
              </a:rPr>
              <a:t>am.</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Attacker ask for PI</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Convince with different reasons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vishing</a:t>
            </a:r>
            <a:endParaRPr/>
          </a:p>
        </p:txBody>
      </p:sp>
      <p:sp>
        <p:nvSpPr>
          <p:cNvPr id="111" name="Google Shape;111;p3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Social engg on phone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V-voice and phishing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To get PI</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Includes Id theft, money transfer, ….</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c8833765f7b34a4_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rPr b="1" lang="en-US"/>
              <a:t>Vishing Process</a:t>
            </a:r>
            <a:endParaRPr b="1"/>
          </a:p>
        </p:txBody>
      </p:sp>
      <p:sp>
        <p:nvSpPr>
          <p:cNvPr id="118" name="Google Shape;118;g1c8833765f7b34a4_0"/>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75"/>
              </a:spcBef>
              <a:spcAft>
                <a:spcPts val="0"/>
              </a:spcAft>
              <a:buSzPts val="1530"/>
              <a:buNone/>
            </a:pPr>
            <a:r>
              <a:rPr lang="en-US"/>
              <a:t>1. War dialler or voice messaging system is used to call people.</a:t>
            </a:r>
            <a:endParaRPr/>
          </a:p>
          <a:p>
            <a:pPr indent="0" lvl="0" marL="0" rtl="0" algn="l">
              <a:lnSpc>
                <a:spcPct val="100000"/>
              </a:lnSpc>
              <a:spcBef>
                <a:spcPts val="575"/>
              </a:spcBef>
              <a:spcAft>
                <a:spcPts val="0"/>
              </a:spcAft>
              <a:buSzPts val="1530"/>
              <a:buNone/>
            </a:pPr>
            <a:r>
              <a:rPr lang="en-US"/>
              <a:t>2. Customer gets information about fraudulent activities on his bank account or credit card.</a:t>
            </a:r>
            <a:endParaRPr/>
          </a:p>
          <a:p>
            <a:pPr indent="0" lvl="0" marL="0" rtl="0" algn="l">
              <a:lnSpc>
                <a:spcPct val="100000"/>
              </a:lnSpc>
              <a:spcBef>
                <a:spcPts val="575"/>
              </a:spcBef>
              <a:spcAft>
                <a:spcPts val="0"/>
              </a:spcAft>
              <a:buSzPts val="1530"/>
              <a:buNone/>
            </a:pPr>
            <a:r>
              <a:rPr lang="en-US"/>
              <a:t>3. He is asked to contact bank regarding the same and provide contact details.</a:t>
            </a:r>
            <a:endParaRPr/>
          </a:p>
          <a:p>
            <a:pPr indent="0" lvl="0" marL="0" rtl="0" algn="l">
              <a:lnSpc>
                <a:spcPct val="100000"/>
              </a:lnSpc>
              <a:spcBef>
                <a:spcPts val="575"/>
              </a:spcBef>
              <a:spcAft>
                <a:spcPts val="0"/>
              </a:spcAft>
              <a:buSzPts val="1530"/>
              <a:buNone/>
            </a:pPr>
            <a:r>
              <a:rPr lang="en-US"/>
              <a:t>4. Called I'd is spoofed</a:t>
            </a:r>
            <a:endParaRPr/>
          </a:p>
          <a:p>
            <a:pPr indent="0" lvl="0" marL="0" rtl="0" algn="l">
              <a:lnSpc>
                <a:spcPct val="100000"/>
              </a:lnSpc>
              <a:spcBef>
                <a:spcPts val="575"/>
              </a:spcBef>
              <a:spcAft>
                <a:spcPts val="0"/>
              </a:spcAft>
              <a:buSzPts val="1530"/>
              <a:buNone/>
            </a:pPr>
            <a:r>
              <a:rPr lang="en-US"/>
              <a:t>5. On calling given no, automated instructions request to provide personal details.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How </a:t>
            </a:r>
            <a:r>
              <a:rPr lang="en-US"/>
              <a:t>V</a:t>
            </a:r>
            <a:r>
              <a:rPr b="0" i="0" lang="en-US" sz="4000" u="none">
                <a:solidFill>
                  <a:schemeClr val="dk2"/>
                </a:solidFill>
                <a:latin typeface="Libre Franklin"/>
                <a:ea typeface="Libre Franklin"/>
                <a:cs typeface="Libre Franklin"/>
                <a:sym typeface="Libre Franklin"/>
              </a:rPr>
              <a:t>ishing works</a:t>
            </a:r>
            <a:endParaRPr/>
          </a:p>
        </p:txBody>
      </p:sp>
      <p:sp>
        <p:nvSpPr>
          <p:cNvPr id="124" name="Google Shape;124;p3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Through email</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Mobile text msg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Voice mail</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Direct phone call</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How to protect from vishing attacks</a:t>
            </a:r>
            <a:endParaRPr/>
          </a:p>
        </p:txBody>
      </p:sp>
      <p:sp>
        <p:nvSpPr>
          <p:cNvPr id="130" name="Google Shape;130;p3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Unknown callers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Don’t trust caller ID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Be aware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Verify authentication of caller</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Report incidents to nearby cyber cell</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rPr>
              <a:t>Smishing</a:t>
            </a:r>
            <a:endParaRPr b="1"/>
          </a:p>
        </p:txBody>
      </p:sp>
      <p:sp>
        <p:nvSpPr>
          <p:cNvPr id="136" name="Google Shape;136;p40"/>
          <p:cNvSpPr txBox="1"/>
          <p:nvPr>
            <p:ph idx="1" type="body"/>
          </p:nvPr>
        </p:nvSpPr>
        <p:spPr>
          <a:xfrm>
            <a:off x="914400" y="2220850"/>
            <a:ext cx="7772400" cy="3799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Sms-phishing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Sms can be abused as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pretexting, VoIP to gather information</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sp>
        <p:nvSpPr>
          <p:cNvPr id="38" name="Google Shape;38;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Trends in mobility</a:t>
            </a:r>
            <a:endParaRPr/>
          </a:p>
        </p:txBody>
      </p:sp>
      <p:sp>
        <p:nvSpPr>
          <p:cNvPr id="39" name="Google Shape;39;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3G, 4G…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iphones, android phones are examples of trends in mobility</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Types of Mobility &amp; its implications:</a:t>
            </a:r>
            <a:endParaRPr/>
          </a:p>
          <a:p>
            <a:pPr indent="-273050" lvl="0" marL="2730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User mobility:</a:t>
            </a:r>
            <a:endParaRPr/>
          </a:p>
          <a:p>
            <a:pPr indent="-273050" lvl="0" marL="2730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Device mobility</a:t>
            </a:r>
            <a:endParaRPr/>
          </a:p>
          <a:p>
            <a:pPr indent="-273050" lvl="0" marL="2730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Session mobility</a:t>
            </a:r>
            <a:endParaRPr/>
          </a:p>
          <a:p>
            <a:pPr indent="-273050" lvl="0" marL="2730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Service mobility(code mobility)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rPr>
              <a:t>How to protect from smishing attacks</a:t>
            </a:r>
            <a:endParaRPr b="1"/>
          </a:p>
        </p:txBody>
      </p:sp>
      <p:sp>
        <p:nvSpPr>
          <p:cNvPr id="142" name="Google Shape;142;p41"/>
          <p:cNvSpPr txBox="1"/>
          <p:nvPr>
            <p:ph idx="1" type="body"/>
          </p:nvPr>
        </p:nvSpPr>
        <p:spPr>
          <a:xfrm>
            <a:off x="914400" y="2087400"/>
            <a:ext cx="7772400" cy="358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10"/>
              <a:buFont typeface="Noto Sans Symbols"/>
              <a:buChar char="⚫"/>
            </a:pPr>
            <a:r>
              <a:rPr b="0" i="0" lang="en-US" sz="3100" u="none">
                <a:solidFill>
                  <a:schemeClr val="dk1"/>
                </a:solidFill>
                <a:latin typeface="Libre Baskerville"/>
                <a:ea typeface="Libre Baskerville"/>
                <a:cs typeface="Libre Baskerville"/>
                <a:sym typeface="Libre Baskerville"/>
              </a:rPr>
              <a:t>Don’t answer sms asking for PI</a:t>
            </a:r>
            <a:endParaRPr sz="3100"/>
          </a:p>
          <a:p>
            <a:pPr indent="-273050" lvl="0" marL="273050" marR="0" rtl="0" algn="l">
              <a:lnSpc>
                <a:spcPct val="100000"/>
              </a:lnSpc>
              <a:spcBef>
                <a:spcPts val="500"/>
              </a:spcBef>
              <a:spcAft>
                <a:spcPts val="0"/>
              </a:spcAft>
              <a:buClr>
                <a:schemeClr val="accent1"/>
              </a:buClr>
              <a:buSzPts val="2710"/>
              <a:buFont typeface="Noto Sans Symbols"/>
              <a:buChar char="⚫"/>
            </a:pPr>
            <a:r>
              <a:rPr b="0" i="0" lang="en-US" sz="3100" u="none">
                <a:solidFill>
                  <a:schemeClr val="dk1"/>
                </a:solidFill>
                <a:latin typeface="Libre Baskerville"/>
                <a:ea typeface="Libre Baskerville"/>
                <a:cs typeface="Libre Baskerville"/>
                <a:sym typeface="Libre Baskerville"/>
              </a:rPr>
              <a:t>Avoid calling on no mentioned in the received message</a:t>
            </a:r>
            <a:endParaRPr sz="3100"/>
          </a:p>
          <a:p>
            <a:pPr indent="-273050" lvl="0" marL="273050" marR="0" rtl="0" algn="l">
              <a:lnSpc>
                <a:spcPct val="100000"/>
              </a:lnSpc>
              <a:spcBef>
                <a:spcPts val="500"/>
              </a:spcBef>
              <a:spcAft>
                <a:spcPts val="0"/>
              </a:spcAft>
              <a:buClr>
                <a:schemeClr val="accent1"/>
              </a:buClr>
              <a:buSzPts val="2710"/>
              <a:buFont typeface="Noto Sans Symbols"/>
              <a:buChar char="⚫"/>
            </a:pPr>
            <a:r>
              <a:rPr b="0" i="0" lang="en-US" sz="3100" u="none">
                <a:solidFill>
                  <a:schemeClr val="dk1"/>
                </a:solidFill>
                <a:latin typeface="Libre Baskerville"/>
                <a:ea typeface="Libre Baskerville"/>
                <a:cs typeface="Libre Baskerville"/>
                <a:sym typeface="Libre Baskerville"/>
              </a:rPr>
              <a:t>Never click on the hot link given in the message. </a:t>
            </a:r>
            <a:endParaRPr sz="3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2"/>
          <p:cNvSpPr txBox="1"/>
          <p:nvPr>
            <p:ph type="title"/>
          </p:nvPr>
        </p:nvSpPr>
        <p:spPr>
          <a:xfrm>
            <a:off x="914400" y="470062"/>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rPr>
              <a:t>Hacking Bluetooth</a:t>
            </a:r>
            <a:endParaRPr b="1"/>
          </a:p>
        </p:txBody>
      </p:sp>
      <p:sp>
        <p:nvSpPr>
          <p:cNvPr id="148" name="Google Shape;148;p42"/>
          <p:cNvSpPr txBox="1"/>
          <p:nvPr>
            <p:ph idx="1" type="body"/>
          </p:nvPr>
        </p:nvSpPr>
        <p:spPr>
          <a:xfrm>
            <a:off x="914400" y="194525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Bluetooth: exchange data(2.4GHz freq range)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On- “I am here and I am able to connect”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Easy to identify target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Attackers installs Bluetooth hacking tools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Gets connected to available devices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Bluetooth hacking tools</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Bluetooth hacking tools: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Bluescanner</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Bluesniff</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Bluebugger</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Bluesnarfer</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Bluediving</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rPr>
              <a:t>Common Bluetooth attacks</a:t>
            </a:r>
            <a:endParaRPr b="1"/>
          </a:p>
        </p:txBody>
      </p:sp>
      <p:sp>
        <p:nvSpPr>
          <p:cNvPr id="159" name="Google Shape;159;p44"/>
          <p:cNvSpPr txBox="1"/>
          <p:nvPr>
            <p:ph idx="1" type="body"/>
          </p:nvPr>
        </p:nvSpPr>
        <p:spPr>
          <a:xfrm>
            <a:off x="914400" y="2149800"/>
            <a:ext cx="7772400" cy="3870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Bluejacking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rgbClr val="FF0000"/>
                </a:solidFill>
                <a:latin typeface="Libre Baskerville"/>
                <a:ea typeface="Libre Baskerville"/>
                <a:cs typeface="Libre Baskerville"/>
                <a:sym typeface="Libre Baskerville"/>
              </a:rPr>
              <a:t>Bluesnarfing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Bluebugging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Car-whisperer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e91adfacaa_0_0"/>
          <p:cNvSpPr txBox="1"/>
          <p:nvPr>
            <p:ph type="title"/>
          </p:nvPr>
        </p:nvSpPr>
        <p:spPr>
          <a:xfrm>
            <a:off x="914400" y="515249"/>
            <a:ext cx="7772400" cy="1137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rPr b="1" lang="en-US"/>
              <a:t>Mobile devices: security implications for organisations</a:t>
            </a:r>
            <a:endParaRPr b="1"/>
          </a:p>
        </p:txBody>
      </p:sp>
      <p:sp>
        <p:nvSpPr>
          <p:cNvPr id="166" name="Google Shape;166;ge91adfacaa_0_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75"/>
              </a:spcBef>
              <a:spcAft>
                <a:spcPts val="0"/>
              </a:spcAft>
              <a:buSzPts val="1530"/>
              <a:buNone/>
            </a:pPr>
            <a:r>
              <a:t/>
            </a:r>
            <a:endParaRPr/>
          </a:p>
          <a:p>
            <a:pPr indent="0" lvl="0" marL="0" rtl="0" algn="l">
              <a:lnSpc>
                <a:spcPct val="100000"/>
              </a:lnSpc>
              <a:spcBef>
                <a:spcPts val="575"/>
              </a:spcBef>
              <a:spcAft>
                <a:spcPts val="0"/>
              </a:spcAft>
              <a:buSzPts val="1530"/>
              <a:buNone/>
            </a:pPr>
            <a:r>
              <a:rPr lang="en-US"/>
              <a:t>Benefits for enterprise:</a:t>
            </a:r>
            <a:endParaRPr/>
          </a:p>
          <a:p>
            <a:pPr indent="0" lvl="0" marL="0" rtl="0" algn="l">
              <a:lnSpc>
                <a:spcPct val="100000"/>
              </a:lnSpc>
              <a:spcBef>
                <a:spcPts val="575"/>
              </a:spcBef>
              <a:spcAft>
                <a:spcPts val="0"/>
              </a:spcAft>
              <a:buSzPts val="1530"/>
              <a:buNone/>
            </a:pPr>
            <a:r>
              <a:t/>
            </a:r>
            <a:endParaRPr/>
          </a:p>
          <a:p>
            <a:pPr indent="-325755" lvl="0" marL="457200" rtl="0" algn="l">
              <a:lnSpc>
                <a:spcPct val="100000"/>
              </a:lnSpc>
              <a:spcBef>
                <a:spcPts val="575"/>
              </a:spcBef>
              <a:spcAft>
                <a:spcPts val="0"/>
              </a:spcAft>
              <a:buSzPts val="1530"/>
              <a:buAutoNum type="arabicPeriod"/>
            </a:pPr>
            <a:r>
              <a:rPr lang="en-US"/>
              <a:t>improved workforce productivity</a:t>
            </a:r>
            <a:endParaRPr/>
          </a:p>
          <a:p>
            <a:pPr indent="-325755" lvl="0" marL="457200" rtl="0" algn="l">
              <a:lnSpc>
                <a:spcPct val="100000"/>
              </a:lnSpc>
              <a:spcBef>
                <a:spcPts val="0"/>
              </a:spcBef>
              <a:spcAft>
                <a:spcPts val="0"/>
              </a:spcAft>
              <a:buSzPts val="1530"/>
              <a:buAutoNum type="arabicPeriod"/>
            </a:pPr>
            <a:r>
              <a:rPr lang="en-US"/>
              <a:t>improved customer service</a:t>
            </a:r>
            <a:endParaRPr/>
          </a:p>
          <a:p>
            <a:pPr indent="-325755" lvl="0" marL="457200" rtl="0" algn="l">
              <a:lnSpc>
                <a:spcPct val="100000"/>
              </a:lnSpc>
              <a:spcBef>
                <a:spcPts val="0"/>
              </a:spcBef>
              <a:spcAft>
                <a:spcPts val="0"/>
              </a:spcAft>
              <a:buSzPts val="1530"/>
              <a:buAutoNum type="arabicPeriod"/>
            </a:pPr>
            <a:r>
              <a:rPr lang="en-US"/>
              <a:t>increased business process efficiency</a:t>
            </a:r>
            <a:endParaRPr/>
          </a:p>
          <a:p>
            <a:pPr indent="-325755" lvl="0" marL="457200" rtl="0" algn="l">
              <a:lnSpc>
                <a:spcPct val="100000"/>
              </a:lnSpc>
              <a:spcBef>
                <a:spcPts val="0"/>
              </a:spcBef>
              <a:spcAft>
                <a:spcPts val="0"/>
              </a:spcAft>
              <a:buSzPts val="1530"/>
              <a:buAutoNum type="arabicPeriod"/>
            </a:pPr>
            <a:r>
              <a:rPr lang="en-US"/>
              <a:t>employee safety and security</a:t>
            </a:r>
            <a:endParaRPr/>
          </a:p>
          <a:p>
            <a:pPr indent="-325755" lvl="0" marL="457200" rtl="0" algn="l">
              <a:lnSpc>
                <a:spcPct val="100000"/>
              </a:lnSpc>
              <a:spcBef>
                <a:spcPts val="0"/>
              </a:spcBef>
              <a:spcAft>
                <a:spcPts val="0"/>
              </a:spcAft>
              <a:buSzPts val="1530"/>
              <a:buAutoNum type="arabicPeriod"/>
            </a:pPr>
            <a:r>
              <a:rPr lang="en-US"/>
              <a:t>employee retention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e91adfacaa_0_6"/>
          <p:cNvSpPr txBox="1"/>
          <p:nvPr>
            <p:ph idx="1" type="body"/>
          </p:nvPr>
        </p:nvSpPr>
        <p:spPr>
          <a:xfrm>
            <a:off x="914400" y="644475"/>
            <a:ext cx="7772400" cy="53754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575"/>
              </a:spcBef>
              <a:spcAft>
                <a:spcPts val="0"/>
              </a:spcAft>
              <a:buSzPts val="1530"/>
              <a:buChar char="-"/>
            </a:pPr>
            <a:r>
              <a:rPr lang="en-US"/>
              <a:t>if proper and strong security policies are not enforced, there is a huge risk of cyber attacks: loss, theft, misuse of confidential information.</a:t>
            </a:r>
            <a:endParaRPr/>
          </a:p>
          <a:p>
            <a:pPr indent="-325755" lvl="0" marL="457200" rtl="0" algn="l">
              <a:lnSpc>
                <a:spcPct val="100000"/>
              </a:lnSpc>
              <a:spcBef>
                <a:spcPts val="0"/>
              </a:spcBef>
              <a:spcAft>
                <a:spcPts val="0"/>
              </a:spcAft>
              <a:buSzPts val="1530"/>
              <a:buChar char="-"/>
            </a:pPr>
            <a:r>
              <a:rPr lang="en-US"/>
              <a:t>malicious code</a:t>
            </a:r>
            <a:endParaRPr/>
          </a:p>
          <a:p>
            <a:pPr indent="-325755" lvl="0" marL="457200" rtl="0" algn="l">
              <a:lnSpc>
                <a:spcPct val="100000"/>
              </a:lnSpc>
              <a:spcBef>
                <a:spcPts val="0"/>
              </a:spcBef>
              <a:spcAft>
                <a:spcPts val="0"/>
              </a:spcAft>
              <a:buSzPts val="1530"/>
              <a:buChar char="-"/>
            </a:pPr>
            <a:r>
              <a:rPr lang="en-US"/>
              <a:t>portable-loss, theft, damage</a:t>
            </a:r>
            <a:endParaRPr/>
          </a:p>
          <a:p>
            <a:pPr indent="-325755" lvl="0" marL="457200" rtl="0" algn="l">
              <a:lnSpc>
                <a:spcPct val="100000"/>
              </a:lnSpc>
              <a:spcBef>
                <a:spcPts val="0"/>
              </a:spcBef>
              <a:spcAft>
                <a:spcPts val="0"/>
              </a:spcAft>
              <a:buSzPts val="1530"/>
              <a:buChar char="-"/>
            </a:pPr>
            <a:r>
              <a:rPr lang="en-US"/>
              <a:t>unique threat-jailbreak software</a:t>
            </a:r>
            <a:endParaRPr/>
          </a:p>
          <a:p>
            <a:pPr indent="-325755" lvl="0" marL="457200" rtl="0" algn="l">
              <a:lnSpc>
                <a:spcPct val="100000"/>
              </a:lnSpc>
              <a:spcBef>
                <a:spcPts val="0"/>
              </a:spcBef>
              <a:spcAft>
                <a:spcPts val="0"/>
              </a:spcAft>
              <a:buSzPts val="1530"/>
              <a:buChar char="-"/>
            </a:pPr>
            <a:r>
              <a:rPr lang="en-US"/>
              <a:t>risks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e91adfacaa_0_12"/>
          <p:cNvSpPr txBox="1"/>
          <p:nvPr>
            <p:ph idx="1" type="body"/>
          </p:nvPr>
        </p:nvSpPr>
        <p:spPr>
          <a:xfrm>
            <a:off x="914400" y="727125"/>
            <a:ext cx="7772400" cy="529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75"/>
              </a:spcBef>
              <a:spcAft>
                <a:spcPts val="0"/>
              </a:spcAft>
              <a:buSzPts val="1530"/>
              <a:buNone/>
            </a:pPr>
            <a:r>
              <a:rPr b="1" lang="en-US" sz="2800"/>
              <a:t>Risk categorized in 5 areas:</a:t>
            </a:r>
            <a:endParaRPr b="1" sz="2800"/>
          </a:p>
          <a:p>
            <a:pPr indent="0" lvl="0" marL="0" rtl="0" algn="l">
              <a:lnSpc>
                <a:spcPct val="100000"/>
              </a:lnSpc>
              <a:spcBef>
                <a:spcPts val="575"/>
              </a:spcBef>
              <a:spcAft>
                <a:spcPts val="0"/>
              </a:spcAft>
              <a:buSzPts val="1530"/>
              <a:buNone/>
            </a:pPr>
            <a:r>
              <a:t/>
            </a:r>
            <a:endParaRPr/>
          </a:p>
          <a:p>
            <a:pPr indent="0" lvl="0" marL="0" rtl="0" algn="l">
              <a:lnSpc>
                <a:spcPct val="100000"/>
              </a:lnSpc>
              <a:spcBef>
                <a:spcPts val="575"/>
              </a:spcBef>
              <a:spcAft>
                <a:spcPts val="0"/>
              </a:spcAft>
              <a:buSzPts val="1530"/>
              <a:buNone/>
            </a:pPr>
            <a:r>
              <a:rPr lang="en-US"/>
              <a:t>1 physical access</a:t>
            </a:r>
            <a:endParaRPr/>
          </a:p>
          <a:p>
            <a:pPr indent="0" lvl="0" marL="0" rtl="0" algn="l">
              <a:lnSpc>
                <a:spcPct val="100000"/>
              </a:lnSpc>
              <a:spcBef>
                <a:spcPts val="575"/>
              </a:spcBef>
              <a:spcAft>
                <a:spcPts val="0"/>
              </a:spcAft>
              <a:buSzPts val="1530"/>
              <a:buNone/>
            </a:pPr>
            <a:r>
              <a:rPr lang="en-US"/>
              <a:t>2 malicious code</a:t>
            </a:r>
            <a:endParaRPr/>
          </a:p>
          <a:p>
            <a:pPr indent="0" lvl="0" marL="0" rtl="0" algn="l">
              <a:lnSpc>
                <a:spcPct val="100000"/>
              </a:lnSpc>
              <a:spcBef>
                <a:spcPts val="575"/>
              </a:spcBef>
              <a:spcAft>
                <a:spcPts val="0"/>
              </a:spcAft>
              <a:buSzPts val="1530"/>
              <a:buNone/>
            </a:pPr>
            <a:r>
              <a:rPr lang="en-US"/>
              <a:t>3 device attack</a:t>
            </a:r>
            <a:endParaRPr/>
          </a:p>
          <a:p>
            <a:pPr indent="0" lvl="0" marL="0" rtl="0" algn="l">
              <a:lnSpc>
                <a:spcPct val="100000"/>
              </a:lnSpc>
              <a:spcBef>
                <a:spcPts val="575"/>
              </a:spcBef>
              <a:spcAft>
                <a:spcPts val="0"/>
              </a:spcAft>
              <a:buSzPts val="1530"/>
              <a:buNone/>
            </a:pPr>
            <a:r>
              <a:rPr lang="en-US"/>
              <a:t>4 communication interception</a:t>
            </a:r>
            <a:endParaRPr/>
          </a:p>
          <a:p>
            <a:pPr indent="0" lvl="0" marL="0" rtl="0" algn="l">
              <a:lnSpc>
                <a:spcPct val="100000"/>
              </a:lnSpc>
              <a:spcBef>
                <a:spcPts val="575"/>
              </a:spcBef>
              <a:spcAft>
                <a:spcPts val="0"/>
              </a:spcAft>
              <a:buSzPts val="1530"/>
              <a:buNone/>
            </a:pPr>
            <a:r>
              <a:rPr lang="en-US"/>
              <a:t>5 insider threats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lang="en-US"/>
              <a:t>Security implications for organisations</a:t>
            </a:r>
            <a:endParaRPr b="1"/>
          </a:p>
        </p:txBody>
      </p:sp>
      <p:sp>
        <p:nvSpPr>
          <p:cNvPr id="184" name="Google Shape;184;p4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0000FF"/>
              </a:buClr>
              <a:buSzPts val="2210"/>
              <a:buFont typeface="Noto Sans Symbols"/>
              <a:buAutoNum type="arabicPeriod"/>
            </a:pPr>
            <a:r>
              <a:rPr b="0" i="0" lang="en-US" sz="2600" u="none">
                <a:solidFill>
                  <a:srgbClr val="0000FF"/>
                </a:solidFill>
                <a:latin typeface="Libre Baskerville"/>
                <a:ea typeface="Libre Baskerville"/>
                <a:cs typeface="Libre Baskerville"/>
                <a:sym typeface="Libre Baskerville"/>
              </a:rPr>
              <a:t>Managing diversity and proliferation of </a:t>
            </a:r>
            <a:r>
              <a:rPr lang="en-US">
                <a:solidFill>
                  <a:srgbClr val="0000FF"/>
                </a:solidFill>
              </a:rPr>
              <a:t>handheld</a:t>
            </a:r>
            <a:r>
              <a:rPr b="0" i="0" lang="en-US" sz="2600" u="none">
                <a:solidFill>
                  <a:srgbClr val="0000FF"/>
                </a:solidFill>
                <a:latin typeface="Libre Baskerville"/>
                <a:ea typeface="Libre Baskerville"/>
                <a:cs typeface="Libre Baskerville"/>
                <a:sym typeface="Libre Baskerville"/>
              </a:rPr>
              <a:t> devices</a:t>
            </a:r>
            <a:endParaRPr>
              <a:solidFill>
                <a:srgbClr val="0000FF"/>
              </a:solidFill>
            </a:endParaRPr>
          </a:p>
          <a:p>
            <a:pPr indent="-514350" lvl="0" marL="5143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Register mobile devices of employees in corporate asset register</a:t>
            </a:r>
            <a:endParaRPr/>
          </a:p>
          <a:p>
            <a:pPr indent="-514350" lvl="0" marL="5143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Close monitoring of these devices</a:t>
            </a:r>
            <a:endParaRPr/>
          </a:p>
          <a:p>
            <a:pPr indent="-514350" lvl="0" marL="5143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Remove physical and logical access when employee leaves</a:t>
            </a:r>
            <a:endParaRPr/>
          </a:p>
          <a:p>
            <a:pPr indent="-514350" lvl="0" marL="5143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Mobile devices belonging to organization should be returned to IT dept</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6"/>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210"/>
              <a:buFont typeface="Noto Sans Symbols"/>
              <a:buChar char="⚫"/>
            </a:pPr>
            <a:r>
              <a:rPr b="0" i="0" lang="en-US" sz="2600" u="none">
                <a:latin typeface="Libre Baskerville"/>
                <a:ea typeface="Libre Baskerville"/>
                <a:cs typeface="Libre Baskerville"/>
                <a:sym typeface="Libre Baskerville"/>
              </a:rPr>
              <a:t>Mobility generation gap:</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latin typeface="Libre Baskerville"/>
                <a:ea typeface="Libre Baskerville"/>
                <a:cs typeface="Libre Baskerville"/>
                <a:sym typeface="Libre Baskerville"/>
              </a:rPr>
              <a:t>	young workers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latin typeface="Libre Baskerville"/>
                <a:ea typeface="Libre Baskerville"/>
                <a:cs typeface="Libre Baskerville"/>
                <a:sym typeface="Libre Baskerville"/>
              </a:rPr>
              <a:t>	old workers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2. </a:t>
            </a:r>
            <a:r>
              <a:rPr b="1" i="0" lang="en-US" sz="2600" u="none">
                <a:solidFill>
                  <a:srgbClr val="0000FF"/>
                </a:solidFill>
              </a:rPr>
              <a:t>Unconventional / stealth storage devices:</a:t>
            </a:r>
            <a:endParaRPr b="1">
              <a:solidFill>
                <a:srgbClr val="0000FF"/>
              </a:solidFill>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-mobile phones, media players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-CDs, USBs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-difficult to detect</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Prohibit employees to use these devices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-small size</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-no security for usb ports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need policy to block these ports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 name="Shape 43"/>
        <p:cNvGrpSpPr/>
        <p:nvPr/>
      </p:nvGrpSpPr>
      <p:grpSpPr>
        <a:xfrm>
          <a:off x="0" y="0"/>
          <a:ext cx="0" cy="0"/>
          <a:chOff x="0" y="0"/>
          <a:chExt cx="0" cy="0"/>
        </a:xfrm>
      </p:grpSpPr>
      <p:sp>
        <p:nvSpPr>
          <p:cNvPr id="44" name="Google Shape;44;p4"/>
          <p:cNvSpPr txBox="1"/>
          <p:nvPr>
            <p:ph idx="1" type="body"/>
          </p:nvPr>
        </p:nvSpPr>
        <p:spPr>
          <a:xfrm>
            <a:off x="914400" y="381000"/>
            <a:ext cx="7772400" cy="6129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Char char="⚫"/>
            </a:pPr>
            <a:r>
              <a:rPr b="1" i="0" lang="en-US" sz="2600" u="none">
                <a:solidFill>
                  <a:schemeClr val="dk1"/>
                </a:solidFill>
              </a:rPr>
              <a:t>Types of attacks 3G mobile networks</a:t>
            </a:r>
            <a:endParaRPr b="1"/>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1. </a:t>
            </a:r>
            <a:r>
              <a:rPr lang="en-US" sz="2500"/>
              <a:t>malwares, viruses and worms</a:t>
            </a:r>
            <a:endParaRPr sz="2500"/>
          </a:p>
          <a:p>
            <a:pPr indent="-273050" lvl="0" marL="273050" rtl="0" algn="l">
              <a:lnSpc>
                <a:spcPct val="100000"/>
              </a:lnSpc>
              <a:spcBef>
                <a:spcPts val="500"/>
              </a:spcBef>
              <a:spcAft>
                <a:spcPts val="0"/>
              </a:spcAft>
              <a:buClr>
                <a:schemeClr val="accent1"/>
              </a:buClr>
              <a:buSzPts val="2210"/>
              <a:buFont typeface="Noto Sans Symbols"/>
              <a:buNone/>
            </a:pPr>
            <a:r>
              <a:rPr lang="en-US" sz="2500"/>
              <a:t>     - skull trojan-series 60 phones</a:t>
            </a:r>
            <a:endParaRPr sz="2500"/>
          </a:p>
          <a:p>
            <a:pPr indent="-273050" lvl="0" marL="273050" rtl="0" algn="l">
              <a:lnSpc>
                <a:spcPct val="100000"/>
              </a:lnSpc>
              <a:spcBef>
                <a:spcPts val="500"/>
              </a:spcBef>
              <a:spcAft>
                <a:spcPts val="0"/>
              </a:spcAft>
              <a:buClr>
                <a:schemeClr val="accent1"/>
              </a:buClr>
              <a:buSzPts val="2210"/>
              <a:buFont typeface="Noto Sans Symbols"/>
              <a:buNone/>
            </a:pPr>
            <a:r>
              <a:rPr lang="en-US" sz="2500"/>
              <a:t>     - cabir warm-infects phones running on Symbian OS. </a:t>
            </a:r>
            <a:endParaRPr sz="2500"/>
          </a:p>
          <a:p>
            <a:pPr indent="-273050" lvl="0" marL="273050" rtl="0" algn="l">
              <a:lnSpc>
                <a:spcPct val="100000"/>
              </a:lnSpc>
              <a:spcBef>
                <a:spcPts val="500"/>
              </a:spcBef>
              <a:spcAft>
                <a:spcPts val="0"/>
              </a:spcAft>
              <a:buClr>
                <a:schemeClr val="accent1"/>
              </a:buClr>
              <a:buSzPts val="2210"/>
              <a:buFont typeface="Noto Sans Symbols"/>
              <a:buNone/>
            </a:pPr>
            <a:r>
              <a:rPr lang="en-US" sz="2500"/>
              <a:t>     -mosquito trojan- series 60 smart phones</a:t>
            </a:r>
            <a:endParaRPr sz="2500"/>
          </a:p>
          <a:p>
            <a:pPr indent="-273050" lvl="0" marL="273050" rtl="0" algn="l">
              <a:lnSpc>
                <a:spcPct val="100000"/>
              </a:lnSpc>
              <a:spcBef>
                <a:spcPts val="500"/>
              </a:spcBef>
              <a:spcAft>
                <a:spcPts val="0"/>
              </a:spcAft>
              <a:buClr>
                <a:schemeClr val="accent1"/>
              </a:buClr>
              <a:buSzPts val="2210"/>
              <a:buFont typeface="Noto Sans Symbols"/>
              <a:buNone/>
            </a:pPr>
            <a:r>
              <a:rPr lang="en-US" sz="2500"/>
              <a:t>     - brador trojan- affects Windows CE, gets full control of device.</a:t>
            </a:r>
            <a:endParaRPr sz="2500"/>
          </a:p>
          <a:p>
            <a:pPr indent="-273050" lvl="0" marL="273050" rtl="0" algn="l">
              <a:lnSpc>
                <a:spcPct val="100000"/>
              </a:lnSpc>
              <a:spcBef>
                <a:spcPts val="500"/>
              </a:spcBef>
              <a:spcAft>
                <a:spcPts val="0"/>
              </a:spcAft>
              <a:buClr>
                <a:schemeClr val="accent1"/>
              </a:buClr>
              <a:buSzPts val="2210"/>
              <a:buFont typeface="Noto Sans Symbols"/>
              <a:buNone/>
            </a:pPr>
            <a:r>
              <a:rPr lang="en-US" sz="2500"/>
              <a:t>      - lasco warm- 2005, PDA, mobile phones</a:t>
            </a:r>
            <a:endParaRPr sz="2500"/>
          </a:p>
          <a:p>
            <a:pPr indent="-273050" lvl="0" marL="273050" rtl="0" algn="l">
              <a:lnSpc>
                <a:spcPct val="100000"/>
              </a:lnSpc>
              <a:spcBef>
                <a:spcPts val="500"/>
              </a:spcBef>
              <a:spcAft>
                <a:spcPts val="0"/>
              </a:spcAft>
              <a:buClr>
                <a:schemeClr val="accent1"/>
              </a:buClr>
              <a:buSzPts val="2210"/>
              <a:buFont typeface="Noto Sans Symbols"/>
              <a:buNone/>
            </a:pPr>
            <a:r>
              <a:rPr lang="en-US" sz="2500"/>
              <a:t>2. DoS- make system unavailable to intended users.</a:t>
            </a:r>
            <a:endParaRPr sz="2500"/>
          </a:p>
          <a:p>
            <a:pPr indent="-273050" lvl="0" marL="273050" rtl="0" algn="l">
              <a:lnSpc>
                <a:spcPct val="100000"/>
              </a:lnSpc>
              <a:spcBef>
                <a:spcPts val="500"/>
              </a:spcBef>
              <a:spcAft>
                <a:spcPts val="0"/>
              </a:spcAft>
              <a:buClr>
                <a:schemeClr val="accent1"/>
              </a:buClr>
              <a:buSzPts val="2210"/>
              <a:buFont typeface="Noto Sans Symbols"/>
              <a:buNone/>
            </a:pPr>
            <a:r>
              <a:rPr lang="en-US" sz="2500"/>
              <a:t>	DDoS IS most common attack on wired IPS</a:t>
            </a:r>
            <a:endParaRPr sz="2500"/>
          </a:p>
          <a:p>
            <a:pPr indent="-273050" lvl="0" marL="273050" rtl="0" algn="l">
              <a:lnSpc>
                <a:spcPct val="100000"/>
              </a:lnSpc>
              <a:spcBef>
                <a:spcPts val="500"/>
              </a:spcBef>
              <a:spcAft>
                <a:spcPts val="0"/>
              </a:spcAft>
              <a:buClr>
                <a:schemeClr val="accent1"/>
              </a:buClr>
              <a:buSzPts val="2210"/>
              <a:buFont typeface="Noto Sans Symbols"/>
              <a:buNone/>
            </a:pPr>
            <a:r>
              <a:rPr lang="en-US" sz="2500"/>
              <a:t>3. Overbilling attack- hijack IP addr and use for his own purpose</a:t>
            </a:r>
            <a:endParaRPr sz="2500"/>
          </a:p>
          <a:p>
            <a:pPr indent="-273050" lvl="0" marL="273050" marR="0" rtl="0" algn="l">
              <a:lnSpc>
                <a:spcPct val="100000"/>
              </a:lnSpc>
              <a:spcBef>
                <a:spcPts val="500"/>
              </a:spcBef>
              <a:spcAft>
                <a:spcPts val="0"/>
              </a:spcAft>
              <a:buClr>
                <a:schemeClr val="accent1"/>
              </a:buClr>
              <a:buSzPts val="2210"/>
              <a:buFont typeface="Noto Sans Symbols"/>
              <a:buNone/>
            </a:pPr>
            <a:r>
              <a:t/>
            </a:r>
            <a:endParaRPr sz="2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“device lock” software solution</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monitor users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Control access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Creates white list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set devices in read only mode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Protect disc</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9"/>
          <p:cNvSpPr txBox="1"/>
          <p:nvPr>
            <p:ph idx="1" type="body"/>
          </p:nvPr>
        </p:nvSpPr>
        <p:spPr>
          <a:xfrm>
            <a:off x="838200" y="533400"/>
            <a:ext cx="7772400" cy="548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3. Threats through lost and stolen devices: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-security risk to corporation</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0"/>
          <p:cNvSpPr txBox="1"/>
          <p:nvPr>
            <p:ph idx="1" type="body"/>
          </p:nvPr>
        </p:nvSpPr>
        <p:spPr>
          <a:xfrm>
            <a:off x="838200" y="914400"/>
            <a:ext cx="7772400" cy="533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4. Protecting data on lost devices: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Need to address issue:</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-data and running applications on device</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-data protection: encrypting sensitive data, encrypting entire file system </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-Org should have clear policy</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-method to report loss of device</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-write emergency contact on device itself</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1"/>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5. Educating the laptop users: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-tools in place to manage a internet access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e9579aa466_0_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1" lang="en-US" sz="3200"/>
              <a:t>Organizational measures for handling mobile devices related security issues:</a:t>
            </a:r>
            <a:endParaRPr b="1"/>
          </a:p>
        </p:txBody>
      </p:sp>
      <p:sp>
        <p:nvSpPr>
          <p:cNvPr id="221" name="Google Shape;221;ge9579aa466_0_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575"/>
              </a:spcBef>
              <a:spcAft>
                <a:spcPts val="0"/>
              </a:spcAft>
              <a:buSzPts val="1530"/>
              <a:buNone/>
            </a:pPr>
            <a:r>
              <a:t/>
            </a:r>
            <a:endParaRPr/>
          </a:p>
          <a:p>
            <a:pPr indent="0" lvl="0" marL="457200" rtl="0" algn="l">
              <a:lnSpc>
                <a:spcPct val="100000"/>
              </a:lnSpc>
              <a:spcBef>
                <a:spcPts val="575"/>
              </a:spcBef>
              <a:spcAft>
                <a:spcPts val="0"/>
              </a:spcAft>
              <a:buSzPts val="1530"/>
              <a:buNone/>
            </a:pPr>
            <a:r>
              <a:t/>
            </a:r>
            <a:endParaRPr/>
          </a:p>
          <a:p>
            <a:pPr indent="-325755" lvl="0" marL="457200" rtl="0" algn="l">
              <a:lnSpc>
                <a:spcPct val="100000"/>
              </a:lnSpc>
              <a:spcBef>
                <a:spcPts val="575"/>
              </a:spcBef>
              <a:spcAft>
                <a:spcPts val="0"/>
              </a:spcAft>
              <a:buSzPts val="1530"/>
              <a:buChar char="-"/>
            </a:pPr>
            <a:r>
              <a:rPr lang="en-US"/>
              <a:t>unauthorised access</a:t>
            </a:r>
            <a:endParaRPr/>
          </a:p>
          <a:p>
            <a:pPr indent="-325755" lvl="0" marL="457200" rtl="0" algn="l">
              <a:lnSpc>
                <a:spcPct val="100000"/>
              </a:lnSpc>
              <a:spcBef>
                <a:spcPts val="0"/>
              </a:spcBef>
              <a:spcAft>
                <a:spcPts val="0"/>
              </a:spcAft>
              <a:buSzPts val="1530"/>
              <a:buChar char="-"/>
            </a:pPr>
            <a:r>
              <a:rPr lang="en-US"/>
              <a:t>lost/stolen devices</a:t>
            </a:r>
            <a:endParaRPr/>
          </a:p>
          <a:p>
            <a:pPr indent="-325755" lvl="0" marL="457200" rtl="0" algn="l">
              <a:lnSpc>
                <a:spcPct val="100000"/>
              </a:lnSpc>
              <a:spcBef>
                <a:spcPts val="0"/>
              </a:spcBef>
              <a:spcAft>
                <a:spcPts val="0"/>
              </a:spcAft>
              <a:buSzPts val="1530"/>
              <a:buChar char="-"/>
            </a:pPr>
            <a:r>
              <a:rPr lang="en-US"/>
              <a:t>employee leaving company</a:t>
            </a:r>
            <a:endParaRPr/>
          </a:p>
          <a:p>
            <a:pPr indent="-325755" lvl="0" marL="457200" rtl="0" algn="l">
              <a:lnSpc>
                <a:spcPct val="100000"/>
              </a:lnSpc>
              <a:spcBef>
                <a:spcPts val="0"/>
              </a:spcBef>
              <a:spcAft>
                <a:spcPts val="0"/>
              </a:spcAft>
              <a:buSzPts val="1530"/>
              <a:buChar char="-"/>
            </a:pPr>
            <a:r>
              <a:rPr lang="en-US"/>
              <a:t>confidential files</a:t>
            </a:r>
            <a:endParaRPr/>
          </a:p>
          <a:p>
            <a:pPr indent="0" lvl="0" marL="457200" rtl="0" algn="l">
              <a:lnSpc>
                <a:spcPct val="100000"/>
              </a:lnSpc>
              <a:spcBef>
                <a:spcPts val="575"/>
              </a:spcBef>
              <a:spcAft>
                <a:spcPts val="0"/>
              </a:spcAft>
              <a:buSzPts val="153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9579aa466_0_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rPr b="1" lang="en-US"/>
              <a:t>Security features used to protect mobile assets</a:t>
            </a:r>
            <a:endParaRPr b="1"/>
          </a:p>
        </p:txBody>
      </p:sp>
      <p:sp>
        <p:nvSpPr>
          <p:cNvPr id="228" name="Google Shape;228;ge9579aa466_0_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575"/>
              </a:spcBef>
              <a:spcAft>
                <a:spcPts val="0"/>
              </a:spcAft>
              <a:buSzPts val="1530"/>
              <a:buChar char="⚫"/>
            </a:pPr>
            <a:r>
              <a:rPr lang="en-US"/>
              <a:t>authentication</a:t>
            </a:r>
            <a:endParaRPr/>
          </a:p>
          <a:p>
            <a:pPr indent="-325755" lvl="0" marL="457200" rtl="0" algn="l">
              <a:lnSpc>
                <a:spcPct val="100000"/>
              </a:lnSpc>
              <a:spcBef>
                <a:spcPts val="0"/>
              </a:spcBef>
              <a:spcAft>
                <a:spcPts val="0"/>
              </a:spcAft>
              <a:buSzPts val="1530"/>
              <a:buChar char="⚫"/>
            </a:pPr>
            <a:r>
              <a:rPr lang="en-US"/>
              <a:t>data encryption</a:t>
            </a:r>
            <a:endParaRPr/>
          </a:p>
          <a:p>
            <a:pPr indent="-325755" lvl="0" marL="457200" rtl="0" algn="l">
              <a:lnSpc>
                <a:spcPct val="100000"/>
              </a:lnSpc>
              <a:spcBef>
                <a:spcPts val="0"/>
              </a:spcBef>
              <a:spcAft>
                <a:spcPts val="0"/>
              </a:spcAft>
              <a:buSzPts val="1530"/>
              <a:buChar char="⚫"/>
            </a:pPr>
            <a:r>
              <a:rPr lang="en-US"/>
              <a:t>provisioning</a:t>
            </a:r>
            <a:endParaRPr/>
          </a:p>
          <a:p>
            <a:pPr indent="-325755" lvl="0" marL="457200" rtl="0" algn="l">
              <a:lnSpc>
                <a:spcPct val="100000"/>
              </a:lnSpc>
              <a:spcBef>
                <a:spcPts val="0"/>
              </a:spcBef>
              <a:spcAft>
                <a:spcPts val="0"/>
              </a:spcAft>
              <a:buSzPts val="1530"/>
              <a:buChar char="⚫"/>
            </a:pPr>
            <a:r>
              <a:rPr lang="en-US"/>
              <a:t>remote wipe and data fading</a:t>
            </a:r>
            <a:endParaRPr/>
          </a:p>
          <a:p>
            <a:pPr indent="-325755" lvl="0" marL="457200" rtl="0" algn="l">
              <a:lnSpc>
                <a:spcPct val="100000"/>
              </a:lnSpc>
              <a:spcBef>
                <a:spcPts val="0"/>
              </a:spcBef>
              <a:spcAft>
                <a:spcPts val="0"/>
              </a:spcAft>
              <a:buSzPts val="1530"/>
              <a:buChar char="⚫"/>
            </a:pPr>
            <a:r>
              <a:rPr lang="en-US"/>
              <a:t>full disk encryption</a:t>
            </a:r>
            <a:endParaRPr/>
          </a:p>
          <a:p>
            <a:pPr indent="-325755" lvl="0" marL="457200" rtl="0" algn="l">
              <a:lnSpc>
                <a:spcPct val="100000"/>
              </a:lnSpc>
              <a:spcBef>
                <a:spcPts val="0"/>
              </a:spcBef>
              <a:spcAft>
                <a:spcPts val="0"/>
              </a:spcAft>
              <a:buSzPts val="1530"/>
              <a:buChar char="⚫"/>
            </a:pPr>
            <a:r>
              <a:rPr lang="en-US"/>
              <a:t>separation of personal and enterprise information</a:t>
            </a:r>
            <a:endParaRPr/>
          </a:p>
          <a:p>
            <a:pPr indent="-325755" lvl="0" marL="457200" rtl="0" algn="l">
              <a:lnSpc>
                <a:spcPct val="100000"/>
              </a:lnSpc>
              <a:spcBef>
                <a:spcPts val="0"/>
              </a:spcBef>
              <a:spcAft>
                <a:spcPts val="0"/>
              </a:spcAft>
              <a:buSzPts val="1530"/>
              <a:buChar char="⚫"/>
            </a:pPr>
            <a:r>
              <a:rPr lang="en-US"/>
              <a:t>user access rights and security policies</a:t>
            </a:r>
            <a:endParaRPr/>
          </a:p>
          <a:p>
            <a:pPr indent="-325755" lvl="0" marL="457200" rtl="0" algn="l">
              <a:lnSpc>
                <a:spcPct val="100000"/>
              </a:lnSpc>
              <a:spcBef>
                <a:spcPts val="0"/>
              </a:spcBef>
              <a:spcAft>
                <a:spcPts val="0"/>
              </a:spcAft>
              <a:buSzPts val="1530"/>
              <a:buChar char="⚫"/>
            </a:pPr>
            <a:r>
              <a:rPr lang="en-US"/>
              <a:t>network filters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1" i="0" lang="en-US" sz="3200" u="none">
                <a:solidFill>
                  <a:schemeClr val="dk2"/>
                </a:solidFill>
              </a:rPr>
              <a:t>Organizational measures for handling mobile devices related security issue</a:t>
            </a:r>
            <a:r>
              <a:rPr b="0" i="0" lang="en-US" sz="3200" u="none">
                <a:solidFill>
                  <a:schemeClr val="dk2"/>
                </a:solidFill>
                <a:latin typeface="Libre Franklin"/>
                <a:ea typeface="Libre Franklin"/>
                <a:cs typeface="Libre Franklin"/>
                <a:sym typeface="Libre Franklin"/>
              </a:rPr>
              <a:t>s:</a:t>
            </a:r>
            <a:endParaRPr/>
          </a:p>
        </p:txBody>
      </p:sp>
      <p:sp>
        <p:nvSpPr>
          <p:cNvPr id="234" name="Google Shape;234;p5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Encrypting organizational databases:</a:t>
            </a:r>
            <a:endParaRPr/>
          </a:p>
          <a:p>
            <a:pPr indent="-514350" lvl="0" marL="5143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 Rijndael</a:t>
            </a:r>
            <a:endParaRPr/>
          </a:p>
          <a:p>
            <a:pPr indent="-514350" lvl="0" marL="5143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b. multidimensional space rotation(MDSR)</a:t>
            </a:r>
            <a:endParaRPr/>
          </a:p>
          <a:p>
            <a:pPr indent="-514350" lvl="0" marL="5143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-strong encryption</a:t>
            </a:r>
            <a:endParaRPr/>
          </a:p>
          <a:p>
            <a:pPr indent="-514350" lvl="0" marL="5143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-use of key</a:t>
            </a:r>
            <a:endParaRPr/>
          </a:p>
          <a:p>
            <a:pPr indent="-514350" lvl="0" marL="5143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-deciphering is difficult </a:t>
            </a:r>
            <a:endParaRPr/>
          </a:p>
          <a:p>
            <a:pPr indent="-514350" lvl="0" marL="5143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Performance impact </a:t>
            </a:r>
            <a:endParaRPr/>
          </a:p>
          <a:p>
            <a:pPr indent="-514350" lvl="0" marL="5143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Do not store key on mobile</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3"/>
          <p:cNvSpPr txBox="1"/>
          <p:nvPr>
            <p:ph idx="1" type="body"/>
          </p:nvPr>
        </p:nvSpPr>
        <p:spPr>
          <a:xfrm>
            <a:off x="914400" y="609600"/>
            <a:ext cx="77724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2. Including mobile devices in security strategy:</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technologies available to secure mobile devices. </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Things enterprises can use:</a:t>
            </a:r>
            <a:endParaRPr/>
          </a:p>
          <a:p>
            <a:pPr indent="0" lvl="1" marL="274637" marR="0" rtl="0" algn="l">
              <a:lnSpc>
                <a:spcPct val="10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-prohibit unauthorized access and entry of corrupted data</a:t>
            </a:r>
            <a:endParaRPr/>
          </a:p>
          <a:p>
            <a:pPr indent="0" lvl="1" marL="274637" marR="0" rtl="0" algn="l">
              <a:lnSpc>
                <a:spcPct val="10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-investigate alternatives that allow a source access to company information</a:t>
            </a:r>
            <a:endParaRPr/>
          </a:p>
          <a:p>
            <a:pPr indent="0" lvl="1" marL="274637" marR="0" rtl="0" algn="l">
              <a:lnSpc>
                <a:spcPct val="10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 frequent and thorough security audits</a:t>
            </a:r>
            <a:endParaRPr/>
          </a:p>
          <a:p>
            <a:pPr indent="0" lvl="1" marL="274637" marR="0" rtl="0" algn="l">
              <a:lnSpc>
                <a:spcPct val="10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-security awareness in training</a:t>
            </a:r>
            <a:endParaRPr/>
          </a:p>
          <a:p>
            <a:pPr indent="0" lvl="1" marL="274637" marR="0" rtl="0" algn="l">
              <a:lnSpc>
                <a:spcPct val="10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 monitor unusual activity for a period of time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4"/>
          <p:cNvSpPr txBox="1"/>
          <p:nvPr>
            <p:ph type="title"/>
          </p:nvPr>
        </p:nvSpPr>
        <p:spPr>
          <a:xfrm>
            <a:off x="914400" y="-8"/>
            <a:ext cx="7772400" cy="19299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rPr>
              <a:t>Organizational security policies and measures in mobile computing era</a:t>
            </a:r>
            <a:endParaRPr b="1"/>
          </a:p>
        </p:txBody>
      </p:sp>
      <p:sp>
        <p:nvSpPr>
          <p:cNvPr id="245" name="Google Shape;245;p54"/>
          <p:cNvSpPr txBox="1"/>
          <p:nvPr>
            <p:ph idx="1" type="body"/>
          </p:nvPr>
        </p:nvSpPr>
        <p:spPr>
          <a:xfrm>
            <a:off x="914400" y="1943550"/>
            <a:ext cx="7772400" cy="498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1" i="0" lang="en-US" sz="2600" u="none">
                <a:solidFill>
                  <a:schemeClr val="accent1"/>
                </a:solidFill>
                <a:latin typeface="Libre Baskerville"/>
                <a:ea typeface="Libre Baskerville"/>
                <a:cs typeface="Libre Baskerville"/>
                <a:sym typeface="Libre Baskerville"/>
              </a:rPr>
              <a:t>Importance of security policies for mobile computing devices</a:t>
            </a:r>
            <a:r>
              <a:rPr b="0" i="0" lang="en-US" sz="2600" u="none">
                <a:solidFill>
                  <a:schemeClr val="dk1"/>
                </a:solidFill>
                <a:latin typeface="Libre Baskerville"/>
                <a:ea typeface="Libre Baskerville"/>
                <a:cs typeface="Libre Baskerville"/>
                <a:sym typeface="Libre Baskerville"/>
              </a:rPr>
              <a:t>:</a:t>
            </a:r>
            <a:endParaRPr/>
          </a:p>
          <a:p>
            <a:pPr indent="-133985" lvl="0" marL="0" marR="0" rtl="0" algn="l">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Sensitive information stored on mobile devices/ secondary storage devices</a:t>
            </a:r>
            <a:endParaRPr sz="2500"/>
          </a:p>
          <a:p>
            <a:pPr indent="-133985" lvl="0" marL="0" marR="0" rtl="0" algn="l">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If get stolen-PR disaster-violates laws and regulations</a:t>
            </a:r>
            <a:endParaRPr sz="2500"/>
          </a:p>
          <a:p>
            <a:pPr indent="-133985" lvl="0" marL="0" marR="0" rtl="0" algn="l">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If controls can not be implemented to protect data on the stolen devices, prevent users from storing data on insecure platforms.</a:t>
            </a:r>
            <a:endParaRPr sz="2500"/>
          </a:p>
          <a:p>
            <a:pPr indent="-133985" lvl="0" marL="0" marR="0" rtl="0" algn="l">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Difficult but by increasing awareness can be implemented effectively.</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5"/>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1" i="0" lang="en-US" sz="2600" u="none">
                <a:solidFill>
                  <a:schemeClr val="accent1"/>
                </a:solidFill>
                <a:latin typeface="Libre Baskerville"/>
                <a:ea typeface="Libre Baskerville"/>
                <a:cs typeface="Libre Baskerville"/>
                <a:sym typeface="Libre Baskerville"/>
              </a:rPr>
              <a:t>Organization should adhere to the following rules for effective mobile device management:</a:t>
            </a:r>
            <a:endParaRPr/>
          </a:p>
          <a:p>
            <a:pPr indent="0" lvl="0" marL="0" marR="0" rtl="0" algn="l">
              <a:lnSpc>
                <a:spcPct val="100000"/>
              </a:lnSpc>
              <a:spcBef>
                <a:spcPts val="500"/>
              </a:spcBef>
              <a:spcAft>
                <a:spcPts val="0"/>
              </a:spcAft>
              <a:buClr>
                <a:schemeClr val="accent1"/>
              </a:buClr>
              <a:buSzPts val="2210"/>
              <a:buFont typeface="Noto Sans Symbols"/>
              <a:buNone/>
            </a:pPr>
            <a:r>
              <a:t/>
            </a:r>
            <a:endParaRPr b="1" i="0" sz="2600" u="none">
              <a:solidFill>
                <a:schemeClr val="accent1"/>
              </a:solidFill>
              <a:latin typeface="Libre Baskerville"/>
              <a:ea typeface="Libre Baskerville"/>
              <a:cs typeface="Libre Baskerville"/>
              <a:sym typeface="Libre Baskerville"/>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Identify all mobile devices on the network</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Know which back office systems employees need to access</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Formalize user types and set policies</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Be ready to block access</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Add password and encryption policies plus remote wipe</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Consider separating personal data from business data.</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Enable users to be self sufficient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5"/>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4. Spoofed policy development process (PDP): exploits vulnerabilities in the GTP.</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5. Signaling level attacks: vulnerabilities in SIP based VoIP systes.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6"/>
          <p:cNvSpPr txBox="1"/>
          <p:nvPr>
            <p:ph type="title"/>
          </p:nvPr>
        </p:nvSpPr>
        <p:spPr>
          <a:xfrm>
            <a:off x="914400" y="274625"/>
            <a:ext cx="7986900" cy="7737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rPr>
              <a:t>Steps to secure mobile devices:</a:t>
            </a:r>
            <a:endParaRPr b="1"/>
          </a:p>
        </p:txBody>
      </p:sp>
      <p:sp>
        <p:nvSpPr>
          <p:cNvPr id="256" name="Google Shape;256;p5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1. </a:t>
            </a:r>
            <a:r>
              <a:rPr b="1" i="0" lang="en-US" sz="2600" u="none">
                <a:solidFill>
                  <a:srgbClr val="0000FF"/>
                </a:solidFill>
              </a:rPr>
              <a:t>Configure mobile devices securely by</a:t>
            </a:r>
            <a:endParaRPr b="1">
              <a:solidFill>
                <a:srgbClr val="0000FF"/>
              </a:solidFill>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Enable auto-lock</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Password protection(complex)</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Avoid use of auto complete features(remember username, password)</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Browser security settings should be configured properly</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Enable remote wipe</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Enable SSL protection</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7"/>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2. Connect to secure Wi-Fi, disable Bluetooth, infrared, wi-fi when not in use</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3. Update mobile devices frequently</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4. Use antivirus, update it</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5. Use encryption to keep portable data secure in transit</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install encryption solution</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mobile encryption options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avoid storing data on mobile</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6. Use digital certificates on mobile devices.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7. Physical security measures to avoid theft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8"/>
          <p:cNvSpPr txBox="1"/>
          <p:nvPr>
            <p:ph idx="1" type="body"/>
          </p:nvPr>
        </p:nvSpPr>
        <p:spPr>
          <a:xfrm>
            <a:off x="914400" y="304800"/>
            <a:ext cx="7772400" cy="571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r>
              <a:rPr b="0" i="0" lang="en-US" sz="2300" u="none">
                <a:solidFill>
                  <a:schemeClr val="dk1"/>
                </a:solidFill>
                <a:latin typeface="Libre Baskerville"/>
                <a:ea typeface="Libre Baskerville"/>
                <a:cs typeface="Libre Baskerville"/>
                <a:sym typeface="Libre Baskerville"/>
              </a:rPr>
              <a:t>-cable locks for laptops</a:t>
            </a:r>
            <a:endParaRPr sz="2300"/>
          </a:p>
          <a:p>
            <a:pPr indent="0" lvl="0" marL="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-tracking-tracing app</a:t>
            </a:r>
            <a:endParaRPr sz="2300"/>
          </a:p>
          <a:p>
            <a:pPr indent="0" lvl="0" marL="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-don’t leave mobile device unattended</a:t>
            </a:r>
            <a:endParaRPr sz="2300"/>
          </a:p>
          <a:p>
            <a:pPr indent="0" lvl="0" marL="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-report lost of device</a:t>
            </a:r>
            <a:endParaRPr sz="2300"/>
          </a:p>
          <a:p>
            <a:pPr indent="0" lvl="0" marL="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 data backup</a:t>
            </a:r>
            <a:endParaRPr sz="2300"/>
          </a:p>
          <a:p>
            <a:pPr indent="0" lvl="0" marL="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8. Sanitization and disposal procedures for mobile devices</a:t>
            </a:r>
            <a:endParaRPr sz="2300"/>
          </a:p>
          <a:p>
            <a:pPr indent="0" lvl="0" marL="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9. Develop policies, procedures, standards and guidelines for mobile devices</a:t>
            </a:r>
            <a:endParaRPr sz="2300"/>
          </a:p>
          <a:p>
            <a:pPr indent="0" lvl="0" marL="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10. Educate employees about mobile device security</a:t>
            </a:r>
            <a:endParaRPr sz="2300"/>
          </a:p>
          <a:p>
            <a:pPr indent="0" lvl="0" marL="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-cautious while clicking attachments</a:t>
            </a:r>
            <a:endParaRPr sz="2300"/>
          </a:p>
          <a:p>
            <a:pPr indent="0" lvl="0" marL="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-aware about downloads</a:t>
            </a:r>
            <a:endParaRPr sz="2300"/>
          </a:p>
          <a:p>
            <a:pPr indent="0" lvl="0" marL="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-aware about current threats affecting mobiles</a:t>
            </a:r>
            <a:endParaRPr sz="2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Audit procedures for mobile devices</a:t>
            </a:r>
            <a:endParaRPr/>
          </a:p>
        </p:txBody>
      </p:sp>
      <p:sp>
        <p:nvSpPr>
          <p:cNvPr id="272" name="Google Shape;272;p5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Policy</a:t>
            </a:r>
            <a:endParaRPr/>
          </a:p>
          <a:p>
            <a:pPr indent="-514350" lvl="0" marL="5143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Antivirus update</a:t>
            </a:r>
            <a:endParaRPr/>
          </a:p>
          <a:p>
            <a:pPr indent="-514350" lvl="0" marL="5143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Encryption</a:t>
            </a:r>
            <a:endParaRPr/>
          </a:p>
          <a:p>
            <a:pPr indent="-514350" lvl="0" marL="5143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Secure transmission</a:t>
            </a:r>
            <a:endParaRPr/>
          </a:p>
          <a:p>
            <a:pPr indent="-514350" lvl="0" marL="5143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Device management</a:t>
            </a:r>
            <a:endParaRPr/>
          </a:p>
          <a:p>
            <a:pPr indent="-514350" lvl="0" marL="5143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Access control</a:t>
            </a:r>
            <a:endParaRPr/>
          </a:p>
          <a:p>
            <a:pPr indent="-514350" lvl="0" marL="5143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Awareness training</a:t>
            </a:r>
            <a:endParaRPr/>
          </a:p>
          <a:p>
            <a:pPr indent="-514350" lvl="0" marL="5143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risk</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Laptops</a:t>
            </a:r>
            <a:endParaRPr/>
          </a:p>
        </p:txBody>
      </p:sp>
      <p:sp>
        <p:nvSpPr>
          <p:cNvPr id="278" name="Google Shape;278;p6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Enable us to work whenever and wherever we want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Enhance productivity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Put confidential data on risk(drawback)</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To reduce risk and impact of data loss, organization must secure data on laptop.</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1"/>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1" i="0" lang="en-US" sz="2600" u="none">
                <a:solidFill>
                  <a:schemeClr val="accent1"/>
                </a:solidFill>
                <a:latin typeface="Libre Baskerville"/>
                <a:ea typeface="Libre Baskerville"/>
                <a:cs typeface="Libre Baskerville"/>
                <a:sym typeface="Libre Baskerville"/>
              </a:rPr>
              <a:t>Basic security principles need to be followed for laptops</a:t>
            </a:r>
            <a:r>
              <a:rPr b="0" i="0" lang="en-US" sz="2600" u="none">
                <a:solidFill>
                  <a:schemeClr val="dk1"/>
                </a:solidFill>
                <a:latin typeface="Libre Baskerville"/>
                <a:ea typeface="Libre Baskerville"/>
                <a:cs typeface="Libre Baskerville"/>
                <a:sym typeface="Libre Baskerville"/>
              </a:rPr>
              <a:t>:</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Choose a secure operating system and lock it down</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Enable a strong  password</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Engrave the laptop</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Register the laptop with the manufacturer</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Get a cable lock and use it</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Use a docking station</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Lock up your PCMCIA cards</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Use a personal firewall on your laptop</a:t>
            </a:r>
            <a:endParaRPr/>
          </a:p>
          <a:p>
            <a:pPr indent="-140335" lvl="0" marL="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Use tracking software to have your laptop call home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5dab63d401_0_0"/>
          <p:cNvSpPr txBox="1"/>
          <p:nvPr>
            <p:ph type="title"/>
          </p:nvPr>
        </p:nvSpPr>
        <p:spPr>
          <a:xfrm>
            <a:off x="980075" y="521155"/>
            <a:ext cx="7772400" cy="6219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b="1" lang="en-US"/>
              <a:t>Online Drug Trafficking</a:t>
            </a:r>
            <a:endParaRPr b="1"/>
          </a:p>
        </p:txBody>
      </p:sp>
      <p:sp>
        <p:nvSpPr>
          <p:cNvPr id="290" name="Google Shape;290;g25dab63d401_0_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575"/>
              </a:spcBef>
              <a:spcAft>
                <a:spcPts val="0"/>
              </a:spcAft>
              <a:buClr>
                <a:srgbClr val="212529"/>
              </a:buClr>
              <a:buSzPts val="2200"/>
              <a:buFont typeface="Roboto"/>
              <a:buChar char="⚫"/>
            </a:pPr>
            <a:r>
              <a:rPr lang="en-US" sz="2200">
                <a:solidFill>
                  <a:srgbClr val="212529"/>
                </a:solidFill>
                <a:highlight>
                  <a:srgbClr val="FFFFFF"/>
                </a:highlight>
                <a:latin typeface="Roboto"/>
                <a:ea typeface="Roboto"/>
                <a:cs typeface="Roboto"/>
                <a:sym typeface="Roboto"/>
              </a:rPr>
              <a:t>The Internet is becoming increasingly popular among individuals and organised crime groups as a platform for trafficking synthetic drugs.</a:t>
            </a:r>
            <a:endParaRPr sz="2200">
              <a:solidFill>
                <a:srgbClr val="212529"/>
              </a:solidFill>
              <a:highlight>
                <a:srgbClr val="FFFFFF"/>
              </a:highlight>
              <a:latin typeface="Roboto"/>
              <a:ea typeface="Roboto"/>
              <a:cs typeface="Roboto"/>
              <a:sym typeface="Roboto"/>
            </a:endParaRPr>
          </a:p>
          <a:p>
            <a:pPr indent="-368300" lvl="0" marL="457200" rtl="0" algn="just">
              <a:lnSpc>
                <a:spcPct val="115000"/>
              </a:lnSpc>
              <a:spcBef>
                <a:spcPts val="0"/>
              </a:spcBef>
              <a:spcAft>
                <a:spcPts val="0"/>
              </a:spcAft>
              <a:buClr>
                <a:srgbClr val="212529"/>
              </a:buClr>
              <a:buSzPts val="2200"/>
              <a:buFont typeface="Roboto"/>
              <a:buChar char="⚫"/>
            </a:pPr>
            <a:r>
              <a:rPr lang="en-US" sz="2200">
                <a:solidFill>
                  <a:srgbClr val="212529"/>
                </a:solidFill>
                <a:highlight>
                  <a:srgbClr val="FFFFFF"/>
                </a:highlight>
                <a:latin typeface="Roboto"/>
                <a:ea typeface="Roboto"/>
                <a:cs typeface="Roboto"/>
                <a:sym typeface="Roboto"/>
              </a:rPr>
              <a:t>The role of the Internet in the facilitation of trafficking has gained attention since the closure of several Clearnet and darknet websites, also known as marketplaces. </a:t>
            </a:r>
            <a:endParaRPr sz="2200">
              <a:solidFill>
                <a:srgbClr val="212529"/>
              </a:solidFill>
              <a:highlight>
                <a:srgbClr val="FFFFFF"/>
              </a:highlight>
              <a:latin typeface="Roboto"/>
              <a:ea typeface="Roboto"/>
              <a:cs typeface="Roboto"/>
              <a:sym typeface="Roboto"/>
            </a:endParaRPr>
          </a:p>
          <a:p>
            <a:pPr indent="-368300" lvl="0" marL="457200" rtl="0" algn="just">
              <a:lnSpc>
                <a:spcPct val="115000"/>
              </a:lnSpc>
              <a:spcBef>
                <a:spcPts val="0"/>
              </a:spcBef>
              <a:spcAft>
                <a:spcPts val="0"/>
              </a:spcAft>
              <a:buClr>
                <a:srgbClr val="212529"/>
              </a:buClr>
              <a:buSzPts val="2200"/>
              <a:buFont typeface="Roboto"/>
              <a:buChar char="⚫"/>
            </a:pPr>
            <a:r>
              <a:rPr lang="en-US" sz="2200">
                <a:solidFill>
                  <a:srgbClr val="212529"/>
                </a:solidFill>
                <a:highlight>
                  <a:srgbClr val="FFFFFF"/>
                </a:highlight>
                <a:latin typeface="Roboto"/>
                <a:ea typeface="Roboto"/>
                <a:cs typeface="Roboto"/>
                <a:sym typeface="Roboto"/>
              </a:rPr>
              <a:t>Synthetic drugs are sold on social media, Clearnet websites and the darknet. </a:t>
            </a:r>
            <a:endParaRPr sz="2200">
              <a:solidFill>
                <a:srgbClr val="212529"/>
              </a:solidFill>
              <a:highlight>
                <a:srgbClr val="FFFFFF"/>
              </a:highlight>
              <a:latin typeface="Roboto"/>
              <a:ea typeface="Roboto"/>
              <a:cs typeface="Roboto"/>
              <a:sym typeface="Roboto"/>
            </a:endParaRPr>
          </a:p>
          <a:p>
            <a:pPr indent="-368300" lvl="0" marL="457200" rtl="0" algn="just">
              <a:lnSpc>
                <a:spcPct val="115000"/>
              </a:lnSpc>
              <a:spcBef>
                <a:spcPts val="0"/>
              </a:spcBef>
              <a:spcAft>
                <a:spcPts val="0"/>
              </a:spcAft>
              <a:buClr>
                <a:srgbClr val="212529"/>
              </a:buClr>
              <a:buSzPts val="2200"/>
              <a:buFont typeface="Roboto"/>
              <a:buChar char="⚫"/>
            </a:pPr>
            <a:r>
              <a:rPr lang="en-US" sz="2200">
                <a:solidFill>
                  <a:srgbClr val="212529"/>
                </a:solidFill>
                <a:highlight>
                  <a:srgbClr val="FFFFFF"/>
                </a:highlight>
                <a:latin typeface="Roboto"/>
                <a:ea typeface="Roboto"/>
                <a:cs typeface="Roboto"/>
                <a:sym typeface="Roboto"/>
              </a:rPr>
              <a:t>Online trafficking may have a significant impact on the overall trafficking of drugs.</a:t>
            </a:r>
            <a:endParaRPr sz="3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5dab63d401_0_7"/>
          <p:cNvSpPr txBox="1"/>
          <p:nvPr>
            <p:ph idx="1" type="body"/>
          </p:nvPr>
        </p:nvSpPr>
        <p:spPr>
          <a:xfrm>
            <a:off x="914400" y="284275"/>
            <a:ext cx="7772400" cy="5735400"/>
          </a:xfrm>
          <a:prstGeom prst="rect">
            <a:avLst/>
          </a:prstGeom>
          <a:noFill/>
          <a:ln>
            <a:noFill/>
          </a:ln>
        </p:spPr>
        <p:txBody>
          <a:bodyPr anchorCtr="0" anchor="t" bIns="45700" lIns="91425" spcFirstLastPara="1" rIns="91425" wrap="square" tIns="45700">
            <a:noAutofit/>
          </a:bodyPr>
          <a:lstStyle/>
          <a:p>
            <a:pPr indent="-387350" lvl="0" marL="457200" rtl="0" algn="just">
              <a:lnSpc>
                <a:spcPct val="100000"/>
              </a:lnSpc>
              <a:spcBef>
                <a:spcPts val="575"/>
              </a:spcBef>
              <a:spcAft>
                <a:spcPts val="0"/>
              </a:spcAft>
              <a:buClr>
                <a:srgbClr val="2E2E2E"/>
              </a:buClr>
              <a:buSzPts val="2500"/>
              <a:buFont typeface="Arial"/>
              <a:buChar char="⚫"/>
            </a:pPr>
            <a:r>
              <a:rPr lang="en-US" sz="2500">
                <a:solidFill>
                  <a:srgbClr val="2E2E2E"/>
                </a:solidFill>
                <a:latin typeface="Arial"/>
                <a:ea typeface="Arial"/>
                <a:cs typeface="Arial"/>
                <a:sym typeface="Arial"/>
              </a:rPr>
              <a:t>Drug trafficking requires that the criminal physically make a transfer or transaction that involves human interaction. </a:t>
            </a:r>
            <a:endParaRPr sz="2500">
              <a:solidFill>
                <a:srgbClr val="2E2E2E"/>
              </a:solidFill>
              <a:latin typeface="Arial"/>
              <a:ea typeface="Arial"/>
              <a:cs typeface="Arial"/>
              <a:sym typeface="Arial"/>
            </a:endParaRPr>
          </a:p>
          <a:p>
            <a:pPr indent="-387350" lvl="0" marL="457200" rtl="0" algn="just">
              <a:lnSpc>
                <a:spcPct val="100000"/>
              </a:lnSpc>
              <a:spcBef>
                <a:spcPts val="0"/>
              </a:spcBef>
              <a:spcAft>
                <a:spcPts val="0"/>
              </a:spcAft>
              <a:buClr>
                <a:srgbClr val="2E2E2E"/>
              </a:buClr>
              <a:buSzPts val="2500"/>
              <a:buFont typeface="Arial"/>
              <a:buChar char="⚫"/>
            </a:pPr>
            <a:r>
              <a:rPr lang="en-US" sz="2500">
                <a:solidFill>
                  <a:srgbClr val="2E2E2E"/>
                </a:solidFill>
                <a:latin typeface="Arial"/>
                <a:ea typeface="Arial"/>
                <a:cs typeface="Arial"/>
                <a:sym typeface="Arial"/>
              </a:rPr>
              <a:t>Organized cybercrime does not require the criminal to be physically present at the scene of the crime, thus making it very difficult for law enforcement officials to capture him or her.</a:t>
            </a:r>
            <a:endParaRPr sz="2500">
              <a:solidFill>
                <a:srgbClr val="2E2E2E"/>
              </a:solidFill>
              <a:latin typeface="Arial"/>
              <a:ea typeface="Arial"/>
              <a:cs typeface="Arial"/>
              <a:sym typeface="Arial"/>
            </a:endParaRPr>
          </a:p>
          <a:p>
            <a:pPr indent="-387350" lvl="0" marL="457200" rtl="0" algn="just">
              <a:lnSpc>
                <a:spcPct val="100000"/>
              </a:lnSpc>
              <a:spcBef>
                <a:spcPts val="0"/>
              </a:spcBef>
              <a:spcAft>
                <a:spcPts val="0"/>
              </a:spcAft>
              <a:buClr>
                <a:srgbClr val="2E2E2E"/>
              </a:buClr>
              <a:buSzPts val="2500"/>
              <a:buFont typeface="Arial"/>
              <a:buChar char="⚫"/>
            </a:pPr>
            <a:r>
              <a:rPr lang="en-US" sz="1500">
                <a:solidFill>
                  <a:srgbClr val="2E2E2E"/>
                </a:solidFill>
                <a:latin typeface="Arial"/>
                <a:ea typeface="Arial"/>
                <a:cs typeface="Arial"/>
                <a:sym typeface="Arial"/>
              </a:rPr>
              <a:t> </a:t>
            </a:r>
            <a:r>
              <a:rPr lang="en-US" sz="2500">
                <a:solidFill>
                  <a:srgbClr val="2E2E2E"/>
                </a:solidFill>
                <a:latin typeface="Arial"/>
                <a:ea typeface="Arial"/>
                <a:cs typeface="Arial"/>
                <a:sym typeface="Arial"/>
              </a:rPr>
              <a:t>It’s much easier for a criminal to conduct nefarious activities online than to physically break into a bank or someone’s home.</a:t>
            </a:r>
            <a:endParaRPr sz="2500">
              <a:solidFill>
                <a:srgbClr val="2E2E2E"/>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5fcc652154_0_2"/>
          <p:cNvSpPr txBox="1"/>
          <p:nvPr>
            <p:ph type="title"/>
          </p:nvPr>
        </p:nvSpPr>
        <p:spPr>
          <a:xfrm>
            <a:off x="914400" y="-106600"/>
            <a:ext cx="7772400" cy="1350300"/>
          </a:xfrm>
          <a:prstGeom prst="rect">
            <a:avLst/>
          </a:prstGeom>
          <a:noFill/>
          <a:ln>
            <a:noFill/>
          </a:ln>
        </p:spPr>
        <p:txBody>
          <a:bodyPr anchorCtr="0" anchor="b" bIns="91425" lIns="91425" spcFirstLastPara="1" rIns="91425" wrap="square" tIns="45700">
            <a:noAutofit/>
          </a:bodyPr>
          <a:lstStyle/>
          <a:p>
            <a:pPr indent="0" lvl="0" marL="0" rtl="0" algn="l">
              <a:lnSpc>
                <a:spcPct val="120000"/>
              </a:lnSpc>
              <a:spcBef>
                <a:spcPts val="0"/>
              </a:spcBef>
              <a:spcAft>
                <a:spcPts val="1100"/>
              </a:spcAft>
              <a:buSzPts val="1400"/>
              <a:buNone/>
            </a:pPr>
            <a:r>
              <a:rPr b="1" lang="en-US" sz="2800">
                <a:solidFill>
                  <a:srgbClr val="191919"/>
                </a:solidFill>
                <a:latin typeface="Arial"/>
                <a:ea typeface="Arial"/>
                <a:cs typeface="Arial"/>
                <a:sym typeface="Arial"/>
              </a:rPr>
              <a:t>What are the Challenges in tackling Drug Trafficking in India?</a:t>
            </a:r>
            <a:endParaRPr sz="4300"/>
          </a:p>
        </p:txBody>
      </p:sp>
      <p:sp>
        <p:nvSpPr>
          <p:cNvPr id="303" name="Google Shape;303;g25fcc652154_0_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87350" lvl="0" marL="698500" marR="101600" rtl="0" algn="l">
              <a:lnSpc>
                <a:spcPct val="100000"/>
              </a:lnSpc>
              <a:spcBef>
                <a:spcPts val="1100"/>
              </a:spcBef>
              <a:spcAft>
                <a:spcPts val="0"/>
              </a:spcAft>
              <a:buClr>
                <a:srgbClr val="474747"/>
              </a:buClr>
              <a:buSzPts val="2500"/>
              <a:buFont typeface="Roboto"/>
              <a:buChar char="■"/>
            </a:pPr>
            <a:r>
              <a:rPr b="1" lang="en-US" sz="2500">
                <a:solidFill>
                  <a:srgbClr val="474747"/>
                </a:solidFill>
                <a:latin typeface="Arial"/>
                <a:ea typeface="Arial"/>
                <a:cs typeface="Arial"/>
                <a:sym typeface="Arial"/>
              </a:rPr>
              <a:t>Dark Net:</a:t>
            </a:r>
            <a:r>
              <a:rPr lang="en-US" sz="2500">
                <a:solidFill>
                  <a:srgbClr val="474747"/>
                </a:solidFill>
                <a:latin typeface="Arial"/>
                <a:ea typeface="Arial"/>
                <a:cs typeface="Arial"/>
                <a:sym typeface="Arial"/>
              </a:rPr>
              <a:t> Darknet markets are difficult to trace because of their anonymity and low risks. They have taken over the traditional drug markets. Studies reveal that 62% of the darknet is being used for illicit drug trafficking.</a:t>
            </a:r>
            <a:endParaRPr sz="2500">
              <a:solidFill>
                <a:srgbClr val="474747"/>
              </a:solidFill>
              <a:latin typeface="Arial"/>
              <a:ea typeface="Arial"/>
              <a:cs typeface="Arial"/>
              <a:sym typeface="Arial"/>
            </a:endParaRPr>
          </a:p>
          <a:p>
            <a:pPr indent="-387350" lvl="1" marL="1397000" marR="203200" rtl="0" algn="l">
              <a:lnSpc>
                <a:spcPct val="100000"/>
              </a:lnSpc>
              <a:spcBef>
                <a:spcPts val="0"/>
              </a:spcBef>
              <a:spcAft>
                <a:spcPts val="0"/>
              </a:spcAft>
              <a:buClr>
                <a:srgbClr val="474747"/>
              </a:buClr>
              <a:buSzPts val="2500"/>
              <a:buFont typeface="Arial"/>
              <a:buChar char="○"/>
            </a:pPr>
            <a:r>
              <a:rPr lang="en-US" sz="2500">
                <a:solidFill>
                  <a:srgbClr val="474747"/>
                </a:solidFill>
                <a:latin typeface="Arial"/>
                <a:ea typeface="Arial"/>
                <a:cs typeface="Arial"/>
                <a:sym typeface="Arial"/>
              </a:rPr>
              <a:t>The success rate in catching traffickers using the darknet has been very low the world over.</a:t>
            </a:r>
            <a:endParaRPr sz="2500">
              <a:solidFill>
                <a:srgbClr val="474747"/>
              </a:solidFill>
              <a:latin typeface="Arial"/>
              <a:ea typeface="Arial"/>
              <a:cs typeface="Arial"/>
              <a:sym typeface="Arial"/>
            </a:endParaRPr>
          </a:p>
          <a:p>
            <a:pPr indent="0" lvl="0" marL="0" rtl="0" algn="l">
              <a:lnSpc>
                <a:spcPct val="100000"/>
              </a:lnSpc>
              <a:spcBef>
                <a:spcPts val="4600"/>
              </a:spcBef>
              <a:spcAft>
                <a:spcPts val="0"/>
              </a:spcAft>
              <a:buSzPts val="153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5fcc652154_0_10"/>
          <p:cNvSpPr txBox="1"/>
          <p:nvPr>
            <p:ph idx="1" type="body"/>
          </p:nvPr>
        </p:nvSpPr>
        <p:spPr>
          <a:xfrm>
            <a:off x="533000" y="692900"/>
            <a:ext cx="8153700" cy="5326800"/>
          </a:xfrm>
          <a:prstGeom prst="rect">
            <a:avLst/>
          </a:prstGeom>
          <a:noFill/>
          <a:ln>
            <a:noFill/>
          </a:ln>
        </p:spPr>
        <p:txBody>
          <a:bodyPr anchorCtr="0" anchor="t" bIns="45700" lIns="91425" spcFirstLastPara="1" rIns="91425" wrap="square" tIns="45700">
            <a:noAutofit/>
          </a:bodyPr>
          <a:lstStyle/>
          <a:p>
            <a:pPr indent="-393700" lvl="0" marL="698500" marR="101600" rtl="0" algn="l">
              <a:lnSpc>
                <a:spcPct val="100000"/>
              </a:lnSpc>
              <a:spcBef>
                <a:spcPts val="1100"/>
              </a:spcBef>
              <a:spcAft>
                <a:spcPts val="0"/>
              </a:spcAft>
              <a:buClr>
                <a:srgbClr val="474747"/>
              </a:buClr>
              <a:buSzPts val="2600"/>
              <a:buFont typeface="Roboto"/>
              <a:buChar char="■"/>
            </a:pPr>
            <a:r>
              <a:rPr b="1" lang="en-US">
                <a:solidFill>
                  <a:srgbClr val="474747"/>
                </a:solidFill>
                <a:latin typeface="Arial"/>
                <a:ea typeface="Arial"/>
                <a:cs typeface="Arial"/>
                <a:sym typeface="Arial"/>
              </a:rPr>
              <a:t>Transactions in </a:t>
            </a:r>
            <a:r>
              <a:rPr b="1" lang="en-US">
                <a:solidFill>
                  <a:srgbClr val="FF5353"/>
                </a:solidFill>
                <a:uFill>
                  <a:noFill/>
                </a:uFill>
                <a:latin typeface="Arial"/>
                <a:ea typeface="Arial"/>
                <a:cs typeface="Arial"/>
                <a:sym typeface="Arial"/>
                <a:hlinkClick r:id="rId3">
                  <a:extLst>
                    <a:ext uri="{A12FA001-AC4F-418D-AE19-62706E023703}">
                      <ahyp:hlinkClr val="tx"/>
                    </a:ext>
                  </a:extLst>
                </a:hlinkClick>
              </a:rPr>
              <a:t>Cryptocurrency:</a:t>
            </a:r>
            <a:r>
              <a:rPr lang="en-US">
                <a:solidFill>
                  <a:srgbClr val="474747"/>
                </a:solidFill>
                <a:latin typeface="Arial"/>
                <a:ea typeface="Arial"/>
                <a:cs typeface="Arial"/>
                <a:sym typeface="Arial"/>
              </a:rPr>
              <a:t> Cryptocurrency payments and doorstep deliveries, through courier services, have made darknet transactions attractive.</a:t>
            </a:r>
            <a:endParaRPr>
              <a:solidFill>
                <a:srgbClr val="474747"/>
              </a:solidFill>
              <a:latin typeface="Arial"/>
              <a:ea typeface="Arial"/>
              <a:cs typeface="Arial"/>
              <a:sym typeface="Arial"/>
            </a:endParaRPr>
          </a:p>
          <a:p>
            <a:pPr indent="0" lvl="0" marL="457200" marR="101600" rtl="0" algn="just">
              <a:lnSpc>
                <a:spcPct val="100000"/>
              </a:lnSpc>
              <a:spcBef>
                <a:spcPts val="2300"/>
              </a:spcBef>
              <a:spcAft>
                <a:spcPts val="0"/>
              </a:spcAft>
              <a:buSzPts val="1530"/>
              <a:buNone/>
            </a:pPr>
            <a:r>
              <a:t/>
            </a:r>
            <a:endParaRPr>
              <a:solidFill>
                <a:srgbClr val="474747"/>
              </a:solidFill>
              <a:latin typeface="Arial"/>
              <a:ea typeface="Arial"/>
              <a:cs typeface="Arial"/>
              <a:sym typeface="Arial"/>
            </a:endParaRPr>
          </a:p>
          <a:p>
            <a:pPr indent="-393700" lvl="0" marL="698500" marR="101600" rtl="0" algn="just">
              <a:lnSpc>
                <a:spcPct val="100000"/>
              </a:lnSpc>
              <a:spcBef>
                <a:spcPts val="2300"/>
              </a:spcBef>
              <a:spcAft>
                <a:spcPts val="0"/>
              </a:spcAft>
              <a:buClr>
                <a:srgbClr val="474747"/>
              </a:buClr>
              <a:buSzPts val="2600"/>
              <a:buFont typeface="Roboto"/>
              <a:buChar char="■"/>
            </a:pPr>
            <a:r>
              <a:rPr b="1" lang="en-US">
                <a:solidFill>
                  <a:srgbClr val="474747"/>
                </a:solidFill>
                <a:latin typeface="Arial"/>
                <a:ea typeface="Arial"/>
                <a:cs typeface="Arial"/>
                <a:sym typeface="Arial"/>
              </a:rPr>
              <a:t>Traffickers have become Creative and Tech Savvy:</a:t>
            </a:r>
            <a:r>
              <a:rPr lang="en-US">
                <a:solidFill>
                  <a:srgbClr val="474747"/>
                </a:solidFill>
                <a:latin typeface="Arial"/>
                <a:ea typeface="Arial"/>
                <a:cs typeface="Arial"/>
                <a:sym typeface="Arial"/>
              </a:rPr>
              <a:t> The traffickers have adopted to new age technologies such as supplying drug and guns through drones in Punjab which have posed new challenges before the security forces.</a:t>
            </a:r>
            <a:endParaRPr>
              <a:solidFill>
                <a:srgbClr val="474747"/>
              </a:solidFill>
              <a:latin typeface="Arial"/>
              <a:ea typeface="Arial"/>
              <a:cs typeface="Arial"/>
              <a:sym typeface="Arial"/>
            </a:endParaRPr>
          </a:p>
          <a:p>
            <a:pPr indent="0" lvl="0" marL="0" rtl="0" algn="l">
              <a:lnSpc>
                <a:spcPct val="100000"/>
              </a:lnSpc>
              <a:spcBef>
                <a:spcPts val="2300"/>
              </a:spcBef>
              <a:spcAft>
                <a:spcPts val="0"/>
              </a:spcAft>
              <a:buSzPts val="153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sp>
        <p:nvSpPr>
          <p:cNvPr id="54" name="Google Shape;54;p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Credit card frauds in mobile and wireless computing era</a:t>
            </a:r>
            <a:endParaRPr/>
          </a:p>
        </p:txBody>
      </p:sp>
      <p:sp>
        <p:nvSpPr>
          <p:cNvPr id="55" name="Google Shape;55;p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New trends coming with mobile computing- m-commerce, m-banking.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Reason- increasing power, reducing cost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Mobile credit card transactions are very common since it allows transaction from mobile location quickly, efficiently and </a:t>
            </a:r>
            <a:r>
              <a:rPr lang="en-US"/>
              <a:t>professionally</a:t>
            </a:r>
            <a:r>
              <a:rPr b="0" i="0" lang="en-US" sz="2600" u="none">
                <a:solidFill>
                  <a:schemeClr val="dk1"/>
                </a:solidFill>
                <a:latin typeface="Libre Baskerville"/>
                <a:ea typeface="Libre Baskerville"/>
                <a:cs typeface="Libre Baskerville"/>
                <a:sym typeface="Libre Baskerville"/>
              </a:rPr>
              <a:t>.</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5fcc652154_0_17"/>
          <p:cNvSpPr txBox="1"/>
          <p:nvPr>
            <p:ph idx="1" type="body"/>
          </p:nvPr>
        </p:nvSpPr>
        <p:spPr>
          <a:xfrm>
            <a:off x="657375" y="479700"/>
            <a:ext cx="8029500" cy="5540100"/>
          </a:xfrm>
          <a:prstGeom prst="rect">
            <a:avLst/>
          </a:prstGeom>
          <a:noFill/>
          <a:ln>
            <a:noFill/>
          </a:ln>
        </p:spPr>
        <p:txBody>
          <a:bodyPr anchorCtr="0" anchor="t" bIns="45700" lIns="91425" spcFirstLastPara="1" rIns="91425" wrap="square" tIns="45700">
            <a:noAutofit/>
          </a:bodyPr>
          <a:lstStyle/>
          <a:p>
            <a:pPr indent="-387350" lvl="0" marL="698500" marR="101600" rtl="0" algn="just">
              <a:lnSpc>
                <a:spcPct val="100000"/>
              </a:lnSpc>
              <a:spcBef>
                <a:spcPts val="1100"/>
              </a:spcBef>
              <a:spcAft>
                <a:spcPts val="0"/>
              </a:spcAft>
              <a:buClr>
                <a:srgbClr val="212529"/>
              </a:buClr>
              <a:buSzPts val="2500"/>
              <a:buFont typeface="Roboto"/>
              <a:buChar char="■"/>
            </a:pPr>
            <a:r>
              <a:rPr b="1" lang="en-US" sz="2500">
                <a:solidFill>
                  <a:srgbClr val="212529"/>
                </a:solidFill>
                <a:latin typeface="Arial"/>
                <a:ea typeface="Arial"/>
                <a:cs typeface="Arial"/>
                <a:sym typeface="Arial"/>
              </a:rPr>
              <a:t>Using more Safe and Anonymous methods:</a:t>
            </a:r>
            <a:r>
              <a:rPr lang="en-US" sz="2500">
                <a:solidFill>
                  <a:srgbClr val="212529"/>
                </a:solidFill>
                <a:latin typeface="Arial"/>
                <a:ea typeface="Arial"/>
                <a:cs typeface="Arial"/>
                <a:sym typeface="Arial"/>
              </a:rPr>
              <a:t> The drug traffickers have started relying more upon courier/parcel/post after the restrictions imposed on vehicular/ship/airline movement during Covid-19 pandemic.</a:t>
            </a:r>
            <a:endParaRPr sz="2500">
              <a:solidFill>
                <a:srgbClr val="212529"/>
              </a:solidFill>
              <a:latin typeface="Arial"/>
              <a:ea typeface="Arial"/>
              <a:cs typeface="Arial"/>
              <a:sym typeface="Arial"/>
            </a:endParaRPr>
          </a:p>
          <a:p>
            <a:pPr indent="-387350" lvl="1" marL="1397000" marR="203200" rtl="0" algn="just">
              <a:lnSpc>
                <a:spcPct val="100000"/>
              </a:lnSpc>
              <a:spcBef>
                <a:spcPts val="0"/>
              </a:spcBef>
              <a:spcAft>
                <a:spcPts val="0"/>
              </a:spcAft>
              <a:buClr>
                <a:srgbClr val="212529"/>
              </a:buClr>
              <a:buSzPts val="2500"/>
              <a:buFont typeface="Arial"/>
              <a:buChar char="○"/>
            </a:pPr>
            <a:r>
              <a:rPr lang="en-US" sz="2500">
                <a:solidFill>
                  <a:srgbClr val="212529"/>
                </a:solidFill>
                <a:latin typeface="Arial"/>
                <a:ea typeface="Arial"/>
                <a:cs typeface="Arial"/>
                <a:sym typeface="Arial"/>
              </a:rPr>
              <a:t>In 2022, a person was arrested for doing the drugs business through making an e-commerce dummy website.</a:t>
            </a:r>
            <a:endParaRPr sz="2500">
              <a:solidFill>
                <a:srgbClr val="212529"/>
              </a:solidFill>
              <a:latin typeface="Arial"/>
              <a:ea typeface="Arial"/>
              <a:cs typeface="Arial"/>
              <a:sym typeface="Arial"/>
            </a:endParaRPr>
          </a:p>
          <a:p>
            <a:pPr indent="-387350" lvl="1" marL="1397000" marR="203200" rtl="0" algn="just">
              <a:lnSpc>
                <a:spcPct val="100000"/>
              </a:lnSpc>
              <a:spcBef>
                <a:spcPts val="0"/>
              </a:spcBef>
              <a:spcAft>
                <a:spcPts val="0"/>
              </a:spcAft>
              <a:buClr>
                <a:srgbClr val="212529"/>
              </a:buClr>
              <a:buSzPts val="2500"/>
              <a:buFont typeface="Arial"/>
              <a:buChar char="○"/>
            </a:pPr>
            <a:r>
              <a:rPr lang="en-US" sz="2500">
                <a:solidFill>
                  <a:srgbClr val="212529"/>
                </a:solidFill>
                <a:latin typeface="Arial"/>
                <a:ea typeface="Arial"/>
                <a:cs typeface="Arial"/>
                <a:sym typeface="Arial"/>
              </a:rPr>
              <a:t>In one more instance, few persons were arrested for selling drugs through e-commerce websites like amazon by listing fake products on the website.</a:t>
            </a:r>
            <a:endParaRPr sz="2500">
              <a:solidFill>
                <a:srgbClr val="212529"/>
              </a:solidFill>
              <a:latin typeface="Arial"/>
              <a:ea typeface="Arial"/>
              <a:cs typeface="Arial"/>
              <a:sym typeface="Arial"/>
            </a:endParaRPr>
          </a:p>
          <a:p>
            <a:pPr indent="0" lvl="0" marL="0" rtl="0" algn="l">
              <a:lnSpc>
                <a:spcPct val="100000"/>
              </a:lnSpc>
              <a:spcBef>
                <a:spcPts val="4600"/>
              </a:spcBef>
              <a:spcAft>
                <a:spcPts val="0"/>
              </a:spcAft>
              <a:buSzPts val="153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5fcc652154_0_3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chemeClr val="dk1"/>
                </a:solidFill>
                <a:latin typeface="Arial"/>
                <a:ea typeface="Arial"/>
                <a:cs typeface="Arial"/>
                <a:sym typeface="Arial"/>
              </a:rPr>
              <a:t>Work from home security risks and tips</a:t>
            </a:r>
            <a:endParaRPr b="1">
              <a:solidFill>
                <a:schemeClr val="dk1"/>
              </a:solidFill>
              <a:latin typeface="Arial"/>
              <a:ea typeface="Arial"/>
              <a:cs typeface="Arial"/>
              <a:sym typeface="Arial"/>
            </a:endParaRPr>
          </a:p>
        </p:txBody>
      </p:sp>
      <p:sp>
        <p:nvSpPr>
          <p:cNvPr id="322" name="Google Shape;322;g25fcc652154_0_32"/>
          <p:cNvSpPr txBox="1"/>
          <p:nvPr>
            <p:ph idx="1" type="body"/>
          </p:nvPr>
        </p:nvSpPr>
        <p:spPr>
          <a:xfrm>
            <a:off x="914400" y="1447800"/>
            <a:ext cx="7772400" cy="5108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500">
                <a:solidFill>
                  <a:srgbClr val="444444"/>
                </a:solidFill>
                <a:latin typeface="Arial"/>
                <a:ea typeface="Arial"/>
                <a:cs typeface="Arial"/>
                <a:sym typeface="Arial"/>
              </a:rPr>
              <a:t>How to stay safe when working from home</a:t>
            </a:r>
            <a:endParaRPr b="1" sz="2500">
              <a:solidFill>
                <a:srgbClr val="444444"/>
              </a:solidFill>
              <a:latin typeface="Arial"/>
              <a:ea typeface="Arial"/>
              <a:cs typeface="Arial"/>
              <a:sym typeface="Arial"/>
            </a:endParaRPr>
          </a:p>
          <a:p>
            <a:pPr indent="-381000" lvl="0" marL="457200" rtl="0" algn="l">
              <a:lnSpc>
                <a:spcPct val="115000"/>
              </a:lnSpc>
              <a:spcBef>
                <a:spcPts val="1200"/>
              </a:spcBef>
              <a:spcAft>
                <a:spcPts val="0"/>
              </a:spcAft>
              <a:buClr>
                <a:srgbClr val="444444"/>
              </a:buClr>
              <a:buSzPts val="2400"/>
              <a:buFont typeface="Arial"/>
              <a:buAutoNum type="arabicPeriod"/>
            </a:pPr>
            <a:r>
              <a:rPr lang="en-US" sz="2400">
                <a:solidFill>
                  <a:srgbClr val="444444"/>
                </a:solidFill>
                <a:latin typeface="Arial"/>
                <a:ea typeface="Arial"/>
                <a:cs typeface="Arial"/>
                <a:sym typeface="Arial"/>
              </a:rPr>
              <a:t>Use antivirus and internet security software at home</a:t>
            </a:r>
            <a:endParaRPr sz="2400">
              <a:solidFill>
                <a:srgbClr val="444444"/>
              </a:solidFill>
              <a:latin typeface="Arial"/>
              <a:ea typeface="Arial"/>
              <a:cs typeface="Arial"/>
              <a:sym typeface="Arial"/>
            </a:endParaRPr>
          </a:p>
          <a:p>
            <a:pPr indent="-381000" lvl="0" marL="457200" rtl="0" algn="l">
              <a:lnSpc>
                <a:spcPct val="115000"/>
              </a:lnSpc>
              <a:spcBef>
                <a:spcPts val="0"/>
              </a:spcBef>
              <a:spcAft>
                <a:spcPts val="0"/>
              </a:spcAft>
              <a:buClr>
                <a:srgbClr val="444444"/>
              </a:buClr>
              <a:buSzPts val="2400"/>
              <a:buFont typeface="Arial"/>
              <a:buAutoNum type="arabicPeriod"/>
            </a:pPr>
            <a:r>
              <a:rPr lang="en-US" sz="2400">
                <a:solidFill>
                  <a:srgbClr val="444444"/>
                </a:solidFill>
                <a:latin typeface="Arial"/>
                <a:ea typeface="Arial"/>
                <a:cs typeface="Arial"/>
                <a:sym typeface="Arial"/>
              </a:rPr>
              <a:t> Keep family members away from work devices</a:t>
            </a:r>
            <a:endParaRPr sz="2400">
              <a:solidFill>
                <a:srgbClr val="444444"/>
              </a:solidFill>
              <a:latin typeface="Arial"/>
              <a:ea typeface="Arial"/>
              <a:cs typeface="Arial"/>
              <a:sym typeface="Arial"/>
            </a:endParaRPr>
          </a:p>
          <a:p>
            <a:pPr indent="-381000" lvl="0" marL="457200" rtl="0" algn="l">
              <a:lnSpc>
                <a:spcPct val="115000"/>
              </a:lnSpc>
              <a:spcBef>
                <a:spcPts val="0"/>
              </a:spcBef>
              <a:spcAft>
                <a:spcPts val="0"/>
              </a:spcAft>
              <a:buClr>
                <a:srgbClr val="444444"/>
              </a:buClr>
              <a:buSzPts val="2400"/>
              <a:buFont typeface="Arial"/>
              <a:buAutoNum type="arabicPeriod"/>
            </a:pPr>
            <a:r>
              <a:rPr lang="en-US" sz="2400">
                <a:solidFill>
                  <a:srgbClr val="444444"/>
                </a:solidFill>
                <a:latin typeface="Arial"/>
                <a:ea typeface="Arial"/>
                <a:cs typeface="Arial"/>
                <a:sym typeface="Arial"/>
              </a:rPr>
              <a:t>Invest in a sliding webcam cover</a:t>
            </a:r>
            <a:endParaRPr sz="2400">
              <a:solidFill>
                <a:srgbClr val="444444"/>
              </a:solidFill>
              <a:latin typeface="Arial"/>
              <a:ea typeface="Arial"/>
              <a:cs typeface="Arial"/>
              <a:sym typeface="Arial"/>
            </a:endParaRPr>
          </a:p>
          <a:p>
            <a:pPr indent="-381000" lvl="0" marL="457200" rtl="0" algn="l">
              <a:lnSpc>
                <a:spcPct val="115000"/>
              </a:lnSpc>
              <a:spcBef>
                <a:spcPts val="0"/>
              </a:spcBef>
              <a:spcAft>
                <a:spcPts val="0"/>
              </a:spcAft>
              <a:buClr>
                <a:srgbClr val="444444"/>
              </a:buClr>
              <a:buSzPts val="2400"/>
              <a:buFont typeface="Arial"/>
              <a:buAutoNum type="arabicPeriod"/>
            </a:pPr>
            <a:r>
              <a:rPr lang="en-US" sz="2400">
                <a:solidFill>
                  <a:srgbClr val="444444"/>
                </a:solidFill>
                <a:latin typeface="Arial"/>
                <a:ea typeface="Arial"/>
                <a:cs typeface="Arial"/>
                <a:sym typeface="Arial"/>
              </a:rPr>
              <a:t>Use a VPN</a:t>
            </a:r>
            <a:endParaRPr sz="2400">
              <a:solidFill>
                <a:srgbClr val="444444"/>
              </a:solidFill>
              <a:latin typeface="Arial"/>
              <a:ea typeface="Arial"/>
              <a:cs typeface="Arial"/>
              <a:sym typeface="Arial"/>
            </a:endParaRPr>
          </a:p>
          <a:p>
            <a:pPr indent="-381000" lvl="0" marL="457200" rtl="0" algn="l">
              <a:lnSpc>
                <a:spcPct val="115000"/>
              </a:lnSpc>
              <a:spcBef>
                <a:spcPts val="0"/>
              </a:spcBef>
              <a:spcAft>
                <a:spcPts val="0"/>
              </a:spcAft>
              <a:buClr>
                <a:srgbClr val="444444"/>
              </a:buClr>
              <a:buSzPts val="2400"/>
              <a:buFont typeface="Arial"/>
              <a:buAutoNum type="arabicPeriod"/>
            </a:pPr>
            <a:r>
              <a:rPr lang="en-US" sz="2400">
                <a:solidFill>
                  <a:srgbClr val="444444"/>
                </a:solidFill>
                <a:latin typeface="Arial"/>
                <a:ea typeface="Arial"/>
                <a:cs typeface="Arial"/>
                <a:sym typeface="Arial"/>
              </a:rPr>
              <a:t>Use a centralized storage solution</a:t>
            </a:r>
            <a:endParaRPr sz="2400">
              <a:solidFill>
                <a:srgbClr val="444444"/>
              </a:solidFill>
              <a:latin typeface="Arial"/>
              <a:ea typeface="Arial"/>
              <a:cs typeface="Arial"/>
              <a:sym typeface="Arial"/>
            </a:endParaRPr>
          </a:p>
          <a:p>
            <a:pPr indent="-381000" lvl="0" marL="457200" rtl="0" algn="l">
              <a:lnSpc>
                <a:spcPct val="115000"/>
              </a:lnSpc>
              <a:spcBef>
                <a:spcPts val="0"/>
              </a:spcBef>
              <a:spcAft>
                <a:spcPts val="0"/>
              </a:spcAft>
              <a:buClr>
                <a:srgbClr val="444444"/>
              </a:buClr>
              <a:buSzPts val="2400"/>
              <a:buFont typeface="Arial"/>
              <a:buAutoNum type="arabicPeriod"/>
            </a:pPr>
            <a:r>
              <a:rPr lang="en-US" sz="2400">
                <a:solidFill>
                  <a:srgbClr val="444444"/>
                </a:solidFill>
                <a:latin typeface="Arial"/>
                <a:ea typeface="Arial"/>
                <a:cs typeface="Arial"/>
                <a:sym typeface="Arial"/>
              </a:rPr>
              <a:t>Secure your home Wi-Fi</a:t>
            </a:r>
            <a:endParaRPr sz="2400">
              <a:solidFill>
                <a:srgbClr val="444444"/>
              </a:solidFill>
              <a:latin typeface="Arial"/>
              <a:ea typeface="Arial"/>
              <a:cs typeface="Arial"/>
              <a:sym typeface="Arial"/>
            </a:endParaRPr>
          </a:p>
          <a:p>
            <a:pPr indent="-381000" lvl="0" marL="457200" rtl="0" algn="l">
              <a:lnSpc>
                <a:spcPct val="115000"/>
              </a:lnSpc>
              <a:spcBef>
                <a:spcPts val="0"/>
              </a:spcBef>
              <a:spcAft>
                <a:spcPts val="0"/>
              </a:spcAft>
              <a:buClr>
                <a:srgbClr val="444444"/>
              </a:buClr>
              <a:buSzPts val="2400"/>
              <a:buFont typeface="Arial"/>
              <a:buAutoNum type="arabicPeriod"/>
            </a:pPr>
            <a:r>
              <a:rPr lang="en-US" sz="2400">
                <a:solidFill>
                  <a:srgbClr val="444444"/>
                </a:solidFill>
                <a:latin typeface="Arial"/>
                <a:ea typeface="Arial"/>
                <a:cs typeface="Arial"/>
                <a:sym typeface="Arial"/>
              </a:rPr>
              <a:t>Beware of Zoom and video conferencing</a:t>
            </a:r>
            <a:endParaRPr sz="2400">
              <a:solidFill>
                <a:srgbClr val="444444"/>
              </a:solidFill>
              <a:latin typeface="Arial"/>
              <a:ea typeface="Arial"/>
              <a:cs typeface="Arial"/>
              <a:sym typeface="Arial"/>
            </a:endParaRPr>
          </a:p>
          <a:p>
            <a:pPr indent="-381000" lvl="0" marL="457200" rtl="0" algn="l">
              <a:lnSpc>
                <a:spcPct val="115000"/>
              </a:lnSpc>
              <a:spcBef>
                <a:spcPts val="0"/>
              </a:spcBef>
              <a:spcAft>
                <a:spcPts val="0"/>
              </a:spcAft>
              <a:buClr>
                <a:srgbClr val="444444"/>
              </a:buClr>
              <a:buSzPts val="2400"/>
              <a:buFont typeface="Arial"/>
              <a:buAutoNum type="arabicPeriod"/>
            </a:pPr>
            <a:r>
              <a:rPr lang="en-US" sz="2400">
                <a:solidFill>
                  <a:srgbClr val="444444"/>
                </a:solidFill>
                <a:latin typeface="Arial"/>
                <a:ea typeface="Arial"/>
                <a:cs typeface="Arial"/>
                <a:sym typeface="Arial"/>
              </a:rPr>
              <a:t>Make sure your passwords are strong and secure</a:t>
            </a:r>
            <a:endParaRPr sz="2400">
              <a:solidFill>
                <a:srgbClr val="444444"/>
              </a:solidFill>
              <a:latin typeface="Arial"/>
              <a:ea typeface="Arial"/>
              <a:cs typeface="Arial"/>
              <a:sym typeface="Arial"/>
            </a:endParaRPr>
          </a:p>
          <a:p>
            <a:pPr indent="-381000" lvl="0" marL="457200" rtl="0" algn="l">
              <a:lnSpc>
                <a:spcPct val="115000"/>
              </a:lnSpc>
              <a:spcBef>
                <a:spcPts val="0"/>
              </a:spcBef>
              <a:spcAft>
                <a:spcPts val="0"/>
              </a:spcAft>
              <a:buClr>
                <a:srgbClr val="444444"/>
              </a:buClr>
              <a:buSzPts val="2400"/>
              <a:buFont typeface="Arial"/>
              <a:buAutoNum type="arabicPeriod"/>
            </a:pPr>
            <a:r>
              <a:rPr lang="en-US" sz="2400">
                <a:solidFill>
                  <a:srgbClr val="444444"/>
                </a:solidFill>
                <a:latin typeface="Arial"/>
                <a:ea typeface="Arial"/>
                <a:cs typeface="Arial"/>
                <a:sym typeface="Arial"/>
              </a:rPr>
              <a:t>Protect your online banking</a:t>
            </a:r>
            <a:endParaRPr sz="2400">
              <a:solidFill>
                <a:srgbClr val="444444"/>
              </a:solidFill>
              <a:latin typeface="Arial"/>
              <a:ea typeface="Arial"/>
              <a:cs typeface="Arial"/>
              <a:sym typeface="Arial"/>
            </a:endParaRPr>
          </a:p>
          <a:p>
            <a:pPr indent="-381000" lvl="0" marL="457200" rtl="0" algn="l">
              <a:lnSpc>
                <a:spcPct val="115000"/>
              </a:lnSpc>
              <a:spcBef>
                <a:spcPts val="0"/>
              </a:spcBef>
              <a:spcAft>
                <a:spcPts val="0"/>
              </a:spcAft>
              <a:buClr>
                <a:srgbClr val="444444"/>
              </a:buClr>
              <a:buSzPts val="2400"/>
              <a:buFont typeface="Arial"/>
              <a:buAutoNum type="arabicPeriod"/>
            </a:pPr>
            <a:r>
              <a:rPr lang="en-US" sz="2400">
                <a:solidFill>
                  <a:srgbClr val="444444"/>
                </a:solidFill>
                <a:latin typeface="Arial"/>
                <a:ea typeface="Arial"/>
                <a:cs typeface="Arial"/>
                <a:sym typeface="Arial"/>
              </a:rPr>
              <a:t>Be wary of email scams and your email security</a:t>
            </a:r>
            <a:endParaRPr sz="2400">
              <a:solidFill>
                <a:srgbClr val="444444"/>
              </a:solidFill>
              <a:latin typeface="Arial"/>
              <a:ea typeface="Arial"/>
              <a:cs typeface="Arial"/>
              <a:sym typeface="Arial"/>
            </a:endParaRPr>
          </a:p>
          <a:p>
            <a:pPr indent="0" lvl="0" marL="457200" rtl="0" algn="l">
              <a:lnSpc>
                <a:spcPct val="115000"/>
              </a:lnSpc>
              <a:spcBef>
                <a:spcPts val="1200"/>
              </a:spcBef>
              <a:spcAft>
                <a:spcPts val="0"/>
              </a:spcAft>
              <a:buSzPts val="1530"/>
              <a:buNone/>
            </a:pPr>
            <a:r>
              <a:t/>
            </a:r>
            <a:endParaRPr b="1" sz="1700">
              <a:solidFill>
                <a:srgbClr val="444444"/>
              </a:solidFill>
              <a:latin typeface="Arial"/>
              <a:ea typeface="Arial"/>
              <a:cs typeface="Arial"/>
              <a:sym typeface="Arial"/>
            </a:endParaRPr>
          </a:p>
          <a:p>
            <a:pPr indent="0" lvl="0" marL="0" rtl="0" algn="l">
              <a:lnSpc>
                <a:spcPct val="115000"/>
              </a:lnSpc>
              <a:spcBef>
                <a:spcPts val="1200"/>
              </a:spcBef>
              <a:spcAft>
                <a:spcPts val="0"/>
              </a:spcAft>
              <a:buSzPts val="1530"/>
              <a:buNone/>
            </a:pPr>
            <a:r>
              <a:t/>
            </a:r>
            <a:endParaRPr b="1" sz="1700">
              <a:solidFill>
                <a:srgbClr val="444444"/>
              </a:solidFill>
              <a:latin typeface="Arial"/>
              <a:ea typeface="Arial"/>
              <a:cs typeface="Arial"/>
              <a:sym typeface="Arial"/>
            </a:endParaRPr>
          </a:p>
          <a:p>
            <a:pPr indent="0" lvl="0" marL="0" rtl="0" algn="l">
              <a:lnSpc>
                <a:spcPct val="100000"/>
              </a:lnSpc>
              <a:spcBef>
                <a:spcPts val="1200"/>
              </a:spcBef>
              <a:spcAft>
                <a:spcPts val="0"/>
              </a:spcAft>
              <a:buSzPts val="153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5fcc652154_0_51"/>
          <p:cNvSpPr txBox="1"/>
          <p:nvPr>
            <p:ph type="title"/>
          </p:nvPr>
        </p:nvSpPr>
        <p:spPr>
          <a:xfrm>
            <a:off x="914400" y="274629"/>
            <a:ext cx="7772400" cy="720300"/>
          </a:xfrm>
          <a:prstGeom prst="rect">
            <a:avLst/>
          </a:prstGeom>
          <a:noFill/>
          <a:ln>
            <a:noFill/>
          </a:ln>
        </p:spPr>
        <p:txBody>
          <a:bodyPr anchorCtr="0" anchor="b" bIns="91425" lIns="91425" spcFirstLastPara="1" rIns="91425" wrap="square" tIns="45700">
            <a:noAutofit/>
          </a:bodyPr>
          <a:lstStyle/>
          <a:p>
            <a:pPr indent="0" lvl="0" marL="0" rtl="0" algn="l">
              <a:lnSpc>
                <a:spcPct val="115000"/>
              </a:lnSpc>
              <a:spcBef>
                <a:spcPts val="0"/>
              </a:spcBef>
              <a:spcAft>
                <a:spcPts val="1200"/>
              </a:spcAft>
              <a:buSzPts val="1400"/>
              <a:buNone/>
            </a:pPr>
            <a:r>
              <a:rPr b="1" lang="en-US" sz="2900">
                <a:solidFill>
                  <a:srgbClr val="444444"/>
                </a:solidFill>
                <a:latin typeface="Arial"/>
                <a:ea typeface="Arial"/>
                <a:cs typeface="Arial"/>
                <a:sym typeface="Arial"/>
              </a:rPr>
              <a:t>Working from Home Security Tips for Staff</a:t>
            </a:r>
            <a:endParaRPr sz="5200"/>
          </a:p>
        </p:txBody>
      </p:sp>
      <p:sp>
        <p:nvSpPr>
          <p:cNvPr id="329" name="Google Shape;329;g25fcc652154_0_51"/>
          <p:cNvSpPr txBox="1"/>
          <p:nvPr>
            <p:ph idx="1" type="body"/>
          </p:nvPr>
        </p:nvSpPr>
        <p:spPr>
          <a:xfrm>
            <a:off x="479700" y="1447800"/>
            <a:ext cx="8368200" cy="4572000"/>
          </a:xfrm>
          <a:prstGeom prst="rect">
            <a:avLst/>
          </a:prstGeom>
          <a:noFill/>
          <a:ln>
            <a:noFill/>
          </a:ln>
        </p:spPr>
        <p:txBody>
          <a:bodyPr anchorCtr="0" anchor="t" bIns="45700" lIns="91425" spcFirstLastPara="1" rIns="91425" wrap="square" tIns="45700">
            <a:noAutofit/>
          </a:bodyPr>
          <a:lstStyle/>
          <a:p>
            <a:pPr indent="-400050" lvl="0" marL="457200" rtl="0" algn="l">
              <a:lnSpc>
                <a:spcPct val="100000"/>
              </a:lnSpc>
              <a:spcBef>
                <a:spcPts val="0"/>
              </a:spcBef>
              <a:spcAft>
                <a:spcPts val="0"/>
              </a:spcAft>
              <a:buClr>
                <a:schemeClr val="dk1"/>
              </a:buClr>
              <a:buSzPts val="2700"/>
              <a:buFont typeface="Arial"/>
              <a:buChar char="●"/>
            </a:pPr>
            <a:r>
              <a:rPr lang="en-US" sz="2700">
                <a:latin typeface="Arial"/>
                <a:ea typeface="Arial"/>
                <a:cs typeface="Arial"/>
                <a:sym typeface="Arial"/>
              </a:rPr>
              <a:t>Are you using a </a:t>
            </a:r>
            <a:r>
              <a:rPr lang="en-US" sz="2700">
                <a:solidFill>
                  <a:schemeClr val="hlink"/>
                </a:solidFill>
                <a:uFill>
                  <a:noFill/>
                </a:uFill>
                <a:latin typeface="Arial"/>
                <a:ea typeface="Arial"/>
                <a:cs typeface="Arial"/>
                <a:sym typeface="Arial"/>
                <a:hlinkClick r:id="rId3"/>
              </a:rPr>
              <a:t>comprehensive antivirus and internet security software</a:t>
            </a:r>
            <a:r>
              <a:rPr lang="en-US" sz="2700">
                <a:latin typeface="Arial"/>
                <a:ea typeface="Arial"/>
                <a:cs typeface="Arial"/>
                <a:sym typeface="Arial"/>
              </a:rPr>
              <a:t> at home?</a:t>
            </a:r>
            <a:endParaRPr sz="2700">
              <a:latin typeface="Arial"/>
              <a:ea typeface="Arial"/>
              <a:cs typeface="Arial"/>
              <a:sym typeface="Arial"/>
            </a:endParaRPr>
          </a:p>
          <a:p>
            <a:pPr indent="-400050" lvl="0" marL="457200" rtl="0" algn="l">
              <a:lnSpc>
                <a:spcPct val="100000"/>
              </a:lnSpc>
              <a:spcBef>
                <a:spcPts val="0"/>
              </a:spcBef>
              <a:spcAft>
                <a:spcPts val="0"/>
              </a:spcAft>
              <a:buClr>
                <a:schemeClr val="dk1"/>
              </a:buClr>
              <a:buSzPts val="2700"/>
              <a:buFont typeface="Arial"/>
              <a:buChar char="●"/>
            </a:pPr>
            <a:r>
              <a:rPr lang="en-US" sz="2700">
                <a:latin typeface="Arial"/>
                <a:ea typeface="Arial"/>
                <a:cs typeface="Arial"/>
                <a:sym typeface="Arial"/>
              </a:rPr>
              <a:t>Have you secured your devices – by keeping them safe from family members and ensuring that encryption is turned on and configured? Have you enabled “Find my device” and remote wipe on all your devices?</a:t>
            </a:r>
            <a:endParaRPr sz="2700">
              <a:latin typeface="Arial"/>
              <a:ea typeface="Arial"/>
              <a:cs typeface="Arial"/>
              <a:sym typeface="Arial"/>
            </a:endParaRPr>
          </a:p>
          <a:p>
            <a:pPr indent="-400050" lvl="0" marL="457200" rtl="0" algn="l">
              <a:lnSpc>
                <a:spcPct val="100000"/>
              </a:lnSpc>
              <a:spcBef>
                <a:spcPts val="0"/>
              </a:spcBef>
              <a:spcAft>
                <a:spcPts val="0"/>
              </a:spcAft>
              <a:buClr>
                <a:schemeClr val="dk1"/>
              </a:buClr>
              <a:buSzPts val="2700"/>
              <a:buFont typeface="Arial"/>
              <a:buChar char="●"/>
            </a:pPr>
            <a:r>
              <a:rPr lang="en-US" sz="2700">
                <a:latin typeface="Arial"/>
                <a:ea typeface="Arial"/>
                <a:cs typeface="Arial"/>
                <a:sym typeface="Arial"/>
              </a:rPr>
              <a:t>Have you invested in a web cam cover? If your webcam is external, do you unplug it when not in use?</a:t>
            </a:r>
            <a:endParaRPr sz="2700">
              <a:latin typeface="Arial"/>
              <a:ea typeface="Arial"/>
              <a:cs typeface="Arial"/>
              <a:sym typeface="Arial"/>
            </a:endParaRPr>
          </a:p>
          <a:p>
            <a:pPr indent="0" lvl="0" marL="0" rtl="0" algn="l">
              <a:lnSpc>
                <a:spcPct val="100000"/>
              </a:lnSpc>
              <a:spcBef>
                <a:spcPts val="1800"/>
              </a:spcBef>
              <a:spcAft>
                <a:spcPts val="0"/>
              </a:spcAft>
              <a:buSzPts val="153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5fcc652154_0_60"/>
          <p:cNvSpPr txBox="1"/>
          <p:nvPr>
            <p:ph idx="1" type="body"/>
          </p:nvPr>
        </p:nvSpPr>
        <p:spPr>
          <a:xfrm>
            <a:off x="914400" y="781750"/>
            <a:ext cx="7772400" cy="5238000"/>
          </a:xfrm>
          <a:prstGeom prst="rect">
            <a:avLst/>
          </a:prstGeom>
          <a:noFill/>
          <a:ln>
            <a:noFill/>
          </a:ln>
        </p:spPr>
        <p:txBody>
          <a:bodyPr anchorCtr="0" anchor="t" bIns="45700" lIns="91425" spcFirstLastPara="1" rIns="91425" wrap="square" tIns="45700">
            <a:noAutofit/>
          </a:bodyPr>
          <a:lstStyle/>
          <a:p>
            <a:pPr indent="-425450" lvl="0" marL="457200" rtl="0" algn="l">
              <a:lnSpc>
                <a:spcPct val="100000"/>
              </a:lnSpc>
              <a:spcBef>
                <a:spcPts val="0"/>
              </a:spcBef>
              <a:spcAft>
                <a:spcPts val="0"/>
              </a:spcAft>
              <a:buClr>
                <a:schemeClr val="dk1"/>
              </a:buClr>
              <a:buSzPts val="3100"/>
              <a:buFont typeface="Arial"/>
              <a:buChar char="●"/>
            </a:pPr>
            <a:r>
              <a:rPr lang="en-US" sz="3100">
                <a:latin typeface="Arial"/>
                <a:ea typeface="Arial"/>
                <a:cs typeface="Arial"/>
                <a:sym typeface="Arial"/>
              </a:rPr>
              <a:t>Are you using a VPN?</a:t>
            </a:r>
            <a:endParaRPr sz="3100">
              <a:latin typeface="Arial"/>
              <a:ea typeface="Arial"/>
              <a:cs typeface="Arial"/>
              <a:sym typeface="Arial"/>
            </a:endParaRPr>
          </a:p>
          <a:p>
            <a:pPr indent="-425450" lvl="0" marL="457200" rtl="0" algn="l">
              <a:lnSpc>
                <a:spcPct val="100000"/>
              </a:lnSpc>
              <a:spcBef>
                <a:spcPts val="0"/>
              </a:spcBef>
              <a:spcAft>
                <a:spcPts val="0"/>
              </a:spcAft>
              <a:buClr>
                <a:schemeClr val="dk1"/>
              </a:buClr>
              <a:buSzPts val="3100"/>
              <a:buFont typeface="Arial"/>
              <a:buChar char="●"/>
            </a:pPr>
            <a:r>
              <a:rPr lang="en-US" sz="3100">
                <a:latin typeface="Arial"/>
                <a:ea typeface="Arial"/>
                <a:cs typeface="Arial"/>
                <a:sym typeface="Arial"/>
              </a:rPr>
              <a:t>Have you secured your home Wi-Fi?</a:t>
            </a:r>
            <a:endParaRPr sz="3100">
              <a:latin typeface="Arial"/>
              <a:ea typeface="Arial"/>
              <a:cs typeface="Arial"/>
              <a:sym typeface="Arial"/>
            </a:endParaRPr>
          </a:p>
          <a:p>
            <a:pPr indent="-425450" lvl="0" marL="457200" rtl="0" algn="l">
              <a:lnSpc>
                <a:spcPct val="100000"/>
              </a:lnSpc>
              <a:spcBef>
                <a:spcPts val="0"/>
              </a:spcBef>
              <a:spcAft>
                <a:spcPts val="0"/>
              </a:spcAft>
              <a:buClr>
                <a:schemeClr val="dk1"/>
              </a:buClr>
              <a:buSzPts val="3100"/>
              <a:buFont typeface="Arial"/>
              <a:buChar char="●"/>
            </a:pPr>
            <a:r>
              <a:rPr lang="en-US" sz="3100">
                <a:latin typeface="Arial"/>
                <a:ea typeface="Arial"/>
                <a:cs typeface="Arial"/>
                <a:sym typeface="Arial"/>
              </a:rPr>
              <a:t>Have you made sure that your passwords are strong and secure?</a:t>
            </a:r>
            <a:endParaRPr sz="3100">
              <a:latin typeface="Arial"/>
              <a:ea typeface="Arial"/>
              <a:cs typeface="Arial"/>
              <a:sym typeface="Arial"/>
            </a:endParaRPr>
          </a:p>
          <a:p>
            <a:pPr indent="-425450" lvl="0" marL="457200" rtl="0" algn="l">
              <a:lnSpc>
                <a:spcPct val="100000"/>
              </a:lnSpc>
              <a:spcBef>
                <a:spcPts val="0"/>
              </a:spcBef>
              <a:spcAft>
                <a:spcPts val="0"/>
              </a:spcAft>
              <a:buClr>
                <a:schemeClr val="dk1"/>
              </a:buClr>
              <a:buSzPts val="3100"/>
              <a:buFont typeface="Arial"/>
              <a:buChar char="●"/>
            </a:pPr>
            <a:r>
              <a:rPr lang="en-US" sz="3100">
                <a:latin typeface="Arial"/>
                <a:ea typeface="Arial"/>
                <a:cs typeface="Arial"/>
                <a:sym typeface="Arial"/>
              </a:rPr>
              <a:t>Are you alert to the dangers of phishing scams, avoiding clicking on links or opening attachments in any emails you are unsure of?</a:t>
            </a:r>
            <a:endParaRPr sz="3100">
              <a:latin typeface="Arial"/>
              <a:ea typeface="Arial"/>
              <a:cs typeface="Arial"/>
              <a:sym typeface="Arial"/>
            </a:endParaRPr>
          </a:p>
          <a:p>
            <a:pPr indent="0" lvl="0" marL="0" rtl="0" algn="l">
              <a:lnSpc>
                <a:spcPct val="100000"/>
              </a:lnSpc>
              <a:spcBef>
                <a:spcPts val="1800"/>
              </a:spcBef>
              <a:spcAft>
                <a:spcPts val="0"/>
              </a:spcAft>
              <a:buSzPts val="153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5fcc652154_0_67"/>
          <p:cNvSpPr txBox="1"/>
          <p:nvPr>
            <p:ph idx="1" type="body"/>
          </p:nvPr>
        </p:nvSpPr>
        <p:spPr>
          <a:xfrm>
            <a:off x="835050" y="621850"/>
            <a:ext cx="7851900" cy="53979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Clr>
                <a:schemeClr val="dk1"/>
              </a:buClr>
              <a:buSzPts val="2800"/>
              <a:buFont typeface="Arial"/>
              <a:buChar char="●"/>
            </a:pPr>
            <a:r>
              <a:rPr lang="en-US" sz="2800">
                <a:latin typeface="Arial"/>
                <a:ea typeface="Arial"/>
                <a:cs typeface="Arial"/>
                <a:sym typeface="Arial"/>
              </a:rPr>
              <a:t>Are you using a supported operating system, and do you keep your operating system up to date?</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a:pPr>
            <a:r>
              <a:rPr lang="en-US" sz="2800">
                <a:latin typeface="Arial"/>
                <a:ea typeface="Arial"/>
                <a:cs typeface="Arial"/>
                <a:sym typeface="Arial"/>
              </a:rPr>
              <a:t>Do you keep all software up to date?</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a:pPr>
            <a:r>
              <a:rPr lang="en-US" sz="2800">
                <a:latin typeface="Arial"/>
                <a:ea typeface="Arial"/>
                <a:cs typeface="Arial"/>
                <a:sym typeface="Arial"/>
              </a:rPr>
              <a:t>Have you enabled two-factor authentication where appropriate, or considered the use of an authenticator app such as Google Authenticator or Authy?</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a:pPr>
            <a:r>
              <a:rPr lang="en-US" sz="2800">
                <a:latin typeface="Arial"/>
                <a:ea typeface="Arial"/>
                <a:cs typeface="Arial"/>
                <a:sym typeface="Arial"/>
              </a:rPr>
              <a:t>During video calls, do you take care not to over share your screen and are you mindful of what might be in the background?</a:t>
            </a:r>
            <a:endParaRPr sz="2800">
              <a:latin typeface="Arial"/>
              <a:ea typeface="Arial"/>
              <a:cs typeface="Arial"/>
              <a:sym typeface="Arial"/>
            </a:endParaRPr>
          </a:p>
          <a:p>
            <a:pPr indent="0" lvl="0" marL="0" rtl="0" algn="l">
              <a:lnSpc>
                <a:spcPct val="100000"/>
              </a:lnSpc>
              <a:spcBef>
                <a:spcPts val="1800"/>
              </a:spcBef>
              <a:spcAft>
                <a:spcPts val="0"/>
              </a:spcAft>
              <a:buSzPts val="153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5fcc652154_0_74"/>
          <p:cNvSpPr txBox="1"/>
          <p:nvPr>
            <p:ph type="title"/>
          </p:nvPr>
        </p:nvSpPr>
        <p:spPr>
          <a:xfrm>
            <a:off x="914400" y="390875"/>
            <a:ext cx="7772400" cy="888300"/>
          </a:xfrm>
          <a:prstGeom prst="rect">
            <a:avLst/>
          </a:prstGeom>
          <a:noFill/>
          <a:ln>
            <a:noFill/>
          </a:ln>
        </p:spPr>
        <p:txBody>
          <a:bodyPr anchorCtr="0" anchor="b" bIns="91425"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sz="2600">
              <a:solidFill>
                <a:srgbClr val="444444"/>
              </a:solidFill>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b="1" lang="en-US" sz="2600">
                <a:solidFill>
                  <a:srgbClr val="444444"/>
                </a:solidFill>
                <a:latin typeface="Arial"/>
                <a:ea typeface="Arial"/>
                <a:cs typeface="Arial"/>
                <a:sym typeface="Arial"/>
              </a:rPr>
              <a:t>Working from Home Security Tips for Employers</a:t>
            </a:r>
            <a:endParaRPr/>
          </a:p>
        </p:txBody>
      </p:sp>
      <p:sp>
        <p:nvSpPr>
          <p:cNvPr id="348" name="Google Shape;348;g25fcc652154_0_74"/>
          <p:cNvSpPr txBox="1"/>
          <p:nvPr>
            <p:ph idx="1" type="body"/>
          </p:nvPr>
        </p:nvSpPr>
        <p:spPr>
          <a:xfrm>
            <a:off x="914400" y="1447800"/>
            <a:ext cx="7880100" cy="4877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Do you have a documented work from home security policy? A good example from the Information Commissioner’s Office </a:t>
            </a:r>
            <a:r>
              <a:rPr lang="en-US" sz="2400">
                <a:solidFill>
                  <a:schemeClr val="hlink"/>
                </a:solidFill>
                <a:uFill>
                  <a:noFill/>
                </a:uFill>
                <a:latin typeface="Arial"/>
                <a:ea typeface="Arial"/>
                <a:cs typeface="Arial"/>
                <a:sym typeface="Arial"/>
                <a:hlinkClick r:id="rId3"/>
              </a:rPr>
              <a:t>can be found here</a:t>
            </a:r>
            <a:r>
              <a:rPr lang="en-US" sz="2400">
                <a:latin typeface="Arial"/>
                <a:ea typeface="Arial"/>
                <a:cs typeface="Arial"/>
                <a:sym typeface="Arial"/>
              </a:rPr>
              <a:t>.</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Do you have a BYOD (Bring Your Own Device) policy?</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Do you provide cyber security awareness training to employees?</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In particular, do you train staff to be alert to phishing attacks and how to avoid falling victim to them?</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US" sz="2400">
                <a:latin typeface="Arial"/>
                <a:ea typeface="Arial"/>
                <a:cs typeface="Arial"/>
                <a:sym typeface="Arial"/>
              </a:rPr>
              <a:t>Are you ensuring that staff use a VPN, and is this set up correctly and kept up to date with security patches?</a:t>
            </a:r>
            <a:endParaRPr sz="2400">
              <a:latin typeface="Arial"/>
              <a:ea typeface="Arial"/>
              <a:cs typeface="Arial"/>
              <a:sym typeface="Arial"/>
            </a:endParaRPr>
          </a:p>
          <a:p>
            <a:pPr indent="0" lvl="0" marL="0" rtl="0" algn="l">
              <a:lnSpc>
                <a:spcPct val="100000"/>
              </a:lnSpc>
              <a:spcBef>
                <a:spcPts val="1800"/>
              </a:spcBef>
              <a:spcAft>
                <a:spcPts val="0"/>
              </a:spcAft>
              <a:buSzPts val="153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5fcc652154_0_82"/>
          <p:cNvSpPr txBox="1"/>
          <p:nvPr>
            <p:ph idx="1" type="body"/>
          </p:nvPr>
        </p:nvSpPr>
        <p:spPr>
          <a:xfrm>
            <a:off x="914400" y="515250"/>
            <a:ext cx="7772400" cy="5504700"/>
          </a:xfrm>
          <a:prstGeom prst="rect">
            <a:avLst/>
          </a:prstGeom>
          <a:noFill/>
          <a:ln>
            <a:noFill/>
          </a:ln>
        </p:spPr>
        <p:txBody>
          <a:bodyPr anchorCtr="0" anchor="t" bIns="45700" lIns="91425" spcFirstLastPara="1" rIns="91425" wrap="square" tIns="45700">
            <a:noAutofit/>
          </a:bodyPr>
          <a:lstStyle/>
          <a:p>
            <a:pPr indent="-393700" lvl="0" marL="457200" rtl="0" algn="l">
              <a:lnSpc>
                <a:spcPct val="100000"/>
              </a:lnSpc>
              <a:spcBef>
                <a:spcPts val="0"/>
              </a:spcBef>
              <a:spcAft>
                <a:spcPts val="0"/>
              </a:spcAft>
              <a:buClr>
                <a:schemeClr val="dk1"/>
              </a:buClr>
              <a:buSzPts val="2600"/>
              <a:buFont typeface="Arial"/>
              <a:buChar char="●"/>
            </a:pPr>
            <a:r>
              <a:rPr lang="en-US">
                <a:latin typeface="Arial"/>
                <a:ea typeface="Arial"/>
                <a:cs typeface="Arial"/>
                <a:sym typeface="Arial"/>
              </a:rPr>
              <a:t>Is the platform you use for staff video teleconferencing secure with end-to-end encryption?</a:t>
            </a:r>
            <a:endParaRPr>
              <a:latin typeface="Arial"/>
              <a:ea typeface="Arial"/>
              <a:cs typeface="Arial"/>
              <a:sym typeface="Arial"/>
            </a:endParaRPr>
          </a:p>
          <a:p>
            <a:pPr indent="-393700" lvl="0" marL="457200" rtl="0" algn="l">
              <a:lnSpc>
                <a:spcPct val="100000"/>
              </a:lnSpc>
              <a:spcBef>
                <a:spcPts val="0"/>
              </a:spcBef>
              <a:spcAft>
                <a:spcPts val="0"/>
              </a:spcAft>
              <a:buClr>
                <a:schemeClr val="dk1"/>
              </a:buClr>
              <a:buSzPts val="2600"/>
              <a:buFont typeface="Arial"/>
              <a:buChar char="●"/>
            </a:pPr>
            <a:r>
              <a:rPr lang="en-US">
                <a:latin typeface="Arial"/>
                <a:ea typeface="Arial"/>
                <a:cs typeface="Arial"/>
                <a:sym typeface="Arial"/>
              </a:rPr>
              <a:t>Do you use a centralized storage solution – i.e. safe data storage in the cloud – and encourage staff to backup data regularly?</a:t>
            </a:r>
            <a:endParaRPr>
              <a:latin typeface="Arial"/>
              <a:ea typeface="Arial"/>
              <a:cs typeface="Arial"/>
              <a:sym typeface="Arial"/>
            </a:endParaRPr>
          </a:p>
          <a:p>
            <a:pPr indent="-393700" lvl="0" marL="457200" rtl="0" algn="l">
              <a:lnSpc>
                <a:spcPct val="100000"/>
              </a:lnSpc>
              <a:spcBef>
                <a:spcPts val="0"/>
              </a:spcBef>
              <a:spcAft>
                <a:spcPts val="0"/>
              </a:spcAft>
              <a:buClr>
                <a:schemeClr val="dk1"/>
              </a:buClr>
              <a:buSzPts val="2600"/>
              <a:buFont typeface="Arial"/>
              <a:buChar char="●"/>
            </a:pPr>
            <a:r>
              <a:rPr lang="en-US">
                <a:latin typeface="Arial"/>
                <a:ea typeface="Arial"/>
                <a:cs typeface="Arial"/>
                <a:sym typeface="Arial"/>
              </a:rPr>
              <a:t>Are company devices secured by company-approved antivirus software?</a:t>
            </a:r>
            <a:endParaRPr>
              <a:latin typeface="Arial"/>
              <a:ea typeface="Arial"/>
              <a:cs typeface="Arial"/>
              <a:sym typeface="Arial"/>
            </a:endParaRPr>
          </a:p>
          <a:p>
            <a:pPr indent="-393700" lvl="0" marL="457200" rtl="0" algn="l">
              <a:lnSpc>
                <a:spcPct val="100000"/>
              </a:lnSpc>
              <a:spcBef>
                <a:spcPts val="0"/>
              </a:spcBef>
              <a:spcAft>
                <a:spcPts val="0"/>
              </a:spcAft>
              <a:buClr>
                <a:schemeClr val="dk1"/>
              </a:buClr>
              <a:buSzPts val="2600"/>
              <a:buFont typeface="Arial"/>
              <a:buChar char="●"/>
            </a:pPr>
            <a:r>
              <a:rPr lang="en-US">
                <a:latin typeface="Arial"/>
                <a:ea typeface="Arial"/>
                <a:cs typeface="Arial"/>
                <a:sym typeface="Arial"/>
              </a:rPr>
              <a:t>Do you encourage employees to have strong and safe passwords, and have you considered the use of a Password Manager?</a:t>
            </a:r>
            <a:endParaRPr>
              <a:latin typeface="Arial"/>
              <a:ea typeface="Arial"/>
              <a:cs typeface="Arial"/>
              <a:sym typeface="Arial"/>
            </a:endParaRPr>
          </a:p>
          <a:p>
            <a:pPr indent="0" lvl="0" marL="0" rtl="0" algn="l">
              <a:lnSpc>
                <a:spcPct val="100000"/>
              </a:lnSpc>
              <a:spcBef>
                <a:spcPts val="1800"/>
              </a:spcBef>
              <a:spcAft>
                <a:spcPts val="0"/>
              </a:spcAft>
              <a:buSzPts val="153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5fcc652154_0_8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Clr>
                <a:schemeClr val="dk1"/>
              </a:buClr>
              <a:buSzPts val="2500"/>
              <a:buFont typeface="Arial"/>
              <a:buChar char="●"/>
            </a:pPr>
            <a:r>
              <a:rPr lang="en-US" sz="2500">
                <a:latin typeface="Arial"/>
                <a:ea typeface="Arial"/>
                <a:cs typeface="Arial"/>
                <a:sym typeface="Arial"/>
              </a:rPr>
              <a:t>Do you encourage the use of two-factor authentication to validate credentials?</a:t>
            </a:r>
            <a:endParaRPr sz="2500">
              <a:latin typeface="Arial"/>
              <a:ea typeface="Arial"/>
              <a:cs typeface="Arial"/>
              <a:sym typeface="Arial"/>
            </a:endParaRPr>
          </a:p>
          <a:p>
            <a:pPr indent="-387350" lvl="0" marL="457200" rtl="0" algn="l">
              <a:lnSpc>
                <a:spcPct val="100000"/>
              </a:lnSpc>
              <a:spcBef>
                <a:spcPts val="0"/>
              </a:spcBef>
              <a:spcAft>
                <a:spcPts val="0"/>
              </a:spcAft>
              <a:buClr>
                <a:schemeClr val="dk1"/>
              </a:buClr>
              <a:buSzPts val="2500"/>
              <a:buFont typeface="Arial"/>
              <a:buChar char="●"/>
            </a:pPr>
            <a:r>
              <a:rPr lang="en-US" sz="2500">
                <a:latin typeface="Arial"/>
                <a:ea typeface="Arial"/>
                <a:cs typeface="Arial"/>
                <a:sym typeface="Arial"/>
              </a:rPr>
              <a:t>Do you use encryption software to protect company data by barring access to any unauthorized users?</a:t>
            </a:r>
            <a:endParaRPr sz="2500">
              <a:latin typeface="Arial"/>
              <a:ea typeface="Arial"/>
              <a:cs typeface="Arial"/>
              <a:sym typeface="Arial"/>
            </a:endParaRPr>
          </a:p>
          <a:p>
            <a:pPr indent="-387350" lvl="0" marL="457200" rtl="0" algn="l">
              <a:lnSpc>
                <a:spcPct val="100000"/>
              </a:lnSpc>
              <a:spcBef>
                <a:spcPts val="0"/>
              </a:spcBef>
              <a:spcAft>
                <a:spcPts val="0"/>
              </a:spcAft>
              <a:buClr>
                <a:schemeClr val="dk1"/>
              </a:buClr>
              <a:buSzPts val="2500"/>
              <a:buFont typeface="Arial"/>
              <a:buChar char="●"/>
            </a:pPr>
            <a:r>
              <a:rPr lang="en-US" sz="2500">
                <a:latin typeface="Arial"/>
                <a:ea typeface="Arial"/>
                <a:cs typeface="Arial"/>
                <a:sym typeface="Arial"/>
              </a:rPr>
              <a:t>Do you advise staff to use corporate email solutions and not to rely on their own email or messaging accounts for the storage or transmission of personal data?</a:t>
            </a:r>
            <a:endParaRPr sz="2500">
              <a:latin typeface="Arial"/>
              <a:ea typeface="Arial"/>
              <a:cs typeface="Arial"/>
              <a:sym typeface="Arial"/>
            </a:endParaRPr>
          </a:p>
          <a:p>
            <a:pPr indent="0" lvl="0" marL="0" rtl="0" algn="l">
              <a:lnSpc>
                <a:spcPct val="100000"/>
              </a:lnSpc>
              <a:spcBef>
                <a:spcPts val="1800"/>
              </a:spcBef>
              <a:spcAft>
                <a:spcPts val="0"/>
              </a:spcAft>
              <a:buSzPts val="153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2"/>
          <p:cNvSpPr txBox="1"/>
          <p:nvPr>
            <p:ph type="title"/>
          </p:nvPr>
        </p:nvSpPr>
        <p:spPr>
          <a:xfrm>
            <a:off x="914400" y="274637"/>
            <a:ext cx="7772400" cy="258762"/>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Questions on unit 2</a:t>
            </a:r>
            <a:endParaRPr/>
          </a:p>
        </p:txBody>
      </p:sp>
      <p:pic>
        <p:nvPicPr>
          <p:cNvPr id="366" name="Google Shape;366;p62"/>
          <p:cNvPicPr preferRelativeResize="0"/>
          <p:nvPr>
            <p:ph idx="1" type="body"/>
          </p:nvPr>
        </p:nvPicPr>
        <p:blipFill rotWithShape="1">
          <a:blip r:embed="rId3">
            <a:alphaModFix/>
          </a:blip>
          <a:srcRect b="0" l="0" r="0" t="0"/>
          <a:stretch/>
        </p:blipFill>
        <p:spPr>
          <a:xfrm>
            <a:off x="0" y="478175"/>
            <a:ext cx="9597000" cy="9071100"/>
          </a:xfrm>
          <a:prstGeom prst="rect">
            <a:avLst/>
          </a:prstGeom>
          <a:noFill/>
          <a:ln>
            <a:noFill/>
          </a:ln>
          <a:effectLst>
            <a:reflection blurRad="0" dir="5400000" dist="38100" endA="0" fadeDir="5400012" kx="0" rotWithShape="0" algn="bl"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pic>
        <p:nvPicPr>
          <p:cNvPr id="60" name="Google Shape;60;p7"/>
          <p:cNvPicPr preferRelativeResize="0"/>
          <p:nvPr>
            <p:ph idx="1" type="body"/>
          </p:nvPr>
        </p:nvPicPr>
        <p:blipFill rotWithShape="1">
          <a:blip r:embed="rId3">
            <a:alphaModFix/>
          </a:blip>
          <a:srcRect b="0" l="0" r="0" t="0"/>
          <a:stretch/>
        </p:blipFill>
        <p:spPr>
          <a:xfrm rot="-5460000">
            <a:off x="2301875" y="-738187"/>
            <a:ext cx="4560887" cy="87804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8"/>
          <p:cNvSpPr txBox="1"/>
          <p:nvPr>
            <p:ph idx="1" type="body"/>
          </p:nvPr>
        </p:nvSpPr>
        <p:spPr>
          <a:xfrm>
            <a:off x="914400" y="381000"/>
            <a:ext cx="7772400" cy="5638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Flow of transaction using credit card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Merchant send transaction to bank</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bank request to authorized card holder (sms)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Card holder approve or rejects transaction(password protected)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Bank/merchant is notified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Credit card transaction is completed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5eb375fbad_0_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rPr b="1" lang="en-US"/>
              <a:t>Credit card frauds</a:t>
            </a:r>
            <a:endParaRPr b="1"/>
          </a:p>
        </p:txBody>
      </p:sp>
      <p:sp>
        <p:nvSpPr>
          <p:cNvPr id="72" name="Google Shape;72;g25eb375fbad_0_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575"/>
              </a:spcBef>
              <a:spcAft>
                <a:spcPts val="0"/>
              </a:spcAft>
              <a:buSzPts val="1530"/>
              <a:buNone/>
            </a:pPr>
            <a:r>
              <a:rPr b="1" lang="en-US"/>
              <a:t>Methods to conduct</a:t>
            </a:r>
            <a:endParaRPr b="1"/>
          </a:p>
          <a:p>
            <a:pPr indent="-325755" lvl="0" marL="457200" rtl="0" algn="l">
              <a:lnSpc>
                <a:spcPct val="100000"/>
              </a:lnSpc>
              <a:spcBef>
                <a:spcPts val="575"/>
              </a:spcBef>
              <a:spcAft>
                <a:spcPts val="0"/>
              </a:spcAft>
              <a:buSzPts val="1530"/>
              <a:buChar char="⚫"/>
            </a:pPr>
            <a:r>
              <a:rPr lang="en-US"/>
              <a:t>Account takeover</a:t>
            </a:r>
            <a:endParaRPr/>
          </a:p>
          <a:p>
            <a:pPr indent="-325755" lvl="0" marL="457200" rtl="0" algn="l">
              <a:lnSpc>
                <a:spcPct val="100000"/>
              </a:lnSpc>
              <a:spcBef>
                <a:spcPts val="0"/>
              </a:spcBef>
              <a:spcAft>
                <a:spcPts val="0"/>
              </a:spcAft>
              <a:buSzPts val="1530"/>
              <a:buChar char="⚫"/>
            </a:pPr>
            <a:r>
              <a:rPr lang="en-US"/>
              <a:t>counterfeit cards</a:t>
            </a:r>
            <a:endParaRPr/>
          </a:p>
          <a:p>
            <a:pPr indent="-325755" lvl="0" marL="457200" rtl="0" algn="l">
              <a:lnSpc>
                <a:spcPct val="100000"/>
              </a:lnSpc>
              <a:spcBef>
                <a:spcPts val="0"/>
              </a:spcBef>
              <a:spcAft>
                <a:spcPts val="0"/>
              </a:spcAft>
              <a:buSzPts val="1530"/>
              <a:buChar char="⚫"/>
            </a:pPr>
            <a:r>
              <a:rPr lang="en-US"/>
              <a:t>never received</a:t>
            </a:r>
            <a:endParaRPr/>
          </a:p>
          <a:p>
            <a:pPr indent="-325755" lvl="0" marL="457200" rtl="0" algn="l">
              <a:lnSpc>
                <a:spcPct val="100000"/>
              </a:lnSpc>
              <a:spcBef>
                <a:spcPts val="0"/>
              </a:spcBef>
              <a:spcAft>
                <a:spcPts val="0"/>
              </a:spcAft>
              <a:buSzPts val="1530"/>
              <a:buChar char="⚫"/>
            </a:pPr>
            <a:r>
              <a:rPr lang="en-US"/>
              <a:t>fraudulent application</a:t>
            </a:r>
            <a:endParaRPr/>
          </a:p>
          <a:p>
            <a:pPr indent="-325755" lvl="0" marL="457200" rtl="0" algn="l">
              <a:lnSpc>
                <a:spcPct val="100000"/>
              </a:lnSpc>
              <a:spcBef>
                <a:spcPts val="0"/>
              </a:spcBef>
              <a:spcAft>
                <a:spcPts val="0"/>
              </a:spcAft>
              <a:buSzPts val="1530"/>
              <a:buChar char="⚫"/>
            </a:pPr>
            <a:r>
              <a:rPr lang="en-US"/>
              <a:t>collusive merchants</a:t>
            </a:r>
            <a:endParaRPr/>
          </a:p>
          <a:p>
            <a:pPr indent="-325755" lvl="0" marL="457200" rtl="0" algn="l">
              <a:lnSpc>
                <a:spcPct val="100000"/>
              </a:lnSpc>
              <a:spcBef>
                <a:spcPts val="0"/>
              </a:spcBef>
              <a:spcAft>
                <a:spcPts val="0"/>
              </a:spcAft>
              <a:buSzPts val="1530"/>
              <a:buChar char="⚫"/>
            </a:pPr>
            <a:r>
              <a:rPr lang="en-US"/>
              <a:t>triangulation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g25eb375fbad_0_0"/>
          <p:cNvSpPr txBox="1"/>
          <p:nvPr>
            <p:ph idx="1" type="body"/>
          </p:nvPr>
        </p:nvSpPr>
        <p:spPr>
          <a:xfrm>
            <a:off x="914400" y="685800"/>
            <a:ext cx="7772400" cy="5334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Char char="⚫"/>
            </a:pPr>
            <a:r>
              <a:rPr b="1" i="0" lang="en-US" sz="3200" u="none">
                <a:solidFill>
                  <a:schemeClr val="dk1"/>
                </a:solidFill>
                <a:latin typeface="Libre Baskerville"/>
                <a:ea typeface="Libre Baskerville"/>
                <a:cs typeface="Libre Baskerville"/>
                <a:sym typeface="Libre Baskerville"/>
              </a:rPr>
              <a:t>Types and techniques of credit card frauds</a:t>
            </a:r>
            <a:endParaRPr/>
          </a:p>
          <a:p>
            <a:pPr indent="-273050" lvl="0" marL="273050" marR="0" rtl="0" algn="l">
              <a:lnSpc>
                <a:spcPct val="100000"/>
              </a:lnSpc>
              <a:spcBef>
                <a:spcPts val="500"/>
              </a:spcBef>
              <a:spcAft>
                <a:spcPts val="0"/>
              </a:spcAft>
              <a:buClr>
                <a:schemeClr val="accent1"/>
              </a:buClr>
              <a:buSzPts val="2210"/>
              <a:buFont typeface="Noto Sans Symbols"/>
              <a:buAutoNum type="arabicPeriod"/>
            </a:pPr>
            <a:r>
              <a:rPr b="0" i="0" lang="en-US" sz="2600" u="none">
                <a:solidFill>
                  <a:schemeClr val="dk1"/>
                </a:solidFill>
                <a:latin typeface="Libre Baskerville"/>
                <a:ea typeface="Libre Baskerville"/>
                <a:cs typeface="Libre Baskerville"/>
                <a:sym typeface="Libre Baskerville"/>
              </a:rPr>
              <a:t>Traditional Techniques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Paper based fraud- application fraud (stolen/ fake documents)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 ID theft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B. financial fraud</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Illegal use of lost or stolen cards.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2. Modern techniques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Sophisticated techniques(enable criminals to produce fake cards)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-skimming- information on magnetic stripe/ smart chip are copied from one card to other card</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2013-01-10T06:05:22Z</dcterms:created>
  <dc:creator>Administrator</dc:creator>
</cp:coreProperties>
</file>

<file path=docProps/custom.xml><?xml version="1.0" encoding="utf-8"?>
<Properties xmlns="http://schemas.openxmlformats.org/officeDocument/2006/custom-properties" xmlns:vt="http://schemas.openxmlformats.org/officeDocument/2006/docPropsVTypes"/>
</file>