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 id="358" r:id="rId107"/>
    <p:sldId id="359" r:id="rId108"/>
    <p:sldId id="360" r:id="rId109"/>
    <p:sldId id="361" r:id="rId110"/>
    <p:sldId id="362" r:id="rId111"/>
    <p:sldId id="363" r:id="rId112"/>
    <p:sldId id="364" r:id="rId113"/>
    <p:sldId id="365" r:id="rId114"/>
    <p:sldId id="366" r:id="rId115"/>
    <p:sldId id="367" r:id="rId116"/>
    <p:sldId id="368" r:id="rId117"/>
    <p:sldId id="369" r:id="rId118"/>
    <p:sldId id="370" r:id="rId119"/>
    <p:sldId id="371" r:id="rId120"/>
    <p:sldId id="372" r:id="rId121"/>
    <p:sldId id="373" r:id="rId122"/>
    <p:sldId id="374" r:id="rId123"/>
    <p:sldId id="375" r:id="rId124"/>
    <p:sldId id="376" r:id="rId125"/>
    <p:sldId id="377" r:id="rId126"/>
    <p:sldId id="378" r:id="rId127"/>
    <p:sldId id="379" r:id="rId128"/>
    <p:sldId id="380" r:id="rId129"/>
    <p:sldId id="381" r:id="rId130"/>
    <p:sldId id="382" r:id="rId131"/>
    <p:sldId id="383" r:id="rId132"/>
    <p:sldId id="384" r:id="rId133"/>
    <p:sldId id="385" r:id="rId134"/>
    <p:sldId id="386" r:id="rId135"/>
    <p:sldId id="387" r:id="rId136"/>
    <p:sldId id="388" r:id="rId137"/>
    <p:sldId id="389" r:id="rId138"/>
    <p:sldId id="390" r:id="rId139"/>
    <p:sldId id="391" r:id="rId140"/>
    <p:sldId id="392" r:id="rId141"/>
    <p:sldId id="393" r:id="rId142"/>
    <p:sldId id="394" r:id="rId14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44" roundtripDataSignature="AMtx7mjainkXmGtLxqw3PoS+46XBijOkq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9" Type="http://schemas.openxmlformats.org/officeDocument/2006/relationships/slide" Target="slides/slide105.xml"/><Relationship Id="rId108" Type="http://schemas.openxmlformats.org/officeDocument/2006/relationships/slide" Target="slides/slide104.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29" Type="http://schemas.openxmlformats.org/officeDocument/2006/relationships/slide" Target="slides/slide125.xml"/><Relationship Id="rId128" Type="http://schemas.openxmlformats.org/officeDocument/2006/relationships/slide" Target="slides/slide124.xml"/><Relationship Id="rId127" Type="http://schemas.openxmlformats.org/officeDocument/2006/relationships/slide" Target="slides/slide123.xml"/><Relationship Id="rId126" Type="http://schemas.openxmlformats.org/officeDocument/2006/relationships/slide" Target="slides/slide122.xml"/><Relationship Id="rId26" Type="http://schemas.openxmlformats.org/officeDocument/2006/relationships/slide" Target="slides/slide22.xml"/><Relationship Id="rId121" Type="http://schemas.openxmlformats.org/officeDocument/2006/relationships/slide" Target="slides/slide117.xml"/><Relationship Id="rId25" Type="http://schemas.openxmlformats.org/officeDocument/2006/relationships/slide" Target="slides/slide21.xml"/><Relationship Id="rId120" Type="http://schemas.openxmlformats.org/officeDocument/2006/relationships/slide" Target="slides/slide116.xml"/><Relationship Id="rId28" Type="http://schemas.openxmlformats.org/officeDocument/2006/relationships/slide" Target="slides/slide24.xml"/><Relationship Id="rId27" Type="http://schemas.openxmlformats.org/officeDocument/2006/relationships/slide" Target="slides/slide23.xml"/><Relationship Id="rId125" Type="http://schemas.openxmlformats.org/officeDocument/2006/relationships/slide" Target="slides/slide121.xml"/><Relationship Id="rId29" Type="http://schemas.openxmlformats.org/officeDocument/2006/relationships/slide" Target="slides/slide25.xml"/><Relationship Id="rId124" Type="http://schemas.openxmlformats.org/officeDocument/2006/relationships/slide" Target="slides/slide120.xml"/><Relationship Id="rId123" Type="http://schemas.openxmlformats.org/officeDocument/2006/relationships/slide" Target="slides/slide119.xml"/><Relationship Id="rId122" Type="http://schemas.openxmlformats.org/officeDocument/2006/relationships/slide" Target="slides/slide118.xml"/><Relationship Id="rId95" Type="http://schemas.openxmlformats.org/officeDocument/2006/relationships/slide" Target="slides/slide91.xml"/><Relationship Id="rId94" Type="http://schemas.openxmlformats.org/officeDocument/2006/relationships/slide" Target="slides/slide90.xml"/><Relationship Id="rId97" Type="http://schemas.openxmlformats.org/officeDocument/2006/relationships/slide" Target="slides/slide93.xml"/><Relationship Id="rId96" Type="http://schemas.openxmlformats.org/officeDocument/2006/relationships/slide" Target="slides/slide92.xml"/><Relationship Id="rId11" Type="http://schemas.openxmlformats.org/officeDocument/2006/relationships/slide" Target="slides/slide7.xml"/><Relationship Id="rId99" Type="http://schemas.openxmlformats.org/officeDocument/2006/relationships/slide" Target="slides/slide95.xml"/><Relationship Id="rId10" Type="http://schemas.openxmlformats.org/officeDocument/2006/relationships/slide" Target="slides/slide6.xml"/><Relationship Id="rId98" Type="http://schemas.openxmlformats.org/officeDocument/2006/relationships/slide" Target="slides/slide94.xml"/><Relationship Id="rId13" Type="http://schemas.openxmlformats.org/officeDocument/2006/relationships/slide" Target="slides/slide9.xml"/><Relationship Id="rId12" Type="http://schemas.openxmlformats.org/officeDocument/2006/relationships/slide" Target="slides/slide8.xml"/><Relationship Id="rId91" Type="http://schemas.openxmlformats.org/officeDocument/2006/relationships/slide" Target="slides/slide87.xml"/><Relationship Id="rId90" Type="http://schemas.openxmlformats.org/officeDocument/2006/relationships/slide" Target="slides/slide86.xml"/><Relationship Id="rId93" Type="http://schemas.openxmlformats.org/officeDocument/2006/relationships/slide" Target="slides/slide89.xml"/><Relationship Id="rId92" Type="http://schemas.openxmlformats.org/officeDocument/2006/relationships/slide" Target="slides/slide88.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9" Type="http://schemas.openxmlformats.org/officeDocument/2006/relationships/slide" Target="slides/slide115.xml"/><Relationship Id="rId15" Type="http://schemas.openxmlformats.org/officeDocument/2006/relationships/slide" Target="slides/slide11.xml"/><Relationship Id="rId110" Type="http://schemas.openxmlformats.org/officeDocument/2006/relationships/slide" Target="slides/slide106.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14" Type="http://schemas.openxmlformats.org/officeDocument/2006/relationships/slide" Target="slides/slide110.xml"/><Relationship Id="rId18" Type="http://schemas.openxmlformats.org/officeDocument/2006/relationships/slide" Target="slides/slide14.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84" Type="http://schemas.openxmlformats.org/officeDocument/2006/relationships/slide" Target="slides/slide80.xml"/><Relationship Id="rId83" Type="http://schemas.openxmlformats.org/officeDocument/2006/relationships/slide" Target="slides/slide79.xml"/><Relationship Id="rId86" Type="http://schemas.openxmlformats.org/officeDocument/2006/relationships/slide" Target="slides/slide82.xml"/><Relationship Id="rId85" Type="http://schemas.openxmlformats.org/officeDocument/2006/relationships/slide" Target="slides/slide81.xml"/><Relationship Id="rId88" Type="http://schemas.openxmlformats.org/officeDocument/2006/relationships/slide" Target="slides/slide84.xml"/><Relationship Id="rId87" Type="http://schemas.openxmlformats.org/officeDocument/2006/relationships/slide" Target="slides/slide83.xml"/><Relationship Id="rId89" Type="http://schemas.openxmlformats.org/officeDocument/2006/relationships/slide" Target="slides/slide85.xml"/><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3" Type="http://schemas.openxmlformats.org/officeDocument/2006/relationships/slide" Target="slides/slide139.xml"/><Relationship Id="rId142" Type="http://schemas.openxmlformats.org/officeDocument/2006/relationships/slide" Target="slides/slide138.xml"/><Relationship Id="rId141" Type="http://schemas.openxmlformats.org/officeDocument/2006/relationships/slide" Target="slides/slide137.xml"/><Relationship Id="rId140" Type="http://schemas.openxmlformats.org/officeDocument/2006/relationships/slide" Target="slides/slide136.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44" Type="http://customschemas.google.com/relationships/presentationmetadata" Target="metadata"/><Relationship Id="rId73" Type="http://schemas.openxmlformats.org/officeDocument/2006/relationships/slide" Target="slides/slide69.xml"/><Relationship Id="rId72" Type="http://schemas.openxmlformats.org/officeDocument/2006/relationships/slide" Target="slides/slide68.xml"/><Relationship Id="rId75" Type="http://schemas.openxmlformats.org/officeDocument/2006/relationships/slide" Target="slides/slide71.xml"/><Relationship Id="rId74" Type="http://schemas.openxmlformats.org/officeDocument/2006/relationships/slide" Target="slides/slide70.xml"/><Relationship Id="rId77" Type="http://schemas.openxmlformats.org/officeDocument/2006/relationships/slide" Target="slides/slide73.xml"/><Relationship Id="rId76" Type="http://schemas.openxmlformats.org/officeDocument/2006/relationships/slide" Target="slides/slide72.xml"/><Relationship Id="rId79" Type="http://schemas.openxmlformats.org/officeDocument/2006/relationships/slide" Target="slides/slide75.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139" Type="http://schemas.openxmlformats.org/officeDocument/2006/relationships/slide" Target="slides/slide135.xml"/><Relationship Id="rId138" Type="http://schemas.openxmlformats.org/officeDocument/2006/relationships/slide" Target="slides/slide134.xml"/><Relationship Id="rId137" Type="http://schemas.openxmlformats.org/officeDocument/2006/relationships/slide" Target="slides/slide133.xml"/><Relationship Id="rId132" Type="http://schemas.openxmlformats.org/officeDocument/2006/relationships/slide" Target="slides/slide128.xml"/><Relationship Id="rId131" Type="http://schemas.openxmlformats.org/officeDocument/2006/relationships/slide" Target="slides/slide127.xml"/><Relationship Id="rId130" Type="http://schemas.openxmlformats.org/officeDocument/2006/relationships/slide" Target="slides/slide126.xml"/><Relationship Id="rId136" Type="http://schemas.openxmlformats.org/officeDocument/2006/relationships/slide" Target="slides/slide132.xml"/><Relationship Id="rId135" Type="http://schemas.openxmlformats.org/officeDocument/2006/relationships/slide" Target="slides/slide131.xml"/><Relationship Id="rId134" Type="http://schemas.openxmlformats.org/officeDocument/2006/relationships/slide" Target="slides/slide130.xml"/><Relationship Id="rId133" Type="http://schemas.openxmlformats.org/officeDocument/2006/relationships/slide" Target="slides/slide129.xml"/><Relationship Id="rId62" Type="http://schemas.openxmlformats.org/officeDocument/2006/relationships/slide" Target="slides/slide58.xml"/><Relationship Id="rId61" Type="http://schemas.openxmlformats.org/officeDocument/2006/relationships/slide" Target="slides/slide57.xml"/><Relationship Id="rId64" Type="http://schemas.openxmlformats.org/officeDocument/2006/relationships/slide" Target="slides/slide60.xml"/><Relationship Id="rId63" Type="http://schemas.openxmlformats.org/officeDocument/2006/relationships/slide" Target="slides/slide59.xml"/><Relationship Id="rId66" Type="http://schemas.openxmlformats.org/officeDocument/2006/relationships/slide" Target="slides/slide62.xml"/><Relationship Id="rId65" Type="http://schemas.openxmlformats.org/officeDocument/2006/relationships/slide" Target="slides/slide61.xml"/><Relationship Id="rId68" Type="http://schemas.openxmlformats.org/officeDocument/2006/relationships/slide" Target="slides/slide64.xml"/><Relationship Id="rId67" Type="http://schemas.openxmlformats.org/officeDocument/2006/relationships/slide" Target="slides/slide63.xml"/><Relationship Id="rId60" Type="http://schemas.openxmlformats.org/officeDocument/2006/relationships/slide" Target="slides/slide56.xml"/><Relationship Id="rId69" Type="http://schemas.openxmlformats.org/officeDocument/2006/relationships/slide" Target="slides/slide6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55" Type="http://schemas.openxmlformats.org/officeDocument/2006/relationships/slide" Target="slides/slide51.xml"/><Relationship Id="rId54" Type="http://schemas.openxmlformats.org/officeDocument/2006/relationships/slide" Target="slides/slide50.xml"/><Relationship Id="rId57" Type="http://schemas.openxmlformats.org/officeDocument/2006/relationships/slide" Target="slides/slide53.xml"/><Relationship Id="rId56" Type="http://schemas.openxmlformats.org/officeDocument/2006/relationships/slide" Target="slides/slide52.xml"/><Relationship Id="rId59" Type="http://schemas.openxmlformats.org/officeDocument/2006/relationships/slide" Target="slides/slide55.xml"/><Relationship Id="rId58"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1" name="Google Shape;13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p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47" name="Google Shape;647;p9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15511a0e809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53" name="Google Shape;653;g15511a0e809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15511a0e809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59" name="Google Shape;659;g15511a0e809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p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65" name="Google Shape;665;p9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g15511a0e809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1" name="Google Shape;671;g15511a0e809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15511a0e809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77" name="Google Shape;677;g15511a0e809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p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83" name="Google Shape;683;p10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p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89" name="Google Shape;689;p10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p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95" name="Google Shape;695;p10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p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01" name="Google Shape;701;p10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6" name="Google Shape;13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p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06" name="Google Shape;706;p10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p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12" name="Google Shape;712;p10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ebb63dc219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8" name="Google Shape;718;gebb63dc219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p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23" name="Google Shape;723;p1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p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29" name="Google Shape;729;p1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p1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36" name="Google Shape;736;p1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g51978a502756e68b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2" name="Google Shape;742;g51978a502756e68b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p1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48" name="Google Shape;748;p1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p1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54" name="Google Shape;754;p1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p1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59" name="Google Shape;759;p1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p1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64" name="Google Shape;764;p1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p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69" name="Google Shape;769;p1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g51978a502756e68b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5" name="Google Shape;775;g51978a502756e68b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p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81" name="Google Shape;781;p1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p1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87" name="Google Shape;787;p1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p1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93" name="Google Shape;793;p1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p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98" name="Google Shape;798;p1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p1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04" name="Google Shape;804;p1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p1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10" name="Google Shape;810;p1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p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16" name="Google Shape;816;p1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7" name="Google Shape;14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p1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2" name="Google Shape;822;p1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6" name="Shape 826"/>
        <p:cNvGrpSpPr/>
        <p:nvPr/>
      </p:nvGrpSpPr>
      <p:grpSpPr>
        <a:xfrm>
          <a:off x="0" y="0"/>
          <a:ext cx="0" cy="0"/>
          <a:chOff x="0" y="0"/>
          <a:chExt cx="0" cy="0"/>
        </a:xfrm>
      </p:grpSpPr>
      <p:sp>
        <p:nvSpPr>
          <p:cNvPr id="827" name="Google Shape;827;p1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8" name="Google Shape;828;p1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p1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34" name="Google Shape;834;p1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ged951cbf0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9" name="Google Shape;839;ged951cbf0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p1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44" name="Google Shape;844;p1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8" name="Shape 848"/>
        <p:cNvGrpSpPr/>
        <p:nvPr/>
      </p:nvGrpSpPr>
      <p:grpSpPr>
        <a:xfrm>
          <a:off x="0" y="0"/>
          <a:ext cx="0" cy="0"/>
          <a:chOff x="0" y="0"/>
          <a:chExt cx="0" cy="0"/>
        </a:xfrm>
      </p:grpSpPr>
      <p:sp>
        <p:nvSpPr>
          <p:cNvPr id="849" name="Google Shape;849;ged951cbf09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0" name="Google Shape;850;ged951cbf09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p1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55" name="Google Shape;855;p1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9" name="Shape 859"/>
        <p:cNvGrpSpPr/>
        <p:nvPr/>
      </p:nvGrpSpPr>
      <p:grpSpPr>
        <a:xfrm>
          <a:off x="0" y="0"/>
          <a:ext cx="0" cy="0"/>
          <a:chOff x="0" y="0"/>
          <a:chExt cx="0" cy="0"/>
        </a:xfrm>
      </p:grpSpPr>
      <p:sp>
        <p:nvSpPr>
          <p:cNvPr id="860" name="Google Shape;860;p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61" name="Google Shape;861;p1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gebb63dc21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6" name="Google Shape;866;gebb63dc21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0" name="Shape 870"/>
        <p:cNvGrpSpPr/>
        <p:nvPr/>
      </p:nvGrpSpPr>
      <p:grpSpPr>
        <a:xfrm>
          <a:off x="0" y="0"/>
          <a:ext cx="0" cy="0"/>
          <a:chOff x="0" y="0"/>
          <a:chExt cx="0" cy="0"/>
        </a:xfrm>
      </p:grpSpPr>
      <p:sp>
        <p:nvSpPr>
          <p:cNvPr id="871" name="Google Shape;871;gebb63dc219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2" name="Google Shape;872;gebb63dc219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2" name="Google Shape;152;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2" name="Google Shape;162;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7" name="Google Shape;167;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8" name="Google Shape;178;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eb6ddccba6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7" name="Google Shape;87;geb6ddccba6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8" name="Google Shape;188;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3" name="Google Shape;193;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8" name="Google Shape;198;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3" name="Google Shape;203;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8" name="Google Shape;208;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4" name="Google Shape;214;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ec1af5d97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ec1af5d97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6" name="Google Shape;226;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2" name="Google Shape;232;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2" name="Google Shape;9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8" name="Google Shape;238;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3" name="Google Shape;243;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9" name="Google Shape;249;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4" name="Google Shape;254;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0" name="Google Shape;260;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6" name="Google Shape;266;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2" name="Google Shape;272;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8" name="Google Shape;278;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4" name="Google Shape;284;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0" name="Google Shape;290;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8" name="Google Shape;9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6" name="Google Shape;296;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2" name="Google Shape;302;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7" name="Google Shape;307;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2" name="Google Shape;312;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7" name="Google Shape;317;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2" name="Google Shape;322;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8" name="Google Shape;328;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4" name="Google Shape;334;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0" name="Google Shape;340;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7" name="Google Shape;347;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3" name="Google Shape;10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76240d721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g276240d721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8" name="Google Shape;358;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4" name="Google Shape;364;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9" name="Google Shape;369;p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5" name="Google Shape;375;p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1" name="Google Shape;381;p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ed62e448b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6" name="Google Shape;386;ged62e448b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2" name="Google Shape;392;p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8" name="Google Shape;398;p6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4" name="Google Shape;404;p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 name="Google Shape;10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ed62e448bb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0" name="Google Shape;410;ged62e448bb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ed62e448bb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6" name="Google Shape;416;ged62e448bb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ed62e448bb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1" name="Google Shape;421;ged62e448bb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ed62e448bb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6" name="Google Shape;426;ged62e448bb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1" name="Google Shape;431;p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7" name="Google Shape;437;p6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3" name="Google Shape;443;p6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9" name="Google Shape;449;p6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5" name="Google Shape;455;p6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1" name="Google Shape;461;p6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3" name="Google Shape;11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7" name="Google Shape;467;p6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3" name="Google Shape;473;p7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9" name="Google Shape;479;p7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85" name="Google Shape;485;p7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1" name="Google Shape;491;p7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2767498c51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8" name="Google Shape;498;g2767498c51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03" name="Google Shape;503;p7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09" name="Google Shape;509;p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16" name="Google Shape;516;p7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2" name="Google Shape;522;p7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568f81000f3a7ccc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g568f81000f3a7ccc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8" name="Google Shape;528;p7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34" name="Google Shape;534;p7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40" name="Google Shape;540;p8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46" name="Google Shape;546;p8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52" name="Google Shape;552;p8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p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58" name="Google Shape;558;p8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15511a0e80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4" name="Google Shape;564;g15511a0e80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69" name="Google Shape;569;p8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ed62e448bb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5" name="Google Shape;575;ged62e448bb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80" name="Google Shape;580;p8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5" name="Google Shape;12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86" name="Google Shape;586;p8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92" name="Google Shape;592;p8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98" name="Google Shape;598;p8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p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04" name="Google Shape;604;p9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p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10" name="Google Shape;610;p9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16" name="Google Shape;616;p9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p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22" name="Google Shape;622;p9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15511a0e809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28" name="Google Shape;628;g15511a0e809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15511a0e809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34" name="Google Shape;634;g15511a0e809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15511a0e809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40" name="Google Shape;640;g15511a0e809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3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3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4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4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4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3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3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3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3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3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3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3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3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3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4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4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4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4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43"/>
          <p:cNvSpPr/>
          <p:nvPr>
            <p:ph idx="2" type="pic"/>
          </p:nvPr>
        </p:nvSpPr>
        <p:spPr>
          <a:xfrm>
            <a:off x="5183188" y="987425"/>
            <a:ext cx="6172200" cy="4873625"/>
          </a:xfrm>
          <a:prstGeom prst="rect">
            <a:avLst/>
          </a:prstGeom>
          <a:noFill/>
          <a:ln>
            <a:noFill/>
          </a:ln>
        </p:spPr>
      </p:sp>
      <p:sp>
        <p:nvSpPr>
          <p:cNvPr id="64" name="Google Shape;64;p14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 Id="rId3" Type="http://schemas.openxmlformats.org/officeDocument/2006/relationships/hyperlink" Target="http://searchsoftwarequality.techtarget.com/definition/denial-of-service" TargetMode="External"/><Relationship Id="rId4" Type="http://schemas.openxmlformats.org/officeDocument/2006/relationships/hyperlink" Target="http://searchunifiedcommunications.techtarget.com/definition/Internet-Protocol" TargetMode="External"/><Relationship Id="rId5" Type="http://schemas.openxmlformats.org/officeDocument/2006/relationships/hyperlink" Target="http://searchnetworking.techtarget.com/definition/protocol" TargetMode="Externa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 Id="rId3" Type="http://schemas.openxmlformats.org/officeDocument/2006/relationships/image" Target="../media/image16.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 Id="rId3" Type="http://schemas.openxmlformats.org/officeDocument/2006/relationships/image" Target="../media/image19.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9.xml"/><Relationship Id="rId3" Type="http://schemas.openxmlformats.org/officeDocument/2006/relationships/hyperlink" Target="http://en.wikipedia.org/wiki/Buffer_overflow" TargetMode="External"/><Relationship Id="rId4" Type="http://schemas.openxmlformats.org/officeDocument/2006/relationships/hyperlink" Target="http://en.wikipedia.org/wiki/Heap_(programming)" TargetMode="External"/><Relationship Id="rId5" Type="http://schemas.openxmlformats.org/officeDocument/2006/relationships/hyperlink" Target="http://en.wikipedia.org/wiki/Stack_overflow"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8.xml"/><Relationship Id="rId3" Type="http://schemas.openxmlformats.org/officeDocument/2006/relationships/image" Target="../media/image18.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9.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hyperlink" Target="http://passwordsgenerator.net/md5-hash-generator/"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0.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hyperlink" Target="https://en.wikipedia.org/wiki/Side-channel_attack"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1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8.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17.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4.gif"/></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6.jp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www.icici.bank.com" TargetMode="External"/><Relationship Id="rId4" Type="http://schemas.openxmlformats.org/officeDocument/2006/relationships/hyperlink" Target="http://www.google.com@members.tripod.com"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 Id="rId3" Type="http://schemas.openxmlformats.org/officeDocument/2006/relationships/image" Target="../media/image9.png"/><Relationship Id="rId4" Type="http://schemas.openxmlformats.org/officeDocument/2006/relationships/image" Target="../media/image14.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 Id="rId3" Type="http://schemas.openxmlformats.org/officeDocument/2006/relationships/image" Target="../media/image12.jp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 Id="rId3" Type="http://schemas.openxmlformats.org/officeDocument/2006/relationships/hyperlink" Target="http://www.webopedia.com/TERM/D/DOS.html" TargetMode="External"/><Relationship Id="rId4" Type="http://schemas.openxmlformats.org/officeDocument/2006/relationships/hyperlink" Target="http://www.webopedia.com/TERM/N/network.html" TargetMode="External"/><Relationship Id="rId10" Type="http://schemas.openxmlformats.org/officeDocument/2006/relationships/hyperlink" Target="http://www.webopedia.com/TERM/B/buffer.html" TargetMode="External"/><Relationship Id="rId9" Type="http://schemas.openxmlformats.org/officeDocument/2006/relationships/hyperlink" Target="http://www.webopedia.com/TERM/M/memory.html" TargetMode="External"/><Relationship Id="rId5" Type="http://schemas.openxmlformats.org/officeDocument/2006/relationships/hyperlink" Target="http://www.webopedia.com/TERM/T/traffic.html" TargetMode="External"/><Relationship Id="rId6" Type="http://schemas.openxmlformats.org/officeDocument/2006/relationships/hyperlink" Target="http://www.webopedia.com/TERM/P/packet.html" TargetMode="External"/><Relationship Id="rId7" Type="http://schemas.openxmlformats.org/officeDocument/2006/relationships/hyperlink" Target="http://www.webopedia.com/TERM/S/server.html" TargetMode="External"/><Relationship Id="rId8" Type="http://schemas.openxmlformats.org/officeDocument/2006/relationships/hyperlink" Target="http://www.webopedia.com/TERM/H/host.html"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 Id="rId3" Type="http://schemas.openxmlformats.org/officeDocument/2006/relationships/image" Target="../media/image13.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Unit 3: Tools and methods used in cybercrime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9"/>
          <p:cNvSpPr txBox="1"/>
          <p:nvPr>
            <p:ph idx="1" type="body"/>
          </p:nvPr>
        </p:nvSpPr>
        <p:spPr>
          <a:xfrm>
            <a:off x="838200" y="850006"/>
            <a:ext cx="10515600" cy="532695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Do not enter sensitive or financial information into pop-up windows</a:t>
            </a:r>
            <a:endParaRPr/>
          </a:p>
          <a:p>
            <a:pPr indent="-228600" lvl="0" marL="228600" rtl="0" algn="l">
              <a:lnSpc>
                <a:spcPct val="90000"/>
              </a:lnSpc>
              <a:spcBef>
                <a:spcPts val="1000"/>
              </a:spcBef>
              <a:spcAft>
                <a:spcPts val="0"/>
              </a:spcAft>
              <a:buClr>
                <a:schemeClr val="dk1"/>
              </a:buClr>
              <a:buSzPts val="2800"/>
              <a:buChar char="•"/>
            </a:pPr>
            <a:r>
              <a:rPr lang="en-US"/>
              <a:t>Protect against DNS pharming attack</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9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2. Protocol attacks</a:t>
            </a:r>
            <a:br>
              <a:rPr lang="en-US"/>
            </a:br>
            <a:endParaRPr/>
          </a:p>
        </p:txBody>
      </p:sp>
      <p:sp>
        <p:nvSpPr>
          <p:cNvPr id="650" name="Google Shape;650;p9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Denial of service attacks may take advantage of certain standard protocol features.</a:t>
            </a:r>
            <a:endParaRPr/>
          </a:p>
          <a:p>
            <a:pPr indent="-228600" lvl="0" marL="228600" rtl="0" algn="just">
              <a:lnSpc>
                <a:spcPct val="90000"/>
              </a:lnSpc>
              <a:spcBef>
                <a:spcPts val="1000"/>
              </a:spcBef>
              <a:spcAft>
                <a:spcPts val="0"/>
              </a:spcAft>
              <a:buClr>
                <a:schemeClr val="dk1"/>
              </a:buClr>
              <a:buSzPts val="2800"/>
              <a:buChar char="•"/>
            </a:pPr>
            <a:r>
              <a:rPr lang="en-US"/>
              <a:t>Several attacks capitalize on the fact that IP source addresses can be spoofed. </a:t>
            </a:r>
            <a:endParaRPr/>
          </a:p>
          <a:p>
            <a:pPr indent="-228600" lvl="0" marL="228600" rtl="0" algn="just">
              <a:lnSpc>
                <a:spcPct val="90000"/>
              </a:lnSpc>
              <a:spcBef>
                <a:spcPts val="1000"/>
              </a:spcBef>
              <a:spcAft>
                <a:spcPts val="0"/>
              </a:spcAft>
              <a:buClr>
                <a:schemeClr val="dk1"/>
              </a:buClr>
              <a:buSzPts val="2800"/>
              <a:buChar char="•"/>
            </a:pPr>
            <a:r>
              <a:rPr lang="en-US"/>
              <a:t>In addition, connection depletion attacks take advantage of the fact that many connection-oriented protocols require servers to maintain state information after a connection request is made but before the connection is fully established. </a:t>
            </a:r>
            <a:endParaRPr/>
          </a:p>
          <a:p>
            <a:pPr indent="-228600" lvl="0" marL="228600" rtl="0" algn="just">
              <a:lnSpc>
                <a:spcPct val="90000"/>
              </a:lnSpc>
              <a:spcBef>
                <a:spcPts val="1000"/>
              </a:spcBef>
              <a:spcAft>
                <a:spcPts val="0"/>
              </a:spcAft>
              <a:buClr>
                <a:schemeClr val="dk1"/>
              </a:buClr>
              <a:buSzPts val="2800"/>
              <a:buChar char="•"/>
            </a:pPr>
            <a:r>
              <a:rPr lang="en-US"/>
              <a:t>The most common connection depletion attack is SYN flooding</a:t>
            </a:r>
            <a:endParaRPr/>
          </a:p>
          <a:p>
            <a:pPr indent="-50800" lvl="0" marL="228600" rtl="0" algn="just">
              <a:lnSpc>
                <a:spcPct val="90000"/>
              </a:lnSpc>
              <a:spcBef>
                <a:spcPts val="1000"/>
              </a:spcBef>
              <a:spcAft>
                <a:spcPts val="0"/>
              </a:spcAft>
              <a:buClr>
                <a:schemeClr val="dk1"/>
              </a:buClr>
              <a:buSzPts val="2800"/>
              <a:buNone/>
            </a:pPr>
            <a:r>
              <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g15511a0e809_0_1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1" lang="en-US">
                <a:solidFill>
                  <a:srgbClr val="FF0000"/>
                </a:solidFill>
              </a:rPr>
              <a:t>Ping of death attack</a:t>
            </a:r>
            <a:endParaRPr>
              <a:solidFill>
                <a:srgbClr val="FF0000"/>
              </a:solidFill>
            </a:endParaRPr>
          </a:p>
        </p:txBody>
      </p:sp>
      <p:sp>
        <p:nvSpPr>
          <p:cNvPr id="656" name="Google Shape;656;g15511a0e809_0_1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SzPts val="2800"/>
              <a:buChar char="•"/>
            </a:pPr>
            <a:r>
              <a:rPr lang="en-US"/>
              <a:t>Ping of death is a </a:t>
            </a:r>
            <a:r>
              <a:rPr lang="en-US">
                <a:solidFill>
                  <a:schemeClr val="hlink"/>
                </a:solidFill>
                <a:uFill>
                  <a:noFill/>
                </a:uFill>
                <a:hlinkClick r:id="rId3"/>
              </a:rPr>
              <a:t>denial of service</a:t>
            </a:r>
            <a:r>
              <a:rPr lang="en-US"/>
              <a:t> (DoS) attack caused by an attacker deliberately sending an </a:t>
            </a:r>
            <a:r>
              <a:rPr lang="en-US">
                <a:solidFill>
                  <a:schemeClr val="hlink"/>
                </a:solidFill>
                <a:uFill>
                  <a:noFill/>
                </a:uFill>
                <a:hlinkClick r:id="rId4"/>
              </a:rPr>
              <a:t>IP</a:t>
            </a:r>
            <a:r>
              <a:rPr lang="en-US"/>
              <a:t> packet larger than the 65,536 bytes allowed by the IP </a:t>
            </a:r>
            <a:r>
              <a:rPr lang="en-US">
                <a:solidFill>
                  <a:schemeClr val="hlink"/>
                </a:solidFill>
                <a:uFill>
                  <a:noFill/>
                </a:uFill>
                <a:hlinkClick r:id="rId5"/>
              </a:rPr>
              <a:t>protocol</a:t>
            </a:r>
            <a:r>
              <a:rPr lang="en-US"/>
              <a:t>.</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g15511a0e809_0_1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solidFill>
                  <a:srgbClr val="FF0000"/>
                </a:solidFill>
              </a:rPr>
              <a:t>Smurf attack</a:t>
            </a:r>
            <a:endParaRPr>
              <a:solidFill>
                <a:srgbClr val="FF0000"/>
              </a:solidFill>
            </a:endParaRPr>
          </a:p>
        </p:txBody>
      </p:sp>
      <p:sp>
        <p:nvSpPr>
          <p:cNvPr id="662" name="Google Shape;662;g15511a0e809_0_1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800"/>
              <a:buChar char="•"/>
            </a:pPr>
            <a:r>
              <a:rPr lang="en-US"/>
              <a:t>A smurf attack is a type of denial of service attack in which a system is flooded with spoofed ping messages. </a:t>
            </a:r>
            <a:endParaRPr/>
          </a:p>
          <a:p>
            <a:pPr indent="-228600" lvl="0" marL="228600" rtl="0" algn="just">
              <a:lnSpc>
                <a:spcPct val="90000"/>
              </a:lnSpc>
              <a:spcBef>
                <a:spcPts val="1000"/>
              </a:spcBef>
              <a:spcAft>
                <a:spcPts val="0"/>
              </a:spcAft>
              <a:buClr>
                <a:schemeClr val="dk1"/>
              </a:buClr>
              <a:buSzPts val="2800"/>
              <a:buChar char="•"/>
            </a:pPr>
            <a:r>
              <a:rPr lang="en-US"/>
              <a:t>This creates high computer network traffic on the victim’s network, which often renders it unresponsive.</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9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Unintentional DoS attack</a:t>
            </a:r>
            <a:endParaRPr/>
          </a:p>
        </p:txBody>
      </p:sp>
      <p:sp>
        <p:nvSpPr>
          <p:cNvPr id="668" name="Google Shape;668;p9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This describes a situation where a website ends up denied, not due to a deliberate attack by a single individual or group of individuals, but simply due to a sudden enormous spike in popularity.</a:t>
            </a:r>
            <a:endParaRPr/>
          </a:p>
          <a:p>
            <a:pPr indent="-228600" lvl="0" marL="228600" rtl="0" algn="just">
              <a:lnSpc>
                <a:spcPct val="90000"/>
              </a:lnSpc>
              <a:spcBef>
                <a:spcPts val="1000"/>
              </a:spcBef>
              <a:spcAft>
                <a:spcPts val="0"/>
              </a:spcAft>
              <a:buClr>
                <a:schemeClr val="dk1"/>
              </a:buClr>
              <a:buSzPts val="2800"/>
              <a:buChar char="•"/>
            </a:pPr>
            <a:r>
              <a:rPr lang="en-US"/>
              <a:t> This can happen when an extremely popular website posts a prominent link to a second, less well-prepared site, for example, as part of a news story.</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g15511a0e809_0_3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3. Application Layer attacks</a:t>
            </a:r>
            <a:endParaRPr/>
          </a:p>
        </p:txBody>
      </p:sp>
      <p:sp>
        <p:nvSpPr>
          <p:cNvPr id="674" name="Google Shape;674;g15511a0e809_0_3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1000"/>
              </a:spcBef>
              <a:spcAft>
                <a:spcPts val="0"/>
              </a:spcAft>
              <a:buSzPts val="1800"/>
              <a:buChar char="•"/>
            </a:pPr>
            <a:r>
              <a:rPr lang="en-US"/>
              <a:t>Low and slow attacks</a:t>
            </a:r>
            <a:endParaRPr/>
          </a:p>
          <a:p>
            <a:pPr indent="-342900" lvl="0" marL="457200" rtl="0" algn="l">
              <a:lnSpc>
                <a:spcPct val="90000"/>
              </a:lnSpc>
              <a:spcBef>
                <a:spcPts val="0"/>
              </a:spcBef>
              <a:spcAft>
                <a:spcPts val="0"/>
              </a:spcAft>
              <a:buSzPts val="1800"/>
              <a:buChar char="•"/>
            </a:pPr>
            <a:r>
              <a:rPr lang="en-US"/>
              <a:t>targets windows and loopholes more</a:t>
            </a:r>
            <a:endParaRPr/>
          </a:p>
          <a:p>
            <a:pPr indent="-342900" lvl="0" marL="457200" rtl="0" algn="l">
              <a:lnSpc>
                <a:spcPct val="90000"/>
              </a:lnSpc>
              <a:spcBef>
                <a:spcPts val="0"/>
              </a:spcBef>
              <a:spcAft>
                <a:spcPts val="0"/>
              </a:spcAft>
              <a:buSzPts val="1800"/>
              <a:buChar char="•"/>
            </a:pPr>
            <a:r>
              <a:rPr lang="en-US"/>
              <a:t>Goal: crash server</a:t>
            </a:r>
            <a:endParaRPr/>
          </a:p>
          <a:p>
            <a:pPr indent="-342900" lvl="0" marL="457200" rtl="0" algn="l">
              <a:lnSpc>
                <a:spcPct val="90000"/>
              </a:lnSpc>
              <a:spcBef>
                <a:spcPts val="0"/>
              </a:spcBef>
              <a:spcAft>
                <a:spcPts val="0"/>
              </a:spcAft>
              <a:buSzPts val="1800"/>
              <a:buChar char="•"/>
            </a:pPr>
            <a:r>
              <a:rPr lang="en-US"/>
              <a:t>target is flooded with incoming requests and responses for files, images etc</a:t>
            </a:r>
            <a:endParaRPr/>
          </a:p>
          <a:p>
            <a:pPr indent="-342900" lvl="0" marL="457200" rtl="0" algn="l">
              <a:lnSpc>
                <a:spcPct val="90000"/>
              </a:lnSpc>
              <a:spcBef>
                <a:spcPts val="0"/>
              </a:spcBef>
              <a:spcAft>
                <a:spcPts val="0"/>
              </a:spcAft>
              <a:buSzPts val="1800"/>
              <a:buChar char="•"/>
            </a:pPr>
            <a:r>
              <a:rPr lang="en-US"/>
              <a:t>DoS occurs due to additional requests from legitimate traffic sources.</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g15511a0e809_0_4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Logic attacks</a:t>
            </a:r>
            <a:endParaRPr b="1"/>
          </a:p>
        </p:txBody>
      </p:sp>
      <p:sp>
        <p:nvSpPr>
          <p:cNvPr id="680" name="Google Shape;680;g15511a0e809_0_4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800"/>
              <a:buChar char="•"/>
            </a:pPr>
            <a:r>
              <a:rPr lang="en-US"/>
              <a:t>An attacker sends more requests to a server than it can handle, usually in a relentless manner, until the server buckles and gives in to the attacker. Once this type of attack ends, the server can return to normal operation.</a:t>
            </a:r>
            <a:endParaRPr/>
          </a:p>
          <a:p>
            <a:pPr indent="-228600" lvl="0" marL="228600" rtl="0" algn="just">
              <a:lnSpc>
                <a:spcPct val="90000"/>
              </a:lnSpc>
              <a:spcBef>
                <a:spcPts val="1000"/>
              </a:spcBef>
              <a:spcAft>
                <a:spcPts val="0"/>
              </a:spcAft>
              <a:buClr>
                <a:schemeClr val="dk1"/>
              </a:buClr>
              <a:buSzPts val="2800"/>
              <a:buChar char="•"/>
            </a:pPr>
            <a:r>
              <a:rPr lang="en-US"/>
              <a:t>Generally, a logic attack requires your server to have a discoverable weakness that the attacker can locate and then use against it. </a:t>
            </a:r>
            <a:endParaRPr/>
          </a:p>
          <a:p>
            <a:pPr indent="-228600" lvl="0" marL="228600" rtl="0" algn="l">
              <a:lnSpc>
                <a:spcPct val="90000"/>
              </a:lnSpc>
              <a:spcBef>
                <a:spcPts val="1000"/>
              </a:spcBef>
              <a:spcAft>
                <a:spcPts val="0"/>
              </a:spcAft>
              <a:buClr>
                <a:schemeClr val="dk1"/>
              </a:buClr>
              <a:buSzPts val="2800"/>
              <a:buChar char="•"/>
            </a:pPr>
            <a:r>
              <a:rPr lang="en-US"/>
              <a:t>Because of this prerequisite, it is usually easy to prevent by keeping your server software and hardware up-to-date with the latest security patches and firmware respectively</a:t>
            </a:r>
            <a:br>
              <a:rPr lang="en-US"/>
            </a:br>
            <a:endParaRPr/>
          </a:p>
          <a:p>
            <a:pPr indent="-50800" lvl="0" marL="228600" rtl="0" algn="just">
              <a:lnSpc>
                <a:spcPct val="90000"/>
              </a:lnSpc>
              <a:spcBef>
                <a:spcPts val="1000"/>
              </a:spcBef>
              <a:spcAft>
                <a:spcPts val="0"/>
              </a:spcAft>
              <a:buClr>
                <a:schemeClr val="dk1"/>
              </a:buClr>
              <a:buSzPts val="2800"/>
              <a:buNone/>
            </a:pPr>
            <a:r>
              <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10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Teardrop attack </a:t>
            </a:r>
            <a:endParaRPr/>
          </a:p>
        </p:txBody>
      </p:sp>
      <p:sp>
        <p:nvSpPr>
          <p:cNvPr id="686" name="Google Shape;686;p10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A teardrop attack is a denial of service (DoS) attack conducted by targeting TCP/IP fragmentation reassembly codes. </a:t>
            </a:r>
            <a:endParaRPr/>
          </a:p>
          <a:p>
            <a:pPr indent="-228600" lvl="0" marL="228600" rtl="0" algn="just">
              <a:lnSpc>
                <a:spcPct val="90000"/>
              </a:lnSpc>
              <a:spcBef>
                <a:spcPts val="1000"/>
              </a:spcBef>
              <a:spcAft>
                <a:spcPts val="0"/>
              </a:spcAft>
              <a:buClr>
                <a:schemeClr val="dk1"/>
              </a:buClr>
              <a:buSzPts val="2800"/>
              <a:buChar char="•"/>
            </a:pPr>
            <a:r>
              <a:rPr lang="en-US"/>
              <a:t>This attack causes fragmented packets to overlap one another on the host receipt; </a:t>
            </a:r>
            <a:endParaRPr/>
          </a:p>
          <a:p>
            <a:pPr indent="-228600" lvl="0" marL="228600" rtl="0" algn="just">
              <a:lnSpc>
                <a:spcPct val="90000"/>
              </a:lnSpc>
              <a:spcBef>
                <a:spcPts val="1000"/>
              </a:spcBef>
              <a:spcAft>
                <a:spcPts val="0"/>
              </a:spcAft>
              <a:buClr>
                <a:schemeClr val="dk1"/>
              </a:buClr>
              <a:buSzPts val="2800"/>
              <a:buChar char="•"/>
            </a:pPr>
            <a:r>
              <a:rPr lang="en-US"/>
              <a:t>the host attempts to reconstruct them during the process but fails. </a:t>
            </a:r>
            <a:endParaRPr/>
          </a:p>
          <a:p>
            <a:pPr indent="-228600" lvl="0" marL="228600" rtl="0" algn="just">
              <a:lnSpc>
                <a:spcPct val="90000"/>
              </a:lnSpc>
              <a:spcBef>
                <a:spcPts val="1000"/>
              </a:spcBef>
              <a:spcAft>
                <a:spcPts val="0"/>
              </a:spcAft>
              <a:buClr>
                <a:schemeClr val="dk1"/>
              </a:buClr>
              <a:buSzPts val="2800"/>
              <a:buChar char="•"/>
            </a:pPr>
            <a:r>
              <a:rPr lang="en-US"/>
              <a:t>Heavy payloads are sent to the machine that is being targeted, causing system crashes.</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10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Tools used to launch Dos attack</a:t>
            </a:r>
            <a:endParaRPr/>
          </a:p>
        </p:txBody>
      </p:sp>
      <p:sp>
        <p:nvSpPr>
          <p:cNvPr id="692" name="Google Shape;692;p10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1800"/>
              <a:buChar char="•"/>
            </a:pPr>
            <a:r>
              <a:rPr lang="en-US"/>
              <a:t>Jolt2</a:t>
            </a:r>
            <a:endParaRPr/>
          </a:p>
          <a:p>
            <a:pPr indent="-228600" lvl="0" marL="228600" rtl="0" algn="l">
              <a:lnSpc>
                <a:spcPct val="90000"/>
              </a:lnSpc>
              <a:spcBef>
                <a:spcPts val="0"/>
              </a:spcBef>
              <a:spcAft>
                <a:spcPts val="0"/>
              </a:spcAft>
              <a:buSzPts val="1800"/>
              <a:buChar char="•"/>
            </a:pPr>
            <a:r>
              <a:rPr lang="en-US"/>
              <a:t>Nemesy</a:t>
            </a:r>
            <a:endParaRPr/>
          </a:p>
          <a:p>
            <a:pPr indent="-228600" lvl="0" marL="228600" rtl="0" algn="l">
              <a:lnSpc>
                <a:spcPct val="90000"/>
              </a:lnSpc>
              <a:spcBef>
                <a:spcPts val="0"/>
              </a:spcBef>
              <a:spcAft>
                <a:spcPts val="0"/>
              </a:spcAft>
              <a:buSzPts val="1800"/>
              <a:buChar char="•"/>
            </a:pPr>
            <a:r>
              <a:rPr lang="en-US"/>
              <a:t>Targa</a:t>
            </a:r>
            <a:endParaRPr/>
          </a:p>
          <a:p>
            <a:pPr indent="-228600" lvl="0" marL="228600" rtl="0" algn="l">
              <a:lnSpc>
                <a:spcPct val="90000"/>
              </a:lnSpc>
              <a:spcBef>
                <a:spcPts val="0"/>
              </a:spcBef>
              <a:spcAft>
                <a:spcPts val="0"/>
              </a:spcAft>
              <a:buSzPts val="1800"/>
              <a:buChar char="•"/>
            </a:pPr>
            <a:r>
              <a:rPr lang="en-US"/>
              <a:t>Crazypinger</a:t>
            </a:r>
            <a:endParaRPr/>
          </a:p>
          <a:p>
            <a:pPr indent="-228600" lvl="0" marL="228600" rtl="0" algn="l">
              <a:lnSpc>
                <a:spcPct val="90000"/>
              </a:lnSpc>
              <a:spcBef>
                <a:spcPts val="0"/>
              </a:spcBef>
              <a:spcAft>
                <a:spcPts val="0"/>
              </a:spcAft>
              <a:buSzPts val="1800"/>
              <a:buChar char="•"/>
            </a:pPr>
            <a:r>
              <a:rPr lang="en-US"/>
              <a:t>sometrouble</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10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DDoS attack</a:t>
            </a:r>
            <a:endParaRPr/>
          </a:p>
        </p:txBody>
      </p:sp>
      <p:sp>
        <p:nvSpPr>
          <p:cNvPr id="698" name="Google Shape;698;p10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 Distributed Denial of Service (DDoS) attack is an attempt to make an online service unavailable by overwhelming it with traffic from multiple sources. </a:t>
            </a:r>
            <a:endParaRPr/>
          </a:p>
          <a:p>
            <a:pPr indent="-228600" lvl="0" marL="228600" rtl="0" algn="l">
              <a:lnSpc>
                <a:spcPct val="90000"/>
              </a:lnSpc>
              <a:spcBef>
                <a:spcPts val="1000"/>
              </a:spcBef>
              <a:spcAft>
                <a:spcPts val="0"/>
              </a:spcAft>
              <a:buClr>
                <a:schemeClr val="dk1"/>
              </a:buClr>
              <a:buSzPts val="2800"/>
              <a:buChar char="•"/>
            </a:pPr>
            <a:r>
              <a:rPr lang="en-US"/>
              <a:t>They target a wide variety of important resources, from banks to news websites, and present a major challenge to making sure people can publish and access important information.</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pic>
        <p:nvPicPr>
          <p:cNvPr descr="http://zaielacademic.net/security/images/ddos_attack_diagram.gif" id="703" name="Google Shape;703;p107"/>
          <p:cNvPicPr preferRelativeResize="0"/>
          <p:nvPr/>
        </p:nvPicPr>
        <p:blipFill rotWithShape="1">
          <a:blip r:embed="rId3">
            <a:alphaModFix/>
          </a:blip>
          <a:srcRect b="0" l="0" r="0" t="0"/>
          <a:stretch/>
        </p:blipFill>
        <p:spPr>
          <a:xfrm>
            <a:off x="2743200" y="228600"/>
            <a:ext cx="7620000" cy="6324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b="1" lang="en-US">
                <a:solidFill>
                  <a:srgbClr val="FF0000"/>
                </a:solidFill>
              </a:rPr>
              <a:t>Identity theft</a:t>
            </a:r>
            <a:endParaRPr b="1">
              <a:solidFill>
                <a:srgbClr val="FF0000"/>
              </a:solidFill>
            </a:endParaRPr>
          </a:p>
        </p:txBody>
      </p:sp>
      <p:sp>
        <p:nvSpPr>
          <p:cNvPr id="139" name="Google Shape;139;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fraudulent practice of using another person's name and personal information in order to obtain credit, loans, etc.</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Victim can suffer various consequences</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rgbClr val="FF0000"/>
              </a:buClr>
              <a:buSzPts val="2800"/>
              <a:buChar char="•"/>
            </a:pPr>
            <a:r>
              <a:rPr i="1" lang="en-US">
                <a:solidFill>
                  <a:srgbClr val="FF0000"/>
                </a:solidFill>
              </a:rPr>
              <a:t>Punishable under ITA (sec 66C and 66 D)</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10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Tools used to launch DDoS attacks</a:t>
            </a:r>
            <a:endParaRPr/>
          </a:p>
        </p:txBody>
      </p:sp>
      <p:sp>
        <p:nvSpPr>
          <p:cNvPr id="709" name="Google Shape;709;p10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Trinoo</a:t>
            </a:r>
            <a:endParaRPr/>
          </a:p>
          <a:p>
            <a:pPr indent="-228600" lvl="0" marL="228600" rtl="0" algn="l">
              <a:lnSpc>
                <a:spcPct val="90000"/>
              </a:lnSpc>
              <a:spcBef>
                <a:spcPts val="1000"/>
              </a:spcBef>
              <a:spcAft>
                <a:spcPts val="0"/>
              </a:spcAft>
              <a:buClr>
                <a:schemeClr val="dk1"/>
              </a:buClr>
              <a:buSzPts val="2800"/>
              <a:buChar char="•"/>
            </a:pPr>
            <a:r>
              <a:rPr lang="en-US"/>
              <a:t>Tribe flood network</a:t>
            </a:r>
            <a:endParaRPr/>
          </a:p>
          <a:p>
            <a:pPr indent="-228600" lvl="0" marL="228600" rtl="0" algn="l">
              <a:lnSpc>
                <a:spcPct val="90000"/>
              </a:lnSpc>
              <a:spcBef>
                <a:spcPts val="1000"/>
              </a:spcBef>
              <a:spcAft>
                <a:spcPts val="0"/>
              </a:spcAft>
              <a:buClr>
                <a:schemeClr val="dk1"/>
              </a:buClr>
              <a:buSzPts val="2800"/>
              <a:buChar char="•"/>
            </a:pPr>
            <a:r>
              <a:rPr lang="en-US"/>
              <a:t>Stachedraht</a:t>
            </a:r>
            <a:endParaRPr/>
          </a:p>
          <a:p>
            <a:pPr indent="-228600" lvl="0" marL="228600" rtl="0" algn="l">
              <a:lnSpc>
                <a:spcPct val="90000"/>
              </a:lnSpc>
              <a:spcBef>
                <a:spcPts val="1000"/>
              </a:spcBef>
              <a:spcAft>
                <a:spcPts val="0"/>
              </a:spcAft>
              <a:buClr>
                <a:schemeClr val="dk1"/>
              </a:buClr>
              <a:buSzPts val="2800"/>
              <a:buChar char="•"/>
            </a:pPr>
            <a:r>
              <a:rPr lang="en-US"/>
              <a:t>Shaft</a:t>
            </a:r>
            <a:endParaRPr/>
          </a:p>
          <a:p>
            <a:pPr indent="-228600" lvl="0" marL="228600" rtl="0" algn="l">
              <a:lnSpc>
                <a:spcPct val="90000"/>
              </a:lnSpc>
              <a:spcBef>
                <a:spcPts val="1000"/>
              </a:spcBef>
              <a:spcAft>
                <a:spcPts val="0"/>
              </a:spcAft>
              <a:buClr>
                <a:schemeClr val="dk1"/>
              </a:buClr>
              <a:buSzPts val="2800"/>
              <a:buChar char="•"/>
            </a:pPr>
            <a:r>
              <a:rPr lang="en-US"/>
              <a:t>Mstream</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10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How to prevent dos/ddos attacks</a:t>
            </a:r>
            <a:endParaRPr/>
          </a:p>
        </p:txBody>
      </p:sp>
      <p:sp>
        <p:nvSpPr>
          <p:cNvPr id="715" name="Google Shape;715;p10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Filtering:</a:t>
            </a:r>
            <a:r>
              <a:rPr lang="en-US"/>
              <a:t> Routers at the edge of the network can be trained to spot and drop DDOS connections, preventing them from slowing the network or the server.</a:t>
            </a:r>
            <a:endParaRPr/>
          </a:p>
          <a:p>
            <a:pPr indent="-228600" lvl="0" marL="228600" rtl="0" algn="l">
              <a:lnSpc>
                <a:spcPct val="90000"/>
              </a:lnSpc>
              <a:spcBef>
                <a:spcPts val="1000"/>
              </a:spcBef>
              <a:spcAft>
                <a:spcPts val="0"/>
              </a:spcAft>
              <a:buClr>
                <a:schemeClr val="dk1"/>
              </a:buClr>
              <a:buSzPts val="2800"/>
              <a:buChar char="•"/>
            </a:pPr>
            <a:r>
              <a:rPr b="1" lang="en-US"/>
              <a:t>Moving:</a:t>
            </a:r>
            <a:r>
              <a:rPr lang="en-US"/>
              <a:t> If the attack is pointed at a specific IP address, the site’s IP can be changed. </a:t>
            </a:r>
            <a:endParaRPr/>
          </a:p>
          <a:p>
            <a:pPr indent="-228600" lvl="0" marL="228600" rtl="0" algn="l">
              <a:lnSpc>
                <a:spcPct val="90000"/>
              </a:lnSpc>
              <a:spcBef>
                <a:spcPts val="1000"/>
              </a:spcBef>
              <a:spcAft>
                <a:spcPts val="0"/>
              </a:spcAft>
              <a:buClr>
                <a:schemeClr val="dk1"/>
              </a:buClr>
              <a:buSzPts val="2800"/>
              <a:buChar char="•"/>
            </a:pPr>
            <a:r>
              <a:rPr b="1" lang="en-US"/>
              <a:t>Blackholing:</a:t>
            </a:r>
            <a:r>
              <a:rPr lang="en-US"/>
              <a:t> A host may simply “blackhole” a site that is being DDOSed, directing all traffic to it to an address that doesn’t exist. This is normally a last resort.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gebb63dc219_0_13"/>
          <p:cNvSpPr txBox="1"/>
          <p:nvPr>
            <p:ph idx="1" type="body"/>
          </p:nvPr>
        </p:nvSpPr>
        <p:spPr>
          <a:xfrm>
            <a:off x="838200" y="651325"/>
            <a:ext cx="10515600" cy="5525400"/>
          </a:xfrm>
          <a:prstGeom prst="rect">
            <a:avLst/>
          </a:prstGeom>
          <a:noFill/>
          <a:ln>
            <a:noFill/>
          </a:ln>
        </p:spPr>
        <p:txBody>
          <a:bodyPr anchorCtr="0" anchor="t" bIns="45700" lIns="91425" spcFirstLastPara="1" rIns="91425" wrap="square" tIns="45700">
            <a:noAutofit/>
          </a:bodyPr>
          <a:lstStyle/>
          <a:p>
            <a:pPr indent="-387350" lvl="0" marL="457200" rtl="0" algn="l">
              <a:lnSpc>
                <a:spcPct val="150000"/>
              </a:lnSpc>
              <a:spcBef>
                <a:spcPts val="1000"/>
              </a:spcBef>
              <a:spcAft>
                <a:spcPts val="0"/>
              </a:spcAft>
              <a:buSzPts val="2500"/>
              <a:buChar char="•"/>
            </a:pPr>
            <a:r>
              <a:rPr lang="en-US" sz="3500"/>
              <a:t>Buy more bandwidth</a:t>
            </a:r>
            <a:endParaRPr sz="3500"/>
          </a:p>
          <a:p>
            <a:pPr indent="-387350" lvl="0" marL="457200" rtl="0" algn="l">
              <a:lnSpc>
                <a:spcPct val="150000"/>
              </a:lnSpc>
              <a:spcBef>
                <a:spcPts val="0"/>
              </a:spcBef>
              <a:spcAft>
                <a:spcPts val="0"/>
              </a:spcAft>
              <a:buSzPts val="2500"/>
              <a:buChar char="•"/>
            </a:pPr>
            <a:r>
              <a:rPr lang="en-US" sz="3500"/>
              <a:t>Build redundancy in your architecture</a:t>
            </a:r>
            <a:endParaRPr sz="3500"/>
          </a:p>
          <a:p>
            <a:pPr indent="-387350" lvl="0" marL="457200" rtl="0" algn="l">
              <a:lnSpc>
                <a:spcPct val="150000"/>
              </a:lnSpc>
              <a:spcBef>
                <a:spcPts val="0"/>
              </a:spcBef>
              <a:spcAft>
                <a:spcPts val="0"/>
              </a:spcAft>
              <a:buSzPts val="2500"/>
              <a:buChar char="•"/>
            </a:pPr>
            <a:r>
              <a:rPr lang="en-US" sz="3500"/>
              <a:t>configure your network hardware against DDoS attacks</a:t>
            </a:r>
            <a:endParaRPr sz="3500"/>
          </a:p>
          <a:p>
            <a:pPr indent="-387350" lvl="0" marL="457200" rtl="0" algn="l">
              <a:lnSpc>
                <a:spcPct val="150000"/>
              </a:lnSpc>
              <a:spcBef>
                <a:spcPts val="0"/>
              </a:spcBef>
              <a:spcAft>
                <a:spcPts val="0"/>
              </a:spcAft>
              <a:buSzPts val="2500"/>
              <a:buChar char="•"/>
            </a:pPr>
            <a:r>
              <a:rPr lang="en-US" sz="3500"/>
              <a:t>Deploy anti-DoS hardware and software modules</a:t>
            </a:r>
            <a:endParaRPr sz="3500"/>
          </a:p>
          <a:p>
            <a:pPr indent="-387350" lvl="0" marL="457200" rtl="0" algn="l">
              <a:lnSpc>
                <a:spcPct val="150000"/>
              </a:lnSpc>
              <a:spcBef>
                <a:spcPts val="0"/>
              </a:spcBef>
              <a:spcAft>
                <a:spcPts val="0"/>
              </a:spcAft>
              <a:buSzPts val="2500"/>
              <a:buChar char="•"/>
            </a:pPr>
            <a:r>
              <a:rPr lang="en-US" sz="3500"/>
              <a:t>Deploy DDoS protection appliance</a:t>
            </a:r>
            <a:endParaRPr sz="3500"/>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1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Tools used for detection of Dos and DDoS attacks</a:t>
            </a:r>
            <a:endParaRPr/>
          </a:p>
        </p:txBody>
      </p:sp>
      <p:sp>
        <p:nvSpPr>
          <p:cNvPr id="726" name="Google Shape;726;p1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Zombizapper</a:t>
            </a:r>
            <a:endParaRPr/>
          </a:p>
          <a:p>
            <a:pPr indent="-228600" lvl="0" marL="228600" rtl="0" algn="l">
              <a:lnSpc>
                <a:spcPct val="90000"/>
              </a:lnSpc>
              <a:spcBef>
                <a:spcPts val="1000"/>
              </a:spcBef>
              <a:spcAft>
                <a:spcPts val="0"/>
              </a:spcAft>
              <a:buClr>
                <a:schemeClr val="dk1"/>
              </a:buClr>
              <a:buSzPts val="2800"/>
              <a:buChar char="•"/>
            </a:pPr>
            <a:r>
              <a:rPr lang="en-US"/>
              <a:t>Remote intrusion detector</a:t>
            </a:r>
            <a:endParaRPr/>
          </a:p>
          <a:p>
            <a:pPr indent="-228600" lvl="0" marL="228600" rtl="0" algn="l">
              <a:lnSpc>
                <a:spcPct val="90000"/>
              </a:lnSpc>
              <a:spcBef>
                <a:spcPts val="1000"/>
              </a:spcBef>
              <a:spcAft>
                <a:spcPts val="0"/>
              </a:spcAft>
              <a:buClr>
                <a:schemeClr val="dk1"/>
              </a:buClr>
              <a:buSzPts val="2800"/>
              <a:buChar char="•"/>
            </a:pPr>
            <a:r>
              <a:rPr lang="en-US"/>
              <a:t>SARA</a:t>
            </a:r>
            <a:endParaRPr/>
          </a:p>
          <a:p>
            <a:pPr indent="-228600" lvl="0" marL="228600" rtl="0" algn="l">
              <a:lnSpc>
                <a:spcPct val="90000"/>
              </a:lnSpc>
              <a:spcBef>
                <a:spcPts val="1000"/>
              </a:spcBef>
              <a:spcAft>
                <a:spcPts val="0"/>
              </a:spcAft>
              <a:buClr>
                <a:schemeClr val="dk1"/>
              </a:buClr>
              <a:buSzPts val="2800"/>
              <a:buChar char="•"/>
            </a:pPr>
            <a:r>
              <a:rPr lang="en-US"/>
              <a:t>Find_Ddos</a:t>
            </a:r>
            <a:endParaRPr/>
          </a:p>
          <a:p>
            <a:pPr indent="-228600" lvl="0" marL="228600" rtl="0" algn="l">
              <a:lnSpc>
                <a:spcPct val="90000"/>
              </a:lnSpc>
              <a:spcBef>
                <a:spcPts val="1000"/>
              </a:spcBef>
              <a:spcAft>
                <a:spcPts val="0"/>
              </a:spcAft>
              <a:buClr>
                <a:schemeClr val="dk1"/>
              </a:buClr>
              <a:buSzPts val="2800"/>
              <a:buChar char="•"/>
            </a:pPr>
            <a:r>
              <a:rPr lang="en-US"/>
              <a:t>DDosping</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1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9. SQL Injection</a:t>
            </a:r>
            <a:endParaRPr/>
          </a:p>
        </p:txBody>
      </p:sp>
      <p:sp>
        <p:nvSpPr>
          <p:cNvPr id="732" name="Google Shape;732;p1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b="1" lang="en-US"/>
              <a:t>SQL injection</a:t>
            </a:r>
            <a:r>
              <a:rPr lang="en-US"/>
              <a:t> is a code </a:t>
            </a:r>
            <a:r>
              <a:rPr b="1" lang="en-US"/>
              <a:t>injection</a:t>
            </a:r>
            <a:r>
              <a:rPr lang="en-US"/>
              <a:t> technique, used to attack data-driven applications, in which malicious </a:t>
            </a:r>
            <a:r>
              <a:rPr b="1" lang="en-US"/>
              <a:t>SQL</a:t>
            </a:r>
            <a:r>
              <a:rPr lang="en-US"/>
              <a:t> statements are inserted into an entry field for execution (e.g. to dump the database contents to the attacker).</a:t>
            </a:r>
            <a:endParaRPr/>
          </a:p>
          <a:p>
            <a:pPr indent="-228600" lvl="0" marL="228600" rtl="0" algn="just">
              <a:lnSpc>
                <a:spcPct val="90000"/>
              </a:lnSpc>
              <a:spcBef>
                <a:spcPts val="1000"/>
              </a:spcBef>
              <a:spcAft>
                <a:spcPts val="0"/>
              </a:spcAft>
              <a:buClr>
                <a:schemeClr val="dk1"/>
              </a:buClr>
              <a:buSzPts val="2800"/>
              <a:buChar char="•"/>
            </a:pPr>
            <a:r>
              <a:rPr lang="en-US"/>
              <a:t>It is the type of attack that takes advantage of improper coding of your web applications that allows hacker to inject SQL commands into say a login form to allow them to gain access to the data held within your database.</a:t>
            </a:r>
            <a:endParaRPr/>
          </a:p>
        </p:txBody>
      </p:sp>
      <p:pic>
        <p:nvPicPr>
          <p:cNvPr descr="http://cdn.guru99.com/images/EthicalHacking/Article_13_1.png" id="733" name="Google Shape;733;p111"/>
          <p:cNvPicPr preferRelativeResize="0"/>
          <p:nvPr/>
        </p:nvPicPr>
        <p:blipFill rotWithShape="1">
          <a:blip r:embed="rId3">
            <a:alphaModFix/>
          </a:blip>
          <a:srcRect b="0" l="0" r="0" t="0"/>
          <a:stretch/>
        </p:blipFill>
        <p:spPr>
          <a:xfrm>
            <a:off x="7696200" y="0"/>
            <a:ext cx="2971800" cy="1438276"/>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1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What an attacker can do?</a:t>
            </a:r>
            <a:br>
              <a:rPr lang="en-US"/>
            </a:br>
            <a:endParaRPr/>
          </a:p>
        </p:txBody>
      </p:sp>
      <p:sp>
        <p:nvSpPr>
          <p:cNvPr id="739" name="Google Shape;739;p1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rPr lang="en-US"/>
              <a:t>   * ByPassing Logins : by obtaining username and passwords</a:t>
            </a:r>
            <a:endParaRPr/>
          </a:p>
          <a:p>
            <a:pPr indent="-228600" lvl="0" marL="228600" rtl="0" algn="l">
              <a:lnSpc>
                <a:spcPct val="90000"/>
              </a:lnSpc>
              <a:spcBef>
                <a:spcPts val="1000"/>
              </a:spcBef>
              <a:spcAft>
                <a:spcPts val="0"/>
              </a:spcAft>
              <a:buClr>
                <a:schemeClr val="dk1"/>
              </a:buClr>
              <a:buSzPts val="2800"/>
              <a:buNone/>
            </a:pPr>
            <a:br>
              <a:rPr lang="en-US"/>
            </a:br>
            <a:r>
              <a:rPr lang="en-US"/>
              <a:t>* Accessing secret data : reconnaissance</a:t>
            </a:r>
            <a:endParaRPr/>
          </a:p>
          <a:p>
            <a:pPr indent="-228600" lvl="0" marL="228600" rtl="0" algn="l">
              <a:lnSpc>
                <a:spcPct val="90000"/>
              </a:lnSpc>
              <a:spcBef>
                <a:spcPts val="1000"/>
              </a:spcBef>
              <a:spcAft>
                <a:spcPts val="0"/>
              </a:spcAft>
              <a:buClr>
                <a:schemeClr val="dk1"/>
              </a:buClr>
              <a:buSzPts val="2800"/>
              <a:buNone/>
            </a:pPr>
            <a:br>
              <a:rPr lang="en-US"/>
            </a:br>
            <a:r>
              <a:rPr lang="en-US"/>
              <a:t>* Adding new data or Modifying contents of website: INSERT/UPDATE</a:t>
            </a:r>
            <a:endParaRPr/>
          </a:p>
          <a:p>
            <a:pPr indent="-228600" lvl="0" marL="228600" rtl="0" algn="l">
              <a:lnSpc>
                <a:spcPct val="90000"/>
              </a:lnSpc>
              <a:spcBef>
                <a:spcPts val="1000"/>
              </a:spcBef>
              <a:spcAft>
                <a:spcPts val="0"/>
              </a:spcAft>
              <a:buClr>
                <a:schemeClr val="dk1"/>
              </a:buClr>
              <a:buSzPts val="2800"/>
              <a:buNone/>
            </a:pPr>
            <a:br>
              <a:rPr lang="en-US"/>
            </a:br>
            <a:r>
              <a:rPr lang="en-US"/>
              <a:t>* Shutting down the My SQL server</a:t>
            </a:r>
            <a:endParaRPr/>
          </a:p>
          <a:p>
            <a:pPr indent="-2286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g51978a502756e68b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Types of SQL injection attacks</a:t>
            </a:r>
            <a:endParaRPr/>
          </a:p>
        </p:txBody>
      </p:sp>
      <p:sp>
        <p:nvSpPr>
          <p:cNvPr id="745" name="Google Shape;745;g51978a502756e68b_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1000"/>
              </a:spcBef>
              <a:spcAft>
                <a:spcPts val="0"/>
              </a:spcAft>
              <a:buSzPts val="1800"/>
              <a:buAutoNum type="arabicPeriod"/>
            </a:pPr>
            <a:r>
              <a:rPr lang="en-US"/>
              <a:t>Piggy backed queries</a:t>
            </a:r>
            <a:endParaRPr/>
          </a:p>
          <a:p>
            <a:pPr indent="-342900" lvl="0" marL="457200" rtl="0" algn="l">
              <a:lnSpc>
                <a:spcPct val="90000"/>
              </a:lnSpc>
              <a:spcBef>
                <a:spcPts val="0"/>
              </a:spcBef>
              <a:spcAft>
                <a:spcPts val="0"/>
              </a:spcAft>
              <a:buSzPts val="1800"/>
              <a:buAutoNum type="arabicPeriod"/>
            </a:pPr>
            <a:r>
              <a:rPr lang="en-US"/>
              <a:t>Tautologies</a:t>
            </a:r>
            <a:endParaRPr/>
          </a:p>
          <a:p>
            <a:pPr indent="-342900" lvl="0" marL="457200" rtl="0" algn="l">
              <a:lnSpc>
                <a:spcPct val="90000"/>
              </a:lnSpc>
              <a:spcBef>
                <a:spcPts val="0"/>
              </a:spcBef>
              <a:spcAft>
                <a:spcPts val="0"/>
              </a:spcAft>
              <a:buSzPts val="1800"/>
              <a:buAutoNum type="arabicPeriod"/>
            </a:pPr>
            <a:r>
              <a:rPr lang="en-US"/>
              <a:t>Union query</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113"/>
          <p:cNvSpPr txBox="1"/>
          <p:nvPr>
            <p:ph type="title"/>
          </p:nvPr>
        </p:nvSpPr>
        <p:spPr>
          <a:xfrm>
            <a:off x="838200" y="365125"/>
            <a:ext cx="10515600" cy="7016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Steps for SQL Injection attack</a:t>
            </a:r>
            <a:endParaRPr/>
          </a:p>
        </p:txBody>
      </p:sp>
      <p:sp>
        <p:nvSpPr>
          <p:cNvPr id="751" name="Google Shape;751;p113"/>
          <p:cNvSpPr txBox="1"/>
          <p:nvPr>
            <p:ph idx="1" type="body"/>
          </p:nvPr>
        </p:nvSpPr>
        <p:spPr>
          <a:xfrm>
            <a:off x="838200" y="1066800"/>
            <a:ext cx="10515600" cy="5110163"/>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590"/>
              <a:buChar char="•"/>
            </a:pPr>
            <a:r>
              <a:rPr b="1" lang="en-US" sz="2590"/>
              <a:t>Step 1: Finding Vulnerable Website:</a:t>
            </a:r>
            <a:endParaRPr/>
          </a:p>
          <a:p>
            <a:pPr indent="-228600" lvl="1" marL="685800" rtl="0" algn="l">
              <a:lnSpc>
                <a:spcPct val="80000"/>
              </a:lnSpc>
              <a:spcBef>
                <a:spcPts val="500"/>
              </a:spcBef>
              <a:spcAft>
                <a:spcPts val="0"/>
              </a:spcAft>
              <a:buClr>
                <a:schemeClr val="dk1"/>
              </a:buClr>
              <a:buSzPts val="2405"/>
              <a:buChar char="•"/>
            </a:pPr>
            <a:r>
              <a:rPr lang="en-US" sz="2405"/>
              <a:t>find the Vulnerable websites(hackable websites) using Google Dork list. </a:t>
            </a:r>
            <a:endParaRPr/>
          </a:p>
          <a:p>
            <a:pPr indent="-228600" lvl="1" marL="685800" rtl="0" algn="l">
              <a:lnSpc>
                <a:spcPct val="80000"/>
              </a:lnSpc>
              <a:spcBef>
                <a:spcPts val="500"/>
              </a:spcBef>
              <a:spcAft>
                <a:spcPts val="0"/>
              </a:spcAft>
              <a:buClr>
                <a:schemeClr val="dk1"/>
              </a:buClr>
              <a:buSzPts val="2405"/>
              <a:buChar char="•"/>
            </a:pPr>
            <a:r>
              <a:rPr lang="en-US" sz="2405"/>
              <a:t>google dork is searching for vulnerable websites using the google searching tricks</a:t>
            </a:r>
            <a:endParaRPr/>
          </a:p>
          <a:p>
            <a:pPr indent="-228600" lvl="1" marL="685800" rtl="0" algn="l">
              <a:lnSpc>
                <a:spcPct val="80000"/>
              </a:lnSpc>
              <a:spcBef>
                <a:spcPts val="500"/>
              </a:spcBef>
              <a:spcAft>
                <a:spcPts val="0"/>
              </a:spcAft>
              <a:buClr>
                <a:schemeClr val="dk1"/>
              </a:buClr>
              <a:buSzPts val="2405"/>
              <a:buChar char="•"/>
            </a:pPr>
            <a:r>
              <a:rPr lang="en-US" sz="2405"/>
              <a:t>use “inurl:” command for finding the vulnerable websites.</a:t>
            </a:r>
            <a:endParaRPr/>
          </a:p>
          <a:p>
            <a:pPr indent="-228600" lvl="0" marL="228600" rtl="0" algn="l">
              <a:lnSpc>
                <a:spcPct val="80000"/>
              </a:lnSpc>
              <a:spcBef>
                <a:spcPts val="1000"/>
              </a:spcBef>
              <a:spcAft>
                <a:spcPts val="0"/>
              </a:spcAft>
              <a:buClr>
                <a:schemeClr val="dk1"/>
              </a:buClr>
              <a:buSzPts val="2405"/>
              <a:buChar char="•"/>
            </a:pPr>
            <a:r>
              <a:rPr lang="en-US" sz="2405"/>
              <a:t>Some Examples:</a:t>
            </a:r>
            <a:br>
              <a:rPr lang="en-US" sz="2405"/>
            </a:br>
            <a:r>
              <a:rPr lang="en-US" sz="2405"/>
              <a:t>inurl:index.php?id=</a:t>
            </a:r>
            <a:br>
              <a:rPr lang="en-US" sz="2405"/>
            </a:br>
            <a:r>
              <a:rPr lang="en-US" sz="2405"/>
              <a:t>inurl:gallery.php?id=</a:t>
            </a:r>
            <a:br>
              <a:rPr lang="en-US" sz="2405"/>
            </a:br>
            <a:r>
              <a:rPr lang="en-US" sz="2405"/>
              <a:t>inurl:article.php?id=</a:t>
            </a:r>
            <a:br>
              <a:rPr lang="en-US" sz="2405"/>
            </a:br>
            <a:r>
              <a:rPr lang="en-US" sz="2405"/>
              <a:t>inurl:pageid=</a:t>
            </a:r>
            <a:endParaRPr/>
          </a:p>
          <a:p>
            <a:pPr indent="-228600" lvl="0" marL="228600" rtl="0" algn="l">
              <a:lnSpc>
                <a:spcPct val="80000"/>
              </a:lnSpc>
              <a:spcBef>
                <a:spcPts val="1000"/>
              </a:spcBef>
              <a:spcAft>
                <a:spcPts val="0"/>
              </a:spcAft>
              <a:buClr>
                <a:schemeClr val="dk1"/>
              </a:buClr>
              <a:buSzPts val="2405"/>
              <a:buChar char="•"/>
            </a:pPr>
            <a:r>
              <a:rPr b="1" lang="en-US" sz="2405"/>
              <a:t>How to use?</a:t>
            </a:r>
            <a:br>
              <a:rPr lang="en-US" sz="2405"/>
            </a:br>
            <a:r>
              <a:rPr lang="en-US" sz="2405"/>
              <a:t>copy one of the above command and paste in the google search engine box.</a:t>
            </a:r>
            <a:br>
              <a:rPr lang="en-US" sz="2405"/>
            </a:br>
            <a:r>
              <a:rPr lang="en-US" sz="2405"/>
              <a:t>Hit enter.</a:t>
            </a:r>
            <a:br>
              <a:rPr lang="en-US" sz="2405"/>
            </a:br>
            <a:r>
              <a:rPr lang="en-US" sz="2405"/>
              <a:t>You can get list of websites.</a:t>
            </a:r>
            <a:br>
              <a:rPr lang="en-US" sz="2405"/>
            </a:br>
            <a:r>
              <a:rPr lang="en-US" sz="2405"/>
              <a:t>We have to visit the websites one by one for checking the vulnerability.</a:t>
            </a:r>
            <a:endParaRPr/>
          </a:p>
          <a:p>
            <a:pPr indent="-64135" lvl="0" marL="228600" rtl="0" algn="l">
              <a:lnSpc>
                <a:spcPct val="80000"/>
              </a:lnSpc>
              <a:spcBef>
                <a:spcPts val="1000"/>
              </a:spcBef>
              <a:spcAft>
                <a:spcPts val="0"/>
              </a:spcAft>
              <a:buClr>
                <a:schemeClr val="dk1"/>
              </a:buClr>
              <a:buSzPts val="2590"/>
              <a:buNone/>
            </a:pPr>
            <a:r>
              <a:t/>
            </a:r>
            <a:endParaRPr sz="2590"/>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114"/>
          <p:cNvSpPr txBox="1"/>
          <p:nvPr>
            <p:ph idx="1" type="body"/>
          </p:nvPr>
        </p:nvSpPr>
        <p:spPr>
          <a:xfrm>
            <a:off x="865909" y="762000"/>
            <a:ext cx="10515600" cy="531798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 </a:t>
            </a:r>
            <a:r>
              <a:rPr b="1" lang="en-US"/>
              <a:t>Step 2: Checking the Vulnerability:</a:t>
            </a:r>
            <a:endParaRPr/>
          </a:p>
          <a:p>
            <a:pPr indent="0" lvl="0" marL="0" rtl="0" algn="l">
              <a:lnSpc>
                <a:spcPct val="90000"/>
              </a:lnSpc>
              <a:spcBef>
                <a:spcPts val="1000"/>
              </a:spcBef>
              <a:spcAft>
                <a:spcPts val="0"/>
              </a:spcAft>
              <a:buClr>
                <a:schemeClr val="dk1"/>
              </a:buClr>
              <a:buSzPts val="2800"/>
              <a:buNone/>
            </a:pPr>
            <a:r>
              <a:t/>
            </a:r>
            <a:endParaRPr b="1"/>
          </a:p>
          <a:p>
            <a:pPr indent="-254000" lvl="1" marL="685800" rtl="0" algn="l">
              <a:lnSpc>
                <a:spcPct val="90000"/>
              </a:lnSpc>
              <a:spcBef>
                <a:spcPts val="500"/>
              </a:spcBef>
              <a:spcAft>
                <a:spcPts val="0"/>
              </a:spcAft>
              <a:buClr>
                <a:schemeClr val="dk1"/>
              </a:buClr>
              <a:buSzPts val="2800"/>
              <a:buChar char="•"/>
            </a:pPr>
            <a:r>
              <a:rPr lang="en-US" sz="2800"/>
              <a:t>Now we should check the vulnerability of websites. </a:t>
            </a:r>
            <a:endParaRPr sz="2800"/>
          </a:p>
          <a:p>
            <a:pPr indent="-254000" lvl="1" marL="685800" rtl="0" algn="l">
              <a:lnSpc>
                <a:spcPct val="90000"/>
              </a:lnSpc>
              <a:spcBef>
                <a:spcPts val="500"/>
              </a:spcBef>
              <a:spcAft>
                <a:spcPts val="0"/>
              </a:spcAft>
              <a:buClr>
                <a:schemeClr val="dk1"/>
              </a:buClr>
              <a:buSzPts val="2800"/>
              <a:buChar char="•"/>
            </a:pPr>
            <a:r>
              <a:rPr lang="en-US" sz="2800"/>
              <a:t>In order to check the vulnerability ,add the single quotes(‘) at the end of the url and hit enter. </a:t>
            </a:r>
            <a:endParaRPr sz="2800"/>
          </a:p>
          <a:p>
            <a:pPr indent="-228600" lvl="0" marL="228600" rtl="0" algn="l">
              <a:lnSpc>
                <a:spcPct val="90000"/>
              </a:lnSpc>
              <a:spcBef>
                <a:spcPts val="1000"/>
              </a:spcBef>
              <a:spcAft>
                <a:spcPts val="0"/>
              </a:spcAft>
              <a:buClr>
                <a:schemeClr val="dk1"/>
              </a:buClr>
              <a:buSzPts val="3200"/>
              <a:buChar char="•"/>
            </a:pPr>
            <a:r>
              <a:rPr lang="en-US" sz="3200"/>
              <a:t>For eg:</a:t>
            </a:r>
            <a:br>
              <a:rPr lang="en-US" sz="3200"/>
            </a:br>
            <a:r>
              <a:rPr lang="en-US" sz="3200"/>
              <a:t>	http://www.victimsite.com/index.php?id=2' </a:t>
            </a:r>
            <a:endParaRPr sz="3200"/>
          </a:p>
          <a:p>
            <a:pPr indent="-254000" lvl="1" marL="685800" rtl="0" algn="l">
              <a:lnSpc>
                <a:spcPct val="90000"/>
              </a:lnSpc>
              <a:spcBef>
                <a:spcPts val="500"/>
              </a:spcBef>
              <a:spcAft>
                <a:spcPts val="0"/>
              </a:spcAft>
              <a:buClr>
                <a:schemeClr val="dk1"/>
              </a:buClr>
              <a:buSzPts val="2800"/>
              <a:buChar char="•"/>
            </a:pPr>
            <a:r>
              <a:rPr lang="en-US" sz="2800"/>
              <a:t> If the page remains in same page or showing that page not found or showing some other webpages. Then it is not vulnerable. </a:t>
            </a:r>
            <a:endParaRPr sz="2800"/>
          </a:p>
          <a:p>
            <a:pPr indent="-254000" lvl="1" marL="685800" rtl="0" algn="l">
              <a:lnSpc>
                <a:spcPct val="90000"/>
              </a:lnSpc>
              <a:spcBef>
                <a:spcPts val="500"/>
              </a:spcBef>
              <a:spcAft>
                <a:spcPts val="0"/>
              </a:spcAft>
              <a:buClr>
                <a:schemeClr val="dk1"/>
              </a:buClr>
              <a:buSzPts val="2800"/>
              <a:buChar char="•"/>
            </a:pPr>
            <a:r>
              <a:rPr lang="en-US" sz="2800"/>
              <a:t>If it showing any errors which is related to sql query, then it is vulnerable. </a:t>
            </a:r>
            <a:br>
              <a:rPr lang="en-US" sz="2800"/>
            </a:br>
            <a:endParaRPr sz="2800"/>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p115"/>
          <p:cNvSpPr txBox="1"/>
          <p:nvPr>
            <p:ph idx="1" type="body"/>
          </p:nvPr>
        </p:nvSpPr>
        <p:spPr>
          <a:xfrm>
            <a:off x="838200" y="277091"/>
            <a:ext cx="10515600" cy="5899872"/>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590"/>
              <a:buChar char="•"/>
            </a:pPr>
            <a:r>
              <a:rPr b="1" lang="en-US" sz="2590"/>
              <a:t>Step 3: Finding Number of columns:</a:t>
            </a:r>
            <a:endParaRPr/>
          </a:p>
          <a:p>
            <a:pPr indent="0" lvl="0" marL="0" rtl="0" algn="l">
              <a:lnSpc>
                <a:spcPct val="80000"/>
              </a:lnSpc>
              <a:spcBef>
                <a:spcPts val="1000"/>
              </a:spcBef>
              <a:spcAft>
                <a:spcPts val="0"/>
              </a:spcAft>
              <a:buClr>
                <a:schemeClr val="dk1"/>
              </a:buClr>
              <a:buSzPts val="2590"/>
              <a:buNone/>
            </a:pPr>
            <a:r>
              <a:t/>
            </a:r>
            <a:endParaRPr b="1" sz="2590"/>
          </a:p>
          <a:p>
            <a:pPr indent="-234950" lvl="1" marL="685800" rtl="0" algn="l">
              <a:lnSpc>
                <a:spcPct val="80000"/>
              </a:lnSpc>
              <a:spcBef>
                <a:spcPts val="500"/>
              </a:spcBef>
              <a:spcAft>
                <a:spcPts val="0"/>
              </a:spcAft>
              <a:buClr>
                <a:schemeClr val="dk1"/>
              </a:buClr>
              <a:buSzPts val="2320"/>
              <a:buChar char="•"/>
            </a:pPr>
            <a:r>
              <a:rPr lang="en-US" sz="2320"/>
              <a:t>Now we have found the website is vulnerable. </a:t>
            </a:r>
            <a:endParaRPr sz="2500"/>
          </a:p>
          <a:p>
            <a:pPr indent="-234950" lvl="1" marL="685800" rtl="0" algn="l">
              <a:lnSpc>
                <a:spcPct val="80000"/>
              </a:lnSpc>
              <a:spcBef>
                <a:spcPts val="500"/>
              </a:spcBef>
              <a:spcAft>
                <a:spcPts val="0"/>
              </a:spcAft>
              <a:buClr>
                <a:schemeClr val="dk1"/>
              </a:buClr>
              <a:buSzPts val="2320"/>
              <a:buChar char="•"/>
            </a:pPr>
            <a:r>
              <a:rPr lang="en-US" sz="2320"/>
              <a:t>Next step is to find the number of columns in the table. </a:t>
            </a:r>
            <a:br>
              <a:rPr lang="en-US" sz="2320"/>
            </a:br>
            <a:r>
              <a:rPr lang="en-US" sz="2320"/>
              <a:t>For that replace the single quotes(‘) with “order by </a:t>
            </a:r>
            <a:r>
              <a:rPr lang="en-US" sz="2320" u="sng"/>
              <a:t>n</a:t>
            </a:r>
            <a:r>
              <a:rPr lang="en-US" sz="2320"/>
              <a:t>” statement</a:t>
            </a:r>
            <a:endParaRPr sz="2500"/>
          </a:p>
          <a:p>
            <a:pPr indent="-234950" lvl="1" marL="685800" rtl="0" algn="l">
              <a:lnSpc>
                <a:spcPct val="80000"/>
              </a:lnSpc>
              <a:spcBef>
                <a:spcPts val="500"/>
              </a:spcBef>
              <a:spcAft>
                <a:spcPts val="0"/>
              </a:spcAft>
              <a:buClr>
                <a:schemeClr val="dk1"/>
              </a:buClr>
              <a:buSzPts val="2320"/>
              <a:buChar char="•"/>
            </a:pPr>
            <a:r>
              <a:rPr lang="en-US" sz="2320"/>
              <a:t>Change the n from 1,2,3,4,,5,6,…n. Until you get the error like “unknown column “.</a:t>
            </a:r>
            <a:endParaRPr sz="2500"/>
          </a:p>
          <a:p>
            <a:pPr indent="-228600" lvl="0" marL="228600" rtl="0" algn="l">
              <a:lnSpc>
                <a:spcPct val="80000"/>
              </a:lnSpc>
              <a:spcBef>
                <a:spcPts val="1000"/>
              </a:spcBef>
              <a:spcAft>
                <a:spcPts val="0"/>
              </a:spcAft>
              <a:buClr>
                <a:schemeClr val="dk1"/>
              </a:buClr>
              <a:buSzPts val="2590"/>
              <a:buChar char="•"/>
            </a:pPr>
            <a:r>
              <a:rPr lang="en-US" sz="2590"/>
              <a:t>For eg:</a:t>
            </a:r>
            <a:br>
              <a:rPr lang="en-US" sz="2590"/>
            </a:br>
            <a:endParaRPr sz="2590"/>
          </a:p>
          <a:p>
            <a:pPr indent="-228600" lvl="0" marL="228600" rtl="0" algn="l">
              <a:lnSpc>
                <a:spcPct val="80000"/>
              </a:lnSpc>
              <a:spcBef>
                <a:spcPts val="1000"/>
              </a:spcBef>
              <a:spcAft>
                <a:spcPts val="0"/>
              </a:spcAft>
              <a:buClr>
                <a:schemeClr val="dk1"/>
              </a:buClr>
              <a:buSzPts val="2590"/>
              <a:buChar char="•"/>
            </a:pPr>
            <a:r>
              <a:rPr lang="en-US" sz="2590"/>
              <a:t>http://www.victimsite.com/index.php?id=2 order by 1</a:t>
            </a:r>
            <a:br>
              <a:rPr lang="en-US" sz="2590"/>
            </a:br>
            <a:r>
              <a:rPr lang="en-US" sz="2590"/>
              <a:t>http://www.victimsite.com/index.php?id=2 order by 2</a:t>
            </a:r>
            <a:br>
              <a:rPr lang="en-US" sz="2590"/>
            </a:br>
            <a:r>
              <a:rPr lang="en-US" sz="2590"/>
              <a:t>http://www.victimsite.com/index.php?id=2 order by 3</a:t>
            </a:r>
            <a:br>
              <a:rPr lang="en-US" sz="2590"/>
            </a:br>
            <a:r>
              <a:rPr lang="en-US" sz="2590"/>
              <a:t>http://www.victimsite.com/index.php?id=2 order by 4</a:t>
            </a:r>
            <a:endParaRPr/>
          </a:p>
          <a:p>
            <a:pPr indent="-228600" lvl="0" marL="228600" rtl="0" algn="l">
              <a:lnSpc>
                <a:spcPct val="80000"/>
              </a:lnSpc>
              <a:spcBef>
                <a:spcPts val="1000"/>
              </a:spcBef>
              <a:spcAft>
                <a:spcPts val="0"/>
              </a:spcAft>
              <a:buClr>
                <a:schemeClr val="dk1"/>
              </a:buClr>
              <a:buSzPts val="2590"/>
              <a:buNone/>
            </a:pPr>
            <a:r>
              <a:rPr lang="en-US" sz="2590"/>
              <a:t>	…..</a:t>
            </a:r>
            <a:endParaRPr/>
          </a:p>
          <a:p>
            <a:pPr indent="-228600" lvl="0" marL="228600" rtl="0" algn="l">
              <a:lnSpc>
                <a:spcPct val="80000"/>
              </a:lnSpc>
              <a:spcBef>
                <a:spcPts val="1000"/>
              </a:spcBef>
              <a:spcAft>
                <a:spcPts val="0"/>
              </a:spcAft>
              <a:buClr>
                <a:schemeClr val="dk1"/>
              </a:buClr>
              <a:buSzPts val="2590"/>
              <a:buNone/>
            </a:pPr>
            <a:r>
              <a:rPr lang="en-US" sz="2590"/>
              <a:t>	http://www.victimsite.com/index.php?id=2 order by 8(error)</a:t>
            </a:r>
            <a:endParaRPr/>
          </a:p>
          <a:p>
            <a:pPr indent="-228600" lvl="0" marL="228600" rtl="0" algn="l">
              <a:lnSpc>
                <a:spcPct val="80000"/>
              </a:lnSpc>
              <a:spcBef>
                <a:spcPts val="1000"/>
              </a:spcBef>
              <a:spcAft>
                <a:spcPts val="0"/>
              </a:spcAft>
              <a:buClr>
                <a:schemeClr val="dk1"/>
              </a:buClr>
              <a:buSzPts val="2590"/>
              <a:buNone/>
            </a:pPr>
            <a:r>
              <a:rPr lang="en-US" sz="2590"/>
              <a:t>so now x=8 , The number of column is x-1 i.e, 7.</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6"/>
          <p:cNvSpPr txBox="1"/>
          <p:nvPr>
            <p:ph idx="1" type="body"/>
          </p:nvPr>
        </p:nvSpPr>
        <p:spPr>
          <a:xfrm>
            <a:off x="838200" y="128789"/>
            <a:ext cx="10515600" cy="604817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F0000"/>
              </a:buClr>
              <a:buSzPts val="2800"/>
              <a:buChar char="•"/>
            </a:pPr>
            <a:r>
              <a:rPr lang="en-US">
                <a:solidFill>
                  <a:srgbClr val="FF0000"/>
                </a:solidFill>
              </a:rPr>
              <a:t>Myths and facts about ID theft</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Identity theft is only a financial crime.</a:t>
            </a:r>
            <a:endParaRPr/>
          </a:p>
          <a:p>
            <a:pPr indent="-228600" lvl="0" marL="228600" rtl="0" algn="l">
              <a:lnSpc>
                <a:spcPct val="90000"/>
              </a:lnSpc>
              <a:spcBef>
                <a:spcPts val="1000"/>
              </a:spcBef>
              <a:spcAft>
                <a:spcPts val="0"/>
              </a:spcAft>
              <a:buClr>
                <a:schemeClr val="dk1"/>
              </a:buClr>
              <a:buSzPts val="2800"/>
              <a:buChar char="•"/>
            </a:pPr>
            <a:r>
              <a:rPr lang="en-US"/>
              <a:t>Its my banks fault if I become a victim of Id theft</a:t>
            </a:r>
            <a:endParaRPr/>
          </a:p>
          <a:p>
            <a:pPr indent="-228600" lvl="0" marL="228600" rtl="0" algn="l">
              <a:lnSpc>
                <a:spcPct val="90000"/>
              </a:lnSpc>
              <a:spcBef>
                <a:spcPts val="1000"/>
              </a:spcBef>
              <a:spcAft>
                <a:spcPts val="0"/>
              </a:spcAft>
              <a:buClr>
                <a:schemeClr val="dk1"/>
              </a:buClr>
              <a:buSzPts val="2800"/>
              <a:buChar char="•"/>
            </a:pPr>
            <a:r>
              <a:rPr lang="en-US"/>
              <a:t>It is safe to give PI on phone if caller id confirms that it is your bank</a:t>
            </a:r>
            <a:endParaRPr/>
          </a:p>
          <a:p>
            <a:pPr indent="-228600" lvl="0" marL="228600" rtl="0" algn="l">
              <a:lnSpc>
                <a:spcPct val="90000"/>
              </a:lnSpc>
              <a:spcBef>
                <a:spcPts val="1000"/>
              </a:spcBef>
              <a:spcAft>
                <a:spcPts val="0"/>
              </a:spcAft>
              <a:buClr>
                <a:schemeClr val="dk1"/>
              </a:buClr>
              <a:buSzPts val="2800"/>
              <a:buChar char="•"/>
            </a:pPr>
            <a:r>
              <a:rPr lang="en-US"/>
              <a:t>I don’t use internet so my PI is not exposed online</a:t>
            </a:r>
            <a:endParaRPr/>
          </a:p>
          <a:p>
            <a:pPr indent="-228600" lvl="0" marL="228600" rtl="0" algn="l">
              <a:lnSpc>
                <a:spcPct val="90000"/>
              </a:lnSpc>
              <a:spcBef>
                <a:spcPts val="1000"/>
              </a:spcBef>
              <a:spcAft>
                <a:spcPts val="0"/>
              </a:spcAft>
              <a:buClr>
                <a:schemeClr val="dk1"/>
              </a:buClr>
              <a:buSzPts val="2800"/>
              <a:buChar char="•"/>
            </a:pPr>
            <a:r>
              <a:rPr lang="en-US"/>
              <a:t>There is no way to protect yourself from Id theft.</a:t>
            </a:r>
            <a:endParaRPr/>
          </a:p>
          <a:p>
            <a:pPr indent="-228600" lvl="0" marL="228600" rtl="0" algn="l">
              <a:lnSpc>
                <a:spcPct val="90000"/>
              </a:lnSpc>
              <a:spcBef>
                <a:spcPts val="1000"/>
              </a:spcBef>
              <a:spcAft>
                <a:spcPts val="0"/>
              </a:spcAft>
              <a:buClr>
                <a:schemeClr val="dk1"/>
              </a:buClr>
              <a:buSzPts val="2800"/>
              <a:buChar char="•"/>
            </a:pPr>
            <a:r>
              <a:rPr lang="en-US"/>
              <a:t>It is not safe to shop or bank online</a:t>
            </a:r>
            <a:endParaRPr/>
          </a:p>
          <a:p>
            <a:pPr indent="-228600" lvl="0" marL="228600" rtl="0" algn="l">
              <a:lnSpc>
                <a:spcPct val="90000"/>
              </a:lnSpc>
              <a:spcBef>
                <a:spcPts val="1000"/>
              </a:spcBef>
              <a:spcAft>
                <a:spcPts val="0"/>
              </a:spcAft>
              <a:buClr>
                <a:schemeClr val="dk1"/>
              </a:buClr>
              <a:buSzPts val="2800"/>
              <a:buChar char="•"/>
            </a:pPr>
            <a:r>
              <a:rPr lang="en-US"/>
              <a:t>Social networking is safe</a:t>
            </a:r>
            <a:endParaRPr/>
          </a:p>
          <a:p>
            <a:pPr indent="-228600" lvl="0" marL="228600" rtl="0" algn="l">
              <a:lnSpc>
                <a:spcPct val="90000"/>
              </a:lnSpc>
              <a:spcBef>
                <a:spcPts val="1000"/>
              </a:spcBef>
              <a:spcAft>
                <a:spcPts val="0"/>
              </a:spcAft>
              <a:buClr>
                <a:schemeClr val="dk1"/>
              </a:buClr>
              <a:buSzPts val="2800"/>
              <a:buChar char="•"/>
            </a:pPr>
            <a:r>
              <a:rPr lang="en-US"/>
              <a:t>My PI is not valuable to an Id thief</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116"/>
          <p:cNvSpPr txBox="1"/>
          <p:nvPr>
            <p:ph idx="1" type="body"/>
          </p:nvPr>
        </p:nvSpPr>
        <p:spPr>
          <a:xfrm>
            <a:off x="789708" y="457200"/>
            <a:ext cx="9280052" cy="583276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Step 4: Displaying the Vulnerable columns:</a:t>
            </a:r>
            <a:endParaRPr/>
          </a:p>
          <a:p>
            <a:pPr indent="0" lvl="0" marL="0" rtl="0" algn="l">
              <a:lnSpc>
                <a:spcPct val="90000"/>
              </a:lnSpc>
              <a:spcBef>
                <a:spcPts val="1000"/>
              </a:spcBef>
              <a:spcAft>
                <a:spcPts val="0"/>
              </a:spcAft>
              <a:buClr>
                <a:schemeClr val="dk1"/>
              </a:buClr>
              <a:buSzPts val="2800"/>
              <a:buNone/>
            </a:pPr>
            <a:r>
              <a:t/>
            </a:r>
            <a:endParaRPr b="1"/>
          </a:p>
          <a:p>
            <a:pPr indent="-234950" lvl="1" marL="685800" rtl="0" algn="l">
              <a:lnSpc>
                <a:spcPct val="90000"/>
              </a:lnSpc>
              <a:spcBef>
                <a:spcPts val="500"/>
              </a:spcBef>
              <a:spcAft>
                <a:spcPts val="0"/>
              </a:spcAft>
              <a:buClr>
                <a:schemeClr val="dk1"/>
              </a:buClr>
              <a:buSzPts val="2500"/>
              <a:buChar char="•"/>
            </a:pPr>
            <a:r>
              <a:rPr lang="en-US" sz="2500"/>
              <a:t>Using “union select columns_sequence” we can find the vulnerable part of the table. Replace the “order by n” with this statement. </a:t>
            </a:r>
            <a:endParaRPr sz="2500"/>
          </a:p>
          <a:p>
            <a:pPr indent="-234950" lvl="1" marL="685800" rtl="0" algn="l">
              <a:lnSpc>
                <a:spcPct val="90000"/>
              </a:lnSpc>
              <a:spcBef>
                <a:spcPts val="500"/>
              </a:spcBef>
              <a:spcAft>
                <a:spcPts val="0"/>
              </a:spcAft>
              <a:buClr>
                <a:schemeClr val="dk1"/>
              </a:buClr>
              <a:buSzPts val="2500"/>
              <a:buChar char="•"/>
            </a:pPr>
            <a:r>
              <a:rPr lang="en-US" sz="2500"/>
              <a:t>And change the id value to negative</a:t>
            </a:r>
            <a:endParaRPr sz="2500"/>
          </a:p>
          <a:p>
            <a:pPr indent="-234950" lvl="1" marL="685800" rtl="0" algn="l">
              <a:lnSpc>
                <a:spcPct val="90000"/>
              </a:lnSpc>
              <a:spcBef>
                <a:spcPts val="500"/>
              </a:spcBef>
              <a:spcAft>
                <a:spcPts val="0"/>
              </a:spcAft>
              <a:buClr>
                <a:schemeClr val="dk1"/>
              </a:buClr>
              <a:buSzPts val="2500"/>
              <a:buChar char="•"/>
            </a:pPr>
            <a:r>
              <a:rPr lang="en-US" sz="2500"/>
              <a:t>Replace the columns_sequence with the no from 1 to x-1(number of columns) separated with commas(,).</a:t>
            </a:r>
            <a:endParaRPr sz="2500"/>
          </a:p>
          <a:p>
            <a:pPr indent="-228600" lvl="0" marL="228600" rtl="0" algn="l">
              <a:lnSpc>
                <a:spcPct val="90000"/>
              </a:lnSpc>
              <a:spcBef>
                <a:spcPts val="1000"/>
              </a:spcBef>
              <a:spcAft>
                <a:spcPts val="0"/>
              </a:spcAft>
              <a:buClr>
                <a:schemeClr val="dk1"/>
              </a:buClr>
              <a:buSzPts val="2800"/>
              <a:buChar char="•"/>
            </a:pPr>
            <a:r>
              <a:rPr lang="en-US" sz="2900"/>
              <a:t>For eg:</a:t>
            </a:r>
            <a:br>
              <a:rPr lang="en-US" sz="2900"/>
            </a:br>
            <a:r>
              <a:rPr lang="en-US"/>
              <a:t>if the number of columns is 7 ,then the query is as follow:</a:t>
            </a:r>
            <a:br>
              <a:rPr lang="en-US"/>
            </a:br>
            <a:endParaRPr/>
          </a:p>
          <a:p>
            <a:pPr indent="-228600" lvl="0" marL="228600" rtl="0" algn="l">
              <a:lnSpc>
                <a:spcPct val="90000"/>
              </a:lnSpc>
              <a:spcBef>
                <a:spcPts val="1000"/>
              </a:spcBef>
              <a:spcAft>
                <a:spcPts val="0"/>
              </a:spcAft>
              <a:buClr>
                <a:schemeClr val="dk1"/>
              </a:buClr>
              <a:buSzPts val="2800"/>
              <a:buChar char="•"/>
            </a:pPr>
            <a:r>
              <a:rPr lang="en-US"/>
              <a:t>http://www.victimsite.com/index.php?id=-2 union select 1,2,3,4,5,6,7—</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1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Blind SQL injection</a:t>
            </a:r>
            <a:endParaRPr/>
          </a:p>
        </p:txBody>
      </p:sp>
      <p:sp>
        <p:nvSpPr>
          <p:cNvPr id="772" name="Google Shape;772;p1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80000"/>
              </a:lnSpc>
              <a:spcBef>
                <a:spcPts val="0"/>
              </a:spcBef>
              <a:spcAft>
                <a:spcPts val="0"/>
              </a:spcAft>
              <a:buClr>
                <a:schemeClr val="dk1"/>
              </a:buClr>
              <a:buSzPts val="2800"/>
              <a:buChar char="•"/>
            </a:pPr>
            <a:r>
              <a:rPr lang="en-US"/>
              <a:t>Blind SQL Injection is used when a web application is vulnerable to an SQL injection but the results of the injection are not visible to the attacker. </a:t>
            </a:r>
            <a:endParaRPr/>
          </a:p>
          <a:p>
            <a:pPr indent="-228600" lvl="0" marL="228600" rtl="0" algn="just">
              <a:lnSpc>
                <a:spcPct val="80000"/>
              </a:lnSpc>
              <a:spcBef>
                <a:spcPts val="1000"/>
              </a:spcBef>
              <a:spcAft>
                <a:spcPts val="0"/>
              </a:spcAft>
              <a:buClr>
                <a:schemeClr val="dk1"/>
              </a:buClr>
              <a:buSzPts val="2800"/>
              <a:buChar char="•"/>
            </a:pPr>
            <a:r>
              <a:rPr lang="en-US"/>
              <a:t>The page with the vulnerability may not be one that displays data but will display differently depending on the results of a logical statement injected into the legitimate SQL statement called for that page. </a:t>
            </a:r>
            <a:endParaRPr/>
          </a:p>
          <a:p>
            <a:pPr indent="-228600" lvl="0" marL="228600" rtl="0" algn="just">
              <a:lnSpc>
                <a:spcPct val="80000"/>
              </a:lnSpc>
              <a:spcBef>
                <a:spcPts val="1000"/>
              </a:spcBef>
              <a:spcAft>
                <a:spcPts val="0"/>
              </a:spcAft>
              <a:buClr>
                <a:schemeClr val="dk1"/>
              </a:buClr>
              <a:buSzPts val="2800"/>
              <a:buChar char="•"/>
            </a:pPr>
            <a:r>
              <a:rPr lang="en-US"/>
              <a:t>This type of attack can become time-intensive because a new statement must be crafted for each bit recovered.</a:t>
            </a:r>
            <a:endParaRPr/>
          </a:p>
          <a:p>
            <a:pPr indent="-228600" lvl="0" marL="228600" rtl="0" algn="just">
              <a:lnSpc>
                <a:spcPct val="80000"/>
              </a:lnSpc>
              <a:spcBef>
                <a:spcPts val="1000"/>
              </a:spcBef>
              <a:spcAft>
                <a:spcPts val="0"/>
              </a:spcAft>
              <a:buClr>
                <a:schemeClr val="dk1"/>
              </a:buClr>
              <a:buSzPts val="2800"/>
              <a:buChar char="•"/>
            </a:pPr>
            <a:r>
              <a:rPr lang="en-US"/>
              <a:t> There are several tools that can automate these attacks once the location of the vulnerability and the target information has been established</a:t>
            </a:r>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g51978a502756e68b_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Tools for SQL server penetration</a:t>
            </a:r>
            <a:endParaRPr/>
          </a:p>
        </p:txBody>
      </p:sp>
      <p:sp>
        <p:nvSpPr>
          <p:cNvPr id="778" name="Google Shape;778;g51978a502756e68b_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1000"/>
              </a:spcBef>
              <a:spcAft>
                <a:spcPts val="0"/>
              </a:spcAft>
              <a:buSzPts val="1800"/>
              <a:buAutoNum type="arabicPeriod"/>
            </a:pPr>
            <a:r>
              <a:rPr lang="en-US"/>
              <a:t>Netsparker</a:t>
            </a:r>
            <a:endParaRPr/>
          </a:p>
          <a:p>
            <a:pPr indent="-342900" lvl="0" marL="457200" rtl="0" algn="l">
              <a:lnSpc>
                <a:spcPct val="90000"/>
              </a:lnSpc>
              <a:spcBef>
                <a:spcPts val="0"/>
              </a:spcBef>
              <a:spcAft>
                <a:spcPts val="0"/>
              </a:spcAft>
              <a:buSzPts val="1800"/>
              <a:buAutoNum type="arabicPeriod"/>
            </a:pPr>
            <a:r>
              <a:rPr lang="en-US"/>
              <a:t>Acutenix</a:t>
            </a:r>
            <a:endParaRPr/>
          </a:p>
          <a:p>
            <a:pPr indent="-342900" lvl="0" marL="457200" rtl="0" algn="l">
              <a:lnSpc>
                <a:spcPct val="90000"/>
              </a:lnSpc>
              <a:spcBef>
                <a:spcPts val="0"/>
              </a:spcBef>
              <a:spcAft>
                <a:spcPts val="0"/>
              </a:spcAft>
              <a:buSzPts val="1800"/>
              <a:buAutoNum type="arabicPeriod"/>
            </a:pPr>
            <a:r>
              <a:rPr lang="en-US"/>
              <a:t>BSQL Hacker</a:t>
            </a:r>
            <a:endParaRPr/>
          </a:p>
          <a:p>
            <a:pPr indent="-342900" lvl="0" marL="457200" rtl="0" algn="l">
              <a:lnSpc>
                <a:spcPct val="90000"/>
              </a:lnSpc>
              <a:spcBef>
                <a:spcPts val="0"/>
              </a:spcBef>
              <a:spcAft>
                <a:spcPts val="0"/>
              </a:spcAft>
              <a:buSzPts val="1800"/>
              <a:buAutoNum type="arabicPeriod"/>
            </a:pPr>
            <a:r>
              <a:rPr lang="en-US"/>
              <a:t>SQLmap</a:t>
            </a:r>
            <a:endParaRPr/>
          </a:p>
          <a:p>
            <a:pPr indent="-342900" lvl="0" marL="457200" rtl="0" algn="l">
              <a:lnSpc>
                <a:spcPct val="90000"/>
              </a:lnSpc>
              <a:spcBef>
                <a:spcPts val="0"/>
              </a:spcBef>
              <a:spcAft>
                <a:spcPts val="0"/>
              </a:spcAft>
              <a:buSzPts val="1800"/>
              <a:buAutoNum type="arabicPeriod"/>
            </a:pPr>
            <a:r>
              <a:rPr lang="en-US"/>
              <a:t>SQLninja</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1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How to prevent SQL Injection attacks</a:t>
            </a:r>
            <a:endParaRPr/>
          </a:p>
        </p:txBody>
      </p:sp>
      <p:sp>
        <p:nvSpPr>
          <p:cNvPr id="784" name="Google Shape;784;p1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590"/>
              <a:buChar char="•"/>
            </a:pPr>
            <a:r>
              <a:rPr lang="en-US" sz="2590"/>
              <a:t>Input validation</a:t>
            </a:r>
            <a:endParaRPr/>
          </a:p>
          <a:p>
            <a:pPr indent="-228600" lvl="1" marL="685800" rtl="0" algn="l">
              <a:lnSpc>
                <a:spcPct val="80000"/>
              </a:lnSpc>
              <a:spcBef>
                <a:spcPts val="500"/>
              </a:spcBef>
              <a:spcAft>
                <a:spcPts val="0"/>
              </a:spcAft>
              <a:buClr>
                <a:schemeClr val="dk1"/>
              </a:buClr>
              <a:buSzPts val="2220"/>
              <a:buChar char="•"/>
            </a:pPr>
            <a:r>
              <a:rPr lang="en-US" sz="2220"/>
              <a:t>Replace all single quotes to two single quotes</a:t>
            </a:r>
            <a:endParaRPr/>
          </a:p>
          <a:p>
            <a:pPr indent="-228600" lvl="1" marL="685800" rtl="0" algn="l">
              <a:lnSpc>
                <a:spcPct val="80000"/>
              </a:lnSpc>
              <a:spcBef>
                <a:spcPts val="500"/>
              </a:spcBef>
              <a:spcAft>
                <a:spcPts val="0"/>
              </a:spcAft>
              <a:buClr>
                <a:schemeClr val="dk1"/>
              </a:buClr>
              <a:buSzPts val="2220"/>
              <a:buChar char="•"/>
            </a:pPr>
            <a:r>
              <a:rPr lang="en-US" sz="2220"/>
              <a:t>Sanitize the input: clean characters like ;, --, select, etc</a:t>
            </a:r>
            <a:endParaRPr/>
          </a:p>
          <a:p>
            <a:pPr indent="-228600" lvl="1" marL="685800" rtl="0" algn="l">
              <a:lnSpc>
                <a:spcPct val="80000"/>
              </a:lnSpc>
              <a:spcBef>
                <a:spcPts val="500"/>
              </a:spcBef>
              <a:spcAft>
                <a:spcPts val="0"/>
              </a:spcAft>
              <a:buClr>
                <a:schemeClr val="dk1"/>
              </a:buClr>
              <a:buSzPts val="2220"/>
              <a:buChar char="•"/>
            </a:pPr>
            <a:r>
              <a:rPr lang="en-US" sz="2220"/>
              <a:t>Numeric values should be checked while accepting a query string value</a:t>
            </a:r>
            <a:endParaRPr/>
          </a:p>
          <a:p>
            <a:pPr indent="-228600" lvl="1" marL="685800" rtl="0" algn="l">
              <a:lnSpc>
                <a:spcPct val="80000"/>
              </a:lnSpc>
              <a:spcBef>
                <a:spcPts val="500"/>
              </a:spcBef>
              <a:spcAft>
                <a:spcPts val="0"/>
              </a:spcAft>
              <a:buClr>
                <a:schemeClr val="dk1"/>
              </a:buClr>
              <a:buSzPts val="2220"/>
              <a:buChar char="•"/>
            </a:pPr>
            <a:r>
              <a:rPr lang="en-US" sz="2220"/>
              <a:t>Keep all text boxes and form fields short</a:t>
            </a:r>
            <a:endParaRPr/>
          </a:p>
          <a:p>
            <a:pPr indent="-228600" lvl="0" marL="228600" rtl="0" algn="l">
              <a:lnSpc>
                <a:spcPct val="80000"/>
              </a:lnSpc>
              <a:spcBef>
                <a:spcPts val="1000"/>
              </a:spcBef>
              <a:spcAft>
                <a:spcPts val="0"/>
              </a:spcAft>
              <a:buClr>
                <a:schemeClr val="dk1"/>
              </a:buClr>
              <a:buSzPts val="2590"/>
              <a:buChar char="•"/>
            </a:pPr>
            <a:r>
              <a:rPr lang="en-US" sz="2590"/>
              <a:t>Modify error reports</a:t>
            </a:r>
            <a:endParaRPr/>
          </a:p>
          <a:p>
            <a:pPr indent="-228600" lvl="1" marL="685800" rtl="0" algn="l">
              <a:lnSpc>
                <a:spcPct val="80000"/>
              </a:lnSpc>
              <a:spcBef>
                <a:spcPts val="500"/>
              </a:spcBef>
              <a:spcAft>
                <a:spcPts val="0"/>
              </a:spcAft>
              <a:buClr>
                <a:schemeClr val="dk1"/>
              </a:buClr>
              <a:buSzPts val="2220"/>
              <a:buChar char="•"/>
            </a:pPr>
            <a:r>
              <a:rPr lang="en-US" sz="2220"/>
              <a:t>SQL errors should not be displayed to the outside world</a:t>
            </a:r>
            <a:endParaRPr/>
          </a:p>
          <a:p>
            <a:pPr indent="-228600" lvl="0" marL="228600" rtl="0" algn="l">
              <a:lnSpc>
                <a:spcPct val="80000"/>
              </a:lnSpc>
              <a:spcBef>
                <a:spcPts val="1000"/>
              </a:spcBef>
              <a:spcAft>
                <a:spcPts val="0"/>
              </a:spcAft>
              <a:buClr>
                <a:schemeClr val="dk1"/>
              </a:buClr>
              <a:buSzPts val="2590"/>
              <a:buChar char="•"/>
            </a:pPr>
            <a:r>
              <a:rPr lang="en-US" sz="2590"/>
              <a:t>Other preventions</a:t>
            </a:r>
            <a:endParaRPr/>
          </a:p>
          <a:p>
            <a:pPr indent="-228600" lvl="1" marL="685800" rtl="0" algn="l">
              <a:lnSpc>
                <a:spcPct val="80000"/>
              </a:lnSpc>
              <a:spcBef>
                <a:spcPts val="500"/>
              </a:spcBef>
              <a:spcAft>
                <a:spcPts val="0"/>
              </a:spcAft>
              <a:buClr>
                <a:schemeClr val="dk1"/>
              </a:buClr>
              <a:buSzPts val="2220"/>
              <a:buChar char="•"/>
            </a:pPr>
            <a:r>
              <a:rPr lang="en-US" sz="2220"/>
              <a:t>Never use default system accounts for SQL server 2000</a:t>
            </a:r>
            <a:endParaRPr/>
          </a:p>
          <a:p>
            <a:pPr indent="-228600" lvl="1" marL="685800" rtl="0" algn="l">
              <a:lnSpc>
                <a:spcPct val="80000"/>
              </a:lnSpc>
              <a:spcBef>
                <a:spcPts val="500"/>
              </a:spcBef>
              <a:spcAft>
                <a:spcPts val="0"/>
              </a:spcAft>
              <a:buClr>
                <a:schemeClr val="dk1"/>
              </a:buClr>
              <a:buSzPts val="2220"/>
              <a:buChar char="•"/>
            </a:pPr>
            <a:r>
              <a:rPr lang="en-US" sz="2220"/>
              <a:t>Isolate database server and webserver: different machines</a:t>
            </a:r>
            <a:endParaRPr/>
          </a:p>
          <a:p>
            <a:pPr indent="-228600" lvl="1" marL="685800" rtl="0" algn="l">
              <a:lnSpc>
                <a:spcPct val="80000"/>
              </a:lnSpc>
              <a:spcBef>
                <a:spcPts val="500"/>
              </a:spcBef>
              <a:spcAft>
                <a:spcPts val="0"/>
              </a:spcAft>
              <a:buClr>
                <a:schemeClr val="dk1"/>
              </a:buClr>
              <a:buSzPts val="2220"/>
              <a:buChar char="•"/>
            </a:pPr>
            <a:r>
              <a:rPr lang="en-US" sz="2220"/>
              <a:t>Extended stored procedures, user defined functions should be moved to an isolated server.</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1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10. Buffer overflow</a:t>
            </a:r>
            <a:endParaRPr/>
          </a:p>
        </p:txBody>
      </p:sp>
      <p:sp>
        <p:nvSpPr>
          <p:cNvPr id="790" name="Google Shape;790;p1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In computer security and programming, a </a:t>
            </a:r>
            <a:r>
              <a:rPr b="1" lang="en-US"/>
              <a:t>buffer overflow</a:t>
            </a:r>
            <a:r>
              <a:rPr lang="en-US"/>
              <a:t>, or </a:t>
            </a:r>
            <a:r>
              <a:rPr b="1" lang="en-US"/>
              <a:t>buffer</a:t>
            </a:r>
            <a:r>
              <a:rPr lang="en-US"/>
              <a:t> overrun, is an anomaly where a program, while writing data to a </a:t>
            </a:r>
            <a:r>
              <a:rPr b="1" lang="en-US"/>
              <a:t>buffer</a:t>
            </a:r>
            <a:r>
              <a:rPr lang="en-US"/>
              <a:t>, overruns the </a:t>
            </a:r>
            <a:r>
              <a:rPr b="1" lang="en-US"/>
              <a:t>buffer's</a:t>
            </a:r>
            <a:r>
              <a:rPr lang="en-US"/>
              <a:t> boundary and overwrites adjacent memory. This is a special case of violation of memory safety.</a:t>
            </a:r>
            <a:endParaRPr/>
          </a:p>
          <a:p>
            <a:pPr indent="-228600" lvl="0" marL="228600" rtl="0" algn="just">
              <a:lnSpc>
                <a:spcPct val="90000"/>
              </a:lnSpc>
              <a:spcBef>
                <a:spcPts val="1000"/>
              </a:spcBef>
              <a:spcAft>
                <a:spcPts val="0"/>
              </a:spcAft>
              <a:buClr>
                <a:schemeClr val="dk1"/>
              </a:buClr>
              <a:buSzPts val="2800"/>
              <a:buChar char="•"/>
            </a:pPr>
            <a:r>
              <a:rPr lang="en-US"/>
              <a:t>This may result in erratic program behavior</a:t>
            </a:r>
            <a:endParaRPr/>
          </a:p>
          <a:p>
            <a:pPr indent="-228600" lvl="0" marL="228600" rtl="0" algn="just">
              <a:lnSpc>
                <a:spcPct val="90000"/>
              </a:lnSpc>
              <a:spcBef>
                <a:spcPts val="1000"/>
              </a:spcBef>
              <a:spcAft>
                <a:spcPts val="0"/>
              </a:spcAft>
              <a:buClr>
                <a:schemeClr val="dk1"/>
              </a:buClr>
              <a:buSzPts val="2800"/>
              <a:buChar char="•"/>
            </a:pPr>
            <a:r>
              <a:rPr lang="en-US"/>
              <a:t>Buffer overflows are not easy to discover and even when one is discovered, it is generally extremely difficult to exploit.</a:t>
            </a:r>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120"/>
          <p:cNvSpPr txBox="1"/>
          <p:nvPr>
            <p:ph idx="1" type="body"/>
          </p:nvPr>
        </p:nvSpPr>
        <p:spPr>
          <a:xfrm>
            <a:off x="1288472" y="471055"/>
            <a:ext cx="9139844" cy="6019800"/>
          </a:xfrm>
          <a:prstGeom prst="rect">
            <a:avLst/>
          </a:prstGeom>
          <a:noFill/>
          <a:ln>
            <a:noFill/>
          </a:ln>
        </p:spPr>
        <p:txBody>
          <a:bodyPr anchorCtr="0" anchor="t" bIns="45700" lIns="91425" spcFirstLastPara="1" rIns="91425" wrap="square" tIns="45700">
            <a:normAutofit/>
          </a:bodyPr>
          <a:lstStyle/>
          <a:p>
            <a:pPr indent="-228600" lvl="0" marL="228600" rtl="0" algn="just">
              <a:lnSpc>
                <a:spcPct val="80000"/>
              </a:lnSpc>
              <a:spcBef>
                <a:spcPts val="0"/>
              </a:spcBef>
              <a:spcAft>
                <a:spcPts val="0"/>
              </a:spcAft>
              <a:buClr>
                <a:schemeClr val="dk1"/>
              </a:buClr>
              <a:buSzPts val="2590"/>
              <a:buFont typeface="Times New Roman"/>
              <a:buChar char="•"/>
            </a:pPr>
            <a:r>
              <a:rPr lang="en-US" sz="2590">
                <a:latin typeface="Times New Roman"/>
                <a:ea typeface="Times New Roman"/>
                <a:cs typeface="Times New Roman"/>
                <a:sym typeface="Times New Roman"/>
              </a:rPr>
              <a:t>In a classic buffer overflow exploit, the attacker sends data to a program, which it stores in an undersized stack buffer. The result is that information on the call stack is overwritten, including the function's return pointer. </a:t>
            </a:r>
            <a:endParaRPr>
              <a:latin typeface="Times New Roman"/>
              <a:ea typeface="Times New Roman"/>
              <a:cs typeface="Times New Roman"/>
              <a:sym typeface="Times New Roman"/>
            </a:endParaRPr>
          </a:p>
          <a:p>
            <a:pPr indent="-228600" lvl="0" marL="228600" rtl="0" algn="just">
              <a:lnSpc>
                <a:spcPct val="80000"/>
              </a:lnSpc>
              <a:spcBef>
                <a:spcPts val="0"/>
              </a:spcBef>
              <a:spcAft>
                <a:spcPts val="0"/>
              </a:spcAft>
              <a:buClr>
                <a:schemeClr val="dk1"/>
              </a:buClr>
              <a:buSzPts val="2590"/>
              <a:buFont typeface="Times New Roman"/>
              <a:buChar char="•"/>
            </a:pPr>
            <a:r>
              <a:rPr lang="en-US" sz="2590">
                <a:latin typeface="Times New Roman"/>
                <a:ea typeface="Times New Roman"/>
                <a:cs typeface="Times New Roman"/>
                <a:sym typeface="Times New Roman"/>
              </a:rPr>
              <a:t>The data sets the value of the return pointer so that when the function returns, it transfers control to malicious code contained in the attacker's data.</a:t>
            </a:r>
            <a:endParaRPr>
              <a:latin typeface="Times New Roman"/>
              <a:ea typeface="Times New Roman"/>
              <a:cs typeface="Times New Roman"/>
              <a:sym typeface="Times New Roman"/>
            </a:endParaRPr>
          </a:p>
          <a:p>
            <a:pPr indent="-228600" lvl="0" marL="228600" rtl="0" algn="just">
              <a:lnSpc>
                <a:spcPct val="80000"/>
              </a:lnSpc>
              <a:spcBef>
                <a:spcPts val="0"/>
              </a:spcBef>
              <a:spcAft>
                <a:spcPts val="0"/>
              </a:spcAft>
              <a:buClr>
                <a:schemeClr val="dk1"/>
              </a:buClr>
              <a:buSzPts val="2590"/>
              <a:buFont typeface="Times New Roman"/>
              <a:buChar char="•"/>
            </a:pPr>
            <a:r>
              <a:rPr lang="en-US" sz="2590">
                <a:latin typeface="Times New Roman"/>
                <a:ea typeface="Times New Roman"/>
                <a:cs typeface="Times New Roman"/>
                <a:sym typeface="Times New Roman"/>
              </a:rPr>
              <a:t>At the code level, buffer overflow vulnerabilities usually involve the violation of a programmer's assumptions. </a:t>
            </a:r>
            <a:endParaRPr>
              <a:latin typeface="Times New Roman"/>
              <a:ea typeface="Times New Roman"/>
              <a:cs typeface="Times New Roman"/>
              <a:sym typeface="Times New Roman"/>
            </a:endParaRPr>
          </a:p>
          <a:p>
            <a:pPr indent="-228600" lvl="0" marL="228600" rtl="0" algn="just">
              <a:lnSpc>
                <a:spcPct val="80000"/>
              </a:lnSpc>
              <a:spcBef>
                <a:spcPts val="0"/>
              </a:spcBef>
              <a:spcAft>
                <a:spcPts val="0"/>
              </a:spcAft>
              <a:buClr>
                <a:schemeClr val="dk1"/>
              </a:buClr>
              <a:buSzPts val="2590"/>
              <a:buFont typeface="Times New Roman"/>
              <a:buChar char="•"/>
            </a:pPr>
            <a:r>
              <a:rPr lang="en-US" sz="2590">
                <a:latin typeface="Times New Roman"/>
                <a:ea typeface="Times New Roman"/>
                <a:cs typeface="Times New Roman"/>
                <a:sym typeface="Times New Roman"/>
              </a:rPr>
              <a:t>Many memory manipulation functions in C and C++ do not perform bounds checking and can easily overwrite the allocated bounds of the buffers they operate upon. </a:t>
            </a:r>
            <a:endParaRPr>
              <a:latin typeface="Times New Roman"/>
              <a:ea typeface="Times New Roman"/>
              <a:cs typeface="Times New Roman"/>
              <a:sym typeface="Times New Roman"/>
            </a:endParaRPr>
          </a:p>
          <a:p>
            <a:pPr indent="-228600" lvl="0" marL="228600" rtl="0" algn="just">
              <a:lnSpc>
                <a:spcPct val="80000"/>
              </a:lnSpc>
              <a:spcBef>
                <a:spcPts val="0"/>
              </a:spcBef>
              <a:spcAft>
                <a:spcPts val="0"/>
              </a:spcAft>
              <a:buClr>
                <a:schemeClr val="dk1"/>
              </a:buClr>
              <a:buSzPts val="2590"/>
              <a:buFont typeface="Times New Roman"/>
              <a:buChar char="•"/>
            </a:pPr>
            <a:r>
              <a:rPr lang="en-US" sz="2590">
                <a:latin typeface="Times New Roman"/>
                <a:ea typeface="Times New Roman"/>
                <a:cs typeface="Times New Roman"/>
                <a:sym typeface="Times New Roman"/>
              </a:rPr>
              <a:t>Even bounded functions, such as strncpy(), can cause vulnerabilities when used incorrectly. </a:t>
            </a:r>
            <a:endParaRPr>
              <a:latin typeface="Times New Roman"/>
              <a:ea typeface="Times New Roman"/>
              <a:cs typeface="Times New Roman"/>
              <a:sym typeface="Times New Roman"/>
            </a:endParaRPr>
          </a:p>
          <a:p>
            <a:pPr indent="-228600" lvl="0" marL="228600" rtl="0" algn="just">
              <a:lnSpc>
                <a:spcPct val="80000"/>
              </a:lnSpc>
              <a:spcBef>
                <a:spcPts val="0"/>
              </a:spcBef>
              <a:spcAft>
                <a:spcPts val="0"/>
              </a:spcAft>
              <a:buClr>
                <a:schemeClr val="dk1"/>
              </a:buClr>
              <a:buSzPts val="2590"/>
              <a:buFont typeface="Times New Roman"/>
              <a:buChar char="•"/>
            </a:pPr>
            <a:r>
              <a:rPr lang="en-US" sz="2590">
                <a:latin typeface="Times New Roman"/>
                <a:ea typeface="Times New Roman"/>
                <a:cs typeface="Times New Roman"/>
                <a:sym typeface="Times New Roman"/>
              </a:rPr>
              <a:t>The combination of memory manipulation and mistaken assumptions about the size or makeup of a piece of data is the root cause of most buffer overflows.</a:t>
            </a:r>
            <a:endParaRPr>
              <a:latin typeface="Times New Roman"/>
              <a:ea typeface="Times New Roman"/>
              <a:cs typeface="Times New Roman"/>
              <a:sym typeface="Times New Roman"/>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 name="Shape 799"/>
        <p:cNvGrpSpPr/>
        <p:nvPr/>
      </p:nvGrpSpPr>
      <p:grpSpPr>
        <a:xfrm>
          <a:off x="0" y="0"/>
          <a:ext cx="0" cy="0"/>
          <a:chOff x="0" y="0"/>
          <a:chExt cx="0" cy="0"/>
        </a:xfrm>
      </p:grpSpPr>
      <p:sp>
        <p:nvSpPr>
          <p:cNvPr id="800" name="Google Shape;800;p121"/>
          <p:cNvSpPr txBox="1"/>
          <p:nvPr>
            <p:ph type="title"/>
          </p:nvPr>
        </p:nvSpPr>
        <p:spPr>
          <a:xfrm>
            <a:off x="838200" y="365126"/>
            <a:ext cx="10515600" cy="52156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959"/>
              <a:buFont typeface="Calibri"/>
              <a:buNone/>
            </a:pPr>
            <a:r>
              <a:rPr lang="en-US" sz="3959"/>
              <a:t>Example</a:t>
            </a:r>
            <a:endParaRPr sz="3959"/>
          </a:p>
        </p:txBody>
      </p:sp>
      <p:sp>
        <p:nvSpPr>
          <p:cNvPr id="801" name="Google Shape;801;p121"/>
          <p:cNvSpPr txBox="1"/>
          <p:nvPr>
            <p:ph idx="1" type="body"/>
          </p:nvPr>
        </p:nvSpPr>
        <p:spPr>
          <a:xfrm>
            <a:off x="1421753" y="886693"/>
            <a:ext cx="9578756" cy="5971308"/>
          </a:xfrm>
          <a:prstGeom prst="rect">
            <a:avLst/>
          </a:prstGeom>
          <a:noFill/>
          <a:ln>
            <a:noFill/>
          </a:ln>
        </p:spPr>
        <p:txBody>
          <a:bodyPr anchorCtr="0" anchor="t" bIns="45700" lIns="91425" spcFirstLastPara="1" rIns="91425" wrap="square" tIns="45700">
            <a:normAutofit/>
          </a:bodyPr>
          <a:lstStyle/>
          <a:p>
            <a:pPr indent="-228600" lvl="0" marL="228600" rtl="0" algn="l">
              <a:lnSpc>
                <a:spcPct val="70000"/>
              </a:lnSpc>
              <a:spcBef>
                <a:spcPts val="0"/>
              </a:spcBef>
              <a:spcAft>
                <a:spcPts val="0"/>
              </a:spcAft>
              <a:buClr>
                <a:schemeClr val="dk1"/>
              </a:buClr>
              <a:buSzPts val="2590"/>
              <a:buChar char="•"/>
            </a:pPr>
            <a:r>
              <a:rPr lang="en-US" sz="2590"/>
              <a:t>The code in this example also relies on user input to control its behavior, but it adds a level of indirection with the use of the bounded memory copy function memcpy().</a:t>
            </a:r>
            <a:endParaRPr/>
          </a:p>
          <a:p>
            <a:pPr indent="-228600" lvl="0" marL="228600" rtl="0" algn="l">
              <a:lnSpc>
                <a:spcPct val="70000"/>
              </a:lnSpc>
              <a:spcBef>
                <a:spcPts val="1000"/>
              </a:spcBef>
              <a:spcAft>
                <a:spcPts val="0"/>
              </a:spcAft>
              <a:buClr>
                <a:schemeClr val="dk1"/>
              </a:buClr>
              <a:buSzPts val="2590"/>
              <a:buChar char="•"/>
            </a:pPr>
            <a:r>
              <a:rPr lang="en-US" sz="2590"/>
              <a:t> This function accepts a destination buffer, a source buffer, and the number of bytes to copy. The input buffer is filled by a bounded call to read(), but the user specifies the number of bytes that memcpy() copies. </a:t>
            </a:r>
            <a:endParaRPr/>
          </a:p>
          <a:p>
            <a:pPr indent="-228600" lvl="0" marL="228600" rtl="0" algn="l">
              <a:lnSpc>
                <a:spcPct val="70000"/>
              </a:lnSpc>
              <a:spcBef>
                <a:spcPts val="1000"/>
              </a:spcBef>
              <a:spcAft>
                <a:spcPts val="0"/>
              </a:spcAft>
              <a:buClr>
                <a:schemeClr val="dk1"/>
              </a:buClr>
              <a:buSzPts val="2590"/>
              <a:buNone/>
            </a:pPr>
            <a:r>
              <a:rPr lang="en-US" sz="2590"/>
              <a:t>		... char buf[64], in[MAX_SIZE];</a:t>
            </a:r>
            <a:endParaRPr/>
          </a:p>
          <a:p>
            <a:pPr indent="-228600" lvl="0" marL="228600" rtl="0" algn="l">
              <a:lnSpc>
                <a:spcPct val="70000"/>
              </a:lnSpc>
              <a:spcBef>
                <a:spcPts val="1000"/>
              </a:spcBef>
              <a:spcAft>
                <a:spcPts val="0"/>
              </a:spcAft>
              <a:buClr>
                <a:schemeClr val="dk1"/>
              </a:buClr>
              <a:buSzPts val="2590"/>
              <a:buNone/>
            </a:pPr>
            <a:r>
              <a:rPr lang="en-US" sz="2590"/>
              <a:t>		 printf("Enter buffer contents:\n"); </a:t>
            </a:r>
            <a:endParaRPr/>
          </a:p>
          <a:p>
            <a:pPr indent="-228600" lvl="0" marL="228600" rtl="0" algn="l">
              <a:lnSpc>
                <a:spcPct val="70000"/>
              </a:lnSpc>
              <a:spcBef>
                <a:spcPts val="1000"/>
              </a:spcBef>
              <a:spcAft>
                <a:spcPts val="0"/>
              </a:spcAft>
              <a:buClr>
                <a:schemeClr val="dk1"/>
              </a:buClr>
              <a:buSzPts val="2590"/>
              <a:buNone/>
            </a:pPr>
            <a:r>
              <a:rPr lang="en-US" sz="2590"/>
              <a:t>		read(0, in, MAX_SIZE-1); </a:t>
            </a:r>
            <a:endParaRPr/>
          </a:p>
          <a:p>
            <a:pPr indent="-228600" lvl="0" marL="228600" rtl="0" algn="l">
              <a:lnSpc>
                <a:spcPct val="70000"/>
              </a:lnSpc>
              <a:spcBef>
                <a:spcPts val="1000"/>
              </a:spcBef>
              <a:spcAft>
                <a:spcPts val="0"/>
              </a:spcAft>
              <a:buClr>
                <a:schemeClr val="dk1"/>
              </a:buClr>
              <a:buSzPts val="2590"/>
              <a:buNone/>
            </a:pPr>
            <a:r>
              <a:rPr lang="en-US" sz="2590"/>
              <a:t>		printf("Bytes to copy:\n"); </a:t>
            </a:r>
            <a:endParaRPr/>
          </a:p>
          <a:p>
            <a:pPr indent="-228600" lvl="0" marL="228600" rtl="0" algn="l">
              <a:lnSpc>
                <a:spcPct val="70000"/>
              </a:lnSpc>
              <a:spcBef>
                <a:spcPts val="1000"/>
              </a:spcBef>
              <a:spcAft>
                <a:spcPts val="0"/>
              </a:spcAft>
              <a:buClr>
                <a:schemeClr val="dk1"/>
              </a:buClr>
              <a:buSzPts val="2590"/>
              <a:buNone/>
            </a:pPr>
            <a:r>
              <a:rPr lang="en-US" sz="2590"/>
              <a:t>		scanf("%d", &amp;bytes); </a:t>
            </a:r>
            <a:endParaRPr/>
          </a:p>
          <a:p>
            <a:pPr indent="-228600" lvl="0" marL="228600" rtl="0" algn="l">
              <a:lnSpc>
                <a:spcPct val="70000"/>
              </a:lnSpc>
              <a:spcBef>
                <a:spcPts val="1000"/>
              </a:spcBef>
              <a:spcAft>
                <a:spcPts val="0"/>
              </a:spcAft>
              <a:buClr>
                <a:schemeClr val="dk1"/>
              </a:buClr>
              <a:buSzPts val="2590"/>
              <a:buNone/>
            </a:pPr>
            <a:r>
              <a:rPr lang="en-US" sz="2590"/>
              <a:t>		memcpy(buf, in, bytes); ...</a:t>
            </a:r>
            <a:endParaRPr/>
          </a:p>
          <a:p>
            <a:pPr indent="-228600" lvl="0" marL="228600" rtl="0" algn="l">
              <a:lnSpc>
                <a:spcPct val="70000"/>
              </a:lnSpc>
              <a:spcBef>
                <a:spcPts val="1000"/>
              </a:spcBef>
              <a:spcAft>
                <a:spcPts val="0"/>
              </a:spcAft>
              <a:buClr>
                <a:schemeClr val="dk1"/>
              </a:buClr>
              <a:buSzPts val="2590"/>
              <a:buChar char="•"/>
            </a:pPr>
            <a:r>
              <a:rPr b="1" lang="en-US" sz="2590"/>
              <a:t>Note:</a:t>
            </a:r>
            <a:r>
              <a:rPr lang="en-US" sz="2590"/>
              <a:t> This type of buffer overflow vulnerability (where a program reads data and then trusts a value from the data in subsequent memory operations on the remaining data) has turned up with some frequency in image, audio, and other file processing libraries. </a:t>
            </a:r>
            <a:endParaRPr/>
          </a:p>
          <a:p>
            <a:pPr indent="-64135" lvl="0" marL="228600" rtl="0" algn="l">
              <a:lnSpc>
                <a:spcPct val="70000"/>
              </a:lnSpc>
              <a:spcBef>
                <a:spcPts val="1000"/>
              </a:spcBef>
              <a:spcAft>
                <a:spcPts val="0"/>
              </a:spcAft>
              <a:buClr>
                <a:schemeClr val="dk1"/>
              </a:buClr>
              <a:buSzPts val="2590"/>
              <a:buNone/>
            </a:pPr>
            <a:r>
              <a:t/>
            </a:r>
            <a:endParaRPr sz="2590"/>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sp>
        <p:nvSpPr>
          <p:cNvPr id="806" name="Google Shape;806;p1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Types of buffer overflow</a:t>
            </a:r>
            <a:endParaRPr/>
          </a:p>
        </p:txBody>
      </p:sp>
      <p:sp>
        <p:nvSpPr>
          <p:cNvPr id="807" name="Google Shape;807;p1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stack-based buffer overflow</a:t>
            </a:r>
            <a:endParaRPr/>
          </a:p>
          <a:p>
            <a:pPr indent="-228600" lvl="0" marL="228600" rtl="0" algn="l">
              <a:lnSpc>
                <a:spcPct val="90000"/>
              </a:lnSpc>
              <a:spcBef>
                <a:spcPts val="1000"/>
              </a:spcBef>
              <a:spcAft>
                <a:spcPts val="0"/>
              </a:spcAft>
              <a:buClr>
                <a:schemeClr val="dk1"/>
              </a:buClr>
              <a:buSzPts val="2800"/>
              <a:buChar char="•"/>
            </a:pPr>
            <a:r>
              <a:rPr lang="en-US"/>
              <a:t>Heap buffer overflow</a:t>
            </a:r>
            <a:endParaRPr/>
          </a:p>
          <a:p>
            <a:pPr indent="-228600" lvl="0" marL="228600" rtl="0" algn="l">
              <a:lnSpc>
                <a:spcPct val="90000"/>
              </a:lnSpc>
              <a:spcBef>
                <a:spcPts val="1000"/>
              </a:spcBef>
              <a:spcAft>
                <a:spcPts val="0"/>
              </a:spcAft>
              <a:buClr>
                <a:schemeClr val="dk1"/>
              </a:buClr>
              <a:buSzPts val="2800"/>
              <a:buChar char="•"/>
            </a:pPr>
            <a:r>
              <a:rPr lang="en-US"/>
              <a:t>NOPs</a:t>
            </a:r>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sp>
        <p:nvSpPr>
          <p:cNvPr id="812" name="Google Shape;812;p1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stack-based buffer overflow</a:t>
            </a:r>
            <a:endParaRPr/>
          </a:p>
        </p:txBody>
      </p:sp>
      <p:sp>
        <p:nvSpPr>
          <p:cNvPr id="813" name="Google Shape;813;p1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 stack-based buffer overflow condition is a condition where the buffer being overwritten is allocated on the stack.</a:t>
            </a:r>
            <a:endParaRPr/>
          </a:p>
          <a:p>
            <a:pPr indent="-228600" lvl="0" marL="228600" rtl="0" algn="l">
              <a:lnSpc>
                <a:spcPct val="90000"/>
              </a:lnSpc>
              <a:spcBef>
                <a:spcPts val="1000"/>
              </a:spcBef>
              <a:spcAft>
                <a:spcPts val="0"/>
              </a:spcAft>
              <a:buClr>
                <a:schemeClr val="dk1"/>
              </a:buClr>
              <a:buSzPts val="2800"/>
              <a:buChar char="•"/>
            </a:pPr>
            <a:r>
              <a:rPr lang="en-US"/>
              <a:t>Characteristics:</a:t>
            </a:r>
            <a:endParaRPr/>
          </a:p>
          <a:p>
            <a:pPr indent="0" lvl="0" marL="0" rtl="0" algn="l">
              <a:lnSpc>
                <a:spcPct val="90000"/>
              </a:lnSpc>
              <a:spcBef>
                <a:spcPts val="1000"/>
              </a:spcBef>
              <a:spcAft>
                <a:spcPts val="0"/>
              </a:spcAft>
              <a:buClr>
                <a:schemeClr val="dk1"/>
              </a:buClr>
              <a:buSzPts val="2800"/>
              <a:buNone/>
            </a:pPr>
            <a:r>
              <a:rPr lang="en-US"/>
              <a:t>	</a:t>
            </a:r>
            <a:endParaRPr/>
          </a:p>
          <a:p>
            <a:pPr indent="-228600" lvl="0" marL="228600" rtl="0" algn="l">
              <a:lnSpc>
                <a:spcPct val="90000"/>
              </a:lnSpc>
              <a:spcBef>
                <a:spcPts val="1000"/>
              </a:spcBef>
              <a:spcAft>
                <a:spcPts val="0"/>
              </a:spcAft>
              <a:buClr>
                <a:schemeClr val="dk1"/>
              </a:buClr>
              <a:buSzPts val="2800"/>
              <a:buChar char="•"/>
            </a:pPr>
            <a:r>
              <a:rPr lang="en-US"/>
              <a:t>Attack may exploit this to manipulate the program by</a:t>
            </a:r>
            <a:endParaRPr/>
          </a:p>
          <a:p>
            <a:pPr indent="-228600" lvl="1" marL="685800" rtl="0" algn="l">
              <a:lnSpc>
                <a:spcPct val="90000"/>
              </a:lnSpc>
              <a:spcBef>
                <a:spcPts val="500"/>
              </a:spcBef>
              <a:spcAft>
                <a:spcPts val="0"/>
              </a:spcAft>
              <a:buClr>
                <a:schemeClr val="dk1"/>
              </a:buClr>
              <a:buSzPts val="2400"/>
              <a:buChar char="•"/>
            </a:pPr>
            <a:r>
              <a:rPr lang="en-US"/>
              <a:t>Changing the local variable</a:t>
            </a:r>
            <a:endParaRPr/>
          </a:p>
          <a:p>
            <a:pPr indent="-228600" lvl="1" marL="685800" rtl="0" algn="l">
              <a:lnSpc>
                <a:spcPct val="90000"/>
              </a:lnSpc>
              <a:spcBef>
                <a:spcPts val="500"/>
              </a:spcBef>
              <a:spcAft>
                <a:spcPts val="0"/>
              </a:spcAft>
              <a:buClr>
                <a:schemeClr val="dk1"/>
              </a:buClr>
              <a:buSzPts val="2400"/>
              <a:buChar char="•"/>
            </a:pPr>
            <a:r>
              <a:rPr lang="en-US"/>
              <a:t>Changing the return address</a:t>
            </a:r>
            <a:endParaRPr/>
          </a:p>
          <a:p>
            <a:pPr indent="-228600" lvl="1" marL="685800" rtl="0" algn="l">
              <a:lnSpc>
                <a:spcPct val="90000"/>
              </a:lnSpc>
              <a:spcBef>
                <a:spcPts val="500"/>
              </a:spcBef>
              <a:spcAft>
                <a:spcPts val="0"/>
              </a:spcAft>
              <a:buClr>
                <a:schemeClr val="dk1"/>
              </a:buClr>
              <a:buSzPts val="2400"/>
              <a:buChar char="•"/>
            </a:pPr>
            <a:r>
              <a:rPr lang="en-US"/>
              <a:t>Changing the function pointer or exception handler</a:t>
            </a:r>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sp>
        <p:nvSpPr>
          <p:cNvPr id="818" name="Google Shape;818;p1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Heap buffer overflow</a:t>
            </a:r>
            <a:endParaRPr/>
          </a:p>
        </p:txBody>
      </p:sp>
      <p:sp>
        <p:nvSpPr>
          <p:cNvPr id="819" name="Google Shape;819;p1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80000"/>
              </a:lnSpc>
              <a:spcBef>
                <a:spcPts val="0"/>
              </a:spcBef>
              <a:spcAft>
                <a:spcPts val="0"/>
              </a:spcAft>
              <a:buClr>
                <a:schemeClr val="dk1"/>
              </a:buClr>
              <a:buSzPts val="2590"/>
              <a:buChar char="•"/>
            </a:pPr>
            <a:r>
              <a:rPr lang="en-US" sz="2590"/>
              <a:t>A </a:t>
            </a:r>
            <a:r>
              <a:rPr b="1" lang="en-US" sz="2590"/>
              <a:t>heap overflow</a:t>
            </a:r>
            <a:r>
              <a:rPr lang="en-US" sz="2590"/>
              <a:t> is a type of </a:t>
            </a:r>
            <a:r>
              <a:rPr lang="en-US" sz="2590">
                <a:solidFill>
                  <a:schemeClr val="hlink"/>
                </a:solidFill>
                <a:uFill>
                  <a:noFill/>
                </a:uFill>
                <a:hlinkClick r:id="rId3"/>
              </a:rPr>
              <a:t>buffer overflow</a:t>
            </a:r>
            <a:r>
              <a:rPr lang="en-US" sz="2590"/>
              <a:t> that occurs in the </a:t>
            </a:r>
            <a:r>
              <a:rPr lang="en-US" sz="2590">
                <a:solidFill>
                  <a:schemeClr val="hlink"/>
                </a:solidFill>
                <a:uFill>
                  <a:noFill/>
                </a:uFill>
                <a:hlinkClick r:id="rId4"/>
              </a:rPr>
              <a:t>heap</a:t>
            </a:r>
            <a:r>
              <a:rPr lang="en-US" sz="2590"/>
              <a:t> data area. </a:t>
            </a:r>
            <a:endParaRPr/>
          </a:p>
          <a:p>
            <a:pPr indent="-228600" lvl="0" marL="228600" rtl="0" algn="just">
              <a:lnSpc>
                <a:spcPct val="80000"/>
              </a:lnSpc>
              <a:spcBef>
                <a:spcPts val="1000"/>
              </a:spcBef>
              <a:spcAft>
                <a:spcPts val="0"/>
              </a:spcAft>
              <a:buSzPts val="2590"/>
              <a:buChar char="•"/>
            </a:pPr>
            <a:r>
              <a:rPr lang="en-US" sz="2590"/>
              <a:t>Heap overflows are exploitable in a different manner to that of </a:t>
            </a:r>
            <a:r>
              <a:rPr lang="en-US" sz="2590">
                <a:solidFill>
                  <a:schemeClr val="hlink"/>
                </a:solidFill>
                <a:uFill>
                  <a:noFill/>
                </a:uFill>
                <a:hlinkClick r:id="rId5"/>
              </a:rPr>
              <a:t>stack-based overflows</a:t>
            </a:r>
            <a:r>
              <a:rPr lang="en-US" sz="2590"/>
              <a:t>. </a:t>
            </a:r>
            <a:endParaRPr/>
          </a:p>
          <a:p>
            <a:pPr indent="-228600" lvl="0" marL="228600" rtl="0" algn="just">
              <a:lnSpc>
                <a:spcPct val="80000"/>
              </a:lnSpc>
              <a:spcBef>
                <a:spcPts val="1000"/>
              </a:spcBef>
              <a:spcAft>
                <a:spcPts val="0"/>
              </a:spcAft>
              <a:buClr>
                <a:schemeClr val="dk1"/>
              </a:buClr>
              <a:buSzPts val="2590"/>
              <a:buChar char="•"/>
            </a:pPr>
            <a:r>
              <a:rPr lang="en-US" sz="2590"/>
              <a:t>Memory on the heap is dynamically allocated by the application at run-time and typically contains program data. </a:t>
            </a:r>
            <a:endParaRPr/>
          </a:p>
          <a:p>
            <a:pPr indent="-228600" lvl="0" marL="228600" rtl="0" algn="just">
              <a:lnSpc>
                <a:spcPct val="80000"/>
              </a:lnSpc>
              <a:spcBef>
                <a:spcPts val="1000"/>
              </a:spcBef>
              <a:spcAft>
                <a:spcPts val="0"/>
              </a:spcAft>
              <a:buClr>
                <a:schemeClr val="dk1"/>
              </a:buClr>
              <a:buSzPts val="2590"/>
              <a:buChar char="•"/>
            </a:pPr>
            <a:r>
              <a:rPr lang="en-US" sz="2590"/>
              <a:t>Exploitation is performed by corrupting this data in specific ways to cause the application to overwrite internal structures such as linked list pointers.</a:t>
            </a:r>
            <a:endParaRPr/>
          </a:p>
          <a:p>
            <a:pPr indent="-228600" lvl="0" marL="228600" rtl="0" algn="just">
              <a:lnSpc>
                <a:spcPct val="80000"/>
              </a:lnSpc>
              <a:spcBef>
                <a:spcPts val="1000"/>
              </a:spcBef>
              <a:spcAft>
                <a:spcPts val="0"/>
              </a:spcAft>
              <a:buClr>
                <a:schemeClr val="dk1"/>
              </a:buClr>
              <a:buSzPts val="2590"/>
              <a:buChar char="•"/>
            </a:pPr>
            <a:r>
              <a:rPr lang="en-US" sz="2590"/>
              <a:t>The canonical heap overflow technique overwrites dynamic memory allocation linkage (such as malloc meta data) and uses the resulting pointer exchange to overwrite a program function pointer.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7"/>
          <p:cNvSpPr txBox="1"/>
          <p:nvPr>
            <p:ph idx="1" type="body"/>
          </p:nvPr>
        </p:nvSpPr>
        <p:spPr>
          <a:xfrm>
            <a:off x="838200" y="321972"/>
            <a:ext cx="10515600" cy="585499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Personally identifiable information (PII) is information that, when used alone or with other relevant data, can identify an individual.</a:t>
            </a:r>
            <a:endParaRPr/>
          </a:p>
          <a:p>
            <a:pPr indent="-228600" lvl="0" marL="228600" rtl="0" algn="l">
              <a:lnSpc>
                <a:spcPct val="90000"/>
              </a:lnSpc>
              <a:spcBef>
                <a:spcPts val="1000"/>
              </a:spcBef>
              <a:spcAft>
                <a:spcPts val="0"/>
              </a:spcAft>
              <a:buClr>
                <a:schemeClr val="dk1"/>
              </a:buClr>
              <a:buSzPts val="2800"/>
              <a:buChar char="•"/>
            </a:pPr>
            <a:r>
              <a:rPr lang="en-US"/>
              <a:t>Personally identifiable information (PII) can be sensitive or non-sensitive.</a:t>
            </a:r>
            <a:endParaRPr/>
          </a:p>
          <a:p>
            <a:pPr indent="0" lvl="0" marL="0" rtl="0" algn="l">
              <a:lnSpc>
                <a:spcPct val="90000"/>
              </a:lnSpc>
              <a:spcBef>
                <a:spcPts val="1000"/>
              </a:spcBef>
              <a:spcAft>
                <a:spcPts val="0"/>
              </a:spcAft>
              <a:buClr>
                <a:schemeClr val="dk1"/>
              </a:buClr>
              <a:buSzPts val="2800"/>
              <a:buNone/>
            </a:pPr>
            <a:r>
              <a:rPr lang="en-US"/>
              <a:t>	1. Sensitive personal information includes legal statistics such as:</a:t>
            </a:r>
            <a:endParaRPr/>
          </a:p>
          <a:p>
            <a:pPr indent="0" lvl="1" marL="457200" rtl="0" algn="l">
              <a:lnSpc>
                <a:spcPct val="90000"/>
              </a:lnSpc>
              <a:spcBef>
                <a:spcPts val="500"/>
              </a:spcBef>
              <a:spcAft>
                <a:spcPts val="0"/>
              </a:spcAft>
              <a:buClr>
                <a:schemeClr val="dk1"/>
              </a:buClr>
              <a:buSzPts val="2400"/>
              <a:buNone/>
            </a:pPr>
            <a:r>
              <a:rPr lang="en-US"/>
              <a:t>Full name</a:t>
            </a:r>
            <a:endParaRPr/>
          </a:p>
          <a:p>
            <a:pPr indent="0" lvl="1" marL="457200" rtl="0" algn="l">
              <a:lnSpc>
                <a:spcPct val="90000"/>
              </a:lnSpc>
              <a:spcBef>
                <a:spcPts val="500"/>
              </a:spcBef>
              <a:spcAft>
                <a:spcPts val="0"/>
              </a:spcAft>
              <a:buClr>
                <a:schemeClr val="dk1"/>
              </a:buClr>
              <a:buSzPts val="2400"/>
              <a:buNone/>
            </a:pPr>
            <a:r>
              <a:rPr lang="en-US"/>
              <a:t>Social Security Number (SSN)</a:t>
            </a:r>
            <a:endParaRPr/>
          </a:p>
          <a:p>
            <a:pPr indent="0" lvl="1" marL="457200" rtl="0" algn="l">
              <a:lnSpc>
                <a:spcPct val="90000"/>
              </a:lnSpc>
              <a:spcBef>
                <a:spcPts val="500"/>
              </a:spcBef>
              <a:spcAft>
                <a:spcPts val="0"/>
              </a:spcAft>
              <a:buClr>
                <a:schemeClr val="dk1"/>
              </a:buClr>
              <a:buSzPts val="2400"/>
              <a:buNone/>
            </a:pPr>
            <a:r>
              <a:rPr lang="en-US"/>
              <a:t>Driver’s license</a:t>
            </a:r>
            <a:endParaRPr/>
          </a:p>
          <a:p>
            <a:pPr indent="0" lvl="1" marL="457200" rtl="0" algn="l">
              <a:lnSpc>
                <a:spcPct val="90000"/>
              </a:lnSpc>
              <a:spcBef>
                <a:spcPts val="500"/>
              </a:spcBef>
              <a:spcAft>
                <a:spcPts val="0"/>
              </a:spcAft>
              <a:buClr>
                <a:schemeClr val="dk1"/>
              </a:buClr>
              <a:buSzPts val="2400"/>
              <a:buNone/>
            </a:pPr>
            <a:r>
              <a:rPr lang="en-US"/>
              <a:t>Mailing address</a:t>
            </a:r>
            <a:endParaRPr/>
          </a:p>
          <a:p>
            <a:pPr indent="0" lvl="1" marL="457200" rtl="0" algn="l">
              <a:lnSpc>
                <a:spcPct val="90000"/>
              </a:lnSpc>
              <a:spcBef>
                <a:spcPts val="500"/>
              </a:spcBef>
              <a:spcAft>
                <a:spcPts val="0"/>
              </a:spcAft>
              <a:buClr>
                <a:schemeClr val="dk1"/>
              </a:buClr>
              <a:buSzPts val="2400"/>
              <a:buNone/>
            </a:pPr>
            <a:r>
              <a:rPr lang="en-US"/>
              <a:t>Credit card information</a:t>
            </a:r>
            <a:endParaRPr/>
          </a:p>
          <a:p>
            <a:pPr indent="0" lvl="1" marL="457200" rtl="0" algn="l">
              <a:lnSpc>
                <a:spcPct val="90000"/>
              </a:lnSpc>
              <a:spcBef>
                <a:spcPts val="500"/>
              </a:spcBef>
              <a:spcAft>
                <a:spcPts val="0"/>
              </a:spcAft>
              <a:buClr>
                <a:schemeClr val="dk1"/>
              </a:buClr>
              <a:buSzPts val="2400"/>
              <a:buNone/>
            </a:pPr>
            <a:r>
              <a:rPr lang="en-US"/>
              <a:t>Passport information</a:t>
            </a:r>
            <a:endParaRPr/>
          </a:p>
          <a:p>
            <a:pPr indent="0" lvl="1" marL="457200" rtl="0" algn="l">
              <a:lnSpc>
                <a:spcPct val="90000"/>
              </a:lnSpc>
              <a:spcBef>
                <a:spcPts val="500"/>
              </a:spcBef>
              <a:spcAft>
                <a:spcPts val="0"/>
              </a:spcAft>
              <a:buClr>
                <a:schemeClr val="dk1"/>
              </a:buClr>
              <a:buSzPts val="2400"/>
              <a:buNone/>
            </a:pPr>
            <a:r>
              <a:rPr lang="en-US"/>
              <a:t>Financial information</a:t>
            </a:r>
            <a:endParaRPr/>
          </a:p>
          <a:p>
            <a:pPr indent="0" lvl="1" marL="457200" rtl="0" algn="l">
              <a:lnSpc>
                <a:spcPct val="90000"/>
              </a:lnSpc>
              <a:spcBef>
                <a:spcPts val="500"/>
              </a:spcBef>
              <a:spcAft>
                <a:spcPts val="0"/>
              </a:spcAft>
              <a:buClr>
                <a:schemeClr val="dk1"/>
              </a:buClr>
              <a:buSzPts val="2400"/>
              <a:buNone/>
            </a:pPr>
            <a:r>
              <a:rPr lang="en-US"/>
              <a:t>Medical records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3" name="Shape 823"/>
        <p:cNvGrpSpPr/>
        <p:nvPr/>
      </p:nvGrpSpPr>
      <p:grpSpPr>
        <a:xfrm>
          <a:off x="0" y="0"/>
          <a:ext cx="0" cy="0"/>
          <a:chOff x="0" y="0"/>
          <a:chExt cx="0" cy="0"/>
        </a:xfrm>
      </p:grpSpPr>
      <p:sp>
        <p:nvSpPr>
          <p:cNvPr id="824" name="Google Shape;824;p1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How to minimize buffer overflow</a:t>
            </a:r>
            <a:endParaRPr/>
          </a:p>
        </p:txBody>
      </p:sp>
      <p:sp>
        <p:nvSpPr>
          <p:cNvPr id="825" name="Google Shape;825;p1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Assessment of secure code manually</a:t>
            </a:r>
            <a:endParaRPr/>
          </a:p>
          <a:p>
            <a:pPr indent="-228600" lvl="0" marL="228600" rtl="0" algn="l">
              <a:lnSpc>
                <a:spcPct val="90000"/>
              </a:lnSpc>
              <a:spcBef>
                <a:spcPts val="1000"/>
              </a:spcBef>
              <a:spcAft>
                <a:spcPts val="0"/>
              </a:spcAft>
              <a:buClr>
                <a:schemeClr val="dk1"/>
              </a:buClr>
              <a:buSzPts val="2800"/>
              <a:buChar char="•"/>
            </a:pPr>
            <a:r>
              <a:rPr lang="en-US"/>
              <a:t>Disable stack execution</a:t>
            </a:r>
            <a:endParaRPr/>
          </a:p>
          <a:p>
            <a:pPr indent="-228600" lvl="0" marL="228600" rtl="0" algn="l">
              <a:lnSpc>
                <a:spcPct val="90000"/>
              </a:lnSpc>
              <a:spcBef>
                <a:spcPts val="1000"/>
              </a:spcBef>
              <a:spcAft>
                <a:spcPts val="0"/>
              </a:spcAft>
              <a:buClr>
                <a:schemeClr val="dk1"/>
              </a:buClr>
              <a:buSzPts val="2800"/>
              <a:buChar char="•"/>
            </a:pPr>
            <a:r>
              <a:rPr lang="en-US"/>
              <a:t>Compiler tools</a:t>
            </a:r>
            <a:endParaRPr/>
          </a:p>
          <a:p>
            <a:pPr indent="-228600" lvl="0" marL="228600" rtl="0" algn="l">
              <a:lnSpc>
                <a:spcPct val="90000"/>
              </a:lnSpc>
              <a:spcBef>
                <a:spcPts val="1000"/>
              </a:spcBef>
              <a:spcAft>
                <a:spcPts val="0"/>
              </a:spcAft>
              <a:buClr>
                <a:schemeClr val="dk1"/>
              </a:buClr>
              <a:buSzPts val="2800"/>
              <a:buChar char="•"/>
            </a:pPr>
            <a:r>
              <a:rPr lang="en-US"/>
              <a:t>Dynamic run-time checks</a:t>
            </a:r>
            <a:endParaRPr/>
          </a:p>
          <a:p>
            <a:pPr indent="-228600" lvl="0" marL="228600" rtl="0" algn="l">
              <a:lnSpc>
                <a:spcPct val="90000"/>
              </a:lnSpc>
              <a:spcBef>
                <a:spcPts val="1000"/>
              </a:spcBef>
              <a:spcAft>
                <a:spcPts val="0"/>
              </a:spcAft>
              <a:buClr>
                <a:schemeClr val="dk1"/>
              </a:buClr>
              <a:buSzPts val="2800"/>
              <a:buChar char="•"/>
            </a:pPr>
            <a:r>
              <a:rPr lang="en-US"/>
              <a:t>Various tools are used to detect/ defend buffer overflow</a:t>
            </a:r>
            <a:endParaRPr/>
          </a:p>
          <a:p>
            <a:pPr indent="-228600" lvl="1" marL="685800" rtl="0" algn="l">
              <a:lnSpc>
                <a:spcPct val="90000"/>
              </a:lnSpc>
              <a:spcBef>
                <a:spcPts val="500"/>
              </a:spcBef>
              <a:spcAft>
                <a:spcPts val="0"/>
              </a:spcAft>
              <a:buClr>
                <a:schemeClr val="dk1"/>
              </a:buClr>
              <a:buSzPts val="2400"/>
              <a:buChar char="•"/>
            </a:pPr>
            <a:r>
              <a:rPr lang="en-US"/>
              <a:t>stackGaurd</a:t>
            </a:r>
            <a:endParaRPr/>
          </a:p>
          <a:p>
            <a:pPr indent="-228600" lvl="1" marL="685800" rtl="0" algn="l">
              <a:lnSpc>
                <a:spcPct val="90000"/>
              </a:lnSpc>
              <a:spcBef>
                <a:spcPts val="500"/>
              </a:spcBef>
              <a:spcAft>
                <a:spcPts val="0"/>
              </a:spcAft>
              <a:buClr>
                <a:schemeClr val="dk1"/>
              </a:buClr>
              <a:buSzPts val="2400"/>
              <a:buChar char="•"/>
            </a:pPr>
            <a:r>
              <a:rPr lang="en-US"/>
              <a:t>Propolice</a:t>
            </a:r>
            <a:endParaRPr/>
          </a:p>
          <a:p>
            <a:pPr indent="-228600" lvl="1" marL="685800" rtl="0" algn="l">
              <a:lnSpc>
                <a:spcPct val="90000"/>
              </a:lnSpc>
              <a:spcBef>
                <a:spcPts val="500"/>
              </a:spcBef>
              <a:spcAft>
                <a:spcPts val="0"/>
              </a:spcAft>
              <a:buClr>
                <a:schemeClr val="dk1"/>
              </a:buClr>
              <a:buSzPts val="2400"/>
              <a:buChar char="•"/>
            </a:pPr>
            <a:r>
              <a:rPr lang="en-US"/>
              <a:t>LibSafe</a:t>
            </a:r>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9" name="Shape 829"/>
        <p:cNvGrpSpPr/>
        <p:nvPr/>
      </p:nvGrpSpPr>
      <p:grpSpPr>
        <a:xfrm>
          <a:off x="0" y="0"/>
          <a:ext cx="0" cy="0"/>
          <a:chOff x="0" y="0"/>
          <a:chExt cx="0" cy="0"/>
        </a:xfrm>
      </p:grpSpPr>
      <p:sp>
        <p:nvSpPr>
          <p:cNvPr id="830" name="Google Shape;830;p129"/>
          <p:cNvSpPr txBox="1"/>
          <p:nvPr>
            <p:ph type="title"/>
          </p:nvPr>
        </p:nvSpPr>
        <p:spPr>
          <a:xfrm>
            <a:off x="838200" y="365125"/>
            <a:ext cx="10515600" cy="90949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10. Attacks on wireless networks</a:t>
            </a:r>
            <a:endParaRPr/>
          </a:p>
        </p:txBody>
      </p:sp>
      <p:sp>
        <p:nvSpPr>
          <p:cNvPr id="831" name="Google Shape;831;p129"/>
          <p:cNvSpPr txBox="1"/>
          <p:nvPr>
            <p:ph idx="1" type="body"/>
          </p:nvPr>
        </p:nvSpPr>
        <p:spPr>
          <a:xfrm>
            <a:off x="838200" y="1274618"/>
            <a:ext cx="10515600" cy="490234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Nowadays employees can work from anywhere</a:t>
            </a:r>
            <a:endParaRPr/>
          </a:p>
          <a:p>
            <a:pPr indent="-228600" lvl="0" marL="228600" rtl="0" algn="l">
              <a:lnSpc>
                <a:spcPct val="90000"/>
              </a:lnSpc>
              <a:spcBef>
                <a:spcPts val="1000"/>
              </a:spcBef>
              <a:spcAft>
                <a:spcPts val="0"/>
              </a:spcAft>
              <a:buClr>
                <a:schemeClr val="dk1"/>
              </a:buClr>
              <a:buSzPts val="2800"/>
              <a:buChar char="•"/>
            </a:pPr>
            <a:r>
              <a:rPr lang="en-US"/>
              <a:t>Boundaryless</a:t>
            </a:r>
            <a:endParaRPr/>
          </a:p>
          <a:p>
            <a:pPr indent="-228600" lvl="0" marL="228600" rtl="0" algn="l">
              <a:lnSpc>
                <a:spcPct val="90000"/>
              </a:lnSpc>
              <a:spcBef>
                <a:spcPts val="1000"/>
              </a:spcBef>
              <a:spcAft>
                <a:spcPts val="0"/>
              </a:spcAft>
              <a:buClr>
                <a:schemeClr val="dk1"/>
              </a:buClr>
              <a:buSzPts val="2800"/>
              <a:buChar char="•"/>
            </a:pPr>
            <a:r>
              <a:rPr lang="en-US"/>
              <a:t>Computing anywhere anytime era</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rgbClr val="FF0000"/>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sp>
        <p:nvSpPr>
          <p:cNvPr id="836" name="Google Shape;836;p130"/>
          <p:cNvSpPr txBox="1"/>
          <p:nvPr>
            <p:ph idx="1" type="body"/>
          </p:nvPr>
        </p:nvSpPr>
        <p:spPr>
          <a:xfrm>
            <a:off x="838200" y="886691"/>
            <a:ext cx="10515600" cy="529027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Traditional techniques of attacks on wireless network</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SzPts val="1800"/>
              <a:buNone/>
            </a:pPr>
            <a:r>
              <a:rPr lang="en-US"/>
              <a:t>Sniffing</a:t>
            </a:r>
            <a:endParaRPr/>
          </a:p>
          <a:p>
            <a:pPr indent="0" lvl="0" marL="0" rtl="0" algn="l">
              <a:lnSpc>
                <a:spcPct val="90000"/>
              </a:lnSpc>
              <a:spcBef>
                <a:spcPts val="1000"/>
              </a:spcBef>
              <a:spcAft>
                <a:spcPts val="0"/>
              </a:spcAft>
              <a:buSzPts val="1800"/>
              <a:buNone/>
            </a:pPr>
            <a:r>
              <a:rPr lang="en-US"/>
              <a:t>Spoofing</a:t>
            </a:r>
            <a:endParaRPr/>
          </a:p>
          <a:p>
            <a:pPr indent="0" lvl="0" marL="0" rtl="0" algn="l">
              <a:lnSpc>
                <a:spcPct val="90000"/>
              </a:lnSpc>
              <a:spcBef>
                <a:spcPts val="1000"/>
              </a:spcBef>
              <a:spcAft>
                <a:spcPts val="0"/>
              </a:spcAft>
              <a:buSzPts val="1800"/>
              <a:buNone/>
            </a:pPr>
            <a:r>
              <a:rPr lang="en-US"/>
              <a:t>DoS</a:t>
            </a:r>
            <a:endParaRPr/>
          </a:p>
          <a:p>
            <a:pPr indent="0" lvl="0" marL="0" rtl="0" algn="l">
              <a:lnSpc>
                <a:spcPct val="90000"/>
              </a:lnSpc>
              <a:spcBef>
                <a:spcPts val="1000"/>
              </a:spcBef>
              <a:spcAft>
                <a:spcPts val="0"/>
              </a:spcAft>
              <a:buSzPts val="1800"/>
              <a:buNone/>
            </a:pPr>
            <a:r>
              <a:rPr lang="en-US"/>
              <a:t>MITM</a:t>
            </a:r>
            <a:endParaRPr/>
          </a:p>
          <a:p>
            <a:pPr indent="0" lvl="0" marL="0" rtl="0" algn="l">
              <a:lnSpc>
                <a:spcPct val="90000"/>
              </a:lnSpc>
              <a:spcBef>
                <a:spcPts val="1000"/>
              </a:spcBef>
              <a:spcAft>
                <a:spcPts val="0"/>
              </a:spcAft>
              <a:buSzPts val="1800"/>
              <a:buNone/>
            </a:pPr>
            <a:r>
              <a:rPr lang="en-US"/>
              <a:t>Encryption cracking</a:t>
            </a:r>
            <a:endParaRPr/>
          </a:p>
          <a:p>
            <a:pPr indent="0" lvl="0" marL="0" rtl="0" algn="l">
              <a:lnSpc>
                <a:spcPct val="90000"/>
              </a:lnSpc>
              <a:spcBef>
                <a:spcPts val="1000"/>
              </a:spcBef>
              <a:spcAft>
                <a:spcPts val="0"/>
              </a:spcAft>
              <a:buSzPts val="1800"/>
              <a:buNone/>
            </a:pPr>
            <a:r>
              <a:rPr lang="en-US"/>
              <a:t>Reconnaissance </a:t>
            </a:r>
            <a:endParaRPr/>
          </a:p>
          <a:p>
            <a:pPr indent="0" lvl="0" marL="0" rtl="0" algn="l">
              <a:lnSpc>
                <a:spcPct val="90000"/>
              </a:lnSpc>
              <a:spcBef>
                <a:spcPts val="1000"/>
              </a:spcBef>
              <a:spcAft>
                <a:spcPts val="0"/>
              </a:spcAft>
              <a:buSzPts val="1800"/>
              <a:buNone/>
            </a:pPr>
            <a:r>
              <a:rPr lang="en-US"/>
              <a:t>fake wi-fi</a:t>
            </a:r>
            <a:endParaRPr/>
          </a:p>
          <a:p>
            <a:pPr indent="0" lvl="0" marL="0" rtl="0" algn="l">
              <a:lnSpc>
                <a:spcPct val="90000"/>
              </a:lnSpc>
              <a:spcBef>
                <a:spcPts val="1000"/>
              </a:spcBef>
              <a:spcAft>
                <a:spcPts val="0"/>
              </a:spcAft>
              <a:buSzPts val="1800"/>
              <a:buNone/>
            </a:pPr>
            <a:r>
              <a:rPr lang="en-US"/>
              <a:t>peer-to-peer attack</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sp>
        <p:nvSpPr>
          <p:cNvPr id="841" name="Google Shape;841;ged951cbf09_0_0"/>
          <p:cNvSpPr txBox="1"/>
          <p:nvPr>
            <p:ph idx="1" type="body"/>
          </p:nvPr>
        </p:nvSpPr>
        <p:spPr>
          <a:xfrm>
            <a:off x="838200" y="583225"/>
            <a:ext cx="10515600" cy="5593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US"/>
              <a:t>Jamming</a:t>
            </a:r>
            <a:endParaRPr/>
          </a:p>
          <a:p>
            <a:pPr indent="0" lvl="0" marL="0" rtl="0" algn="l">
              <a:lnSpc>
                <a:spcPct val="90000"/>
              </a:lnSpc>
              <a:spcBef>
                <a:spcPts val="1000"/>
              </a:spcBef>
              <a:spcAft>
                <a:spcPts val="0"/>
              </a:spcAft>
              <a:buSzPts val="1800"/>
              <a:buNone/>
            </a:pPr>
            <a:r>
              <a:rPr lang="en-US"/>
              <a:t>war driving</a:t>
            </a:r>
            <a:endParaRPr/>
          </a:p>
          <a:p>
            <a:pPr indent="0" lvl="0" marL="0" rtl="0" algn="l">
              <a:lnSpc>
                <a:spcPct val="90000"/>
              </a:lnSpc>
              <a:spcBef>
                <a:spcPts val="1000"/>
              </a:spcBef>
              <a:spcAft>
                <a:spcPts val="0"/>
              </a:spcAft>
              <a:buSzPts val="1800"/>
              <a:buNone/>
            </a:pPr>
            <a:r>
              <a:rPr lang="en-US"/>
              <a:t>wireless hijacking</a:t>
            </a:r>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p131"/>
          <p:cNvSpPr txBox="1"/>
          <p:nvPr>
            <p:ph type="title"/>
          </p:nvPr>
        </p:nvSpPr>
        <p:spPr>
          <a:xfrm>
            <a:off x="838200" y="365126"/>
            <a:ext cx="10515600" cy="84022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959"/>
              <a:buFont typeface="Calibri"/>
              <a:buNone/>
            </a:pPr>
            <a:r>
              <a:rPr lang="en-US" sz="3959"/>
              <a:t>Theft of internet hours and wi-fi based frauds and misuses</a:t>
            </a:r>
            <a:endParaRPr sz="3959"/>
          </a:p>
        </p:txBody>
      </p:sp>
      <p:sp>
        <p:nvSpPr>
          <p:cNvPr id="847" name="Google Shape;847;p1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Find IP address</a:t>
            </a:r>
            <a:endParaRPr/>
          </a:p>
          <a:p>
            <a:pPr indent="-228600" lvl="0" marL="228600" rtl="0" algn="l">
              <a:lnSpc>
                <a:spcPct val="90000"/>
              </a:lnSpc>
              <a:spcBef>
                <a:spcPts val="1000"/>
              </a:spcBef>
              <a:spcAft>
                <a:spcPts val="0"/>
              </a:spcAft>
              <a:buClr>
                <a:schemeClr val="dk1"/>
              </a:buClr>
              <a:buSzPts val="2800"/>
              <a:buChar char="•"/>
            </a:pPr>
            <a:r>
              <a:rPr lang="en-US"/>
              <a:t>Open command promp</a:t>
            </a:r>
            <a:endParaRPr/>
          </a:p>
          <a:p>
            <a:pPr indent="-228600" lvl="0" marL="228600" rtl="0" algn="l">
              <a:lnSpc>
                <a:spcPct val="90000"/>
              </a:lnSpc>
              <a:spcBef>
                <a:spcPts val="1000"/>
              </a:spcBef>
              <a:spcAft>
                <a:spcPts val="0"/>
              </a:spcAft>
              <a:buClr>
                <a:schemeClr val="dk1"/>
              </a:buClr>
              <a:buSzPts val="2800"/>
              <a:buChar char="•"/>
            </a:pPr>
            <a:r>
              <a:rPr lang="en-US"/>
              <a:t>Type ipconfig/all and enter</a:t>
            </a:r>
            <a:endParaRPr/>
          </a:p>
          <a:p>
            <a:pPr indent="-228600" lvl="0" marL="228600" rtl="0" algn="l">
              <a:lnSpc>
                <a:spcPct val="90000"/>
              </a:lnSpc>
              <a:spcBef>
                <a:spcPts val="1000"/>
              </a:spcBef>
              <a:spcAft>
                <a:spcPts val="0"/>
              </a:spcAft>
              <a:buClr>
                <a:schemeClr val="dk1"/>
              </a:buClr>
              <a:buSzPts val="2800"/>
              <a:buChar char="•"/>
            </a:pPr>
            <a:r>
              <a:rPr lang="en-US"/>
              <a:t>Look for default gateways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sp>
        <p:nvSpPr>
          <p:cNvPr id="852" name="Google Shape;852;ged951cbf09_0_5"/>
          <p:cNvSpPr txBox="1"/>
          <p:nvPr>
            <p:ph idx="1" type="body"/>
          </p:nvPr>
        </p:nvSpPr>
        <p:spPr>
          <a:xfrm>
            <a:off x="838200" y="462575"/>
            <a:ext cx="10515600" cy="5714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US"/>
              <a:t>wireless attack tools:</a:t>
            </a:r>
            <a:endParaRPr/>
          </a:p>
          <a:p>
            <a:pPr indent="0" lvl="0" marL="0" rtl="0" algn="l">
              <a:lnSpc>
                <a:spcPct val="90000"/>
              </a:lnSpc>
              <a:spcBef>
                <a:spcPts val="1000"/>
              </a:spcBef>
              <a:spcAft>
                <a:spcPts val="0"/>
              </a:spcAft>
              <a:buSzPts val="1800"/>
              <a:buNone/>
            </a:pPr>
            <a:r>
              <a:rPr lang="en-US"/>
              <a:t>NetStumbler</a:t>
            </a:r>
            <a:endParaRPr/>
          </a:p>
          <a:p>
            <a:pPr indent="0" lvl="0" marL="0" rtl="0" algn="l">
              <a:lnSpc>
                <a:spcPct val="90000"/>
              </a:lnSpc>
              <a:spcBef>
                <a:spcPts val="1000"/>
              </a:spcBef>
              <a:spcAft>
                <a:spcPts val="0"/>
              </a:spcAft>
              <a:buSzPts val="1800"/>
              <a:buNone/>
            </a:pPr>
            <a:r>
              <a:rPr lang="en-US"/>
              <a:t>Kismet</a:t>
            </a:r>
            <a:endParaRPr/>
          </a:p>
          <a:p>
            <a:pPr indent="0" lvl="0" marL="0" rtl="0" algn="l">
              <a:lnSpc>
                <a:spcPct val="90000"/>
              </a:lnSpc>
              <a:spcBef>
                <a:spcPts val="1000"/>
              </a:spcBef>
              <a:spcAft>
                <a:spcPts val="0"/>
              </a:spcAft>
              <a:buSzPts val="1800"/>
              <a:buNone/>
            </a:pPr>
            <a:r>
              <a:rPr lang="en-US"/>
              <a:t>Airodump</a:t>
            </a:r>
            <a:endParaRPr/>
          </a:p>
          <a:p>
            <a:pPr indent="0" lvl="0" marL="0" rtl="0" algn="l">
              <a:lnSpc>
                <a:spcPct val="90000"/>
              </a:lnSpc>
              <a:spcBef>
                <a:spcPts val="1000"/>
              </a:spcBef>
              <a:spcAft>
                <a:spcPts val="0"/>
              </a:spcAft>
              <a:buSzPts val="1800"/>
              <a:buNone/>
            </a:pPr>
            <a:r>
              <a:rPr lang="en-US"/>
              <a:t>Aircrack-ng</a:t>
            </a:r>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6" name="Shape 856"/>
        <p:cNvGrpSpPr/>
        <p:nvPr/>
      </p:nvGrpSpPr>
      <p:grpSpPr>
        <a:xfrm>
          <a:off x="0" y="0"/>
          <a:ext cx="0" cy="0"/>
          <a:chOff x="0" y="0"/>
          <a:chExt cx="0" cy="0"/>
        </a:xfrm>
      </p:grpSpPr>
      <p:sp>
        <p:nvSpPr>
          <p:cNvPr id="857" name="Google Shape;857;p132"/>
          <p:cNvSpPr txBox="1"/>
          <p:nvPr>
            <p:ph type="title"/>
          </p:nvPr>
        </p:nvSpPr>
        <p:spPr>
          <a:xfrm>
            <a:off x="838200" y="365125"/>
            <a:ext cx="10515600" cy="7016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How to secure wireless network</a:t>
            </a:r>
            <a:endParaRPr/>
          </a:p>
        </p:txBody>
      </p:sp>
      <p:sp>
        <p:nvSpPr>
          <p:cNvPr id="858" name="Google Shape;858;p132"/>
          <p:cNvSpPr txBox="1"/>
          <p:nvPr>
            <p:ph idx="1" type="body"/>
          </p:nvPr>
        </p:nvSpPr>
        <p:spPr>
          <a:xfrm>
            <a:off x="838200" y="1066800"/>
            <a:ext cx="10515600" cy="511016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Change default settings</a:t>
            </a:r>
            <a:endParaRPr/>
          </a:p>
          <a:p>
            <a:pPr indent="-228600" lvl="0" marL="228600" rtl="0" algn="l">
              <a:lnSpc>
                <a:spcPct val="90000"/>
              </a:lnSpc>
              <a:spcBef>
                <a:spcPts val="1000"/>
              </a:spcBef>
              <a:spcAft>
                <a:spcPts val="0"/>
              </a:spcAft>
              <a:buClr>
                <a:schemeClr val="dk1"/>
              </a:buClr>
              <a:buSzPts val="2800"/>
              <a:buChar char="•"/>
            </a:pPr>
            <a:r>
              <a:rPr lang="en-US"/>
              <a:t>Enable WPA/WEP encryption</a:t>
            </a:r>
            <a:endParaRPr/>
          </a:p>
          <a:p>
            <a:pPr indent="-228600" lvl="0" marL="228600" rtl="0" algn="l">
              <a:lnSpc>
                <a:spcPct val="90000"/>
              </a:lnSpc>
              <a:spcBef>
                <a:spcPts val="1000"/>
              </a:spcBef>
              <a:spcAft>
                <a:spcPts val="0"/>
              </a:spcAft>
              <a:buClr>
                <a:schemeClr val="dk1"/>
              </a:buClr>
              <a:buSzPts val="2800"/>
              <a:buChar char="•"/>
            </a:pPr>
            <a:r>
              <a:rPr lang="en-US"/>
              <a:t>Change default SSID</a:t>
            </a:r>
            <a:endParaRPr/>
          </a:p>
          <a:p>
            <a:pPr indent="-228600" lvl="0" marL="228600" rtl="0" algn="l">
              <a:lnSpc>
                <a:spcPct val="90000"/>
              </a:lnSpc>
              <a:spcBef>
                <a:spcPts val="1000"/>
              </a:spcBef>
              <a:spcAft>
                <a:spcPts val="0"/>
              </a:spcAft>
              <a:buClr>
                <a:schemeClr val="dk1"/>
              </a:buClr>
              <a:buSzPts val="2800"/>
              <a:buChar char="•"/>
            </a:pPr>
            <a:r>
              <a:rPr lang="en-US"/>
              <a:t>Enable MAC addr filtering</a:t>
            </a:r>
            <a:endParaRPr/>
          </a:p>
          <a:p>
            <a:pPr indent="-228600" lvl="0" marL="228600" rtl="0" algn="l">
              <a:lnSpc>
                <a:spcPct val="90000"/>
              </a:lnSpc>
              <a:spcBef>
                <a:spcPts val="1000"/>
              </a:spcBef>
              <a:spcAft>
                <a:spcPts val="0"/>
              </a:spcAft>
              <a:buClr>
                <a:schemeClr val="dk1"/>
              </a:buClr>
              <a:buSzPts val="2800"/>
              <a:buChar char="•"/>
            </a:pPr>
            <a:r>
              <a:rPr lang="en-US"/>
              <a:t>Disable remote login</a:t>
            </a:r>
            <a:endParaRPr/>
          </a:p>
          <a:p>
            <a:pPr indent="-228600" lvl="0" marL="228600" rtl="0" algn="l">
              <a:lnSpc>
                <a:spcPct val="90000"/>
              </a:lnSpc>
              <a:spcBef>
                <a:spcPts val="1000"/>
              </a:spcBef>
              <a:spcAft>
                <a:spcPts val="0"/>
              </a:spcAft>
              <a:buClr>
                <a:schemeClr val="dk1"/>
              </a:buClr>
              <a:buSzPts val="2800"/>
              <a:buChar char="•"/>
            </a:pPr>
            <a:r>
              <a:rPr lang="en-US"/>
              <a:t>Disable SSID broadcast</a:t>
            </a:r>
            <a:endParaRPr/>
          </a:p>
          <a:p>
            <a:pPr indent="-228600" lvl="0" marL="228600" rtl="0" algn="l">
              <a:lnSpc>
                <a:spcPct val="90000"/>
              </a:lnSpc>
              <a:spcBef>
                <a:spcPts val="1000"/>
              </a:spcBef>
              <a:spcAft>
                <a:spcPts val="0"/>
              </a:spcAft>
              <a:buClr>
                <a:schemeClr val="dk1"/>
              </a:buClr>
              <a:buSzPts val="2800"/>
              <a:buChar char="•"/>
            </a:pPr>
            <a:r>
              <a:rPr lang="en-US"/>
              <a:t>Disable features which you are not using</a:t>
            </a:r>
            <a:endParaRPr/>
          </a:p>
          <a:p>
            <a:pPr indent="-228600" lvl="0" marL="228600" rtl="0" algn="l">
              <a:lnSpc>
                <a:spcPct val="90000"/>
              </a:lnSpc>
              <a:spcBef>
                <a:spcPts val="1000"/>
              </a:spcBef>
              <a:spcAft>
                <a:spcPts val="0"/>
              </a:spcAft>
              <a:buClr>
                <a:schemeClr val="dk1"/>
              </a:buClr>
              <a:buSzPts val="2800"/>
              <a:buChar char="•"/>
            </a:pPr>
            <a:r>
              <a:rPr lang="en-US"/>
              <a:t>Avoid simple network name</a:t>
            </a:r>
            <a:endParaRPr/>
          </a:p>
          <a:p>
            <a:pPr indent="-228600" lvl="0" marL="228600" rtl="0" algn="l">
              <a:lnSpc>
                <a:spcPct val="90000"/>
              </a:lnSpc>
              <a:spcBef>
                <a:spcPts val="1000"/>
              </a:spcBef>
              <a:spcAft>
                <a:spcPts val="0"/>
              </a:spcAft>
              <a:buClr>
                <a:schemeClr val="dk1"/>
              </a:buClr>
              <a:buSzPts val="2800"/>
              <a:buChar char="•"/>
            </a:pPr>
            <a:r>
              <a:rPr lang="en-US"/>
              <a:t>Connect to secure wi-fi only</a:t>
            </a:r>
            <a:endParaRPr/>
          </a:p>
          <a:p>
            <a:pPr indent="-228600" lvl="0" marL="228600" rtl="0" algn="l">
              <a:lnSpc>
                <a:spcPct val="90000"/>
              </a:lnSpc>
              <a:spcBef>
                <a:spcPts val="1000"/>
              </a:spcBef>
              <a:spcAft>
                <a:spcPts val="0"/>
              </a:spcAft>
              <a:buClr>
                <a:schemeClr val="dk1"/>
              </a:buClr>
              <a:buSzPts val="2800"/>
              <a:buChar char="•"/>
            </a:pPr>
            <a:r>
              <a:rPr lang="en-US"/>
              <a:t>Upgrade routers firmware periodically.</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2" name="Shape 862"/>
        <p:cNvGrpSpPr/>
        <p:nvPr/>
      </p:nvGrpSpPr>
      <p:grpSpPr>
        <a:xfrm>
          <a:off x="0" y="0"/>
          <a:ext cx="0" cy="0"/>
          <a:chOff x="0" y="0"/>
          <a:chExt cx="0" cy="0"/>
        </a:xfrm>
      </p:grpSpPr>
      <p:sp>
        <p:nvSpPr>
          <p:cNvPr id="863" name="Google Shape;863;p133"/>
          <p:cNvSpPr txBox="1"/>
          <p:nvPr>
            <p:ph idx="1" type="body"/>
          </p:nvPr>
        </p:nvSpPr>
        <p:spPr>
          <a:xfrm>
            <a:off x="838200" y="831273"/>
            <a:ext cx="10515600" cy="534569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Assign static IP addr to devices</a:t>
            </a:r>
            <a:endParaRPr/>
          </a:p>
          <a:p>
            <a:pPr indent="-228600" lvl="0" marL="228600" rtl="0" algn="l">
              <a:lnSpc>
                <a:spcPct val="90000"/>
              </a:lnSpc>
              <a:spcBef>
                <a:spcPts val="1000"/>
              </a:spcBef>
              <a:spcAft>
                <a:spcPts val="0"/>
              </a:spcAft>
              <a:buClr>
                <a:schemeClr val="dk1"/>
              </a:buClr>
              <a:buSzPts val="2800"/>
              <a:buChar char="•"/>
            </a:pPr>
            <a:r>
              <a:rPr lang="en-US"/>
              <a:t>Enable firewalls on each computer and the router</a:t>
            </a:r>
            <a:endParaRPr/>
          </a:p>
          <a:p>
            <a:pPr indent="-228600" lvl="0" marL="228600" rtl="0" algn="l">
              <a:lnSpc>
                <a:spcPct val="90000"/>
              </a:lnSpc>
              <a:spcBef>
                <a:spcPts val="1000"/>
              </a:spcBef>
              <a:spcAft>
                <a:spcPts val="0"/>
              </a:spcAft>
              <a:buClr>
                <a:schemeClr val="dk1"/>
              </a:buClr>
              <a:buSzPts val="2800"/>
              <a:buChar char="•"/>
            </a:pPr>
            <a:r>
              <a:rPr lang="en-US"/>
              <a:t>Position router or AP safely</a:t>
            </a:r>
            <a:endParaRPr/>
          </a:p>
          <a:p>
            <a:pPr indent="-228600" lvl="0" marL="228600" rtl="0" algn="l">
              <a:lnSpc>
                <a:spcPct val="90000"/>
              </a:lnSpc>
              <a:spcBef>
                <a:spcPts val="1000"/>
              </a:spcBef>
              <a:spcAft>
                <a:spcPts val="0"/>
              </a:spcAft>
              <a:buClr>
                <a:schemeClr val="dk1"/>
              </a:buClr>
              <a:buSzPts val="2800"/>
              <a:buChar char="•"/>
            </a:pPr>
            <a:r>
              <a:rPr lang="en-US"/>
              <a:t>Turn of network when not in use</a:t>
            </a:r>
            <a:endParaRPr/>
          </a:p>
          <a:p>
            <a:pPr indent="-228600" lvl="0" marL="228600" rtl="0" algn="l">
              <a:lnSpc>
                <a:spcPct val="90000"/>
              </a:lnSpc>
              <a:spcBef>
                <a:spcPts val="1000"/>
              </a:spcBef>
              <a:spcAft>
                <a:spcPts val="0"/>
              </a:spcAft>
              <a:buClr>
                <a:schemeClr val="dk1"/>
              </a:buClr>
              <a:buSzPts val="2800"/>
              <a:buChar char="•"/>
            </a:pPr>
            <a:r>
              <a:rPr lang="en-US"/>
              <a:t>Periodic and regular monitor wireless network security</a:t>
            </a:r>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sp>
        <p:nvSpPr>
          <p:cNvPr id="868" name="Google Shape;868;gebb63dc219_0_0"/>
          <p:cNvSpPr txBox="1"/>
          <p:nvPr>
            <p:ph type="title"/>
          </p:nvPr>
        </p:nvSpPr>
        <p:spPr>
          <a:xfrm>
            <a:off x="838200" y="0"/>
            <a:ext cx="10515600" cy="937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Sample questions</a:t>
            </a:r>
            <a:endParaRPr/>
          </a:p>
        </p:txBody>
      </p:sp>
      <p:pic>
        <p:nvPicPr>
          <p:cNvPr id="869" name="Google Shape;869;gebb63dc219_0_0"/>
          <p:cNvPicPr preferRelativeResize="0"/>
          <p:nvPr/>
        </p:nvPicPr>
        <p:blipFill rotWithShape="1">
          <a:blip r:embed="rId3">
            <a:alphaModFix/>
          </a:blip>
          <a:srcRect b="0" l="0" r="0" t="0"/>
          <a:stretch/>
        </p:blipFill>
        <p:spPr>
          <a:xfrm>
            <a:off x="554675" y="1127400"/>
            <a:ext cx="9579074" cy="5730600"/>
          </a:xfrm>
          <a:prstGeom prst="rect">
            <a:avLst/>
          </a:prstGeom>
          <a:noFill/>
          <a:ln>
            <a:noFill/>
          </a:ln>
        </p:spPr>
      </p:pic>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3" name="Shape 873"/>
        <p:cNvGrpSpPr/>
        <p:nvPr/>
      </p:nvGrpSpPr>
      <p:grpSpPr>
        <a:xfrm>
          <a:off x="0" y="0"/>
          <a:ext cx="0" cy="0"/>
          <a:chOff x="0" y="0"/>
          <a:chExt cx="0" cy="0"/>
        </a:xfrm>
      </p:grpSpPr>
      <p:pic>
        <p:nvPicPr>
          <p:cNvPr id="874" name="Google Shape;874;gebb63dc219_0_6"/>
          <p:cNvPicPr preferRelativeResize="0"/>
          <p:nvPr/>
        </p:nvPicPr>
        <p:blipFill rotWithShape="1">
          <a:blip r:embed="rId3">
            <a:alphaModFix/>
          </a:blip>
          <a:srcRect b="0" l="0" r="0" t="0"/>
          <a:stretch/>
        </p:blipFill>
        <p:spPr>
          <a:xfrm>
            <a:off x="918675" y="343975"/>
            <a:ext cx="10772974" cy="5958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8"/>
          <p:cNvSpPr txBox="1"/>
          <p:nvPr>
            <p:ph idx="1" type="body"/>
          </p:nvPr>
        </p:nvSpPr>
        <p:spPr>
          <a:xfrm>
            <a:off x="838200" y="553792"/>
            <a:ext cx="10515600" cy="5623171"/>
          </a:xfrm>
          <a:prstGeom prst="rect">
            <a:avLst/>
          </a:prstGeom>
          <a:noFill/>
          <a:ln>
            <a:noFill/>
          </a:ln>
        </p:spPr>
        <p:txBody>
          <a:bodyPr anchorCtr="0" anchor="t" bIns="45700" lIns="91425" spcFirstLastPara="1" rIns="91425" wrap="square" tIns="45700">
            <a:normAutofit/>
          </a:bodyPr>
          <a:lstStyle/>
          <a:p>
            <a:pPr indent="0" lvl="1" marL="457200" rtl="0" algn="l">
              <a:lnSpc>
                <a:spcPct val="90000"/>
              </a:lnSpc>
              <a:spcBef>
                <a:spcPts val="0"/>
              </a:spcBef>
              <a:spcAft>
                <a:spcPts val="0"/>
              </a:spcAft>
              <a:buClr>
                <a:schemeClr val="dk1"/>
              </a:buClr>
              <a:buSzPts val="2400"/>
              <a:buNone/>
            </a:pPr>
            <a:r>
              <a:rPr lang="en-US"/>
              <a:t>2. Non-sensitive or indirect PII is easily accessible from public sources like phonebooks, the Internet, and corporate directories. Examples of non-sensitive or indirect PII include:</a:t>
            </a:r>
            <a:endParaRPr/>
          </a:p>
          <a:p>
            <a:pPr indent="0" lvl="1" marL="457200" rtl="0" algn="l">
              <a:lnSpc>
                <a:spcPct val="90000"/>
              </a:lnSpc>
              <a:spcBef>
                <a:spcPts val="500"/>
              </a:spcBef>
              <a:spcAft>
                <a:spcPts val="0"/>
              </a:spcAft>
              <a:buClr>
                <a:schemeClr val="dk1"/>
              </a:buClr>
              <a:buSzPts val="2400"/>
              <a:buNone/>
            </a:pPr>
            <a:r>
              <a:t/>
            </a:r>
            <a:endParaRPr/>
          </a:p>
          <a:p>
            <a:pPr indent="0" lvl="2" marL="914400" rtl="0" algn="l">
              <a:lnSpc>
                <a:spcPct val="90000"/>
              </a:lnSpc>
              <a:spcBef>
                <a:spcPts val="500"/>
              </a:spcBef>
              <a:spcAft>
                <a:spcPts val="0"/>
              </a:spcAft>
              <a:buClr>
                <a:schemeClr val="dk1"/>
              </a:buClr>
              <a:buSzPts val="2000"/>
              <a:buNone/>
            </a:pPr>
            <a:r>
              <a:rPr lang="en-US"/>
              <a:t>Zip code</a:t>
            </a:r>
            <a:endParaRPr/>
          </a:p>
          <a:p>
            <a:pPr indent="0" lvl="2" marL="914400" rtl="0" algn="l">
              <a:lnSpc>
                <a:spcPct val="90000"/>
              </a:lnSpc>
              <a:spcBef>
                <a:spcPts val="500"/>
              </a:spcBef>
              <a:spcAft>
                <a:spcPts val="0"/>
              </a:spcAft>
              <a:buClr>
                <a:schemeClr val="dk1"/>
              </a:buClr>
              <a:buSzPts val="2000"/>
              <a:buNone/>
            </a:pPr>
            <a:r>
              <a:rPr lang="en-US"/>
              <a:t>Race</a:t>
            </a:r>
            <a:endParaRPr/>
          </a:p>
          <a:p>
            <a:pPr indent="0" lvl="2" marL="914400" rtl="0" algn="l">
              <a:lnSpc>
                <a:spcPct val="90000"/>
              </a:lnSpc>
              <a:spcBef>
                <a:spcPts val="500"/>
              </a:spcBef>
              <a:spcAft>
                <a:spcPts val="0"/>
              </a:spcAft>
              <a:buClr>
                <a:schemeClr val="dk1"/>
              </a:buClr>
              <a:buSzPts val="2000"/>
              <a:buNone/>
            </a:pPr>
            <a:r>
              <a:rPr lang="en-US"/>
              <a:t>Gender</a:t>
            </a:r>
            <a:endParaRPr/>
          </a:p>
          <a:p>
            <a:pPr indent="0" lvl="2" marL="914400" rtl="0" algn="l">
              <a:lnSpc>
                <a:spcPct val="90000"/>
              </a:lnSpc>
              <a:spcBef>
                <a:spcPts val="500"/>
              </a:spcBef>
              <a:spcAft>
                <a:spcPts val="0"/>
              </a:spcAft>
              <a:buClr>
                <a:schemeClr val="dk1"/>
              </a:buClr>
              <a:buSzPts val="2000"/>
              <a:buNone/>
            </a:pPr>
            <a:r>
              <a:rPr lang="en-US"/>
              <a:t>Date of birth</a:t>
            </a:r>
            <a:endParaRPr/>
          </a:p>
          <a:p>
            <a:pPr indent="0" lvl="2" marL="914400" rtl="0" algn="l">
              <a:lnSpc>
                <a:spcPct val="90000"/>
              </a:lnSpc>
              <a:spcBef>
                <a:spcPts val="500"/>
              </a:spcBef>
              <a:spcAft>
                <a:spcPts val="0"/>
              </a:spcAft>
              <a:buClr>
                <a:schemeClr val="dk1"/>
              </a:buClr>
              <a:buSzPts val="2000"/>
              <a:buNone/>
            </a:pPr>
            <a:r>
              <a:rPr lang="en-US"/>
              <a:t>Place of birth</a:t>
            </a:r>
            <a:endParaRPr/>
          </a:p>
          <a:p>
            <a:pPr indent="0" lvl="2" marL="914400" rtl="0" algn="l">
              <a:lnSpc>
                <a:spcPct val="90000"/>
              </a:lnSpc>
              <a:spcBef>
                <a:spcPts val="500"/>
              </a:spcBef>
              <a:spcAft>
                <a:spcPts val="0"/>
              </a:spcAft>
              <a:buClr>
                <a:schemeClr val="dk1"/>
              </a:buClr>
              <a:buSzPts val="2000"/>
              <a:buNone/>
            </a:pPr>
            <a:r>
              <a:rPr lang="en-US"/>
              <a:t>Religion</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9"/>
          <p:cNvSpPr txBox="1"/>
          <p:nvPr>
            <p:ph idx="1" type="body"/>
          </p:nvPr>
        </p:nvSpPr>
        <p:spPr>
          <a:xfrm>
            <a:off x="838200" y="180304"/>
            <a:ext cx="10515600" cy="5996659"/>
          </a:xfrm>
          <a:prstGeom prst="rect">
            <a:avLst/>
          </a:prstGeom>
          <a:noFill/>
          <a:ln>
            <a:noFill/>
          </a:ln>
        </p:spPr>
        <p:txBody>
          <a:bodyPr anchorCtr="0" anchor="t" bIns="45700" lIns="91425" spcFirstLastPara="1" rIns="91425" wrap="square" tIns="45700">
            <a:normAutofit/>
          </a:bodyPr>
          <a:lstStyle/>
          <a:p>
            <a:pPr indent="0" lvl="0" marL="228600" rtl="0" algn="l">
              <a:lnSpc>
                <a:spcPct val="90000"/>
              </a:lnSpc>
              <a:spcBef>
                <a:spcPts val="0"/>
              </a:spcBef>
              <a:spcAft>
                <a:spcPts val="0"/>
              </a:spcAft>
              <a:buSzPts val="1800"/>
              <a:buNone/>
            </a:pPr>
            <a:r>
              <a:rPr lang="en-US" sz="4000">
                <a:solidFill>
                  <a:srgbClr val="FF0000"/>
                </a:solidFill>
              </a:rPr>
              <a:t>Information can be classified as</a:t>
            </a:r>
            <a:endParaRPr/>
          </a:p>
          <a:p>
            <a:pPr indent="0" lvl="0" marL="0" rtl="0" algn="l">
              <a:lnSpc>
                <a:spcPct val="90000"/>
              </a:lnSpc>
              <a:spcBef>
                <a:spcPts val="1000"/>
              </a:spcBef>
              <a:spcAft>
                <a:spcPts val="0"/>
              </a:spcAft>
              <a:buClr>
                <a:schemeClr val="dk1"/>
              </a:buClr>
              <a:buSzPts val="2800"/>
              <a:buNone/>
            </a:pPr>
            <a:r>
              <a:t/>
            </a:r>
            <a:endParaRPr/>
          </a:p>
          <a:p>
            <a:pPr indent="-514350" lvl="0" marL="514350" rtl="0" algn="l">
              <a:lnSpc>
                <a:spcPct val="90000"/>
              </a:lnSpc>
              <a:spcBef>
                <a:spcPts val="1000"/>
              </a:spcBef>
              <a:spcAft>
                <a:spcPts val="0"/>
              </a:spcAft>
              <a:buClr>
                <a:schemeClr val="dk1"/>
              </a:buClr>
              <a:buSzPts val="2800"/>
              <a:buAutoNum type="arabicPeriod"/>
            </a:pPr>
            <a:r>
              <a:rPr lang="en-US"/>
              <a:t>non-classified information</a:t>
            </a:r>
            <a:endParaRPr/>
          </a:p>
          <a:p>
            <a:pPr indent="-514350" lvl="0" marL="514350" rtl="0" algn="l">
              <a:lnSpc>
                <a:spcPct val="90000"/>
              </a:lnSpc>
              <a:spcBef>
                <a:spcPts val="1000"/>
              </a:spcBef>
              <a:spcAft>
                <a:spcPts val="0"/>
              </a:spcAft>
              <a:buClr>
                <a:schemeClr val="dk1"/>
              </a:buClr>
              <a:buSzPts val="2800"/>
              <a:buAutoNum type="arabicPeriod"/>
            </a:pPr>
            <a:r>
              <a:rPr lang="en-US"/>
              <a:t>Classified information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0"/>
          <p:cNvSpPr txBox="1"/>
          <p:nvPr>
            <p:ph idx="1" type="body"/>
          </p:nvPr>
        </p:nvSpPr>
        <p:spPr>
          <a:xfrm>
            <a:off x="838200" y="321972"/>
            <a:ext cx="10515600" cy="585499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Non-classified information:</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 	public information</a:t>
            </a:r>
            <a:endParaRPr/>
          </a:p>
          <a:p>
            <a:pPr indent="0" lvl="0" marL="0" rtl="0" algn="l">
              <a:lnSpc>
                <a:spcPct val="90000"/>
              </a:lnSpc>
              <a:spcBef>
                <a:spcPts val="1000"/>
              </a:spcBef>
              <a:spcAft>
                <a:spcPts val="0"/>
              </a:spcAft>
              <a:buClr>
                <a:schemeClr val="dk1"/>
              </a:buClr>
              <a:buSzPts val="2800"/>
              <a:buNone/>
            </a:pPr>
            <a:r>
              <a:rPr lang="en-US"/>
              <a:t>	personal information</a:t>
            </a:r>
            <a:endParaRPr/>
          </a:p>
          <a:p>
            <a:pPr indent="0" lvl="0" marL="0" rtl="0" algn="l">
              <a:lnSpc>
                <a:spcPct val="90000"/>
              </a:lnSpc>
              <a:spcBef>
                <a:spcPts val="1000"/>
              </a:spcBef>
              <a:spcAft>
                <a:spcPts val="0"/>
              </a:spcAft>
              <a:buClr>
                <a:schemeClr val="dk1"/>
              </a:buClr>
              <a:buSzPts val="2800"/>
              <a:buNone/>
            </a:pPr>
            <a:r>
              <a:rPr lang="en-US"/>
              <a:t>	routine business information</a:t>
            </a:r>
            <a:endParaRPr/>
          </a:p>
          <a:p>
            <a:pPr indent="0" lvl="0" marL="0" rtl="0" algn="l">
              <a:lnSpc>
                <a:spcPct val="90000"/>
              </a:lnSpc>
              <a:spcBef>
                <a:spcPts val="1000"/>
              </a:spcBef>
              <a:spcAft>
                <a:spcPts val="0"/>
              </a:spcAft>
              <a:buClr>
                <a:schemeClr val="dk1"/>
              </a:buClr>
              <a:buSzPts val="2800"/>
              <a:buNone/>
            </a:pPr>
            <a:r>
              <a:rPr lang="en-US"/>
              <a:t>	private information</a:t>
            </a:r>
            <a:endParaRPr/>
          </a:p>
          <a:p>
            <a:pPr indent="0" lvl="0" marL="0" rtl="0" algn="l">
              <a:lnSpc>
                <a:spcPct val="90000"/>
              </a:lnSpc>
              <a:spcBef>
                <a:spcPts val="1000"/>
              </a:spcBef>
              <a:spcAft>
                <a:spcPts val="0"/>
              </a:spcAft>
              <a:buClr>
                <a:schemeClr val="dk1"/>
              </a:buClr>
              <a:buSzPts val="2800"/>
              <a:buNone/>
            </a:pPr>
            <a:r>
              <a:rPr lang="en-US"/>
              <a:t>	confidential business information</a:t>
            </a:r>
            <a:endParaRPr/>
          </a:p>
          <a:p>
            <a:pPr indent="0" lvl="0" marL="0" rtl="0" algn="l">
              <a:lnSpc>
                <a:spcPct val="90000"/>
              </a:lnSpc>
              <a:spcBef>
                <a:spcPts val="1000"/>
              </a:spcBef>
              <a:spcAft>
                <a:spcPts val="0"/>
              </a:spcAft>
              <a:buClr>
                <a:schemeClr val="dk1"/>
              </a:buClr>
              <a:buSzPts val="2800"/>
              <a:buNone/>
            </a:pPr>
            <a:r>
              <a:rPr lang="en-US"/>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Classified information:</a:t>
            </a:r>
            <a:endParaRPr/>
          </a:p>
          <a:p>
            <a:pPr indent="0" lvl="0" marL="0" rtl="0" algn="l">
              <a:lnSpc>
                <a:spcPct val="90000"/>
              </a:lnSpc>
              <a:spcBef>
                <a:spcPts val="1000"/>
              </a:spcBef>
              <a:spcAft>
                <a:spcPts val="0"/>
              </a:spcAft>
              <a:buClr>
                <a:schemeClr val="dk1"/>
              </a:buClr>
              <a:buSzPts val="2800"/>
              <a:buNone/>
            </a:pPr>
            <a:r>
              <a:rPr lang="en-US"/>
              <a:t>	confidential</a:t>
            </a:r>
            <a:endParaRPr/>
          </a:p>
          <a:p>
            <a:pPr indent="0" lvl="0" marL="0" rtl="0" algn="l">
              <a:lnSpc>
                <a:spcPct val="90000"/>
              </a:lnSpc>
              <a:spcBef>
                <a:spcPts val="1000"/>
              </a:spcBef>
              <a:spcAft>
                <a:spcPts val="0"/>
              </a:spcAft>
              <a:buClr>
                <a:schemeClr val="dk1"/>
              </a:buClr>
              <a:buSzPts val="2800"/>
              <a:buNone/>
            </a:pPr>
            <a:r>
              <a:rPr lang="en-US"/>
              <a:t>	secret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Types of Identity Theft</a:t>
            </a:r>
            <a:br>
              <a:rPr lang="en-US"/>
            </a:br>
            <a:endParaRPr/>
          </a:p>
        </p:txBody>
      </p:sp>
      <p:sp>
        <p:nvSpPr>
          <p:cNvPr id="175" name="Google Shape;175;p22"/>
          <p:cNvSpPr txBox="1"/>
          <p:nvPr>
            <p:ph idx="1" type="body"/>
          </p:nvPr>
        </p:nvSpPr>
        <p:spPr>
          <a:xfrm>
            <a:off x="838200" y="1223493"/>
            <a:ext cx="10515600" cy="4953470"/>
          </a:xfrm>
          <a:prstGeom prst="rect">
            <a:avLst/>
          </a:prstGeom>
          <a:noFill/>
          <a:ln>
            <a:noFill/>
          </a:ln>
        </p:spPr>
        <p:txBody>
          <a:bodyPr anchorCtr="0" anchor="t" bIns="45700" lIns="91425" spcFirstLastPara="1" rIns="91425" wrap="square" tIns="45700">
            <a:normAutofit/>
          </a:bodyPr>
          <a:lstStyle/>
          <a:p>
            <a:pPr indent="-228600" lvl="0" marL="228600" rtl="0" algn="l">
              <a:lnSpc>
                <a:spcPct val="70000"/>
              </a:lnSpc>
              <a:spcBef>
                <a:spcPts val="0"/>
              </a:spcBef>
              <a:spcAft>
                <a:spcPts val="0"/>
              </a:spcAft>
              <a:buClr>
                <a:srgbClr val="FF0000"/>
              </a:buClr>
              <a:buSzPts val="2590"/>
              <a:buChar char="•"/>
            </a:pPr>
            <a:r>
              <a:rPr lang="en-US" sz="2590">
                <a:solidFill>
                  <a:srgbClr val="FF0000"/>
                </a:solidFill>
              </a:rPr>
              <a:t>Financial Identity Theft</a:t>
            </a:r>
            <a:endParaRPr/>
          </a:p>
          <a:p>
            <a:pPr indent="0" lvl="0" marL="0" rtl="0" algn="l">
              <a:lnSpc>
                <a:spcPct val="70000"/>
              </a:lnSpc>
              <a:spcBef>
                <a:spcPts val="1000"/>
              </a:spcBef>
              <a:spcAft>
                <a:spcPts val="0"/>
              </a:spcAft>
              <a:buClr>
                <a:schemeClr val="dk1"/>
              </a:buClr>
              <a:buSzPts val="2590"/>
              <a:buNone/>
            </a:pPr>
            <a:r>
              <a:t/>
            </a:r>
            <a:endParaRPr sz="2590"/>
          </a:p>
          <a:p>
            <a:pPr indent="-228600" lvl="0" marL="228600" rtl="0" algn="l">
              <a:lnSpc>
                <a:spcPct val="70000"/>
              </a:lnSpc>
              <a:spcBef>
                <a:spcPts val="1000"/>
              </a:spcBef>
              <a:spcAft>
                <a:spcPts val="0"/>
              </a:spcAft>
              <a:buClr>
                <a:schemeClr val="dk1"/>
              </a:buClr>
              <a:buSzPts val="2590"/>
              <a:buChar char="•"/>
            </a:pPr>
            <a:r>
              <a:rPr lang="en-US" sz="2590"/>
              <a:t>Financial identity theft is by far the most common type of identity theft. </a:t>
            </a:r>
            <a:endParaRPr sz="2590"/>
          </a:p>
          <a:p>
            <a:pPr indent="-228600" lvl="0" marL="228600" rtl="0" algn="l">
              <a:lnSpc>
                <a:spcPct val="70000"/>
              </a:lnSpc>
              <a:spcBef>
                <a:spcPts val="1000"/>
              </a:spcBef>
              <a:spcAft>
                <a:spcPts val="0"/>
              </a:spcAft>
              <a:buClr>
                <a:schemeClr val="dk1"/>
              </a:buClr>
              <a:buSzPts val="2590"/>
              <a:buChar char="•"/>
            </a:pPr>
            <a:r>
              <a:rPr lang="en-US" sz="2590"/>
              <a:t>In 2014, identity thieves stole $16 billion from 12.7 million identity fraud victims, according to Javelin Strategy &amp; Research.</a:t>
            </a:r>
            <a:endParaRPr/>
          </a:p>
          <a:p>
            <a:pPr indent="-228600" lvl="0" marL="228600" rtl="0" algn="l">
              <a:lnSpc>
                <a:spcPct val="70000"/>
              </a:lnSpc>
              <a:spcBef>
                <a:spcPts val="1000"/>
              </a:spcBef>
              <a:spcAft>
                <a:spcPts val="0"/>
              </a:spcAft>
              <a:buClr>
                <a:schemeClr val="dk1"/>
              </a:buClr>
              <a:buSzPts val="2590"/>
              <a:buChar char="•"/>
            </a:pPr>
            <a:r>
              <a:rPr lang="en-US" sz="2590"/>
              <a:t> In most cases, the identity thief is trying to get a credit card, loan, or simply buy things by claiming to be someone else. </a:t>
            </a:r>
            <a:endParaRPr sz="2590"/>
          </a:p>
          <a:p>
            <a:pPr indent="-228600" lvl="0" marL="228600" rtl="0" algn="l">
              <a:lnSpc>
                <a:spcPct val="70000"/>
              </a:lnSpc>
              <a:spcBef>
                <a:spcPts val="1000"/>
              </a:spcBef>
              <a:spcAft>
                <a:spcPts val="0"/>
              </a:spcAft>
              <a:buClr>
                <a:schemeClr val="dk1"/>
              </a:buClr>
              <a:buSzPts val="2590"/>
              <a:buChar char="•"/>
            </a:pPr>
            <a:r>
              <a:rPr lang="en-US" sz="2590"/>
              <a:t>This can be extremely damaging to a victim’s credit score and their ability to get a loan in the future. </a:t>
            </a:r>
            <a:endParaRPr sz="2590"/>
          </a:p>
          <a:p>
            <a:pPr indent="-228600" lvl="0" marL="228600" rtl="0" algn="l">
              <a:lnSpc>
                <a:spcPct val="70000"/>
              </a:lnSpc>
              <a:spcBef>
                <a:spcPts val="1000"/>
              </a:spcBef>
              <a:spcAft>
                <a:spcPts val="0"/>
              </a:spcAft>
              <a:buClr>
                <a:schemeClr val="accent1"/>
              </a:buClr>
              <a:buSzPts val="2590"/>
              <a:buChar char="•"/>
            </a:pPr>
            <a:r>
              <a:rPr lang="en-US" sz="2590">
                <a:solidFill>
                  <a:schemeClr val="accent1"/>
                </a:solidFill>
              </a:rPr>
              <a:t>It’s important to check your credit history regularly to ensure it contains accurate information.</a:t>
            </a:r>
            <a:endParaRPr/>
          </a:p>
          <a:p>
            <a:pPr indent="-228600" lvl="0" marL="228600" rtl="0" algn="l">
              <a:lnSpc>
                <a:spcPct val="70000"/>
              </a:lnSpc>
              <a:spcBef>
                <a:spcPts val="1000"/>
              </a:spcBef>
              <a:spcAft>
                <a:spcPts val="0"/>
              </a:spcAft>
              <a:buClr>
                <a:schemeClr val="accent1"/>
              </a:buClr>
              <a:buSzPts val="2590"/>
              <a:buChar char="•"/>
            </a:pPr>
            <a:r>
              <a:rPr lang="en-US" sz="2590">
                <a:solidFill>
                  <a:schemeClr val="accent1"/>
                </a:solidFill>
              </a:rPr>
              <a:t> If you do not recognize creditors or inquiries against your credit file, this could be a sign of identity theft.</a:t>
            </a:r>
            <a:endParaRPr/>
          </a:p>
          <a:p>
            <a:pPr indent="-64135" lvl="0" marL="228600" rtl="0" algn="l">
              <a:lnSpc>
                <a:spcPct val="70000"/>
              </a:lnSpc>
              <a:spcBef>
                <a:spcPts val="1000"/>
              </a:spcBef>
              <a:spcAft>
                <a:spcPts val="0"/>
              </a:spcAft>
              <a:buClr>
                <a:schemeClr val="dk1"/>
              </a:buClr>
              <a:buSzPts val="2590"/>
              <a:buNone/>
            </a:pPr>
            <a:r>
              <a:t/>
            </a:r>
            <a:endParaRPr sz="259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3"/>
          <p:cNvSpPr txBox="1"/>
          <p:nvPr>
            <p:ph idx="1" type="body"/>
          </p:nvPr>
        </p:nvSpPr>
        <p:spPr>
          <a:xfrm>
            <a:off x="838200" y="669701"/>
            <a:ext cx="10515600" cy="550726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F0000"/>
              </a:buClr>
              <a:buSzPts val="2800"/>
              <a:buChar char="•"/>
            </a:pPr>
            <a:r>
              <a:rPr lang="en-US">
                <a:solidFill>
                  <a:srgbClr val="FF0000"/>
                </a:solidFill>
              </a:rPr>
              <a:t>Medical Identity Theft</a:t>
            </a:r>
            <a:endParaRPr/>
          </a:p>
          <a:p>
            <a:pPr indent="0" lvl="0" marL="0" rtl="0" algn="l">
              <a:lnSpc>
                <a:spcPct val="90000"/>
              </a:lnSpc>
              <a:spcBef>
                <a:spcPts val="1000"/>
              </a:spcBef>
              <a:spcAft>
                <a:spcPts val="0"/>
              </a:spcAft>
              <a:buClr>
                <a:schemeClr val="dk1"/>
              </a:buClr>
              <a:buSzPts val="2800"/>
              <a:buNone/>
            </a:pPr>
            <a:r>
              <a:t/>
            </a:r>
            <a:endParaRPr>
              <a:solidFill>
                <a:srgbClr val="FF0000"/>
              </a:solidFill>
            </a:endParaRPr>
          </a:p>
          <a:p>
            <a:pPr indent="-228600" lvl="0" marL="228600" rtl="0" algn="l">
              <a:lnSpc>
                <a:spcPct val="90000"/>
              </a:lnSpc>
              <a:spcBef>
                <a:spcPts val="1000"/>
              </a:spcBef>
              <a:spcAft>
                <a:spcPts val="0"/>
              </a:spcAft>
              <a:buClr>
                <a:schemeClr val="dk1"/>
              </a:buClr>
              <a:buSzPts val="2400"/>
              <a:buChar char="•"/>
            </a:pPr>
            <a:r>
              <a:rPr lang="en-US" sz="2400"/>
              <a:t>Medical identity theft occurs when someone uses another individual’s personally identifiable information to fraudulently obtain medical service, prescription drugs or medical insurance coverage. </a:t>
            </a:r>
            <a:endParaRPr sz="2400"/>
          </a:p>
          <a:p>
            <a:pPr indent="-228600" lvl="0" marL="228600" rtl="0" algn="l">
              <a:lnSpc>
                <a:spcPct val="90000"/>
              </a:lnSpc>
              <a:spcBef>
                <a:spcPts val="1000"/>
              </a:spcBef>
              <a:spcAft>
                <a:spcPts val="0"/>
              </a:spcAft>
              <a:buClr>
                <a:schemeClr val="dk1"/>
              </a:buClr>
              <a:buSzPts val="2400"/>
              <a:buChar char="•"/>
            </a:pPr>
            <a:r>
              <a:rPr lang="en-US" sz="2400"/>
              <a:t>This type of identity theft can be a costly and complicated crime to resolve.</a:t>
            </a:r>
            <a:endParaRPr/>
          </a:p>
          <a:p>
            <a:pPr indent="-228600" lvl="0" marL="228600" rtl="0" algn="l">
              <a:lnSpc>
                <a:spcPct val="90000"/>
              </a:lnSpc>
              <a:spcBef>
                <a:spcPts val="1000"/>
              </a:spcBef>
              <a:spcAft>
                <a:spcPts val="0"/>
              </a:spcAft>
              <a:buClr>
                <a:schemeClr val="dk1"/>
              </a:buClr>
              <a:buSzPts val="2400"/>
              <a:buChar char="•"/>
            </a:pPr>
            <a:r>
              <a:rPr lang="en-US" sz="2400"/>
              <a:t> Ponemon Institute reports that the majority of medical identity theft victims paid an average of $13,500 to resolve the crime. </a:t>
            </a:r>
            <a:endParaRPr sz="2400"/>
          </a:p>
          <a:p>
            <a:pPr indent="-228600" lvl="0" marL="228600" rtl="0" algn="l">
              <a:lnSpc>
                <a:spcPct val="90000"/>
              </a:lnSpc>
              <a:spcBef>
                <a:spcPts val="1000"/>
              </a:spcBef>
              <a:spcAft>
                <a:spcPts val="0"/>
              </a:spcAft>
              <a:buClr>
                <a:schemeClr val="dk1"/>
              </a:buClr>
              <a:buSzPts val="2400"/>
              <a:buChar char="•"/>
            </a:pPr>
            <a:r>
              <a:rPr lang="en-US" sz="2400"/>
              <a:t>While most types of identity theft leave victims with financial damage, medical identity theft can also result in the identity thief’s medical history being added to the victim’s medical records. </a:t>
            </a:r>
            <a:endParaRPr sz="2400"/>
          </a:p>
          <a:p>
            <a:pPr indent="-228600" lvl="0" marL="228600" rtl="0" algn="l">
              <a:lnSpc>
                <a:spcPct val="90000"/>
              </a:lnSpc>
              <a:spcBef>
                <a:spcPts val="1000"/>
              </a:spcBef>
              <a:spcAft>
                <a:spcPts val="0"/>
              </a:spcAft>
              <a:buClr>
                <a:schemeClr val="dk1"/>
              </a:buClr>
              <a:buSzPts val="2400"/>
              <a:buChar char="•"/>
            </a:pPr>
            <a:r>
              <a:rPr lang="en-US" sz="2400"/>
              <a:t>Inaccurate medical records are difficult to correct and may keep the victim from getting the appropriate insurance coverage or medical care they need.</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descr="Phishing is just one of the many frauds onthe Internet, trying to fool people intoparting with their money. Phishing refer..." id="89" name="Google Shape;89;geb6ddccba6_0_11"/>
          <p:cNvPicPr preferRelativeResize="0"/>
          <p:nvPr>
            <p:ph idx="1" type="body"/>
          </p:nvPr>
        </p:nvPicPr>
        <p:blipFill rotWithShape="1">
          <a:blip r:embed="rId3">
            <a:alphaModFix/>
          </a:blip>
          <a:srcRect b="0" l="0" r="0" t="0"/>
          <a:stretch/>
        </p:blipFill>
        <p:spPr>
          <a:xfrm>
            <a:off x="1289034" y="244699"/>
            <a:ext cx="8499000" cy="63741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4"/>
          <p:cNvSpPr txBox="1"/>
          <p:nvPr>
            <p:ph idx="1" type="body"/>
          </p:nvPr>
        </p:nvSpPr>
        <p:spPr>
          <a:xfrm>
            <a:off x="838200" y="553792"/>
            <a:ext cx="10515600" cy="562317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F0000"/>
              </a:buClr>
              <a:buSzPts val="2590"/>
              <a:buChar char="•"/>
            </a:pPr>
            <a:r>
              <a:rPr lang="en-US" sz="2590">
                <a:solidFill>
                  <a:srgbClr val="FF0000"/>
                </a:solidFill>
              </a:rPr>
              <a:t>Criminal Identity Theft</a:t>
            </a:r>
            <a:endParaRPr/>
          </a:p>
          <a:p>
            <a:pPr indent="0" lvl="0" marL="0" rtl="0" algn="l">
              <a:lnSpc>
                <a:spcPct val="90000"/>
              </a:lnSpc>
              <a:spcBef>
                <a:spcPts val="1000"/>
              </a:spcBef>
              <a:spcAft>
                <a:spcPts val="0"/>
              </a:spcAft>
              <a:buClr>
                <a:schemeClr val="dk1"/>
              </a:buClr>
              <a:buSzPts val="2590"/>
              <a:buNone/>
            </a:pPr>
            <a:r>
              <a:t/>
            </a:r>
            <a:endParaRPr sz="2590">
              <a:solidFill>
                <a:srgbClr val="FF0000"/>
              </a:solidFill>
            </a:endParaRPr>
          </a:p>
          <a:p>
            <a:pPr indent="-228600" lvl="0" marL="228600" rtl="0" algn="l">
              <a:lnSpc>
                <a:spcPct val="90000"/>
              </a:lnSpc>
              <a:spcBef>
                <a:spcPts val="1000"/>
              </a:spcBef>
              <a:spcAft>
                <a:spcPts val="0"/>
              </a:spcAft>
              <a:buClr>
                <a:schemeClr val="dk1"/>
              </a:buClr>
              <a:buSzPts val="2590"/>
              <a:buChar char="•"/>
            </a:pPr>
            <a:r>
              <a:rPr lang="en-US" sz="2590"/>
              <a:t>Criminal identity theft usually happens when someone gives false information to police at the time they are arrested. </a:t>
            </a:r>
            <a:endParaRPr sz="2590"/>
          </a:p>
          <a:p>
            <a:pPr indent="-228600" lvl="0" marL="228600" rtl="0" algn="l">
              <a:lnSpc>
                <a:spcPct val="90000"/>
              </a:lnSpc>
              <a:spcBef>
                <a:spcPts val="1000"/>
              </a:spcBef>
              <a:spcAft>
                <a:spcPts val="0"/>
              </a:spcAft>
              <a:buClr>
                <a:schemeClr val="dk1"/>
              </a:buClr>
              <a:buSzPts val="2590"/>
              <a:buChar char="•"/>
            </a:pPr>
            <a:r>
              <a:rPr lang="en-US" sz="2590"/>
              <a:t>Sometimes, criminals will get state-issued identity documents using credentials that they have stolen from someone else, or they have simply created a fake ID. </a:t>
            </a:r>
            <a:endParaRPr sz="2590"/>
          </a:p>
          <a:p>
            <a:pPr indent="-228600" lvl="0" marL="228600" rtl="0" algn="l">
              <a:lnSpc>
                <a:spcPct val="90000"/>
              </a:lnSpc>
              <a:spcBef>
                <a:spcPts val="1000"/>
              </a:spcBef>
              <a:spcAft>
                <a:spcPts val="0"/>
              </a:spcAft>
              <a:buClr>
                <a:schemeClr val="dk1"/>
              </a:buClr>
              <a:buSzPts val="2590"/>
              <a:buChar char="•"/>
            </a:pPr>
            <a:r>
              <a:rPr lang="en-US" sz="2590"/>
              <a:t>If this type of fraud works, the criminal charges could be filed against the identity theft victim, and the real criminal may be off the hook.</a:t>
            </a:r>
            <a:endParaRPr/>
          </a:p>
          <a:p>
            <a:pPr indent="-228600" lvl="0" marL="228600" rtl="0" algn="l">
              <a:lnSpc>
                <a:spcPct val="90000"/>
              </a:lnSpc>
              <a:spcBef>
                <a:spcPts val="1000"/>
              </a:spcBef>
              <a:spcAft>
                <a:spcPts val="0"/>
              </a:spcAft>
              <a:buClr>
                <a:schemeClr val="dk1"/>
              </a:buClr>
              <a:buSzPts val="2590"/>
              <a:buChar char="•"/>
            </a:pPr>
            <a:r>
              <a:rPr lang="en-US" sz="2590"/>
              <a:t>Most victims of criminal identity theft learn about the incidents by chance.</a:t>
            </a:r>
            <a:endParaRPr/>
          </a:p>
          <a:p>
            <a:pPr indent="-228600" lvl="0" marL="228600" rtl="0" algn="l">
              <a:lnSpc>
                <a:spcPct val="90000"/>
              </a:lnSpc>
              <a:spcBef>
                <a:spcPts val="1000"/>
              </a:spcBef>
              <a:spcAft>
                <a:spcPts val="0"/>
              </a:spcAft>
              <a:buClr>
                <a:schemeClr val="dk1"/>
              </a:buClr>
              <a:buSzPts val="2590"/>
              <a:buChar char="•"/>
            </a:pPr>
            <a:r>
              <a:rPr lang="en-US" sz="2590"/>
              <a:t> For example, they may receive a court summons, find that their driver’s license has been suspended when they are stopped for minor traffic violations, or possibly through employment background checks.</a:t>
            </a:r>
            <a:endParaRPr/>
          </a:p>
          <a:p>
            <a:pPr indent="-64135" lvl="0" marL="228600" rtl="0" algn="l">
              <a:lnSpc>
                <a:spcPct val="90000"/>
              </a:lnSpc>
              <a:spcBef>
                <a:spcPts val="1000"/>
              </a:spcBef>
              <a:spcAft>
                <a:spcPts val="0"/>
              </a:spcAft>
              <a:buClr>
                <a:schemeClr val="dk1"/>
              </a:buClr>
              <a:buSzPts val="2590"/>
              <a:buNone/>
            </a:pPr>
            <a:r>
              <a:t/>
            </a:r>
            <a:endParaRPr sz="259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5"/>
          <p:cNvSpPr txBox="1"/>
          <p:nvPr>
            <p:ph idx="1" type="body"/>
          </p:nvPr>
        </p:nvSpPr>
        <p:spPr>
          <a:xfrm>
            <a:off x="838200" y="309092"/>
            <a:ext cx="10515600" cy="620761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It can be very difficult for the victim of a criminal identity theft to clear their record. </a:t>
            </a:r>
            <a:endParaRPr sz="2400"/>
          </a:p>
          <a:p>
            <a:pPr indent="-228600" lvl="0" marL="228600" rtl="0" algn="l">
              <a:lnSpc>
                <a:spcPct val="90000"/>
              </a:lnSpc>
              <a:spcBef>
                <a:spcPts val="1000"/>
              </a:spcBef>
              <a:spcAft>
                <a:spcPts val="0"/>
              </a:spcAft>
              <a:buClr>
                <a:schemeClr val="dk1"/>
              </a:buClr>
              <a:buSzPts val="2400"/>
              <a:buChar char="•"/>
            </a:pPr>
            <a:r>
              <a:rPr lang="en-US" sz="2400"/>
              <a:t>The steps differ depending on the jurisdiction where the crime occurred. </a:t>
            </a:r>
            <a:endParaRPr sz="2400"/>
          </a:p>
          <a:p>
            <a:pPr indent="-228600" lvl="0" marL="228600" rtl="0" algn="l">
              <a:lnSpc>
                <a:spcPct val="90000"/>
              </a:lnSpc>
              <a:spcBef>
                <a:spcPts val="1000"/>
              </a:spcBef>
              <a:spcAft>
                <a:spcPts val="0"/>
              </a:spcAft>
              <a:buClr>
                <a:schemeClr val="dk1"/>
              </a:buClr>
              <a:buSzPts val="2400"/>
              <a:buChar char="•"/>
            </a:pPr>
            <a:r>
              <a:rPr lang="en-US" sz="2400"/>
              <a:t>If the true identity of the criminal cannot be determined, clearing the record can take even more time. </a:t>
            </a:r>
            <a:endParaRPr sz="2400"/>
          </a:p>
          <a:p>
            <a:pPr indent="-228600" lvl="0" marL="228600" rtl="0" algn="l">
              <a:lnSpc>
                <a:spcPct val="90000"/>
              </a:lnSpc>
              <a:spcBef>
                <a:spcPts val="1000"/>
              </a:spcBef>
              <a:spcAft>
                <a:spcPts val="0"/>
              </a:spcAft>
              <a:buClr>
                <a:schemeClr val="dk1"/>
              </a:buClr>
              <a:buSzPts val="2400"/>
              <a:buChar char="•"/>
            </a:pPr>
            <a:r>
              <a:rPr lang="en-US" sz="2400"/>
              <a:t>The victim might need to track down the police officers who made the original arrest and prove their own identity. </a:t>
            </a:r>
            <a:endParaRPr sz="2400"/>
          </a:p>
          <a:p>
            <a:pPr indent="-228600" lvl="0" marL="228600" rtl="0" algn="l">
              <a:lnSpc>
                <a:spcPct val="90000"/>
              </a:lnSpc>
              <a:spcBef>
                <a:spcPts val="1000"/>
              </a:spcBef>
              <a:spcAft>
                <a:spcPts val="0"/>
              </a:spcAft>
              <a:buClr>
                <a:schemeClr val="dk1"/>
              </a:buClr>
              <a:buSzPts val="2400"/>
              <a:buChar char="•"/>
            </a:pPr>
            <a:r>
              <a:rPr lang="en-US" sz="2400"/>
              <a:t>They may also need to attend a court hearing to be cleared of the charges.</a:t>
            </a:r>
            <a:endParaRPr/>
          </a:p>
          <a:p>
            <a:pPr indent="-228600" lvl="0" marL="228600" rtl="0" algn="l">
              <a:lnSpc>
                <a:spcPct val="90000"/>
              </a:lnSpc>
              <a:spcBef>
                <a:spcPts val="1000"/>
              </a:spcBef>
              <a:spcAft>
                <a:spcPts val="0"/>
              </a:spcAft>
              <a:buClr>
                <a:schemeClr val="dk1"/>
              </a:buClr>
              <a:buSzPts val="2400"/>
              <a:buChar char="•"/>
            </a:pPr>
            <a:r>
              <a:rPr lang="en-US" sz="2400"/>
              <a:t>As a result of criminal identity theft, police will sometimes list the victim’s name as an alias for the criminal’s true identity in their records. </a:t>
            </a:r>
            <a:endParaRPr sz="2400"/>
          </a:p>
          <a:p>
            <a:pPr indent="-228600" lvl="0" marL="228600" rtl="0" algn="l">
              <a:lnSpc>
                <a:spcPct val="90000"/>
              </a:lnSpc>
              <a:spcBef>
                <a:spcPts val="1000"/>
              </a:spcBef>
              <a:spcAft>
                <a:spcPts val="0"/>
              </a:spcAft>
              <a:buClr>
                <a:schemeClr val="dk1"/>
              </a:buClr>
              <a:buSzPts val="2400"/>
              <a:buChar char="•"/>
            </a:pPr>
            <a:r>
              <a:rPr lang="en-US" sz="2400"/>
              <a:t>Victims of criminal identity theft may often find that some sources still have incorrect criminal records in their databases even after it has been cleared by courts and the police records are corrected.</a:t>
            </a:r>
            <a:endParaRPr/>
          </a:p>
          <a:p>
            <a:pPr indent="-228600" lvl="0" marL="228600" rtl="0" algn="l">
              <a:lnSpc>
                <a:spcPct val="90000"/>
              </a:lnSpc>
              <a:spcBef>
                <a:spcPts val="1000"/>
              </a:spcBef>
              <a:spcAft>
                <a:spcPts val="0"/>
              </a:spcAft>
              <a:buClr>
                <a:schemeClr val="dk1"/>
              </a:buClr>
              <a:buSzPts val="2400"/>
              <a:buChar char="•"/>
            </a:pPr>
            <a:r>
              <a:rPr lang="en-US" sz="2400"/>
              <a:t> Because of that, future background checks might even show false criminal records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6"/>
          <p:cNvSpPr txBox="1"/>
          <p:nvPr>
            <p:ph idx="1" type="body"/>
          </p:nvPr>
        </p:nvSpPr>
        <p:spPr>
          <a:xfrm>
            <a:off x="838200" y="399245"/>
            <a:ext cx="10515600" cy="5777718"/>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rgbClr val="FF0000"/>
              </a:buClr>
              <a:buSzPts val="2590"/>
              <a:buChar char="•"/>
            </a:pPr>
            <a:r>
              <a:rPr lang="en-US" sz="2590">
                <a:solidFill>
                  <a:srgbClr val="FF0000"/>
                </a:solidFill>
              </a:rPr>
              <a:t>Child Identity Theft</a:t>
            </a:r>
            <a:endParaRPr/>
          </a:p>
          <a:p>
            <a:pPr indent="0" lvl="0" marL="0" rtl="0" algn="l">
              <a:lnSpc>
                <a:spcPct val="80000"/>
              </a:lnSpc>
              <a:spcBef>
                <a:spcPts val="1000"/>
              </a:spcBef>
              <a:spcAft>
                <a:spcPts val="0"/>
              </a:spcAft>
              <a:buClr>
                <a:schemeClr val="dk1"/>
              </a:buClr>
              <a:buSzPts val="2590"/>
              <a:buNone/>
            </a:pPr>
            <a:r>
              <a:t/>
            </a:r>
            <a:endParaRPr sz="2590">
              <a:solidFill>
                <a:srgbClr val="FF0000"/>
              </a:solidFill>
            </a:endParaRPr>
          </a:p>
          <a:p>
            <a:pPr indent="-228600" lvl="0" marL="228600" rtl="0" algn="l">
              <a:lnSpc>
                <a:spcPct val="80000"/>
              </a:lnSpc>
              <a:spcBef>
                <a:spcPts val="1000"/>
              </a:spcBef>
              <a:spcAft>
                <a:spcPts val="0"/>
              </a:spcAft>
              <a:buClr>
                <a:schemeClr val="dk1"/>
              </a:buClr>
              <a:buSzPts val="2405"/>
              <a:buChar char="•"/>
            </a:pPr>
            <a:r>
              <a:rPr lang="en-US" sz="2405"/>
              <a:t>Child identity theft happens when someone steals or misuses a minor’s personal information. </a:t>
            </a:r>
            <a:endParaRPr sz="2405"/>
          </a:p>
          <a:p>
            <a:pPr indent="-228600" lvl="0" marL="228600" rtl="0" algn="l">
              <a:lnSpc>
                <a:spcPct val="80000"/>
              </a:lnSpc>
              <a:spcBef>
                <a:spcPts val="1000"/>
              </a:spcBef>
              <a:spcAft>
                <a:spcPts val="0"/>
              </a:spcAft>
              <a:buClr>
                <a:schemeClr val="dk1"/>
              </a:buClr>
              <a:buSzPts val="2405"/>
              <a:buChar char="•"/>
            </a:pPr>
            <a:r>
              <a:rPr lang="en-US" sz="2405"/>
              <a:t>In many cases, an identity thief starts by using a child’s Social Security number to open lines of credit, obtain driver’s licenses, or even buy a house using a child’s identity. </a:t>
            </a:r>
            <a:endParaRPr sz="2405"/>
          </a:p>
          <a:p>
            <a:pPr indent="-228600" lvl="0" marL="228600" rtl="0" algn="l">
              <a:lnSpc>
                <a:spcPct val="80000"/>
              </a:lnSpc>
              <a:spcBef>
                <a:spcPts val="1000"/>
              </a:spcBef>
              <a:spcAft>
                <a:spcPts val="0"/>
              </a:spcAft>
              <a:buClr>
                <a:schemeClr val="dk1"/>
              </a:buClr>
              <a:buSzPts val="2405"/>
              <a:buChar char="•"/>
            </a:pPr>
            <a:r>
              <a:rPr lang="en-US" sz="2405"/>
              <a:t>The Social Security numbers of children are often extremely valuable because they do not have any information associated with them yet. They are a blank slate. </a:t>
            </a:r>
            <a:endParaRPr sz="2405"/>
          </a:p>
          <a:p>
            <a:pPr indent="-228600" lvl="0" marL="228600" rtl="0" algn="l">
              <a:lnSpc>
                <a:spcPct val="80000"/>
              </a:lnSpc>
              <a:spcBef>
                <a:spcPts val="1000"/>
              </a:spcBef>
              <a:spcAft>
                <a:spcPts val="0"/>
              </a:spcAft>
              <a:buClr>
                <a:schemeClr val="dk1"/>
              </a:buClr>
              <a:buSzPts val="2405"/>
              <a:buChar char="•"/>
            </a:pPr>
            <a:r>
              <a:rPr lang="en-US" sz="2405"/>
              <a:t>This type of fraud can go undetected for years because most children don’t discover the problem until they become adults. </a:t>
            </a:r>
            <a:endParaRPr sz="2405"/>
          </a:p>
          <a:p>
            <a:pPr indent="-228600" lvl="0" marL="228600" rtl="0" algn="l">
              <a:lnSpc>
                <a:spcPct val="80000"/>
              </a:lnSpc>
              <a:spcBef>
                <a:spcPts val="1000"/>
              </a:spcBef>
              <a:spcAft>
                <a:spcPts val="0"/>
              </a:spcAft>
              <a:buClr>
                <a:schemeClr val="dk1"/>
              </a:buClr>
              <a:buSzPts val="2405"/>
              <a:buChar char="•"/>
            </a:pPr>
            <a:r>
              <a:rPr lang="en-US" sz="2405"/>
              <a:t>Sometimes, the impostor can be a family member or a friend who sees an opportunity to claim benefits by using a minor’s identity. </a:t>
            </a:r>
            <a:endParaRPr sz="2405"/>
          </a:p>
          <a:p>
            <a:pPr indent="-228600" lvl="0" marL="228600" rtl="0" algn="l">
              <a:lnSpc>
                <a:spcPct val="80000"/>
              </a:lnSpc>
              <a:spcBef>
                <a:spcPts val="1000"/>
              </a:spcBef>
              <a:spcAft>
                <a:spcPts val="0"/>
              </a:spcAft>
              <a:buClr>
                <a:schemeClr val="dk1"/>
              </a:buClr>
              <a:buSzPts val="2405"/>
              <a:buChar char="•"/>
            </a:pPr>
            <a:r>
              <a:rPr lang="en-US" sz="2405"/>
              <a:t> Child identity theft is fairly common and the problem is growing.</a:t>
            </a:r>
            <a:endParaRPr/>
          </a:p>
          <a:p>
            <a:pPr indent="-75882" lvl="0" marL="228600" rtl="0" algn="l">
              <a:lnSpc>
                <a:spcPct val="80000"/>
              </a:lnSpc>
              <a:spcBef>
                <a:spcPts val="1000"/>
              </a:spcBef>
              <a:spcAft>
                <a:spcPts val="0"/>
              </a:spcAft>
              <a:buClr>
                <a:schemeClr val="dk1"/>
              </a:buClr>
              <a:buSzPts val="2405"/>
              <a:buNone/>
            </a:pPr>
            <a:r>
              <a:t/>
            </a:r>
            <a:endParaRPr sz="2405"/>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7"/>
          <p:cNvSpPr txBox="1"/>
          <p:nvPr>
            <p:ph idx="1" type="body"/>
          </p:nvPr>
        </p:nvSpPr>
        <p:spPr>
          <a:xfrm>
            <a:off x="838200" y="347730"/>
            <a:ext cx="10515600" cy="582923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F0000"/>
              </a:buClr>
              <a:buSzPts val="2800"/>
              <a:buChar char="•"/>
            </a:pPr>
            <a:r>
              <a:rPr lang="en-US">
                <a:solidFill>
                  <a:srgbClr val="FF0000"/>
                </a:solidFill>
              </a:rPr>
              <a:t>Identity Cloning &amp; Concealment</a:t>
            </a:r>
            <a:endParaRPr/>
          </a:p>
          <a:p>
            <a:pPr indent="0" lvl="0" marL="0" rtl="0" algn="l">
              <a:lnSpc>
                <a:spcPct val="90000"/>
              </a:lnSpc>
              <a:spcBef>
                <a:spcPts val="1000"/>
              </a:spcBef>
              <a:spcAft>
                <a:spcPts val="0"/>
              </a:spcAft>
              <a:buClr>
                <a:schemeClr val="dk1"/>
              </a:buClr>
              <a:buSzPts val="2800"/>
              <a:buNone/>
            </a:pPr>
            <a:r>
              <a:t/>
            </a:r>
            <a:endParaRPr>
              <a:solidFill>
                <a:srgbClr val="FF0000"/>
              </a:solidFill>
            </a:endParaRPr>
          </a:p>
          <a:p>
            <a:pPr indent="-228600" lvl="0" marL="228600" rtl="0" algn="l">
              <a:lnSpc>
                <a:spcPct val="90000"/>
              </a:lnSpc>
              <a:spcBef>
                <a:spcPts val="1000"/>
              </a:spcBef>
              <a:spcAft>
                <a:spcPts val="0"/>
              </a:spcAft>
              <a:buClr>
                <a:schemeClr val="dk1"/>
              </a:buClr>
              <a:buSzPts val="2400"/>
              <a:buChar char="•"/>
            </a:pPr>
            <a:r>
              <a:rPr lang="en-US" sz="2400"/>
              <a:t>With identity cloning, the identity thief is usually attempting to impersonate someone else so they can simply hide their true identity. </a:t>
            </a:r>
            <a:endParaRPr sz="2400"/>
          </a:p>
          <a:p>
            <a:pPr indent="-228600" lvl="0" marL="228600" rtl="0" algn="l">
              <a:lnSpc>
                <a:spcPct val="90000"/>
              </a:lnSpc>
              <a:spcBef>
                <a:spcPts val="1000"/>
              </a:spcBef>
              <a:spcAft>
                <a:spcPts val="0"/>
              </a:spcAft>
              <a:buClr>
                <a:schemeClr val="dk1"/>
              </a:buClr>
              <a:buSzPts val="2400"/>
              <a:buChar char="•"/>
            </a:pPr>
            <a:r>
              <a:rPr lang="en-US" sz="2400"/>
              <a:t>These may be people who are hiding from creditors, illegal immigrants, or people who just want to become “anonymous” for other reasons.</a:t>
            </a:r>
            <a:endParaRPr/>
          </a:p>
          <a:p>
            <a:pPr indent="-228600" lvl="0" marL="228600" rtl="0" algn="l">
              <a:lnSpc>
                <a:spcPct val="90000"/>
              </a:lnSpc>
              <a:spcBef>
                <a:spcPts val="1000"/>
              </a:spcBef>
              <a:spcAft>
                <a:spcPts val="0"/>
              </a:spcAft>
              <a:buClr>
                <a:schemeClr val="dk1"/>
              </a:buClr>
              <a:buSzPts val="2400"/>
              <a:buChar char="•"/>
            </a:pPr>
            <a:r>
              <a:rPr lang="en-US" sz="2400"/>
              <a:t> A minor form of this are people who use the photos of someone else on social networks to pose as someone else.</a:t>
            </a:r>
            <a:endParaRPr/>
          </a:p>
          <a:p>
            <a:pPr indent="-228600" lvl="0" marL="228600" rtl="0" algn="l">
              <a:lnSpc>
                <a:spcPct val="90000"/>
              </a:lnSpc>
              <a:spcBef>
                <a:spcPts val="1000"/>
              </a:spcBef>
              <a:spcAft>
                <a:spcPts val="0"/>
              </a:spcAft>
              <a:buClr>
                <a:schemeClr val="dk1"/>
              </a:buClr>
              <a:buSzPts val="2400"/>
              <a:buChar char="•"/>
            </a:pPr>
            <a:r>
              <a:rPr lang="en-US" sz="2400"/>
              <a:t> Unlike financial identity theft which is usually exposed when the debts pile up, identity cloning for concealment may go on forever without being detected.</a:t>
            </a:r>
            <a:endParaRPr/>
          </a:p>
          <a:p>
            <a:pPr indent="-228600" lvl="0" marL="228600" rtl="0" algn="l">
              <a:lnSpc>
                <a:spcPct val="90000"/>
              </a:lnSpc>
              <a:spcBef>
                <a:spcPts val="1000"/>
              </a:spcBef>
              <a:spcAft>
                <a:spcPts val="0"/>
              </a:spcAft>
              <a:buClr>
                <a:schemeClr val="dk1"/>
              </a:buClr>
              <a:buSzPts val="2400"/>
              <a:buChar char="•"/>
            </a:pPr>
            <a:r>
              <a:rPr lang="en-US" sz="2400"/>
              <a:t> This is especially true if the identity thief can get false credentials to pass authentication tests.</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8"/>
          <p:cNvSpPr txBox="1"/>
          <p:nvPr>
            <p:ph idx="1" type="body"/>
          </p:nvPr>
        </p:nvSpPr>
        <p:spPr>
          <a:xfrm>
            <a:off x="838200" y="334851"/>
            <a:ext cx="10515600" cy="5842112"/>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rgbClr val="FF0000"/>
              </a:buClr>
              <a:buSzPts val="2590"/>
              <a:buChar char="•"/>
            </a:pPr>
            <a:r>
              <a:rPr lang="en-US" sz="2590">
                <a:solidFill>
                  <a:srgbClr val="FF0000"/>
                </a:solidFill>
              </a:rPr>
              <a:t>Synthetic Identity Theft</a:t>
            </a:r>
            <a:endParaRPr/>
          </a:p>
          <a:p>
            <a:pPr indent="0" lvl="0" marL="0" rtl="0" algn="l">
              <a:lnSpc>
                <a:spcPct val="80000"/>
              </a:lnSpc>
              <a:spcBef>
                <a:spcPts val="1000"/>
              </a:spcBef>
              <a:spcAft>
                <a:spcPts val="0"/>
              </a:spcAft>
              <a:buClr>
                <a:schemeClr val="dk1"/>
              </a:buClr>
              <a:buSzPts val="2590"/>
              <a:buNone/>
            </a:pPr>
            <a:r>
              <a:t/>
            </a:r>
            <a:endParaRPr sz="2590">
              <a:solidFill>
                <a:srgbClr val="FF0000"/>
              </a:solidFill>
            </a:endParaRPr>
          </a:p>
          <a:p>
            <a:pPr indent="-228600" lvl="0" marL="228600" rtl="0" algn="l">
              <a:lnSpc>
                <a:spcPct val="80000"/>
              </a:lnSpc>
              <a:spcBef>
                <a:spcPts val="1000"/>
              </a:spcBef>
              <a:spcAft>
                <a:spcPts val="0"/>
              </a:spcAft>
              <a:buClr>
                <a:schemeClr val="dk1"/>
              </a:buClr>
              <a:buSzPts val="2590"/>
              <a:buChar char="•"/>
            </a:pPr>
            <a:r>
              <a:rPr lang="en-US" sz="2590"/>
              <a:t>Synthetic identity theft is a type of identity theft where identities are completely or partially fabricated. </a:t>
            </a:r>
            <a:endParaRPr sz="2590"/>
          </a:p>
          <a:p>
            <a:pPr indent="-228600" lvl="0" marL="228600" rtl="0" algn="l">
              <a:lnSpc>
                <a:spcPct val="80000"/>
              </a:lnSpc>
              <a:spcBef>
                <a:spcPts val="1000"/>
              </a:spcBef>
              <a:spcAft>
                <a:spcPts val="0"/>
              </a:spcAft>
              <a:buClr>
                <a:schemeClr val="dk1"/>
              </a:buClr>
              <a:buSzPts val="2590"/>
              <a:buChar char="•"/>
            </a:pPr>
            <a:r>
              <a:rPr lang="en-US" sz="2590"/>
              <a:t>This usually means the thief combines a real Social Security number with a name and birthdate that don’t match those listed with the number.</a:t>
            </a:r>
            <a:endParaRPr/>
          </a:p>
          <a:p>
            <a:pPr indent="-228600" lvl="0" marL="228600" rtl="0" algn="l">
              <a:lnSpc>
                <a:spcPct val="80000"/>
              </a:lnSpc>
              <a:spcBef>
                <a:spcPts val="1000"/>
              </a:spcBef>
              <a:spcAft>
                <a:spcPts val="0"/>
              </a:spcAft>
              <a:buClr>
                <a:schemeClr val="dk1"/>
              </a:buClr>
              <a:buSzPts val="2590"/>
              <a:buChar char="•"/>
            </a:pPr>
            <a:r>
              <a:rPr lang="en-US" sz="2590"/>
              <a:t> Synthetic identity theft is sometimes more difficult to recognize because it usually doesn’t show up on the victim’s credit report directly. </a:t>
            </a:r>
            <a:endParaRPr sz="2590"/>
          </a:p>
          <a:p>
            <a:pPr indent="-228600" lvl="0" marL="228600" rtl="0" algn="l">
              <a:lnSpc>
                <a:spcPct val="80000"/>
              </a:lnSpc>
              <a:spcBef>
                <a:spcPts val="1000"/>
              </a:spcBef>
              <a:spcAft>
                <a:spcPts val="0"/>
              </a:spcAft>
              <a:buClr>
                <a:schemeClr val="dk1"/>
              </a:buClr>
              <a:buSzPts val="2590"/>
              <a:buChar char="•"/>
            </a:pPr>
            <a:r>
              <a:rPr lang="en-US" sz="2590"/>
              <a:t>Often, the credit report becomes a completely new file with the credit bureau or possibly as a sub-file on just one of the victim’s credit reports. </a:t>
            </a:r>
            <a:endParaRPr sz="2590"/>
          </a:p>
          <a:p>
            <a:pPr indent="-228600" lvl="0" marL="228600" rtl="0" algn="l">
              <a:lnSpc>
                <a:spcPct val="80000"/>
              </a:lnSpc>
              <a:spcBef>
                <a:spcPts val="1000"/>
              </a:spcBef>
              <a:spcAft>
                <a:spcPts val="0"/>
              </a:spcAft>
              <a:buClr>
                <a:schemeClr val="dk1"/>
              </a:buClr>
              <a:buSzPts val="2590"/>
              <a:buChar char="•"/>
            </a:pPr>
            <a:r>
              <a:rPr lang="en-US" sz="2590"/>
              <a:t>The primary victim of synthetic identity theft are the creditors who grant the lines of credit.</a:t>
            </a:r>
            <a:endParaRPr/>
          </a:p>
          <a:p>
            <a:pPr indent="-228600" lvl="0" marL="228600" rtl="0" algn="l">
              <a:lnSpc>
                <a:spcPct val="80000"/>
              </a:lnSpc>
              <a:spcBef>
                <a:spcPts val="1000"/>
              </a:spcBef>
              <a:spcAft>
                <a:spcPts val="0"/>
              </a:spcAft>
              <a:buClr>
                <a:schemeClr val="dk1"/>
              </a:buClr>
              <a:buSzPts val="2590"/>
              <a:buChar char="•"/>
            </a:pPr>
            <a:r>
              <a:rPr lang="en-US" sz="2590"/>
              <a:t> Individual victims are usually affected if their name gets confused with a synthetic identity, or if negative information in a credit report sub-file damages their credit score.</a:t>
            </a:r>
            <a:endParaRPr/>
          </a:p>
          <a:p>
            <a:pPr indent="-64135" lvl="0" marL="228600" rtl="0" algn="l">
              <a:lnSpc>
                <a:spcPct val="80000"/>
              </a:lnSpc>
              <a:spcBef>
                <a:spcPts val="1000"/>
              </a:spcBef>
              <a:spcAft>
                <a:spcPts val="0"/>
              </a:spcAft>
              <a:buClr>
                <a:schemeClr val="dk1"/>
              </a:buClr>
              <a:buSzPts val="2590"/>
              <a:buNone/>
            </a:pPr>
            <a:r>
              <a:t/>
            </a:r>
            <a:endParaRPr sz="259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3. Password Cracking</a:t>
            </a:r>
            <a:endParaRPr/>
          </a:p>
        </p:txBody>
      </p:sp>
      <p:sp>
        <p:nvSpPr>
          <p:cNvPr id="211" name="Google Shape;211;p29"/>
          <p:cNvSpPr txBox="1"/>
          <p:nvPr>
            <p:ph idx="1" type="body"/>
          </p:nvPr>
        </p:nvSpPr>
        <p:spPr>
          <a:xfrm>
            <a:off x="1560300" y="1808025"/>
            <a:ext cx="8810400" cy="518160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b="1" lang="en-US"/>
              <a:t>password cracking</a:t>
            </a:r>
            <a:r>
              <a:rPr lang="en-US"/>
              <a:t> is the process of recovering passwords from data that have been stored in or transmitted by a computer system. </a:t>
            </a:r>
            <a:endParaRPr/>
          </a:p>
          <a:p>
            <a:pPr indent="-228600" lvl="0" marL="228600" rtl="0" algn="just">
              <a:lnSpc>
                <a:spcPct val="90000"/>
              </a:lnSpc>
              <a:spcBef>
                <a:spcPts val="1000"/>
              </a:spcBef>
              <a:spcAft>
                <a:spcPts val="0"/>
              </a:spcAft>
              <a:buClr>
                <a:schemeClr val="dk1"/>
              </a:buClr>
              <a:buSzPts val="2800"/>
              <a:buChar char="•"/>
            </a:pPr>
            <a:r>
              <a:rPr lang="en-US"/>
              <a:t>A common approach (brute-force attack) is to try guesses repeatedly for the password and check them against an available cryptographic hash of the password.</a:t>
            </a:r>
            <a:endParaRPr baseline="30000"/>
          </a:p>
          <a:p>
            <a:pPr indent="-50800" lvl="0" marL="228600" rtl="0" algn="just">
              <a:lnSpc>
                <a:spcPct val="90000"/>
              </a:lnSpc>
              <a:spcBef>
                <a:spcPts val="1000"/>
              </a:spcBef>
              <a:spcAft>
                <a:spcPts val="0"/>
              </a:spcAft>
              <a:buClr>
                <a:schemeClr val="dk1"/>
              </a:buClr>
              <a:buSzPts val="28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The purpose of password cracking</a:t>
            </a:r>
            <a:endParaRPr/>
          </a:p>
        </p:txBody>
      </p:sp>
      <p:sp>
        <p:nvSpPr>
          <p:cNvPr id="217" name="Google Shape;217;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000"/>
              <a:buChar char="•"/>
            </a:pPr>
            <a:r>
              <a:rPr lang="en-US" sz="3000"/>
              <a:t>Help a user recover a forgotten password </a:t>
            </a:r>
            <a:endParaRPr sz="3000"/>
          </a:p>
          <a:p>
            <a:pPr indent="-228600" lvl="0" marL="228600" rtl="0" algn="l">
              <a:lnSpc>
                <a:spcPct val="90000"/>
              </a:lnSpc>
              <a:spcBef>
                <a:spcPts val="1000"/>
              </a:spcBef>
              <a:spcAft>
                <a:spcPts val="0"/>
              </a:spcAft>
              <a:buClr>
                <a:schemeClr val="dk1"/>
              </a:buClr>
              <a:buSzPts val="3000"/>
              <a:buChar char="•"/>
            </a:pPr>
            <a:r>
              <a:rPr lang="en-US" sz="3000"/>
              <a:t>To gain unauthorized access to a system, </a:t>
            </a:r>
            <a:endParaRPr sz="3000"/>
          </a:p>
          <a:p>
            <a:pPr indent="-228600" lvl="0" marL="228600" rtl="0" algn="l">
              <a:lnSpc>
                <a:spcPct val="90000"/>
              </a:lnSpc>
              <a:spcBef>
                <a:spcPts val="1000"/>
              </a:spcBef>
              <a:spcAft>
                <a:spcPts val="0"/>
              </a:spcAft>
              <a:buClr>
                <a:schemeClr val="dk1"/>
              </a:buClr>
              <a:buSzPts val="3000"/>
              <a:buChar char="•"/>
            </a:pPr>
            <a:r>
              <a:rPr lang="en-US" sz="3000"/>
              <a:t>Or as a preventive measure by System Administrators to check for easily crackable passwords.</a:t>
            </a:r>
            <a:endParaRPr sz="3000"/>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ec1af5d97a_0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Password cracking approaches</a:t>
            </a:r>
            <a:endParaRPr/>
          </a:p>
        </p:txBody>
      </p:sp>
      <p:sp>
        <p:nvSpPr>
          <p:cNvPr id="223" name="Google Shape;223;gec1af5d97a_0_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361950" lvl="0" marL="457200" rtl="0" algn="l">
              <a:lnSpc>
                <a:spcPct val="90000"/>
              </a:lnSpc>
              <a:spcBef>
                <a:spcPts val="1000"/>
              </a:spcBef>
              <a:spcAft>
                <a:spcPts val="0"/>
              </a:spcAft>
              <a:buSzPts val="2100"/>
              <a:buAutoNum type="arabicPeriod"/>
            </a:pPr>
            <a:r>
              <a:rPr lang="en-US" sz="3100"/>
              <a:t>Rainbow table approach</a:t>
            </a:r>
            <a:endParaRPr sz="3100"/>
          </a:p>
          <a:p>
            <a:pPr indent="-361950" lvl="0" marL="457200" rtl="0" algn="l">
              <a:lnSpc>
                <a:spcPct val="90000"/>
              </a:lnSpc>
              <a:spcBef>
                <a:spcPts val="0"/>
              </a:spcBef>
              <a:spcAft>
                <a:spcPts val="0"/>
              </a:spcAft>
              <a:buSzPts val="2100"/>
              <a:buAutoNum type="arabicPeriod"/>
            </a:pPr>
            <a:r>
              <a:rPr lang="en-US" sz="3100"/>
              <a:t>Dictionary attack</a:t>
            </a:r>
            <a:endParaRPr sz="3100"/>
          </a:p>
          <a:p>
            <a:pPr indent="-361950" lvl="0" marL="457200" rtl="0" algn="l">
              <a:lnSpc>
                <a:spcPct val="90000"/>
              </a:lnSpc>
              <a:spcBef>
                <a:spcPts val="0"/>
              </a:spcBef>
              <a:spcAft>
                <a:spcPts val="0"/>
              </a:spcAft>
              <a:buSzPts val="2100"/>
              <a:buAutoNum type="arabicPeriod"/>
            </a:pPr>
            <a:r>
              <a:rPr lang="en-US" sz="3100"/>
              <a:t>Brute force attack</a:t>
            </a:r>
            <a:endParaRPr sz="3100"/>
          </a:p>
          <a:p>
            <a:pPr indent="-361950" lvl="0" marL="457200" rtl="0" algn="l">
              <a:lnSpc>
                <a:spcPct val="90000"/>
              </a:lnSpc>
              <a:spcBef>
                <a:spcPts val="0"/>
              </a:spcBef>
              <a:spcAft>
                <a:spcPts val="0"/>
              </a:spcAft>
              <a:buSzPts val="2100"/>
              <a:buAutoNum type="arabicPeriod"/>
            </a:pPr>
            <a:r>
              <a:rPr lang="en-US" sz="3100"/>
              <a:t>Social engineering approach</a:t>
            </a:r>
            <a:endParaRPr sz="3100"/>
          </a:p>
          <a:p>
            <a:pPr indent="-361950" lvl="0" marL="457200" rtl="0" algn="l">
              <a:lnSpc>
                <a:spcPct val="90000"/>
              </a:lnSpc>
              <a:spcBef>
                <a:spcPts val="0"/>
              </a:spcBef>
              <a:spcAft>
                <a:spcPts val="0"/>
              </a:spcAft>
              <a:buSzPts val="2100"/>
              <a:buAutoNum type="arabicPeriod"/>
            </a:pPr>
            <a:r>
              <a:rPr lang="en-US" sz="3100"/>
              <a:t>Shoulder surfing attack</a:t>
            </a:r>
            <a:endParaRPr sz="31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Manual Password Cracking Algorithm</a:t>
            </a:r>
            <a:endParaRPr/>
          </a:p>
        </p:txBody>
      </p:sp>
      <p:sp>
        <p:nvSpPr>
          <p:cNvPr id="229" name="Google Shape;229;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000"/>
              <a:buChar char="•"/>
            </a:pPr>
            <a:r>
              <a:rPr lang="en-US" sz="3000"/>
              <a:t>Find a valid user</a:t>
            </a:r>
            <a:br>
              <a:rPr lang="en-US" sz="3000"/>
            </a:br>
            <a:r>
              <a:rPr lang="en-US" sz="3000"/>
              <a:t>•Create a list of possible passwords</a:t>
            </a:r>
            <a:br>
              <a:rPr lang="en-US" sz="3000"/>
            </a:br>
            <a:r>
              <a:rPr lang="en-US" sz="3000"/>
              <a:t>•Rank the passwords from high probability to low</a:t>
            </a:r>
            <a:br>
              <a:rPr lang="en-US" sz="3000"/>
            </a:br>
            <a:r>
              <a:rPr lang="en-US" sz="3000"/>
              <a:t>•Key in each password</a:t>
            </a:r>
            <a:br>
              <a:rPr lang="en-US" sz="3000"/>
            </a:br>
            <a:r>
              <a:rPr lang="en-US" sz="3000"/>
              <a:t>•If the system allows you in - Success</a:t>
            </a:r>
            <a:br>
              <a:rPr lang="en-US" sz="3000"/>
            </a:br>
            <a:r>
              <a:rPr lang="en-US" sz="3000"/>
              <a:t>•Else try till success</a:t>
            </a:r>
            <a:endParaRPr sz="3000"/>
          </a:p>
          <a:p>
            <a:pPr indent="0" lvl="0" marL="0" rtl="0" algn="l">
              <a:lnSpc>
                <a:spcPct val="90000"/>
              </a:lnSpc>
              <a:spcBef>
                <a:spcPts val="1000"/>
              </a:spcBef>
              <a:spcAft>
                <a:spcPts val="0"/>
              </a:spcAft>
              <a:buClr>
                <a:schemeClr val="dk1"/>
              </a:buClr>
              <a:buSzPts val="2800"/>
              <a:buNone/>
            </a:pPr>
            <a:r>
              <a:t/>
            </a:r>
            <a:endParaRPr b="1"/>
          </a:p>
          <a:p>
            <a:pPr indent="0" lvl="0" marL="0" rtl="0" algn="l">
              <a:lnSpc>
                <a:spcPct val="90000"/>
              </a:lnSpc>
              <a:spcBef>
                <a:spcPts val="1000"/>
              </a:spcBef>
              <a:spcAft>
                <a:spcPts val="0"/>
              </a:spcAft>
              <a:buClr>
                <a:srgbClr val="FF0000"/>
              </a:buClr>
              <a:buSzPts val="2800"/>
              <a:buNone/>
            </a:pPr>
            <a:r>
              <a:rPr b="1" lang="en-US">
                <a:solidFill>
                  <a:srgbClr val="FF0000"/>
                </a:solidFill>
              </a:rPr>
              <a:t>Passwords can be guessed with knowledge of user’s personal information.</a:t>
            </a:r>
            <a:endParaRPr>
              <a:solidFill>
                <a:srgbClr val="FF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Examples of guessable passwords</a:t>
            </a:r>
            <a:endParaRPr/>
          </a:p>
        </p:txBody>
      </p:sp>
      <p:sp>
        <p:nvSpPr>
          <p:cNvPr id="235" name="Google Shape;235;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800"/>
              <a:buChar char="•"/>
            </a:pPr>
            <a:r>
              <a:rPr lang="en-US"/>
              <a:t>Blank</a:t>
            </a:r>
            <a:endParaRPr/>
          </a:p>
          <a:p>
            <a:pPr indent="-228600" lvl="0" marL="228600" rtl="0" algn="l">
              <a:lnSpc>
                <a:spcPct val="80000"/>
              </a:lnSpc>
              <a:spcBef>
                <a:spcPts val="1000"/>
              </a:spcBef>
              <a:spcAft>
                <a:spcPts val="0"/>
              </a:spcAft>
              <a:buClr>
                <a:schemeClr val="dk1"/>
              </a:buClr>
              <a:buSzPts val="2800"/>
              <a:buChar char="•"/>
            </a:pPr>
            <a:r>
              <a:rPr lang="en-US"/>
              <a:t>Words like “passcode” ,”password”, “admin”</a:t>
            </a:r>
            <a:endParaRPr/>
          </a:p>
          <a:p>
            <a:pPr indent="-228600" lvl="0" marL="228600" rtl="0" algn="l">
              <a:lnSpc>
                <a:spcPct val="80000"/>
              </a:lnSpc>
              <a:spcBef>
                <a:spcPts val="1000"/>
              </a:spcBef>
              <a:spcAft>
                <a:spcPts val="0"/>
              </a:spcAft>
              <a:buClr>
                <a:schemeClr val="dk1"/>
              </a:buClr>
              <a:buSzPts val="2800"/>
              <a:buChar char="•"/>
            </a:pPr>
            <a:r>
              <a:rPr lang="en-US"/>
              <a:t>Series of letters “QWERTY”</a:t>
            </a:r>
            <a:endParaRPr/>
          </a:p>
          <a:p>
            <a:pPr indent="-228600" lvl="0" marL="228600" rtl="0" algn="l">
              <a:lnSpc>
                <a:spcPct val="80000"/>
              </a:lnSpc>
              <a:spcBef>
                <a:spcPts val="1000"/>
              </a:spcBef>
              <a:spcAft>
                <a:spcPts val="0"/>
              </a:spcAft>
              <a:buClr>
                <a:schemeClr val="dk1"/>
              </a:buClr>
              <a:buSzPts val="2800"/>
              <a:buChar char="•"/>
            </a:pPr>
            <a:r>
              <a:rPr lang="en-US"/>
              <a:t>User’ s name or login name</a:t>
            </a:r>
            <a:endParaRPr/>
          </a:p>
          <a:p>
            <a:pPr indent="-228600" lvl="0" marL="228600" rtl="0" algn="l">
              <a:lnSpc>
                <a:spcPct val="80000"/>
              </a:lnSpc>
              <a:spcBef>
                <a:spcPts val="1000"/>
              </a:spcBef>
              <a:spcAft>
                <a:spcPts val="0"/>
              </a:spcAft>
              <a:buClr>
                <a:schemeClr val="dk1"/>
              </a:buClr>
              <a:buSzPts val="2800"/>
              <a:buChar char="•"/>
            </a:pPr>
            <a:r>
              <a:rPr lang="en-US"/>
              <a:t>Name of the user’s friend/relative/pet</a:t>
            </a:r>
            <a:endParaRPr/>
          </a:p>
          <a:p>
            <a:pPr indent="-228600" lvl="0" marL="228600" rtl="0" algn="l">
              <a:lnSpc>
                <a:spcPct val="80000"/>
              </a:lnSpc>
              <a:spcBef>
                <a:spcPts val="1000"/>
              </a:spcBef>
              <a:spcAft>
                <a:spcPts val="0"/>
              </a:spcAft>
              <a:buClr>
                <a:schemeClr val="dk1"/>
              </a:buClr>
              <a:buSzPts val="2800"/>
              <a:buChar char="•"/>
            </a:pPr>
            <a:r>
              <a:rPr lang="en-US"/>
              <a:t>User’s birth place, DOB</a:t>
            </a:r>
            <a:endParaRPr/>
          </a:p>
          <a:p>
            <a:pPr indent="-228600" lvl="0" marL="228600" rtl="0" algn="l">
              <a:lnSpc>
                <a:spcPct val="80000"/>
              </a:lnSpc>
              <a:spcBef>
                <a:spcPts val="1000"/>
              </a:spcBef>
              <a:spcAft>
                <a:spcPts val="0"/>
              </a:spcAft>
              <a:buClr>
                <a:schemeClr val="dk1"/>
              </a:buClr>
              <a:buSzPts val="2800"/>
              <a:buChar char="•"/>
            </a:pPr>
            <a:r>
              <a:rPr lang="en-US"/>
              <a:t>Vehicle number, office number ..</a:t>
            </a:r>
            <a:endParaRPr/>
          </a:p>
          <a:p>
            <a:pPr indent="-228600" lvl="0" marL="228600" rtl="0" algn="l">
              <a:lnSpc>
                <a:spcPct val="80000"/>
              </a:lnSpc>
              <a:spcBef>
                <a:spcPts val="1000"/>
              </a:spcBef>
              <a:spcAft>
                <a:spcPts val="0"/>
              </a:spcAft>
              <a:buClr>
                <a:schemeClr val="dk1"/>
              </a:buClr>
              <a:buSzPts val="2800"/>
              <a:buChar char="•"/>
            </a:pPr>
            <a:r>
              <a:rPr lang="en-US"/>
              <a:t>Name of celebrity</a:t>
            </a:r>
            <a:endParaRPr/>
          </a:p>
          <a:p>
            <a:pPr indent="-228600" lvl="0" marL="228600" rtl="0" algn="l">
              <a:lnSpc>
                <a:spcPct val="80000"/>
              </a:lnSpc>
              <a:spcBef>
                <a:spcPts val="1000"/>
              </a:spcBef>
              <a:spcAft>
                <a:spcPts val="0"/>
              </a:spcAft>
              <a:buClr>
                <a:schemeClr val="dk1"/>
              </a:buClr>
              <a:buSzPts val="2800"/>
              <a:buChar char="•"/>
            </a:pPr>
            <a:r>
              <a:rPr lang="en-US"/>
              <a:t>Simple modification of one of the preceding, suffixing 1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3"/>
          <p:cNvSpPr txBox="1"/>
          <p:nvPr>
            <p:ph type="title"/>
          </p:nvPr>
        </p:nvSpPr>
        <p:spPr>
          <a:xfrm>
            <a:off x="838200" y="365126"/>
            <a:ext cx="10515600" cy="67806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3959"/>
              <a:buFont typeface="Calibri"/>
              <a:buNone/>
            </a:pPr>
            <a:r>
              <a:rPr b="1" lang="en-US" sz="3959">
                <a:solidFill>
                  <a:srgbClr val="FF0000"/>
                </a:solidFill>
              </a:rPr>
              <a:t>Phishing</a:t>
            </a:r>
            <a:endParaRPr b="1" sz="3959">
              <a:solidFill>
                <a:srgbClr val="FF0000"/>
              </a:solidFill>
            </a:endParaRPr>
          </a:p>
        </p:txBody>
      </p:sp>
      <p:sp>
        <p:nvSpPr>
          <p:cNvPr id="95" name="Google Shape;95;p3"/>
          <p:cNvSpPr txBox="1"/>
          <p:nvPr>
            <p:ph idx="1" type="body"/>
          </p:nvPr>
        </p:nvSpPr>
        <p:spPr>
          <a:xfrm>
            <a:off x="838200" y="1481070"/>
            <a:ext cx="10515600" cy="469589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Definition: </a:t>
            </a:r>
            <a:r>
              <a:rPr b="1" lang="en-US"/>
              <a:t>Phishing attacks</a:t>
            </a:r>
            <a:r>
              <a:rPr lang="en-US"/>
              <a:t> are the practice of sending fraudulent communications that appear to come from a reputable source. It is usually done through email. The goal is to steal sensitive data like credit card and login information, or to install malware on the victim's machine.</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Example: a notice that your email password will expire, with a link to change the password that leads to a malicious website.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3"/>
          <p:cNvSpPr txBox="1"/>
          <p:nvPr>
            <p:ph idx="1" type="body"/>
          </p:nvPr>
        </p:nvSpPr>
        <p:spPr>
          <a:xfrm>
            <a:off x="838200" y="412955"/>
            <a:ext cx="10515600" cy="576400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F0000"/>
              </a:buClr>
              <a:buSzPts val="2800"/>
              <a:buChar char="•"/>
            </a:pPr>
            <a:r>
              <a:rPr lang="en-US">
                <a:solidFill>
                  <a:srgbClr val="FF0000"/>
                </a:solidFill>
              </a:rPr>
              <a:t>Attacker can write a code to check all possible passwords in the list</a:t>
            </a:r>
            <a:endParaRPr>
              <a:solidFill>
                <a:srgbClr val="FF0000"/>
              </a:solidFill>
            </a:endParaRPr>
          </a:p>
          <a:p>
            <a:pPr indent="0" lvl="0" marL="228600" rtl="0" algn="l">
              <a:lnSpc>
                <a:spcPct val="90000"/>
              </a:lnSpc>
              <a:spcBef>
                <a:spcPts val="1000"/>
              </a:spcBef>
              <a:spcAft>
                <a:spcPts val="0"/>
              </a:spcAft>
              <a:buSzPts val="1800"/>
              <a:buNone/>
            </a:pPr>
            <a:r>
              <a:rPr lang="en-US">
                <a:solidFill>
                  <a:srgbClr val="FF0000"/>
                </a:solidFill>
              </a:rPr>
              <a:t>(Manual cracking)</a:t>
            </a:r>
            <a:endParaRPr/>
          </a:p>
          <a:p>
            <a:pPr indent="0" lvl="0" marL="0" rtl="0" algn="l">
              <a:lnSpc>
                <a:spcPct val="90000"/>
              </a:lnSpc>
              <a:spcBef>
                <a:spcPts val="1000"/>
              </a:spcBef>
              <a:spcAft>
                <a:spcPts val="0"/>
              </a:spcAft>
              <a:buClr>
                <a:schemeClr val="dk1"/>
              </a:buClr>
              <a:buSzPts val="2800"/>
              <a:buNone/>
            </a:pPr>
            <a:r>
              <a:rPr lang="en-US"/>
              <a:t>Limitations : </a:t>
            </a:r>
            <a:endParaRPr/>
          </a:p>
          <a:p>
            <a:pPr indent="0" lvl="0" marL="0" rtl="0" algn="l">
              <a:lnSpc>
                <a:spcPct val="90000"/>
              </a:lnSpc>
              <a:spcBef>
                <a:spcPts val="1000"/>
              </a:spcBef>
              <a:spcAft>
                <a:spcPts val="0"/>
              </a:spcAft>
              <a:buClr>
                <a:schemeClr val="dk1"/>
              </a:buClr>
              <a:buSzPts val="2800"/>
              <a:buNone/>
            </a:pPr>
            <a:r>
              <a:rPr lang="en-US"/>
              <a:t>	Time consuming</a:t>
            </a:r>
            <a:endParaRPr/>
          </a:p>
          <a:p>
            <a:pPr indent="0" lvl="0" marL="0" rtl="0" algn="l">
              <a:lnSpc>
                <a:spcPct val="90000"/>
              </a:lnSpc>
              <a:spcBef>
                <a:spcPts val="1000"/>
              </a:spcBef>
              <a:spcAft>
                <a:spcPts val="0"/>
              </a:spcAft>
              <a:buClr>
                <a:schemeClr val="dk1"/>
              </a:buClr>
              <a:buSzPts val="2800"/>
              <a:buNone/>
            </a:pPr>
            <a:r>
              <a:rPr lang="en-US"/>
              <a:t>	Not usually effective</a:t>
            </a:r>
            <a:endParaRPr/>
          </a:p>
          <a:p>
            <a:pPr indent="-228600" lvl="0" marL="228600" rtl="0" algn="l">
              <a:lnSpc>
                <a:spcPct val="90000"/>
              </a:lnSpc>
              <a:spcBef>
                <a:spcPts val="1000"/>
              </a:spcBef>
              <a:spcAft>
                <a:spcPts val="0"/>
              </a:spcAft>
              <a:buClr>
                <a:schemeClr val="dk1"/>
              </a:buClr>
              <a:buSzPts val="2800"/>
              <a:buChar char="•"/>
            </a:pPr>
            <a:r>
              <a:rPr lang="en-US"/>
              <a:t>Passwords are stored in database-password verification process-system</a:t>
            </a:r>
            <a:endParaRPr/>
          </a:p>
          <a:p>
            <a:pPr indent="-228600" lvl="0" marL="228600" rtl="0" algn="l">
              <a:lnSpc>
                <a:spcPct val="90000"/>
              </a:lnSpc>
              <a:spcBef>
                <a:spcPts val="1000"/>
              </a:spcBef>
              <a:spcAft>
                <a:spcPts val="0"/>
              </a:spcAft>
              <a:buClr>
                <a:schemeClr val="dk1"/>
              </a:buClr>
              <a:buSzPts val="2800"/>
              <a:buChar char="•"/>
            </a:pPr>
            <a:r>
              <a:rPr lang="en-US"/>
              <a:t>Ensure confidentiality-password verification data is not stored in clear text format-encryption, cryptographic hash function used</a:t>
            </a:r>
            <a:endParaRPr/>
          </a:p>
          <a:p>
            <a:pPr indent="-228600" lvl="0" marL="228600" rtl="0" algn="l">
              <a:lnSpc>
                <a:spcPct val="90000"/>
              </a:lnSpc>
              <a:spcBef>
                <a:spcPts val="1000"/>
              </a:spcBef>
              <a:spcAft>
                <a:spcPts val="0"/>
              </a:spcAft>
              <a:buClr>
                <a:schemeClr val="dk1"/>
              </a:buClr>
              <a:buSzPts val="2800"/>
              <a:buChar char="•"/>
            </a:pPr>
            <a:r>
              <a:rPr lang="en-US"/>
              <a:t>Authentication process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Password cracking tools</a:t>
            </a:r>
            <a:endParaRPr/>
          </a:p>
        </p:txBody>
      </p:sp>
      <p:sp>
        <p:nvSpPr>
          <p:cNvPr id="246" name="Google Shape;246;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Default password</a:t>
            </a:r>
            <a:endParaRPr/>
          </a:p>
          <a:p>
            <a:pPr indent="-228600" lvl="0" marL="228600" rtl="0" algn="l">
              <a:lnSpc>
                <a:spcPct val="90000"/>
              </a:lnSpc>
              <a:spcBef>
                <a:spcPts val="1000"/>
              </a:spcBef>
              <a:spcAft>
                <a:spcPts val="0"/>
              </a:spcAft>
              <a:buClr>
                <a:schemeClr val="dk1"/>
              </a:buClr>
              <a:buSzPts val="2800"/>
              <a:buChar char="•"/>
            </a:pPr>
            <a:r>
              <a:rPr lang="en-US"/>
              <a:t>Oxid.it/cain.html</a:t>
            </a:r>
            <a:endParaRPr/>
          </a:p>
          <a:p>
            <a:pPr indent="-228600" lvl="0" marL="228600" rtl="0" algn="l">
              <a:lnSpc>
                <a:spcPct val="90000"/>
              </a:lnSpc>
              <a:spcBef>
                <a:spcPts val="1000"/>
              </a:spcBef>
              <a:spcAft>
                <a:spcPts val="0"/>
              </a:spcAft>
              <a:buClr>
                <a:schemeClr val="dk1"/>
              </a:buClr>
              <a:buSzPts val="2800"/>
              <a:buChar char="•"/>
            </a:pPr>
            <a:r>
              <a:rPr lang="en-US"/>
              <a:t>Freeworld.thc.org/thc-hydra</a:t>
            </a:r>
            <a:endParaRPr/>
          </a:p>
          <a:p>
            <a:pPr indent="-228600" lvl="0" marL="228600" rtl="0" algn="l">
              <a:lnSpc>
                <a:spcPct val="90000"/>
              </a:lnSpc>
              <a:spcBef>
                <a:spcPts val="1000"/>
              </a:spcBef>
              <a:spcAft>
                <a:spcPts val="0"/>
              </a:spcAft>
              <a:buClr>
                <a:schemeClr val="dk1"/>
              </a:buClr>
              <a:buSzPts val="2800"/>
              <a:buChar char="•"/>
            </a:pPr>
            <a:r>
              <a:rPr lang="en-US"/>
              <a:t>Aircrack-ng</a:t>
            </a:r>
            <a:endParaRPr/>
          </a:p>
          <a:p>
            <a:pPr indent="-228600" lvl="0" marL="228600" rtl="0" algn="l">
              <a:lnSpc>
                <a:spcPct val="90000"/>
              </a:lnSpc>
              <a:spcBef>
                <a:spcPts val="1000"/>
              </a:spcBef>
              <a:spcAft>
                <a:spcPts val="0"/>
              </a:spcAft>
              <a:buClr>
                <a:schemeClr val="dk1"/>
              </a:buClr>
              <a:buSzPts val="2800"/>
              <a:buChar char="•"/>
            </a:pPr>
            <a:r>
              <a:rPr lang="en-US"/>
              <a:t>LoPHCrack</a:t>
            </a:r>
            <a:endParaRPr/>
          </a:p>
          <a:p>
            <a:pPr indent="-228600" lvl="0" marL="228600" rtl="0" algn="l">
              <a:lnSpc>
                <a:spcPct val="90000"/>
              </a:lnSpc>
              <a:spcBef>
                <a:spcPts val="1000"/>
              </a:spcBef>
              <a:spcAft>
                <a:spcPts val="0"/>
              </a:spcAft>
              <a:buClr>
                <a:schemeClr val="dk1"/>
              </a:buClr>
              <a:buSzPts val="2800"/>
              <a:buChar char="•"/>
            </a:pPr>
            <a:r>
              <a:rPr lang="en-US"/>
              <a:t>Airsnort</a:t>
            </a:r>
            <a:endParaRPr/>
          </a:p>
          <a:p>
            <a:pPr indent="-228600" lvl="0" marL="228600" rtl="0" algn="l">
              <a:lnSpc>
                <a:spcPct val="90000"/>
              </a:lnSpc>
              <a:spcBef>
                <a:spcPts val="1000"/>
              </a:spcBef>
              <a:spcAft>
                <a:spcPts val="0"/>
              </a:spcAft>
              <a:buClr>
                <a:schemeClr val="dk1"/>
              </a:buClr>
              <a:buSzPts val="2800"/>
              <a:buChar char="•"/>
            </a:pPr>
            <a:r>
              <a:rPr lang="en-US"/>
              <a:t>solarwinds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Pwdump</a:t>
            </a:r>
            <a:endParaRPr/>
          </a:p>
          <a:p>
            <a:pPr indent="-228600" lvl="0" marL="228600" rtl="0" algn="l">
              <a:lnSpc>
                <a:spcPct val="90000"/>
              </a:lnSpc>
              <a:spcBef>
                <a:spcPts val="1000"/>
              </a:spcBef>
              <a:spcAft>
                <a:spcPts val="0"/>
              </a:spcAft>
              <a:buClr>
                <a:schemeClr val="dk1"/>
              </a:buClr>
              <a:buSzPts val="2800"/>
              <a:buChar char="•"/>
            </a:pPr>
            <a:r>
              <a:rPr lang="en-US"/>
              <a:t>Rainbowcrack</a:t>
            </a:r>
            <a:endParaRPr/>
          </a:p>
          <a:p>
            <a:pPr indent="-228600" lvl="0" marL="228600" rtl="0" algn="l">
              <a:lnSpc>
                <a:spcPct val="90000"/>
              </a:lnSpc>
              <a:spcBef>
                <a:spcPts val="1000"/>
              </a:spcBef>
              <a:spcAft>
                <a:spcPts val="0"/>
              </a:spcAft>
              <a:buClr>
                <a:schemeClr val="dk1"/>
              </a:buClr>
              <a:buSzPts val="2800"/>
              <a:buChar char="•"/>
            </a:pPr>
            <a:r>
              <a:rPr lang="en-US"/>
              <a:t>brutus</a:t>
            </a:r>
            <a:endParaRPr/>
          </a:p>
          <a:p>
            <a:pPr indent="-165100" lvl="0" marL="228600" rtl="0" algn="l">
              <a:lnSpc>
                <a:spcPct val="90000"/>
              </a:lnSpc>
              <a:spcBef>
                <a:spcPts val="1000"/>
              </a:spcBef>
              <a:spcAft>
                <a:spcPts val="0"/>
              </a:spcAft>
              <a:buClr>
                <a:srgbClr val="FF0000"/>
              </a:buClr>
              <a:buSzPts val="1800"/>
              <a:buChar char="•"/>
            </a:pPr>
            <a:r>
              <a:rPr lang="en-US">
                <a:solidFill>
                  <a:srgbClr val="FF0000"/>
                </a:solidFill>
              </a:rPr>
              <a:t>John the Ripper</a:t>
            </a:r>
            <a:endParaRPr>
              <a:solidFill>
                <a:srgbClr val="FF0000"/>
              </a:solidFill>
            </a:endParaRPr>
          </a:p>
          <a:p>
            <a:pPr indent="-165100" lvl="0" marL="228600" rtl="0" algn="l">
              <a:lnSpc>
                <a:spcPct val="90000"/>
              </a:lnSpc>
              <a:spcBef>
                <a:spcPts val="1000"/>
              </a:spcBef>
              <a:spcAft>
                <a:spcPts val="0"/>
              </a:spcAft>
              <a:buClr>
                <a:srgbClr val="FF0000"/>
              </a:buClr>
              <a:buSzPts val="1800"/>
              <a:buChar char="•"/>
            </a:pPr>
            <a:r>
              <a:rPr lang="en-US">
                <a:solidFill>
                  <a:srgbClr val="FF0000"/>
                </a:solidFill>
              </a:rPr>
              <a:t>ophcrack</a:t>
            </a:r>
            <a:endParaRPr>
              <a:solidFill>
                <a:srgbClr val="FF0000"/>
              </a:solidFill>
            </a:endParaRPr>
          </a:p>
          <a:p>
            <a:pPr indent="-165100" lvl="0" marL="228600" rtl="0" algn="l">
              <a:lnSpc>
                <a:spcPct val="90000"/>
              </a:lnSpc>
              <a:spcBef>
                <a:spcPts val="1000"/>
              </a:spcBef>
              <a:spcAft>
                <a:spcPts val="0"/>
              </a:spcAft>
              <a:buClr>
                <a:srgbClr val="FF0000"/>
              </a:buClr>
              <a:buSzPts val="1800"/>
              <a:buChar char="•"/>
            </a:pPr>
            <a:r>
              <a:rPr lang="en-US">
                <a:solidFill>
                  <a:srgbClr val="FF0000"/>
                </a:solidFill>
              </a:rPr>
              <a:t>cain and abel</a:t>
            </a:r>
            <a:endParaRPr>
              <a:solidFill>
                <a:srgbClr val="FF0000"/>
              </a:solidFill>
            </a:endParaRPr>
          </a:p>
          <a:p>
            <a:pPr indent="-165100" lvl="0" marL="228600" rtl="0" algn="l">
              <a:lnSpc>
                <a:spcPct val="90000"/>
              </a:lnSpc>
              <a:spcBef>
                <a:spcPts val="1000"/>
              </a:spcBef>
              <a:spcAft>
                <a:spcPts val="0"/>
              </a:spcAft>
              <a:buClr>
                <a:srgbClr val="FF0000"/>
              </a:buClr>
              <a:buSzPts val="1800"/>
              <a:buChar char="•"/>
            </a:pPr>
            <a:r>
              <a:rPr lang="en-US">
                <a:solidFill>
                  <a:srgbClr val="FF0000"/>
                </a:solidFill>
              </a:rPr>
              <a:t>lophtcrack</a:t>
            </a:r>
            <a:endParaRPr>
              <a:solidFill>
                <a:srgbClr val="FF0000"/>
              </a:solidFill>
            </a:endParaRPr>
          </a:p>
          <a:p>
            <a:pPr indent="-165100" lvl="0" marL="228600" rtl="0" algn="l">
              <a:lnSpc>
                <a:spcPct val="90000"/>
              </a:lnSpc>
              <a:spcBef>
                <a:spcPts val="1000"/>
              </a:spcBef>
              <a:spcAft>
                <a:spcPts val="0"/>
              </a:spcAft>
              <a:buClr>
                <a:srgbClr val="FF0000"/>
              </a:buClr>
              <a:buSzPts val="1800"/>
              <a:buChar char="•"/>
            </a:pPr>
            <a:r>
              <a:rPr lang="en-US">
                <a:solidFill>
                  <a:srgbClr val="FF0000"/>
                </a:solidFill>
              </a:rPr>
              <a:t>THC-Hydra</a:t>
            </a:r>
            <a:endParaRPr>
              <a:solidFill>
                <a:srgbClr val="FF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Categories of password cracking attacks:</a:t>
            </a:r>
            <a:endParaRPr/>
          </a:p>
        </p:txBody>
      </p:sp>
      <p:sp>
        <p:nvSpPr>
          <p:cNvPr id="257" name="Google Shape;257;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Online attacks</a:t>
            </a:r>
            <a:endParaRPr/>
          </a:p>
          <a:p>
            <a:pPr indent="-228600" lvl="0" marL="228600" rtl="0" algn="l">
              <a:lnSpc>
                <a:spcPct val="90000"/>
              </a:lnSpc>
              <a:spcBef>
                <a:spcPts val="1000"/>
              </a:spcBef>
              <a:spcAft>
                <a:spcPts val="0"/>
              </a:spcAft>
              <a:buClr>
                <a:schemeClr val="dk1"/>
              </a:buClr>
              <a:buSzPts val="2800"/>
              <a:buChar char="•"/>
            </a:pPr>
            <a:r>
              <a:rPr lang="en-US"/>
              <a:t>Offline attacks</a:t>
            </a:r>
            <a:endParaRPr/>
          </a:p>
          <a:p>
            <a:pPr indent="-228600" lvl="0" marL="228600" rtl="0" algn="l">
              <a:lnSpc>
                <a:spcPct val="90000"/>
              </a:lnSpc>
              <a:spcBef>
                <a:spcPts val="1000"/>
              </a:spcBef>
              <a:spcAft>
                <a:spcPts val="0"/>
              </a:spcAft>
              <a:buClr>
                <a:schemeClr val="dk1"/>
              </a:buClr>
              <a:buSzPts val="2800"/>
              <a:buChar char="•"/>
            </a:pPr>
            <a:r>
              <a:rPr lang="en-US"/>
              <a:t>Non-electronic attacks</a:t>
            </a:r>
            <a:endParaRPr/>
          </a:p>
          <a:p>
            <a:pPr indent="-228600" lvl="1" marL="685800" rtl="0" algn="l">
              <a:lnSpc>
                <a:spcPct val="90000"/>
              </a:lnSpc>
              <a:spcBef>
                <a:spcPts val="500"/>
              </a:spcBef>
              <a:spcAft>
                <a:spcPts val="0"/>
              </a:spcAft>
              <a:buClr>
                <a:schemeClr val="dk1"/>
              </a:buClr>
              <a:buSzPts val="2400"/>
              <a:buChar char="•"/>
            </a:pPr>
            <a:r>
              <a:rPr lang="en-US"/>
              <a:t>Social engineering</a:t>
            </a:r>
            <a:endParaRPr/>
          </a:p>
          <a:p>
            <a:pPr indent="-228600" lvl="1" marL="685800" rtl="0" algn="l">
              <a:lnSpc>
                <a:spcPct val="90000"/>
              </a:lnSpc>
              <a:spcBef>
                <a:spcPts val="500"/>
              </a:spcBef>
              <a:spcAft>
                <a:spcPts val="0"/>
              </a:spcAft>
              <a:buClr>
                <a:schemeClr val="dk1"/>
              </a:buClr>
              <a:buSzPts val="2400"/>
              <a:buChar char="•"/>
            </a:pPr>
            <a:r>
              <a:rPr lang="en-US"/>
              <a:t>Shoulder surfing</a:t>
            </a:r>
            <a:endParaRPr/>
          </a:p>
          <a:p>
            <a:pPr indent="-228600" lvl="1" marL="685800" rtl="0" algn="l">
              <a:lnSpc>
                <a:spcPct val="90000"/>
              </a:lnSpc>
              <a:spcBef>
                <a:spcPts val="500"/>
              </a:spcBef>
              <a:spcAft>
                <a:spcPts val="0"/>
              </a:spcAft>
              <a:buClr>
                <a:schemeClr val="dk1"/>
              </a:buClr>
              <a:buSzPts val="2400"/>
              <a:buChar char="•"/>
            </a:pPr>
            <a:r>
              <a:rPr lang="en-US"/>
              <a:t>Dumpster diving</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Online attacks</a:t>
            </a:r>
            <a:endParaRPr/>
          </a:p>
        </p:txBody>
      </p:sp>
      <p:sp>
        <p:nvSpPr>
          <p:cNvPr id="263" name="Google Shape;263;p3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An attacker may create a script- automated program- to try each password</a:t>
            </a:r>
            <a:endParaRPr/>
          </a:p>
          <a:p>
            <a:pPr indent="-228600" lvl="0" marL="228600" rtl="0" algn="l">
              <a:lnSpc>
                <a:spcPct val="90000"/>
              </a:lnSpc>
              <a:spcBef>
                <a:spcPts val="1000"/>
              </a:spcBef>
              <a:spcAft>
                <a:spcPts val="0"/>
              </a:spcAft>
              <a:buClr>
                <a:schemeClr val="dk1"/>
              </a:buClr>
              <a:buSzPts val="2800"/>
              <a:buChar char="•"/>
            </a:pPr>
            <a:r>
              <a:rPr lang="en-US"/>
              <a:t>Most popular online attack;- man-in-the-middle attack or bucker-brigade attack</a:t>
            </a:r>
            <a:endParaRPr/>
          </a:p>
          <a:p>
            <a:pPr indent="-228600" lvl="0" marL="228600" rtl="0" algn="l">
              <a:lnSpc>
                <a:spcPct val="90000"/>
              </a:lnSpc>
              <a:spcBef>
                <a:spcPts val="1000"/>
              </a:spcBef>
              <a:spcAft>
                <a:spcPts val="0"/>
              </a:spcAft>
              <a:buClr>
                <a:schemeClr val="dk1"/>
              </a:buClr>
              <a:buSzPts val="2800"/>
              <a:buChar char="•"/>
            </a:pPr>
            <a:r>
              <a:rPr lang="en-US"/>
              <a:t>Used to obtain passwords for E-mail accounts on public websites like gmail, yahoomail</a:t>
            </a:r>
            <a:endParaRPr/>
          </a:p>
          <a:p>
            <a:pPr indent="-228600" lvl="0" marL="228600" rtl="0" algn="l">
              <a:lnSpc>
                <a:spcPct val="90000"/>
              </a:lnSpc>
              <a:spcBef>
                <a:spcPts val="1000"/>
              </a:spcBef>
              <a:spcAft>
                <a:spcPts val="0"/>
              </a:spcAft>
              <a:buClr>
                <a:schemeClr val="dk1"/>
              </a:buClr>
              <a:buSzPts val="2800"/>
              <a:buChar char="•"/>
            </a:pPr>
            <a:r>
              <a:rPr lang="en-US"/>
              <a:t>Also to get passwords for financial websites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Offline attacks</a:t>
            </a:r>
            <a:endParaRPr/>
          </a:p>
        </p:txBody>
      </p:sp>
      <p:sp>
        <p:nvSpPr>
          <p:cNvPr id="269" name="Google Shape;269;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Are performed from a location other than the target where these passwords reside or are used</a:t>
            </a:r>
            <a:endParaRPr/>
          </a:p>
          <a:p>
            <a:pPr indent="-228600" lvl="0" marL="228600" rtl="0" algn="l">
              <a:lnSpc>
                <a:spcPct val="90000"/>
              </a:lnSpc>
              <a:spcBef>
                <a:spcPts val="1000"/>
              </a:spcBef>
              <a:spcAft>
                <a:spcPts val="0"/>
              </a:spcAft>
              <a:buClr>
                <a:schemeClr val="dk1"/>
              </a:buClr>
              <a:buSzPts val="2800"/>
              <a:buChar char="•"/>
            </a:pPr>
            <a:r>
              <a:rPr lang="en-US"/>
              <a:t>Require physical access to the computer and copying the password</a:t>
            </a:r>
            <a:endParaRPr/>
          </a:p>
          <a:p>
            <a:pPr indent="-2286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Types of Password Attacks</a:t>
            </a:r>
            <a:endParaRPr/>
          </a:p>
        </p:txBody>
      </p:sp>
      <p:sp>
        <p:nvSpPr>
          <p:cNvPr id="275" name="Google Shape;275;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Password Guessing</a:t>
            </a:r>
            <a:endParaRPr/>
          </a:p>
          <a:p>
            <a:pPr indent="-228600" lvl="1" marL="685800" rtl="0" algn="l">
              <a:lnSpc>
                <a:spcPct val="90000"/>
              </a:lnSpc>
              <a:spcBef>
                <a:spcPts val="500"/>
              </a:spcBef>
              <a:spcAft>
                <a:spcPts val="0"/>
              </a:spcAft>
              <a:buClr>
                <a:schemeClr val="dk1"/>
              </a:buClr>
              <a:buSzPts val="2400"/>
              <a:buChar char="•"/>
            </a:pPr>
            <a:r>
              <a:rPr lang="en-US"/>
              <a:t>Attackers can guess passwords locally or remotely using either a manual or automated approach</a:t>
            </a:r>
            <a:endParaRPr/>
          </a:p>
          <a:p>
            <a:pPr indent="-228600" lvl="0" marL="228600" rtl="0" algn="l">
              <a:lnSpc>
                <a:spcPct val="90000"/>
              </a:lnSpc>
              <a:spcBef>
                <a:spcPts val="1000"/>
              </a:spcBef>
              <a:spcAft>
                <a:spcPts val="0"/>
              </a:spcAft>
              <a:buClr>
                <a:schemeClr val="dk1"/>
              </a:buClr>
              <a:buSzPts val="2800"/>
              <a:buChar char="•"/>
            </a:pPr>
            <a:r>
              <a:rPr lang="en-US"/>
              <a:t>Dictionary attacks</a:t>
            </a:r>
            <a:endParaRPr/>
          </a:p>
          <a:p>
            <a:pPr indent="-228600" lvl="1" marL="685800" rtl="0" algn="l">
              <a:lnSpc>
                <a:spcPct val="90000"/>
              </a:lnSpc>
              <a:spcBef>
                <a:spcPts val="500"/>
              </a:spcBef>
              <a:spcAft>
                <a:spcPts val="0"/>
              </a:spcAft>
              <a:buClr>
                <a:schemeClr val="dk1"/>
              </a:buClr>
              <a:buSzPts val="2400"/>
              <a:buChar char="•"/>
            </a:pPr>
            <a:r>
              <a:rPr lang="en-US"/>
              <a:t>work on the assumption that most passwords consist of whole words, dates, or numbers taken from a dictionary.</a:t>
            </a:r>
            <a:endParaRPr/>
          </a:p>
          <a:p>
            <a:pPr indent="-228600" lvl="0" marL="228600" rtl="0" algn="l">
              <a:lnSpc>
                <a:spcPct val="90000"/>
              </a:lnSpc>
              <a:spcBef>
                <a:spcPts val="1000"/>
              </a:spcBef>
              <a:spcAft>
                <a:spcPts val="0"/>
              </a:spcAft>
              <a:buClr>
                <a:schemeClr val="dk1"/>
              </a:buClr>
              <a:buSzPts val="2800"/>
              <a:buChar char="•"/>
            </a:pPr>
            <a:r>
              <a:rPr lang="en-US"/>
              <a:t>Hybrid password</a:t>
            </a:r>
            <a:endParaRPr/>
          </a:p>
          <a:p>
            <a:pPr indent="-228600" lvl="1" marL="685800" rtl="0" algn="l">
              <a:lnSpc>
                <a:spcPct val="90000"/>
              </a:lnSpc>
              <a:spcBef>
                <a:spcPts val="500"/>
              </a:spcBef>
              <a:spcAft>
                <a:spcPts val="0"/>
              </a:spcAft>
              <a:buClr>
                <a:schemeClr val="dk1"/>
              </a:buClr>
              <a:buSzPts val="2400"/>
              <a:buChar char="•"/>
            </a:pPr>
            <a:r>
              <a:rPr lang="en-US"/>
              <a:t>assume that network administrators push users to make their passwords at least slightly different from a word that appears in a dictionary.</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Weak passwords</a:t>
            </a:r>
            <a:endParaRPr/>
          </a:p>
        </p:txBody>
      </p:sp>
      <p:sp>
        <p:nvSpPr>
          <p:cNvPr id="281" name="Google Shape;281;p4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380"/>
              <a:buChar char="•"/>
            </a:pPr>
            <a:r>
              <a:rPr lang="en-US" sz="2380"/>
              <a:t>The password contains less than eight characters </a:t>
            </a:r>
            <a:endParaRPr/>
          </a:p>
          <a:p>
            <a:pPr indent="-228600" lvl="0" marL="228600" rtl="0" algn="l">
              <a:lnSpc>
                <a:spcPct val="80000"/>
              </a:lnSpc>
              <a:spcBef>
                <a:spcPts val="1000"/>
              </a:spcBef>
              <a:spcAft>
                <a:spcPts val="0"/>
              </a:spcAft>
              <a:buClr>
                <a:schemeClr val="dk1"/>
              </a:buClr>
              <a:buSzPts val="2380"/>
              <a:buChar char="•"/>
            </a:pPr>
            <a:r>
              <a:rPr lang="en-US" sz="2380"/>
              <a:t>The password is a word found in a dictionary (English or foreign) </a:t>
            </a:r>
            <a:endParaRPr/>
          </a:p>
          <a:p>
            <a:pPr indent="-228600" lvl="0" marL="228600" rtl="0" algn="l">
              <a:lnSpc>
                <a:spcPct val="80000"/>
              </a:lnSpc>
              <a:spcBef>
                <a:spcPts val="1000"/>
              </a:spcBef>
              <a:spcAft>
                <a:spcPts val="0"/>
              </a:spcAft>
              <a:buClr>
                <a:schemeClr val="dk1"/>
              </a:buClr>
              <a:buSzPts val="2380"/>
              <a:buChar char="•"/>
            </a:pPr>
            <a:r>
              <a:rPr lang="en-US" sz="2380"/>
              <a:t>The password is a common usage word such as: </a:t>
            </a:r>
            <a:endParaRPr/>
          </a:p>
          <a:p>
            <a:pPr indent="-228600" lvl="0" marL="228600" rtl="0" algn="l">
              <a:lnSpc>
                <a:spcPct val="80000"/>
              </a:lnSpc>
              <a:spcBef>
                <a:spcPts val="1000"/>
              </a:spcBef>
              <a:spcAft>
                <a:spcPts val="0"/>
              </a:spcAft>
              <a:buClr>
                <a:schemeClr val="dk1"/>
              </a:buClr>
              <a:buSzPts val="2380"/>
              <a:buChar char="•"/>
            </a:pPr>
            <a:r>
              <a:rPr lang="en-US" sz="2380"/>
              <a:t>Names of family, pets, friends, co-workers, fantasy characters, etc. </a:t>
            </a:r>
            <a:endParaRPr/>
          </a:p>
          <a:p>
            <a:pPr indent="-228600" lvl="0" marL="228600" rtl="0" algn="l">
              <a:lnSpc>
                <a:spcPct val="80000"/>
              </a:lnSpc>
              <a:spcBef>
                <a:spcPts val="1000"/>
              </a:spcBef>
              <a:spcAft>
                <a:spcPts val="0"/>
              </a:spcAft>
              <a:buClr>
                <a:schemeClr val="dk1"/>
              </a:buClr>
              <a:buSzPts val="2380"/>
              <a:buChar char="•"/>
            </a:pPr>
            <a:r>
              <a:rPr lang="en-US" sz="2380"/>
              <a:t>Computer terms and names, commands, sites, companies,  hardware,  software. </a:t>
            </a:r>
            <a:endParaRPr/>
          </a:p>
          <a:p>
            <a:pPr indent="-228600" lvl="0" marL="228600" rtl="0" algn="l">
              <a:lnSpc>
                <a:spcPct val="80000"/>
              </a:lnSpc>
              <a:spcBef>
                <a:spcPts val="1000"/>
              </a:spcBef>
              <a:spcAft>
                <a:spcPts val="0"/>
              </a:spcAft>
              <a:buClr>
                <a:schemeClr val="dk1"/>
              </a:buClr>
              <a:buSzPts val="2380"/>
              <a:buChar char="•"/>
            </a:pPr>
            <a:r>
              <a:rPr lang="en-US" sz="2380"/>
              <a:t>The words "&lt;Company Name&gt;", "sanjose", "sanfran" or any derivation. </a:t>
            </a:r>
            <a:endParaRPr/>
          </a:p>
          <a:p>
            <a:pPr indent="-228600" lvl="0" marL="228600" rtl="0" algn="l">
              <a:lnSpc>
                <a:spcPct val="80000"/>
              </a:lnSpc>
              <a:spcBef>
                <a:spcPts val="1000"/>
              </a:spcBef>
              <a:spcAft>
                <a:spcPts val="0"/>
              </a:spcAft>
              <a:buClr>
                <a:schemeClr val="dk1"/>
              </a:buClr>
              <a:buSzPts val="2380"/>
              <a:buChar char="•"/>
            </a:pPr>
            <a:r>
              <a:rPr lang="en-US" sz="2380"/>
              <a:t>Birthdays and other personal information such as addresses and phone numbers. </a:t>
            </a:r>
            <a:endParaRPr/>
          </a:p>
          <a:p>
            <a:pPr indent="-228600" lvl="0" marL="228600" rtl="0" algn="l">
              <a:lnSpc>
                <a:spcPct val="80000"/>
              </a:lnSpc>
              <a:spcBef>
                <a:spcPts val="1000"/>
              </a:spcBef>
              <a:spcAft>
                <a:spcPts val="0"/>
              </a:spcAft>
              <a:buClr>
                <a:schemeClr val="dk1"/>
              </a:buClr>
              <a:buSzPts val="2380"/>
              <a:buChar char="•"/>
            </a:pPr>
            <a:r>
              <a:rPr lang="en-US" sz="2380"/>
              <a:t>Word or number patterns like aaabbb, qwerty, zyxwvuts, 123321, etc. </a:t>
            </a:r>
            <a:endParaRPr/>
          </a:p>
          <a:p>
            <a:pPr indent="-228600" lvl="0" marL="228600" rtl="0" algn="l">
              <a:lnSpc>
                <a:spcPct val="80000"/>
              </a:lnSpc>
              <a:spcBef>
                <a:spcPts val="1000"/>
              </a:spcBef>
              <a:spcAft>
                <a:spcPts val="0"/>
              </a:spcAft>
              <a:buClr>
                <a:schemeClr val="dk1"/>
              </a:buClr>
              <a:buSzPts val="2380"/>
              <a:buChar char="•"/>
            </a:pPr>
            <a:r>
              <a:rPr lang="en-US" sz="2380"/>
              <a:t>Any of the above spelled backwards. </a:t>
            </a:r>
            <a:endParaRPr/>
          </a:p>
          <a:p>
            <a:pPr indent="-228600" lvl="0" marL="228600" rtl="0" algn="l">
              <a:lnSpc>
                <a:spcPct val="80000"/>
              </a:lnSpc>
              <a:spcBef>
                <a:spcPts val="1000"/>
              </a:spcBef>
              <a:spcAft>
                <a:spcPts val="0"/>
              </a:spcAft>
              <a:buClr>
                <a:schemeClr val="dk1"/>
              </a:buClr>
              <a:buSzPts val="2380"/>
              <a:buChar char="•"/>
            </a:pPr>
            <a:r>
              <a:rPr lang="en-US" sz="2380"/>
              <a:t>Any of the above preceded or followed by a digit (e.g., secret1,1secret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Strong Passwords</a:t>
            </a:r>
            <a:endParaRPr/>
          </a:p>
        </p:txBody>
      </p:sp>
      <p:sp>
        <p:nvSpPr>
          <p:cNvPr id="287" name="Google Shape;287;p4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70000"/>
              </a:lnSpc>
              <a:spcBef>
                <a:spcPts val="0"/>
              </a:spcBef>
              <a:spcAft>
                <a:spcPts val="0"/>
              </a:spcAft>
              <a:buClr>
                <a:schemeClr val="dk1"/>
              </a:buClr>
              <a:buSzPts val="2170"/>
              <a:buChar char="•"/>
            </a:pPr>
            <a:r>
              <a:rPr lang="en-US" sz="2170"/>
              <a:t>Contain both upper and lower case characters (e.g., a-z, A-Z) </a:t>
            </a:r>
            <a:endParaRPr/>
          </a:p>
          <a:p>
            <a:pPr indent="-228600" lvl="0" marL="228600" rtl="0" algn="l">
              <a:lnSpc>
                <a:spcPct val="70000"/>
              </a:lnSpc>
              <a:spcBef>
                <a:spcPts val="1000"/>
              </a:spcBef>
              <a:spcAft>
                <a:spcPts val="0"/>
              </a:spcAft>
              <a:buClr>
                <a:schemeClr val="dk1"/>
              </a:buClr>
              <a:buSzPts val="2170"/>
              <a:buChar char="•"/>
            </a:pPr>
            <a:r>
              <a:rPr lang="en-US" sz="2170"/>
              <a:t>Have digits and punctuation characters as well as letters e.g., 0-9, @#$%^&amp;*()_+|~-=\`{}[]:";'&lt;&gt;?,./) </a:t>
            </a:r>
            <a:endParaRPr/>
          </a:p>
          <a:p>
            <a:pPr indent="-228600" lvl="0" marL="228600" rtl="0" algn="l">
              <a:lnSpc>
                <a:spcPct val="70000"/>
              </a:lnSpc>
              <a:spcBef>
                <a:spcPts val="1000"/>
              </a:spcBef>
              <a:spcAft>
                <a:spcPts val="0"/>
              </a:spcAft>
              <a:buClr>
                <a:schemeClr val="dk1"/>
              </a:buClr>
              <a:buSzPts val="2170"/>
              <a:buChar char="•"/>
            </a:pPr>
            <a:r>
              <a:rPr lang="en-US" sz="2170"/>
              <a:t>Are at least eight alphanumeric characters long. </a:t>
            </a:r>
            <a:endParaRPr/>
          </a:p>
          <a:p>
            <a:pPr indent="-228600" lvl="0" marL="228600" rtl="0" algn="l">
              <a:lnSpc>
                <a:spcPct val="70000"/>
              </a:lnSpc>
              <a:spcBef>
                <a:spcPts val="1000"/>
              </a:spcBef>
              <a:spcAft>
                <a:spcPts val="0"/>
              </a:spcAft>
              <a:buClr>
                <a:schemeClr val="dk1"/>
              </a:buClr>
              <a:buSzPts val="2170"/>
              <a:buChar char="•"/>
            </a:pPr>
            <a:r>
              <a:rPr lang="en-US" sz="2170"/>
              <a:t>Are not a word in any language, slang, dialect,  jargon, etc. </a:t>
            </a:r>
            <a:endParaRPr/>
          </a:p>
          <a:p>
            <a:pPr indent="-228600" lvl="0" marL="228600" rtl="0" algn="l">
              <a:lnSpc>
                <a:spcPct val="70000"/>
              </a:lnSpc>
              <a:spcBef>
                <a:spcPts val="1000"/>
              </a:spcBef>
              <a:spcAft>
                <a:spcPts val="0"/>
              </a:spcAft>
              <a:buClr>
                <a:schemeClr val="dk1"/>
              </a:buClr>
              <a:buSzPts val="2170"/>
              <a:buChar char="•"/>
            </a:pPr>
            <a:r>
              <a:rPr lang="en-US" sz="2170"/>
              <a:t>Are not based on personal information, names of family, etc. </a:t>
            </a:r>
            <a:endParaRPr/>
          </a:p>
          <a:p>
            <a:pPr indent="-228600" lvl="0" marL="228600" rtl="0" algn="l">
              <a:lnSpc>
                <a:spcPct val="70000"/>
              </a:lnSpc>
              <a:spcBef>
                <a:spcPts val="1000"/>
              </a:spcBef>
              <a:spcAft>
                <a:spcPts val="0"/>
              </a:spcAft>
              <a:buClr>
                <a:schemeClr val="dk1"/>
              </a:buClr>
              <a:buSzPts val="2170"/>
              <a:buChar char="•"/>
            </a:pPr>
            <a:r>
              <a:rPr lang="en-US" sz="2170"/>
              <a:t>Passwords should never be written down or stored on-line. </a:t>
            </a:r>
            <a:endParaRPr/>
          </a:p>
          <a:p>
            <a:pPr indent="-228600" lvl="0" marL="228600" rtl="0" algn="l">
              <a:lnSpc>
                <a:spcPct val="70000"/>
              </a:lnSpc>
              <a:spcBef>
                <a:spcPts val="1000"/>
              </a:spcBef>
              <a:spcAft>
                <a:spcPts val="0"/>
              </a:spcAft>
              <a:buClr>
                <a:schemeClr val="dk1"/>
              </a:buClr>
              <a:buSzPts val="2170"/>
              <a:buChar char="•"/>
            </a:pPr>
            <a:r>
              <a:rPr lang="en-US" sz="2170"/>
              <a:t>Try to create passwords that can be easily remembered. </a:t>
            </a:r>
            <a:endParaRPr/>
          </a:p>
          <a:p>
            <a:pPr indent="-228600" lvl="0" marL="228600" rtl="0" algn="l">
              <a:lnSpc>
                <a:spcPct val="70000"/>
              </a:lnSpc>
              <a:spcBef>
                <a:spcPts val="1000"/>
              </a:spcBef>
              <a:spcAft>
                <a:spcPts val="0"/>
              </a:spcAft>
              <a:buClr>
                <a:schemeClr val="dk1"/>
              </a:buClr>
              <a:buSzPts val="2170"/>
              <a:buChar char="•"/>
            </a:pPr>
            <a:r>
              <a:rPr lang="en-US" sz="2170"/>
              <a:t>One way to do this is create a password based on a song title, affirmation, or other phrase. </a:t>
            </a:r>
            <a:endParaRPr/>
          </a:p>
          <a:p>
            <a:pPr indent="-228600" lvl="0" marL="228600" rtl="0" algn="l">
              <a:lnSpc>
                <a:spcPct val="70000"/>
              </a:lnSpc>
              <a:spcBef>
                <a:spcPts val="1000"/>
              </a:spcBef>
              <a:spcAft>
                <a:spcPts val="0"/>
              </a:spcAft>
              <a:buClr>
                <a:schemeClr val="dk1"/>
              </a:buClr>
              <a:buSzPts val="2170"/>
              <a:buChar char="•"/>
            </a:pPr>
            <a:r>
              <a:rPr lang="en-US" sz="2170"/>
              <a:t>For example,  the phrase might be: "This May Be One Way To Remember" </a:t>
            </a:r>
            <a:endParaRPr/>
          </a:p>
          <a:p>
            <a:pPr indent="-228600" lvl="0" marL="228600" rtl="0" algn="l">
              <a:lnSpc>
                <a:spcPct val="70000"/>
              </a:lnSpc>
              <a:spcBef>
                <a:spcPts val="1000"/>
              </a:spcBef>
              <a:spcAft>
                <a:spcPts val="0"/>
              </a:spcAft>
              <a:buClr>
                <a:schemeClr val="dk1"/>
              </a:buClr>
              <a:buSzPts val="2170"/>
              <a:buChar char="•"/>
            </a:pPr>
            <a:r>
              <a:rPr lang="en-US" sz="2170"/>
              <a:t>and the  password could be: "TmB1w2R!" or "Tmb1W&gt;r~" or some other variation. </a:t>
            </a:r>
            <a:endParaRPr/>
          </a:p>
          <a:p>
            <a:pPr indent="-90804" lvl="0" marL="228600" rtl="0" algn="l">
              <a:lnSpc>
                <a:spcPct val="70000"/>
              </a:lnSpc>
              <a:spcBef>
                <a:spcPts val="1000"/>
              </a:spcBef>
              <a:spcAft>
                <a:spcPts val="0"/>
              </a:spcAft>
              <a:buClr>
                <a:schemeClr val="dk1"/>
              </a:buClr>
              <a:buSzPts val="2170"/>
              <a:buNone/>
            </a:pPr>
            <a:r>
              <a:t/>
            </a:r>
            <a:endParaRPr sz="217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Random passwords</a:t>
            </a:r>
            <a:endParaRPr/>
          </a:p>
        </p:txBody>
      </p:sp>
      <p:sp>
        <p:nvSpPr>
          <p:cNvPr id="293" name="Google Shape;293;p4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Combination of lower case, upper case, numbers, symbols</a:t>
            </a:r>
            <a:endParaRPr/>
          </a:p>
          <a:p>
            <a:pPr indent="-228600" lvl="0" marL="228600" rtl="0" algn="l">
              <a:lnSpc>
                <a:spcPct val="90000"/>
              </a:lnSpc>
              <a:spcBef>
                <a:spcPts val="1000"/>
              </a:spcBef>
              <a:spcAft>
                <a:spcPts val="0"/>
              </a:spcAft>
              <a:buClr>
                <a:schemeClr val="dk1"/>
              </a:buClr>
              <a:buSzPts val="2800"/>
              <a:buChar char="•"/>
            </a:pPr>
            <a:r>
              <a:rPr lang="en-US"/>
              <a:t>But difficult to remember</a:t>
            </a:r>
            <a:endParaRPr/>
          </a:p>
          <a:p>
            <a:pPr indent="-228600" lvl="0" marL="228600" rtl="0" algn="l">
              <a:lnSpc>
                <a:spcPct val="90000"/>
              </a:lnSpc>
              <a:spcBef>
                <a:spcPts val="1000"/>
              </a:spcBef>
              <a:spcAft>
                <a:spcPts val="0"/>
              </a:spcAft>
              <a:buClr>
                <a:schemeClr val="dk1"/>
              </a:buClr>
              <a:buSzPts val="2800"/>
              <a:buChar char="•"/>
            </a:pPr>
            <a:r>
              <a:rPr lang="en-US"/>
              <a:t>Need to write down</a:t>
            </a:r>
            <a:endParaRPr/>
          </a:p>
          <a:p>
            <a:pPr indent="-228600" lvl="0" marL="228600" rtl="0" algn="l">
              <a:lnSpc>
                <a:spcPct val="90000"/>
              </a:lnSpc>
              <a:spcBef>
                <a:spcPts val="1000"/>
              </a:spcBef>
              <a:spcAft>
                <a:spcPts val="0"/>
              </a:spcAft>
              <a:buClr>
                <a:schemeClr val="dk1"/>
              </a:buClr>
              <a:buSzPts val="2800"/>
              <a:buChar char="•"/>
            </a:pPr>
            <a:r>
              <a:rPr lang="en-US"/>
              <a:t>Makes it more vulnerable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4"/>
          <p:cNvSpPr txBox="1"/>
          <p:nvPr>
            <p:ph idx="1" type="body"/>
          </p:nvPr>
        </p:nvSpPr>
        <p:spPr>
          <a:xfrm>
            <a:off x="838200" y="618186"/>
            <a:ext cx="10515600" cy="555877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4000"/>
              <a:buNone/>
            </a:pPr>
            <a:r>
              <a:rPr lang="en-US" sz="4000">
                <a:solidFill>
                  <a:srgbClr val="FF0000"/>
                </a:solidFill>
              </a:rPr>
              <a:t>How phishing works</a:t>
            </a:r>
            <a:r>
              <a:rPr lang="en-US">
                <a:solidFill>
                  <a:srgbClr val="FF0000"/>
                </a:solidFill>
              </a:rPr>
              <a:t>:</a:t>
            </a:r>
            <a:endParaRPr/>
          </a:p>
          <a:p>
            <a:pPr indent="0" lvl="0" marL="0" rtl="0" algn="l">
              <a:lnSpc>
                <a:spcPct val="90000"/>
              </a:lnSpc>
              <a:spcBef>
                <a:spcPts val="1000"/>
              </a:spcBef>
              <a:spcAft>
                <a:spcPts val="0"/>
              </a:spcAft>
              <a:buClr>
                <a:schemeClr val="dk1"/>
              </a:buClr>
              <a:buSzPts val="2800"/>
              <a:buNone/>
            </a:pPr>
            <a:r>
              <a:t/>
            </a:r>
            <a:endParaRPr/>
          </a:p>
          <a:p>
            <a:pPr indent="-514350" lvl="0" marL="514350" rtl="0" algn="l">
              <a:lnSpc>
                <a:spcPct val="90000"/>
              </a:lnSpc>
              <a:spcBef>
                <a:spcPts val="1000"/>
              </a:spcBef>
              <a:spcAft>
                <a:spcPts val="0"/>
              </a:spcAft>
              <a:buClr>
                <a:schemeClr val="dk1"/>
              </a:buClr>
              <a:buSzPts val="2800"/>
              <a:buAutoNum type="arabicPeriod"/>
            </a:pPr>
            <a:r>
              <a:rPr lang="en-US"/>
              <a:t>Planning</a:t>
            </a:r>
            <a:endParaRPr/>
          </a:p>
          <a:p>
            <a:pPr indent="-514350" lvl="0" marL="514350" rtl="0" algn="l">
              <a:lnSpc>
                <a:spcPct val="90000"/>
              </a:lnSpc>
              <a:spcBef>
                <a:spcPts val="1000"/>
              </a:spcBef>
              <a:spcAft>
                <a:spcPts val="0"/>
              </a:spcAft>
              <a:buClr>
                <a:schemeClr val="dk1"/>
              </a:buClr>
              <a:buSzPts val="2800"/>
              <a:buAutoNum type="arabicPeriod"/>
            </a:pPr>
            <a:r>
              <a:rPr lang="en-US"/>
              <a:t>Set-up</a:t>
            </a:r>
            <a:endParaRPr/>
          </a:p>
          <a:p>
            <a:pPr indent="-514350" lvl="0" marL="514350" rtl="0" algn="l">
              <a:lnSpc>
                <a:spcPct val="90000"/>
              </a:lnSpc>
              <a:spcBef>
                <a:spcPts val="1000"/>
              </a:spcBef>
              <a:spcAft>
                <a:spcPts val="0"/>
              </a:spcAft>
              <a:buClr>
                <a:schemeClr val="dk1"/>
              </a:buClr>
              <a:buSzPts val="2800"/>
              <a:buAutoNum type="arabicPeriod"/>
            </a:pPr>
            <a:r>
              <a:rPr lang="en-US"/>
              <a:t>Attack</a:t>
            </a:r>
            <a:endParaRPr/>
          </a:p>
          <a:p>
            <a:pPr indent="-514350" lvl="0" marL="514350" rtl="0" algn="l">
              <a:lnSpc>
                <a:spcPct val="90000"/>
              </a:lnSpc>
              <a:spcBef>
                <a:spcPts val="1000"/>
              </a:spcBef>
              <a:spcAft>
                <a:spcPts val="0"/>
              </a:spcAft>
              <a:buClr>
                <a:schemeClr val="dk1"/>
              </a:buClr>
              <a:buSzPts val="2800"/>
              <a:buAutoNum type="arabicPeriod"/>
            </a:pPr>
            <a:r>
              <a:rPr lang="en-US"/>
              <a:t>Collection</a:t>
            </a:r>
            <a:endParaRPr/>
          </a:p>
          <a:p>
            <a:pPr indent="-514350" lvl="0" marL="514350" rtl="0" algn="l">
              <a:lnSpc>
                <a:spcPct val="90000"/>
              </a:lnSpc>
              <a:spcBef>
                <a:spcPts val="1000"/>
              </a:spcBef>
              <a:spcAft>
                <a:spcPts val="0"/>
              </a:spcAft>
              <a:buClr>
                <a:schemeClr val="dk1"/>
              </a:buClr>
              <a:buSzPts val="2800"/>
              <a:buAutoNum type="arabicPeriod"/>
            </a:pPr>
            <a:r>
              <a:rPr lang="en-US"/>
              <a:t>Identity theft and fraud</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3"/>
          <p:cNvSpPr txBox="1"/>
          <p:nvPr>
            <p:ph type="title"/>
          </p:nvPr>
        </p:nvSpPr>
        <p:spPr>
          <a:xfrm>
            <a:off x="838200" y="365126"/>
            <a:ext cx="10515600" cy="65251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959"/>
              <a:buFont typeface="Calibri"/>
              <a:buNone/>
            </a:pPr>
            <a:r>
              <a:rPr lang="en-US" sz="3959"/>
              <a:t>Guidelines for secure password</a:t>
            </a:r>
            <a:endParaRPr sz="3959"/>
          </a:p>
        </p:txBody>
      </p:sp>
      <p:sp>
        <p:nvSpPr>
          <p:cNvPr id="299" name="Google Shape;299;p43"/>
          <p:cNvSpPr txBox="1"/>
          <p:nvPr>
            <p:ph idx="1" type="body"/>
          </p:nvPr>
        </p:nvSpPr>
        <p:spPr>
          <a:xfrm>
            <a:off x="838200" y="1224116"/>
            <a:ext cx="10515600" cy="5324168"/>
          </a:xfrm>
          <a:prstGeom prst="rect">
            <a:avLst/>
          </a:prstGeom>
          <a:noFill/>
          <a:ln>
            <a:noFill/>
          </a:ln>
        </p:spPr>
        <p:txBody>
          <a:bodyPr anchorCtr="0" anchor="t" bIns="45700" lIns="91425" spcFirstLastPara="1" rIns="91425" wrap="square" tIns="45700">
            <a:normAutofit/>
          </a:bodyPr>
          <a:lstStyle/>
          <a:p>
            <a:pPr indent="-90804" lvl="0" marL="228600" rtl="0" algn="l">
              <a:lnSpc>
                <a:spcPct val="70000"/>
              </a:lnSpc>
              <a:spcBef>
                <a:spcPts val="0"/>
              </a:spcBef>
              <a:spcAft>
                <a:spcPts val="0"/>
              </a:spcAft>
              <a:buClr>
                <a:schemeClr val="dk1"/>
              </a:buClr>
              <a:buSzPts val="2170"/>
              <a:buNone/>
            </a:pPr>
            <a:r>
              <a:t/>
            </a:r>
            <a:endParaRPr sz="2170"/>
          </a:p>
          <a:p>
            <a:pPr indent="0" lvl="0" marL="0" rtl="0" algn="l">
              <a:lnSpc>
                <a:spcPct val="70000"/>
              </a:lnSpc>
              <a:spcBef>
                <a:spcPts val="1000"/>
              </a:spcBef>
              <a:spcAft>
                <a:spcPts val="0"/>
              </a:spcAft>
              <a:buClr>
                <a:srgbClr val="FF0000"/>
              </a:buClr>
              <a:buSzPts val="3952"/>
              <a:buNone/>
            </a:pPr>
            <a:r>
              <a:rPr lang="en-US" sz="3952">
                <a:solidFill>
                  <a:srgbClr val="FF0000"/>
                </a:solidFill>
              </a:rPr>
              <a:t>Secure Password Generator</a:t>
            </a:r>
            <a:endParaRPr/>
          </a:p>
          <a:p>
            <a:pPr indent="0" lvl="0" marL="0" rtl="0" algn="l">
              <a:lnSpc>
                <a:spcPct val="70000"/>
              </a:lnSpc>
              <a:spcBef>
                <a:spcPts val="1000"/>
              </a:spcBef>
              <a:spcAft>
                <a:spcPts val="0"/>
              </a:spcAft>
              <a:buClr>
                <a:schemeClr val="dk1"/>
              </a:buClr>
              <a:buSzPts val="3952"/>
              <a:buNone/>
            </a:pPr>
            <a:r>
              <a:t/>
            </a:r>
            <a:endParaRPr sz="3952">
              <a:solidFill>
                <a:srgbClr val="FF0000"/>
              </a:solidFill>
            </a:endParaRPr>
          </a:p>
          <a:p>
            <a:pPr indent="-228600" lvl="0" marL="228600" rtl="0" algn="l">
              <a:lnSpc>
                <a:spcPct val="70000"/>
              </a:lnSpc>
              <a:spcBef>
                <a:spcPts val="1000"/>
              </a:spcBef>
              <a:spcAft>
                <a:spcPts val="0"/>
              </a:spcAft>
              <a:buClr>
                <a:schemeClr val="dk1"/>
              </a:buClr>
              <a:buSzPts val="3177"/>
              <a:buChar char="•"/>
            </a:pPr>
            <a:r>
              <a:rPr lang="en-US" sz="3177"/>
              <a:t>Password Length: min …</a:t>
            </a:r>
            <a:endParaRPr sz="3177"/>
          </a:p>
          <a:p>
            <a:pPr indent="-228600" lvl="0" marL="228600" rtl="0" algn="l">
              <a:lnSpc>
                <a:spcPct val="70000"/>
              </a:lnSpc>
              <a:spcBef>
                <a:spcPts val="1000"/>
              </a:spcBef>
              <a:spcAft>
                <a:spcPts val="0"/>
              </a:spcAft>
              <a:buClr>
                <a:schemeClr val="dk1"/>
              </a:buClr>
              <a:buSzPts val="3177"/>
              <a:buChar char="•"/>
            </a:pPr>
            <a:r>
              <a:rPr lang="en-US" sz="3177"/>
              <a:t>Include Symbols:( e.g. @#$% )</a:t>
            </a:r>
            <a:endParaRPr/>
          </a:p>
          <a:p>
            <a:pPr indent="-228600" lvl="0" marL="228600" rtl="0" algn="l">
              <a:lnSpc>
                <a:spcPct val="70000"/>
              </a:lnSpc>
              <a:spcBef>
                <a:spcPts val="1000"/>
              </a:spcBef>
              <a:spcAft>
                <a:spcPts val="0"/>
              </a:spcAft>
              <a:buClr>
                <a:schemeClr val="dk1"/>
              </a:buClr>
              <a:buSzPts val="3177"/>
              <a:buChar char="•"/>
            </a:pPr>
            <a:r>
              <a:rPr lang="en-US" sz="3177"/>
              <a:t>Include Numbers: ( e.g. 123456 )</a:t>
            </a:r>
            <a:endParaRPr/>
          </a:p>
          <a:p>
            <a:pPr indent="-228600" lvl="0" marL="228600" rtl="0" algn="l">
              <a:lnSpc>
                <a:spcPct val="70000"/>
              </a:lnSpc>
              <a:spcBef>
                <a:spcPts val="1000"/>
              </a:spcBef>
              <a:spcAft>
                <a:spcPts val="0"/>
              </a:spcAft>
              <a:buClr>
                <a:schemeClr val="dk1"/>
              </a:buClr>
              <a:buSzPts val="3177"/>
              <a:buChar char="•"/>
            </a:pPr>
            <a:r>
              <a:rPr lang="en-US" sz="3177"/>
              <a:t>Include Lowercase Characters: ( e.g. abcdefgh )</a:t>
            </a:r>
            <a:endParaRPr/>
          </a:p>
          <a:p>
            <a:pPr indent="-228600" lvl="0" marL="228600" rtl="0" algn="l">
              <a:lnSpc>
                <a:spcPct val="70000"/>
              </a:lnSpc>
              <a:spcBef>
                <a:spcPts val="1000"/>
              </a:spcBef>
              <a:spcAft>
                <a:spcPts val="0"/>
              </a:spcAft>
              <a:buClr>
                <a:schemeClr val="dk1"/>
              </a:buClr>
              <a:buSzPts val="3177"/>
              <a:buChar char="•"/>
            </a:pPr>
            <a:r>
              <a:rPr lang="en-US" sz="3177"/>
              <a:t>Include Uppercase Characters: ( e.g. ABCDEFGH )</a:t>
            </a:r>
            <a:endParaRPr/>
          </a:p>
          <a:p>
            <a:pPr indent="-228600" lvl="0" marL="228600" rtl="0" algn="l">
              <a:lnSpc>
                <a:spcPct val="70000"/>
              </a:lnSpc>
              <a:spcBef>
                <a:spcPts val="1000"/>
              </a:spcBef>
              <a:spcAft>
                <a:spcPts val="0"/>
              </a:spcAft>
              <a:buClr>
                <a:schemeClr val="dk1"/>
              </a:buClr>
              <a:buSzPts val="3177"/>
              <a:buChar char="•"/>
            </a:pPr>
            <a:r>
              <a:rPr lang="en-US" sz="3177"/>
              <a:t>Exclude Similar Characters:( e.g. i, l, 1, L, o, 0, O )</a:t>
            </a:r>
            <a:endParaRPr/>
          </a:p>
          <a:p>
            <a:pPr indent="-228600" lvl="0" marL="228600" rtl="0" algn="l">
              <a:lnSpc>
                <a:spcPct val="70000"/>
              </a:lnSpc>
              <a:spcBef>
                <a:spcPts val="1000"/>
              </a:spcBef>
              <a:spcAft>
                <a:spcPts val="0"/>
              </a:spcAft>
              <a:buClr>
                <a:schemeClr val="dk1"/>
              </a:buClr>
              <a:buSzPts val="3177"/>
              <a:buChar char="•"/>
            </a:pPr>
            <a:r>
              <a:rPr lang="en-US" sz="3177"/>
              <a:t>Exclude Ambiguous Characters:( { } [ ] ( ) / \ ' " ` ~ , ; : . &lt; &gt; )</a:t>
            </a:r>
            <a:endParaRPr/>
          </a:p>
          <a:p>
            <a:pPr indent="0" lvl="0" marL="0" rtl="0" algn="l">
              <a:lnSpc>
                <a:spcPct val="70000"/>
              </a:lnSpc>
              <a:spcBef>
                <a:spcPts val="1000"/>
              </a:spcBef>
              <a:spcAft>
                <a:spcPts val="0"/>
              </a:spcAft>
              <a:buClr>
                <a:schemeClr val="dk1"/>
              </a:buClr>
              <a:buSzPts val="2170"/>
              <a:buNone/>
            </a:pPr>
            <a:r>
              <a:t/>
            </a:r>
            <a:endParaRPr sz="217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4"/>
          <p:cNvSpPr txBox="1"/>
          <p:nvPr>
            <p:ph idx="1" type="body"/>
          </p:nvPr>
        </p:nvSpPr>
        <p:spPr>
          <a:xfrm>
            <a:off x="838200" y="648929"/>
            <a:ext cx="10515600" cy="5528034"/>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rgbClr val="FF0000"/>
              </a:buClr>
              <a:buSzPts val="2590"/>
              <a:buNone/>
            </a:pPr>
            <a:r>
              <a:rPr lang="en-US" sz="2590">
                <a:solidFill>
                  <a:srgbClr val="FF0000"/>
                </a:solidFill>
              </a:rPr>
              <a:t>Generate On The Client Side</a:t>
            </a:r>
            <a:endParaRPr sz="2590">
              <a:solidFill>
                <a:srgbClr val="FF0000"/>
              </a:solidFill>
            </a:endParaRPr>
          </a:p>
          <a:p>
            <a:pPr indent="0" lvl="0" marL="0" rtl="0" algn="l">
              <a:lnSpc>
                <a:spcPct val="80000"/>
              </a:lnSpc>
              <a:spcBef>
                <a:spcPts val="1000"/>
              </a:spcBef>
              <a:spcAft>
                <a:spcPts val="0"/>
              </a:spcAft>
              <a:buClr>
                <a:schemeClr val="dk1"/>
              </a:buClr>
              <a:buSzPts val="2590"/>
              <a:buNone/>
            </a:pPr>
            <a:r>
              <a:rPr lang="en-US" sz="2590"/>
              <a:t>( do NOT send across the Internet )</a:t>
            </a:r>
            <a:endParaRPr/>
          </a:p>
          <a:p>
            <a:pPr indent="-228600" lvl="0" marL="228600" rtl="0" algn="l">
              <a:lnSpc>
                <a:spcPct val="80000"/>
              </a:lnSpc>
              <a:spcBef>
                <a:spcPts val="1000"/>
              </a:spcBef>
              <a:spcAft>
                <a:spcPts val="0"/>
              </a:spcAft>
              <a:buClr>
                <a:schemeClr val="dk1"/>
              </a:buClr>
              <a:buSzPts val="2590"/>
              <a:buChar char="•"/>
            </a:pPr>
            <a:r>
              <a:rPr lang="en-US" sz="2590"/>
              <a:t>Auto-Select:</a:t>
            </a:r>
            <a:endParaRPr/>
          </a:p>
          <a:p>
            <a:pPr indent="0" lvl="0" marL="0" rtl="0" algn="l">
              <a:lnSpc>
                <a:spcPct val="80000"/>
              </a:lnSpc>
              <a:spcBef>
                <a:spcPts val="1000"/>
              </a:spcBef>
              <a:spcAft>
                <a:spcPts val="0"/>
              </a:spcAft>
              <a:buClr>
                <a:schemeClr val="dk1"/>
              </a:buClr>
              <a:buSzPts val="2590"/>
              <a:buNone/>
            </a:pPr>
            <a:r>
              <a:rPr lang="en-US" sz="2590"/>
              <a:t>( select the password automatically )</a:t>
            </a:r>
            <a:endParaRPr/>
          </a:p>
          <a:p>
            <a:pPr indent="-228600" lvl="0" marL="228600" rtl="0" algn="l">
              <a:lnSpc>
                <a:spcPct val="80000"/>
              </a:lnSpc>
              <a:spcBef>
                <a:spcPts val="1000"/>
              </a:spcBef>
              <a:spcAft>
                <a:spcPts val="0"/>
              </a:spcAft>
              <a:buClr>
                <a:schemeClr val="dk1"/>
              </a:buClr>
              <a:buSzPts val="2590"/>
              <a:buChar char="•"/>
            </a:pPr>
            <a:r>
              <a:rPr lang="en-US" sz="2590"/>
              <a:t>Save My Preference:</a:t>
            </a:r>
            <a:endParaRPr/>
          </a:p>
          <a:p>
            <a:pPr indent="0" lvl="0" marL="0" rtl="0" algn="l">
              <a:lnSpc>
                <a:spcPct val="80000"/>
              </a:lnSpc>
              <a:spcBef>
                <a:spcPts val="1000"/>
              </a:spcBef>
              <a:spcAft>
                <a:spcPts val="0"/>
              </a:spcAft>
              <a:buClr>
                <a:schemeClr val="dk1"/>
              </a:buClr>
              <a:buSzPts val="2590"/>
              <a:buNone/>
            </a:pPr>
            <a:r>
              <a:rPr lang="en-US" sz="2590"/>
              <a:t>( save all the settings above for later use )</a:t>
            </a:r>
            <a:endParaRPr/>
          </a:p>
          <a:p>
            <a:pPr indent="-228600" lvl="0" marL="228600" rtl="0" algn="l">
              <a:lnSpc>
                <a:spcPct val="80000"/>
              </a:lnSpc>
              <a:spcBef>
                <a:spcPts val="1000"/>
              </a:spcBef>
              <a:spcAft>
                <a:spcPts val="0"/>
              </a:spcAft>
              <a:buClr>
                <a:schemeClr val="dk1"/>
              </a:buClr>
              <a:buSzPts val="2590"/>
              <a:buChar char="•"/>
            </a:pPr>
            <a:r>
              <a:rPr lang="en-US" sz="2590"/>
              <a:t>Load My Settings Anywhere:</a:t>
            </a:r>
            <a:endParaRPr/>
          </a:p>
          <a:p>
            <a:pPr indent="-228600" lvl="0" marL="228600" rtl="0" algn="l">
              <a:lnSpc>
                <a:spcPct val="80000"/>
              </a:lnSpc>
              <a:spcBef>
                <a:spcPts val="1000"/>
              </a:spcBef>
              <a:spcAft>
                <a:spcPts val="0"/>
              </a:spcAft>
              <a:buClr>
                <a:schemeClr val="dk1"/>
              </a:buClr>
              <a:buSzPts val="2590"/>
              <a:buChar char="•"/>
            </a:pPr>
            <a:r>
              <a:rPr lang="en-US" sz="2590"/>
              <a:t>URL to load my settings on other computers quickly</a:t>
            </a:r>
            <a:endParaRPr/>
          </a:p>
          <a:p>
            <a:pPr indent="-228600" lvl="0" marL="228600" rtl="0" algn="l">
              <a:lnSpc>
                <a:spcPct val="80000"/>
              </a:lnSpc>
              <a:spcBef>
                <a:spcPts val="1000"/>
              </a:spcBef>
              <a:spcAft>
                <a:spcPts val="0"/>
              </a:spcAft>
              <a:buClr>
                <a:schemeClr val="dk1"/>
              </a:buClr>
              <a:buSzPts val="2590"/>
              <a:buChar char="•"/>
            </a:pPr>
            <a:r>
              <a:rPr lang="en-US" sz="2590"/>
              <a:t>Your New Password:</a:t>
            </a:r>
            <a:endParaRPr/>
          </a:p>
          <a:p>
            <a:pPr indent="-228600" lvl="0" marL="228600" rtl="0" algn="l">
              <a:lnSpc>
                <a:spcPct val="80000"/>
              </a:lnSpc>
              <a:spcBef>
                <a:spcPts val="1000"/>
              </a:spcBef>
              <a:spcAft>
                <a:spcPts val="0"/>
              </a:spcAft>
              <a:buClr>
                <a:schemeClr val="dk1"/>
              </a:buClr>
              <a:buSzPts val="2590"/>
              <a:buChar char="•"/>
            </a:pPr>
            <a:r>
              <a:rPr lang="en-US" sz="2590"/>
              <a:t>Remember your password:</a:t>
            </a:r>
            <a:endParaRPr/>
          </a:p>
          <a:p>
            <a:pPr indent="-228600" lvl="0" marL="228600" rtl="0" algn="l">
              <a:lnSpc>
                <a:spcPct val="80000"/>
              </a:lnSpc>
              <a:spcBef>
                <a:spcPts val="1000"/>
              </a:spcBef>
              <a:spcAft>
                <a:spcPts val="0"/>
              </a:spcAft>
              <a:buClr>
                <a:schemeClr val="dk1"/>
              </a:buClr>
              <a:buSzPts val="2590"/>
              <a:buChar char="•"/>
            </a:pPr>
            <a:r>
              <a:rPr lang="en-US" sz="2590"/>
              <a:t>Remember your password with the first letters of each word in this sentence.</a:t>
            </a:r>
            <a:endParaRPr/>
          </a:p>
          <a:p>
            <a:pPr indent="-64135" lvl="0" marL="228600" rtl="0" algn="l">
              <a:lnSpc>
                <a:spcPct val="80000"/>
              </a:lnSpc>
              <a:spcBef>
                <a:spcPts val="1000"/>
              </a:spcBef>
              <a:spcAft>
                <a:spcPts val="0"/>
              </a:spcAft>
              <a:buClr>
                <a:schemeClr val="dk1"/>
              </a:buClr>
              <a:buSzPts val="2590"/>
              <a:buNone/>
            </a:pPr>
            <a:r>
              <a:t/>
            </a:r>
            <a:endParaRPr sz="2590"/>
          </a:p>
          <a:p>
            <a:pPr indent="-64135" lvl="0" marL="228600" rtl="0" algn="l">
              <a:lnSpc>
                <a:spcPct val="80000"/>
              </a:lnSpc>
              <a:spcBef>
                <a:spcPts val="1000"/>
              </a:spcBef>
              <a:spcAft>
                <a:spcPts val="0"/>
              </a:spcAft>
              <a:buClr>
                <a:schemeClr val="dk1"/>
              </a:buClr>
              <a:buSzPts val="2590"/>
              <a:buNone/>
            </a:pPr>
            <a:r>
              <a:t/>
            </a:r>
            <a:endParaRPr sz="259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5"/>
          <p:cNvSpPr txBox="1"/>
          <p:nvPr>
            <p:ph idx="1" type="body"/>
          </p:nvPr>
        </p:nvSpPr>
        <p:spPr>
          <a:xfrm>
            <a:off x="838200" y="353961"/>
            <a:ext cx="10515600" cy="6312310"/>
          </a:xfrm>
          <a:prstGeom prst="rect">
            <a:avLst/>
          </a:prstGeom>
          <a:noFill/>
          <a:ln>
            <a:noFill/>
          </a:ln>
        </p:spPr>
        <p:txBody>
          <a:bodyPr anchorCtr="0" anchor="t" bIns="45700" lIns="91425" spcFirstLastPara="1" rIns="91425" wrap="square" tIns="45700">
            <a:normAutofit/>
          </a:bodyPr>
          <a:lstStyle/>
          <a:p>
            <a:pPr indent="0" lvl="0" marL="228600" rtl="0" algn="l">
              <a:lnSpc>
                <a:spcPct val="80000"/>
              </a:lnSpc>
              <a:spcBef>
                <a:spcPts val="0"/>
              </a:spcBef>
              <a:spcAft>
                <a:spcPts val="0"/>
              </a:spcAft>
              <a:buSzPts val="1800"/>
              <a:buNone/>
            </a:pPr>
            <a:r>
              <a:rPr lang="en-US" sz="2590">
                <a:solidFill>
                  <a:srgbClr val="FF0000"/>
                </a:solidFill>
              </a:rPr>
              <a:t>To prevent your passwords from being hacked by social engineering, brute force or dictionary attack method, you should notice that:</a:t>
            </a:r>
            <a:endParaRPr>
              <a:solidFill>
                <a:srgbClr val="FF0000"/>
              </a:solidFill>
            </a:endParaRPr>
          </a:p>
          <a:p>
            <a:pPr indent="0" lvl="0" marL="228600" rtl="0" algn="l">
              <a:lnSpc>
                <a:spcPct val="80000"/>
              </a:lnSpc>
              <a:spcBef>
                <a:spcPts val="1000"/>
              </a:spcBef>
              <a:spcAft>
                <a:spcPts val="0"/>
              </a:spcAft>
              <a:buSzPts val="1800"/>
              <a:buNone/>
            </a:pPr>
            <a:r>
              <a:rPr lang="en-US" sz="2590"/>
              <a:t>1. Do not use the same password for multiple important accounts.</a:t>
            </a:r>
            <a:endParaRPr/>
          </a:p>
          <a:p>
            <a:pPr indent="0" lvl="0" marL="228600" rtl="0" algn="l">
              <a:lnSpc>
                <a:spcPct val="80000"/>
              </a:lnSpc>
              <a:spcBef>
                <a:spcPts val="1000"/>
              </a:spcBef>
              <a:spcAft>
                <a:spcPts val="0"/>
              </a:spcAft>
              <a:buSzPts val="1800"/>
              <a:buNone/>
            </a:pPr>
            <a:r>
              <a:rPr lang="en-US" sz="2590"/>
              <a:t>2. Use a password that has at least 16 characters, use at least one number, one uppercase letter, one lowercase letter and one special symbol.</a:t>
            </a:r>
            <a:endParaRPr/>
          </a:p>
          <a:p>
            <a:pPr indent="0" lvl="0" marL="228600" rtl="0" algn="l">
              <a:lnSpc>
                <a:spcPct val="80000"/>
              </a:lnSpc>
              <a:spcBef>
                <a:spcPts val="1000"/>
              </a:spcBef>
              <a:spcAft>
                <a:spcPts val="0"/>
              </a:spcAft>
              <a:buSzPts val="1800"/>
              <a:buNone/>
            </a:pPr>
            <a:r>
              <a:rPr lang="en-US" sz="2590"/>
              <a:t>3. Do not use the names of your families, friends or pets in your passwords.</a:t>
            </a:r>
            <a:endParaRPr/>
          </a:p>
          <a:p>
            <a:pPr indent="0" lvl="0" marL="228600" rtl="0" algn="l">
              <a:lnSpc>
                <a:spcPct val="80000"/>
              </a:lnSpc>
              <a:spcBef>
                <a:spcPts val="1000"/>
              </a:spcBef>
              <a:spcAft>
                <a:spcPts val="0"/>
              </a:spcAft>
              <a:buSzPts val="1800"/>
              <a:buNone/>
            </a:pPr>
            <a:r>
              <a:rPr lang="en-US" sz="2590"/>
              <a:t>4. Do not use postcodes, house numbers, phone numbers, birthdates, ID card numbers, social security numbers, and so on in your passwords.</a:t>
            </a:r>
            <a:endParaRPr/>
          </a:p>
          <a:p>
            <a:pPr indent="0" lvl="0" marL="228600" rtl="0" algn="l">
              <a:lnSpc>
                <a:spcPct val="80000"/>
              </a:lnSpc>
              <a:spcBef>
                <a:spcPts val="1000"/>
              </a:spcBef>
              <a:spcAft>
                <a:spcPts val="0"/>
              </a:spcAft>
              <a:buSzPts val="1800"/>
              <a:buNone/>
            </a:pPr>
            <a:r>
              <a:rPr lang="en-US" sz="2590"/>
              <a:t>5. Do not use any dictionary word in your passwords.</a:t>
            </a:r>
            <a:endParaRPr/>
          </a:p>
          <a:p>
            <a:pPr indent="0" lvl="0" marL="0" rtl="0" algn="l">
              <a:lnSpc>
                <a:spcPct val="80000"/>
              </a:lnSpc>
              <a:spcBef>
                <a:spcPts val="1000"/>
              </a:spcBef>
              <a:spcAft>
                <a:spcPts val="0"/>
              </a:spcAft>
              <a:buSzPts val="1800"/>
              <a:buNone/>
            </a:pPr>
            <a:r>
              <a:rPr lang="en-US" sz="2590"/>
              <a:t>   6. Do not use something that can be cloned( but you can't change ) as your passwords, such as your fingerprints.</a:t>
            </a:r>
            <a:endParaRPr/>
          </a:p>
          <a:p>
            <a:pPr indent="0" lvl="0" marL="0" rtl="0" algn="l">
              <a:lnSpc>
                <a:spcPct val="80000"/>
              </a:lnSpc>
              <a:spcBef>
                <a:spcPts val="1000"/>
              </a:spcBef>
              <a:spcAft>
                <a:spcPts val="0"/>
              </a:spcAft>
              <a:buSzPts val="1800"/>
              <a:buNone/>
            </a:pPr>
            <a:r>
              <a:rPr lang="en-US" sz="2590"/>
              <a:t>   7. Do not let your Web browsers( FireFox, Chrome, Safari, Opera, IE ) store your passwords, since all passwords saved in Web browsers can be revealed easily.</a:t>
            </a:r>
            <a:endParaRPr/>
          </a:p>
          <a:p>
            <a:pPr indent="0" lvl="0" marL="0" rtl="0" algn="l">
              <a:lnSpc>
                <a:spcPct val="80000"/>
              </a:lnSpc>
              <a:spcBef>
                <a:spcPts val="1000"/>
              </a:spcBef>
              <a:spcAft>
                <a:spcPts val="0"/>
              </a:spcAft>
              <a:buSzPts val="1800"/>
              <a:buNone/>
            </a:pPr>
            <a:r>
              <a:rPr lang="en-US" sz="2590"/>
              <a:t>   8. Do not log in to important accounts on the computers of others, or when connected to a public Wi-Fi hotspot, Tor, free VPN or web proxy.</a:t>
            </a:r>
            <a:endParaRPr sz="259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6"/>
          <p:cNvSpPr txBox="1"/>
          <p:nvPr>
            <p:ph idx="1" type="body"/>
          </p:nvPr>
        </p:nvSpPr>
        <p:spPr>
          <a:xfrm>
            <a:off x="838200" y="589934"/>
            <a:ext cx="10515600" cy="6120581"/>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chemeClr val="dk1"/>
              </a:buClr>
              <a:buSzPts val="2170"/>
              <a:buNone/>
            </a:pPr>
            <a:r>
              <a:rPr lang="en-US" sz="2170"/>
              <a:t>9. Do not send sensitive information online via HTTP or FTP connections, because messages in these connections can be sniffed with very little effort. You should use encrypted connections such as HTTPS and SFTP whenever possible.</a:t>
            </a:r>
            <a:endParaRPr/>
          </a:p>
          <a:p>
            <a:pPr indent="0" lvl="0" marL="0" rtl="0" algn="l">
              <a:lnSpc>
                <a:spcPct val="70000"/>
              </a:lnSpc>
              <a:spcBef>
                <a:spcPts val="1000"/>
              </a:spcBef>
              <a:spcAft>
                <a:spcPts val="0"/>
              </a:spcAft>
              <a:buClr>
                <a:schemeClr val="dk1"/>
              </a:buClr>
              <a:buSzPts val="2170"/>
              <a:buNone/>
            </a:pPr>
            <a:r>
              <a:rPr lang="en-US" sz="2170"/>
              <a:t>10. When travelling, you can encrypt your Internet connections before they leave your laptop, tablet, mobile phone or router. For example, you can set up a private VPN on your own server( home computer, dedicated server or VPS ) and connect to it. Alternatively, you can set up an encrypted SSH tunnel between your router and your home computer( or a remote server of your own ) with PuTTY and connect your programs( e.g. FireFox ) to PuTTY. Then even if somebody captures your data as it is transmitted between your device( e.g. laptop, iPhone, iPad ) and your server with a packet sniffer, he'll won't be able to steal your data and passwords from the encrypted streaming data.</a:t>
            </a:r>
            <a:endParaRPr/>
          </a:p>
          <a:p>
            <a:pPr indent="0" lvl="0" marL="0" rtl="0" algn="l">
              <a:lnSpc>
                <a:spcPct val="70000"/>
              </a:lnSpc>
              <a:spcBef>
                <a:spcPts val="1000"/>
              </a:spcBef>
              <a:spcAft>
                <a:spcPts val="0"/>
              </a:spcAft>
              <a:buClr>
                <a:schemeClr val="dk1"/>
              </a:buClr>
              <a:buSzPts val="2170"/>
              <a:buNone/>
            </a:pPr>
            <a:r>
              <a:rPr lang="en-US" sz="2170"/>
              <a:t>11. How secure is my password? Perhaps you believe that your passwords are very strong, difficult to hack. But if a hacker has stolen your username and the MD5 hash value of your password from a company's server, and the rainbow table of the hacker contains this MD5 hash, then your password will be cracked quickly.</a:t>
            </a:r>
            <a:endParaRPr/>
          </a:p>
          <a:p>
            <a:pPr indent="0" lvl="0" marL="0" rtl="0" algn="l">
              <a:lnSpc>
                <a:spcPct val="70000"/>
              </a:lnSpc>
              <a:spcBef>
                <a:spcPts val="1000"/>
              </a:spcBef>
              <a:spcAft>
                <a:spcPts val="0"/>
              </a:spcAft>
              <a:buClr>
                <a:schemeClr val="dk1"/>
              </a:buClr>
              <a:buSzPts val="2170"/>
              <a:buNone/>
            </a:pPr>
            <a:r>
              <a:rPr lang="en-US" sz="2170"/>
              <a:t>     To check the strength of your passwords and know whether they're inside the popular rainbow tables, you can convert your passwords to MD5 hashes on this </a:t>
            </a:r>
            <a:r>
              <a:rPr lang="en-US" sz="2170" u="sng">
                <a:solidFill>
                  <a:schemeClr val="hlink"/>
                </a:solidFill>
                <a:hlinkClick r:id="rId3"/>
              </a:rPr>
              <a:t>MD5 hash generator</a:t>
            </a:r>
            <a:r>
              <a:rPr lang="en-US" sz="2170"/>
              <a:t>, then decrypt your passwords by submitting these hashes to an online MD5 decryption service. For instance, your password is "0123456789A", using the brute-force method, it may take a computer almost one year to crack your password, but if you decrypt it by submitting its MD5 hash( C8E7279CD035B23BB9C0F1F954DFF5B3 ) to a MD5 decryption website, how long will it take to crack it? You can perform the test yourself.</a:t>
            </a:r>
            <a:endParaRPr/>
          </a:p>
          <a:p>
            <a:pPr indent="-90804" lvl="0" marL="228600" rtl="0" algn="l">
              <a:lnSpc>
                <a:spcPct val="70000"/>
              </a:lnSpc>
              <a:spcBef>
                <a:spcPts val="1000"/>
              </a:spcBef>
              <a:spcAft>
                <a:spcPts val="0"/>
              </a:spcAft>
              <a:buClr>
                <a:schemeClr val="dk1"/>
              </a:buClr>
              <a:buSzPts val="2170"/>
              <a:buNone/>
            </a:pPr>
            <a:r>
              <a:t/>
            </a:r>
            <a:endParaRPr sz="217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7"/>
          <p:cNvSpPr txBox="1"/>
          <p:nvPr>
            <p:ph idx="1" type="body"/>
          </p:nvPr>
        </p:nvSpPr>
        <p:spPr>
          <a:xfrm>
            <a:off x="838200" y="324464"/>
            <a:ext cx="10515600" cy="6164825"/>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chemeClr val="dk1"/>
              </a:buClr>
              <a:buSzPts val="2170"/>
              <a:buNone/>
            </a:pPr>
            <a:r>
              <a:rPr lang="en-US" sz="2170"/>
              <a:t>12. It's recommended to change your passwords every 10 weeks.</a:t>
            </a:r>
            <a:endParaRPr/>
          </a:p>
          <a:p>
            <a:pPr indent="0" lvl="0" marL="0" rtl="0" algn="l">
              <a:lnSpc>
                <a:spcPct val="70000"/>
              </a:lnSpc>
              <a:spcBef>
                <a:spcPts val="1000"/>
              </a:spcBef>
              <a:spcAft>
                <a:spcPts val="0"/>
              </a:spcAft>
              <a:buClr>
                <a:schemeClr val="dk1"/>
              </a:buClr>
              <a:buSzPts val="2170"/>
              <a:buNone/>
            </a:pPr>
            <a:r>
              <a:rPr lang="en-US" sz="2170"/>
              <a:t>13. It's recommended that you remember a few master passwords, store other passwords in a plain text file and encrypt this file with 7-Zip, GPG or a disk encryption software such as BitLocker, or manage your passwords with a password management software.</a:t>
            </a:r>
            <a:endParaRPr/>
          </a:p>
          <a:p>
            <a:pPr indent="0" lvl="0" marL="0" rtl="0" algn="l">
              <a:lnSpc>
                <a:spcPct val="70000"/>
              </a:lnSpc>
              <a:spcBef>
                <a:spcPts val="1000"/>
              </a:spcBef>
              <a:spcAft>
                <a:spcPts val="0"/>
              </a:spcAft>
              <a:buClr>
                <a:schemeClr val="dk1"/>
              </a:buClr>
              <a:buSzPts val="2170"/>
              <a:buNone/>
            </a:pPr>
            <a:r>
              <a:rPr lang="en-US" sz="2170"/>
              <a:t>14. Encrypt and backup your passwords to different locations, then if you lost access to your computer or account, you can retrieve your passwords back quickly.</a:t>
            </a:r>
            <a:endParaRPr/>
          </a:p>
          <a:p>
            <a:pPr indent="0" lvl="0" marL="0" rtl="0" algn="l">
              <a:lnSpc>
                <a:spcPct val="70000"/>
              </a:lnSpc>
              <a:spcBef>
                <a:spcPts val="1000"/>
              </a:spcBef>
              <a:spcAft>
                <a:spcPts val="0"/>
              </a:spcAft>
              <a:buClr>
                <a:schemeClr val="dk1"/>
              </a:buClr>
              <a:buSzPts val="2170"/>
              <a:buNone/>
            </a:pPr>
            <a:r>
              <a:rPr lang="en-US" sz="2170"/>
              <a:t>15. Turn on 2-step authentication whenever possible.</a:t>
            </a:r>
            <a:endParaRPr/>
          </a:p>
          <a:p>
            <a:pPr indent="0" lvl="0" marL="0" rtl="0" algn="l">
              <a:lnSpc>
                <a:spcPct val="70000"/>
              </a:lnSpc>
              <a:spcBef>
                <a:spcPts val="1000"/>
              </a:spcBef>
              <a:spcAft>
                <a:spcPts val="0"/>
              </a:spcAft>
              <a:buClr>
                <a:schemeClr val="dk1"/>
              </a:buClr>
              <a:buSzPts val="2170"/>
              <a:buNone/>
            </a:pPr>
            <a:r>
              <a:rPr lang="en-US" sz="2170"/>
              <a:t>16. Do not store your critical passwords in the cloud.</a:t>
            </a:r>
            <a:endParaRPr/>
          </a:p>
          <a:p>
            <a:pPr indent="0" lvl="0" marL="0" rtl="0" algn="l">
              <a:lnSpc>
                <a:spcPct val="70000"/>
              </a:lnSpc>
              <a:spcBef>
                <a:spcPts val="1000"/>
              </a:spcBef>
              <a:spcAft>
                <a:spcPts val="0"/>
              </a:spcAft>
              <a:buClr>
                <a:schemeClr val="dk1"/>
              </a:buClr>
              <a:buSzPts val="2170"/>
              <a:buNone/>
            </a:pPr>
            <a:r>
              <a:rPr lang="en-US" sz="2170"/>
              <a:t>17. Access important websites( e.g. Paypal ) from bookmarks directly, otherwise please check its domain name carefully, it's a good idea to check the popularity of a website with Alexa toolbar to ensure that it's not a phishing site before entering your password.</a:t>
            </a:r>
            <a:endParaRPr/>
          </a:p>
          <a:p>
            <a:pPr indent="0" lvl="0" marL="0" rtl="0" algn="l">
              <a:lnSpc>
                <a:spcPct val="70000"/>
              </a:lnSpc>
              <a:spcBef>
                <a:spcPts val="1000"/>
              </a:spcBef>
              <a:spcAft>
                <a:spcPts val="0"/>
              </a:spcAft>
              <a:buClr>
                <a:schemeClr val="dk1"/>
              </a:buClr>
              <a:buSzPts val="2170"/>
              <a:buNone/>
            </a:pPr>
            <a:r>
              <a:rPr lang="en-US" sz="2170"/>
              <a:t>18. Protect your computer with firewall and antivirus software, download software from reputable sites only, and verify the MD5 or SHA1 checksum of the installation package whenever possible.</a:t>
            </a:r>
            <a:endParaRPr/>
          </a:p>
          <a:p>
            <a:pPr indent="0" lvl="0" marL="0" rtl="0" algn="l">
              <a:lnSpc>
                <a:spcPct val="70000"/>
              </a:lnSpc>
              <a:spcBef>
                <a:spcPts val="1000"/>
              </a:spcBef>
              <a:spcAft>
                <a:spcPts val="0"/>
              </a:spcAft>
              <a:buClr>
                <a:schemeClr val="dk1"/>
              </a:buClr>
              <a:buSzPts val="2170"/>
              <a:buNone/>
            </a:pPr>
            <a:r>
              <a:rPr lang="en-US" sz="2170"/>
              <a:t>19. Be careful when using online paste tools and screen capture tools, do not let them to upload your passwords to the cloud.</a:t>
            </a:r>
            <a:endParaRPr/>
          </a:p>
          <a:p>
            <a:pPr indent="0" lvl="0" marL="0" rtl="0" algn="l">
              <a:lnSpc>
                <a:spcPct val="70000"/>
              </a:lnSpc>
              <a:spcBef>
                <a:spcPts val="1000"/>
              </a:spcBef>
              <a:spcAft>
                <a:spcPts val="0"/>
              </a:spcAft>
              <a:buClr>
                <a:schemeClr val="dk1"/>
              </a:buClr>
              <a:buSzPts val="2170"/>
              <a:buNone/>
            </a:pPr>
            <a:r>
              <a:rPr lang="en-US" sz="2170"/>
              <a:t>20. If there are important files on your computer, and it can be accessed by others, check if there are hardware keyloggers( e.g. wireless keyboard sniffer ), software keyloggers and hidden cameras when you feel it's necessary.</a:t>
            </a:r>
            <a:endParaRPr/>
          </a:p>
          <a:p>
            <a:pPr indent="0" lvl="0" marL="0" rtl="0" algn="l">
              <a:lnSpc>
                <a:spcPct val="70000"/>
              </a:lnSpc>
              <a:spcBef>
                <a:spcPts val="1000"/>
              </a:spcBef>
              <a:spcAft>
                <a:spcPts val="0"/>
              </a:spcAft>
              <a:buClr>
                <a:schemeClr val="dk1"/>
              </a:buClr>
              <a:buSzPts val="2170"/>
              <a:buNone/>
            </a:pPr>
            <a:r>
              <a:rPr lang="en-US" sz="2170"/>
              <a:t>21. If you're a webmaster, do not store the users passwords in the database, you should store the salted hash values of passwords inste</a:t>
            </a:r>
            <a:endParaRPr sz="2170"/>
          </a:p>
          <a:p>
            <a:pPr indent="-90804" lvl="0" marL="228600" rtl="0" algn="l">
              <a:lnSpc>
                <a:spcPct val="70000"/>
              </a:lnSpc>
              <a:spcBef>
                <a:spcPts val="1000"/>
              </a:spcBef>
              <a:spcAft>
                <a:spcPts val="0"/>
              </a:spcAft>
              <a:buClr>
                <a:schemeClr val="dk1"/>
              </a:buClr>
              <a:buSzPts val="2170"/>
              <a:buNone/>
            </a:pPr>
            <a:r>
              <a:t/>
            </a:r>
            <a:endParaRPr sz="217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4. keyloggers</a:t>
            </a:r>
            <a:endParaRPr/>
          </a:p>
        </p:txBody>
      </p:sp>
      <p:sp>
        <p:nvSpPr>
          <p:cNvPr id="325" name="Google Shape;325;p4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b="1" lang="en-US"/>
              <a:t>Keystroke logging</a:t>
            </a:r>
            <a:r>
              <a:rPr lang="en-US"/>
              <a:t>, often referred to as </a:t>
            </a:r>
            <a:r>
              <a:rPr b="1" lang="en-US"/>
              <a:t>keylogging</a:t>
            </a:r>
            <a:r>
              <a:rPr lang="en-US"/>
              <a:t> or </a:t>
            </a:r>
            <a:r>
              <a:rPr b="1" lang="en-US"/>
              <a:t>keyboard capturing</a:t>
            </a:r>
            <a:r>
              <a:rPr lang="en-US"/>
              <a:t>, is the action of recording (or logging) the keys struck on a keyboard, typically in a covert manner so that the person using the keyboard is unaware that their actions are being monitored.</a:t>
            </a:r>
            <a:endParaRPr baseline="30000"/>
          </a:p>
          <a:p>
            <a:pPr indent="-228600" lvl="0" marL="228600" rtl="0" algn="just">
              <a:lnSpc>
                <a:spcPct val="90000"/>
              </a:lnSpc>
              <a:spcBef>
                <a:spcPts val="1000"/>
              </a:spcBef>
              <a:spcAft>
                <a:spcPts val="0"/>
              </a:spcAft>
              <a:buClr>
                <a:schemeClr val="dk1"/>
              </a:buClr>
              <a:buSzPts val="2800"/>
              <a:buChar char="•"/>
            </a:pPr>
            <a:r>
              <a:rPr lang="en-US"/>
              <a:t>It has uses in the study of human–computer interaction. </a:t>
            </a:r>
            <a:endParaRPr/>
          </a:p>
          <a:p>
            <a:pPr indent="-228600" lvl="0" marL="228600" rtl="0" algn="just">
              <a:lnSpc>
                <a:spcPct val="90000"/>
              </a:lnSpc>
              <a:spcBef>
                <a:spcPts val="1000"/>
              </a:spcBef>
              <a:spcAft>
                <a:spcPts val="0"/>
              </a:spcAft>
              <a:buClr>
                <a:schemeClr val="dk1"/>
              </a:buClr>
              <a:buSzPts val="2800"/>
              <a:buChar char="•"/>
            </a:pPr>
            <a:r>
              <a:rPr lang="en-US"/>
              <a:t>There are numerous keylogging methods, ranging from hardware and software-based approaches to acoustic analysis.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Software-based keyloggers</a:t>
            </a:r>
            <a:endParaRPr/>
          </a:p>
        </p:txBody>
      </p:sp>
      <p:sp>
        <p:nvSpPr>
          <p:cNvPr id="331" name="Google Shape;331;p4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Software-based keyloggers use the target computer’s operating system in various ways, including: imitating a virtual machine, acting as the keyboard driver (kernel-based), using the application programming interface to watch keyboard strokes (API-based), recording information submitted on web-based forms (Form Grabber based) or capturing network traffic associated with HTTP POST events to steal passwords (Packet analyzers). </a:t>
            </a:r>
            <a:endParaRPr/>
          </a:p>
          <a:p>
            <a:pPr indent="-228600" lvl="0" marL="228600" rtl="0" algn="just">
              <a:lnSpc>
                <a:spcPct val="90000"/>
              </a:lnSpc>
              <a:spcBef>
                <a:spcPts val="1000"/>
              </a:spcBef>
              <a:spcAft>
                <a:spcPts val="0"/>
              </a:spcAft>
              <a:buClr>
                <a:schemeClr val="dk1"/>
              </a:buClr>
              <a:buSzPts val="2800"/>
              <a:buChar char="•"/>
            </a:pPr>
            <a:r>
              <a:rPr lang="en-US"/>
              <a:t>Usually consists of two files DLL and EXE</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Examples of software keyloggers</a:t>
            </a:r>
            <a:endParaRPr/>
          </a:p>
        </p:txBody>
      </p:sp>
      <p:sp>
        <p:nvSpPr>
          <p:cNvPr id="337" name="Google Shape;337;p5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Sc-keylog PRO</a:t>
            </a:r>
            <a:endParaRPr/>
          </a:p>
          <a:p>
            <a:pPr indent="-228600" lvl="0" marL="228600" rtl="0" algn="l">
              <a:lnSpc>
                <a:spcPct val="90000"/>
              </a:lnSpc>
              <a:spcBef>
                <a:spcPts val="1000"/>
              </a:spcBef>
              <a:spcAft>
                <a:spcPts val="0"/>
              </a:spcAft>
              <a:buClr>
                <a:schemeClr val="dk1"/>
              </a:buClr>
              <a:buSzPts val="2800"/>
              <a:buChar char="•"/>
            </a:pPr>
            <a:r>
              <a:rPr lang="en-US"/>
              <a:t>Spytech spyAgent stealth</a:t>
            </a:r>
            <a:endParaRPr/>
          </a:p>
          <a:p>
            <a:pPr indent="-228600" lvl="0" marL="228600" rtl="0" algn="l">
              <a:lnSpc>
                <a:spcPct val="90000"/>
              </a:lnSpc>
              <a:spcBef>
                <a:spcPts val="1000"/>
              </a:spcBef>
              <a:spcAft>
                <a:spcPts val="0"/>
              </a:spcAft>
              <a:buClr>
                <a:schemeClr val="dk1"/>
              </a:buClr>
              <a:buSzPts val="2800"/>
              <a:buChar char="•"/>
            </a:pPr>
            <a:r>
              <a:rPr lang="en-US"/>
              <a:t>All in one keylogger</a:t>
            </a:r>
            <a:endParaRPr/>
          </a:p>
          <a:p>
            <a:pPr indent="0" lvl="0" marL="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rPr lang="en-US" sz="2100">
                <a:solidFill>
                  <a:srgbClr val="FF0000"/>
                </a:solidFill>
              </a:rPr>
              <a:t>Refer pg no 138, cyber security </a:t>
            </a:r>
            <a:endParaRPr sz="2100">
              <a:solidFill>
                <a:srgbClr val="FF000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1"/>
          <p:cNvSpPr txBox="1"/>
          <p:nvPr>
            <p:ph type="title"/>
          </p:nvPr>
        </p:nvSpPr>
        <p:spPr>
          <a:xfrm>
            <a:off x="838200" y="365125"/>
            <a:ext cx="10515600" cy="89563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Hardware keyloggers</a:t>
            </a:r>
            <a:endParaRPr/>
          </a:p>
        </p:txBody>
      </p:sp>
      <p:sp>
        <p:nvSpPr>
          <p:cNvPr id="343" name="Google Shape;343;p51"/>
          <p:cNvSpPr txBox="1"/>
          <p:nvPr>
            <p:ph idx="1" type="body"/>
          </p:nvPr>
        </p:nvSpPr>
        <p:spPr>
          <a:xfrm>
            <a:off x="838200" y="1260764"/>
            <a:ext cx="10515600" cy="491619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installing a hardware circuit between the keyboard and the computer that logs keyboard stroke activity (keyboard hardware).</a:t>
            </a:r>
            <a:endParaRPr/>
          </a:p>
          <a:p>
            <a:pPr indent="-228600" lvl="0" marL="228600" rtl="0" algn="l">
              <a:lnSpc>
                <a:spcPct val="90000"/>
              </a:lnSpc>
              <a:spcBef>
                <a:spcPts val="1000"/>
              </a:spcBef>
              <a:spcAft>
                <a:spcPts val="0"/>
              </a:spcAft>
              <a:buClr>
                <a:schemeClr val="dk1"/>
              </a:buClr>
              <a:buSzPts val="2800"/>
              <a:buChar char="•"/>
            </a:pPr>
            <a:r>
              <a:rPr lang="en-US"/>
              <a:t>Target- ATMs</a:t>
            </a:r>
            <a:endParaRPr/>
          </a:p>
        </p:txBody>
      </p:sp>
      <p:pic>
        <p:nvPicPr>
          <p:cNvPr id="344" name="Google Shape;344;p51"/>
          <p:cNvPicPr preferRelativeResize="0"/>
          <p:nvPr/>
        </p:nvPicPr>
        <p:blipFill rotWithShape="1">
          <a:blip r:embed="rId3">
            <a:alphaModFix/>
          </a:blip>
          <a:srcRect b="0" l="0" r="0" t="0"/>
          <a:stretch/>
        </p:blipFill>
        <p:spPr>
          <a:xfrm>
            <a:off x="4072370" y="2156403"/>
            <a:ext cx="4933950" cy="439102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pic>
        <p:nvPicPr>
          <p:cNvPr id="349" name="Google Shape;349;p52"/>
          <p:cNvPicPr preferRelativeResize="0"/>
          <p:nvPr>
            <p:ph idx="1" type="body"/>
          </p:nvPr>
        </p:nvPicPr>
        <p:blipFill rotWithShape="1">
          <a:blip r:embed="rId3">
            <a:alphaModFix/>
          </a:blip>
          <a:srcRect b="0" l="0" r="0" t="0"/>
          <a:stretch/>
        </p:blipFill>
        <p:spPr>
          <a:xfrm>
            <a:off x="1020474" y="657586"/>
            <a:ext cx="4341235" cy="4341235"/>
          </a:xfrm>
          <a:prstGeom prst="rect">
            <a:avLst/>
          </a:prstGeom>
          <a:noFill/>
          <a:ln>
            <a:noFill/>
          </a:ln>
        </p:spPr>
      </p:pic>
      <p:pic>
        <p:nvPicPr>
          <p:cNvPr id="350" name="Google Shape;350;p52"/>
          <p:cNvPicPr preferRelativeResize="0"/>
          <p:nvPr/>
        </p:nvPicPr>
        <p:blipFill rotWithShape="1">
          <a:blip r:embed="rId4">
            <a:alphaModFix/>
          </a:blip>
          <a:srcRect b="0" l="0" r="0" t="0"/>
          <a:stretch/>
        </p:blipFill>
        <p:spPr>
          <a:xfrm>
            <a:off x="6159211" y="880195"/>
            <a:ext cx="4805894" cy="341471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5"/>
          <p:cNvSpPr txBox="1"/>
          <p:nvPr>
            <p:ph idx="1" type="body"/>
          </p:nvPr>
        </p:nvSpPr>
        <p:spPr>
          <a:xfrm>
            <a:off x="838200" y="708338"/>
            <a:ext cx="10515600" cy="546862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4000"/>
              <a:buNone/>
            </a:pPr>
            <a:r>
              <a:rPr lang="en-US" sz="4000">
                <a:solidFill>
                  <a:srgbClr val="FF0000"/>
                </a:solidFill>
              </a:rPr>
              <a:t>E-mail</a:t>
            </a:r>
            <a:endParaRPr/>
          </a:p>
          <a:p>
            <a:pPr indent="-514350" lvl="0" marL="514350" rtl="0" algn="l">
              <a:lnSpc>
                <a:spcPct val="90000"/>
              </a:lnSpc>
              <a:spcBef>
                <a:spcPts val="1000"/>
              </a:spcBef>
              <a:spcAft>
                <a:spcPts val="0"/>
              </a:spcAft>
              <a:buClr>
                <a:schemeClr val="dk1"/>
              </a:buClr>
              <a:buSzPts val="2800"/>
              <a:buAutoNum type="arabicPeriod"/>
            </a:pPr>
            <a:r>
              <a:rPr lang="en-US"/>
              <a:t>Spam email</a:t>
            </a:r>
            <a:endParaRPr/>
          </a:p>
          <a:p>
            <a:pPr indent="-228600" lvl="1" marL="685800" rtl="0" algn="l">
              <a:lnSpc>
                <a:spcPct val="90000"/>
              </a:lnSpc>
              <a:spcBef>
                <a:spcPts val="0"/>
              </a:spcBef>
              <a:spcAft>
                <a:spcPts val="0"/>
              </a:spcAft>
              <a:buSzPts val="1800"/>
              <a:buChar char="•"/>
            </a:pPr>
            <a:r>
              <a:rPr lang="en-US"/>
              <a:t>UBE</a:t>
            </a:r>
            <a:endParaRPr/>
          </a:p>
          <a:p>
            <a:pPr indent="-228600" lvl="1" marL="685800" rtl="0" algn="l">
              <a:lnSpc>
                <a:spcPct val="90000"/>
              </a:lnSpc>
              <a:spcBef>
                <a:spcPts val="0"/>
              </a:spcBef>
              <a:spcAft>
                <a:spcPts val="0"/>
              </a:spcAft>
              <a:buSzPts val="1800"/>
              <a:buChar char="•"/>
            </a:pPr>
            <a:r>
              <a:rPr lang="en-US"/>
              <a:t>UCE</a:t>
            </a:r>
            <a:endParaRPr/>
          </a:p>
          <a:p>
            <a:pPr indent="-514350" lvl="0" marL="514350" rtl="0" algn="just">
              <a:lnSpc>
                <a:spcPct val="90000"/>
              </a:lnSpc>
              <a:spcBef>
                <a:spcPts val="1000"/>
              </a:spcBef>
              <a:spcAft>
                <a:spcPts val="0"/>
              </a:spcAft>
              <a:buClr>
                <a:schemeClr val="dk1"/>
              </a:buClr>
              <a:buSzPts val="2800"/>
              <a:buAutoNum type="arabicPeriod"/>
            </a:pPr>
            <a:r>
              <a:rPr lang="en-US"/>
              <a:t>Hoax email: </a:t>
            </a:r>
            <a:endParaRPr/>
          </a:p>
          <a:p>
            <a:pPr indent="-279400" lvl="1" marL="685800" rtl="0" algn="just">
              <a:lnSpc>
                <a:spcPct val="90000"/>
              </a:lnSpc>
              <a:spcBef>
                <a:spcPts val="0"/>
              </a:spcBef>
              <a:spcAft>
                <a:spcPts val="0"/>
              </a:spcAft>
              <a:buSzPts val="2600"/>
              <a:buChar char="•"/>
            </a:pPr>
            <a:r>
              <a:rPr lang="en-US" sz="2600">
                <a:highlight>
                  <a:srgbClr val="FFFFFF"/>
                </a:highlight>
              </a:rPr>
              <a:t>Hoax warnings are typically ‘scare alerts’ started by malicious people and passed on by users who think they are helping the community by spreading the warning. The most common hoax is the hoax virus. </a:t>
            </a:r>
            <a:endParaRPr sz="2600">
              <a:highlight>
                <a:srgbClr val="FFFFFF"/>
              </a:highlight>
            </a:endParaRPr>
          </a:p>
          <a:p>
            <a:pPr indent="-279400" lvl="1" marL="685800" rtl="0" algn="just">
              <a:lnSpc>
                <a:spcPct val="90000"/>
              </a:lnSpc>
              <a:spcBef>
                <a:spcPts val="0"/>
              </a:spcBef>
              <a:spcAft>
                <a:spcPts val="0"/>
              </a:spcAft>
              <a:buSzPts val="2600"/>
              <a:buChar char="•"/>
            </a:pPr>
            <a:r>
              <a:rPr lang="en-US" sz="2600">
                <a:highlight>
                  <a:srgbClr val="FFFFFF"/>
                </a:highlight>
              </a:rPr>
              <a:t>This usually consists of an email message warning recipients about a new and terribly destructive virus. It ends by suggesting that the reader should warn his or her friends and colleagues, perhaps by simply forwarding the original message to everyone in their address book. </a:t>
            </a:r>
            <a:endParaRPr sz="2600">
              <a:highlight>
                <a:srgbClr val="FFFFFF"/>
              </a:highlight>
            </a:endParaRPr>
          </a:p>
          <a:p>
            <a:pPr indent="-279400" lvl="1" marL="685800" rtl="0" algn="just">
              <a:lnSpc>
                <a:spcPct val="90000"/>
              </a:lnSpc>
              <a:spcBef>
                <a:spcPts val="0"/>
              </a:spcBef>
              <a:spcAft>
                <a:spcPts val="0"/>
              </a:spcAft>
              <a:buSzPts val="2600"/>
              <a:buChar char="•"/>
            </a:pPr>
            <a:r>
              <a:rPr lang="en-US" sz="2600">
                <a:highlight>
                  <a:srgbClr val="FFFFFF"/>
                </a:highlight>
              </a:rPr>
              <a:t>The result is a rapid proliferation of pointless emails that can overload systems. </a:t>
            </a:r>
            <a:endParaRPr sz="26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g276240d7217_0_0"/>
          <p:cNvSpPr txBox="1"/>
          <p:nvPr>
            <p:ph idx="1" type="body"/>
          </p:nvPr>
        </p:nvSpPr>
        <p:spPr>
          <a:xfrm>
            <a:off x="838200" y="941650"/>
            <a:ext cx="10515600" cy="5235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b="1" lang="en-US" sz="2900"/>
              <a:t>Examples of hardware keyloggers:</a:t>
            </a:r>
            <a:endParaRPr b="1" sz="2900"/>
          </a:p>
          <a:p>
            <a:pPr indent="0" lvl="0" marL="0" rtl="0" algn="l">
              <a:lnSpc>
                <a:spcPct val="90000"/>
              </a:lnSpc>
              <a:spcBef>
                <a:spcPts val="1000"/>
              </a:spcBef>
              <a:spcAft>
                <a:spcPts val="0"/>
              </a:spcAft>
              <a:buSzPts val="1800"/>
              <a:buNone/>
            </a:pPr>
            <a:r>
              <a:rPr lang="en-US"/>
              <a:t>keyboard hardware</a:t>
            </a:r>
            <a:endParaRPr/>
          </a:p>
          <a:p>
            <a:pPr indent="0" lvl="0" marL="0" rtl="0" algn="l">
              <a:lnSpc>
                <a:spcPct val="90000"/>
              </a:lnSpc>
              <a:spcBef>
                <a:spcPts val="1000"/>
              </a:spcBef>
              <a:spcAft>
                <a:spcPts val="0"/>
              </a:spcAft>
              <a:buSzPts val="1800"/>
              <a:buNone/>
            </a:pPr>
            <a:r>
              <a:rPr lang="en-US"/>
              <a:t>wireless keyboard sniffers</a:t>
            </a:r>
            <a:endParaRPr/>
          </a:p>
          <a:p>
            <a:pPr indent="0" lvl="0" marL="0" rtl="0" algn="l">
              <a:lnSpc>
                <a:spcPct val="90000"/>
              </a:lnSpc>
              <a:spcBef>
                <a:spcPts val="1000"/>
              </a:spcBef>
              <a:spcAft>
                <a:spcPts val="0"/>
              </a:spcAft>
              <a:buSzPts val="1800"/>
              <a:buNone/>
            </a:pPr>
            <a:r>
              <a:rPr lang="en-US"/>
              <a:t>keyboard overlays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Acoustic keylogging</a:t>
            </a:r>
            <a:endParaRPr/>
          </a:p>
        </p:txBody>
      </p:sp>
      <p:sp>
        <p:nvSpPr>
          <p:cNvPr id="361" name="Google Shape;361;p5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Acoustic keylogging monitors the sound created by each individual keystroke and uses the subtly different acoustic signature that each key emits to analyze and determine what the target computer’s user is typing.</a:t>
            </a:r>
            <a:endParaRPr/>
          </a:p>
          <a:p>
            <a:pPr indent="-228600" lvl="0" marL="228600" rtl="0" algn="l">
              <a:lnSpc>
                <a:spcPct val="90000"/>
              </a:lnSpc>
              <a:spcBef>
                <a:spcPts val="1000"/>
              </a:spcBef>
              <a:spcAft>
                <a:spcPts val="0"/>
              </a:spcAft>
              <a:buClr>
                <a:schemeClr val="dk1"/>
              </a:buClr>
              <a:buSzPts val="2800"/>
              <a:buChar char="•"/>
            </a:pPr>
            <a:r>
              <a:rPr lang="en-US"/>
              <a:t>A </a:t>
            </a:r>
            <a:r>
              <a:rPr i="1" lang="en-US"/>
              <a:t>keyboard acoustic emanations attack</a:t>
            </a:r>
            <a:r>
              <a:rPr lang="en-US"/>
              <a:t> is a form of a </a:t>
            </a:r>
            <a:r>
              <a:rPr lang="en-US" u="sng">
                <a:solidFill>
                  <a:schemeClr val="hlink"/>
                </a:solidFill>
                <a:hlinkClick r:id="rId3"/>
              </a:rPr>
              <a:t>side-channel attack</a:t>
            </a:r>
            <a:r>
              <a:rPr lang="en-US"/>
              <a:t> where an attacker extracts what a victim typed on his or her keyboard using just the audio signal of the typing.</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4"/>
          <p:cNvSpPr txBox="1"/>
          <p:nvPr>
            <p:ph idx="1" type="body"/>
          </p:nvPr>
        </p:nvSpPr>
        <p:spPr>
          <a:xfrm>
            <a:off x="838200" y="498764"/>
            <a:ext cx="10515600" cy="567819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Such a keylogging attack can result in passwords and confidential information being stolen from just a compromised microphone, and thus has severe security implications.</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AntiKeylogger</a:t>
            </a:r>
            <a:endParaRPr/>
          </a:p>
        </p:txBody>
      </p:sp>
      <p:sp>
        <p:nvSpPr>
          <p:cNvPr id="372" name="Google Shape;372;p5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An </a:t>
            </a:r>
            <a:r>
              <a:rPr b="1" lang="en-US"/>
              <a:t>anti-keylogger</a:t>
            </a:r>
            <a:r>
              <a:rPr lang="en-US"/>
              <a:t> (or </a:t>
            </a:r>
            <a:r>
              <a:rPr b="1" lang="en-US"/>
              <a:t>anti–keystroke logger</a:t>
            </a:r>
            <a:r>
              <a:rPr lang="en-US"/>
              <a:t>) is a type of software specifically designed for the detection of keystroke logger software; often, such software will also incorporate the ability to delete or at least immobilize hidden keystroke logger software on your computer.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6"/>
          <p:cNvSpPr txBox="1"/>
          <p:nvPr>
            <p:ph type="title"/>
          </p:nvPr>
        </p:nvSpPr>
        <p:spPr>
          <a:xfrm>
            <a:off x="838200" y="365125"/>
            <a:ext cx="10515600" cy="77050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Benefits of Anti-keyloggers</a:t>
            </a:r>
            <a:endParaRPr/>
          </a:p>
        </p:txBody>
      </p:sp>
      <p:pic>
        <p:nvPicPr>
          <p:cNvPr id="378" name="Google Shape;378;p56"/>
          <p:cNvPicPr preferRelativeResize="0"/>
          <p:nvPr/>
        </p:nvPicPr>
        <p:blipFill rotWithShape="1">
          <a:blip r:embed="rId3">
            <a:alphaModFix/>
          </a:blip>
          <a:srcRect b="0" l="0" r="0" t="0"/>
          <a:stretch/>
        </p:blipFill>
        <p:spPr>
          <a:xfrm>
            <a:off x="838200" y="1420761"/>
            <a:ext cx="7787328" cy="53340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7"/>
          <p:cNvSpPr txBox="1"/>
          <p:nvPr>
            <p:ph idx="1" type="body"/>
          </p:nvPr>
        </p:nvSpPr>
        <p:spPr>
          <a:xfrm>
            <a:off x="838200" y="1080655"/>
            <a:ext cx="10515600" cy="509630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Does not require regular updates like other antispy programs.</a:t>
            </a:r>
            <a:endParaRPr/>
          </a:p>
          <a:p>
            <a:pPr indent="-228600" lvl="0" marL="228600" rtl="0" algn="l">
              <a:lnSpc>
                <a:spcPct val="90000"/>
              </a:lnSpc>
              <a:spcBef>
                <a:spcPts val="1000"/>
              </a:spcBef>
              <a:spcAft>
                <a:spcPts val="0"/>
              </a:spcAft>
              <a:buClr>
                <a:schemeClr val="dk1"/>
              </a:buClr>
              <a:buSzPts val="2800"/>
              <a:buChar char="•"/>
            </a:pPr>
            <a:r>
              <a:rPr lang="en-US"/>
              <a:t>Prevents internet banking frauds</a:t>
            </a:r>
            <a:endParaRPr/>
          </a:p>
          <a:p>
            <a:pPr indent="-228600" lvl="0" marL="228600" rtl="0" algn="l">
              <a:lnSpc>
                <a:spcPct val="90000"/>
              </a:lnSpc>
              <a:spcBef>
                <a:spcPts val="1000"/>
              </a:spcBef>
              <a:spcAft>
                <a:spcPts val="0"/>
              </a:spcAft>
              <a:buClr>
                <a:schemeClr val="dk1"/>
              </a:buClr>
              <a:buSzPts val="2800"/>
              <a:buChar char="•"/>
            </a:pPr>
            <a:r>
              <a:rPr lang="en-US"/>
              <a:t>Prevents ID theft</a:t>
            </a:r>
            <a:endParaRPr/>
          </a:p>
          <a:p>
            <a:pPr indent="-228600" lvl="0" marL="228600" rtl="0" algn="l">
              <a:lnSpc>
                <a:spcPct val="90000"/>
              </a:lnSpc>
              <a:spcBef>
                <a:spcPts val="1000"/>
              </a:spcBef>
              <a:spcAft>
                <a:spcPts val="0"/>
              </a:spcAft>
              <a:buClr>
                <a:schemeClr val="dk1"/>
              </a:buClr>
              <a:buSzPts val="2800"/>
              <a:buChar char="•"/>
            </a:pPr>
            <a:r>
              <a:rPr lang="en-US"/>
              <a:t>Secures e-mails and instant messaging or chatting</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ged62e448bb_0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Malware can be classified as</a:t>
            </a:r>
            <a:endParaRPr/>
          </a:p>
        </p:txBody>
      </p:sp>
      <p:sp>
        <p:nvSpPr>
          <p:cNvPr id="389" name="Google Shape;389;ged62e448bb_0_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Viruses and worms</a:t>
            </a:r>
            <a:endParaRPr/>
          </a:p>
          <a:p>
            <a:pPr indent="-228600" lvl="0" marL="228600" rtl="0" algn="l">
              <a:lnSpc>
                <a:spcPct val="90000"/>
              </a:lnSpc>
              <a:spcBef>
                <a:spcPts val="1000"/>
              </a:spcBef>
              <a:spcAft>
                <a:spcPts val="0"/>
              </a:spcAft>
              <a:buClr>
                <a:schemeClr val="dk1"/>
              </a:buClr>
              <a:buSzPts val="2800"/>
              <a:buChar char="•"/>
            </a:pPr>
            <a:r>
              <a:rPr lang="en-US"/>
              <a:t>Trojan horses</a:t>
            </a:r>
            <a:endParaRPr/>
          </a:p>
          <a:p>
            <a:pPr indent="-228600" lvl="0" marL="228600" rtl="0" algn="l">
              <a:lnSpc>
                <a:spcPct val="90000"/>
              </a:lnSpc>
              <a:spcBef>
                <a:spcPts val="1000"/>
              </a:spcBef>
              <a:spcAft>
                <a:spcPts val="0"/>
              </a:spcAft>
              <a:buClr>
                <a:schemeClr val="dk1"/>
              </a:buClr>
              <a:buSzPts val="2800"/>
              <a:buChar char="•"/>
            </a:pPr>
            <a:r>
              <a:rPr lang="en-US"/>
              <a:t>Rootkits</a:t>
            </a:r>
            <a:endParaRPr/>
          </a:p>
          <a:p>
            <a:pPr indent="-228600" lvl="0" marL="228600" rtl="0" algn="l">
              <a:lnSpc>
                <a:spcPct val="90000"/>
              </a:lnSpc>
              <a:spcBef>
                <a:spcPts val="1000"/>
              </a:spcBef>
              <a:spcAft>
                <a:spcPts val="0"/>
              </a:spcAft>
              <a:buClr>
                <a:schemeClr val="dk1"/>
              </a:buClr>
              <a:buSzPts val="2800"/>
              <a:buChar char="•"/>
            </a:pPr>
            <a:r>
              <a:rPr lang="en-US"/>
              <a:t>Backdoors</a:t>
            </a:r>
            <a:endParaRPr/>
          </a:p>
          <a:p>
            <a:pPr indent="-228600" lvl="0" marL="228600" rtl="0" algn="l">
              <a:lnSpc>
                <a:spcPct val="90000"/>
              </a:lnSpc>
              <a:spcBef>
                <a:spcPts val="1000"/>
              </a:spcBef>
              <a:spcAft>
                <a:spcPts val="0"/>
              </a:spcAft>
              <a:buClr>
                <a:schemeClr val="dk1"/>
              </a:buClr>
              <a:buSzPts val="2800"/>
              <a:buChar char="•"/>
            </a:pPr>
            <a:r>
              <a:rPr lang="en-US"/>
              <a:t>Spyware</a:t>
            </a:r>
            <a:endParaRPr/>
          </a:p>
          <a:p>
            <a:pPr indent="-228600" lvl="0" marL="228600" rtl="0" algn="l">
              <a:lnSpc>
                <a:spcPct val="90000"/>
              </a:lnSpc>
              <a:spcBef>
                <a:spcPts val="1000"/>
              </a:spcBef>
              <a:spcAft>
                <a:spcPts val="0"/>
              </a:spcAft>
              <a:buClr>
                <a:schemeClr val="dk1"/>
              </a:buClr>
              <a:buSzPts val="2800"/>
              <a:buChar char="•"/>
            </a:pPr>
            <a:r>
              <a:rPr lang="en-US"/>
              <a:t>Botnets</a:t>
            </a:r>
            <a:endParaRPr/>
          </a:p>
          <a:p>
            <a:pPr indent="-228600" lvl="0" marL="228600" rtl="0" algn="l">
              <a:lnSpc>
                <a:spcPct val="90000"/>
              </a:lnSpc>
              <a:spcBef>
                <a:spcPts val="1000"/>
              </a:spcBef>
              <a:spcAft>
                <a:spcPts val="0"/>
              </a:spcAft>
              <a:buClr>
                <a:schemeClr val="dk1"/>
              </a:buClr>
              <a:buSzPts val="2800"/>
              <a:buChar char="•"/>
            </a:pPr>
            <a:r>
              <a:rPr lang="en-US"/>
              <a:t>Keystroke loggers</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8"/>
          <p:cNvSpPr txBox="1"/>
          <p:nvPr>
            <p:ph type="title"/>
          </p:nvPr>
        </p:nvSpPr>
        <p:spPr>
          <a:xfrm>
            <a:off x="838200" y="441325"/>
            <a:ext cx="10515600" cy="757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Spywares </a:t>
            </a:r>
            <a:endParaRPr/>
          </a:p>
        </p:txBody>
      </p:sp>
      <p:sp>
        <p:nvSpPr>
          <p:cNvPr id="395" name="Google Shape;395;p58"/>
          <p:cNvSpPr txBox="1"/>
          <p:nvPr>
            <p:ph idx="1" type="body"/>
          </p:nvPr>
        </p:nvSpPr>
        <p:spPr>
          <a:xfrm>
            <a:off x="838200" y="1413164"/>
            <a:ext cx="10515600" cy="4763799"/>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b="1" lang="en-US"/>
              <a:t>Type of Malware…..</a:t>
            </a:r>
            <a:endParaRPr b="1"/>
          </a:p>
          <a:p>
            <a:pPr indent="-228600" lvl="0" marL="228600" rtl="0" algn="just">
              <a:lnSpc>
                <a:spcPct val="90000"/>
              </a:lnSpc>
              <a:spcBef>
                <a:spcPts val="0"/>
              </a:spcBef>
              <a:spcAft>
                <a:spcPts val="0"/>
              </a:spcAft>
              <a:buClr>
                <a:schemeClr val="dk1"/>
              </a:buClr>
              <a:buSzPts val="2800"/>
              <a:buChar char="•"/>
            </a:pPr>
            <a:r>
              <a:rPr b="1" lang="en-US"/>
              <a:t>Spyware</a:t>
            </a:r>
            <a:r>
              <a:rPr lang="en-US"/>
              <a:t> is software that aims to gather information about a person or organization without their knowledge and that may send such information to another entity without the consumer's consent, or that asserts control over a computer without the consumer's knowledge.</a:t>
            </a:r>
            <a:endParaRPr/>
          </a:p>
          <a:p>
            <a:pPr indent="-228600" lvl="0" marL="228600" rtl="0" algn="just">
              <a:lnSpc>
                <a:spcPct val="90000"/>
              </a:lnSpc>
              <a:spcBef>
                <a:spcPts val="1000"/>
              </a:spcBef>
              <a:spcAft>
                <a:spcPts val="0"/>
              </a:spcAft>
              <a:buClr>
                <a:schemeClr val="dk1"/>
              </a:buClr>
              <a:buSzPts val="2800"/>
              <a:buChar char="•"/>
            </a:pPr>
            <a:r>
              <a:rPr lang="en-US"/>
              <a:t>Secretly installed and monitors</a:t>
            </a:r>
            <a:endParaRPr/>
          </a:p>
          <a:p>
            <a:pPr indent="-228600" lvl="0" marL="228600" rtl="0" algn="just">
              <a:lnSpc>
                <a:spcPct val="90000"/>
              </a:lnSpc>
              <a:spcBef>
                <a:spcPts val="1000"/>
              </a:spcBef>
              <a:spcAft>
                <a:spcPts val="0"/>
              </a:spcAft>
              <a:buClr>
                <a:schemeClr val="dk1"/>
              </a:buClr>
              <a:buSzPts val="2800"/>
              <a:buChar char="•"/>
            </a:pPr>
            <a:r>
              <a:rPr lang="en-US"/>
              <a:t>Collect PI of victim</a:t>
            </a:r>
            <a:endParaRPr/>
          </a:p>
          <a:p>
            <a:pPr indent="-228600" lvl="0" marL="228600" rtl="0" algn="just">
              <a:lnSpc>
                <a:spcPct val="90000"/>
              </a:lnSpc>
              <a:spcBef>
                <a:spcPts val="1000"/>
              </a:spcBef>
              <a:spcAft>
                <a:spcPts val="0"/>
              </a:spcAft>
              <a:buClr>
                <a:schemeClr val="dk1"/>
              </a:buClr>
              <a:buSzPts val="2800"/>
              <a:buChar char="•"/>
            </a:pPr>
            <a:r>
              <a:rPr lang="en-US"/>
              <a:t>Change computer settings</a:t>
            </a:r>
            <a:endParaRPr/>
          </a:p>
          <a:p>
            <a:pPr indent="-50800" lvl="0" marL="228600" rtl="0" algn="just">
              <a:lnSpc>
                <a:spcPct val="90000"/>
              </a:lnSpc>
              <a:spcBef>
                <a:spcPts val="1000"/>
              </a:spcBef>
              <a:spcAft>
                <a:spcPts val="0"/>
              </a:spcAft>
              <a:buClr>
                <a:schemeClr val="dk1"/>
              </a:buClr>
              <a:buSzPts val="2800"/>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6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Examples of spyware</a:t>
            </a:r>
            <a:endParaRPr/>
          </a:p>
        </p:txBody>
      </p:sp>
      <p:sp>
        <p:nvSpPr>
          <p:cNvPr id="401" name="Google Shape;401;p6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007 spy</a:t>
            </a:r>
            <a:endParaRPr/>
          </a:p>
          <a:p>
            <a:pPr indent="-228600" lvl="0" marL="228600" rtl="0" algn="l">
              <a:lnSpc>
                <a:spcPct val="90000"/>
              </a:lnSpc>
              <a:spcBef>
                <a:spcPts val="1000"/>
              </a:spcBef>
              <a:spcAft>
                <a:spcPts val="0"/>
              </a:spcAft>
              <a:buClr>
                <a:schemeClr val="dk1"/>
              </a:buClr>
              <a:buSzPts val="2800"/>
              <a:buChar char="•"/>
            </a:pPr>
            <a:r>
              <a:rPr lang="en-US"/>
              <a:t>Spector pro</a:t>
            </a:r>
            <a:endParaRPr/>
          </a:p>
          <a:p>
            <a:pPr indent="-228600" lvl="0" marL="228600" rtl="0" algn="l">
              <a:lnSpc>
                <a:spcPct val="90000"/>
              </a:lnSpc>
              <a:spcBef>
                <a:spcPts val="1000"/>
              </a:spcBef>
              <a:spcAft>
                <a:spcPts val="0"/>
              </a:spcAft>
              <a:buClr>
                <a:schemeClr val="dk1"/>
              </a:buClr>
              <a:buSzPts val="2800"/>
              <a:buChar char="•"/>
            </a:pPr>
            <a:r>
              <a:rPr lang="en-US"/>
              <a:t>eBlaster</a:t>
            </a:r>
            <a:endParaRPr/>
          </a:p>
          <a:p>
            <a:pPr indent="-228600" lvl="0" marL="228600" rtl="0" algn="l">
              <a:lnSpc>
                <a:spcPct val="90000"/>
              </a:lnSpc>
              <a:spcBef>
                <a:spcPts val="1000"/>
              </a:spcBef>
              <a:spcAft>
                <a:spcPts val="0"/>
              </a:spcAft>
              <a:buClr>
                <a:schemeClr val="dk1"/>
              </a:buClr>
              <a:buSzPts val="2800"/>
              <a:buChar char="•"/>
            </a:pPr>
            <a:r>
              <a:rPr lang="en-US"/>
              <a:t>Remote spy</a:t>
            </a:r>
            <a:endParaRPr/>
          </a:p>
          <a:p>
            <a:pPr indent="-228600" lvl="0" marL="228600" rtl="0" algn="l">
              <a:lnSpc>
                <a:spcPct val="90000"/>
              </a:lnSpc>
              <a:spcBef>
                <a:spcPts val="1000"/>
              </a:spcBef>
              <a:spcAft>
                <a:spcPts val="0"/>
              </a:spcAft>
              <a:buClr>
                <a:schemeClr val="dk1"/>
              </a:buClr>
              <a:buSzPts val="2800"/>
              <a:buChar char="•"/>
            </a:pPr>
            <a:r>
              <a:rPr lang="en-US"/>
              <a:t>flexispy</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6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5. Virus and Worms</a:t>
            </a:r>
            <a:endParaRPr/>
          </a:p>
        </p:txBody>
      </p:sp>
      <p:sp>
        <p:nvSpPr>
          <p:cNvPr id="407" name="Google Shape;407;p6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 computer virus is a </a:t>
            </a:r>
            <a:r>
              <a:rPr b="1" lang="en-US"/>
              <a:t>malware</a:t>
            </a:r>
            <a:r>
              <a:rPr lang="en-US"/>
              <a:t> program that, when executed, replicates by inserting copies of itself (possibly modified) into other computer programs, data files, or the boot sector of the hard drive; when this replication succeeds, the affected areas are then said to be "</a:t>
            </a:r>
            <a:r>
              <a:rPr b="1" lang="en-US"/>
              <a:t>infected</a:t>
            </a:r>
            <a:r>
              <a:rPr lang="en-US"/>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6"/>
          <p:cNvSpPr txBox="1"/>
          <p:nvPr>
            <p:ph idx="1" type="body"/>
          </p:nvPr>
        </p:nvSpPr>
        <p:spPr>
          <a:xfrm>
            <a:off x="838200" y="334851"/>
            <a:ext cx="10515600" cy="584211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4000"/>
              <a:buNone/>
            </a:pPr>
            <a:r>
              <a:rPr b="1" lang="en-US" sz="4000">
                <a:solidFill>
                  <a:srgbClr val="FF0000"/>
                </a:solidFill>
              </a:rPr>
              <a:t>Methods of phishing:</a:t>
            </a:r>
            <a:endParaRPr/>
          </a:p>
          <a:p>
            <a:pPr indent="0" lvl="0" marL="0" rtl="0" algn="l">
              <a:lnSpc>
                <a:spcPct val="90000"/>
              </a:lnSpc>
              <a:spcBef>
                <a:spcPts val="1000"/>
              </a:spcBef>
              <a:spcAft>
                <a:spcPts val="0"/>
              </a:spcAft>
              <a:buClr>
                <a:schemeClr val="dk1"/>
              </a:buClr>
              <a:buSzPts val="4000"/>
              <a:buNone/>
            </a:pPr>
            <a:r>
              <a:t/>
            </a:r>
            <a:endParaRPr b="1" sz="4000">
              <a:solidFill>
                <a:srgbClr val="FF0000"/>
              </a:solidFill>
            </a:endParaRPr>
          </a:p>
          <a:p>
            <a:pPr indent="-514350" lvl="0" marL="514350" rtl="0" algn="l">
              <a:lnSpc>
                <a:spcPct val="90000"/>
              </a:lnSpc>
              <a:spcBef>
                <a:spcPts val="1000"/>
              </a:spcBef>
              <a:spcAft>
                <a:spcPts val="0"/>
              </a:spcAft>
              <a:buClr>
                <a:schemeClr val="dk1"/>
              </a:buClr>
              <a:buSzPts val="2800"/>
              <a:buAutoNum type="arabicPeriod"/>
            </a:pPr>
            <a:r>
              <a:rPr lang="en-US"/>
              <a:t>Dragnet</a:t>
            </a:r>
            <a:endParaRPr/>
          </a:p>
          <a:p>
            <a:pPr indent="-514350" lvl="0" marL="514350" rtl="0" algn="l">
              <a:lnSpc>
                <a:spcPct val="90000"/>
              </a:lnSpc>
              <a:spcBef>
                <a:spcPts val="1000"/>
              </a:spcBef>
              <a:spcAft>
                <a:spcPts val="0"/>
              </a:spcAft>
              <a:buClr>
                <a:schemeClr val="dk1"/>
              </a:buClr>
              <a:buSzPts val="2800"/>
              <a:buAutoNum type="arabicPeriod"/>
            </a:pPr>
            <a:r>
              <a:rPr lang="en-US"/>
              <a:t>Rod-and-reel</a:t>
            </a:r>
            <a:endParaRPr/>
          </a:p>
          <a:p>
            <a:pPr indent="-514350" lvl="0" marL="514350" rtl="0" algn="l">
              <a:lnSpc>
                <a:spcPct val="90000"/>
              </a:lnSpc>
              <a:spcBef>
                <a:spcPts val="1000"/>
              </a:spcBef>
              <a:spcAft>
                <a:spcPts val="0"/>
              </a:spcAft>
              <a:buClr>
                <a:schemeClr val="dk1"/>
              </a:buClr>
              <a:buSzPts val="2800"/>
              <a:buAutoNum type="arabicPeriod"/>
            </a:pPr>
            <a:r>
              <a:rPr lang="en-US"/>
              <a:t>Lobsterpot</a:t>
            </a:r>
            <a:endParaRPr/>
          </a:p>
          <a:p>
            <a:pPr indent="-514350" lvl="0" marL="514350" rtl="0" algn="l">
              <a:lnSpc>
                <a:spcPct val="90000"/>
              </a:lnSpc>
              <a:spcBef>
                <a:spcPts val="1000"/>
              </a:spcBef>
              <a:spcAft>
                <a:spcPts val="0"/>
              </a:spcAft>
              <a:buClr>
                <a:schemeClr val="dk1"/>
              </a:buClr>
              <a:buSzPts val="2800"/>
              <a:buAutoNum type="arabicPeriod"/>
            </a:pPr>
            <a:r>
              <a:rPr lang="en-US"/>
              <a:t>Gillnet</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ged62e448bb_0_2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Virus spread through</a:t>
            </a:r>
            <a:endParaRPr/>
          </a:p>
        </p:txBody>
      </p:sp>
      <p:sp>
        <p:nvSpPr>
          <p:cNvPr id="413" name="Google Shape;413;ged62e448bb_0_2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The internet</a:t>
            </a:r>
            <a:endParaRPr/>
          </a:p>
          <a:p>
            <a:pPr indent="-228600" lvl="0" marL="228600" rtl="0" algn="l">
              <a:lnSpc>
                <a:spcPct val="90000"/>
              </a:lnSpc>
              <a:spcBef>
                <a:spcPts val="1000"/>
              </a:spcBef>
              <a:spcAft>
                <a:spcPts val="0"/>
              </a:spcAft>
              <a:buClr>
                <a:schemeClr val="dk1"/>
              </a:buClr>
              <a:buSzPts val="2800"/>
              <a:buChar char="•"/>
            </a:pPr>
            <a:r>
              <a:rPr lang="en-US"/>
              <a:t>A stand alone PC</a:t>
            </a:r>
            <a:endParaRPr/>
          </a:p>
          <a:p>
            <a:pPr indent="-228600" lvl="0" marL="228600" rtl="0" algn="l">
              <a:lnSpc>
                <a:spcPct val="90000"/>
              </a:lnSpc>
              <a:spcBef>
                <a:spcPts val="1000"/>
              </a:spcBef>
              <a:spcAft>
                <a:spcPts val="0"/>
              </a:spcAft>
              <a:buClr>
                <a:schemeClr val="dk1"/>
              </a:buClr>
              <a:buSzPts val="2800"/>
              <a:buChar char="•"/>
            </a:pPr>
            <a:r>
              <a:rPr lang="en-US"/>
              <a:t>Local networks</a:t>
            </a:r>
            <a:endParaRPr/>
          </a:p>
          <a:p>
            <a:pPr indent="-2286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pic>
        <p:nvPicPr>
          <p:cNvPr id="418" name="Google Shape;418;ged62e448bb_0_5"/>
          <p:cNvPicPr preferRelativeResize="0"/>
          <p:nvPr/>
        </p:nvPicPr>
        <p:blipFill rotWithShape="1">
          <a:blip r:embed="rId3">
            <a:alphaModFix/>
          </a:blip>
          <a:srcRect b="0" l="0" r="0" t="0"/>
          <a:stretch/>
        </p:blipFill>
        <p:spPr>
          <a:xfrm>
            <a:off x="1294425" y="231975"/>
            <a:ext cx="9447025" cy="634990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pic>
        <p:nvPicPr>
          <p:cNvPr id="423" name="Google Shape;423;ged62e448bb_0_11"/>
          <p:cNvPicPr preferRelativeResize="0"/>
          <p:nvPr/>
        </p:nvPicPr>
        <p:blipFill rotWithShape="1">
          <a:blip r:embed="rId3">
            <a:alphaModFix/>
          </a:blip>
          <a:srcRect b="0" l="0" r="0" t="0"/>
          <a:stretch/>
        </p:blipFill>
        <p:spPr>
          <a:xfrm>
            <a:off x="1343350" y="373949"/>
            <a:ext cx="9272925" cy="588915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pic>
        <p:nvPicPr>
          <p:cNvPr id="428" name="Google Shape;428;ged62e448bb_0_16"/>
          <p:cNvPicPr preferRelativeResize="0"/>
          <p:nvPr/>
        </p:nvPicPr>
        <p:blipFill rotWithShape="1">
          <a:blip r:embed="rId3">
            <a:alphaModFix/>
          </a:blip>
          <a:srcRect b="0" l="0" r="0" t="0"/>
          <a:stretch/>
        </p:blipFill>
        <p:spPr>
          <a:xfrm>
            <a:off x="1405225" y="167241"/>
            <a:ext cx="8476900" cy="652352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6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Some typical virus actions</a:t>
            </a:r>
            <a:endParaRPr/>
          </a:p>
        </p:txBody>
      </p:sp>
      <p:sp>
        <p:nvSpPr>
          <p:cNvPr id="434" name="Google Shape;434;p6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Display a message to prompt an action</a:t>
            </a:r>
            <a:endParaRPr/>
          </a:p>
          <a:p>
            <a:pPr indent="-228600" lvl="0" marL="228600" rtl="0" algn="l">
              <a:lnSpc>
                <a:spcPct val="90000"/>
              </a:lnSpc>
              <a:spcBef>
                <a:spcPts val="1000"/>
              </a:spcBef>
              <a:spcAft>
                <a:spcPts val="0"/>
              </a:spcAft>
              <a:buClr>
                <a:schemeClr val="dk1"/>
              </a:buClr>
              <a:buSzPts val="2800"/>
              <a:buChar char="•"/>
            </a:pPr>
            <a:r>
              <a:rPr lang="en-US"/>
              <a:t>Delete files in the system</a:t>
            </a:r>
            <a:endParaRPr/>
          </a:p>
          <a:p>
            <a:pPr indent="-228600" lvl="0" marL="228600" rtl="0" algn="l">
              <a:lnSpc>
                <a:spcPct val="90000"/>
              </a:lnSpc>
              <a:spcBef>
                <a:spcPts val="1000"/>
              </a:spcBef>
              <a:spcAft>
                <a:spcPts val="0"/>
              </a:spcAft>
              <a:buClr>
                <a:schemeClr val="dk1"/>
              </a:buClr>
              <a:buSzPts val="2800"/>
              <a:buChar char="•"/>
            </a:pPr>
            <a:r>
              <a:rPr lang="en-US"/>
              <a:t>Scramble data on a hard disk</a:t>
            </a:r>
            <a:endParaRPr/>
          </a:p>
          <a:p>
            <a:pPr indent="-228600" lvl="0" marL="228600" rtl="0" algn="l">
              <a:lnSpc>
                <a:spcPct val="90000"/>
              </a:lnSpc>
              <a:spcBef>
                <a:spcPts val="1000"/>
              </a:spcBef>
              <a:spcAft>
                <a:spcPts val="0"/>
              </a:spcAft>
              <a:buClr>
                <a:schemeClr val="dk1"/>
              </a:buClr>
              <a:buSzPts val="2800"/>
              <a:buChar char="•"/>
            </a:pPr>
            <a:r>
              <a:rPr lang="en-US"/>
              <a:t>Cause erratic screen behavior</a:t>
            </a:r>
            <a:endParaRPr/>
          </a:p>
          <a:p>
            <a:pPr indent="-228600" lvl="0" marL="228600" rtl="0" algn="l">
              <a:lnSpc>
                <a:spcPct val="90000"/>
              </a:lnSpc>
              <a:spcBef>
                <a:spcPts val="1000"/>
              </a:spcBef>
              <a:spcAft>
                <a:spcPts val="0"/>
              </a:spcAft>
              <a:buClr>
                <a:schemeClr val="dk1"/>
              </a:buClr>
              <a:buSzPts val="2800"/>
              <a:buChar char="•"/>
            </a:pPr>
            <a:r>
              <a:rPr lang="en-US"/>
              <a:t>Halt the system</a:t>
            </a:r>
            <a:endParaRPr/>
          </a:p>
          <a:p>
            <a:pPr indent="-228600" lvl="0" marL="228600" rtl="0" algn="l">
              <a:lnSpc>
                <a:spcPct val="90000"/>
              </a:lnSpc>
              <a:spcBef>
                <a:spcPts val="1000"/>
              </a:spcBef>
              <a:spcAft>
                <a:spcPts val="0"/>
              </a:spcAft>
              <a:buClr>
                <a:schemeClr val="dk1"/>
              </a:buClr>
              <a:buSzPts val="2800"/>
              <a:buChar char="•"/>
            </a:pPr>
            <a:r>
              <a:rPr lang="en-US"/>
              <a:t>Replicate themselves to propagate further harm</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64"/>
          <p:cNvSpPr txBox="1"/>
          <p:nvPr>
            <p:ph type="title"/>
          </p:nvPr>
        </p:nvSpPr>
        <p:spPr>
          <a:xfrm>
            <a:off x="2959608" y="-228600"/>
            <a:ext cx="749808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959"/>
              <a:buFont typeface="Calibri"/>
              <a:buNone/>
            </a:pPr>
            <a:r>
              <a:rPr lang="en-US" sz="3959"/>
              <a:t>Difference between virus and worm</a:t>
            </a:r>
            <a:endParaRPr/>
          </a:p>
        </p:txBody>
      </p:sp>
      <p:pic>
        <p:nvPicPr>
          <p:cNvPr id="440" name="Google Shape;440;p64"/>
          <p:cNvPicPr preferRelativeResize="0"/>
          <p:nvPr/>
        </p:nvPicPr>
        <p:blipFill rotWithShape="1">
          <a:blip r:embed="rId3">
            <a:alphaModFix/>
          </a:blip>
          <a:srcRect b="0" l="0" r="0" t="0"/>
          <a:stretch/>
        </p:blipFill>
        <p:spPr>
          <a:xfrm>
            <a:off x="1988575" y="865914"/>
            <a:ext cx="7848600" cy="5992086"/>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6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Types of viruses</a:t>
            </a:r>
            <a:endParaRPr/>
          </a:p>
        </p:txBody>
      </p:sp>
      <p:sp>
        <p:nvSpPr>
          <p:cNvPr id="446" name="Google Shape;446;p6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Boot sector viruses: MBR</a:t>
            </a:r>
            <a:endParaRPr/>
          </a:p>
          <a:p>
            <a:pPr indent="-228600" lvl="0" marL="228600" rtl="0" algn="l">
              <a:lnSpc>
                <a:spcPct val="90000"/>
              </a:lnSpc>
              <a:spcBef>
                <a:spcPts val="1000"/>
              </a:spcBef>
              <a:spcAft>
                <a:spcPts val="0"/>
              </a:spcAft>
              <a:buClr>
                <a:schemeClr val="dk1"/>
              </a:buClr>
              <a:buSzPts val="2800"/>
              <a:buChar char="•"/>
            </a:pPr>
            <a:r>
              <a:rPr lang="en-US"/>
              <a:t>Program viruses: executable files</a:t>
            </a:r>
            <a:endParaRPr/>
          </a:p>
          <a:p>
            <a:pPr indent="-228600" lvl="0" marL="228600" rtl="0" algn="l">
              <a:lnSpc>
                <a:spcPct val="90000"/>
              </a:lnSpc>
              <a:spcBef>
                <a:spcPts val="1000"/>
              </a:spcBef>
              <a:spcAft>
                <a:spcPts val="0"/>
              </a:spcAft>
              <a:buClr>
                <a:schemeClr val="dk1"/>
              </a:buClr>
              <a:buSzPts val="2800"/>
              <a:buChar char="•"/>
            </a:pPr>
            <a:r>
              <a:rPr lang="en-US"/>
              <a:t>Multipartite viruses: combination of two</a:t>
            </a:r>
            <a:endParaRPr/>
          </a:p>
          <a:p>
            <a:pPr indent="-228600" lvl="0" marL="228600" rtl="0" algn="l">
              <a:lnSpc>
                <a:spcPct val="90000"/>
              </a:lnSpc>
              <a:spcBef>
                <a:spcPts val="1000"/>
              </a:spcBef>
              <a:spcAft>
                <a:spcPts val="0"/>
              </a:spcAft>
              <a:buClr>
                <a:schemeClr val="dk1"/>
              </a:buClr>
              <a:buSzPts val="2800"/>
              <a:buChar char="•"/>
            </a:pPr>
            <a:r>
              <a:rPr lang="en-US"/>
              <a:t>Stealth viruses</a:t>
            </a:r>
            <a:endParaRPr/>
          </a:p>
          <a:p>
            <a:pPr indent="-228600" lvl="0" marL="228600" rtl="0" algn="l">
              <a:lnSpc>
                <a:spcPct val="90000"/>
              </a:lnSpc>
              <a:spcBef>
                <a:spcPts val="1000"/>
              </a:spcBef>
              <a:spcAft>
                <a:spcPts val="0"/>
              </a:spcAft>
              <a:buClr>
                <a:schemeClr val="dk1"/>
              </a:buClr>
              <a:buSzPts val="2800"/>
              <a:buChar char="•"/>
            </a:pPr>
            <a:r>
              <a:rPr lang="en-US"/>
              <a:t>Polymorphic viruses</a:t>
            </a:r>
            <a:endParaRPr/>
          </a:p>
          <a:p>
            <a:pPr indent="-228600" lvl="0" marL="228600" rtl="0" algn="l">
              <a:lnSpc>
                <a:spcPct val="90000"/>
              </a:lnSpc>
              <a:spcBef>
                <a:spcPts val="1000"/>
              </a:spcBef>
              <a:spcAft>
                <a:spcPts val="0"/>
              </a:spcAft>
              <a:buClr>
                <a:schemeClr val="dk1"/>
              </a:buClr>
              <a:buSzPts val="2800"/>
              <a:buChar char="•"/>
            </a:pPr>
            <a:r>
              <a:rPr lang="en-US"/>
              <a:t>Macroviruses</a:t>
            </a:r>
            <a:endParaRPr/>
          </a:p>
          <a:p>
            <a:pPr indent="-228600" lvl="0" marL="228600" rtl="0" algn="l">
              <a:lnSpc>
                <a:spcPct val="90000"/>
              </a:lnSpc>
              <a:spcBef>
                <a:spcPts val="1000"/>
              </a:spcBef>
              <a:spcAft>
                <a:spcPts val="0"/>
              </a:spcAft>
              <a:buClr>
                <a:schemeClr val="dk1"/>
              </a:buClr>
              <a:buSzPts val="2800"/>
              <a:buChar char="•"/>
            </a:pPr>
            <a:r>
              <a:rPr lang="en-US"/>
              <a:t>Active X and Java contrl</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6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Boot sector viruses</a:t>
            </a:r>
            <a:endParaRPr/>
          </a:p>
        </p:txBody>
      </p:sp>
      <p:sp>
        <p:nvSpPr>
          <p:cNvPr id="452" name="Google Shape;452;p6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70000"/>
              </a:lnSpc>
              <a:spcBef>
                <a:spcPts val="0"/>
              </a:spcBef>
              <a:spcAft>
                <a:spcPts val="0"/>
              </a:spcAft>
              <a:buClr>
                <a:schemeClr val="dk1"/>
              </a:buClr>
              <a:buSzPts val="2380"/>
              <a:buChar char="•"/>
            </a:pPr>
            <a:r>
              <a:rPr lang="en-US" sz="2380"/>
              <a:t>A boot sector virus is a computer virus that infects a storage device's master boot record (MBR). </a:t>
            </a:r>
            <a:endParaRPr/>
          </a:p>
          <a:p>
            <a:pPr indent="-228600" lvl="0" marL="228600" rtl="0" algn="l">
              <a:lnSpc>
                <a:spcPct val="70000"/>
              </a:lnSpc>
              <a:spcBef>
                <a:spcPts val="1000"/>
              </a:spcBef>
              <a:spcAft>
                <a:spcPts val="0"/>
              </a:spcAft>
              <a:buClr>
                <a:schemeClr val="dk1"/>
              </a:buClr>
              <a:buSzPts val="2380"/>
              <a:buChar char="•"/>
            </a:pPr>
            <a:r>
              <a:rPr lang="en-US" sz="2380"/>
              <a:t>It is not mandatory that a boot sector virus successfully boot the victim's PC to infect it. </a:t>
            </a:r>
            <a:endParaRPr/>
          </a:p>
          <a:p>
            <a:pPr indent="-228600" lvl="0" marL="228600" rtl="0" algn="l">
              <a:lnSpc>
                <a:spcPct val="70000"/>
              </a:lnSpc>
              <a:spcBef>
                <a:spcPts val="1000"/>
              </a:spcBef>
              <a:spcAft>
                <a:spcPts val="0"/>
              </a:spcAft>
              <a:buClr>
                <a:schemeClr val="dk1"/>
              </a:buClr>
              <a:buSzPts val="2380"/>
              <a:buChar char="•"/>
            </a:pPr>
            <a:r>
              <a:rPr lang="en-US" sz="2380"/>
              <a:t>As a result, even non-bootable media can trigger the spread of boot sector viruses. </a:t>
            </a:r>
            <a:endParaRPr/>
          </a:p>
          <a:p>
            <a:pPr indent="-228600" lvl="0" marL="228600" rtl="0" algn="l">
              <a:lnSpc>
                <a:spcPct val="70000"/>
              </a:lnSpc>
              <a:spcBef>
                <a:spcPts val="1000"/>
              </a:spcBef>
              <a:spcAft>
                <a:spcPts val="0"/>
              </a:spcAft>
              <a:buClr>
                <a:schemeClr val="dk1"/>
              </a:buClr>
              <a:buSzPts val="2380"/>
              <a:buChar char="•"/>
            </a:pPr>
            <a:r>
              <a:rPr lang="en-US" sz="2380"/>
              <a:t>These viruses copy their infected code either to the floppy disk's boot sector or to the hard disk's partition table. During start-up, the virus gets loaded to the computer's memory. As soon as the virus is saved to the memory, it infects the non-infected disks used by the system. </a:t>
            </a:r>
            <a:endParaRPr/>
          </a:p>
          <a:p>
            <a:pPr indent="-228600" lvl="0" marL="228600" rtl="0" algn="l">
              <a:lnSpc>
                <a:spcPct val="70000"/>
              </a:lnSpc>
              <a:spcBef>
                <a:spcPts val="1000"/>
              </a:spcBef>
              <a:spcAft>
                <a:spcPts val="0"/>
              </a:spcAft>
              <a:buClr>
                <a:schemeClr val="dk1"/>
              </a:buClr>
              <a:buSzPts val="2380"/>
              <a:buChar char="•"/>
            </a:pPr>
            <a:r>
              <a:rPr lang="en-US" sz="2380"/>
              <a:t>The propagation of boot sector viruses has become very rare since the decline of floppy disks. Also, present-day operating systems include boot-sector safeguards that make it difficult for boot sector viruses to infect them.</a:t>
            </a:r>
            <a:endParaRPr/>
          </a:p>
          <a:p>
            <a:pPr indent="-77470" lvl="0" marL="228600" rtl="0" algn="l">
              <a:lnSpc>
                <a:spcPct val="70000"/>
              </a:lnSpc>
              <a:spcBef>
                <a:spcPts val="1000"/>
              </a:spcBef>
              <a:spcAft>
                <a:spcPts val="0"/>
              </a:spcAft>
              <a:buClr>
                <a:schemeClr val="dk1"/>
              </a:buClr>
              <a:buSzPts val="2380"/>
              <a:buNone/>
            </a:pPr>
            <a:r>
              <a:t/>
            </a:r>
            <a:endParaRPr sz="2380"/>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6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Program viruses</a:t>
            </a:r>
            <a:endParaRPr/>
          </a:p>
        </p:txBody>
      </p:sp>
      <p:sp>
        <p:nvSpPr>
          <p:cNvPr id="458" name="Google Shape;458;p6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 program virus becomes active when the program file (usually with extensions .BIN, .COM, .EXE, .OVL, .DRV) carrying the virus is opened. </a:t>
            </a:r>
            <a:endParaRPr/>
          </a:p>
          <a:p>
            <a:pPr indent="-228600" lvl="0" marL="228600" rtl="0" algn="l">
              <a:lnSpc>
                <a:spcPct val="90000"/>
              </a:lnSpc>
              <a:spcBef>
                <a:spcPts val="1000"/>
              </a:spcBef>
              <a:spcAft>
                <a:spcPts val="0"/>
              </a:spcAft>
              <a:buClr>
                <a:schemeClr val="dk1"/>
              </a:buClr>
              <a:buSzPts val="2800"/>
              <a:buChar char="•"/>
            </a:pPr>
            <a:r>
              <a:rPr lang="en-US"/>
              <a:t>Once active, the virus will make copies of itself and will infect other programs on the computer.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6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Multipartite viruses</a:t>
            </a:r>
            <a:endParaRPr/>
          </a:p>
        </p:txBody>
      </p:sp>
      <p:sp>
        <p:nvSpPr>
          <p:cNvPr id="464" name="Google Shape;464;p6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70000"/>
              </a:lnSpc>
              <a:spcBef>
                <a:spcPts val="0"/>
              </a:spcBef>
              <a:spcAft>
                <a:spcPts val="0"/>
              </a:spcAft>
              <a:buClr>
                <a:schemeClr val="dk1"/>
              </a:buClr>
              <a:buSzPts val="2380"/>
              <a:buChar char="•"/>
            </a:pPr>
            <a:r>
              <a:rPr lang="en-US" sz="2380"/>
              <a:t>A multipartite virus is a fast-moving virus that uses file infectors or boot infectors to attack the boot sector and executable files simultaneously. </a:t>
            </a:r>
            <a:endParaRPr/>
          </a:p>
          <a:p>
            <a:pPr indent="-228600" lvl="0" marL="228600" rtl="0" algn="just">
              <a:lnSpc>
                <a:spcPct val="70000"/>
              </a:lnSpc>
              <a:spcBef>
                <a:spcPts val="1000"/>
              </a:spcBef>
              <a:spcAft>
                <a:spcPts val="0"/>
              </a:spcAft>
              <a:buClr>
                <a:schemeClr val="dk1"/>
              </a:buClr>
              <a:buSzPts val="2380"/>
              <a:buChar char="•"/>
            </a:pPr>
            <a:r>
              <a:rPr lang="en-US" sz="2380"/>
              <a:t>Most viruses either affect the boot sector, the system or the program files. </a:t>
            </a:r>
            <a:endParaRPr/>
          </a:p>
          <a:p>
            <a:pPr indent="-228600" lvl="0" marL="228600" rtl="0" algn="just">
              <a:lnSpc>
                <a:spcPct val="70000"/>
              </a:lnSpc>
              <a:spcBef>
                <a:spcPts val="1000"/>
              </a:spcBef>
              <a:spcAft>
                <a:spcPts val="0"/>
              </a:spcAft>
              <a:buClr>
                <a:schemeClr val="dk1"/>
              </a:buClr>
              <a:buSzPts val="2380"/>
              <a:buChar char="•"/>
            </a:pPr>
            <a:r>
              <a:rPr lang="en-US" sz="2380"/>
              <a:t>The multipartite virus can affect both the boot sector and the program files at the same time, thus causing more damage than any other kind of virus. </a:t>
            </a:r>
            <a:endParaRPr/>
          </a:p>
          <a:p>
            <a:pPr indent="-228600" lvl="0" marL="228600" rtl="0" algn="just">
              <a:lnSpc>
                <a:spcPct val="70000"/>
              </a:lnSpc>
              <a:spcBef>
                <a:spcPts val="1000"/>
              </a:spcBef>
              <a:spcAft>
                <a:spcPts val="0"/>
              </a:spcAft>
              <a:buClr>
                <a:schemeClr val="dk1"/>
              </a:buClr>
              <a:buSzPts val="2380"/>
              <a:buChar char="•"/>
            </a:pPr>
            <a:r>
              <a:rPr lang="en-US" sz="2380"/>
              <a:t>When the boot sector is infected, simply turning on the computer will trigger a boot sector virus because it latches on to the hard drive that contains the data that is needed to start the computer. Once the virus has been triggered, destructive payloads are launched throughout the program files.</a:t>
            </a:r>
            <a:endParaRPr/>
          </a:p>
          <a:p>
            <a:pPr indent="-228600" lvl="0" marL="228600" rtl="0" algn="just">
              <a:lnSpc>
                <a:spcPct val="70000"/>
              </a:lnSpc>
              <a:spcBef>
                <a:spcPts val="1000"/>
              </a:spcBef>
              <a:spcAft>
                <a:spcPts val="0"/>
              </a:spcAft>
              <a:buClr>
                <a:schemeClr val="dk1"/>
              </a:buClr>
              <a:buSzPts val="2380"/>
              <a:buChar char="•"/>
            </a:pPr>
            <a:r>
              <a:rPr lang="en-US" sz="2380"/>
              <a:t>A multipartite virus infects computer systems multiple times and at different times. In order for it to be eradicated, the entire virus must be removed from the system.</a:t>
            </a:r>
            <a:endParaRPr/>
          </a:p>
          <a:p>
            <a:pPr indent="-228600" lvl="0" marL="228600" rtl="0" algn="just">
              <a:lnSpc>
                <a:spcPct val="70000"/>
              </a:lnSpc>
              <a:spcBef>
                <a:spcPts val="1000"/>
              </a:spcBef>
              <a:spcAft>
                <a:spcPts val="0"/>
              </a:spcAft>
              <a:buClr>
                <a:schemeClr val="dk1"/>
              </a:buClr>
              <a:buSzPts val="2380"/>
              <a:buChar char="•"/>
            </a:pPr>
            <a:r>
              <a:rPr lang="en-US" sz="2380"/>
              <a:t>A multipartite virus is also known as a hybrid virus.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000"/>
              <a:buFont typeface="Calibri"/>
              <a:buNone/>
            </a:pPr>
            <a:r>
              <a:rPr b="1" lang="en-US" sz="4000">
                <a:solidFill>
                  <a:srgbClr val="FF0000"/>
                </a:solidFill>
              </a:rPr>
              <a:t>Phishing techniques:</a:t>
            </a:r>
            <a:br>
              <a:rPr lang="en-US"/>
            </a:br>
            <a:endParaRPr/>
          </a:p>
        </p:txBody>
      </p:sp>
      <p:sp>
        <p:nvSpPr>
          <p:cNvPr id="116" name="Google Shape;116;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Clr>
                <a:schemeClr val="dk1"/>
              </a:buClr>
              <a:buSzPts val="2800"/>
              <a:buAutoNum type="arabicPeriod"/>
            </a:pPr>
            <a:r>
              <a:rPr lang="en-US"/>
              <a:t>URL manipulation</a:t>
            </a:r>
            <a:endParaRPr/>
          </a:p>
          <a:p>
            <a:pPr indent="-514350" lvl="0" marL="514350" rtl="0" algn="l">
              <a:lnSpc>
                <a:spcPct val="90000"/>
              </a:lnSpc>
              <a:spcBef>
                <a:spcPts val="1000"/>
              </a:spcBef>
              <a:spcAft>
                <a:spcPts val="0"/>
              </a:spcAft>
              <a:buClr>
                <a:schemeClr val="dk1"/>
              </a:buClr>
              <a:buSzPts val="2800"/>
              <a:buAutoNum type="arabicPeriod"/>
            </a:pPr>
            <a:r>
              <a:rPr lang="en-US"/>
              <a:t>Filter evasion</a:t>
            </a:r>
            <a:endParaRPr/>
          </a:p>
          <a:p>
            <a:pPr indent="-514350" lvl="0" marL="514350" rtl="0" algn="l">
              <a:lnSpc>
                <a:spcPct val="90000"/>
              </a:lnSpc>
              <a:spcBef>
                <a:spcPts val="1000"/>
              </a:spcBef>
              <a:spcAft>
                <a:spcPts val="0"/>
              </a:spcAft>
              <a:buClr>
                <a:schemeClr val="dk1"/>
              </a:buClr>
              <a:buSzPts val="2800"/>
              <a:buAutoNum type="arabicPeriod"/>
            </a:pPr>
            <a:r>
              <a:rPr lang="en-US"/>
              <a:t>Website forgery</a:t>
            </a:r>
            <a:endParaRPr/>
          </a:p>
          <a:p>
            <a:pPr indent="-514350" lvl="0" marL="514350" rtl="0" algn="l">
              <a:lnSpc>
                <a:spcPct val="90000"/>
              </a:lnSpc>
              <a:spcBef>
                <a:spcPts val="1000"/>
              </a:spcBef>
              <a:spcAft>
                <a:spcPts val="0"/>
              </a:spcAft>
              <a:buClr>
                <a:schemeClr val="dk1"/>
              </a:buClr>
              <a:buSzPts val="2800"/>
              <a:buAutoNum type="arabicPeriod"/>
            </a:pPr>
            <a:r>
              <a:rPr lang="en-US"/>
              <a:t>Social phishing</a:t>
            </a:r>
            <a:endParaRPr/>
          </a:p>
          <a:p>
            <a:pPr indent="-514350" lvl="0" marL="514350" rtl="0" algn="l">
              <a:lnSpc>
                <a:spcPct val="90000"/>
              </a:lnSpc>
              <a:spcBef>
                <a:spcPts val="1000"/>
              </a:spcBef>
              <a:spcAft>
                <a:spcPts val="0"/>
              </a:spcAft>
              <a:buClr>
                <a:schemeClr val="dk1"/>
              </a:buClr>
              <a:buSzPts val="2800"/>
              <a:buAutoNum type="arabicPeriod"/>
            </a:pPr>
            <a:r>
              <a:rPr lang="en-US"/>
              <a:t>Phone phishing</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6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Stealth viruses</a:t>
            </a:r>
            <a:endParaRPr/>
          </a:p>
        </p:txBody>
      </p:sp>
      <p:sp>
        <p:nvSpPr>
          <p:cNvPr id="470" name="Google Shape;470;p6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 stealth virus is a hidden computer virus that attacks operating system processes and averts typical anti-virus or anti-malware scans. Stealth viruses hide in files, partitions and boot sectors and are adept at deliberately avoiding detection. </a:t>
            </a:r>
            <a:br>
              <a:rPr lang="en-US"/>
            </a:br>
            <a:br>
              <a:rPr lang="en-US"/>
            </a:br>
            <a:r>
              <a:rPr lang="en-US"/>
              <a:t>Stealth virus eradication requires advanced anti-virus software or a clean system reboot.</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7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Polymorphic viruses</a:t>
            </a:r>
            <a:endParaRPr/>
          </a:p>
        </p:txBody>
      </p:sp>
      <p:sp>
        <p:nvSpPr>
          <p:cNvPr id="476" name="Google Shape;476;p7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A polymorphic virus is a complicated computer virus that affects data types and functions. </a:t>
            </a:r>
            <a:endParaRPr/>
          </a:p>
          <a:p>
            <a:pPr indent="-228600" lvl="0" marL="228600" rtl="0" algn="just">
              <a:lnSpc>
                <a:spcPct val="90000"/>
              </a:lnSpc>
              <a:spcBef>
                <a:spcPts val="1000"/>
              </a:spcBef>
              <a:spcAft>
                <a:spcPts val="0"/>
              </a:spcAft>
              <a:buClr>
                <a:schemeClr val="dk1"/>
              </a:buClr>
              <a:buSzPts val="2800"/>
              <a:buChar char="•"/>
            </a:pPr>
            <a:r>
              <a:rPr lang="en-US"/>
              <a:t>It is a self-encrypted virus designed to avoid detection by a scanner. </a:t>
            </a:r>
            <a:endParaRPr/>
          </a:p>
          <a:p>
            <a:pPr indent="-228600" lvl="0" marL="228600" rtl="0" algn="just">
              <a:lnSpc>
                <a:spcPct val="90000"/>
              </a:lnSpc>
              <a:spcBef>
                <a:spcPts val="1000"/>
              </a:spcBef>
              <a:spcAft>
                <a:spcPts val="0"/>
              </a:spcAft>
              <a:buClr>
                <a:schemeClr val="dk1"/>
              </a:buClr>
              <a:buSzPts val="2800"/>
              <a:buChar char="•"/>
            </a:pPr>
            <a:r>
              <a:rPr lang="en-US"/>
              <a:t>Upon infection, the polymorphic virus duplicates itself by creating usable, albeit slightly modified, copies of itself.</a:t>
            </a:r>
            <a:br>
              <a:rPr lang="en-US"/>
            </a:br>
            <a:endParaRPr/>
          </a:p>
          <a:p>
            <a:pPr indent="-228600" lvl="0" marL="228600" rtl="0" algn="just">
              <a:lnSpc>
                <a:spcPct val="90000"/>
              </a:lnSpc>
              <a:spcBef>
                <a:spcPts val="1000"/>
              </a:spcBef>
              <a:spcAft>
                <a:spcPts val="0"/>
              </a:spcAft>
              <a:buClr>
                <a:schemeClr val="dk1"/>
              </a:buClr>
              <a:buSzPts val="2800"/>
              <a:buChar char="•"/>
            </a:pPr>
            <a:r>
              <a:rPr lang="en-US"/>
              <a:t>Polymorphism, in computing terms, means that a single definition can be used with varying amounts of data. In order for scanners to detect this type of virus, brute-force programs must be written to combat and detect the polymorphic virus with novel variant configurations.</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7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Macro viruses</a:t>
            </a:r>
            <a:endParaRPr/>
          </a:p>
        </p:txBody>
      </p:sp>
      <p:sp>
        <p:nvSpPr>
          <p:cNvPr id="482" name="Google Shape;482;p7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 macro virus is a computer virus that "infects" a Microsoft Word or similar application and causes a sequence of actions to be performed automatically when the application is started or something else triggers it.</a:t>
            </a:r>
            <a:endParaRPr/>
          </a:p>
          <a:p>
            <a:pPr indent="-2286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7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Active X and Java control</a:t>
            </a:r>
            <a:endParaRPr/>
          </a:p>
        </p:txBody>
      </p:sp>
      <p:sp>
        <p:nvSpPr>
          <p:cNvPr id="488" name="Google Shape;488;p7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ActiveX and Java were created for web page designers to incorporate a wide array of impressive effects on web pages, giving movement and added dimension to the previously "flat" web pages.</a:t>
            </a:r>
            <a:endParaRPr/>
          </a:p>
          <a:p>
            <a:pPr indent="-228600" lvl="0" marL="228600" rtl="0" algn="just">
              <a:lnSpc>
                <a:spcPct val="90000"/>
              </a:lnSpc>
              <a:spcBef>
                <a:spcPts val="1000"/>
              </a:spcBef>
              <a:spcAft>
                <a:spcPts val="0"/>
              </a:spcAft>
              <a:buClr>
                <a:schemeClr val="dk1"/>
              </a:buClr>
              <a:buSzPts val="2800"/>
              <a:buChar char="•"/>
            </a:pPr>
            <a:r>
              <a:rPr lang="en-US"/>
              <a:t>To operate properly, these ActiveX controls and Java applets need to gain access to your hard disk. Insufficient memory and bandwidth problems necessitate this approach. Although this desktop access provides a wealth of beneficial applications of these controls and applets, malicious code developers have the same access. They are now using it to read and delete or corrupt files, access RAM, and even access files on computers attached via a LAN.</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pic>
        <p:nvPicPr>
          <p:cNvPr descr="Legend of the Trojan War (Beware of Greeks Bearing Gifts) Illustration" id="493" name="Google Shape;493;p73"/>
          <p:cNvPicPr preferRelativeResize="0"/>
          <p:nvPr/>
        </p:nvPicPr>
        <p:blipFill rotWithShape="1">
          <a:blip r:embed="rId3">
            <a:alphaModFix/>
          </a:blip>
          <a:srcRect b="0" l="0" r="0" t="0"/>
          <a:stretch/>
        </p:blipFill>
        <p:spPr>
          <a:xfrm>
            <a:off x="8258176" y="4419600"/>
            <a:ext cx="2409825" cy="2438400"/>
          </a:xfrm>
          <a:prstGeom prst="rect">
            <a:avLst/>
          </a:prstGeom>
          <a:noFill/>
          <a:ln>
            <a:noFill/>
          </a:ln>
        </p:spPr>
      </p:pic>
      <p:sp>
        <p:nvSpPr>
          <p:cNvPr id="494" name="Google Shape;494;p7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Trojan horses and Backdoors</a:t>
            </a:r>
            <a:endParaRPr/>
          </a:p>
        </p:txBody>
      </p:sp>
      <p:sp>
        <p:nvSpPr>
          <p:cNvPr id="495" name="Google Shape;495;p7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A </a:t>
            </a:r>
            <a:r>
              <a:rPr b="1" lang="en-US"/>
              <a:t>Trojan horse</a:t>
            </a:r>
            <a:r>
              <a:rPr lang="en-US"/>
              <a:t>, or </a:t>
            </a:r>
            <a:r>
              <a:rPr b="1" lang="en-US"/>
              <a:t>Trojan</a:t>
            </a:r>
            <a:r>
              <a:rPr lang="en-US"/>
              <a:t>, in computing is generally a non-self-replicating type of malware program containing malicious code that, when executed, carries out actions determined by the nature of the Trojan, typically causing loss or theft of data, and possible system harm.</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g2767498c51b_0_0"/>
          <p:cNvSpPr txBox="1"/>
          <p:nvPr>
            <p:ph idx="1" type="body"/>
          </p:nvPr>
        </p:nvSpPr>
        <p:spPr>
          <a:xfrm>
            <a:off x="838200" y="604075"/>
            <a:ext cx="10515600" cy="5572800"/>
          </a:xfrm>
          <a:prstGeom prst="rect">
            <a:avLst/>
          </a:prstGeom>
          <a:noFill/>
          <a:ln>
            <a:noFill/>
          </a:ln>
        </p:spPr>
        <p:txBody>
          <a:bodyPr anchorCtr="0" anchor="t" bIns="45700" lIns="91425" spcFirstLastPara="1" rIns="91425" wrap="square" tIns="45700">
            <a:noAutofit/>
          </a:bodyPr>
          <a:lstStyle/>
          <a:p>
            <a:pPr indent="-403225" lvl="0" marL="457200" rtl="0" algn="just">
              <a:lnSpc>
                <a:spcPct val="90000"/>
              </a:lnSpc>
              <a:spcBef>
                <a:spcPts val="1000"/>
              </a:spcBef>
              <a:spcAft>
                <a:spcPts val="0"/>
              </a:spcAft>
              <a:buSzPts val="2750"/>
              <a:buFont typeface="Arial"/>
              <a:buChar char="•"/>
            </a:pPr>
            <a:r>
              <a:rPr lang="en-US" sz="2750">
                <a:highlight>
                  <a:srgbClr val="FFFFFF"/>
                </a:highlight>
                <a:latin typeface="Arial"/>
                <a:ea typeface="Arial"/>
                <a:cs typeface="Arial"/>
                <a:sym typeface="Arial"/>
              </a:rPr>
              <a:t>It is a type of malware that typically gets hidden as an attachment in an email or a free-to-download file, then transfers onto the user’s device. </a:t>
            </a:r>
            <a:endParaRPr sz="2750">
              <a:highlight>
                <a:srgbClr val="FFFFFF"/>
              </a:highlight>
              <a:latin typeface="Arial"/>
              <a:ea typeface="Arial"/>
              <a:cs typeface="Arial"/>
              <a:sym typeface="Arial"/>
            </a:endParaRPr>
          </a:p>
          <a:p>
            <a:pPr indent="-403225" lvl="0" marL="457200" rtl="0" algn="just">
              <a:lnSpc>
                <a:spcPct val="90000"/>
              </a:lnSpc>
              <a:spcBef>
                <a:spcPts val="0"/>
              </a:spcBef>
              <a:spcAft>
                <a:spcPts val="0"/>
              </a:spcAft>
              <a:buSzPts val="2750"/>
              <a:buFont typeface="Arial"/>
              <a:buChar char="•"/>
            </a:pPr>
            <a:r>
              <a:rPr lang="en-US" sz="2750">
                <a:highlight>
                  <a:srgbClr val="FFFFFF"/>
                </a:highlight>
                <a:latin typeface="Arial"/>
                <a:ea typeface="Arial"/>
                <a:cs typeface="Arial"/>
                <a:sym typeface="Arial"/>
              </a:rPr>
              <a:t>Once downloaded, the malicious code will execute the task the attacker designed it for, such as gain backdoor access to corporate systems, spy on users’ online activity, or steal sensitive data.</a:t>
            </a:r>
            <a:endParaRPr sz="2750">
              <a:highlight>
                <a:srgbClr val="FFFFFF"/>
              </a:highlight>
              <a:latin typeface="Arial"/>
              <a:ea typeface="Arial"/>
              <a:cs typeface="Arial"/>
              <a:sym typeface="Arial"/>
            </a:endParaRPr>
          </a:p>
          <a:p>
            <a:pPr indent="-403225" lvl="0" marL="457200" rtl="0" algn="just">
              <a:lnSpc>
                <a:spcPct val="90000"/>
              </a:lnSpc>
              <a:spcBef>
                <a:spcPts val="0"/>
              </a:spcBef>
              <a:spcAft>
                <a:spcPts val="0"/>
              </a:spcAft>
              <a:buSzPts val="2750"/>
              <a:buFont typeface="Arial"/>
              <a:buChar char="•"/>
            </a:pPr>
            <a:r>
              <a:rPr lang="en-US" sz="2750">
                <a:highlight>
                  <a:srgbClr val="FFFFFF"/>
                </a:highlight>
                <a:latin typeface="Arial"/>
                <a:ea typeface="Arial"/>
                <a:cs typeface="Arial"/>
                <a:sym typeface="Arial"/>
              </a:rPr>
              <a:t>Indications of a Trojan being active on a device include unusual activity such as computer settings being changed unexpectedly.</a:t>
            </a:r>
            <a:endParaRPr sz="2750">
              <a:highlight>
                <a:srgbClr val="FFFFFF"/>
              </a:highlight>
              <a:latin typeface="Arial"/>
              <a:ea typeface="Arial"/>
              <a:cs typeface="Arial"/>
              <a:sym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7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Examples of threats by trojans</a:t>
            </a:r>
            <a:endParaRPr/>
          </a:p>
        </p:txBody>
      </p:sp>
      <p:sp>
        <p:nvSpPr>
          <p:cNvPr id="506" name="Google Shape;506;p74"/>
          <p:cNvSpPr txBox="1"/>
          <p:nvPr>
            <p:ph idx="1" type="body"/>
          </p:nvPr>
        </p:nvSpPr>
        <p:spPr>
          <a:xfrm>
            <a:off x="1123725" y="1521550"/>
            <a:ext cx="10394400" cy="5029200"/>
          </a:xfrm>
          <a:prstGeom prst="rect">
            <a:avLst/>
          </a:prstGeom>
          <a:noFill/>
          <a:ln>
            <a:noFill/>
          </a:ln>
        </p:spPr>
        <p:txBody>
          <a:bodyPr anchorCtr="0" anchor="t" bIns="45700" lIns="91425" spcFirstLastPara="1" rIns="91425" wrap="square" tIns="45700">
            <a:normAutofit/>
          </a:bodyPr>
          <a:lstStyle/>
          <a:p>
            <a:pPr indent="-228600" lvl="0" marL="228600" rtl="0" algn="l">
              <a:lnSpc>
                <a:spcPct val="70000"/>
              </a:lnSpc>
              <a:spcBef>
                <a:spcPts val="0"/>
              </a:spcBef>
              <a:spcAft>
                <a:spcPts val="0"/>
              </a:spcAft>
              <a:buClr>
                <a:schemeClr val="dk1"/>
              </a:buClr>
              <a:buSzPts val="2380"/>
              <a:buChar char="•"/>
            </a:pPr>
            <a:r>
              <a:rPr lang="en-US" sz="2380"/>
              <a:t>Erase, overwrite or corrupt data on a computer</a:t>
            </a:r>
            <a:endParaRPr/>
          </a:p>
          <a:p>
            <a:pPr indent="-228600" lvl="0" marL="228600" rtl="0" algn="l">
              <a:lnSpc>
                <a:spcPct val="70000"/>
              </a:lnSpc>
              <a:spcBef>
                <a:spcPts val="1000"/>
              </a:spcBef>
              <a:spcAft>
                <a:spcPts val="0"/>
              </a:spcAft>
              <a:buClr>
                <a:schemeClr val="dk1"/>
              </a:buClr>
              <a:buSzPts val="2380"/>
              <a:buChar char="•"/>
            </a:pPr>
            <a:r>
              <a:rPr lang="en-US" sz="2380"/>
              <a:t>Help to spread other malware such as viruses- dropper trojan</a:t>
            </a:r>
            <a:endParaRPr sz="2380"/>
          </a:p>
          <a:p>
            <a:pPr indent="-228600" lvl="0" marL="228600" rtl="0" algn="l">
              <a:lnSpc>
                <a:spcPct val="70000"/>
              </a:lnSpc>
              <a:spcBef>
                <a:spcPts val="1000"/>
              </a:spcBef>
              <a:spcAft>
                <a:spcPts val="0"/>
              </a:spcAft>
              <a:buClr>
                <a:schemeClr val="dk1"/>
              </a:buClr>
              <a:buSzPts val="2380"/>
              <a:buChar char="•"/>
            </a:pPr>
            <a:r>
              <a:rPr lang="en-US" sz="2380"/>
              <a:t>Deactivate or interface with antivirus and firewall programs</a:t>
            </a:r>
            <a:endParaRPr/>
          </a:p>
          <a:p>
            <a:pPr indent="-228600" lvl="0" marL="228600" rtl="0" algn="l">
              <a:lnSpc>
                <a:spcPct val="70000"/>
              </a:lnSpc>
              <a:spcBef>
                <a:spcPts val="1000"/>
              </a:spcBef>
              <a:spcAft>
                <a:spcPts val="0"/>
              </a:spcAft>
              <a:buClr>
                <a:schemeClr val="dk1"/>
              </a:buClr>
              <a:buSzPts val="2380"/>
              <a:buChar char="•"/>
            </a:pPr>
            <a:r>
              <a:rPr lang="en-US" sz="2380"/>
              <a:t>Allow remote access to your computer- remote access trojan</a:t>
            </a:r>
            <a:endParaRPr sz="2380"/>
          </a:p>
          <a:p>
            <a:pPr indent="-228600" lvl="0" marL="228600" rtl="0" algn="l">
              <a:lnSpc>
                <a:spcPct val="70000"/>
              </a:lnSpc>
              <a:spcBef>
                <a:spcPts val="1000"/>
              </a:spcBef>
              <a:spcAft>
                <a:spcPts val="0"/>
              </a:spcAft>
              <a:buClr>
                <a:schemeClr val="dk1"/>
              </a:buClr>
              <a:buSzPts val="2380"/>
              <a:buChar char="•"/>
            </a:pPr>
            <a:r>
              <a:rPr lang="en-US" sz="2380"/>
              <a:t>Upload and download files</a:t>
            </a:r>
            <a:endParaRPr/>
          </a:p>
          <a:p>
            <a:pPr indent="-228600" lvl="0" marL="228600" rtl="0" algn="l">
              <a:lnSpc>
                <a:spcPct val="70000"/>
              </a:lnSpc>
              <a:spcBef>
                <a:spcPts val="1000"/>
              </a:spcBef>
              <a:spcAft>
                <a:spcPts val="0"/>
              </a:spcAft>
              <a:buClr>
                <a:schemeClr val="dk1"/>
              </a:buClr>
              <a:buSzPts val="2380"/>
              <a:buChar char="•"/>
            </a:pPr>
            <a:r>
              <a:rPr lang="en-US" sz="2380"/>
              <a:t>Gather E-mail address and use for spam</a:t>
            </a:r>
            <a:endParaRPr/>
          </a:p>
          <a:p>
            <a:pPr indent="-228600" lvl="0" marL="228600" rtl="0" algn="l">
              <a:lnSpc>
                <a:spcPct val="70000"/>
              </a:lnSpc>
              <a:spcBef>
                <a:spcPts val="1000"/>
              </a:spcBef>
              <a:spcAft>
                <a:spcPts val="0"/>
              </a:spcAft>
              <a:buClr>
                <a:schemeClr val="dk1"/>
              </a:buClr>
              <a:buSzPts val="2380"/>
              <a:buChar char="•"/>
            </a:pPr>
            <a:r>
              <a:rPr lang="en-US" sz="2380"/>
              <a:t>Log keystrokes to steal information – pwds, CC numbers</a:t>
            </a:r>
            <a:endParaRPr/>
          </a:p>
          <a:p>
            <a:pPr indent="-228600" lvl="0" marL="228600" rtl="0" algn="l">
              <a:lnSpc>
                <a:spcPct val="70000"/>
              </a:lnSpc>
              <a:spcBef>
                <a:spcPts val="1000"/>
              </a:spcBef>
              <a:spcAft>
                <a:spcPts val="0"/>
              </a:spcAft>
              <a:buClr>
                <a:schemeClr val="dk1"/>
              </a:buClr>
              <a:buSzPts val="2380"/>
              <a:buChar char="•"/>
            </a:pPr>
            <a:r>
              <a:rPr lang="en-US" sz="2380"/>
              <a:t>Copy fake links to false websites</a:t>
            </a:r>
            <a:endParaRPr/>
          </a:p>
          <a:p>
            <a:pPr indent="-228600" lvl="0" marL="228600" rtl="0" algn="l">
              <a:lnSpc>
                <a:spcPct val="70000"/>
              </a:lnSpc>
              <a:spcBef>
                <a:spcPts val="1000"/>
              </a:spcBef>
              <a:spcAft>
                <a:spcPts val="0"/>
              </a:spcAft>
              <a:buClr>
                <a:schemeClr val="dk1"/>
              </a:buClr>
              <a:buSzPts val="2380"/>
              <a:buChar char="•"/>
            </a:pPr>
            <a:r>
              <a:rPr lang="en-US" sz="2380"/>
              <a:t>slowdown, restart or shutdown the system</a:t>
            </a:r>
            <a:endParaRPr/>
          </a:p>
          <a:p>
            <a:pPr indent="-228600" lvl="0" marL="228600" rtl="0" algn="l">
              <a:lnSpc>
                <a:spcPct val="70000"/>
              </a:lnSpc>
              <a:spcBef>
                <a:spcPts val="1000"/>
              </a:spcBef>
              <a:spcAft>
                <a:spcPts val="0"/>
              </a:spcAft>
              <a:buClr>
                <a:schemeClr val="dk1"/>
              </a:buClr>
              <a:buSzPts val="2380"/>
              <a:buChar char="•"/>
            </a:pPr>
            <a:r>
              <a:rPr lang="en-US" sz="2380"/>
              <a:t>Disable task manager</a:t>
            </a:r>
            <a:endParaRPr/>
          </a:p>
          <a:p>
            <a:pPr indent="-228600" lvl="0" marL="228600" rtl="0" algn="l">
              <a:lnSpc>
                <a:spcPct val="70000"/>
              </a:lnSpc>
              <a:spcBef>
                <a:spcPts val="1000"/>
              </a:spcBef>
              <a:spcAft>
                <a:spcPts val="0"/>
              </a:spcAft>
              <a:buClr>
                <a:schemeClr val="dk1"/>
              </a:buClr>
              <a:buSzPts val="2380"/>
              <a:buChar char="•"/>
            </a:pPr>
            <a:r>
              <a:rPr lang="en-US" sz="2380"/>
              <a:t>Disable the control panel</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pic>
        <p:nvPicPr>
          <p:cNvPr descr="http://www.security-faqs.com/wp-content/uploads/2010/05/back-door-risks.jpg" id="511" name="Google Shape;511;p75"/>
          <p:cNvPicPr preferRelativeResize="0"/>
          <p:nvPr/>
        </p:nvPicPr>
        <p:blipFill rotWithShape="1">
          <a:blip r:embed="rId3">
            <a:alphaModFix/>
          </a:blip>
          <a:srcRect b="0" l="0" r="0" t="0"/>
          <a:stretch/>
        </p:blipFill>
        <p:spPr>
          <a:xfrm>
            <a:off x="8382000" y="1"/>
            <a:ext cx="2286000" cy="1829731"/>
          </a:xfrm>
          <a:prstGeom prst="rect">
            <a:avLst/>
          </a:prstGeom>
          <a:noFill/>
          <a:ln>
            <a:noFill/>
          </a:ln>
        </p:spPr>
      </p:pic>
      <p:sp>
        <p:nvSpPr>
          <p:cNvPr id="512" name="Google Shape;512;p7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Backdoors </a:t>
            </a:r>
            <a:endParaRPr/>
          </a:p>
        </p:txBody>
      </p:sp>
      <p:sp>
        <p:nvSpPr>
          <p:cNvPr id="513" name="Google Shape;513;p75"/>
          <p:cNvSpPr txBox="1"/>
          <p:nvPr>
            <p:ph idx="1" type="body"/>
          </p:nvPr>
        </p:nvSpPr>
        <p:spPr>
          <a:xfrm>
            <a:off x="883920" y="1690688"/>
            <a:ext cx="7498080" cy="4800600"/>
          </a:xfrm>
          <a:prstGeom prst="rect">
            <a:avLst/>
          </a:prstGeom>
          <a:noFill/>
          <a:ln>
            <a:noFill/>
          </a:ln>
        </p:spPr>
        <p:txBody>
          <a:bodyPr anchorCtr="0" anchor="t" bIns="45700" lIns="91425" spcFirstLastPara="1" rIns="91425" wrap="square" tIns="45700">
            <a:normAutofit/>
          </a:bodyPr>
          <a:lstStyle/>
          <a:p>
            <a:pPr indent="-228600" lvl="0" marL="228600" rtl="0" algn="just">
              <a:lnSpc>
                <a:spcPct val="80000"/>
              </a:lnSpc>
              <a:spcBef>
                <a:spcPts val="0"/>
              </a:spcBef>
              <a:spcAft>
                <a:spcPts val="0"/>
              </a:spcAft>
              <a:buClr>
                <a:schemeClr val="dk1"/>
              </a:buClr>
              <a:buSzPts val="2800"/>
              <a:buChar char="•"/>
            </a:pPr>
            <a:r>
              <a:rPr lang="en-US"/>
              <a:t>A </a:t>
            </a:r>
            <a:r>
              <a:rPr b="1" lang="en-US"/>
              <a:t>backdoor</a:t>
            </a:r>
            <a:r>
              <a:rPr lang="en-US"/>
              <a:t> in a computer system is a method of bypassing normal authentication, securing unauthorized remote access to a computer, obtaining access to plaintext, and so on, while attempting to remain undetected.</a:t>
            </a:r>
            <a:endParaRPr/>
          </a:p>
          <a:p>
            <a:pPr indent="-228600" lvl="0" marL="228600" rtl="0" algn="just">
              <a:lnSpc>
                <a:spcPct val="80000"/>
              </a:lnSpc>
              <a:spcBef>
                <a:spcPts val="1000"/>
              </a:spcBef>
              <a:spcAft>
                <a:spcPts val="0"/>
              </a:spcAft>
              <a:buClr>
                <a:schemeClr val="dk1"/>
              </a:buClr>
              <a:buSzPts val="2800"/>
              <a:buChar char="•"/>
            </a:pPr>
            <a:r>
              <a:rPr lang="en-US"/>
              <a:t>Also called a </a:t>
            </a:r>
            <a:r>
              <a:rPr i="1" lang="en-US"/>
              <a:t>trapdoor</a:t>
            </a:r>
            <a:r>
              <a:rPr lang="en-US"/>
              <a:t>. An undocumented way of gaining access to a program, online service or an entire computer system. </a:t>
            </a:r>
            <a:endParaRPr/>
          </a:p>
          <a:p>
            <a:pPr indent="-228600" lvl="0" marL="228600" rtl="0" algn="just">
              <a:lnSpc>
                <a:spcPct val="80000"/>
              </a:lnSpc>
              <a:spcBef>
                <a:spcPts val="1000"/>
              </a:spcBef>
              <a:spcAft>
                <a:spcPts val="0"/>
              </a:spcAft>
              <a:buClr>
                <a:schemeClr val="dk1"/>
              </a:buClr>
              <a:buSzPts val="2800"/>
              <a:buChar char="•"/>
            </a:pPr>
            <a:r>
              <a:rPr lang="en-US"/>
              <a:t>The backdoor is written by the programmer who creates the code for the program. It is often only known by the programmer. A backdoor is a potential security risk.</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7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Functions of backdoors</a:t>
            </a:r>
            <a:endParaRPr/>
          </a:p>
        </p:txBody>
      </p:sp>
      <p:sp>
        <p:nvSpPr>
          <p:cNvPr id="519" name="Google Shape;519;p7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rPr lang="en-US"/>
              <a:t>Allows an attacker to </a:t>
            </a:r>
            <a:endParaRPr/>
          </a:p>
          <a:p>
            <a:pPr indent="-228600" lvl="0" marL="228600" rtl="0" algn="l">
              <a:lnSpc>
                <a:spcPct val="90000"/>
              </a:lnSpc>
              <a:spcBef>
                <a:spcPts val="1000"/>
              </a:spcBef>
              <a:spcAft>
                <a:spcPts val="0"/>
              </a:spcAft>
              <a:buClr>
                <a:schemeClr val="dk1"/>
              </a:buClr>
              <a:buSzPts val="2800"/>
              <a:buChar char="•"/>
            </a:pPr>
            <a:r>
              <a:rPr lang="en-US"/>
              <a:t>create, delete, rename, copy or edit any file</a:t>
            </a:r>
            <a:endParaRPr/>
          </a:p>
          <a:p>
            <a:pPr indent="-228600" lvl="0" marL="228600" rtl="0" algn="l">
              <a:lnSpc>
                <a:spcPct val="90000"/>
              </a:lnSpc>
              <a:spcBef>
                <a:spcPts val="1000"/>
              </a:spcBef>
              <a:spcAft>
                <a:spcPts val="0"/>
              </a:spcAft>
              <a:buClr>
                <a:schemeClr val="dk1"/>
              </a:buClr>
              <a:buSzPts val="2800"/>
              <a:buChar char="•"/>
            </a:pPr>
            <a:r>
              <a:rPr lang="en-US"/>
              <a:t>Execute commands to change system settings</a:t>
            </a:r>
            <a:endParaRPr/>
          </a:p>
          <a:p>
            <a:pPr indent="-228600" lvl="0" marL="228600" rtl="0" algn="l">
              <a:lnSpc>
                <a:spcPct val="90000"/>
              </a:lnSpc>
              <a:spcBef>
                <a:spcPts val="1000"/>
              </a:spcBef>
              <a:spcAft>
                <a:spcPts val="0"/>
              </a:spcAft>
              <a:buClr>
                <a:schemeClr val="dk1"/>
              </a:buClr>
              <a:buSzPts val="2800"/>
              <a:buChar char="•"/>
            </a:pPr>
            <a:r>
              <a:rPr lang="en-US"/>
              <a:t>Alter the windows registry</a:t>
            </a:r>
            <a:endParaRPr/>
          </a:p>
          <a:p>
            <a:pPr indent="-228600" lvl="0" marL="228600" rtl="0" algn="l">
              <a:lnSpc>
                <a:spcPct val="90000"/>
              </a:lnSpc>
              <a:spcBef>
                <a:spcPts val="1000"/>
              </a:spcBef>
              <a:spcAft>
                <a:spcPts val="0"/>
              </a:spcAft>
              <a:buClr>
                <a:schemeClr val="dk1"/>
              </a:buClr>
              <a:buSzPts val="2800"/>
              <a:buChar char="•"/>
            </a:pPr>
            <a:r>
              <a:rPr lang="en-US"/>
              <a:t>Run, control and terminate applications</a:t>
            </a:r>
            <a:endParaRPr/>
          </a:p>
          <a:p>
            <a:pPr indent="-228600" lvl="0" marL="228600" rtl="0" algn="l">
              <a:lnSpc>
                <a:spcPct val="90000"/>
              </a:lnSpc>
              <a:spcBef>
                <a:spcPts val="1000"/>
              </a:spcBef>
              <a:spcAft>
                <a:spcPts val="0"/>
              </a:spcAft>
              <a:buClr>
                <a:schemeClr val="dk1"/>
              </a:buClr>
              <a:buSzPts val="2800"/>
              <a:buChar char="•"/>
            </a:pPr>
            <a:r>
              <a:rPr lang="en-US"/>
              <a:t>Install arbitrary software and parasites</a:t>
            </a:r>
            <a:endParaRPr/>
          </a:p>
          <a:p>
            <a:pPr indent="-228600" lvl="0" marL="228600" rtl="0" algn="l">
              <a:lnSpc>
                <a:spcPct val="90000"/>
              </a:lnSpc>
              <a:spcBef>
                <a:spcPts val="1000"/>
              </a:spcBef>
              <a:spcAft>
                <a:spcPts val="0"/>
              </a:spcAft>
              <a:buClr>
                <a:schemeClr val="dk1"/>
              </a:buClr>
              <a:buSzPts val="2800"/>
              <a:buChar char="•"/>
            </a:pPr>
            <a:r>
              <a:rPr lang="en-US"/>
              <a:t>Control computer hardware devices, </a:t>
            </a:r>
            <a:endParaRPr/>
          </a:p>
          <a:p>
            <a:pPr indent="-228600" lvl="0" marL="228600" rtl="0" algn="l">
              <a:lnSpc>
                <a:spcPct val="90000"/>
              </a:lnSpc>
              <a:spcBef>
                <a:spcPts val="1000"/>
              </a:spcBef>
              <a:spcAft>
                <a:spcPts val="0"/>
              </a:spcAft>
              <a:buClr>
                <a:schemeClr val="dk1"/>
              </a:buClr>
              <a:buSzPts val="2800"/>
              <a:buChar char="•"/>
            </a:pPr>
            <a:r>
              <a:rPr lang="en-US"/>
              <a:t>Shutdown or restart computer</a:t>
            </a:r>
            <a:endParaRPr/>
          </a:p>
          <a:p>
            <a:pPr indent="-2286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7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Functions of backdoors</a:t>
            </a:r>
            <a:endParaRPr/>
          </a:p>
        </p:txBody>
      </p:sp>
      <p:sp>
        <p:nvSpPr>
          <p:cNvPr id="525" name="Google Shape;525;p7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590"/>
              <a:buChar char="•"/>
            </a:pPr>
            <a:r>
              <a:rPr lang="en-US" sz="2590"/>
              <a:t>Steals sensitive personal information, valuable documents, passwords, login name…</a:t>
            </a:r>
            <a:endParaRPr/>
          </a:p>
          <a:p>
            <a:pPr indent="-228600" lvl="0" marL="228600" rtl="0" algn="l">
              <a:lnSpc>
                <a:spcPct val="80000"/>
              </a:lnSpc>
              <a:spcBef>
                <a:spcPts val="1000"/>
              </a:spcBef>
              <a:spcAft>
                <a:spcPts val="0"/>
              </a:spcAft>
              <a:buClr>
                <a:schemeClr val="dk1"/>
              </a:buClr>
              <a:buSzPts val="2590"/>
              <a:buChar char="•"/>
            </a:pPr>
            <a:r>
              <a:rPr lang="en-US" sz="2590"/>
              <a:t>Records keystrokes, captures screenshots</a:t>
            </a:r>
            <a:endParaRPr/>
          </a:p>
          <a:p>
            <a:pPr indent="-228600" lvl="0" marL="228600" rtl="0" algn="l">
              <a:lnSpc>
                <a:spcPct val="80000"/>
              </a:lnSpc>
              <a:spcBef>
                <a:spcPts val="1000"/>
              </a:spcBef>
              <a:spcAft>
                <a:spcPts val="0"/>
              </a:spcAft>
              <a:buClr>
                <a:schemeClr val="dk1"/>
              </a:buClr>
              <a:buSzPts val="2590"/>
              <a:buChar char="•"/>
            </a:pPr>
            <a:r>
              <a:rPr lang="en-US" sz="2590"/>
              <a:t>Sends gathered data to predefined E-mail addresses</a:t>
            </a:r>
            <a:endParaRPr/>
          </a:p>
          <a:p>
            <a:pPr indent="-228600" lvl="0" marL="228600" rtl="0" algn="l">
              <a:lnSpc>
                <a:spcPct val="80000"/>
              </a:lnSpc>
              <a:spcBef>
                <a:spcPts val="1000"/>
              </a:spcBef>
              <a:spcAft>
                <a:spcPts val="0"/>
              </a:spcAft>
              <a:buClr>
                <a:schemeClr val="dk1"/>
              </a:buClr>
              <a:buSzPts val="2590"/>
              <a:buChar char="•"/>
            </a:pPr>
            <a:r>
              <a:rPr lang="en-US" sz="2590"/>
              <a:t>Infects files, corrupts installed apps, damages entire system</a:t>
            </a:r>
            <a:endParaRPr/>
          </a:p>
          <a:p>
            <a:pPr indent="-228600" lvl="0" marL="228600" rtl="0" algn="l">
              <a:lnSpc>
                <a:spcPct val="80000"/>
              </a:lnSpc>
              <a:spcBef>
                <a:spcPts val="1000"/>
              </a:spcBef>
              <a:spcAft>
                <a:spcPts val="0"/>
              </a:spcAft>
              <a:buClr>
                <a:schemeClr val="dk1"/>
              </a:buClr>
              <a:buSzPts val="2590"/>
              <a:buChar char="•"/>
            </a:pPr>
            <a:r>
              <a:rPr lang="en-US" sz="2590"/>
              <a:t>Distributes infected files to remote computers</a:t>
            </a:r>
            <a:endParaRPr/>
          </a:p>
          <a:p>
            <a:pPr indent="-228600" lvl="0" marL="228600" rtl="0" algn="l">
              <a:lnSpc>
                <a:spcPct val="80000"/>
              </a:lnSpc>
              <a:spcBef>
                <a:spcPts val="1000"/>
              </a:spcBef>
              <a:spcAft>
                <a:spcPts val="0"/>
              </a:spcAft>
              <a:buClr>
                <a:schemeClr val="dk1"/>
              </a:buClr>
              <a:buSzPts val="2590"/>
              <a:buChar char="•"/>
            </a:pPr>
            <a:r>
              <a:rPr lang="en-US" sz="2590"/>
              <a:t>Installs hidden FTP server</a:t>
            </a:r>
            <a:endParaRPr/>
          </a:p>
          <a:p>
            <a:pPr indent="-228600" lvl="0" marL="228600" rtl="0" algn="l">
              <a:lnSpc>
                <a:spcPct val="80000"/>
              </a:lnSpc>
              <a:spcBef>
                <a:spcPts val="1000"/>
              </a:spcBef>
              <a:spcAft>
                <a:spcPts val="0"/>
              </a:spcAft>
              <a:buClr>
                <a:schemeClr val="dk1"/>
              </a:buClr>
              <a:buSzPts val="2590"/>
              <a:buChar char="•"/>
            </a:pPr>
            <a:r>
              <a:rPr lang="en-US" sz="2590"/>
              <a:t>Degrades internet connection and overall system performance</a:t>
            </a:r>
            <a:endParaRPr/>
          </a:p>
          <a:p>
            <a:pPr indent="-228600" lvl="0" marL="228600" rtl="0" algn="l">
              <a:lnSpc>
                <a:spcPct val="80000"/>
              </a:lnSpc>
              <a:spcBef>
                <a:spcPts val="1000"/>
              </a:spcBef>
              <a:spcAft>
                <a:spcPts val="0"/>
              </a:spcAft>
              <a:buClr>
                <a:schemeClr val="dk1"/>
              </a:buClr>
              <a:buSzPts val="2590"/>
              <a:buChar char="•"/>
            </a:pPr>
            <a:r>
              <a:rPr lang="en-US" sz="2590"/>
              <a:t>Decreases system security</a:t>
            </a:r>
            <a:endParaRPr/>
          </a:p>
          <a:p>
            <a:pPr indent="-228600" lvl="0" marL="228600" rtl="0" algn="l">
              <a:lnSpc>
                <a:spcPct val="80000"/>
              </a:lnSpc>
              <a:spcBef>
                <a:spcPts val="1000"/>
              </a:spcBef>
              <a:spcAft>
                <a:spcPts val="0"/>
              </a:spcAft>
              <a:buClr>
                <a:schemeClr val="dk1"/>
              </a:buClr>
              <a:buSzPts val="2590"/>
              <a:buChar char="•"/>
            </a:pPr>
            <a:r>
              <a:rPr lang="en-US" sz="2590"/>
              <a:t>Provides no uninstall feature, hides processes, files and other objects</a:t>
            </a:r>
            <a:endParaRPr/>
          </a:p>
          <a:p>
            <a:pPr indent="-64135" lvl="0" marL="228600" rtl="0" algn="l">
              <a:lnSpc>
                <a:spcPct val="80000"/>
              </a:lnSpc>
              <a:spcBef>
                <a:spcPts val="1000"/>
              </a:spcBef>
              <a:spcAft>
                <a:spcPts val="0"/>
              </a:spcAft>
              <a:buClr>
                <a:schemeClr val="dk1"/>
              </a:buClr>
              <a:buSzPts val="2590"/>
              <a:buNone/>
            </a:pPr>
            <a:r>
              <a:t/>
            </a:r>
            <a:endParaRPr sz="259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568f81000f3a7ccc_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URL manipulation </a:t>
            </a:r>
            <a:endParaRPr/>
          </a:p>
        </p:txBody>
      </p:sp>
      <p:sp>
        <p:nvSpPr>
          <p:cNvPr id="122" name="Google Shape;122;g568f81000f3a7ccc_3"/>
          <p:cNvSpPr txBox="1"/>
          <p:nvPr>
            <p:ph idx="1" type="body"/>
          </p:nvPr>
        </p:nvSpPr>
        <p:spPr>
          <a:xfrm>
            <a:off x="838200" y="16908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US"/>
              <a:t>Examples</a:t>
            </a:r>
            <a:endParaRPr/>
          </a:p>
          <a:p>
            <a:pPr indent="0" lvl="0" marL="0" rtl="0" algn="l">
              <a:lnSpc>
                <a:spcPct val="90000"/>
              </a:lnSpc>
              <a:spcBef>
                <a:spcPts val="1000"/>
              </a:spcBef>
              <a:spcAft>
                <a:spcPts val="0"/>
              </a:spcAft>
              <a:buSzPts val="1800"/>
              <a:buNone/>
            </a:pPr>
            <a:r>
              <a:rPr lang="en-US"/>
              <a:t>1 </a:t>
            </a:r>
            <a:r>
              <a:rPr lang="en-US" u="sng">
                <a:solidFill>
                  <a:schemeClr val="hlink"/>
                </a:solidFill>
                <a:hlinkClick r:id="rId3"/>
              </a:rPr>
              <a:t>http://www.icici.bank.com</a:t>
            </a:r>
            <a:r>
              <a:rPr lang="en-US"/>
              <a:t> (https://www.icicibank.com)</a:t>
            </a:r>
            <a:endParaRPr/>
          </a:p>
          <a:p>
            <a:pPr indent="0" lvl="0" marL="0" rtl="0" algn="l">
              <a:lnSpc>
                <a:spcPct val="90000"/>
              </a:lnSpc>
              <a:spcBef>
                <a:spcPts val="1000"/>
              </a:spcBef>
              <a:spcAft>
                <a:spcPts val="0"/>
              </a:spcAft>
              <a:buSzPts val="1800"/>
              <a:buNone/>
            </a:pPr>
            <a:r>
              <a:rPr lang="en-US"/>
              <a:t>2 </a:t>
            </a:r>
            <a:r>
              <a:rPr lang="en-US" u="sng">
                <a:solidFill>
                  <a:schemeClr val="hlink"/>
                </a:solidFill>
                <a:hlinkClick r:id="rId4"/>
              </a:rPr>
              <a:t>http://www.google.com@members.tripod.com</a:t>
            </a:r>
            <a:endParaRPr/>
          </a:p>
          <a:p>
            <a:pPr indent="0" lvl="0" marL="0" rtl="0" algn="l">
              <a:lnSpc>
                <a:spcPct val="90000"/>
              </a:lnSpc>
              <a:spcBef>
                <a:spcPts val="1000"/>
              </a:spcBef>
              <a:spcAft>
                <a:spcPts val="0"/>
              </a:spcAft>
              <a:buSzPts val="1800"/>
              <a:buNone/>
            </a:pPr>
            <a:r>
              <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78"/>
          <p:cNvSpPr txBox="1"/>
          <p:nvPr>
            <p:ph type="title"/>
          </p:nvPr>
        </p:nvSpPr>
        <p:spPr>
          <a:xfrm>
            <a:off x="2590800" y="0"/>
            <a:ext cx="749808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Examples of Backdoor trojans</a:t>
            </a:r>
            <a:endParaRPr/>
          </a:p>
        </p:txBody>
      </p:sp>
      <p:sp>
        <p:nvSpPr>
          <p:cNvPr id="531" name="Google Shape;531;p78"/>
          <p:cNvSpPr txBox="1"/>
          <p:nvPr>
            <p:ph idx="1" type="body"/>
          </p:nvPr>
        </p:nvSpPr>
        <p:spPr>
          <a:xfrm>
            <a:off x="892375" y="1676400"/>
            <a:ext cx="10063800" cy="518160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b="1" lang="en-US"/>
              <a:t>Back Orifice </a:t>
            </a:r>
            <a:r>
              <a:rPr lang="en-US"/>
              <a:t>: for remote system administration</a:t>
            </a:r>
            <a:endParaRPr/>
          </a:p>
          <a:p>
            <a:pPr indent="-228600" lvl="0" marL="228600" rtl="0" algn="just">
              <a:lnSpc>
                <a:spcPct val="90000"/>
              </a:lnSpc>
              <a:spcBef>
                <a:spcPts val="1000"/>
              </a:spcBef>
              <a:spcAft>
                <a:spcPts val="0"/>
              </a:spcAft>
              <a:buClr>
                <a:schemeClr val="dk1"/>
              </a:buClr>
              <a:buSzPts val="2800"/>
              <a:buChar char="•"/>
            </a:pPr>
            <a:r>
              <a:rPr b="1" lang="en-US"/>
              <a:t>Bifrost </a:t>
            </a:r>
            <a:r>
              <a:rPr lang="en-US"/>
              <a:t>: can infect Win95 through Vista, execute arbitrary code </a:t>
            </a:r>
            <a:endParaRPr/>
          </a:p>
          <a:p>
            <a:pPr indent="-228600" lvl="0" marL="228600" rtl="0" algn="just">
              <a:lnSpc>
                <a:spcPct val="90000"/>
              </a:lnSpc>
              <a:spcBef>
                <a:spcPts val="1000"/>
              </a:spcBef>
              <a:spcAft>
                <a:spcPts val="0"/>
              </a:spcAft>
              <a:buClr>
                <a:schemeClr val="dk1"/>
              </a:buClr>
              <a:buSzPts val="2800"/>
              <a:buChar char="•"/>
            </a:pPr>
            <a:r>
              <a:rPr b="1" lang="en-US"/>
              <a:t>SAP backdoors </a:t>
            </a:r>
            <a:r>
              <a:rPr lang="en-US"/>
              <a:t>: infects SAP business objects</a:t>
            </a:r>
            <a:endParaRPr/>
          </a:p>
          <a:p>
            <a:pPr indent="-228600" lvl="0" marL="228600" rtl="0" algn="just">
              <a:lnSpc>
                <a:spcPct val="90000"/>
              </a:lnSpc>
              <a:spcBef>
                <a:spcPts val="1000"/>
              </a:spcBef>
              <a:spcAft>
                <a:spcPts val="0"/>
              </a:spcAft>
              <a:buClr>
                <a:schemeClr val="dk1"/>
              </a:buClr>
              <a:buSzPts val="2800"/>
              <a:buChar char="•"/>
            </a:pPr>
            <a:r>
              <a:rPr b="1" lang="en-US"/>
              <a:t>Onapsis Bizploit: </a:t>
            </a:r>
            <a:r>
              <a:rPr lang="en-US"/>
              <a:t>Onapsis Bizploit is an SAP penetration testing framework to assist security professionals in the discovery, exploration, vulnerability assessment and exploitation phases of specialized SAP security assessment</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7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How to protect from Trojan Horses and backdoors</a:t>
            </a:r>
            <a:endParaRPr/>
          </a:p>
        </p:txBody>
      </p:sp>
      <p:sp>
        <p:nvSpPr>
          <p:cNvPr id="537" name="Google Shape;537;p79"/>
          <p:cNvSpPr txBox="1"/>
          <p:nvPr>
            <p:ph idx="1" type="body"/>
          </p:nvPr>
        </p:nvSpPr>
        <p:spPr>
          <a:xfrm>
            <a:off x="2971800" y="2057400"/>
            <a:ext cx="7498080" cy="48006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Stay away from suspect websites/ links</a:t>
            </a:r>
            <a:endParaRPr/>
          </a:p>
          <a:p>
            <a:pPr indent="-2286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Surf on the web cautiously : avoid P2P networks</a:t>
            </a:r>
            <a:endParaRPr/>
          </a:p>
          <a:p>
            <a:pPr indent="-2286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Install antivirus/ Trojan remover software</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80"/>
          <p:cNvSpPr txBox="1"/>
          <p:nvPr>
            <p:ph type="title"/>
          </p:nvPr>
        </p:nvSpPr>
        <p:spPr>
          <a:xfrm>
            <a:off x="838200" y="4413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7. Steganography</a:t>
            </a:r>
            <a:endParaRPr/>
          </a:p>
        </p:txBody>
      </p:sp>
      <p:sp>
        <p:nvSpPr>
          <p:cNvPr id="543" name="Google Shape;543;p8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Steganography (from Greek steganos, or "covered," and graphien, or "writing") is the hiding of a secret message within an ordinary message and the extraction of it at its destination.</a:t>
            </a:r>
            <a:endParaRPr/>
          </a:p>
          <a:p>
            <a:pPr indent="-228600" lvl="0" marL="228600" rtl="0" algn="just">
              <a:lnSpc>
                <a:spcPct val="90000"/>
              </a:lnSpc>
              <a:spcBef>
                <a:spcPts val="1000"/>
              </a:spcBef>
              <a:spcAft>
                <a:spcPts val="0"/>
              </a:spcAft>
              <a:buClr>
                <a:schemeClr val="dk1"/>
              </a:buClr>
              <a:buSzPts val="2800"/>
              <a:buChar char="•"/>
            </a:pPr>
            <a:r>
              <a:rPr lang="en-US"/>
              <a:t>Steganography takes cryptography a step farther by hiding an encrypted message so that no one suspects it exists. Ideally, anyone scanning your data will fail to know it contains encrypted data.</a:t>
            </a:r>
            <a:endParaRPr/>
          </a:p>
          <a:p>
            <a:pPr indent="-228600" lvl="0" marL="228600" rtl="0" algn="just">
              <a:lnSpc>
                <a:spcPct val="90000"/>
              </a:lnSpc>
              <a:spcBef>
                <a:spcPts val="1000"/>
              </a:spcBef>
              <a:spcAft>
                <a:spcPts val="0"/>
              </a:spcAft>
              <a:buClr>
                <a:schemeClr val="dk1"/>
              </a:buClr>
              <a:buSzPts val="2800"/>
              <a:buChar char="•"/>
            </a:pPr>
            <a:r>
              <a:rPr lang="en-US"/>
              <a:t>Other names: data hiding,  information hiding, digital watermarking</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8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Difference between steganography and </a:t>
            </a:r>
            <a:r>
              <a:rPr b="1" i="1" lang="en-US"/>
              <a:t>c</a:t>
            </a:r>
            <a:r>
              <a:rPr lang="en-US"/>
              <a:t>ryptography</a:t>
            </a:r>
            <a:endParaRPr/>
          </a:p>
        </p:txBody>
      </p:sp>
      <p:sp>
        <p:nvSpPr>
          <p:cNvPr id="549" name="Google Shape;549;p81"/>
          <p:cNvSpPr txBox="1"/>
          <p:nvPr>
            <p:ph idx="1" type="body"/>
          </p:nvPr>
        </p:nvSpPr>
        <p:spPr>
          <a:xfrm>
            <a:off x="838200" y="2007650"/>
            <a:ext cx="10515600" cy="4530900"/>
          </a:xfrm>
          <a:prstGeom prst="rect">
            <a:avLst/>
          </a:prstGeom>
          <a:noFill/>
          <a:ln>
            <a:noFill/>
          </a:ln>
        </p:spPr>
        <p:txBody>
          <a:bodyPr anchorCtr="0" anchor="t" bIns="45700" lIns="91425" spcFirstLastPara="1" rIns="91425" wrap="square" tIns="45700">
            <a:normAutofit/>
          </a:bodyPr>
          <a:lstStyle/>
          <a:p>
            <a:pPr indent="-228600" lvl="0" marL="228600" rtl="0" algn="just">
              <a:lnSpc>
                <a:spcPct val="70000"/>
              </a:lnSpc>
              <a:spcBef>
                <a:spcPts val="0"/>
              </a:spcBef>
              <a:spcAft>
                <a:spcPts val="0"/>
              </a:spcAft>
              <a:buClr>
                <a:schemeClr val="dk1"/>
              </a:buClr>
              <a:buSzPts val="2590"/>
              <a:buChar char="•"/>
            </a:pPr>
            <a:r>
              <a:rPr lang="en-US" sz="2590"/>
              <a:t>Cryptography is the study of hiding information, while Steganography deals with composing hidden messages so that only the sender and the receiver know that the message even exists. </a:t>
            </a:r>
            <a:endParaRPr/>
          </a:p>
          <a:p>
            <a:pPr indent="-228600" lvl="0" marL="228600" rtl="0" algn="just">
              <a:lnSpc>
                <a:spcPct val="70000"/>
              </a:lnSpc>
              <a:spcBef>
                <a:spcPts val="1000"/>
              </a:spcBef>
              <a:spcAft>
                <a:spcPts val="0"/>
              </a:spcAft>
              <a:buClr>
                <a:schemeClr val="dk1"/>
              </a:buClr>
              <a:buSzPts val="2590"/>
              <a:buChar char="•"/>
            </a:pPr>
            <a:r>
              <a:rPr lang="en-US" sz="2590"/>
              <a:t>In Steganography, only the sender and the receiver know the existence of the message, whereas in cryptography the existence of the encrypted message is visible to the world. </a:t>
            </a:r>
            <a:endParaRPr/>
          </a:p>
          <a:p>
            <a:pPr indent="-228600" lvl="0" marL="228600" rtl="0" algn="just">
              <a:lnSpc>
                <a:spcPct val="70000"/>
              </a:lnSpc>
              <a:spcBef>
                <a:spcPts val="1000"/>
              </a:spcBef>
              <a:spcAft>
                <a:spcPts val="0"/>
              </a:spcAft>
              <a:buClr>
                <a:schemeClr val="dk1"/>
              </a:buClr>
              <a:buSzPts val="2590"/>
              <a:buChar char="•"/>
            </a:pPr>
            <a:r>
              <a:rPr lang="en-US" sz="2590"/>
              <a:t>Due to this, Steganography removes the unwanted attention coming to the hidden message.</a:t>
            </a:r>
            <a:endParaRPr/>
          </a:p>
          <a:p>
            <a:pPr indent="-228600" lvl="0" marL="228600" rtl="0" algn="just">
              <a:lnSpc>
                <a:spcPct val="70000"/>
              </a:lnSpc>
              <a:spcBef>
                <a:spcPts val="1000"/>
              </a:spcBef>
              <a:spcAft>
                <a:spcPts val="0"/>
              </a:spcAft>
              <a:buClr>
                <a:schemeClr val="dk1"/>
              </a:buClr>
              <a:buSzPts val="2590"/>
              <a:buChar char="•"/>
            </a:pPr>
            <a:r>
              <a:rPr lang="en-US" sz="2590"/>
              <a:t>Cryptographic methods try to protect the content of a message, while Steganography uses methods that would hide both the message as well as the content. </a:t>
            </a:r>
            <a:endParaRPr/>
          </a:p>
          <a:p>
            <a:pPr indent="-228600" lvl="0" marL="228600" rtl="0" algn="just">
              <a:lnSpc>
                <a:spcPct val="70000"/>
              </a:lnSpc>
              <a:spcBef>
                <a:spcPts val="1000"/>
              </a:spcBef>
              <a:spcAft>
                <a:spcPts val="0"/>
              </a:spcAft>
              <a:buClr>
                <a:schemeClr val="dk1"/>
              </a:buClr>
              <a:buSzPts val="2590"/>
              <a:buChar char="•"/>
            </a:pPr>
            <a:r>
              <a:rPr lang="en-US" sz="2590"/>
              <a:t>By combining Steganography and Cryptography one can achieve better security.</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pic>
        <p:nvPicPr>
          <p:cNvPr descr="http://www.easysector.com/secretlayer/img/stega-per-pics.png" id="554" name="Google Shape;554;p82"/>
          <p:cNvPicPr preferRelativeResize="0"/>
          <p:nvPr/>
        </p:nvPicPr>
        <p:blipFill rotWithShape="1">
          <a:blip r:embed="rId3">
            <a:alphaModFix/>
          </a:blip>
          <a:srcRect b="0" l="0" r="0" t="0"/>
          <a:stretch/>
        </p:blipFill>
        <p:spPr>
          <a:xfrm>
            <a:off x="5608150" y="1400600"/>
            <a:ext cx="6082424" cy="4056800"/>
          </a:xfrm>
          <a:prstGeom prst="rect">
            <a:avLst/>
          </a:prstGeom>
          <a:noFill/>
          <a:ln>
            <a:noFill/>
          </a:ln>
        </p:spPr>
      </p:pic>
      <p:pic>
        <p:nvPicPr>
          <p:cNvPr descr="Image result for Steganography" id="555" name="Google Shape;555;p82"/>
          <p:cNvPicPr preferRelativeResize="0"/>
          <p:nvPr/>
        </p:nvPicPr>
        <p:blipFill rotWithShape="1">
          <a:blip r:embed="rId4">
            <a:alphaModFix/>
          </a:blip>
          <a:srcRect b="0" l="0" r="0" t="0"/>
          <a:stretch/>
        </p:blipFill>
        <p:spPr>
          <a:xfrm>
            <a:off x="180275" y="775701"/>
            <a:ext cx="4800600" cy="4056800"/>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8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Digital watermarking</a:t>
            </a:r>
            <a:endParaRPr/>
          </a:p>
        </p:txBody>
      </p:sp>
      <p:sp>
        <p:nvSpPr>
          <p:cNvPr id="561" name="Google Shape;561;p8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800"/>
              <a:buChar char="•"/>
            </a:pPr>
            <a:r>
              <a:rPr lang="en-US"/>
              <a:t>Digital watermarking is the act of hiding a message (trademark) related to a digital signal (i.e. an image, song, video) within the signal itself. </a:t>
            </a:r>
            <a:endParaRPr/>
          </a:p>
          <a:p>
            <a:pPr indent="-228600" lvl="0" marL="228600" rtl="0" algn="l">
              <a:lnSpc>
                <a:spcPct val="80000"/>
              </a:lnSpc>
              <a:spcBef>
                <a:spcPts val="1000"/>
              </a:spcBef>
              <a:spcAft>
                <a:spcPts val="0"/>
              </a:spcAft>
              <a:buClr>
                <a:schemeClr val="dk1"/>
              </a:buClr>
              <a:buSzPts val="2800"/>
              <a:buChar char="•"/>
            </a:pPr>
            <a:r>
              <a:rPr lang="en-US"/>
              <a:t>It is a concept closely related to steganography, in that they both hide a message inside a digital signal. </a:t>
            </a:r>
            <a:endParaRPr/>
          </a:p>
          <a:p>
            <a:pPr indent="-228600" lvl="0" marL="228600" rtl="0" algn="l">
              <a:lnSpc>
                <a:spcPct val="80000"/>
              </a:lnSpc>
              <a:spcBef>
                <a:spcPts val="1000"/>
              </a:spcBef>
              <a:spcAft>
                <a:spcPts val="0"/>
              </a:spcAft>
              <a:buClr>
                <a:schemeClr val="dk1"/>
              </a:buClr>
              <a:buSzPts val="2800"/>
              <a:buChar char="•"/>
            </a:pPr>
            <a:r>
              <a:rPr lang="en-US"/>
              <a:t>However, what separates them is their goal. </a:t>
            </a:r>
            <a:endParaRPr/>
          </a:p>
          <a:p>
            <a:pPr indent="-228600" lvl="0" marL="228600" rtl="0" algn="l">
              <a:lnSpc>
                <a:spcPct val="80000"/>
              </a:lnSpc>
              <a:spcBef>
                <a:spcPts val="1000"/>
              </a:spcBef>
              <a:spcAft>
                <a:spcPts val="0"/>
              </a:spcAft>
              <a:buClr>
                <a:schemeClr val="dk1"/>
              </a:buClr>
              <a:buSzPts val="2800"/>
              <a:buChar char="•"/>
            </a:pPr>
            <a:r>
              <a:rPr lang="en-US"/>
              <a:t>Watermarking tries to hide a message related to the actual content of the digital signal.</a:t>
            </a:r>
            <a:endParaRPr/>
          </a:p>
          <a:p>
            <a:pPr indent="-228600" lvl="0" marL="228600" rtl="0" algn="l">
              <a:lnSpc>
                <a:spcPct val="80000"/>
              </a:lnSpc>
              <a:spcBef>
                <a:spcPts val="1000"/>
              </a:spcBef>
              <a:spcAft>
                <a:spcPts val="0"/>
              </a:spcAft>
              <a:buClr>
                <a:schemeClr val="dk1"/>
              </a:buClr>
              <a:buSzPts val="2800"/>
              <a:buChar char="•"/>
            </a:pPr>
            <a:r>
              <a:rPr lang="en-US"/>
              <a:t>while in steganography the digital signal has no relation to the message, and it is merely used as a cover to hide its existence. </a:t>
            </a:r>
            <a:endParaRPr/>
          </a:p>
          <a:p>
            <a:pPr indent="-50800" lvl="0" marL="228600" rtl="0" algn="l">
              <a:lnSpc>
                <a:spcPct val="80000"/>
              </a:lnSpc>
              <a:spcBef>
                <a:spcPts val="1000"/>
              </a:spcBef>
              <a:spcAft>
                <a:spcPts val="0"/>
              </a:spcAft>
              <a:buClr>
                <a:schemeClr val="dk1"/>
              </a:buClr>
              <a:buSzPts val="2800"/>
              <a:buNone/>
            </a:pPr>
            <a:r>
              <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g15511a0e809_0_0"/>
          <p:cNvSpPr txBox="1"/>
          <p:nvPr>
            <p:ph idx="1" type="body"/>
          </p:nvPr>
        </p:nvSpPr>
        <p:spPr>
          <a:xfrm>
            <a:off x="838200" y="980300"/>
            <a:ext cx="10515600" cy="5196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b="1" lang="en-US" sz="3000">
                <a:solidFill>
                  <a:srgbClr val="FF0000"/>
                </a:solidFill>
                <a:highlight>
                  <a:srgbClr val="FFFFFF"/>
                </a:highlight>
                <a:latin typeface="Arial"/>
                <a:ea typeface="Arial"/>
                <a:cs typeface="Arial"/>
                <a:sym typeface="Arial"/>
              </a:rPr>
              <a:t>Steganography</a:t>
            </a:r>
            <a:r>
              <a:rPr b="1" lang="en-US" sz="3000">
                <a:highlight>
                  <a:srgbClr val="FFFFFF"/>
                </a:highlight>
                <a:latin typeface="Arial"/>
                <a:ea typeface="Arial"/>
                <a:cs typeface="Arial"/>
                <a:sym typeface="Arial"/>
              </a:rPr>
              <a:t> is used for secret communication, whereas </a:t>
            </a:r>
            <a:r>
              <a:rPr b="1" lang="en-US" sz="3000">
                <a:solidFill>
                  <a:srgbClr val="FF0000"/>
                </a:solidFill>
                <a:highlight>
                  <a:srgbClr val="FFFFFF"/>
                </a:highlight>
                <a:latin typeface="Arial"/>
                <a:ea typeface="Arial"/>
                <a:cs typeface="Arial"/>
                <a:sym typeface="Arial"/>
              </a:rPr>
              <a:t>Watermarking</a:t>
            </a:r>
            <a:r>
              <a:rPr b="1" lang="en-US" sz="3000">
                <a:highlight>
                  <a:srgbClr val="FFFFFF"/>
                </a:highlight>
                <a:latin typeface="Arial"/>
                <a:ea typeface="Arial"/>
                <a:cs typeface="Arial"/>
                <a:sym typeface="Arial"/>
              </a:rPr>
              <a:t> is used for content protection, copyright management, content authentication and tamper detection</a:t>
            </a:r>
            <a:r>
              <a:rPr lang="en-US" sz="3000">
                <a:highlight>
                  <a:srgbClr val="FFFFFF"/>
                </a:highlight>
                <a:latin typeface="Arial"/>
                <a:ea typeface="Arial"/>
                <a:cs typeface="Arial"/>
                <a:sym typeface="Arial"/>
              </a:rPr>
              <a:t>.</a:t>
            </a:r>
            <a:endParaRPr sz="4600"/>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84"/>
          <p:cNvSpPr txBox="1"/>
          <p:nvPr>
            <p:ph type="title"/>
          </p:nvPr>
        </p:nvSpPr>
        <p:spPr>
          <a:xfrm>
            <a:off x="838200" y="365125"/>
            <a:ext cx="10515600" cy="89563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How steganography works</a:t>
            </a:r>
            <a:endParaRPr/>
          </a:p>
        </p:txBody>
      </p:sp>
      <p:pic>
        <p:nvPicPr>
          <p:cNvPr descr="Steganography analysis online" id="572" name="Google Shape;572;p84"/>
          <p:cNvPicPr preferRelativeResize="0"/>
          <p:nvPr>
            <p:ph idx="1" type="body"/>
          </p:nvPr>
        </p:nvPicPr>
        <p:blipFill rotWithShape="1">
          <a:blip r:embed="rId3">
            <a:alphaModFix/>
          </a:blip>
          <a:srcRect b="0" l="0" r="0" t="0"/>
          <a:stretch/>
        </p:blipFill>
        <p:spPr>
          <a:xfrm>
            <a:off x="1585600" y="1456875"/>
            <a:ext cx="7599900" cy="5175900"/>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ged62e448bb_0_33"/>
          <p:cNvSpPr txBox="1"/>
          <p:nvPr>
            <p:ph idx="1" type="body"/>
          </p:nvPr>
        </p:nvSpPr>
        <p:spPr>
          <a:xfrm>
            <a:off x="838200" y="694075"/>
            <a:ext cx="10515600" cy="5482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US"/>
              <a:t>Types of steganography:</a:t>
            </a:r>
            <a:endParaRPr/>
          </a:p>
          <a:p>
            <a:pPr indent="-342900" lvl="0" marL="457200" rtl="0" algn="l">
              <a:lnSpc>
                <a:spcPct val="90000"/>
              </a:lnSpc>
              <a:spcBef>
                <a:spcPts val="1000"/>
              </a:spcBef>
              <a:spcAft>
                <a:spcPts val="0"/>
              </a:spcAft>
              <a:buSzPts val="1800"/>
              <a:buChar char="•"/>
            </a:pPr>
            <a:r>
              <a:rPr lang="en-US"/>
              <a:t>Image steganography</a:t>
            </a:r>
            <a:endParaRPr/>
          </a:p>
          <a:p>
            <a:pPr indent="-342900" lvl="0" marL="457200" rtl="0" algn="l">
              <a:lnSpc>
                <a:spcPct val="90000"/>
              </a:lnSpc>
              <a:spcBef>
                <a:spcPts val="0"/>
              </a:spcBef>
              <a:spcAft>
                <a:spcPts val="0"/>
              </a:spcAft>
              <a:buSzPts val="1800"/>
              <a:buChar char="•"/>
            </a:pPr>
            <a:r>
              <a:rPr lang="en-US"/>
              <a:t>Audio steganography</a:t>
            </a:r>
            <a:endParaRPr/>
          </a:p>
          <a:p>
            <a:pPr indent="-342900" lvl="0" marL="457200" rtl="0" algn="l">
              <a:lnSpc>
                <a:spcPct val="90000"/>
              </a:lnSpc>
              <a:spcBef>
                <a:spcPts val="0"/>
              </a:spcBef>
              <a:spcAft>
                <a:spcPts val="0"/>
              </a:spcAft>
              <a:buSzPts val="1800"/>
              <a:buChar char="•"/>
            </a:pPr>
            <a:r>
              <a:rPr lang="en-US"/>
              <a:t>Video steganography</a:t>
            </a:r>
            <a:endParaRPr/>
          </a:p>
          <a:p>
            <a:pPr indent="-342900" lvl="0" marL="457200" rtl="0" algn="l">
              <a:lnSpc>
                <a:spcPct val="90000"/>
              </a:lnSpc>
              <a:spcBef>
                <a:spcPts val="0"/>
              </a:spcBef>
              <a:spcAft>
                <a:spcPts val="0"/>
              </a:spcAft>
              <a:buSzPts val="1800"/>
              <a:buChar char="•"/>
            </a:pPr>
            <a:r>
              <a:rPr lang="en-US"/>
              <a:t>Text steganography</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85"/>
          <p:cNvSpPr txBox="1"/>
          <p:nvPr>
            <p:ph type="title"/>
          </p:nvPr>
        </p:nvSpPr>
        <p:spPr>
          <a:xfrm>
            <a:off x="838200" y="365126"/>
            <a:ext cx="10515600" cy="68782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959"/>
              <a:buFont typeface="Calibri"/>
              <a:buNone/>
            </a:pPr>
            <a:r>
              <a:rPr lang="en-US" sz="3959"/>
              <a:t>Steganography tools</a:t>
            </a:r>
            <a:endParaRPr sz="3959"/>
          </a:p>
        </p:txBody>
      </p:sp>
      <p:sp>
        <p:nvSpPr>
          <p:cNvPr id="583" name="Google Shape;583;p85"/>
          <p:cNvSpPr txBox="1"/>
          <p:nvPr>
            <p:ph idx="1" type="body"/>
          </p:nvPr>
        </p:nvSpPr>
        <p:spPr>
          <a:xfrm>
            <a:off x="838200" y="1648691"/>
            <a:ext cx="10515600" cy="452827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Disi-steganography</a:t>
            </a:r>
            <a:endParaRPr/>
          </a:p>
          <a:p>
            <a:pPr indent="-228600" lvl="0" marL="228600" rtl="0" algn="l">
              <a:lnSpc>
                <a:spcPct val="90000"/>
              </a:lnSpc>
              <a:spcBef>
                <a:spcPts val="1000"/>
              </a:spcBef>
              <a:spcAft>
                <a:spcPts val="0"/>
              </a:spcAft>
              <a:buClr>
                <a:schemeClr val="dk1"/>
              </a:buClr>
              <a:buSzPts val="2800"/>
              <a:buChar char="•"/>
            </a:pPr>
            <a:r>
              <a:rPr lang="en-US"/>
              <a:t>Invisible folders</a:t>
            </a:r>
            <a:endParaRPr/>
          </a:p>
          <a:p>
            <a:pPr indent="-228600" lvl="0" marL="228600" rtl="0" algn="l">
              <a:lnSpc>
                <a:spcPct val="90000"/>
              </a:lnSpc>
              <a:spcBef>
                <a:spcPts val="1000"/>
              </a:spcBef>
              <a:spcAft>
                <a:spcPts val="0"/>
              </a:spcAft>
              <a:buClr>
                <a:schemeClr val="dk1"/>
              </a:buClr>
              <a:buSzPts val="2800"/>
              <a:buChar char="•"/>
            </a:pPr>
            <a:r>
              <a:rPr lang="en-US"/>
              <a:t>Invisible secrets</a:t>
            </a:r>
            <a:endParaRPr/>
          </a:p>
          <a:p>
            <a:pPr indent="-228600" lvl="0" marL="228600" rtl="0" algn="l">
              <a:lnSpc>
                <a:spcPct val="90000"/>
              </a:lnSpc>
              <a:spcBef>
                <a:spcPts val="1000"/>
              </a:spcBef>
              <a:spcAft>
                <a:spcPts val="0"/>
              </a:spcAft>
              <a:buClr>
                <a:schemeClr val="dk1"/>
              </a:buClr>
              <a:buSzPts val="2800"/>
              <a:buChar char="•"/>
            </a:pPr>
            <a:r>
              <a:rPr lang="en-US"/>
              <a:t>Stealth files</a:t>
            </a:r>
            <a:endParaRPr/>
          </a:p>
          <a:p>
            <a:pPr indent="-228600" lvl="0" marL="228600" rtl="0" algn="l">
              <a:lnSpc>
                <a:spcPct val="90000"/>
              </a:lnSpc>
              <a:spcBef>
                <a:spcPts val="1000"/>
              </a:spcBef>
              <a:spcAft>
                <a:spcPts val="0"/>
              </a:spcAft>
              <a:buClr>
                <a:schemeClr val="dk1"/>
              </a:buClr>
              <a:buSzPts val="2800"/>
              <a:buChar char="•"/>
            </a:pPr>
            <a:r>
              <a:rPr lang="en-US"/>
              <a:t>Hermetic stego</a:t>
            </a:r>
            <a:endParaRPr/>
          </a:p>
          <a:p>
            <a:pPr indent="-228600" lvl="0" marL="228600" rtl="0" algn="l">
              <a:lnSpc>
                <a:spcPct val="90000"/>
              </a:lnSpc>
              <a:spcBef>
                <a:spcPts val="1000"/>
              </a:spcBef>
              <a:spcAft>
                <a:spcPts val="0"/>
              </a:spcAft>
              <a:buClr>
                <a:schemeClr val="dk1"/>
              </a:buClr>
              <a:buSzPts val="2800"/>
              <a:buChar char="•"/>
            </a:pPr>
            <a:r>
              <a:rPr lang="en-US"/>
              <a:t>Drive crypt plus(DCCP)</a:t>
            </a:r>
            <a:endParaRPr/>
          </a:p>
          <a:p>
            <a:pPr indent="-228600" lvl="0" marL="228600" rtl="0" algn="l">
              <a:lnSpc>
                <a:spcPct val="90000"/>
              </a:lnSpc>
              <a:spcBef>
                <a:spcPts val="1000"/>
              </a:spcBef>
              <a:spcAft>
                <a:spcPts val="0"/>
              </a:spcAft>
              <a:buClr>
                <a:schemeClr val="dk1"/>
              </a:buClr>
              <a:buSzPts val="2800"/>
              <a:buChar char="•"/>
            </a:pPr>
            <a:r>
              <a:rPr lang="en-US"/>
              <a:t>MP3stego</a:t>
            </a:r>
            <a:endParaRPr/>
          </a:p>
          <a:p>
            <a:pPr indent="-228600" lvl="0" marL="228600" rtl="0" algn="l">
              <a:lnSpc>
                <a:spcPct val="90000"/>
              </a:lnSpc>
              <a:spcBef>
                <a:spcPts val="1000"/>
              </a:spcBef>
              <a:spcAft>
                <a:spcPts val="0"/>
              </a:spcAft>
              <a:buClr>
                <a:schemeClr val="dk1"/>
              </a:buClr>
              <a:buSzPts val="2800"/>
              <a:buChar char="•"/>
            </a:pPr>
            <a:r>
              <a:rPr lang="en-US"/>
              <a:t>Mp3 video</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000"/>
              <a:buFont typeface="Calibri"/>
              <a:buNone/>
            </a:pPr>
            <a:r>
              <a:rPr b="1" lang="en-US" sz="4000">
                <a:solidFill>
                  <a:srgbClr val="FF0000"/>
                </a:solidFill>
              </a:rPr>
              <a:t>How to avoid being victim of phishing attack</a:t>
            </a:r>
            <a:endParaRPr b="1" sz="4000">
              <a:solidFill>
                <a:srgbClr val="FF0000"/>
              </a:solidFill>
            </a:endParaRPr>
          </a:p>
        </p:txBody>
      </p:sp>
      <p:sp>
        <p:nvSpPr>
          <p:cNvPr id="128" name="Google Shape;128;p8"/>
          <p:cNvSpPr txBox="1"/>
          <p:nvPr>
            <p:ph idx="1" type="body"/>
          </p:nvPr>
        </p:nvSpPr>
        <p:spPr>
          <a:xfrm>
            <a:off x="838200" y="1690688"/>
            <a:ext cx="10515600" cy="448627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Keep antivirus update</a:t>
            </a:r>
            <a:endParaRPr/>
          </a:p>
          <a:p>
            <a:pPr indent="-228600" lvl="0" marL="228600" rtl="0" algn="l">
              <a:lnSpc>
                <a:spcPct val="90000"/>
              </a:lnSpc>
              <a:spcBef>
                <a:spcPts val="1000"/>
              </a:spcBef>
              <a:spcAft>
                <a:spcPts val="0"/>
              </a:spcAft>
              <a:buClr>
                <a:schemeClr val="dk1"/>
              </a:buClr>
              <a:buSzPts val="2800"/>
              <a:buChar char="•"/>
            </a:pPr>
            <a:r>
              <a:rPr lang="en-US"/>
              <a:t>Do not click on hyperlinks in mails</a:t>
            </a:r>
            <a:endParaRPr/>
          </a:p>
          <a:p>
            <a:pPr indent="-228600" lvl="0" marL="228600" rtl="0" algn="l">
              <a:lnSpc>
                <a:spcPct val="90000"/>
              </a:lnSpc>
              <a:spcBef>
                <a:spcPts val="1000"/>
              </a:spcBef>
              <a:spcAft>
                <a:spcPts val="0"/>
              </a:spcAft>
              <a:buClr>
                <a:schemeClr val="dk1"/>
              </a:buClr>
              <a:buSzPts val="2800"/>
              <a:buChar char="•"/>
            </a:pPr>
            <a:r>
              <a:rPr lang="en-US"/>
              <a:t>Use anti-spam software</a:t>
            </a:r>
            <a:endParaRPr/>
          </a:p>
          <a:p>
            <a:pPr indent="-228600" lvl="0" marL="228600" rtl="0" algn="l">
              <a:lnSpc>
                <a:spcPct val="90000"/>
              </a:lnSpc>
              <a:spcBef>
                <a:spcPts val="1000"/>
              </a:spcBef>
              <a:spcAft>
                <a:spcPts val="0"/>
              </a:spcAft>
              <a:buClr>
                <a:schemeClr val="dk1"/>
              </a:buClr>
              <a:buSzPts val="2800"/>
              <a:buChar char="•"/>
            </a:pPr>
            <a:r>
              <a:rPr lang="en-US"/>
              <a:t>Verify https</a:t>
            </a:r>
            <a:endParaRPr/>
          </a:p>
          <a:p>
            <a:pPr indent="-228600" lvl="0" marL="228600" rtl="0" algn="l">
              <a:lnSpc>
                <a:spcPct val="90000"/>
              </a:lnSpc>
              <a:spcBef>
                <a:spcPts val="1000"/>
              </a:spcBef>
              <a:spcAft>
                <a:spcPts val="0"/>
              </a:spcAft>
              <a:buClr>
                <a:schemeClr val="dk1"/>
              </a:buClr>
              <a:buSzPts val="2800"/>
              <a:buChar char="•"/>
            </a:pPr>
            <a:r>
              <a:rPr lang="en-US"/>
              <a:t>Use anti-spyware software</a:t>
            </a:r>
            <a:endParaRPr/>
          </a:p>
          <a:p>
            <a:pPr indent="-228600" lvl="0" marL="228600" rtl="0" algn="l">
              <a:lnSpc>
                <a:spcPct val="90000"/>
              </a:lnSpc>
              <a:spcBef>
                <a:spcPts val="1000"/>
              </a:spcBef>
              <a:spcAft>
                <a:spcPts val="0"/>
              </a:spcAft>
              <a:buClr>
                <a:schemeClr val="dk1"/>
              </a:buClr>
              <a:buSzPts val="2800"/>
              <a:buChar char="•"/>
            </a:pPr>
            <a:r>
              <a:rPr lang="en-US"/>
              <a:t>Get educated</a:t>
            </a:r>
            <a:endParaRPr/>
          </a:p>
          <a:p>
            <a:pPr indent="-228600" lvl="0" marL="228600" rtl="0" algn="l">
              <a:lnSpc>
                <a:spcPct val="90000"/>
              </a:lnSpc>
              <a:spcBef>
                <a:spcPts val="1000"/>
              </a:spcBef>
              <a:spcAft>
                <a:spcPts val="0"/>
              </a:spcAft>
              <a:buClr>
                <a:schemeClr val="dk1"/>
              </a:buClr>
              <a:buSzPts val="2800"/>
              <a:buChar char="•"/>
            </a:pPr>
            <a:r>
              <a:rPr lang="en-US"/>
              <a:t>Firewall</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8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Steganalysis </a:t>
            </a:r>
            <a:endParaRPr/>
          </a:p>
        </p:txBody>
      </p:sp>
      <p:sp>
        <p:nvSpPr>
          <p:cNvPr id="589" name="Google Shape;589;p8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b="1" lang="en-US"/>
              <a:t>Steganalysis</a:t>
            </a:r>
            <a:r>
              <a:rPr lang="en-US"/>
              <a:t> is the study of detecting messages hidden using steganography;</a:t>
            </a:r>
            <a:endParaRPr/>
          </a:p>
          <a:p>
            <a:pPr indent="-228600" lvl="0" marL="228600" rtl="0" algn="just">
              <a:lnSpc>
                <a:spcPct val="90000"/>
              </a:lnSpc>
              <a:spcBef>
                <a:spcPts val="1000"/>
              </a:spcBef>
              <a:spcAft>
                <a:spcPts val="0"/>
              </a:spcAft>
              <a:buClr>
                <a:schemeClr val="dk1"/>
              </a:buClr>
              <a:buSzPts val="2800"/>
              <a:buChar char="•"/>
            </a:pPr>
            <a:r>
              <a:rPr lang="en-US"/>
              <a:t>The goal of steganalysis is to identify suspected packages, determine whether or not they have a payload encoded into them, and, if possible, recover that payload.</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87"/>
          <p:cNvSpPr txBox="1"/>
          <p:nvPr>
            <p:ph type="title"/>
          </p:nvPr>
        </p:nvSpPr>
        <p:spPr>
          <a:xfrm>
            <a:off x="838200" y="365125"/>
            <a:ext cx="10515600" cy="90949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Steganalysis tools</a:t>
            </a:r>
            <a:endParaRPr/>
          </a:p>
        </p:txBody>
      </p:sp>
      <p:sp>
        <p:nvSpPr>
          <p:cNvPr id="595" name="Google Shape;595;p8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stegAlyzerAS</a:t>
            </a:r>
            <a:endParaRPr/>
          </a:p>
          <a:p>
            <a:pPr indent="-228600" lvl="0" marL="228600" rtl="0" algn="l">
              <a:lnSpc>
                <a:spcPct val="90000"/>
              </a:lnSpc>
              <a:spcBef>
                <a:spcPts val="1000"/>
              </a:spcBef>
              <a:spcAft>
                <a:spcPts val="0"/>
              </a:spcAft>
              <a:buClr>
                <a:schemeClr val="dk1"/>
              </a:buClr>
              <a:buSzPts val="2800"/>
              <a:buChar char="•"/>
            </a:pPr>
            <a:r>
              <a:rPr lang="en-US"/>
              <a:t>stegAlyzerSS</a:t>
            </a:r>
            <a:endParaRPr/>
          </a:p>
          <a:p>
            <a:pPr indent="-228600" lvl="0" marL="228600" rtl="0" algn="l">
              <a:lnSpc>
                <a:spcPct val="90000"/>
              </a:lnSpc>
              <a:spcBef>
                <a:spcPts val="1000"/>
              </a:spcBef>
              <a:spcAft>
                <a:spcPts val="0"/>
              </a:spcAft>
              <a:buClr>
                <a:schemeClr val="dk1"/>
              </a:buClr>
              <a:buSzPts val="2800"/>
              <a:buChar char="•"/>
            </a:pPr>
            <a:r>
              <a:rPr lang="en-US"/>
              <a:t>Stegspy</a:t>
            </a:r>
            <a:endParaRPr/>
          </a:p>
          <a:p>
            <a:pPr indent="-228600" lvl="0" marL="228600" rtl="0" algn="l">
              <a:lnSpc>
                <a:spcPct val="90000"/>
              </a:lnSpc>
              <a:spcBef>
                <a:spcPts val="1000"/>
              </a:spcBef>
              <a:spcAft>
                <a:spcPts val="0"/>
              </a:spcAft>
              <a:buClr>
                <a:schemeClr val="dk1"/>
              </a:buClr>
              <a:buSzPts val="2800"/>
              <a:buChar char="•"/>
            </a:pPr>
            <a:r>
              <a:rPr lang="en-US"/>
              <a:t>Stegdetect</a:t>
            </a:r>
            <a:endParaRPr/>
          </a:p>
          <a:p>
            <a:pPr indent="-228600" lvl="0" marL="228600" rtl="0" algn="l">
              <a:lnSpc>
                <a:spcPct val="90000"/>
              </a:lnSpc>
              <a:spcBef>
                <a:spcPts val="1000"/>
              </a:spcBef>
              <a:spcAft>
                <a:spcPts val="0"/>
              </a:spcAft>
              <a:buClr>
                <a:schemeClr val="dk1"/>
              </a:buClr>
              <a:buSzPts val="2800"/>
              <a:buChar char="•"/>
            </a:pPr>
            <a:r>
              <a:rPr lang="en-US"/>
              <a:t>Stegsecret</a:t>
            </a:r>
            <a:endParaRPr/>
          </a:p>
          <a:p>
            <a:pPr indent="-228600" lvl="0" marL="228600" rtl="0" algn="l">
              <a:lnSpc>
                <a:spcPct val="90000"/>
              </a:lnSpc>
              <a:spcBef>
                <a:spcPts val="1000"/>
              </a:spcBef>
              <a:spcAft>
                <a:spcPts val="0"/>
              </a:spcAft>
              <a:buClr>
                <a:schemeClr val="dk1"/>
              </a:buClr>
              <a:buSzPts val="2800"/>
              <a:buChar char="•"/>
            </a:pPr>
            <a:r>
              <a:rPr lang="en-US"/>
              <a:t>Virtual steganographic lab(VSL)</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8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8.DoS and DDoS attacks</a:t>
            </a:r>
            <a:endParaRPr/>
          </a:p>
        </p:txBody>
      </p:sp>
      <p:sp>
        <p:nvSpPr>
          <p:cNvPr id="601" name="Google Shape;601;p8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In computing, a </a:t>
            </a:r>
            <a:r>
              <a:rPr b="1" lang="en-US"/>
              <a:t>denial-of-service</a:t>
            </a:r>
            <a:r>
              <a:rPr lang="en-US"/>
              <a:t> (</a:t>
            </a:r>
            <a:r>
              <a:rPr b="1" lang="en-US"/>
              <a:t>DoS</a:t>
            </a:r>
            <a:r>
              <a:rPr lang="en-US"/>
              <a:t>) or distributed </a:t>
            </a:r>
            <a:r>
              <a:rPr b="1" lang="en-US"/>
              <a:t>denial-of-service</a:t>
            </a:r>
            <a:r>
              <a:rPr lang="en-US"/>
              <a:t> (</a:t>
            </a:r>
            <a:r>
              <a:rPr b="1" lang="en-US"/>
              <a:t>DDoS</a:t>
            </a:r>
            <a:r>
              <a:rPr lang="en-US"/>
              <a:t>) </a:t>
            </a:r>
            <a:r>
              <a:rPr b="1" lang="en-US"/>
              <a:t>attack</a:t>
            </a:r>
            <a:r>
              <a:rPr lang="en-US"/>
              <a:t> is an attempt to make a machine or network resource unavailable to its intended users. </a:t>
            </a:r>
            <a:endParaRPr/>
          </a:p>
          <a:p>
            <a:pPr indent="-228600" lvl="0" marL="228600" rtl="0" algn="just">
              <a:lnSpc>
                <a:spcPct val="90000"/>
              </a:lnSpc>
              <a:spcBef>
                <a:spcPts val="1000"/>
              </a:spcBef>
              <a:spcAft>
                <a:spcPts val="0"/>
              </a:spcAft>
              <a:buClr>
                <a:schemeClr val="dk1"/>
              </a:buClr>
              <a:buSzPts val="2800"/>
              <a:buChar char="•"/>
            </a:pPr>
            <a:r>
              <a:rPr lang="en-US"/>
              <a:t>A </a:t>
            </a:r>
            <a:r>
              <a:rPr b="1" lang="en-US"/>
              <a:t>DoS attack</a:t>
            </a:r>
            <a:r>
              <a:rPr lang="en-US"/>
              <a:t> generally consists of efforts to temporarily or indefinitely interrupt or suspend services of a host connected to the Internet.</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9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Symptoms of DoS attacks</a:t>
            </a:r>
            <a:endParaRPr/>
          </a:p>
        </p:txBody>
      </p:sp>
      <p:sp>
        <p:nvSpPr>
          <p:cNvPr id="607" name="Google Shape;607;p9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Slow network performance</a:t>
            </a:r>
            <a:endParaRPr/>
          </a:p>
          <a:p>
            <a:pPr indent="-228600" lvl="0" marL="228600" rtl="0" algn="l">
              <a:lnSpc>
                <a:spcPct val="90000"/>
              </a:lnSpc>
              <a:spcBef>
                <a:spcPts val="1000"/>
              </a:spcBef>
              <a:spcAft>
                <a:spcPts val="0"/>
              </a:spcAft>
              <a:buClr>
                <a:schemeClr val="dk1"/>
              </a:buClr>
              <a:buSzPts val="2800"/>
              <a:buChar char="•"/>
            </a:pPr>
            <a:r>
              <a:rPr lang="en-US"/>
              <a:t>Unavailability of a particular website</a:t>
            </a:r>
            <a:endParaRPr/>
          </a:p>
          <a:p>
            <a:pPr indent="-228600" lvl="0" marL="228600" rtl="0" algn="l">
              <a:lnSpc>
                <a:spcPct val="90000"/>
              </a:lnSpc>
              <a:spcBef>
                <a:spcPts val="1000"/>
              </a:spcBef>
              <a:spcAft>
                <a:spcPts val="0"/>
              </a:spcAft>
              <a:buClr>
                <a:schemeClr val="dk1"/>
              </a:buClr>
              <a:buSzPts val="2800"/>
              <a:buChar char="•"/>
            </a:pPr>
            <a:r>
              <a:rPr lang="en-US"/>
              <a:t>Inability to access any website</a:t>
            </a:r>
            <a:endParaRPr/>
          </a:p>
          <a:p>
            <a:pPr indent="-228600" lvl="0" marL="228600" rtl="0" algn="l">
              <a:lnSpc>
                <a:spcPct val="90000"/>
              </a:lnSpc>
              <a:spcBef>
                <a:spcPts val="1000"/>
              </a:spcBef>
              <a:spcAft>
                <a:spcPts val="0"/>
              </a:spcAft>
              <a:buClr>
                <a:schemeClr val="dk1"/>
              </a:buClr>
              <a:buSzPts val="2800"/>
              <a:buChar char="•"/>
            </a:pPr>
            <a:r>
              <a:rPr lang="en-US"/>
              <a:t>Dramatic increase in number of Spam E-mails received</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9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 DoS attack may do the following</a:t>
            </a:r>
            <a:endParaRPr/>
          </a:p>
        </p:txBody>
      </p:sp>
      <p:sp>
        <p:nvSpPr>
          <p:cNvPr id="613" name="Google Shape;613;p9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Flood the traffic, thereby preventing legitimate traffic</a:t>
            </a:r>
            <a:endParaRPr/>
          </a:p>
          <a:p>
            <a:pPr indent="-228600" lvl="0" marL="228600" rtl="0" algn="l">
              <a:lnSpc>
                <a:spcPct val="90000"/>
              </a:lnSpc>
              <a:spcBef>
                <a:spcPts val="1000"/>
              </a:spcBef>
              <a:spcAft>
                <a:spcPts val="0"/>
              </a:spcAft>
              <a:buClr>
                <a:schemeClr val="dk1"/>
              </a:buClr>
              <a:buSzPts val="2800"/>
              <a:buChar char="•"/>
            </a:pPr>
            <a:r>
              <a:rPr lang="en-US"/>
              <a:t>Disrupt connections between two systems- preventing access to service</a:t>
            </a:r>
            <a:endParaRPr/>
          </a:p>
          <a:p>
            <a:pPr indent="-228600" lvl="0" marL="228600" rtl="0" algn="l">
              <a:lnSpc>
                <a:spcPct val="90000"/>
              </a:lnSpc>
              <a:spcBef>
                <a:spcPts val="1000"/>
              </a:spcBef>
              <a:spcAft>
                <a:spcPts val="0"/>
              </a:spcAft>
              <a:buClr>
                <a:schemeClr val="dk1"/>
              </a:buClr>
              <a:buSzPts val="2800"/>
              <a:buChar char="•"/>
            </a:pPr>
            <a:r>
              <a:rPr lang="en-US"/>
              <a:t>Prevent a particular individual from accessing a service</a:t>
            </a:r>
            <a:endParaRPr/>
          </a:p>
          <a:p>
            <a:pPr indent="-228600" lvl="0" marL="228600" rtl="0" algn="l">
              <a:lnSpc>
                <a:spcPct val="90000"/>
              </a:lnSpc>
              <a:spcBef>
                <a:spcPts val="1000"/>
              </a:spcBef>
              <a:spcAft>
                <a:spcPts val="0"/>
              </a:spcAft>
              <a:buClr>
                <a:schemeClr val="dk1"/>
              </a:buClr>
              <a:buSzPts val="2800"/>
              <a:buChar char="•"/>
            </a:pPr>
            <a:r>
              <a:rPr lang="en-US"/>
              <a:t>Disrupt service to a specific system or person</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92"/>
          <p:cNvSpPr txBox="1"/>
          <p:nvPr>
            <p:ph type="title"/>
          </p:nvPr>
        </p:nvSpPr>
        <p:spPr>
          <a:xfrm>
            <a:off x="838200" y="365125"/>
            <a:ext cx="10515600" cy="431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Classification of DoS</a:t>
            </a:r>
            <a:endParaRPr/>
          </a:p>
        </p:txBody>
      </p:sp>
      <p:sp>
        <p:nvSpPr>
          <p:cNvPr id="619" name="Google Shape;619;p92"/>
          <p:cNvSpPr txBox="1"/>
          <p:nvPr>
            <p:ph idx="1" type="body"/>
          </p:nvPr>
        </p:nvSpPr>
        <p:spPr>
          <a:xfrm>
            <a:off x="838200" y="796228"/>
            <a:ext cx="10515600" cy="53808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0"/>
              </a:spcBef>
              <a:spcAft>
                <a:spcPts val="0"/>
              </a:spcAft>
              <a:buClr>
                <a:srgbClr val="000000"/>
              </a:buClr>
              <a:buSzPts val="1800"/>
              <a:buAutoNum type="arabicPeriod"/>
            </a:pPr>
            <a:r>
              <a:rPr lang="en-US">
                <a:solidFill>
                  <a:srgbClr val="000000"/>
                </a:solidFill>
              </a:rPr>
              <a:t>Volume based attacks/Bandwidth attack</a:t>
            </a:r>
            <a:endParaRPr>
              <a:solidFill>
                <a:srgbClr val="000000"/>
              </a:solidFill>
            </a:endParaRPr>
          </a:p>
          <a:p>
            <a:pPr indent="-342900" lvl="0" marL="914400" rtl="0" algn="l">
              <a:lnSpc>
                <a:spcPct val="150000"/>
              </a:lnSpc>
              <a:spcBef>
                <a:spcPts val="0"/>
              </a:spcBef>
              <a:spcAft>
                <a:spcPts val="0"/>
              </a:spcAft>
              <a:buClr>
                <a:srgbClr val="000000"/>
              </a:buClr>
              <a:buSzPts val="1800"/>
              <a:buChar char="•"/>
            </a:pPr>
            <a:r>
              <a:rPr lang="en-US">
                <a:solidFill>
                  <a:srgbClr val="000000"/>
                </a:solidFill>
              </a:rPr>
              <a:t>Ping flood attack</a:t>
            </a:r>
            <a:endParaRPr>
              <a:solidFill>
                <a:srgbClr val="000000"/>
              </a:solidFill>
            </a:endParaRPr>
          </a:p>
          <a:p>
            <a:pPr indent="-342900" lvl="0" marL="914400" rtl="0" algn="l">
              <a:lnSpc>
                <a:spcPct val="150000"/>
              </a:lnSpc>
              <a:spcBef>
                <a:spcPts val="0"/>
              </a:spcBef>
              <a:spcAft>
                <a:spcPts val="0"/>
              </a:spcAft>
              <a:buClr>
                <a:srgbClr val="000000"/>
              </a:buClr>
              <a:buSzPts val="1800"/>
              <a:buChar char="•"/>
            </a:pPr>
            <a:r>
              <a:rPr lang="en-US">
                <a:solidFill>
                  <a:srgbClr val="000000"/>
                </a:solidFill>
              </a:rPr>
              <a:t>TCP SYN flood attack</a:t>
            </a:r>
            <a:endParaRPr>
              <a:solidFill>
                <a:srgbClr val="000000"/>
              </a:solidFill>
            </a:endParaRPr>
          </a:p>
          <a:p>
            <a:pPr indent="-342900" lvl="0" marL="914400" rtl="0" algn="l">
              <a:lnSpc>
                <a:spcPct val="150000"/>
              </a:lnSpc>
              <a:spcBef>
                <a:spcPts val="0"/>
              </a:spcBef>
              <a:spcAft>
                <a:spcPts val="0"/>
              </a:spcAft>
              <a:buClr>
                <a:srgbClr val="000000"/>
              </a:buClr>
              <a:buSzPts val="1800"/>
              <a:buChar char="•"/>
            </a:pPr>
            <a:r>
              <a:rPr lang="en-US">
                <a:solidFill>
                  <a:srgbClr val="000000"/>
                </a:solidFill>
              </a:rPr>
              <a:t>UDP flood attack</a:t>
            </a:r>
            <a:endParaRPr>
              <a:solidFill>
                <a:srgbClr val="000000"/>
              </a:solidFill>
            </a:endParaRPr>
          </a:p>
          <a:p>
            <a:pPr indent="-342900" lvl="0" marL="457200" rtl="0" algn="l">
              <a:lnSpc>
                <a:spcPct val="150000"/>
              </a:lnSpc>
              <a:spcBef>
                <a:spcPts val="0"/>
              </a:spcBef>
              <a:spcAft>
                <a:spcPts val="0"/>
              </a:spcAft>
              <a:buClr>
                <a:srgbClr val="000000"/>
              </a:buClr>
              <a:buSzPts val="1800"/>
              <a:buAutoNum type="arabicPeriod"/>
            </a:pPr>
            <a:r>
              <a:rPr lang="en-US">
                <a:solidFill>
                  <a:srgbClr val="000000"/>
                </a:solidFill>
              </a:rPr>
              <a:t>Protocol Attacks</a:t>
            </a:r>
            <a:endParaRPr>
              <a:solidFill>
                <a:srgbClr val="000000"/>
              </a:solidFill>
            </a:endParaRPr>
          </a:p>
          <a:p>
            <a:pPr indent="-342900" lvl="0" marL="914400" rtl="0" algn="l">
              <a:lnSpc>
                <a:spcPct val="150000"/>
              </a:lnSpc>
              <a:spcBef>
                <a:spcPts val="0"/>
              </a:spcBef>
              <a:spcAft>
                <a:spcPts val="0"/>
              </a:spcAft>
              <a:buClr>
                <a:srgbClr val="000000"/>
              </a:buClr>
              <a:buSzPts val="1800"/>
              <a:buChar char="•"/>
            </a:pPr>
            <a:r>
              <a:rPr lang="en-US">
                <a:solidFill>
                  <a:srgbClr val="000000"/>
                </a:solidFill>
              </a:rPr>
              <a:t>Ping of death</a:t>
            </a:r>
            <a:endParaRPr>
              <a:solidFill>
                <a:srgbClr val="000000"/>
              </a:solidFill>
            </a:endParaRPr>
          </a:p>
          <a:p>
            <a:pPr indent="-342900" lvl="0" marL="914400" rtl="0" algn="l">
              <a:lnSpc>
                <a:spcPct val="150000"/>
              </a:lnSpc>
              <a:spcBef>
                <a:spcPts val="0"/>
              </a:spcBef>
              <a:spcAft>
                <a:spcPts val="0"/>
              </a:spcAft>
              <a:buClr>
                <a:srgbClr val="000000"/>
              </a:buClr>
              <a:buSzPts val="1800"/>
              <a:buChar char="•"/>
            </a:pPr>
            <a:r>
              <a:rPr lang="en-US">
                <a:solidFill>
                  <a:srgbClr val="000000"/>
                </a:solidFill>
              </a:rPr>
              <a:t>Smurf attack</a:t>
            </a:r>
            <a:endParaRPr>
              <a:solidFill>
                <a:srgbClr val="000000"/>
              </a:solidFill>
            </a:endParaRPr>
          </a:p>
          <a:p>
            <a:pPr indent="-342900" lvl="0" marL="457200" rtl="0" algn="l">
              <a:lnSpc>
                <a:spcPct val="150000"/>
              </a:lnSpc>
              <a:spcBef>
                <a:spcPts val="0"/>
              </a:spcBef>
              <a:spcAft>
                <a:spcPts val="0"/>
              </a:spcAft>
              <a:buClr>
                <a:srgbClr val="000000"/>
              </a:buClr>
              <a:buSzPts val="1800"/>
              <a:buAutoNum type="arabicPeriod"/>
            </a:pPr>
            <a:r>
              <a:rPr lang="en-US">
                <a:solidFill>
                  <a:srgbClr val="000000"/>
                </a:solidFill>
              </a:rPr>
              <a:t>Application layer attacks</a:t>
            </a:r>
            <a:endParaRPr>
              <a:solidFill>
                <a:srgbClr val="000000"/>
              </a:solidFill>
            </a:endParaRPr>
          </a:p>
          <a:p>
            <a:pPr indent="0" lvl="0" marL="457200" rtl="0" algn="l">
              <a:lnSpc>
                <a:spcPct val="90000"/>
              </a:lnSpc>
              <a:spcBef>
                <a:spcPts val="0"/>
              </a:spcBef>
              <a:spcAft>
                <a:spcPts val="0"/>
              </a:spcAft>
              <a:buSzPts val="1800"/>
              <a:buNone/>
            </a:pPr>
            <a:r>
              <a:t/>
            </a:r>
            <a:endParaRPr/>
          </a:p>
          <a:p>
            <a:pPr indent="0" lvl="0" marL="228600" rtl="0" algn="l">
              <a:lnSpc>
                <a:spcPct val="90000"/>
              </a:lnSpc>
              <a:spcBef>
                <a:spcPts val="1000"/>
              </a:spcBef>
              <a:spcAft>
                <a:spcPts val="0"/>
              </a:spcAft>
              <a:buSzPts val="1800"/>
              <a:buNone/>
            </a:pPr>
            <a:r>
              <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9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Volume based(Bandwidth) attacks </a:t>
            </a:r>
            <a:endParaRPr/>
          </a:p>
        </p:txBody>
      </p:sp>
      <p:sp>
        <p:nvSpPr>
          <p:cNvPr id="625" name="Google Shape;625;p9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most common DoS attacks</a:t>
            </a:r>
            <a:endParaRPr/>
          </a:p>
          <a:p>
            <a:pPr indent="-228600" lvl="0" marL="228600" rtl="0" algn="l">
              <a:lnSpc>
                <a:spcPct val="90000"/>
              </a:lnSpc>
              <a:spcBef>
                <a:spcPts val="1000"/>
              </a:spcBef>
              <a:spcAft>
                <a:spcPts val="0"/>
              </a:spcAft>
              <a:buClr>
                <a:schemeClr val="dk1"/>
              </a:buClr>
              <a:buSzPts val="2800"/>
              <a:buChar char="•"/>
            </a:pPr>
            <a:r>
              <a:rPr lang="en-US"/>
              <a:t>target the computer's network bandwidth or connectivity. </a:t>
            </a:r>
            <a:endParaRPr/>
          </a:p>
          <a:p>
            <a:pPr indent="-228600" lvl="0" marL="228600" rtl="0" algn="l">
              <a:lnSpc>
                <a:spcPct val="90000"/>
              </a:lnSpc>
              <a:spcBef>
                <a:spcPts val="1000"/>
              </a:spcBef>
              <a:spcAft>
                <a:spcPts val="0"/>
              </a:spcAft>
              <a:buClr>
                <a:schemeClr val="dk1"/>
              </a:buClr>
              <a:buSzPts val="2800"/>
              <a:buChar char="•"/>
            </a:pPr>
            <a:r>
              <a:rPr lang="en-US"/>
              <a:t>Bandwidth attacks flood the network with such a high volume of traffic, that all available network resources are consumed and legitimate user requests can not get through. </a:t>
            </a:r>
            <a:endParaRPr/>
          </a:p>
          <a:p>
            <a:pPr indent="-165100" lvl="0" marL="228600" rtl="0" algn="l">
              <a:lnSpc>
                <a:spcPct val="90000"/>
              </a:lnSpc>
              <a:spcBef>
                <a:spcPts val="1000"/>
              </a:spcBef>
              <a:spcAft>
                <a:spcPts val="0"/>
              </a:spcAft>
              <a:buSzPts val="1800"/>
              <a:buChar char="•"/>
            </a:pPr>
            <a:r>
              <a:rPr lang="en-US"/>
              <a:t>Includes UDP, ICMP and other spoofed packet floods.</a:t>
            </a:r>
            <a:endParaRPr/>
          </a:p>
          <a:p>
            <a:pPr indent="-165100" lvl="0" marL="228600" rtl="0" algn="l">
              <a:lnSpc>
                <a:spcPct val="90000"/>
              </a:lnSpc>
              <a:spcBef>
                <a:spcPts val="1000"/>
              </a:spcBef>
              <a:spcAft>
                <a:spcPts val="0"/>
              </a:spcAft>
              <a:buSzPts val="1800"/>
              <a:buChar char="•"/>
            </a:pPr>
            <a:r>
              <a:rPr lang="en-US"/>
              <a:t>Goal: saturate bandwidth of attacked site.</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g15511a0e809_0_21"/>
          <p:cNvSpPr txBox="1"/>
          <p:nvPr>
            <p:ph type="title"/>
          </p:nvPr>
        </p:nvSpPr>
        <p:spPr>
          <a:xfrm>
            <a:off x="838199" y="517525"/>
            <a:ext cx="10515600" cy="625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59"/>
              <a:buFont typeface="Calibri"/>
              <a:buNone/>
            </a:pPr>
            <a:r>
              <a:rPr lang="en-US" sz="3959"/>
              <a:t>Flood attack</a:t>
            </a:r>
            <a:br>
              <a:rPr lang="en-US" sz="3959"/>
            </a:br>
            <a:endParaRPr sz="3959"/>
          </a:p>
        </p:txBody>
      </p:sp>
      <p:sp>
        <p:nvSpPr>
          <p:cNvPr id="631" name="Google Shape;631;g15511a0e809_0_21"/>
          <p:cNvSpPr txBox="1"/>
          <p:nvPr>
            <p:ph idx="1" type="body"/>
          </p:nvPr>
        </p:nvSpPr>
        <p:spPr>
          <a:xfrm>
            <a:off x="838199" y="1143000"/>
            <a:ext cx="9760500" cy="5257800"/>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rgbClr val="000000"/>
              </a:buClr>
              <a:buSzPts val="2800"/>
              <a:buChar char="•"/>
            </a:pPr>
            <a:r>
              <a:rPr lang="en-US">
                <a:solidFill>
                  <a:srgbClr val="000000"/>
                </a:solidFill>
              </a:rPr>
              <a:t>Flooding is a </a:t>
            </a:r>
            <a:r>
              <a:rPr lang="en-US">
                <a:solidFill>
                  <a:srgbClr val="000000"/>
                </a:solidFill>
                <a:uFill>
                  <a:noFill/>
                </a:uFill>
                <a:hlinkClick r:id="rId3">
                  <a:extLst>
                    <a:ext uri="{A12FA001-AC4F-418D-AE19-62706E023703}">
                      <ahyp:hlinkClr val="tx"/>
                    </a:ext>
                  </a:extLst>
                </a:hlinkClick>
              </a:rPr>
              <a:t>Denial of Service</a:t>
            </a:r>
            <a:r>
              <a:rPr lang="en-US">
                <a:solidFill>
                  <a:srgbClr val="000000"/>
                </a:solidFill>
              </a:rPr>
              <a:t> (DoS) attack that is designed to bring a </a:t>
            </a:r>
            <a:r>
              <a:rPr lang="en-US">
                <a:solidFill>
                  <a:srgbClr val="000000"/>
                </a:solidFill>
                <a:uFill>
                  <a:noFill/>
                </a:uFill>
                <a:hlinkClick r:id="rId4">
                  <a:extLst>
                    <a:ext uri="{A12FA001-AC4F-418D-AE19-62706E023703}">
                      <ahyp:hlinkClr val="tx"/>
                    </a:ext>
                  </a:extLst>
                </a:hlinkClick>
              </a:rPr>
              <a:t>network</a:t>
            </a:r>
            <a:r>
              <a:rPr lang="en-US">
                <a:solidFill>
                  <a:srgbClr val="000000"/>
                </a:solidFill>
              </a:rPr>
              <a:t> or service down by flooding it with large amounts of </a:t>
            </a:r>
            <a:r>
              <a:rPr lang="en-US">
                <a:solidFill>
                  <a:srgbClr val="000000"/>
                </a:solidFill>
                <a:uFill>
                  <a:noFill/>
                </a:uFill>
                <a:hlinkClick r:id="rId5">
                  <a:extLst>
                    <a:ext uri="{A12FA001-AC4F-418D-AE19-62706E023703}">
                      <ahyp:hlinkClr val="tx"/>
                    </a:ext>
                  </a:extLst>
                </a:hlinkClick>
              </a:rPr>
              <a:t>traffic</a:t>
            </a:r>
            <a:r>
              <a:rPr lang="en-US">
                <a:solidFill>
                  <a:srgbClr val="000000"/>
                </a:solidFill>
              </a:rPr>
              <a:t>. </a:t>
            </a:r>
            <a:endParaRPr>
              <a:solidFill>
                <a:srgbClr val="000000"/>
              </a:solidFill>
            </a:endParaRPr>
          </a:p>
          <a:p>
            <a:pPr indent="-228600" lvl="0" marL="228600" rtl="0" algn="just">
              <a:lnSpc>
                <a:spcPct val="90000"/>
              </a:lnSpc>
              <a:spcBef>
                <a:spcPts val="1000"/>
              </a:spcBef>
              <a:spcAft>
                <a:spcPts val="0"/>
              </a:spcAft>
              <a:buClr>
                <a:srgbClr val="000000"/>
              </a:buClr>
              <a:buSzPts val="2800"/>
              <a:buChar char="•"/>
            </a:pPr>
            <a:r>
              <a:rPr lang="en-US">
                <a:solidFill>
                  <a:srgbClr val="000000"/>
                </a:solidFill>
              </a:rPr>
              <a:t>Flood attacks occur when a network or service becomes so weighed down with </a:t>
            </a:r>
            <a:r>
              <a:rPr lang="en-US">
                <a:solidFill>
                  <a:srgbClr val="000000"/>
                </a:solidFill>
                <a:uFill>
                  <a:noFill/>
                </a:uFill>
                <a:hlinkClick r:id="rId6">
                  <a:extLst>
                    <a:ext uri="{A12FA001-AC4F-418D-AE19-62706E023703}">
                      <ahyp:hlinkClr val="tx"/>
                    </a:ext>
                  </a:extLst>
                </a:hlinkClick>
              </a:rPr>
              <a:t>packets</a:t>
            </a:r>
            <a:r>
              <a:rPr lang="en-US">
                <a:solidFill>
                  <a:srgbClr val="000000"/>
                </a:solidFill>
              </a:rPr>
              <a:t> initiating incomplete connection requests that it can no longer process genuine connection requests. </a:t>
            </a:r>
            <a:endParaRPr>
              <a:solidFill>
                <a:srgbClr val="000000"/>
              </a:solidFill>
            </a:endParaRPr>
          </a:p>
          <a:p>
            <a:pPr indent="-228600" lvl="0" marL="228600" rtl="0" algn="just">
              <a:lnSpc>
                <a:spcPct val="90000"/>
              </a:lnSpc>
              <a:spcBef>
                <a:spcPts val="1000"/>
              </a:spcBef>
              <a:spcAft>
                <a:spcPts val="0"/>
              </a:spcAft>
              <a:buClr>
                <a:srgbClr val="000000"/>
              </a:buClr>
              <a:buSzPts val="2800"/>
              <a:buChar char="•"/>
            </a:pPr>
            <a:r>
              <a:rPr lang="en-US">
                <a:solidFill>
                  <a:srgbClr val="000000"/>
                </a:solidFill>
              </a:rPr>
              <a:t>By flooding a </a:t>
            </a:r>
            <a:r>
              <a:rPr lang="en-US">
                <a:solidFill>
                  <a:srgbClr val="000000"/>
                </a:solidFill>
                <a:uFill>
                  <a:noFill/>
                </a:uFill>
                <a:hlinkClick r:id="rId7">
                  <a:extLst>
                    <a:ext uri="{A12FA001-AC4F-418D-AE19-62706E023703}">
                      <ahyp:hlinkClr val="tx"/>
                    </a:ext>
                  </a:extLst>
                </a:hlinkClick>
              </a:rPr>
              <a:t>server</a:t>
            </a:r>
            <a:r>
              <a:rPr lang="en-US">
                <a:solidFill>
                  <a:srgbClr val="000000"/>
                </a:solidFill>
              </a:rPr>
              <a:t> or </a:t>
            </a:r>
            <a:r>
              <a:rPr lang="en-US">
                <a:solidFill>
                  <a:srgbClr val="000000"/>
                </a:solidFill>
                <a:uFill>
                  <a:noFill/>
                </a:uFill>
                <a:hlinkClick r:id="rId8">
                  <a:extLst>
                    <a:ext uri="{A12FA001-AC4F-418D-AE19-62706E023703}">
                      <ahyp:hlinkClr val="tx"/>
                    </a:ext>
                  </a:extLst>
                </a:hlinkClick>
              </a:rPr>
              <a:t>host</a:t>
            </a:r>
            <a:r>
              <a:rPr lang="en-US">
                <a:solidFill>
                  <a:srgbClr val="000000"/>
                </a:solidFill>
              </a:rPr>
              <a:t> with connections that cannot be completed, the flood attack eventually fills the hosts </a:t>
            </a:r>
            <a:r>
              <a:rPr lang="en-US">
                <a:solidFill>
                  <a:srgbClr val="000000"/>
                </a:solidFill>
                <a:uFill>
                  <a:noFill/>
                </a:uFill>
                <a:hlinkClick r:id="rId9">
                  <a:extLst>
                    <a:ext uri="{A12FA001-AC4F-418D-AE19-62706E023703}">
                      <ahyp:hlinkClr val="tx"/>
                    </a:ext>
                  </a:extLst>
                </a:hlinkClick>
              </a:rPr>
              <a:t>memory</a:t>
            </a:r>
            <a:r>
              <a:rPr lang="en-US">
                <a:solidFill>
                  <a:srgbClr val="000000"/>
                </a:solidFill>
              </a:rPr>
              <a:t> </a:t>
            </a:r>
            <a:r>
              <a:rPr lang="en-US">
                <a:solidFill>
                  <a:srgbClr val="000000"/>
                </a:solidFill>
                <a:uFill>
                  <a:noFill/>
                </a:uFill>
                <a:hlinkClick r:id="rId10">
                  <a:extLst>
                    <a:ext uri="{A12FA001-AC4F-418D-AE19-62706E023703}">
                      <ahyp:hlinkClr val="tx"/>
                    </a:ext>
                  </a:extLst>
                </a:hlinkClick>
              </a:rPr>
              <a:t>buffer</a:t>
            </a:r>
            <a:r>
              <a:rPr lang="en-US">
                <a:solidFill>
                  <a:srgbClr val="000000"/>
                </a:solidFill>
              </a:rPr>
              <a:t>. Once this buffer is full no further connections can be made, and the result is a Denial of Service.</a:t>
            </a:r>
            <a:endParaRPr>
              <a:solidFill>
                <a:srgbClr val="000000"/>
              </a:solidFill>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g15511a0e809_0_2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solidFill>
                  <a:srgbClr val="FF0000"/>
                </a:solidFill>
              </a:rPr>
              <a:t>SYN attack</a:t>
            </a:r>
            <a:endParaRPr>
              <a:solidFill>
                <a:srgbClr val="FF0000"/>
              </a:solidFill>
            </a:endParaRPr>
          </a:p>
        </p:txBody>
      </p:sp>
      <p:sp>
        <p:nvSpPr>
          <p:cNvPr id="637" name="Google Shape;637;g15511a0e809_0_2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800"/>
              <a:buChar char="•"/>
            </a:pPr>
            <a:r>
              <a:rPr lang="en-US"/>
              <a:t>A SYN flood occurs when a host sends a flood of TCP/SYN packets, often with a </a:t>
            </a:r>
            <a:r>
              <a:rPr lang="en-US">
                <a:solidFill>
                  <a:srgbClr val="0000FF"/>
                </a:solidFill>
              </a:rPr>
              <a:t>forged sender address.</a:t>
            </a:r>
            <a:r>
              <a:rPr lang="en-US"/>
              <a:t> </a:t>
            </a:r>
            <a:endParaRPr/>
          </a:p>
          <a:p>
            <a:pPr indent="-228600" lvl="0" marL="228600" rtl="0" algn="just">
              <a:lnSpc>
                <a:spcPct val="90000"/>
              </a:lnSpc>
              <a:spcBef>
                <a:spcPts val="1000"/>
              </a:spcBef>
              <a:spcAft>
                <a:spcPts val="0"/>
              </a:spcAft>
              <a:buClr>
                <a:schemeClr val="dk1"/>
              </a:buClr>
              <a:buSzPts val="2800"/>
              <a:buChar char="•"/>
            </a:pPr>
            <a:r>
              <a:rPr lang="en-US"/>
              <a:t>Each of these packets are handled like a connection request, causing the server to generate a half-open connection, by sending back a TCP/SYN-ACK packet (Acknowledge), and waiting for a packet in response from the sender address (response to the ACK Packet). </a:t>
            </a:r>
            <a:endParaRPr/>
          </a:p>
          <a:p>
            <a:pPr indent="-228600" lvl="0" marL="228600" rtl="0" algn="just">
              <a:lnSpc>
                <a:spcPct val="90000"/>
              </a:lnSpc>
              <a:spcBef>
                <a:spcPts val="1000"/>
              </a:spcBef>
              <a:spcAft>
                <a:spcPts val="0"/>
              </a:spcAft>
              <a:buClr>
                <a:schemeClr val="dk1"/>
              </a:buClr>
              <a:buSzPts val="2800"/>
              <a:buChar char="•"/>
            </a:pPr>
            <a:r>
              <a:rPr lang="en-US"/>
              <a:t>However, because the sender address is forged, the response never comes. These half-open connections saturate the number of available connections the server can make, keeping it from responding to legitimate requests until after the attack ends</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g15511a0e809_0_3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SYN attack</a:t>
            </a:r>
            <a:endParaRPr/>
          </a:p>
        </p:txBody>
      </p:sp>
      <p:pic>
        <p:nvPicPr>
          <p:cNvPr id="643" name="Google Shape;643;g15511a0e809_0_31"/>
          <p:cNvPicPr preferRelativeResize="0"/>
          <p:nvPr/>
        </p:nvPicPr>
        <p:blipFill rotWithShape="1">
          <a:blip r:embed="rId3">
            <a:alphaModFix/>
          </a:blip>
          <a:srcRect b="0" l="0" r="0" t="0"/>
          <a:stretch/>
        </p:blipFill>
        <p:spPr>
          <a:xfrm>
            <a:off x="838200" y="1611182"/>
            <a:ext cx="10829625" cy="3635650"/>
          </a:xfrm>
          <a:prstGeom prst="rect">
            <a:avLst/>
          </a:prstGeom>
          <a:noFill/>
          <a:ln>
            <a:noFill/>
          </a:ln>
        </p:spPr>
      </p:pic>
      <p:pic>
        <p:nvPicPr>
          <p:cNvPr id="644" name="Google Shape;644;g15511a0e809_0_31"/>
          <p:cNvPicPr preferRelativeResize="0"/>
          <p:nvPr/>
        </p:nvPicPr>
        <p:blipFill rotWithShape="1">
          <a:blip r:embed="rId4">
            <a:alphaModFix/>
          </a:blip>
          <a:srcRect b="0" l="0" r="0" t="0"/>
          <a:stretch/>
        </p:blipFill>
        <p:spPr>
          <a:xfrm>
            <a:off x="959400" y="1611175"/>
            <a:ext cx="10708426" cy="4927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2020-09-03T14:36:03Z</dcterms:created>
  <dc:creator>acer</dc:creator>
</cp:coreProperties>
</file>