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82" roundtripDataSignature="AMtx7mhl+CIvdJBMyff+LoJJL7EXuLM1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customschemas.google.com/relationships/presentationmetadata" Target="metadata"/><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5e83c727a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8" name="Google Shape;228;gf5e83c727a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f5e83c727a_0_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5e83c727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5" name="Google Shape;235;gf5e83c727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f5e83c727a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5e83c727a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2" name="Google Shape;242;gf5e83c727a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f5e83c727a_0_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7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8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8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4" name="Google Shape;74;p8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5" name="Google Shape;75;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8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8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1" name="Google Shape;81;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7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7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7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7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9"/>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8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80"/>
          <p:cNvSpPr/>
          <p:nvPr>
            <p:ph idx="2" type="pic"/>
          </p:nvPr>
        </p:nvSpPr>
        <p:spPr>
          <a:xfrm>
            <a:off x="1792288" y="612775"/>
            <a:ext cx="5486400" cy="4114800"/>
          </a:xfrm>
          <a:prstGeom prst="rect">
            <a:avLst/>
          </a:prstGeom>
          <a:noFill/>
          <a:ln>
            <a:noFill/>
          </a:ln>
        </p:spPr>
      </p:sp>
      <p:sp>
        <p:nvSpPr>
          <p:cNvPr id="42" name="Google Shape;42;p8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 name="Google Shape;43;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8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8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9" name="Google Shape;49;p8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8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5" name="Google Shape;65;p8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6" name="Google Shape;66;p8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7" name="Google Shape;67;p8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8" name="Google Shape;68;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7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www.toppr.com/guides/civics/what-is-government/meaning-of-government/"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www.toppr.com/guides/legal-aptitude/jurisprudence/purpose-of-law-concept-of-justice/"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Indian Information Technology Act 2000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idx="1" type="body"/>
          </p:nvPr>
        </p:nvSpPr>
        <p:spPr>
          <a:xfrm>
            <a:off x="457200" y="500062"/>
            <a:ext cx="8229600" cy="56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CHAPTER VI: REGULATION OF CERTIFYING AUTHORITIES </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rgbClr val="FF0000"/>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17. Appointment of Controller and other officers.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18. Functions of Controller.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19. Recognition of foreign Certifying Authorities.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20. [Omitted.].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21. Licence to issue electronic signature Certificates.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22. Application for licence.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23. Renewal of licence.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24. Procedure for grant or rejection of licence.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25. Suspension of licence.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26. Notice of suspension or revocation of licence.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27. Power to delegate.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28. Power to investigate contraventions.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29. Access to computers and data.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30. Certifying Authority to follow certain procedures.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31. Certifying Authority to ensure compliance of the Act, etc.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32. Display of licence.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33. Surrender of licence.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34. Disclosure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00"/>
              <a:buFont typeface="Arial"/>
              <a:buNone/>
            </a:pPr>
            <a:r>
              <a:rPr b="0" i="0" lang="en-US" sz="2800" u="none">
                <a:solidFill>
                  <a:srgbClr val="FF0000"/>
                </a:solidFill>
                <a:latin typeface="Calibri"/>
                <a:ea typeface="Calibri"/>
                <a:cs typeface="Calibri"/>
                <a:sym typeface="Calibri"/>
              </a:rPr>
              <a:t>CHAPTER VII: ELECTRONIC SIGNATURE CERTIFICATES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35. Certifying authority to issue electronic signature Certificate.</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36. Representations upon issuance of Digital signature Certificate.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37. Suspension of Digital Signature Certificate.</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38. Revocation of Digital Signature Certificate.</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39. Notice of suspension or revocation.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idx="1" type="body"/>
          </p:nvPr>
        </p:nvSpPr>
        <p:spPr>
          <a:xfrm>
            <a:off x="457200" y="500062"/>
            <a:ext cx="8229600" cy="56261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CHAPTER VIII :DUTIES OF SUBSCRIBERS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40. Generating key pair.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40A. Duties of subscriber of Electronic Signature Certificate.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41. Acceptance of Digital Signature Certificate.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42. Control of private key.</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 CHAPTER IX: PENALTIES, COMPENSATION AND ADJUDICATION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43. Penalty and compensation for damage to computer, computer system, etc.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43A. Compensation for failure to protect data.</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44. Penalty for failure to furnish information, return, etc.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45. Residuary penalty.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46. Power to adjudicate.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47. Factors to be taken into account by the adjudicating officer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idx="1" type="body"/>
          </p:nvPr>
        </p:nvSpPr>
        <p:spPr>
          <a:xfrm>
            <a:off x="457200" y="428625"/>
            <a:ext cx="8229600" cy="569753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FF0000"/>
              </a:buClr>
              <a:buSzPts val="2500"/>
              <a:buFont typeface="Arial"/>
              <a:buNone/>
            </a:pPr>
            <a:r>
              <a:rPr b="0" i="0" lang="en-US" sz="2500" u="none">
                <a:solidFill>
                  <a:srgbClr val="FF0000"/>
                </a:solidFill>
                <a:latin typeface="Calibri"/>
                <a:ea typeface="Calibri"/>
                <a:cs typeface="Calibri"/>
                <a:sym typeface="Calibri"/>
              </a:rPr>
              <a:t>CHAPTER X: THE APPELLATE TRIBUNAL</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 48. Appellate Tribunal.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49. [Omitted.].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50. [Omitted.].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51. [Omitted.].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52. [Omitted.].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52A. [Omitted.].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52B. [Omitted.].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52C. [Omitted.].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52D. Decision by majority.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53. [Omitted.].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54. [Omitted.].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55. Orders constituting Appellate Tribunal to be final and not to invalidate its proceedings. </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56. [Omitted.]. </a:t>
            </a:r>
            <a:endParaRPr/>
          </a:p>
          <a:p>
            <a:pPr indent="-184150" lvl="0" marL="342900" marR="0" rtl="0" algn="l">
              <a:lnSpc>
                <a:spcPct val="10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idx="1" type="body"/>
          </p:nvPr>
        </p:nvSpPr>
        <p:spPr>
          <a:xfrm>
            <a:off x="457200" y="857250"/>
            <a:ext cx="8229600" cy="5268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57. Appeal to Appellate Tribunal.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58. Procedure and powers of the Appellate Tribunal.</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59. Right to legal representation.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60. Limitation.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61. Civil court not to have jurisdiction.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62. Appeal to High Court.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63. Compounding of contraventions.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64. Recovery of penalty or compensation.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idx="1" type="body"/>
          </p:nvPr>
        </p:nvSpPr>
        <p:spPr>
          <a:xfrm>
            <a:off x="457200" y="500062"/>
            <a:ext cx="8229600" cy="56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00"/>
              <a:buFont typeface="Arial"/>
              <a:buNone/>
            </a:pPr>
            <a:r>
              <a:rPr b="0" i="0" lang="en-US" sz="2800" u="none">
                <a:solidFill>
                  <a:srgbClr val="FF0000"/>
                </a:solidFill>
                <a:latin typeface="Calibri"/>
                <a:ea typeface="Calibri"/>
                <a:cs typeface="Calibri"/>
                <a:sym typeface="Calibri"/>
              </a:rPr>
              <a:t>CHAPTER XI :OFFENCES </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65. Tampering with computer source documents.</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66. Computer related offences.</a:t>
            </a:r>
            <a:endParaRPr/>
          </a:p>
          <a:p>
            <a:pPr indent="-342900" lvl="0" marL="342900" marR="0" rtl="0" algn="l">
              <a:lnSpc>
                <a:spcPct val="100000"/>
              </a:lnSpc>
              <a:spcBef>
                <a:spcPts val="48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 66A. Punishment for sending offensive messages through communication service, etc.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66B. Punishment for dishonestly receiving stolen computer resource or communication device.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66C. Punishment for identity theft.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66D. Punishment for cheating by personating by using computer resource. </a:t>
            </a:r>
            <a:endParaRPr/>
          </a:p>
          <a:p>
            <a:pPr indent="-342900" lvl="0" marL="342900" marR="0" rtl="0" algn="l">
              <a:lnSpc>
                <a:spcPct val="100000"/>
              </a:lnSpc>
              <a:spcBef>
                <a:spcPts val="56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66E. Punishment for violation of privacy</a:t>
            </a:r>
            <a:r>
              <a:rPr b="0" i="0" lang="en-US" sz="2800" u="none">
                <a:solidFill>
                  <a:schemeClr val="dk1"/>
                </a:solidFill>
                <a:latin typeface="Calibri"/>
                <a:ea typeface="Calibri"/>
                <a:cs typeface="Calibri"/>
                <a:sym typeface="Calibri"/>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idx="1" type="body"/>
          </p:nvPr>
        </p:nvSpPr>
        <p:spPr>
          <a:xfrm>
            <a:off x="457200" y="571500"/>
            <a:ext cx="8229600" cy="5554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66F. Punishment for cyber terrorism.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67. Punishment for publishing or transmitting obscene material in electronic form.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67A. Punishment for publishing or transmitting of material containing sexually explicit act, etc., in electronic form.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67B. Punishment for publishing or transmitting of material depicting children in sexually explicit act, etc., in electronic form.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67C. Preservation and retention of information by intermediaries.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68. Power of Controller to give directions.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69. Power to issue directions for interception or monitoring or decryption of any information through any computer resource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idx="1" type="body"/>
          </p:nvPr>
        </p:nvSpPr>
        <p:spPr>
          <a:xfrm>
            <a:off x="457200" y="785812"/>
            <a:ext cx="8229600" cy="5340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69A. Power to issue directions for blocking for public access of any information through any computer resource.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69B. Power to authorise to monitor and collect traffic data or information through any computer resource for cyber security.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70. Protected system.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70A. National nodal agency.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70B. Indian Computer Emergency Response Team to serve as national agency for incident response.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71. Penalty for misrepresentation.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72. Penalty for Breach of confidentiality and privacy.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72A. Punishment for disclosure of information in breach of lawful contract.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idx="1" type="body"/>
          </p:nvPr>
        </p:nvSpPr>
        <p:spPr>
          <a:xfrm>
            <a:off x="457200" y="857250"/>
            <a:ext cx="8229600" cy="5268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73. Penalty for publishing electronic signature Certificate false in certain particulars.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74. Publication for fraudulent purpose.</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75. Act to apply for offence or contravention committed outside India.</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76. Confiscation.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77. Compensation, penalties or confiscation not to interfere with other punishment.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77A. Compounding of offences.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77B. Offences with three years imprisonment to be bailable. 78. Power to investigate offences.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ITA 2000</a:t>
            </a:r>
            <a:endParaRPr/>
          </a:p>
        </p:txBody>
      </p:sp>
      <p:sp>
        <p:nvSpPr>
          <p:cNvPr id="95" name="Google Shape;95;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Act of Indian parliament(No 21 of 2000)</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17 </a:t>
            </a:r>
            <a:r>
              <a:rPr b="0" i="0" lang="en-US" sz="2800" u="none" cap="none" strike="noStrike">
                <a:solidFill>
                  <a:schemeClr val="dk1"/>
                </a:solidFill>
                <a:latin typeface="Calibri"/>
                <a:ea typeface="Calibri"/>
                <a:cs typeface="Calibri"/>
                <a:sym typeface="Calibri"/>
              </a:rPr>
              <a:t>th</a:t>
            </a:r>
            <a:r>
              <a:rPr b="0" i="0" lang="en-US" sz="3200" u="none" cap="none" strike="noStrike">
                <a:solidFill>
                  <a:schemeClr val="dk1"/>
                </a:solidFill>
                <a:latin typeface="Calibri"/>
                <a:ea typeface="Calibri"/>
                <a:cs typeface="Calibri"/>
                <a:sym typeface="Calibri"/>
              </a:rPr>
              <a:t> October 2000.</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UNCITRAL –Model law, 1996</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UN -1997</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India – 12 th country to enable cyberlaw.</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00"/>
              <a:buFont typeface="Arial"/>
              <a:buNone/>
            </a:pPr>
            <a:r>
              <a:rPr b="0" i="0" lang="en-US" sz="2800" u="none">
                <a:solidFill>
                  <a:srgbClr val="FF0000"/>
                </a:solidFill>
                <a:latin typeface="Calibri"/>
                <a:ea typeface="Calibri"/>
                <a:cs typeface="Calibri"/>
                <a:sym typeface="Calibri"/>
              </a:rPr>
              <a:t>CHAPTER XII: INTERMEDIARIES NOT TO BE LIABLE IN CERTAIN CASES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79. Exemption from liability of intermediary in certain cases. </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rgbClr val="FF0000"/>
              </a:buClr>
              <a:buSzPts val="2800"/>
              <a:buFont typeface="Arial"/>
              <a:buNone/>
            </a:pPr>
            <a:r>
              <a:rPr b="0" i="0" lang="en-US" sz="2800" u="none">
                <a:solidFill>
                  <a:srgbClr val="FF0000"/>
                </a:solidFill>
                <a:latin typeface="Calibri"/>
                <a:ea typeface="Calibri"/>
                <a:cs typeface="Calibri"/>
                <a:sym typeface="Calibri"/>
              </a:rPr>
              <a:t>CHAPTER XIIA: EXAMINER OF ELECTRONIC EVIDENCE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79A. Central Government to notify Examiner of Electronic Evidence.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CHAPTER XIII :MISCELLANEOUS</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80. Power of police officer and other officers to enter, search, etc.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81. Act to have overriding effect.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81A. Application of the Act to electronic cheque and truncated cheque.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82. Controller, Deputy Controller and Assistant Controller to be public servants.</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83. Power to give directions.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84. Protection of action taken in good faith.</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84A. Modes or methods for encryption.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84B. Punishment for abetment of offences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84C. Punishment for attempt to commit offences.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85. Offences by companies.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86. Removal of difficulties.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87. Power of Central Government to make rules.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88. Constitution of Advisory Committee.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89. Power of Controller to make regulations.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90. Power of State Government to make rules.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91. [Omitted.].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92. [Omitted.].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93. [Omitted.].</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94. [Omitted.].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ITA 2008</a:t>
            </a:r>
            <a:endParaRPr/>
          </a:p>
        </p:txBody>
      </p:sp>
      <p:sp>
        <p:nvSpPr>
          <p:cNvPr id="205" name="Google Shape;205;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As Amended by Information Technology Amendment Bill 2006 passed in Lok Sabha on Dec 22nd and in Rajya Sabha on Dec 23rd of 2008.</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a:t>
            </a:r>
            <a:r>
              <a:rPr b="1" i="0" lang="en-US" sz="2400" u="none">
                <a:solidFill>
                  <a:schemeClr val="dk1"/>
                </a:solidFill>
                <a:latin typeface="Calibri"/>
                <a:ea typeface="Calibri"/>
                <a:cs typeface="Calibri"/>
                <a:sym typeface="Calibri"/>
              </a:rPr>
              <a:t>Amendment</a:t>
            </a:r>
            <a:r>
              <a:rPr b="0" i="0" lang="en-US" sz="2400" u="none">
                <a:solidFill>
                  <a:schemeClr val="dk1"/>
                </a:solidFill>
                <a:latin typeface="Calibri"/>
                <a:ea typeface="Calibri"/>
                <a:cs typeface="Calibri"/>
                <a:sym typeface="Calibri"/>
              </a:rPr>
              <a:t> was created to address issues that the original bill failed to cover and to accommodate further development of IT and related security concerns since the original </a:t>
            </a:r>
            <a:r>
              <a:rPr b="1" i="0" lang="en-US" sz="2400" u="none">
                <a:solidFill>
                  <a:schemeClr val="dk1"/>
                </a:solidFill>
                <a:latin typeface="Calibri"/>
                <a:ea typeface="Calibri"/>
                <a:cs typeface="Calibri"/>
                <a:sym typeface="Calibri"/>
              </a:rPr>
              <a:t>law</a:t>
            </a:r>
            <a:r>
              <a:rPr b="0" i="0" lang="en-US" sz="2400" u="none">
                <a:solidFill>
                  <a:schemeClr val="dk1"/>
                </a:solidFill>
                <a:latin typeface="Calibri"/>
                <a:ea typeface="Calibri"/>
                <a:cs typeface="Calibri"/>
                <a:sym typeface="Calibri"/>
              </a:rPr>
              <a:t> was passed.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amendments include:</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Redefining terms as “communication device” to reflect current use.</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Validating electronic signatures and contracts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Making the owner of a given IP address responsible for the content accessed or distributed through it.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Making corporations responsible for implementing effective data security  practices and liable for breaches.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idx="1" type="body"/>
          </p:nvPr>
        </p:nvSpPr>
        <p:spPr>
          <a:xfrm>
            <a:off x="457200" y="785812"/>
            <a:ext cx="8229600" cy="5340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These amendments are made in following sections of ITA 2000</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Sec 43(data protection)</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Sec 66 (hacking)</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Sec 67 (protection against unauthorized access to data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Sec 69(cyberterrorism)</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Section 72(privacy and confidentiality)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Features of ITAA 2008:</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Defines a “communication device” as a mobile device or any other device used to communicate, send or transmit any text video, audio or image.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Defines “cyber cafe” as any facility from where the access to the internet is offered by any person in the ordinary course of business to the members of the public.</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Makes any contract concluded electronically, not to be deemed unenforceable solely on the ground that the electronic form or means was used.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Makes amendments to the penalties and punishments of the ITA 2000.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provides power to the law enforcement agencies to issue directions for interception or monitoring of decryption of any information through any computer system.</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Sec 66A to 66F has been added to sec 66 prescribing punishment for offenses such as obscene electronic message transmissions, id theft, cheating by impersonation using computer resource, violation of privacy and cyberterrorism.</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Exempts intermediaries from being liable for any third party information data or communication link made available or hosted by him/her, if not involved in a crime.</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f5e83c727a_0_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Penalties and offences under ITA 2000</a:t>
            </a:r>
            <a:endParaRPr/>
          </a:p>
        </p:txBody>
      </p:sp>
      <p:sp>
        <p:nvSpPr>
          <p:cNvPr id="232" name="Google Shape;232;gf5e83c727a_0_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t>sec 43</a:t>
            </a:r>
            <a:endParaRPr/>
          </a:p>
          <a:p>
            <a:pPr indent="0" lvl="0" marL="0" rtl="0" algn="l">
              <a:lnSpc>
                <a:spcPct val="100000"/>
              </a:lnSpc>
              <a:spcBef>
                <a:spcPts val="360"/>
              </a:spcBef>
              <a:spcAft>
                <a:spcPts val="0"/>
              </a:spcAft>
              <a:buSzPts val="1800"/>
              <a:buNone/>
            </a:pPr>
            <a:r>
              <a:rPr lang="en-US"/>
              <a:t>sec 43A</a:t>
            </a:r>
            <a:endParaRPr/>
          </a:p>
          <a:p>
            <a:pPr indent="0" lvl="0" marL="0" rtl="0" algn="l">
              <a:lnSpc>
                <a:spcPct val="100000"/>
              </a:lnSpc>
              <a:spcBef>
                <a:spcPts val="360"/>
              </a:spcBef>
              <a:spcAft>
                <a:spcPts val="0"/>
              </a:spcAft>
              <a:buSzPts val="1800"/>
              <a:buNone/>
            </a:pPr>
            <a:r>
              <a:rPr lang="en-US"/>
              <a:t>sec 44</a:t>
            </a:r>
            <a:endParaRPr/>
          </a:p>
          <a:p>
            <a:pPr indent="0" lvl="0" marL="0" rtl="0" algn="l">
              <a:lnSpc>
                <a:spcPct val="100000"/>
              </a:lnSpc>
              <a:spcBef>
                <a:spcPts val="360"/>
              </a:spcBef>
              <a:spcAft>
                <a:spcPts val="0"/>
              </a:spcAft>
              <a:buSzPts val="1800"/>
              <a:buNone/>
            </a:pPr>
            <a:r>
              <a:rPr lang="en-US"/>
              <a:t>sec 45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f5e83c727a_0_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Offences under ITA 2000</a:t>
            </a:r>
            <a:endParaRPr/>
          </a:p>
        </p:txBody>
      </p:sp>
      <p:sp>
        <p:nvSpPr>
          <p:cNvPr id="239" name="Google Shape;239;gf5e83c727a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t>Sec 65</a:t>
            </a:r>
            <a:endParaRPr/>
          </a:p>
          <a:p>
            <a:pPr indent="0" lvl="0" marL="0" rtl="0" algn="l">
              <a:lnSpc>
                <a:spcPct val="100000"/>
              </a:lnSpc>
              <a:spcBef>
                <a:spcPts val="360"/>
              </a:spcBef>
              <a:spcAft>
                <a:spcPts val="0"/>
              </a:spcAft>
              <a:buSzPts val="1800"/>
              <a:buNone/>
            </a:pPr>
            <a:r>
              <a:rPr lang="en-US"/>
              <a:t>sec 66</a:t>
            </a:r>
            <a:endParaRPr/>
          </a:p>
          <a:p>
            <a:pPr indent="0" lvl="0" marL="0" rtl="0" algn="l">
              <a:lnSpc>
                <a:spcPct val="100000"/>
              </a:lnSpc>
              <a:spcBef>
                <a:spcPts val="360"/>
              </a:spcBef>
              <a:spcAft>
                <a:spcPts val="0"/>
              </a:spcAft>
              <a:buSzPts val="1800"/>
              <a:buNone/>
            </a:pPr>
            <a:r>
              <a:rPr lang="en-US"/>
              <a:t>sec 66B</a:t>
            </a:r>
            <a:endParaRPr/>
          </a:p>
          <a:p>
            <a:pPr indent="0" lvl="0" marL="0" rtl="0" algn="l">
              <a:lnSpc>
                <a:spcPct val="100000"/>
              </a:lnSpc>
              <a:spcBef>
                <a:spcPts val="360"/>
              </a:spcBef>
              <a:spcAft>
                <a:spcPts val="0"/>
              </a:spcAft>
              <a:buSzPts val="1800"/>
              <a:buNone/>
            </a:pPr>
            <a:r>
              <a:rPr lang="en-US"/>
              <a:t>sec 66C</a:t>
            </a:r>
            <a:endParaRPr/>
          </a:p>
          <a:p>
            <a:pPr indent="0" lvl="0" marL="0" rtl="0" algn="l">
              <a:lnSpc>
                <a:spcPct val="100000"/>
              </a:lnSpc>
              <a:spcBef>
                <a:spcPts val="360"/>
              </a:spcBef>
              <a:spcAft>
                <a:spcPts val="0"/>
              </a:spcAft>
              <a:buSzPts val="1800"/>
              <a:buNone/>
            </a:pPr>
            <a:r>
              <a:rPr lang="en-US"/>
              <a:t>sec 66D</a:t>
            </a:r>
            <a:endParaRPr/>
          </a:p>
          <a:p>
            <a:pPr indent="0" lvl="0" marL="0" rtl="0" algn="l">
              <a:lnSpc>
                <a:spcPct val="100000"/>
              </a:lnSpc>
              <a:spcBef>
                <a:spcPts val="360"/>
              </a:spcBef>
              <a:spcAft>
                <a:spcPts val="0"/>
              </a:spcAft>
              <a:buSzPts val="1800"/>
              <a:buNone/>
            </a:pPr>
            <a:r>
              <a:rPr lang="en-US"/>
              <a:t>sec 66E</a:t>
            </a:r>
            <a:endParaRPr/>
          </a:p>
          <a:p>
            <a:pPr indent="0" lvl="0" marL="0" rtl="0" algn="l">
              <a:lnSpc>
                <a:spcPct val="100000"/>
              </a:lnSpc>
              <a:spcBef>
                <a:spcPts val="360"/>
              </a:spcBef>
              <a:spcAft>
                <a:spcPts val="0"/>
              </a:spcAft>
              <a:buSzPts val="1800"/>
              <a:buNone/>
            </a:pPr>
            <a:r>
              <a:rPr lang="en-US"/>
              <a:t>sec 66F</a:t>
            </a:r>
            <a:endParaRPr/>
          </a:p>
          <a:p>
            <a:pPr indent="0" lvl="0" marL="0" rtl="0" algn="l">
              <a:lnSpc>
                <a:spcPct val="100000"/>
              </a:lnSpc>
              <a:spcBef>
                <a:spcPts val="360"/>
              </a:spcBef>
              <a:spcAft>
                <a:spcPts val="0"/>
              </a:spcAft>
              <a:buSzPts val="1800"/>
              <a:buNone/>
            </a:pPr>
            <a:r>
              <a:rPr lang="en-US"/>
              <a:t>sec 67</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Objectives of ITA 2000</a:t>
            </a:r>
            <a:endParaRPr/>
          </a:p>
        </p:txBody>
      </p:sp>
      <p:sp>
        <p:nvSpPr>
          <p:cNvPr id="101" name="Google Shape;101;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Provides legal recognition to transactions done by EDI and other electronics means of communication or E-commerce transactions.</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act amends existing laws- IPC 1860, IEA 1872, Bankers’ book Evidence Act 1891 and RBI Act 1934.</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f5e83c727a_0_30"/>
          <p:cNvSpPr txBox="1"/>
          <p:nvPr>
            <p:ph idx="1" type="body"/>
          </p:nvPr>
        </p:nvSpPr>
        <p:spPr>
          <a:xfrm>
            <a:off x="457200" y="423325"/>
            <a:ext cx="8229600" cy="570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t>sec 67A</a:t>
            </a:r>
            <a:endParaRPr/>
          </a:p>
          <a:p>
            <a:pPr indent="0" lvl="0" marL="0" rtl="0" algn="l">
              <a:lnSpc>
                <a:spcPct val="100000"/>
              </a:lnSpc>
              <a:spcBef>
                <a:spcPts val="360"/>
              </a:spcBef>
              <a:spcAft>
                <a:spcPts val="0"/>
              </a:spcAft>
              <a:buSzPts val="1800"/>
              <a:buNone/>
            </a:pPr>
            <a:r>
              <a:rPr lang="en-US"/>
              <a:t>sec 67B</a:t>
            </a:r>
            <a:endParaRPr/>
          </a:p>
          <a:p>
            <a:pPr indent="0" lvl="0" marL="0" rtl="0" algn="l">
              <a:lnSpc>
                <a:spcPct val="100000"/>
              </a:lnSpc>
              <a:spcBef>
                <a:spcPts val="360"/>
              </a:spcBef>
              <a:spcAft>
                <a:spcPts val="0"/>
              </a:spcAft>
              <a:buSzPts val="1800"/>
              <a:buNone/>
            </a:pPr>
            <a:r>
              <a:rPr lang="en-US"/>
              <a:t>sec 67C</a:t>
            </a:r>
            <a:endParaRPr/>
          </a:p>
          <a:p>
            <a:pPr indent="0" lvl="0" marL="0" rtl="0" algn="l">
              <a:lnSpc>
                <a:spcPct val="100000"/>
              </a:lnSpc>
              <a:spcBef>
                <a:spcPts val="360"/>
              </a:spcBef>
              <a:spcAft>
                <a:spcPts val="0"/>
              </a:spcAft>
              <a:buSzPts val="1800"/>
              <a:buNone/>
            </a:pPr>
            <a:r>
              <a:rPr lang="en-US"/>
              <a:t>sec 68</a:t>
            </a:r>
            <a:endParaRPr/>
          </a:p>
          <a:p>
            <a:pPr indent="0" lvl="0" marL="0" rtl="0" algn="l">
              <a:lnSpc>
                <a:spcPct val="100000"/>
              </a:lnSpc>
              <a:spcBef>
                <a:spcPts val="360"/>
              </a:spcBef>
              <a:spcAft>
                <a:spcPts val="0"/>
              </a:spcAft>
              <a:buSzPts val="1800"/>
              <a:buNone/>
            </a:pPr>
            <a:r>
              <a:rPr lang="en-US"/>
              <a:t>sec 69</a:t>
            </a:r>
            <a:endParaRPr/>
          </a:p>
          <a:p>
            <a:pPr indent="0" lvl="0" marL="0" rtl="0" algn="l">
              <a:lnSpc>
                <a:spcPct val="100000"/>
              </a:lnSpc>
              <a:spcBef>
                <a:spcPts val="360"/>
              </a:spcBef>
              <a:spcAft>
                <a:spcPts val="0"/>
              </a:spcAft>
              <a:buSzPts val="1800"/>
              <a:buNone/>
            </a:pPr>
            <a:r>
              <a:rPr lang="en-US"/>
              <a:t>sec 70</a:t>
            </a:r>
            <a:endParaRPr/>
          </a:p>
          <a:p>
            <a:pPr indent="0" lvl="0" marL="0" rtl="0" algn="l">
              <a:lnSpc>
                <a:spcPct val="100000"/>
              </a:lnSpc>
              <a:spcBef>
                <a:spcPts val="360"/>
              </a:spcBef>
              <a:spcAft>
                <a:spcPts val="0"/>
              </a:spcAft>
              <a:buSzPts val="1800"/>
              <a:buNone/>
            </a:pPr>
            <a:r>
              <a:rPr lang="en-US"/>
              <a:t>sec 71</a:t>
            </a:r>
            <a:endParaRPr/>
          </a:p>
          <a:p>
            <a:pPr indent="0" lvl="0" marL="0" rtl="0" algn="l">
              <a:lnSpc>
                <a:spcPct val="100000"/>
              </a:lnSpc>
              <a:spcBef>
                <a:spcPts val="360"/>
              </a:spcBef>
              <a:spcAft>
                <a:spcPts val="0"/>
              </a:spcAft>
              <a:buSzPts val="1800"/>
              <a:buNone/>
            </a:pPr>
            <a:r>
              <a:rPr lang="en-US"/>
              <a:t>sec 72</a:t>
            </a:r>
            <a:endParaRPr/>
          </a:p>
          <a:p>
            <a:pPr indent="0" lvl="0" marL="0" rtl="0" algn="l">
              <a:lnSpc>
                <a:spcPct val="100000"/>
              </a:lnSpc>
              <a:spcBef>
                <a:spcPts val="360"/>
              </a:spcBef>
              <a:spcAft>
                <a:spcPts val="0"/>
              </a:spcAft>
              <a:buSzPts val="1800"/>
              <a:buNone/>
            </a:pPr>
            <a:r>
              <a:rPr lang="en-US"/>
              <a:t>sec 72A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428625" y="25003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Cases Studies as per selected IT Act Sections</a:t>
            </a:r>
            <a:br>
              <a:rPr b="1" i="0" lang="en-US" sz="4400" u="none">
                <a:solidFill>
                  <a:schemeClr val="dk1"/>
                </a:solidFill>
                <a:latin typeface="Calibri"/>
                <a:ea typeface="Calibri"/>
                <a:cs typeface="Calibri"/>
                <a:sym typeface="Calibri"/>
              </a:rPr>
            </a:b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idx="1" type="body"/>
          </p:nvPr>
        </p:nvSpPr>
        <p:spPr>
          <a:xfrm>
            <a:off x="457200" y="571500"/>
            <a:ext cx="8229600" cy="5554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 43 – Penalty and Compensation for damage to computer, computer system, etc</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Related Case: Mphasis BPO Fraud: 2005</a:t>
            </a:r>
            <a:endParaRPr/>
          </a:p>
          <a:p>
            <a:pPr indent="-342900" lvl="0" marL="342900" marR="0" rtl="0" algn="l">
              <a:lnSpc>
                <a:spcPct val="100000"/>
              </a:lnSpc>
              <a:spcBef>
                <a:spcPts val="480"/>
              </a:spcBef>
              <a:spcAft>
                <a:spcPts val="0"/>
              </a:spcAft>
              <a:buClr>
                <a:schemeClr val="dk1"/>
              </a:buClr>
              <a:buSzPts val="2400"/>
              <a:buFont typeface="Arial"/>
              <a:buNone/>
            </a:pPr>
            <a:r>
              <a:rPr b="1"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December 2004, four call centre employees, working at an outsourcing facility operated by MphasiS in India, obtained PIN codes from four customers of MphasiS’ client, Citi Group. These employees were not authorized to obtain the PINs. In association with others, the call centre employees opened new accounts at Indian banks using false identities. Within two months, they used the PINs and account information gained during their employment at MphasiS to transfer money from the bank accounts of CitiGroup customers to the new accounts at Indian banks.</a:t>
            </a:r>
            <a:br>
              <a:rPr b="0" i="0" lang="en-US" sz="2400" u="none">
                <a:solidFill>
                  <a:schemeClr val="dk1"/>
                </a:solidFill>
                <a:latin typeface="Calibri"/>
                <a:ea typeface="Calibri"/>
                <a:cs typeface="Calibri"/>
                <a:sym typeface="Calibri"/>
              </a:rPr>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idx="1" type="body"/>
          </p:nvPr>
        </p:nvSpPr>
        <p:spPr>
          <a:xfrm>
            <a:off x="457200" y="785812"/>
            <a:ext cx="8229600" cy="5340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By April 2005, the Indian police had tipped off to the scam by a U.S. bank, and quickly identified the individuals involved in the scam. Arrests were made when those individuals attempted to withdraw cash from the falsified accounts, $426,000 was stolen; the amount recovered was $230,000.</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Verdict</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Court held that Section 43(a) was applicable here due to the nature of unauthorized access involved to commit transactions.</a:t>
            </a:r>
            <a:endParaRPr b="0" i="0" sz="2400" u="non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 65 – Tampering with Computer Source Documents</a:t>
            </a: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Related Case: Syed Asifuddin and Ors. Vs. The State of Andhra Pradesh</a:t>
            </a:r>
            <a:endParaRPr/>
          </a:p>
          <a:p>
            <a:pPr indent="-342900" lvl="0" marL="342900" marR="0" rtl="0" algn="l">
              <a:lnSpc>
                <a:spcPct val="100000"/>
              </a:lnSpc>
              <a:spcBef>
                <a:spcPts val="480"/>
              </a:spcBef>
              <a:spcAft>
                <a:spcPts val="0"/>
              </a:spcAft>
              <a:buClr>
                <a:schemeClr val="dk1"/>
              </a:buClr>
              <a:buSzPts val="2400"/>
              <a:buFont typeface="Arial"/>
              <a:buNone/>
            </a:pPr>
            <a:r>
              <a:t/>
            </a:r>
            <a:endParaRPr b="1" i="1"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1"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this case, Tata Indicom employees were arrested for manipulation of the electronic 32- bit number (ESN) programmed into cell phones theft were exclusively franchised to Reliance Infocomm.</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Verdict: </a:t>
            </a:r>
            <a:r>
              <a:rPr b="0" i="1" lang="en-US" sz="2400" u="none">
                <a:solidFill>
                  <a:schemeClr val="dk1"/>
                </a:solidFill>
                <a:latin typeface="Calibri"/>
                <a:ea typeface="Calibri"/>
                <a:cs typeface="Calibri"/>
                <a:sym typeface="Calibri"/>
              </a:rPr>
              <a:t>Court held that tampering with source code invokes Section 65 of the Information Technology Act.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idx="1" type="body"/>
          </p:nvPr>
        </p:nvSpPr>
        <p:spPr>
          <a:xfrm>
            <a:off x="457200" y="571500"/>
            <a:ext cx="8229600" cy="5929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 66 – Computer Related offenses</a:t>
            </a: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Related Case: Kumar v/s Whiteley </a:t>
            </a:r>
            <a:endParaRPr/>
          </a:p>
          <a:p>
            <a:pPr indent="-342900" lvl="0" marL="342900" marR="0" rtl="0" algn="l">
              <a:lnSpc>
                <a:spcPct val="100000"/>
              </a:lnSpc>
              <a:spcBef>
                <a:spcPts val="480"/>
              </a:spcBef>
              <a:spcAft>
                <a:spcPts val="0"/>
              </a:spcAft>
              <a:buClr>
                <a:schemeClr val="dk1"/>
              </a:buClr>
              <a:buSzPts val="2400"/>
              <a:buFont typeface="Arial"/>
              <a:buNone/>
            </a:pPr>
            <a:r>
              <a:rPr b="1"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this case the accused gained unauthorized access to the Joint Academic Network (JANET) and deleted, added files and changed the passwords to deny access to the authorized users.</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Investigations had revealed that Kumar was logging on to the BSNL broadband Internet connection as if he was the authorized genuine user and ‘made alteration in the computer database pertaining to broadband Internet user accounts’ of the subscribers.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The CBI had registered a cyber crime case against Kumar and carried out investigations on the basis of a complaint by the Press Information Bureau, Chennai, which detected the unauthorised use of broadband Internet.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idx="1" type="body"/>
          </p:nvPr>
        </p:nvSpPr>
        <p:spPr>
          <a:xfrm>
            <a:off x="457200" y="857250"/>
            <a:ext cx="8229600" cy="5268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complaint also stated that the subscribers had incurred a loss of Rs 38,248 due to Kumar’s wrongful act. He used to ‘hack’ sites from Bangalore, Chennai and other cities too, they said.</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Verdict: </a:t>
            </a:r>
            <a:r>
              <a:rPr b="0" i="1" lang="en-US" sz="2400" u="none">
                <a:solidFill>
                  <a:schemeClr val="dk1"/>
                </a:solidFill>
                <a:latin typeface="Calibri"/>
                <a:ea typeface="Calibri"/>
                <a:cs typeface="Calibri"/>
                <a:sym typeface="Calibri"/>
              </a:rPr>
              <a:t>The Additional Chief Metropolitan Magistrate, Egmore, Chennai, sentenced N G Arun Kumar, the techie from Bangalore to undergo a rigorous imprisonment for one year with a fine of Rs 5,000 under section 420 IPC (cheating) and Section 66 of IT Act (Computer related Offense).</a:t>
            </a:r>
            <a:endParaRPr b="0" i="0" sz="2400" u="non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idx="1" type="body"/>
          </p:nvPr>
        </p:nvSpPr>
        <p:spPr>
          <a:xfrm>
            <a:off x="457200" y="785812"/>
            <a:ext cx="8229600" cy="5340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 66A – Punishment for sending offensive messages through communication service</a:t>
            </a:r>
            <a:endParaRPr/>
          </a:p>
          <a:p>
            <a:pPr indent="-342900" lvl="0" marL="34290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 </a:t>
            </a:r>
            <a:r>
              <a:rPr b="1" i="1" lang="en-US" sz="2400" u="none">
                <a:solidFill>
                  <a:schemeClr val="dk1"/>
                </a:solidFill>
                <a:latin typeface="Calibri"/>
                <a:ea typeface="Calibri"/>
                <a:cs typeface="Calibri"/>
                <a:sym typeface="Calibri"/>
              </a:rPr>
              <a:t>Relevant  Case #1: Fake profile of President posted by imposter</a:t>
            </a:r>
            <a:endParaRPr/>
          </a:p>
          <a:p>
            <a:pPr indent="-342900" lvl="0" marL="342900" marR="0" rtl="0" algn="l">
              <a:lnSpc>
                <a:spcPct val="100000"/>
              </a:lnSpc>
              <a:spcBef>
                <a:spcPts val="480"/>
              </a:spcBef>
              <a:spcAft>
                <a:spcPts val="0"/>
              </a:spcAft>
              <a:buClr>
                <a:schemeClr val="dk1"/>
              </a:buClr>
              <a:buSzPts val="2400"/>
              <a:buFont typeface="Arial"/>
              <a:buChar char="•"/>
            </a:pPr>
            <a:r>
              <a:rPr b="1"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On September 9, 2010, the imposter made a fake profile in the name of the Hon’ble President Pratibha Devi Patil.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 complaint was made from Additional Controller, President Household, President Secretariat regarding the four fake profiles created in the name of Hon’ble President on social networking website, Facebook.</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said complaint stated that president house has nothing to do with the facebook and the fake profile is misleading the general public.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idx="1" type="body"/>
          </p:nvPr>
        </p:nvSpPr>
        <p:spPr>
          <a:xfrm>
            <a:off x="457200" y="1143000"/>
            <a:ext cx="8229600" cy="4983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First Information Report Under Sections 469 IPC and 66A Information Technology Act, 2000 was registered based on the said complaint at the police station, Economic Offences Wing, the elite wing of Delhi Police which specializes in investigating economic crimes including cyber offences</a:t>
            </a:r>
            <a:r>
              <a:rPr b="0" i="0" lang="en-US" sz="3200" u="none">
                <a:solidFill>
                  <a:schemeClr val="dk1"/>
                </a:solidFill>
                <a:latin typeface="Calibri"/>
                <a:ea typeface="Calibri"/>
                <a:cs typeface="Calibri"/>
                <a:sym typeface="Calibri"/>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idx="1" type="body"/>
          </p:nvPr>
        </p:nvSpPr>
        <p:spPr>
          <a:xfrm>
            <a:off x="457200" y="928687"/>
            <a:ext cx="8229600" cy="5197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 66C – Punishment for identity theft</a:t>
            </a: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Relevant Cases: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CEO of an identity theft protection company, Lifelock, Todd Davis’s social security number was exposed by Matt Lauer on NBC’s Today Show. Davis’ identity was used to obtain a $500 cash advance loan.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Li Ming, a graduate student at West Chester University of Pennsylvania faked his own death, complete with a forged obituary in his local paper. Nine months later, Li attempted to obtain a new driver’s license with the intention of applying for new credit cards eventually.</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Features of ITA 2000</a:t>
            </a:r>
            <a:br>
              <a:rPr b="1" i="0" lang="en-US" sz="4000" u="none">
                <a:solidFill>
                  <a:schemeClr val="dk1"/>
                </a:solidFill>
                <a:latin typeface="Calibri"/>
                <a:ea typeface="Calibri"/>
                <a:cs typeface="Calibri"/>
                <a:sym typeface="Calibri"/>
              </a:rPr>
            </a:br>
            <a:endParaRPr/>
          </a:p>
        </p:txBody>
      </p:sp>
      <p:sp>
        <p:nvSpPr>
          <p:cNvPr id="107" name="Google Shape;107;p4"/>
          <p:cNvSpPr txBox="1"/>
          <p:nvPr>
            <p:ph idx="1" type="body"/>
          </p:nvPr>
        </p:nvSpPr>
        <p:spPr>
          <a:xfrm>
            <a:off x="457200" y="1214437"/>
            <a:ext cx="8229600" cy="491172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provides legal recognition to records in the electronic form.</a:t>
            </a:r>
            <a:endParaRPr/>
          </a:p>
          <a:p>
            <a:pPr indent="-3429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provides legal recognition to e-commerce and electronic transactions in India.</a:t>
            </a:r>
            <a:endParaRPr/>
          </a:p>
          <a:p>
            <a:pPr indent="-3429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provides legal recognition to digital signature issued and authenticated by the certifying authorities.</a:t>
            </a:r>
            <a:endParaRPr/>
          </a:p>
          <a:p>
            <a:pPr indent="-3429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is applicable to cybercrimes and contraventions committed in India and outside India by any person, irrespective of nationality, </a:t>
            </a:r>
            <a:r>
              <a:rPr b="0" i="0" lang="en-US" sz="2200" u="none">
                <a:solidFill>
                  <a:srgbClr val="FF0000"/>
                </a:solidFill>
                <a:latin typeface="Calibri"/>
                <a:ea typeface="Calibri"/>
                <a:cs typeface="Calibri"/>
                <a:sym typeface="Calibri"/>
              </a:rPr>
              <a:t>if the cybercrime is committed in India or involved any computer based in India.</a:t>
            </a:r>
            <a:endParaRPr/>
          </a:p>
          <a:p>
            <a:pPr indent="-3429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has appointment of adjudicating officers for holding inquiries under the Act.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 66D – Punishment for cheating by impersonation by using computer resource</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Relevant Case: Sandeep Vaghese v/s State of Kerala</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A complaint filed by the representative of a Company, which was engaged in the business of trading and distribution of petrochemicals in India and overseas, a crime was registered against nine persons, alleging offenses under Sections 65, 66, 66A, C and D of the Information Technology Act along with Sections 419 and 420 of the Indian Penal Code.</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idx="1" type="body"/>
          </p:nvPr>
        </p:nvSpPr>
        <p:spPr>
          <a:xfrm>
            <a:off x="457200" y="500062"/>
            <a:ext cx="8229600" cy="56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company has a web-site in the name and and style www.jaypolychem.com' but, another web site www.jayplychem.org’ was set up in the internet by first accused Samdeep Varghese @ Sam, (who was dismissed from the company) in conspiracy with other accused, including Preeti and Charanjeet Singh, who are the sister and brother-in-law of `Sam’.</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Defamatory and malicious matters about the company and its directors were made available in that website. The accused sister and brother-in-law were based in Cochin and they had been acting in collusion known and unknown persons, who have collectively cheated the company and committed acts of forgery, impersonation etc.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Two of the accused, Amardeep Singh and Rahul had visited Delhi and Cochin. </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The first accused and others sent e-mails from fake e-mail accounts of many of the customers, suppliers, Bank etc. to malign the name and image of the Company and its Directors. The defamation campaign run by all the said persons named above has caused immense damage to the name and reputation of the Company.</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The Company suffered losses of several crores of Rupees from producers, suppliers and customers and were unable to do business.</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idx="1" type="body"/>
          </p:nvPr>
        </p:nvSpPr>
        <p:spPr>
          <a:xfrm>
            <a:off x="457200" y="571500"/>
            <a:ext cx="8229600" cy="5554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 66E – Punishment for violation of privacy</a:t>
            </a: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Relevant Cases:</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1" i="1" lang="en-US" sz="2400" u="none">
                <a:solidFill>
                  <a:schemeClr val="dk1"/>
                </a:solidFill>
                <a:latin typeface="Calibri"/>
                <a:ea typeface="Calibri"/>
                <a:cs typeface="Calibri"/>
                <a:sym typeface="Calibri"/>
              </a:rPr>
              <a:t>Jawaharlal Nehru University MMS scandal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a severe shock to the prestigious and renowned institute – Jawaharlal Nehru University, a pornographic MMS clip was apparently made in the campus and transmitted outside the university.</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Some media reports claimed that the two accused students initially tried to extort money from the girl in the video but when they failed the culprits put the video out on mobile phones, on the internet and even sold it as a CD in the blue film market.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Section-66F Cyber Terrorism</a:t>
            </a:r>
            <a:endParaRPr/>
          </a:p>
          <a:p>
            <a:pPr indent="-342900" lvl="0" marL="342900" marR="0" rtl="0" algn="l">
              <a:lnSpc>
                <a:spcPct val="100000"/>
              </a:lnSpc>
              <a:spcBef>
                <a:spcPts val="480"/>
              </a:spcBef>
              <a:spcAft>
                <a:spcPts val="0"/>
              </a:spcAft>
              <a:buClr>
                <a:schemeClr val="dk1"/>
              </a:buClr>
              <a:buSzPts val="2400"/>
              <a:buFont typeface="Arial"/>
              <a:buNone/>
            </a:pPr>
            <a:r>
              <a:rPr b="1" i="1" lang="en-US" sz="2400" u="none">
                <a:solidFill>
                  <a:schemeClr val="dk1"/>
                </a:solidFill>
                <a:latin typeface="Calibri"/>
                <a:ea typeface="Calibri"/>
                <a:cs typeface="Calibri"/>
                <a:sym typeface="Calibri"/>
              </a:rPr>
              <a:t> 	Relevant Case:</a:t>
            </a:r>
            <a:endParaRPr/>
          </a:p>
          <a:p>
            <a:pPr indent="-342900" lvl="0" marL="342900" marR="0" rtl="0" algn="l">
              <a:lnSpc>
                <a:spcPct val="100000"/>
              </a:lnSpc>
              <a:spcBef>
                <a:spcPts val="480"/>
              </a:spcBef>
              <a:spcAft>
                <a:spcPts val="0"/>
              </a:spcAft>
              <a:buClr>
                <a:schemeClr val="dk1"/>
              </a:buClr>
              <a:buSzPts val="2400"/>
              <a:buFont typeface="Arial"/>
              <a:buNone/>
            </a:pPr>
            <a:r>
              <a:rPr b="1"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Mumbai police have registered a case of ‘cyber terrorism’—the first in the state since an amendment to the Information Technology Act—where a threat email was sent to the BSE and NSE on Monday.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The MRA Marg police and the Cyber Crime Investigation Cell are jointly probing the case.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The suspect has been detained in this case. The police said an email challenging the security agencies to prevent a terror attack was sent by one Shahab Md with an ID sh.itaiyeb125@yahoo.in to BSE’s administrative email ID corp.relations@bseindia.com at around 10.44 am on Monday.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idx="1" type="body"/>
          </p:nvPr>
        </p:nvSpPr>
        <p:spPr>
          <a:xfrm>
            <a:off x="457200" y="785812"/>
            <a:ext cx="8229600" cy="5340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IP address of the sender has been traced to Patna in Bihar.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email ID was created just four minutes before the email was sent. “The sender had, while creating the new ID, given two mobile numbers in the personal details column. Both the numbers belong to a photo frame-maker in Patna,’’ said an officer.</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Status:</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The MRA Marg police have registered forgery for purpose of cheating, criminal intimidation cases under the IPC and a cyber-terrorism case under the IT Act.</a:t>
            </a:r>
            <a:endParaRPr b="0" i="0" sz="2400" u="non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idx="1" type="body"/>
          </p:nvPr>
        </p:nvSpPr>
        <p:spPr>
          <a:xfrm>
            <a:off x="457200" y="571500"/>
            <a:ext cx="8229600" cy="5554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 67 – Punishment for publishing or transmitting obscene material in electronic form</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Relevant Case:</a:t>
            </a:r>
            <a:endParaRPr/>
          </a:p>
          <a:p>
            <a:pPr indent="-342900" lvl="0" marL="342900" marR="0" rtl="0" algn="l">
              <a:lnSpc>
                <a:spcPct val="100000"/>
              </a:lnSpc>
              <a:spcBef>
                <a:spcPts val="480"/>
              </a:spcBef>
              <a:spcAft>
                <a:spcPts val="0"/>
              </a:spcAft>
              <a:buClr>
                <a:schemeClr val="dk1"/>
              </a:buClr>
              <a:buSzPts val="2400"/>
              <a:buFont typeface="Arial"/>
              <a:buNone/>
            </a:pPr>
            <a:r>
              <a:rPr b="1"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This case is about posting obscene, defamatory and annoying message about a divorcee woman in the Yahoo message group.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E-mails were forwarded to the victim for information by the accused through a false e- mail account opened by him in the name of the victim.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These postings resulted in annoying phone calls to the lady. Based on the lady’s complaint, the police nabbed the accused.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Investigation revealed that he was a known family friend of the victim and was interested in marrying her. She was married to another person, but that marriage ended in divorce and the accused started contacting her once again. On her reluctance to marry him he started harassing her through internet.</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1" i="1" lang="en-US" sz="2400" u="none">
                <a:solidFill>
                  <a:schemeClr val="dk1"/>
                </a:solidFill>
                <a:latin typeface="Calibri"/>
                <a:ea typeface="Calibri"/>
                <a:cs typeface="Calibri"/>
                <a:sym typeface="Calibri"/>
              </a:rPr>
              <a:t>	Verdict: </a:t>
            </a:r>
            <a:r>
              <a:rPr b="0" i="1" lang="en-US" sz="2400" u="none">
                <a:solidFill>
                  <a:schemeClr val="dk1"/>
                </a:solidFill>
                <a:latin typeface="Calibri"/>
                <a:ea typeface="Calibri"/>
                <a:cs typeface="Calibri"/>
                <a:sym typeface="Calibri"/>
              </a:rPr>
              <a:t>The accused was found guilty of offences under section 469, 509 IPC and 67 of IT Act 2000. He is convicted and sentenced for the offence as follows:</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Calibri"/>
                <a:ea typeface="Calibri"/>
                <a:cs typeface="Calibri"/>
                <a:sym typeface="Calibri"/>
              </a:rPr>
              <a:t>As per 469 of IPC he has to undergo rigorous imprisonment for 2 years and to pay fine of Rs.500/-</a:t>
            </a:r>
            <a:endParaRPr b="0" i="0" sz="2400" u="non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Calibri"/>
                <a:ea typeface="Calibri"/>
                <a:cs typeface="Calibri"/>
                <a:sym typeface="Calibri"/>
              </a:rPr>
              <a:t>As per 509 of IPC he is to undergo to undergo 1 year Simple imprisonment and to pay Rs 500/-</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Calibri"/>
                <a:ea typeface="Calibri"/>
                <a:cs typeface="Calibri"/>
                <a:sym typeface="Calibri"/>
              </a:rPr>
              <a:t>As per Section 67 of IT Act 2000, he has to undergo for 2 years and to pay fine of Rs.4000/-</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Calibri"/>
                <a:ea typeface="Calibri"/>
                <a:cs typeface="Calibri"/>
                <a:sym typeface="Calibri"/>
              </a:rPr>
              <a:t>All sentences were to run concurrently.</a:t>
            </a:r>
            <a:br>
              <a:rPr b="0" i="0" lang="en-US" sz="2400" u="none">
                <a:solidFill>
                  <a:schemeClr val="dk1"/>
                </a:solidFill>
                <a:latin typeface="Calibri"/>
                <a:ea typeface="Calibri"/>
                <a:cs typeface="Calibri"/>
                <a:sym typeface="Calibri"/>
              </a:rPr>
            </a:br>
            <a:r>
              <a:rPr b="0" i="1" lang="en-US" sz="2400" u="none">
                <a:solidFill>
                  <a:schemeClr val="dk1"/>
                </a:solidFill>
                <a:latin typeface="Calibri"/>
                <a:ea typeface="Calibri"/>
                <a:cs typeface="Calibri"/>
                <a:sym typeface="Calibri"/>
              </a:rPr>
              <a:t>The accused paid fine amount and he was lodged at Central Prison, Chennai. </a:t>
            </a:r>
            <a:r>
              <a:rPr b="0" i="1" lang="en-US" sz="2400" u="none">
                <a:solidFill>
                  <a:srgbClr val="FF0000"/>
                </a:solidFill>
                <a:latin typeface="Calibri"/>
                <a:ea typeface="Calibri"/>
                <a:cs typeface="Calibri"/>
                <a:sym typeface="Calibri"/>
              </a:rPr>
              <a:t>This is considered the first case convicted under section 67 of Information Technology Act 2000 in India.</a:t>
            </a:r>
            <a:endParaRPr b="0" i="0" sz="2400" u="none">
              <a:solidFill>
                <a:srgbClr val="FF0000"/>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idx="1" type="body"/>
          </p:nvPr>
        </p:nvSpPr>
        <p:spPr>
          <a:xfrm>
            <a:off x="457200" y="5715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Section 69 – Powers to issue directions for interception or monitoring or decryption of any information through any computer resource</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Relevant Case: </a:t>
            </a:r>
            <a:endParaRPr/>
          </a:p>
          <a:p>
            <a:pPr indent="-342900" lvl="0" marL="342900" marR="0" rtl="0" algn="l">
              <a:lnSpc>
                <a:spcPct val="100000"/>
              </a:lnSpc>
              <a:spcBef>
                <a:spcPts val="480"/>
              </a:spcBef>
              <a:spcAft>
                <a:spcPts val="0"/>
              </a:spcAft>
              <a:buClr>
                <a:schemeClr val="dk1"/>
              </a:buClr>
              <a:buSzPts val="2400"/>
              <a:buFont typeface="Arial"/>
              <a:buNone/>
            </a:pPr>
            <a:r>
              <a:rPr b="1"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August 2007, Lakshmana Kailash K., a techie from Bangalore was arrested on the suspicion of having posted insulting images of Chhatrapati  Shivaji Maharaj, a major historical figure in the state of Maharashtra, on the social-networking site Orkut.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The police identified him based on IP address details obtained from Google and Airtel -Lakshmana’s ISP.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He was brought to Pune and detained for 50 days before it was discovered that the IP address provided by Airtel was erroneous.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elaborates on offences, penalties and breaches.</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has established the Cyber Appellate Tribunal to hear appeals.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idx="1" type="body"/>
          </p:nvPr>
        </p:nvSpPr>
        <p:spPr>
          <a:xfrm>
            <a:off x="457200" y="428625"/>
            <a:ext cx="8229600" cy="5697537"/>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The mistake was evidently due to the fact that while requesting information from Airtel, the police had not properly specified whether the suspect had posted the content at 1:15 p.m.</a:t>
            </a:r>
            <a:endParaRPr/>
          </a:p>
          <a:p>
            <a:pPr indent="-285750" lvl="1" marL="742950" marR="0" rtl="0" algn="l">
              <a:lnSpc>
                <a:spcPct val="100000"/>
              </a:lnSpc>
              <a:spcBef>
                <a:spcPts val="480"/>
              </a:spcBef>
              <a:spcAft>
                <a:spcPts val="0"/>
              </a:spcAft>
              <a:buClr>
                <a:schemeClr val="dk1"/>
              </a:buClr>
              <a:buSzPts val="2400"/>
              <a:buFont typeface="Arial"/>
              <a:buNone/>
            </a:pPr>
            <a:br>
              <a:rPr b="0" i="0" lang="en-US" sz="2400" u="none" cap="none" strike="noStrike">
                <a:solidFill>
                  <a:schemeClr val="dk1"/>
                </a:solidFill>
                <a:latin typeface="Calibri"/>
                <a:ea typeface="Calibri"/>
                <a:cs typeface="Calibri"/>
                <a:sym typeface="Calibri"/>
              </a:rPr>
            </a:br>
            <a:r>
              <a:rPr b="1" i="1" lang="en-US" sz="2400" u="none" cap="none" strike="noStrike">
                <a:solidFill>
                  <a:schemeClr val="dk1"/>
                </a:solidFill>
                <a:latin typeface="Calibri"/>
                <a:ea typeface="Calibri"/>
                <a:cs typeface="Calibri"/>
                <a:sym typeface="Calibri"/>
              </a:rPr>
              <a:t>Verdict: </a:t>
            </a:r>
            <a:r>
              <a:rPr b="0" i="1" lang="en-US" sz="2400" u="none" cap="none" strike="noStrike">
                <a:solidFill>
                  <a:schemeClr val="dk1"/>
                </a:solidFill>
                <a:latin typeface="Calibri"/>
                <a:ea typeface="Calibri"/>
                <a:cs typeface="Calibri"/>
                <a:sym typeface="Calibri"/>
              </a:rPr>
              <a:t>Taking cognizance of his plight from newspaper accounts, the State Human Rights Commission subsequently ordered the company to pay Rs 2 lakh to Lakshmana as damages. The incident highlights how minor privacy violations by ISPs and intermediaries could have impacts that gravely undermine other basic human rights.</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714375" y="22860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Common Cyber-crime scenarios and Applicability of Legal Sections</a:t>
            </a:r>
            <a:br>
              <a:rPr b="1" i="0" lang="en-US" sz="4400" u="none">
                <a:solidFill>
                  <a:schemeClr val="dk1"/>
                </a:solidFill>
                <a:latin typeface="Calibri"/>
                <a:ea typeface="Calibri"/>
                <a:cs typeface="Calibri"/>
                <a:sym typeface="Calibri"/>
              </a:rPr>
            </a:b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Harassment via fake public profile on social networking site</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A fake profile of a person is created on a social networking site with the correct address, residential information or contact details but he/she is labelled as ‘prostitute’ or a person of ‘loose character’. This leads to harassment of the victim.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Sections 66A, 67 of IT Act and Section 509 of the Indian Penal Code.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Online Hate Community</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Online hate community is created inciting a religious group to act or pass objectionable remarks against a country, national figures etc.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 66A of IT Act and 153A &amp; 153B of the Indian Penal Code.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Email Account Hacking</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If victim’s email account is hacked and obscene emails are sent to people in victim’s address book.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Sections 43, 66, 66A, 66C, 67, 67A and 67B of IT Act.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Credit Card Fraud</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Unsuspecting victims would use infected computers to make online transactions.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Sections 43, 66, 66C, 66D of IT Act and section 420 of the IPC.</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Web Defacement</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The homepage of a website is replaced with a pornographic or defamatory page. Government sites generally face the wrath of hackers on symbolic days.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Sections 43 and 66 of IT Act and Sections 66F, 67 and 70 of IT Act also apply in some cases.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4"/>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Introducing Viruses, Worms, Backdoors, Rootkits, Trojans, Bugs</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All of the above are some sort of malicious programs which are used to destroy or gain access to some electronic information. </a:t>
            </a:r>
            <a:endParaRPr/>
          </a:p>
          <a:p>
            <a:pPr indent="-342900" lvl="0" marL="342900" marR="0" rtl="0" algn="l">
              <a:lnSpc>
                <a:spcPct val="100000"/>
              </a:lnSpc>
              <a:spcBef>
                <a:spcPts val="64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Sections 43, 66, 66A of IT Act and Section 426 of Indian Penal Code</a:t>
            </a:r>
            <a:r>
              <a:rPr b="0" i="1" lang="en-US" sz="3200" u="none">
                <a:solidFill>
                  <a:srgbClr val="FF0000"/>
                </a:solidFill>
                <a:latin typeface="Calibri"/>
                <a:ea typeface="Calibri"/>
                <a:cs typeface="Calibri"/>
                <a:sym typeface="Calibri"/>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idx="1" type="body"/>
          </p:nvPr>
        </p:nvSpPr>
        <p:spPr>
          <a:xfrm>
            <a:off x="457200" y="571500"/>
            <a:ext cx="8229600" cy="5554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Cyber Terrorism</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Many terrorists are use virtual(GDrive, FTP sites) and physical storage media(USB’s, hard drives) for hiding information and records of their illicit business.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Conventional terrorism laws may apply along with Section 69 of IT Act.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Online sale of illegal Articles</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Where sale of narcotics, drugs weapons and wildlife is facilitated by the Internet.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Generally conventional laws apply in these cases.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Quiz on Module 4</a:t>
            </a:r>
            <a:br>
              <a:rPr b="0" i="0" lang="en-US" sz="4400" u="none">
                <a:solidFill>
                  <a:schemeClr val="dk1"/>
                </a:solidFill>
                <a:latin typeface="Calibri"/>
                <a:ea typeface="Calibri"/>
                <a:cs typeface="Calibri"/>
                <a:sym typeface="Calibri"/>
              </a:rPr>
            </a:br>
            <a:r>
              <a:rPr b="0" i="0" lang="en-US" sz="4400" u="none">
                <a:solidFill>
                  <a:schemeClr val="dk1"/>
                </a:solidFill>
                <a:latin typeface="Calibri"/>
                <a:ea typeface="Calibri"/>
                <a:cs typeface="Calibri"/>
                <a:sym typeface="Calibri"/>
              </a:rPr>
              <a:t>5:20-5:45</a:t>
            </a:r>
            <a:endParaRPr/>
          </a:p>
        </p:txBody>
      </p:sp>
      <p:sp>
        <p:nvSpPr>
          <p:cNvPr id="118" name="Google Shape;118;p6"/>
          <p:cNvSpPr txBox="1"/>
          <p:nvPr>
            <p:ph idx="1" type="body"/>
          </p:nvPr>
        </p:nvSpPr>
        <p:spPr>
          <a:xfrm>
            <a:off x="449262" y="23320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https://forms.gle/wUuYKqbS6Smfqm318</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7"/>
          <p:cNvSpPr txBox="1"/>
          <p:nvPr>
            <p:ph idx="1" type="body"/>
          </p:nvPr>
        </p:nvSpPr>
        <p:spPr>
          <a:xfrm>
            <a:off x="457200" y="642937"/>
            <a:ext cx="8229600" cy="5483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Cyber Pornography</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Among the largest businesses on Internet, Pornography may not be illegal in many countries, but child pornography is illegal in India. </a:t>
            </a:r>
            <a:endParaRPr/>
          </a:p>
          <a:p>
            <a:pPr indent="-342900" lvl="0" marL="342900" marR="0" rtl="0" algn="l">
              <a:lnSpc>
                <a:spcPct val="100000"/>
              </a:lnSpc>
              <a:spcBef>
                <a:spcPts val="64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Sections 67, 67A and 67B of the IT Act.</a:t>
            </a:r>
            <a:r>
              <a:rPr b="0" i="1" lang="en-US" sz="3200" u="none">
                <a:solidFill>
                  <a:srgbClr val="FF0000"/>
                </a:solidFill>
                <a:latin typeface="Calibri"/>
                <a:ea typeface="Calibri"/>
                <a:cs typeface="Calibri"/>
                <a:sym typeface="Calibri"/>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Phishing and Email Scams</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Phishing involves fraudulently acquiring sensitive information through masquerading a site as a trusted entity. (E.g. Passwords, credit card information)</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 66, 66A and 66D of IT Act and Section 420 of IPC.</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9"/>
          <p:cNvSpPr txBox="1"/>
          <p:nvPr>
            <p:ph idx="1" type="body"/>
          </p:nvPr>
        </p:nvSpPr>
        <p:spPr>
          <a:xfrm>
            <a:off x="457200" y="571500"/>
            <a:ext cx="8229600" cy="5554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Theft of Confidential Information</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Many business organizations store their confidential information in computer systems. This information is targeted by rivals, criminals and disgruntled employees.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Sections 43, 66, 66B of IT Act and Section 426 of Indian Penal Code.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0"/>
          <p:cNvSpPr txBox="1"/>
          <p:nvPr>
            <p:ph idx="1" type="body"/>
          </p:nvPr>
        </p:nvSpPr>
        <p:spPr>
          <a:xfrm>
            <a:off x="457200" y="714375"/>
            <a:ext cx="8229600" cy="5411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Source Code Theft</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A Source code generally is the most coveted and important “crown jewel” asset of a company.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Sections 43, 66, 66B of IT Act and Section 63 of Copyright Act.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1"/>
          <p:cNvSpPr txBox="1"/>
          <p:nvPr>
            <p:ph idx="1" type="body"/>
          </p:nvPr>
        </p:nvSpPr>
        <p:spPr>
          <a:xfrm>
            <a:off x="457200" y="857250"/>
            <a:ext cx="8229600" cy="5268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Tax Evasion and Money Laundering</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Money launderers and people doing illegal business activities hide their information in virtual as well as physical activities.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r>
              <a:rPr b="0" i="1" lang="en-US" sz="2800" u="none">
                <a:solidFill>
                  <a:srgbClr val="FF0000"/>
                </a:solidFill>
                <a:latin typeface="Calibri"/>
                <a:ea typeface="Calibri"/>
                <a:cs typeface="Calibri"/>
                <a:sym typeface="Calibri"/>
              </a:rPr>
              <a:t>Provisions Applicable: Income Tax Act and Prevention of Money Laundering Act. IT Act may apply case-wise.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2"/>
          <p:cNvSpPr txBox="1"/>
          <p:nvPr>
            <p:ph idx="1" type="body"/>
          </p:nvPr>
        </p:nvSpPr>
        <p:spPr>
          <a:xfrm>
            <a:off x="457200" y="857250"/>
            <a:ext cx="8229600" cy="5268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Online Share Trading Fraud</a:t>
            </a:r>
            <a:endParaRPr/>
          </a:p>
          <a:p>
            <a:pPr indent="-342900" lvl="0" marL="342900" marR="0" rtl="0" algn="l">
              <a:lnSpc>
                <a:spcPct val="100000"/>
              </a:lnSpc>
              <a:spcBef>
                <a:spcPts val="640"/>
              </a:spcBef>
              <a:spcAft>
                <a:spcPts val="0"/>
              </a:spcAft>
              <a:buClr>
                <a:schemeClr val="dk1"/>
              </a:buClr>
              <a:buSzPts val="3200"/>
              <a:buFont typeface="Arial"/>
              <a:buNone/>
            </a:pPr>
            <a:br>
              <a:rPr b="0" i="0" lang="en-US" sz="32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It has become mandatory for investors to have their demat accounts linked with their online banking accounts which are generally accessed unauthorized, thereby leading to share trading frauds. </a:t>
            </a:r>
            <a:endParaRPr/>
          </a:p>
          <a:p>
            <a:pPr indent="-342900" lvl="0" marL="34290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Provisions Applicable: Sections 43, 66, 66C, 66D of IT Act and Section 420 of IPC</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Appeals under the IT act 2000</a:t>
            </a:r>
            <a:endParaRPr/>
          </a:p>
        </p:txBody>
      </p:sp>
      <p:sp>
        <p:nvSpPr>
          <p:cNvPr id="426" name="Google Shape;426;p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Cyber crimes- report- cyber cell</a:t>
            </a:r>
            <a:endParaRPr/>
          </a:p>
          <a:p>
            <a:pPr indent="-342900" lvl="0" marL="342900" marR="0" rtl="0" algn="l">
              <a:lnSpc>
                <a:spcPct val="100000"/>
              </a:lnSpc>
              <a:spcBef>
                <a:spcPts val="640"/>
              </a:spcBef>
              <a:spcAft>
                <a:spcPts val="0"/>
              </a:spcAft>
              <a:buClr>
                <a:srgbClr val="FF0000"/>
              </a:buClr>
              <a:buSzPts val="3200"/>
              <a:buFont typeface="Arial"/>
              <a:buChar char="•"/>
            </a:pPr>
            <a:r>
              <a:rPr b="0" i="0" lang="en-US" sz="3200" u="none">
                <a:solidFill>
                  <a:srgbClr val="FF0000"/>
                </a:solidFill>
                <a:latin typeface="Calibri"/>
                <a:ea typeface="Calibri"/>
                <a:cs typeface="Calibri"/>
                <a:sym typeface="Calibri"/>
              </a:rPr>
              <a:t>ITA 2000- global jurisdiction- complaint can be filed at any cyber cell, any time, online, offline or by calling.</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4"/>
          <p:cNvSpPr txBox="1"/>
          <p:nvPr>
            <p:ph idx="1" type="body"/>
          </p:nvPr>
        </p:nvSpPr>
        <p:spPr>
          <a:xfrm>
            <a:off x="457200" y="981075"/>
            <a:ext cx="8229600" cy="5145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Section 78 in The Information Technology Act, 2000</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Power to investigate offences.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-Not withstanding anything contained in the Code of Criminal Procedure, 1973 (2 of 1974), a police officer not below the rank of</a:t>
            </a:r>
            <a:r>
              <a:rPr b="0" baseline="30000" i="0" lang="en-US" sz="32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 Inspector shall investigate any offence under this Act.</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The cyber Appellate tribunal</a:t>
            </a:r>
            <a:endParaRPr/>
          </a:p>
        </p:txBody>
      </p:sp>
      <p:sp>
        <p:nvSpPr>
          <p:cNvPr id="437" name="Google Shape;437;p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Establishment of Cyber Appellate Tribunal (Section 48)</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Central Government notifies and establishes appellate tribunals called Cyber Regulations Appellate Tribunal.</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Central </a:t>
            </a:r>
            <a:r>
              <a:rPr b="0" i="0" lang="en-US" sz="3200" u="sng">
                <a:solidFill>
                  <a:schemeClr val="hlink"/>
                </a:solidFill>
                <a:latin typeface="Calibri"/>
                <a:ea typeface="Calibri"/>
                <a:cs typeface="Calibri"/>
                <a:sym typeface="Calibri"/>
                <a:hlinkClick r:id="rId3"/>
              </a:rPr>
              <a:t>Government</a:t>
            </a:r>
            <a:r>
              <a:rPr b="0" i="0" lang="en-US" sz="3200" u="none">
                <a:solidFill>
                  <a:schemeClr val="dk1"/>
                </a:solidFill>
                <a:latin typeface="Calibri"/>
                <a:ea typeface="Calibri"/>
                <a:cs typeface="Calibri"/>
                <a:sym typeface="Calibri"/>
              </a:rPr>
              <a:t> also specifies in the notification all the matters and places which fall under the jurisdiction of the Tribunal.</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6"/>
          <p:cNvSpPr txBox="1"/>
          <p:nvPr>
            <p:ph idx="1" type="body"/>
          </p:nvPr>
        </p:nvSpPr>
        <p:spPr>
          <a:xfrm>
            <a:off x="457200" y="404812"/>
            <a:ext cx="8229600" cy="5721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Appeal to Cyber Appellate Tribunal (Section 57)</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Subject to the provisions of sub-section (2), a person not satisfied with the Controller or Adjudicating Officer’s order can appeal to the Cyber Appellate Tribunal having jurisdiction in the matter.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 appeal shall lie to the Cyber Appellate Tribunal from an order made by an adjudicating officer with the</a:t>
            </a:r>
            <a:br>
              <a:rPr b="0" i="0" lang="en-US" sz="3200" u="none">
                <a:solidFill>
                  <a:schemeClr val="dk1"/>
                </a:solidFill>
                <a:latin typeface="Calibri"/>
                <a:ea typeface="Calibri"/>
                <a:cs typeface="Calibri"/>
                <a:sym typeface="Calibri"/>
              </a:rPr>
            </a:br>
            <a:r>
              <a:rPr b="0" i="0" lang="en-US" sz="3200" u="none">
                <a:solidFill>
                  <a:schemeClr val="dk1"/>
                </a:solidFill>
                <a:latin typeface="Calibri"/>
                <a:ea typeface="Calibri"/>
                <a:cs typeface="Calibri"/>
                <a:sym typeface="Calibri"/>
              </a:rPr>
              <a:t>consent of the parties.</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ARRANGEMENT OF SECTIONS</a:t>
            </a:r>
            <a:endParaRPr/>
          </a:p>
        </p:txBody>
      </p:sp>
      <p:sp>
        <p:nvSpPr>
          <p:cNvPr id="124" name="Google Shape;124;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CHAPTER I :PRELIMINARY SECTIONS</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1. Short title, extent, commencement and application.</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2. Definitions.</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r>
              <a:rPr b="0" i="0" lang="en-US" sz="2400" u="none">
                <a:solidFill>
                  <a:srgbClr val="FF0000"/>
                </a:solidFill>
                <a:latin typeface="Calibri"/>
                <a:ea typeface="Calibri"/>
                <a:cs typeface="Calibri"/>
                <a:sym typeface="Calibri"/>
              </a:rPr>
              <a:t>CHAPTER II :DIGITAL SIGNATURE AND ELECTRONIC  SIGNATURE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3. Authentication of electronic records.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3A. Electronic signature.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idx="1" type="body"/>
          </p:nvPr>
        </p:nvSpPr>
        <p:spPr>
          <a:xfrm>
            <a:off x="457200" y="476250"/>
            <a:ext cx="8229600" cy="5649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person filing the appeal must do so within </a:t>
            </a:r>
            <a:r>
              <a:rPr lang="en-US" sz="2800"/>
              <a:t>4</a:t>
            </a:r>
            <a:r>
              <a:rPr b="0" i="0" lang="en-US" sz="2800" u="none">
                <a:solidFill>
                  <a:schemeClr val="dk1"/>
                </a:solidFill>
                <a:latin typeface="Calibri"/>
                <a:ea typeface="Calibri"/>
                <a:cs typeface="Calibri"/>
                <a:sym typeface="Calibri"/>
              </a:rPr>
              <a:t>5 days from the date of receipt of the order from the Controller or Adjudicating Officer. Further, he must accompany the appeal with the prescribed fees. However, if the Tribunal is satisfied with the reasons behind the delay of filing the appeal, then it may entertain it even after the expiry of </a:t>
            </a:r>
            <a:r>
              <a:rPr lang="en-US" sz="2800"/>
              <a:t>4</a:t>
            </a:r>
            <a:r>
              <a:rPr b="0" i="0" lang="en-US" sz="2800" u="none">
                <a:solidFill>
                  <a:schemeClr val="dk1"/>
                </a:solidFill>
                <a:latin typeface="Calibri"/>
                <a:ea typeface="Calibri"/>
                <a:cs typeface="Calibri"/>
                <a:sym typeface="Calibri"/>
              </a:rPr>
              <a:t>5 days.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On receiving an appeal under sub-section (1), the Tribunal gives an opportunity to all the parties to the appeal to state their points, before passing the order.</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8"/>
          <p:cNvSpPr txBox="1"/>
          <p:nvPr>
            <p:ph idx="1" type="body"/>
          </p:nvPr>
        </p:nvSpPr>
        <p:spPr>
          <a:xfrm>
            <a:off x="457200" y="1052512"/>
            <a:ext cx="8229600" cy="50736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Cyber Appellate Tribunal sends a copy of every order made to all the parties to the appeal and the concerned Controller or adjudicating officer.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Tribunal tries to expeditiously deal with the appeals received under sub-section (1). It also tries to dispose of the appeal finally within six months of receiving it.</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9"/>
          <p:cNvSpPr txBox="1"/>
          <p:nvPr>
            <p:ph idx="1" type="body"/>
          </p:nvPr>
        </p:nvSpPr>
        <p:spPr>
          <a:xfrm>
            <a:off x="457200" y="765175"/>
            <a:ext cx="8229600" cy="5360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Procedure and powers of the Cyber Appellate Tribunal (Section 58)</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Code of Civil Procedure, 1908 does not bind the Cyber Appellate Tribunal. However, the principles of natural </a:t>
            </a:r>
            <a:r>
              <a:rPr b="0" i="0" lang="en-US" sz="3200" u="sng">
                <a:solidFill>
                  <a:schemeClr val="hlink"/>
                </a:solidFill>
                <a:latin typeface="Calibri"/>
                <a:ea typeface="Calibri"/>
                <a:cs typeface="Calibri"/>
                <a:sym typeface="Calibri"/>
                <a:hlinkClick r:id="rId3"/>
              </a:rPr>
              <a:t>justice</a:t>
            </a:r>
            <a:r>
              <a:rPr b="0" i="0" lang="en-US" sz="3200" u="none">
                <a:solidFill>
                  <a:schemeClr val="dk1"/>
                </a:solidFill>
                <a:latin typeface="Calibri"/>
                <a:ea typeface="Calibri"/>
                <a:cs typeface="Calibri"/>
                <a:sym typeface="Calibri"/>
              </a:rPr>
              <a:t> guide it and it is subject to other provisions of the Act. The Tribunal has powers to regulate its own procedure.</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0"/>
          <p:cNvSpPr txBox="1"/>
          <p:nvPr>
            <p:ph idx="1" type="body"/>
          </p:nvPr>
        </p:nvSpPr>
        <p:spPr>
          <a:xfrm>
            <a:off x="457200" y="404812"/>
            <a:ext cx="8229600" cy="5721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 order to discharge its functions efficiently, the Tribunal has the same powers as vested in a Civil Court under the Code of Civil Procedure, 1908, while trying a suit in the following matters: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Summoning and enforcing the attendance of any person and examining him under oath</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Ensuring the availability of the required documents or electronic records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Receiving evidence on affidavits</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1"/>
          <p:cNvSpPr txBox="1"/>
          <p:nvPr>
            <p:ph idx="1" type="body"/>
          </p:nvPr>
        </p:nvSpPr>
        <p:spPr>
          <a:xfrm>
            <a:off x="457200" y="1052512"/>
            <a:ext cx="8229600" cy="507365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Issuing commissions for examining witnesses or documents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Reviewing its decisions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Dismissing an application for default or deciding it ex-parte, etc.</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2"/>
          <p:cNvSpPr txBox="1"/>
          <p:nvPr>
            <p:ph idx="1" type="body"/>
          </p:nvPr>
        </p:nvSpPr>
        <p:spPr>
          <a:xfrm>
            <a:off x="457200" y="90805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Every proceeding before the Cyber Appellate Tribunal is like a judicial proceeding within the meaning of sections 193 and 228 and for the purposes of section 196 of the Indian Penal Code. Further, the Tribunal is like a Civil Court for the purposes of section 195 and Chapter XXVI of the Code of Criminal Procedure, 1973.</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3"/>
          <p:cNvSpPr txBox="1"/>
          <p:nvPr>
            <p:ph idx="1" type="body"/>
          </p:nvPr>
        </p:nvSpPr>
        <p:spPr>
          <a:xfrm>
            <a:off x="457200" y="476250"/>
            <a:ext cx="8229600" cy="5649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Appeal to High Court (Section 62)</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Let’s say that a person is not satisfied with the decision or order of the Tribunal. In such cases, he can file an appeal with the High Court. He must do so within 60 days of receiving the communication of the order/decision from the Tribunal.</a:t>
            </a:r>
            <a:endParaRPr/>
          </a:p>
          <a:p>
            <a:pPr indent="-342900" lvl="0" marL="342900" marR="0" rtl="0" algn="l">
              <a:lnSpc>
                <a:spcPct val="10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appeal can be on any fact or law arising out of such an order. The High Court can extend the period by another 60 days if it feels that the appellant had sufficient cause and reasons for the delay.</a:t>
            </a:r>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idx="1" type="body"/>
          </p:nvPr>
        </p:nvSpPr>
        <p:spPr>
          <a:xfrm>
            <a:off x="457200" y="571500"/>
            <a:ext cx="8229600" cy="55546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FF0000"/>
              </a:buClr>
              <a:buSzPts val="2700"/>
              <a:buFont typeface="Arial"/>
              <a:buNone/>
            </a:pPr>
            <a:r>
              <a:rPr b="0" i="0" lang="en-US" sz="2700" u="none">
                <a:solidFill>
                  <a:srgbClr val="FF0000"/>
                </a:solidFill>
                <a:latin typeface="Calibri"/>
                <a:ea typeface="Calibri"/>
                <a:cs typeface="Calibri"/>
                <a:sym typeface="Calibri"/>
              </a:rPr>
              <a:t>CHAPTER III: ELECTRONIC GOVERNANCE</a:t>
            </a:r>
            <a:endParaRPr/>
          </a:p>
          <a:p>
            <a:pPr indent="-342900" lvl="0" marL="342900" marR="0" rtl="0" algn="l">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a:t>
            </a:r>
            <a:r>
              <a:rPr b="0" i="0" lang="en-US" sz="2600" u="none">
                <a:solidFill>
                  <a:schemeClr val="dk1"/>
                </a:solidFill>
                <a:latin typeface="Calibri"/>
                <a:ea typeface="Calibri"/>
                <a:cs typeface="Calibri"/>
                <a:sym typeface="Calibri"/>
              </a:rPr>
              <a:t>4. Legal recognition of electronic records.</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 5. Legal recognition of electronic signatures. </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6. Use of electronic records and electronic signatures in Government and its agencies. 6A. Delivery of services by service provider. </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7. Retention of electronic records. </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7A. Audit of documents, etc., maintained in electronic form. </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8. Publication of rule, regulation, etc., in Electronic Gazette. </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9. Sections 6, 7 and 8 not to confer right to insist document should be accepted in electronic form. </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10. Power to make rules by Central Government in respect of electronic signature. 10A. Validity of contracts formed through electronic means.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idx="1" type="body"/>
          </p:nvPr>
        </p:nvSpPr>
        <p:spPr>
          <a:xfrm>
            <a:off x="457200" y="357187"/>
            <a:ext cx="8229600" cy="5768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CHAPTER IV: ATTRIBUTION, ACKNOWLEDGEMENT AND DESPATCH OF ELECTRONIC RECORDS </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rgbClr val="FF0000"/>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11. Attribution of electronic records.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12. Acknowledgment of receipt.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13. Time and place of despatch and receipt of electronic record. </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CHAPTER V SECURE ELECTRONIC RECORDS AND SECURE ELECTRONIC SIGNATURE </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rgbClr val="FF0000"/>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14. Secure electronic record.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15. Secure electronic signature.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16. Security procedures and practices.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