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3244850" cx="5765800"/>
  <p:notesSz cx="5765800" cy="3244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jSZBgWbqNz2xg6Ouvrdk2HhZhz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D2287A-DD00-470F-A881-0BCD87BC6749}">
  <a:tblStyle styleId="{50D2287A-DD00-470F-A881-0BCD87BC67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4"/>
          <p:cNvSpPr txBox="1"/>
          <p:nvPr>
            <p:ph type="ctrTitle"/>
          </p:nvPr>
        </p:nvSpPr>
        <p:spPr>
          <a:xfrm>
            <a:off x="491375" y="624915"/>
            <a:ext cx="4783048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4"/>
          <p:cNvSpPr txBox="1"/>
          <p:nvPr>
            <p:ph idx="1" type="subTitle"/>
          </p:nvPr>
        </p:nvSpPr>
        <p:spPr>
          <a:xfrm>
            <a:off x="1840826" y="2073902"/>
            <a:ext cx="2084146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/>
          <p:nvPr>
            <p:ph type="title"/>
          </p:nvPr>
        </p:nvSpPr>
        <p:spPr>
          <a:xfrm>
            <a:off x="1608594" y="305484"/>
            <a:ext cx="12731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" type="body"/>
          </p:nvPr>
        </p:nvSpPr>
        <p:spPr>
          <a:xfrm>
            <a:off x="227304" y="792045"/>
            <a:ext cx="2542540" cy="221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type="title"/>
          </p:nvPr>
        </p:nvSpPr>
        <p:spPr>
          <a:xfrm>
            <a:off x="1608594" y="305484"/>
            <a:ext cx="12731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type="title"/>
          </p:nvPr>
        </p:nvSpPr>
        <p:spPr>
          <a:xfrm>
            <a:off x="1608594" y="305484"/>
            <a:ext cx="12731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/>
          <p:nvPr/>
        </p:nvSpPr>
        <p:spPr>
          <a:xfrm>
            <a:off x="0" y="0"/>
            <a:ext cx="5760085" cy="3240405"/>
          </a:xfrm>
          <a:custGeom>
            <a:rect b="b" l="l" r="r" t="t"/>
            <a:pathLst>
              <a:path extrusionOk="0" h="3240405" w="576008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3"/>
          <p:cNvSpPr txBox="1"/>
          <p:nvPr>
            <p:ph type="title"/>
          </p:nvPr>
        </p:nvSpPr>
        <p:spPr>
          <a:xfrm>
            <a:off x="1608594" y="305484"/>
            <a:ext cx="12731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43"/>
          <p:cNvSpPr txBox="1"/>
          <p:nvPr>
            <p:ph idx="1" type="body"/>
          </p:nvPr>
        </p:nvSpPr>
        <p:spPr>
          <a:xfrm>
            <a:off x="227304" y="792045"/>
            <a:ext cx="2542540" cy="221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491375" y="624915"/>
            <a:ext cx="4783048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1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CS7015 (Deep Learning) : Lecture 2</a:t>
            </a:r>
            <a:endParaRPr/>
          </a:p>
          <a:p>
            <a:pPr indent="0" lvl="0" marL="6350" marR="5080" rtl="0" algn="ctr">
              <a:lnSpc>
                <a:spcPct val="1114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lang="en-US" sz="1200">
                <a:latin typeface="Arial"/>
                <a:ea typeface="Arial"/>
                <a:cs typeface="Arial"/>
                <a:sym typeface="Arial"/>
              </a:rPr>
              <a:t>McCulloch Pitts Neuron, Thresholding Logic, Perceptrons, Perceptron Learning  Algorithm and Convergence, Multilayer Perceptrons (MLPs), Representation  Power of MLPs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840826" y="2073902"/>
            <a:ext cx="2078355" cy="632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Mitesh M. Khapra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133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  Indian Institute of Technology Madras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>
            <a:off x="1052050" y="357131"/>
            <a:ext cx="360045" cy="360342"/>
            <a:chOff x="1052050" y="357131"/>
            <a:chExt cx="360045" cy="360342"/>
          </a:xfrm>
        </p:grpSpPr>
        <p:sp>
          <p:nvSpPr>
            <p:cNvPr id="272" name="Google Shape;272;p11"/>
            <p:cNvSpPr/>
            <p:nvPr/>
          </p:nvSpPr>
          <p:spPr>
            <a:xfrm>
              <a:off x="1052050" y="357131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52050" y="537133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52050" y="357131"/>
              <a:ext cx="360045" cy="360045"/>
            </a:xfrm>
            <a:custGeom>
              <a:rect b="b" l="l" r="r" t="t"/>
              <a:pathLst>
                <a:path extrusionOk="0" h="360045" w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5" w="360044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11"/>
          <p:cNvSpPr txBox="1"/>
          <p:nvPr/>
        </p:nvSpPr>
        <p:spPr>
          <a:xfrm>
            <a:off x="841616" y="855330"/>
            <a:ext cx="7747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 txBox="1"/>
          <p:nvPr>
            <p:ph type="title"/>
          </p:nvPr>
        </p:nvSpPr>
        <p:spPr>
          <a:xfrm>
            <a:off x="928903" y="0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y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/>
              <a:t>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1182293" y="522552"/>
            <a:ext cx="996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11"/>
          <p:cNvGrpSpPr/>
          <p:nvPr/>
        </p:nvGrpSpPr>
        <p:grpSpPr>
          <a:xfrm>
            <a:off x="1031509" y="207640"/>
            <a:ext cx="401085" cy="693104"/>
            <a:chOff x="1031509" y="207640"/>
            <a:chExt cx="401085" cy="693104"/>
          </a:xfrm>
        </p:grpSpPr>
        <p:pic>
          <p:nvPicPr>
            <p:cNvPr id="279" name="Google Shape;27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1509" y="710776"/>
              <a:ext cx="161873" cy="18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0721" y="710776"/>
              <a:ext cx="161873" cy="18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1"/>
            <p:cNvSpPr/>
            <p:nvPr/>
          </p:nvSpPr>
          <p:spPr>
            <a:xfrm>
              <a:off x="1232052" y="210170"/>
              <a:ext cx="0" cy="147320"/>
            </a:xfrm>
            <a:custGeom>
              <a:rect b="b" l="l" r="r" t="t"/>
              <a:pathLst>
                <a:path extrusionOk="0" h="147320" w="120000">
                  <a:moveTo>
                    <a:pt x="0" y="14696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201686" y="207640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1"/>
          <p:cNvSpPr txBox="1"/>
          <p:nvPr/>
        </p:nvSpPr>
        <p:spPr>
          <a:xfrm>
            <a:off x="891070" y="1145100"/>
            <a:ext cx="714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function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681215" y="1376631"/>
            <a:ext cx="360045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2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 txBox="1"/>
          <p:nvPr/>
        </p:nvSpPr>
        <p:spPr>
          <a:xfrm>
            <a:off x="608901" y="1319700"/>
            <a:ext cx="57213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1190396" y="1224805"/>
            <a:ext cx="1593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323949" y="1294043"/>
            <a:ext cx="189865" cy="233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1489862" y="1319700"/>
            <a:ext cx="42290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05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  </a:t>
            </a:r>
            <a:r>
              <a:rPr lang="en-US" sz="10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1"/>
          <p:cNvGrpSpPr/>
          <p:nvPr/>
        </p:nvGrpSpPr>
        <p:grpSpPr>
          <a:xfrm>
            <a:off x="562636" y="1432163"/>
            <a:ext cx="1479689" cy="1479884"/>
            <a:chOff x="562636" y="1432163"/>
            <a:chExt cx="1479689" cy="1479884"/>
          </a:xfrm>
        </p:grpSpPr>
        <p:sp>
          <p:nvSpPr>
            <p:cNvPr id="290" name="Google Shape;290;p11"/>
            <p:cNvSpPr/>
            <p:nvPr/>
          </p:nvSpPr>
          <p:spPr>
            <a:xfrm>
              <a:off x="602145" y="2872181"/>
              <a:ext cx="1250315" cy="0"/>
            </a:xfrm>
            <a:custGeom>
              <a:rect b="b" l="l" r="r" t="t"/>
              <a:pathLst>
                <a:path extrusionOk="0" h="120000" w="1250314">
                  <a:moveTo>
                    <a:pt x="0" y="0"/>
                  </a:moveTo>
                  <a:lnTo>
                    <a:pt x="1249893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1824708" y="2832672"/>
              <a:ext cx="32384" cy="79375"/>
            </a:xfrm>
            <a:custGeom>
              <a:rect b="b" l="l" r="r" t="t"/>
              <a:pathLst>
                <a:path extrusionOk="0" h="79375" w="32385">
                  <a:moveTo>
                    <a:pt x="0" y="0"/>
                  </a:moveTo>
                  <a:lnTo>
                    <a:pt x="5689" y="15525"/>
                  </a:lnTo>
                  <a:lnTo>
                    <a:pt x="13432" y="26915"/>
                  </a:lnTo>
                  <a:lnTo>
                    <a:pt x="22556" y="34724"/>
                  </a:lnTo>
                  <a:lnTo>
                    <a:pt x="32390" y="39509"/>
                  </a:lnTo>
                  <a:lnTo>
                    <a:pt x="22556" y="44293"/>
                  </a:lnTo>
                  <a:lnTo>
                    <a:pt x="13432" y="52102"/>
                  </a:lnTo>
                  <a:lnTo>
                    <a:pt x="5689" y="63492"/>
                  </a:lnTo>
                  <a:lnTo>
                    <a:pt x="0" y="79018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602145" y="1622287"/>
              <a:ext cx="0" cy="1250315"/>
            </a:xfrm>
            <a:custGeom>
              <a:rect b="b" l="l" r="r" t="t"/>
              <a:pathLst>
                <a:path extrusionOk="0" h="1250314" w="120000">
                  <a:moveTo>
                    <a:pt x="0" y="1249893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562636" y="1617226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02145" y="1432163"/>
              <a:ext cx="1440180" cy="1440180"/>
            </a:xfrm>
            <a:custGeom>
              <a:rect b="b" l="l" r="r" t="t"/>
              <a:pathLst>
                <a:path extrusionOk="0" h="1440180" w="1440180">
                  <a:moveTo>
                    <a:pt x="0" y="0"/>
                  </a:moveTo>
                  <a:lnTo>
                    <a:pt x="1440017" y="14400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11"/>
          <p:cNvSpPr txBox="1"/>
          <p:nvPr/>
        </p:nvSpPr>
        <p:spPr>
          <a:xfrm>
            <a:off x="422401" y="1552370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 txBox="1"/>
          <p:nvPr/>
        </p:nvSpPr>
        <p:spPr>
          <a:xfrm>
            <a:off x="399503" y="1927566"/>
            <a:ext cx="3333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 txBox="1"/>
          <p:nvPr/>
        </p:nvSpPr>
        <p:spPr>
          <a:xfrm>
            <a:off x="1227505" y="1927566"/>
            <a:ext cx="3333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11"/>
          <p:cNvGrpSpPr/>
          <p:nvPr/>
        </p:nvGrpSpPr>
        <p:grpSpPr>
          <a:xfrm>
            <a:off x="576839" y="2126866"/>
            <a:ext cx="770809" cy="770809"/>
            <a:chOff x="576839" y="2126866"/>
            <a:chExt cx="770809" cy="770809"/>
          </a:xfrm>
        </p:grpSpPr>
        <p:sp>
          <p:nvSpPr>
            <p:cNvPr id="299" name="Google Shape;299;p11"/>
            <p:cNvSpPr/>
            <p:nvPr/>
          </p:nvSpPr>
          <p:spPr>
            <a:xfrm>
              <a:off x="576839" y="284687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576839" y="284687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76839" y="212686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576839" y="212686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296848" y="284687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1296848" y="284687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1296848" y="212686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1296848" y="212686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1"/>
          <p:cNvGrpSpPr/>
          <p:nvPr/>
        </p:nvGrpSpPr>
        <p:grpSpPr>
          <a:xfrm>
            <a:off x="3812052" y="357131"/>
            <a:ext cx="360045" cy="360342"/>
            <a:chOff x="3812052" y="357131"/>
            <a:chExt cx="360045" cy="360342"/>
          </a:xfrm>
        </p:grpSpPr>
        <p:sp>
          <p:nvSpPr>
            <p:cNvPr id="308" name="Google Shape;308;p11"/>
            <p:cNvSpPr/>
            <p:nvPr/>
          </p:nvSpPr>
          <p:spPr>
            <a:xfrm>
              <a:off x="3812052" y="357131"/>
              <a:ext cx="360045" cy="180340"/>
            </a:xfrm>
            <a:custGeom>
              <a:rect b="b" l="l" r="r" t="t"/>
              <a:pathLst>
                <a:path extrusionOk="0" h="180340" w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3812052" y="537133"/>
              <a:ext cx="360045" cy="180340"/>
            </a:xfrm>
            <a:custGeom>
              <a:rect b="b" l="l" r="r" t="t"/>
              <a:pathLst>
                <a:path extrusionOk="0" h="180340" w="360045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812052" y="357131"/>
              <a:ext cx="360045" cy="360045"/>
            </a:xfrm>
            <a:custGeom>
              <a:rect b="b" l="l" r="r" t="t"/>
              <a:pathLst>
                <a:path extrusionOk="0" h="360045" w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5" w="360045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11"/>
          <p:cNvSpPr txBox="1"/>
          <p:nvPr/>
        </p:nvSpPr>
        <p:spPr>
          <a:xfrm>
            <a:off x="3688905" y="0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2" name="Google Shape;312;p11"/>
          <p:cNvSpPr txBox="1"/>
          <p:nvPr/>
        </p:nvSpPr>
        <p:spPr>
          <a:xfrm>
            <a:off x="3942295" y="522171"/>
            <a:ext cx="996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1"/>
          <p:cNvGrpSpPr/>
          <p:nvPr/>
        </p:nvGrpSpPr>
        <p:grpSpPr>
          <a:xfrm>
            <a:off x="3791511" y="207640"/>
            <a:ext cx="401085" cy="693104"/>
            <a:chOff x="3791511" y="207640"/>
            <a:chExt cx="401085" cy="693104"/>
          </a:xfrm>
        </p:grpSpPr>
        <p:pic>
          <p:nvPicPr>
            <p:cNvPr id="314" name="Google Shape;31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1511" y="710776"/>
              <a:ext cx="161873" cy="18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0723" y="710776"/>
              <a:ext cx="161873" cy="18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11"/>
            <p:cNvSpPr/>
            <p:nvPr/>
          </p:nvSpPr>
          <p:spPr>
            <a:xfrm>
              <a:off x="3992054" y="210170"/>
              <a:ext cx="0" cy="147320"/>
            </a:xfrm>
            <a:custGeom>
              <a:rect b="b" l="l" r="r" t="t"/>
              <a:pathLst>
                <a:path extrusionOk="0" h="147320" w="120000">
                  <a:moveTo>
                    <a:pt x="0" y="14696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3961688" y="207640"/>
              <a:ext cx="60960" cy="26670"/>
            </a:xfrm>
            <a:custGeom>
              <a:rect b="b" l="l" r="r" t="t"/>
              <a:pathLst>
                <a:path extrusionOk="0" h="26670" w="60960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11"/>
          <p:cNvSpPr txBox="1"/>
          <p:nvPr/>
        </p:nvSpPr>
        <p:spPr>
          <a:xfrm>
            <a:off x="3393059" y="855330"/>
            <a:ext cx="1229995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304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Tautology (always ON)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11"/>
          <p:cNvGrpSpPr/>
          <p:nvPr/>
        </p:nvGrpSpPr>
        <p:grpSpPr>
          <a:xfrm>
            <a:off x="2981393" y="1457359"/>
            <a:ext cx="1974956" cy="1525545"/>
            <a:chOff x="2981393" y="1457359"/>
            <a:chExt cx="1974956" cy="1525545"/>
          </a:xfrm>
        </p:grpSpPr>
        <p:sp>
          <p:nvSpPr>
            <p:cNvPr id="320" name="Google Shape;320;p11"/>
            <p:cNvSpPr/>
            <p:nvPr/>
          </p:nvSpPr>
          <p:spPr>
            <a:xfrm>
              <a:off x="3701402" y="2712313"/>
              <a:ext cx="1250315" cy="0"/>
            </a:xfrm>
            <a:custGeom>
              <a:rect b="b" l="l" r="r" t="t"/>
              <a:pathLst>
                <a:path extrusionOk="0" h="120000" w="1250314">
                  <a:moveTo>
                    <a:pt x="0" y="0"/>
                  </a:moveTo>
                  <a:lnTo>
                    <a:pt x="1249893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4923965" y="2672804"/>
              <a:ext cx="32384" cy="79375"/>
            </a:xfrm>
            <a:custGeom>
              <a:rect b="b" l="l" r="r" t="t"/>
              <a:pathLst>
                <a:path extrusionOk="0" h="79375" w="32385">
                  <a:moveTo>
                    <a:pt x="0" y="0"/>
                  </a:moveTo>
                  <a:lnTo>
                    <a:pt x="5689" y="15525"/>
                  </a:lnTo>
                  <a:lnTo>
                    <a:pt x="13432" y="26915"/>
                  </a:lnTo>
                  <a:lnTo>
                    <a:pt x="22556" y="34724"/>
                  </a:lnTo>
                  <a:lnTo>
                    <a:pt x="32390" y="39509"/>
                  </a:lnTo>
                  <a:lnTo>
                    <a:pt x="22556" y="44293"/>
                  </a:lnTo>
                  <a:lnTo>
                    <a:pt x="13432" y="52102"/>
                  </a:lnTo>
                  <a:lnTo>
                    <a:pt x="5689" y="63492"/>
                  </a:lnTo>
                  <a:lnTo>
                    <a:pt x="0" y="79018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701402" y="1462420"/>
              <a:ext cx="0" cy="1250315"/>
            </a:xfrm>
            <a:custGeom>
              <a:rect b="b" l="l" r="r" t="t"/>
              <a:pathLst>
                <a:path extrusionOk="0" h="1250314" w="120000">
                  <a:moveTo>
                    <a:pt x="0" y="1249893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3661893" y="1457359"/>
              <a:ext cx="79375" cy="32384"/>
            </a:xfrm>
            <a:custGeom>
              <a:rect b="b" l="l" r="r" t="t"/>
              <a:pathLst>
                <a:path extrusionOk="0" h="32384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981393" y="1992304"/>
              <a:ext cx="990600" cy="990600"/>
            </a:xfrm>
            <a:custGeom>
              <a:rect b="b" l="l" r="r" t="t"/>
              <a:pathLst>
                <a:path extrusionOk="0" h="990600" w="990600">
                  <a:moveTo>
                    <a:pt x="0" y="0"/>
                  </a:moveTo>
                  <a:lnTo>
                    <a:pt x="990012" y="990012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1"/>
          <p:cNvSpPr txBox="1"/>
          <p:nvPr/>
        </p:nvSpPr>
        <p:spPr>
          <a:xfrm>
            <a:off x="3521671" y="1392502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3498761" y="1767711"/>
            <a:ext cx="3333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4326763" y="1767711"/>
            <a:ext cx="3333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3149549" y="2238780"/>
            <a:ext cx="10318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11"/>
          <p:cNvGrpSpPr/>
          <p:nvPr/>
        </p:nvGrpSpPr>
        <p:grpSpPr>
          <a:xfrm>
            <a:off x="3676096" y="1966999"/>
            <a:ext cx="770809" cy="770809"/>
            <a:chOff x="3676096" y="1966999"/>
            <a:chExt cx="770809" cy="770809"/>
          </a:xfrm>
        </p:grpSpPr>
        <p:sp>
          <p:nvSpPr>
            <p:cNvPr id="330" name="Google Shape;330;p11"/>
            <p:cNvSpPr/>
            <p:nvPr/>
          </p:nvSpPr>
          <p:spPr>
            <a:xfrm>
              <a:off x="3676096" y="268700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676096" y="268700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676096" y="1966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676096" y="1966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396105" y="268700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396105" y="268700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4396105" y="1966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4396105" y="1966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1"/>
          <p:cNvSpPr txBox="1"/>
          <p:nvPr/>
        </p:nvSpPr>
        <p:spPr>
          <a:xfrm>
            <a:off x="1083691" y="2433284"/>
            <a:ext cx="981075" cy="1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4807064" y="2687144"/>
            <a:ext cx="158750" cy="1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1"/>
          <p:cNvSpPr txBox="1"/>
          <p:nvPr/>
        </p:nvSpPr>
        <p:spPr>
          <a:xfrm>
            <a:off x="3498761" y="2738350"/>
            <a:ext cx="333375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1"/>
          <p:cNvSpPr txBox="1"/>
          <p:nvPr/>
        </p:nvSpPr>
        <p:spPr>
          <a:xfrm>
            <a:off x="4254766" y="2738350"/>
            <a:ext cx="333375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1"/>
          <p:cNvSpPr txBox="1"/>
          <p:nvPr/>
        </p:nvSpPr>
        <p:spPr>
          <a:xfrm>
            <a:off x="1707807" y="2846999"/>
            <a:ext cx="158750" cy="1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1"/>
          <p:cNvSpPr txBox="1"/>
          <p:nvPr/>
        </p:nvSpPr>
        <p:spPr>
          <a:xfrm>
            <a:off x="399503" y="2898205"/>
            <a:ext cx="333375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1155509" y="2898205"/>
            <a:ext cx="333375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2"/>
          <p:cNvGrpSpPr/>
          <p:nvPr/>
        </p:nvGrpSpPr>
        <p:grpSpPr>
          <a:xfrm>
            <a:off x="1160863" y="357131"/>
            <a:ext cx="360045" cy="360342"/>
            <a:chOff x="1160863" y="357131"/>
            <a:chExt cx="360045" cy="360342"/>
          </a:xfrm>
        </p:grpSpPr>
        <p:sp>
          <p:nvSpPr>
            <p:cNvPr id="351" name="Google Shape;351;p12"/>
            <p:cNvSpPr/>
            <p:nvPr/>
          </p:nvSpPr>
          <p:spPr>
            <a:xfrm>
              <a:off x="1160863" y="357131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1160863" y="537133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>
              <a:off x="1160863" y="357131"/>
              <a:ext cx="360045" cy="360045"/>
            </a:xfrm>
            <a:custGeom>
              <a:rect b="b" l="l" r="r" t="t"/>
              <a:pathLst>
                <a:path extrusionOk="0" h="360045" w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5" w="360044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12"/>
          <p:cNvSpPr txBox="1"/>
          <p:nvPr>
            <p:ph type="title"/>
          </p:nvPr>
        </p:nvSpPr>
        <p:spPr>
          <a:xfrm>
            <a:off x="1037716" y="0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y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/>
              <a:t>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/>
          </a:p>
        </p:txBody>
      </p:sp>
      <p:sp>
        <p:nvSpPr>
          <p:cNvPr id="355" name="Google Shape;355;p12"/>
          <p:cNvSpPr txBox="1"/>
          <p:nvPr/>
        </p:nvSpPr>
        <p:spPr>
          <a:xfrm>
            <a:off x="1782127" y="522171"/>
            <a:ext cx="1974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1291107" y="522552"/>
            <a:ext cx="996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12"/>
          <p:cNvGrpSpPr/>
          <p:nvPr/>
        </p:nvGrpSpPr>
        <p:grpSpPr>
          <a:xfrm>
            <a:off x="1140323" y="207640"/>
            <a:ext cx="401085" cy="693104"/>
            <a:chOff x="1140323" y="207640"/>
            <a:chExt cx="401085" cy="693104"/>
          </a:xfrm>
        </p:grpSpPr>
        <p:pic>
          <p:nvPicPr>
            <p:cNvPr id="358" name="Google Shape;35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0323" y="710776"/>
              <a:ext cx="401085" cy="18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12"/>
            <p:cNvSpPr/>
            <p:nvPr/>
          </p:nvSpPr>
          <p:spPr>
            <a:xfrm>
              <a:off x="1340865" y="210170"/>
              <a:ext cx="0" cy="147320"/>
            </a:xfrm>
            <a:custGeom>
              <a:rect b="b" l="l" r="r" t="t"/>
              <a:pathLst>
                <a:path extrusionOk="0" h="147320" w="120000">
                  <a:moveTo>
                    <a:pt x="0" y="14696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1310499" y="207640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12"/>
          <p:cNvGrpSpPr/>
          <p:nvPr/>
        </p:nvGrpSpPr>
        <p:grpSpPr>
          <a:xfrm>
            <a:off x="421289" y="1159625"/>
            <a:ext cx="1801469" cy="1801477"/>
            <a:chOff x="421289" y="1159625"/>
            <a:chExt cx="1801469" cy="1801477"/>
          </a:xfrm>
        </p:grpSpPr>
        <p:sp>
          <p:nvSpPr>
            <p:cNvPr id="362" name="Google Shape;362;p12"/>
            <p:cNvSpPr/>
            <p:nvPr/>
          </p:nvSpPr>
          <p:spPr>
            <a:xfrm>
              <a:off x="1147813" y="2234577"/>
              <a:ext cx="1069975" cy="0"/>
            </a:xfrm>
            <a:custGeom>
              <a:rect b="b" l="l" r="r" t="t"/>
              <a:pathLst>
                <a:path extrusionOk="0" h="120000" w="1069975">
                  <a:moveTo>
                    <a:pt x="0" y="0"/>
                  </a:moveTo>
                  <a:lnTo>
                    <a:pt x="1069891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2190374" y="2195068"/>
              <a:ext cx="32384" cy="79375"/>
            </a:xfrm>
            <a:custGeom>
              <a:rect b="b" l="l" r="r" t="t"/>
              <a:pathLst>
                <a:path extrusionOk="0" h="79375" w="32385">
                  <a:moveTo>
                    <a:pt x="0" y="0"/>
                  </a:moveTo>
                  <a:lnTo>
                    <a:pt x="5689" y="15525"/>
                  </a:lnTo>
                  <a:lnTo>
                    <a:pt x="13432" y="26915"/>
                  </a:lnTo>
                  <a:lnTo>
                    <a:pt x="22556" y="34724"/>
                  </a:lnTo>
                  <a:lnTo>
                    <a:pt x="32390" y="39509"/>
                  </a:lnTo>
                  <a:lnTo>
                    <a:pt x="22556" y="44293"/>
                  </a:lnTo>
                  <a:lnTo>
                    <a:pt x="13432" y="52102"/>
                  </a:lnTo>
                  <a:lnTo>
                    <a:pt x="5689" y="63492"/>
                  </a:lnTo>
                  <a:lnTo>
                    <a:pt x="0" y="79018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147813" y="1164686"/>
              <a:ext cx="0" cy="1069975"/>
            </a:xfrm>
            <a:custGeom>
              <a:rect b="b" l="l" r="r" t="t"/>
              <a:pathLst>
                <a:path extrusionOk="0" h="1069975" w="120000">
                  <a:moveTo>
                    <a:pt x="0" y="1069891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108304" y="1159625"/>
              <a:ext cx="79375" cy="32384"/>
            </a:xfrm>
            <a:custGeom>
              <a:rect b="b" l="l" r="r" t="t"/>
              <a:pathLst>
                <a:path extrusionOk="0" h="32384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434961" y="2234577"/>
              <a:ext cx="713105" cy="713105"/>
            </a:xfrm>
            <a:custGeom>
              <a:rect b="b" l="l" r="r" t="t"/>
              <a:pathLst>
                <a:path extrusionOk="0" h="713105" w="713105">
                  <a:moveTo>
                    <a:pt x="712851" y="0"/>
                  </a:moveTo>
                  <a:lnTo>
                    <a:pt x="0" y="712851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7" name="Google Shape;36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1289" y="2895105"/>
              <a:ext cx="65995" cy="659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12"/>
          <p:cNvSpPr txBox="1"/>
          <p:nvPr/>
        </p:nvSpPr>
        <p:spPr>
          <a:xfrm>
            <a:off x="879754" y="2225965"/>
            <a:ext cx="46418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12"/>
          <p:cNvGrpSpPr/>
          <p:nvPr/>
        </p:nvGrpSpPr>
        <p:grpSpPr>
          <a:xfrm>
            <a:off x="715809" y="1514568"/>
            <a:ext cx="1152525" cy="1152525"/>
            <a:chOff x="715809" y="1514568"/>
            <a:chExt cx="1152525" cy="1152525"/>
          </a:xfrm>
        </p:grpSpPr>
        <p:sp>
          <p:nvSpPr>
            <p:cNvPr id="370" name="Google Shape;370;p12"/>
            <p:cNvSpPr/>
            <p:nvPr/>
          </p:nvSpPr>
          <p:spPr>
            <a:xfrm>
              <a:off x="1122507" y="2209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1122507" y="2209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715809" y="1514568"/>
              <a:ext cx="1152525" cy="1152525"/>
            </a:xfrm>
            <a:custGeom>
              <a:rect b="b" l="l" r="r" t="t"/>
              <a:pathLst>
                <a:path extrusionOk="0" h="1152525" w="1152525">
                  <a:moveTo>
                    <a:pt x="432004" y="0"/>
                  </a:moveTo>
                  <a:lnTo>
                    <a:pt x="0" y="1152013"/>
                  </a:lnTo>
                  <a:lnTo>
                    <a:pt x="1152013" y="720008"/>
                  </a:lnTo>
                  <a:lnTo>
                    <a:pt x="43200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715809" y="1514568"/>
              <a:ext cx="1152525" cy="1152525"/>
            </a:xfrm>
            <a:custGeom>
              <a:rect b="b" l="l" r="r" t="t"/>
              <a:pathLst>
                <a:path extrusionOk="0" h="1152525" w="1152525">
                  <a:moveTo>
                    <a:pt x="1152013" y="720008"/>
                  </a:moveTo>
                  <a:lnTo>
                    <a:pt x="432004" y="0"/>
                  </a:lnTo>
                  <a:lnTo>
                    <a:pt x="0" y="1152013"/>
                  </a:lnTo>
                  <a:lnTo>
                    <a:pt x="1152013" y="72000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12"/>
          <p:cNvSpPr txBox="1"/>
          <p:nvPr/>
        </p:nvSpPr>
        <p:spPr>
          <a:xfrm>
            <a:off x="841654" y="836153"/>
            <a:ext cx="883919" cy="64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079" lvl="0" marL="164465" marR="43180" rtl="0" algn="l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 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1610347" y="2225965"/>
            <a:ext cx="6654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 </a:t>
            </a:r>
            <a:r>
              <a:rPr baseline="30000" i="1" lang="en-US" sz="16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30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30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1707756" y="1289963"/>
            <a:ext cx="46418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555751" y="1757970"/>
            <a:ext cx="46418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1178356" y="1761044"/>
            <a:ext cx="18167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9" name="Google Shape;379;p12"/>
          <p:cNvGrpSpPr/>
          <p:nvPr/>
        </p:nvGrpSpPr>
        <p:grpSpPr>
          <a:xfrm>
            <a:off x="690503" y="1489263"/>
            <a:ext cx="1202813" cy="1202813"/>
            <a:chOff x="690503" y="1489263"/>
            <a:chExt cx="1202813" cy="1202813"/>
          </a:xfrm>
        </p:grpSpPr>
        <p:sp>
          <p:nvSpPr>
            <p:cNvPr id="380" name="Google Shape;380;p12"/>
            <p:cNvSpPr/>
            <p:nvPr/>
          </p:nvSpPr>
          <p:spPr>
            <a:xfrm>
              <a:off x="1122507" y="148926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1122507" y="148926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1842516" y="2209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1842516" y="2209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1842516" y="148926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1842516" y="148926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690503" y="264127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690503" y="264127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690503" y="192126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690503" y="192126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1410512" y="264127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1410512" y="264127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715809" y="1514568"/>
              <a:ext cx="1152525" cy="1152525"/>
            </a:xfrm>
            <a:custGeom>
              <a:rect b="b" l="l" r="r" t="t"/>
              <a:pathLst>
                <a:path extrusionOk="0" h="1152525" w="1152525">
                  <a:moveTo>
                    <a:pt x="432004" y="0"/>
                  </a:moveTo>
                  <a:lnTo>
                    <a:pt x="0" y="432004"/>
                  </a:lnTo>
                </a:path>
                <a:path extrusionOk="0" h="1152525" w="1152525">
                  <a:moveTo>
                    <a:pt x="0" y="1152013"/>
                  </a:moveTo>
                  <a:lnTo>
                    <a:pt x="0" y="432004"/>
                  </a:lnTo>
                </a:path>
                <a:path extrusionOk="0" h="1152525" w="1152525">
                  <a:moveTo>
                    <a:pt x="432004" y="0"/>
                  </a:moveTo>
                  <a:lnTo>
                    <a:pt x="1152013" y="0"/>
                  </a:lnTo>
                </a:path>
                <a:path extrusionOk="0" h="1152525" w="1152525">
                  <a:moveTo>
                    <a:pt x="1152013" y="720008"/>
                  </a:moveTo>
                  <a:lnTo>
                    <a:pt x="1152013" y="0"/>
                  </a:lnTo>
                </a:path>
                <a:path extrusionOk="0" h="1152525" w="1152525">
                  <a:moveTo>
                    <a:pt x="720008" y="432004"/>
                  </a:moveTo>
                  <a:lnTo>
                    <a:pt x="1152013" y="0"/>
                  </a:lnTo>
                </a:path>
                <a:path extrusionOk="0" h="1152525" w="1152525">
                  <a:moveTo>
                    <a:pt x="720008" y="432004"/>
                  </a:moveTo>
                  <a:lnTo>
                    <a:pt x="720008" y="1152013"/>
                  </a:lnTo>
                </a:path>
                <a:path extrusionOk="0" h="1152525" w="1152525">
                  <a:moveTo>
                    <a:pt x="720008" y="1152013"/>
                  </a:moveTo>
                  <a:lnTo>
                    <a:pt x="1152013" y="720008"/>
                  </a:lnTo>
                </a:path>
                <a:path extrusionOk="0" h="1152525" w="1152525">
                  <a:moveTo>
                    <a:pt x="0" y="1152013"/>
                  </a:moveTo>
                  <a:lnTo>
                    <a:pt x="720008" y="1152013"/>
                  </a:lnTo>
                </a:path>
                <a:path extrusionOk="0" h="1152525" w="1152525">
                  <a:moveTo>
                    <a:pt x="0" y="432004"/>
                  </a:moveTo>
                  <a:lnTo>
                    <a:pt x="720008" y="432004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1410512" y="192126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1410512" y="192126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12"/>
          <p:cNvSpPr txBox="1"/>
          <p:nvPr/>
        </p:nvSpPr>
        <p:spPr>
          <a:xfrm>
            <a:off x="3157994" y="0"/>
            <a:ext cx="2374900" cy="1327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-106680" lvl="0" marL="11874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What if we have more than 2 inputs?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Well, instead of a line we will have a plane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For the OR function, we want a plane  such that the point (0,0,0) lies on one  side and the remaining 7 points lie on the  other side of the plane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2"/>
          <p:cNvSpPr txBox="1"/>
          <p:nvPr/>
        </p:nvSpPr>
        <p:spPr>
          <a:xfrm>
            <a:off x="483755" y="2692605"/>
            <a:ext cx="464184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2"/>
          <p:cNvSpPr txBox="1"/>
          <p:nvPr/>
        </p:nvSpPr>
        <p:spPr>
          <a:xfrm>
            <a:off x="1203756" y="2692605"/>
            <a:ext cx="464184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2"/>
          <p:cNvSpPr txBox="1"/>
          <p:nvPr/>
        </p:nvSpPr>
        <p:spPr>
          <a:xfrm>
            <a:off x="273481" y="2857400"/>
            <a:ext cx="158750" cy="1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2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"/>
          <p:cNvSpPr txBox="1"/>
          <p:nvPr/>
        </p:nvSpPr>
        <p:spPr>
          <a:xfrm>
            <a:off x="359994" y="779132"/>
            <a:ext cx="5039995" cy="195580"/>
          </a:xfrm>
          <a:prstGeom prst="rect">
            <a:avLst/>
          </a:prstGeom>
          <a:solidFill>
            <a:srgbClr val="02354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445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story so far ...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13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3"/>
          <p:cNvSpPr txBox="1"/>
          <p:nvPr/>
        </p:nvSpPr>
        <p:spPr>
          <a:xfrm>
            <a:off x="517994" y="1001240"/>
            <a:ext cx="4895215" cy="105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 single McCulloch Pitts Neuron can be used to represent boolean functions which are  linearly separable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Linear separability (for boolean functions) : There exists a line (plane) such that all in-  puts which produce a 1 lie on one side of the line (plane) and all inputs which produce  a 0 lie on other side of the line (plane)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"/>
          <p:cNvSpPr txBox="1"/>
          <p:nvPr/>
        </p:nvSpPr>
        <p:spPr>
          <a:xfrm>
            <a:off x="347294" y="1373172"/>
            <a:ext cx="1799589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2.3: Perceptron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2" name="Google Shape;412;p14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"/>
          <p:cNvSpPr txBox="1"/>
          <p:nvPr/>
        </p:nvSpPr>
        <p:spPr>
          <a:xfrm>
            <a:off x="359994" y="741171"/>
            <a:ext cx="5039995" cy="195580"/>
          </a:xfrm>
          <a:prstGeom prst="rect">
            <a:avLst/>
          </a:prstGeom>
          <a:solidFill>
            <a:srgbClr val="02354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445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story ahead ...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8" name="Google Shape;418;p15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17994" y="925319"/>
            <a:ext cx="4895215" cy="1167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What about non-boolean (say, real) inputs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Do we always need to hand code the threshold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Are all inputs equal ? What if we want to assign more weight (importance) to some  inputs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What about functions which are not linearly separable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"/>
          <p:cNvSpPr txBox="1"/>
          <p:nvPr/>
        </p:nvSpPr>
        <p:spPr>
          <a:xfrm>
            <a:off x="368347" y="2090189"/>
            <a:ext cx="594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6"/>
          <p:cNvSpPr txBox="1"/>
          <p:nvPr/>
        </p:nvSpPr>
        <p:spPr>
          <a:xfrm>
            <a:off x="1157602" y="2078073"/>
            <a:ext cx="102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1517608" y="2078073"/>
            <a:ext cx="1029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6"/>
          <p:cNvSpPr txBox="1"/>
          <p:nvPr/>
        </p:nvSpPr>
        <p:spPr>
          <a:xfrm>
            <a:off x="1815309" y="2090189"/>
            <a:ext cx="2211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p16"/>
          <p:cNvGrpSpPr/>
          <p:nvPr/>
        </p:nvGrpSpPr>
        <p:grpSpPr>
          <a:xfrm>
            <a:off x="1028832" y="1285988"/>
            <a:ext cx="360045" cy="360045"/>
            <a:chOff x="1065157" y="559663"/>
            <a:chExt cx="360045" cy="360045"/>
          </a:xfrm>
        </p:grpSpPr>
        <p:sp>
          <p:nvSpPr>
            <p:cNvPr id="429" name="Google Shape;429;p16"/>
            <p:cNvSpPr/>
            <p:nvPr/>
          </p:nvSpPr>
          <p:spPr>
            <a:xfrm>
              <a:off x="1065157" y="559663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1065157" y="559663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360004" y="180001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16"/>
          <p:cNvSpPr txBox="1"/>
          <p:nvPr/>
        </p:nvSpPr>
        <p:spPr>
          <a:xfrm>
            <a:off x="1159646" y="791119"/>
            <a:ext cx="93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16"/>
          <p:cNvGrpSpPr/>
          <p:nvPr/>
        </p:nvGrpSpPr>
        <p:grpSpPr>
          <a:xfrm>
            <a:off x="573484" y="1020518"/>
            <a:ext cx="1270816" cy="1145857"/>
            <a:chOff x="609809" y="294193"/>
            <a:chExt cx="1270816" cy="1145857"/>
          </a:xfrm>
        </p:grpSpPr>
        <p:sp>
          <p:nvSpPr>
            <p:cNvPr id="433" name="Google Shape;433;p16"/>
            <p:cNvSpPr/>
            <p:nvPr/>
          </p:nvSpPr>
          <p:spPr>
            <a:xfrm>
              <a:off x="609809" y="877503"/>
              <a:ext cx="504190" cy="529590"/>
            </a:xfrm>
            <a:custGeom>
              <a:rect b="b" l="l" r="r" t="t"/>
              <a:pathLst>
                <a:path extrusionOk="0" h="529590" w="504190">
                  <a:moveTo>
                    <a:pt x="0" y="529248"/>
                  </a:moveTo>
                  <a:lnTo>
                    <a:pt x="504074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1075443" y="873781"/>
              <a:ext cx="44450" cy="42545"/>
            </a:xfrm>
            <a:custGeom>
              <a:rect b="b" l="l" r="r" t="t"/>
              <a:pathLst>
                <a:path extrusionOk="0" h="42544" w="44450">
                  <a:moveTo>
                    <a:pt x="0" y="0"/>
                  </a:moveTo>
                  <a:lnTo>
                    <a:pt x="11843" y="4888"/>
                  </a:lnTo>
                  <a:lnTo>
                    <a:pt x="22533" y="6372"/>
                  </a:lnTo>
                  <a:lnTo>
                    <a:pt x="32004" y="5141"/>
                  </a:lnTo>
                  <a:lnTo>
                    <a:pt x="40187" y="1887"/>
                  </a:lnTo>
                  <a:lnTo>
                    <a:pt x="37336" y="10219"/>
                  </a:lnTo>
                  <a:lnTo>
                    <a:pt x="36568" y="19738"/>
                  </a:lnTo>
                  <a:lnTo>
                    <a:pt x="38570" y="30344"/>
                  </a:lnTo>
                  <a:lnTo>
                    <a:pt x="44030" y="41935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927471" y="911730"/>
              <a:ext cx="236220" cy="495300"/>
            </a:xfrm>
            <a:custGeom>
              <a:rect b="b" l="l" r="r" t="t"/>
              <a:pathLst>
                <a:path extrusionOk="0" h="495300" w="236219">
                  <a:moveTo>
                    <a:pt x="0" y="495021"/>
                  </a:moveTo>
                  <a:lnTo>
                    <a:pt x="235756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1125494" y="909440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10729"/>
                  </a:moveTo>
                  <a:lnTo>
                    <a:pt x="12791" y="11689"/>
                  </a:lnTo>
                  <a:lnTo>
                    <a:pt x="23425" y="9768"/>
                  </a:lnTo>
                  <a:lnTo>
                    <a:pt x="32053" y="5646"/>
                  </a:lnTo>
                  <a:lnTo>
                    <a:pt x="38824" y="0"/>
                  </a:lnTo>
                  <a:lnTo>
                    <a:pt x="38708" y="8815"/>
                  </a:lnTo>
                  <a:lnTo>
                    <a:pt x="40945" y="18112"/>
                  </a:lnTo>
                  <a:lnTo>
                    <a:pt x="46156" y="27578"/>
                  </a:lnTo>
                  <a:lnTo>
                    <a:pt x="54963" y="36905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1245160" y="929789"/>
              <a:ext cx="0" cy="509905"/>
            </a:xfrm>
            <a:custGeom>
              <a:rect b="b" l="l" r="r" t="t"/>
              <a:pathLst>
                <a:path extrusionOk="0" h="509905" w="120000">
                  <a:moveTo>
                    <a:pt x="0" y="50986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1214793" y="927259"/>
              <a:ext cx="60960" cy="26670"/>
            </a:xfrm>
            <a:custGeom>
              <a:rect b="b" l="l" r="r" t="t"/>
              <a:pathLst>
                <a:path extrusionOk="0" h="26669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1327091" y="911730"/>
              <a:ext cx="251460" cy="528320"/>
            </a:xfrm>
            <a:custGeom>
              <a:rect b="b" l="l" r="r" t="t"/>
              <a:pathLst>
                <a:path extrusionOk="0" h="528319" w="251459">
                  <a:moveTo>
                    <a:pt x="251414" y="5279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1309863" y="909440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36905"/>
                  </a:moveTo>
                  <a:lnTo>
                    <a:pt x="8807" y="27579"/>
                  </a:lnTo>
                  <a:lnTo>
                    <a:pt x="14018" y="18112"/>
                  </a:lnTo>
                  <a:lnTo>
                    <a:pt x="16254" y="8815"/>
                  </a:lnTo>
                  <a:lnTo>
                    <a:pt x="16138" y="0"/>
                  </a:lnTo>
                  <a:lnTo>
                    <a:pt x="22910" y="5646"/>
                  </a:lnTo>
                  <a:lnTo>
                    <a:pt x="31537" y="9768"/>
                  </a:lnTo>
                  <a:lnTo>
                    <a:pt x="42171" y="11689"/>
                  </a:lnTo>
                  <a:lnTo>
                    <a:pt x="54963" y="1072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1376435" y="877503"/>
              <a:ext cx="504190" cy="529590"/>
            </a:xfrm>
            <a:custGeom>
              <a:rect b="b" l="l" r="r" t="t"/>
              <a:pathLst>
                <a:path extrusionOk="0" h="529590" w="504189">
                  <a:moveTo>
                    <a:pt x="504074" y="5292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1370845" y="873781"/>
              <a:ext cx="44450" cy="42545"/>
            </a:xfrm>
            <a:custGeom>
              <a:rect b="b" l="l" r="r" t="t"/>
              <a:pathLst>
                <a:path extrusionOk="0" h="42544" w="44450">
                  <a:moveTo>
                    <a:pt x="0" y="41935"/>
                  </a:moveTo>
                  <a:lnTo>
                    <a:pt x="5459" y="30344"/>
                  </a:lnTo>
                  <a:lnTo>
                    <a:pt x="7462" y="19738"/>
                  </a:lnTo>
                  <a:lnTo>
                    <a:pt x="6694" y="10219"/>
                  </a:lnTo>
                  <a:lnTo>
                    <a:pt x="3842" y="1887"/>
                  </a:lnTo>
                  <a:lnTo>
                    <a:pt x="12025" y="5141"/>
                  </a:lnTo>
                  <a:lnTo>
                    <a:pt x="21496" y="6372"/>
                  </a:lnTo>
                  <a:lnTo>
                    <a:pt x="32187" y="4888"/>
                  </a:lnTo>
                  <a:lnTo>
                    <a:pt x="4403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245160" y="296723"/>
              <a:ext cx="0" cy="258445"/>
            </a:xfrm>
            <a:custGeom>
              <a:rect b="b" l="l" r="r" t="t"/>
              <a:pathLst>
                <a:path extrusionOk="0" h="258445" w="120000">
                  <a:moveTo>
                    <a:pt x="0" y="2578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1214793" y="294193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16"/>
          <p:cNvSpPr txBox="1"/>
          <p:nvPr/>
        </p:nvSpPr>
        <p:spPr>
          <a:xfrm>
            <a:off x="422970" y="1862018"/>
            <a:ext cx="198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6"/>
          <p:cNvSpPr txBox="1"/>
          <p:nvPr/>
        </p:nvSpPr>
        <p:spPr>
          <a:xfrm>
            <a:off x="5531726" y="2992867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6"/>
          <p:cNvSpPr txBox="1"/>
          <p:nvPr/>
        </p:nvSpPr>
        <p:spPr>
          <a:xfrm>
            <a:off x="782977" y="1862018"/>
            <a:ext cx="198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6"/>
          <p:cNvSpPr txBox="1"/>
          <p:nvPr/>
        </p:nvSpPr>
        <p:spPr>
          <a:xfrm>
            <a:off x="1093301" y="1852316"/>
            <a:ext cx="303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	..</a:t>
            </a:r>
            <a:endParaRPr sz="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6"/>
          <p:cNvSpPr txBox="1"/>
          <p:nvPr/>
        </p:nvSpPr>
        <p:spPr>
          <a:xfrm>
            <a:off x="1498381" y="1862018"/>
            <a:ext cx="208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2196450" y="754700"/>
            <a:ext cx="32010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Frank Rosenblatt, an American psychologist, pro-  posed the 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classical perceptron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model (1958)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 more general computational model than McCul-  loch–Pitts neurons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6"/>
          <p:cNvSpPr txBox="1"/>
          <p:nvPr/>
        </p:nvSpPr>
        <p:spPr>
          <a:xfrm>
            <a:off x="2196450" y="1622175"/>
            <a:ext cx="32010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Main differences: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Introduction of numerical  weights for inputs and a mechanism for learning  these weights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Inputs are no longer limited to boolean values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29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Refined and carefully analyzed by Minsky and Pa-  pert (1969) - their model is referred to as the 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per-  ceptron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model here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"/>
          <p:cNvSpPr txBox="1"/>
          <p:nvPr/>
        </p:nvSpPr>
        <p:spPr>
          <a:xfrm>
            <a:off x="709676" y="1376526"/>
            <a:ext cx="9302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baseline="30000" i="1" lang="en-US" sz="16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baseline="30000"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7"/>
          <p:cNvSpPr txBox="1"/>
          <p:nvPr/>
        </p:nvSpPr>
        <p:spPr>
          <a:xfrm>
            <a:off x="1871637" y="1364397"/>
            <a:ext cx="1028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 txBox="1"/>
          <p:nvPr/>
        </p:nvSpPr>
        <p:spPr>
          <a:xfrm>
            <a:off x="2169337" y="1376526"/>
            <a:ext cx="22097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9" name="Google Shape;459;p17"/>
          <p:cNvGrpSpPr/>
          <p:nvPr/>
        </p:nvGrpSpPr>
        <p:grpSpPr>
          <a:xfrm>
            <a:off x="1382861" y="572325"/>
            <a:ext cx="360045" cy="360045"/>
            <a:chOff x="1382861" y="572325"/>
            <a:chExt cx="360045" cy="360045"/>
          </a:xfrm>
        </p:grpSpPr>
        <p:sp>
          <p:nvSpPr>
            <p:cNvPr id="460" name="Google Shape;460;p17"/>
            <p:cNvSpPr/>
            <p:nvPr/>
          </p:nvSpPr>
          <p:spPr>
            <a:xfrm>
              <a:off x="1382861" y="572325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382861" y="572325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360004" y="180001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17"/>
          <p:cNvSpPr txBox="1"/>
          <p:nvPr/>
        </p:nvSpPr>
        <p:spPr>
          <a:xfrm>
            <a:off x="1513662" y="77443"/>
            <a:ext cx="933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17"/>
          <p:cNvGrpSpPr/>
          <p:nvPr/>
        </p:nvGrpSpPr>
        <p:grpSpPr>
          <a:xfrm>
            <a:off x="630944" y="306854"/>
            <a:ext cx="1567385" cy="1145858"/>
            <a:chOff x="630944" y="306854"/>
            <a:chExt cx="1567385" cy="1145858"/>
          </a:xfrm>
        </p:grpSpPr>
        <p:sp>
          <p:nvSpPr>
            <p:cNvPr id="464" name="Google Shape;464;p17"/>
            <p:cNvSpPr/>
            <p:nvPr/>
          </p:nvSpPr>
          <p:spPr>
            <a:xfrm>
              <a:off x="927512" y="890165"/>
              <a:ext cx="504190" cy="529590"/>
            </a:xfrm>
            <a:custGeom>
              <a:rect b="b" l="l" r="r" t="t"/>
              <a:pathLst>
                <a:path extrusionOk="0" h="529590" w="504190">
                  <a:moveTo>
                    <a:pt x="0" y="529248"/>
                  </a:moveTo>
                  <a:lnTo>
                    <a:pt x="504074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393147" y="886443"/>
              <a:ext cx="44450" cy="42545"/>
            </a:xfrm>
            <a:custGeom>
              <a:rect b="b" l="l" r="r" t="t"/>
              <a:pathLst>
                <a:path extrusionOk="0" h="42544" w="44450">
                  <a:moveTo>
                    <a:pt x="0" y="0"/>
                  </a:moveTo>
                  <a:lnTo>
                    <a:pt x="11843" y="4888"/>
                  </a:lnTo>
                  <a:lnTo>
                    <a:pt x="22533" y="6372"/>
                  </a:lnTo>
                  <a:lnTo>
                    <a:pt x="32004" y="5141"/>
                  </a:lnTo>
                  <a:lnTo>
                    <a:pt x="40187" y="1887"/>
                  </a:lnTo>
                  <a:lnTo>
                    <a:pt x="37336" y="10219"/>
                  </a:lnTo>
                  <a:lnTo>
                    <a:pt x="36568" y="19738"/>
                  </a:lnTo>
                  <a:lnTo>
                    <a:pt x="38570" y="30344"/>
                  </a:lnTo>
                  <a:lnTo>
                    <a:pt x="44030" y="41935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1245174" y="924392"/>
              <a:ext cx="236220" cy="495300"/>
            </a:xfrm>
            <a:custGeom>
              <a:rect b="b" l="l" r="r" t="t"/>
              <a:pathLst>
                <a:path extrusionOk="0" h="495300" w="236219">
                  <a:moveTo>
                    <a:pt x="0" y="495021"/>
                  </a:moveTo>
                  <a:lnTo>
                    <a:pt x="235756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1443197" y="922102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10729"/>
                  </a:moveTo>
                  <a:lnTo>
                    <a:pt x="12791" y="11689"/>
                  </a:lnTo>
                  <a:lnTo>
                    <a:pt x="23425" y="9768"/>
                  </a:lnTo>
                  <a:lnTo>
                    <a:pt x="32053" y="5646"/>
                  </a:lnTo>
                  <a:lnTo>
                    <a:pt x="38824" y="0"/>
                  </a:lnTo>
                  <a:lnTo>
                    <a:pt x="38708" y="8815"/>
                  </a:lnTo>
                  <a:lnTo>
                    <a:pt x="40945" y="18112"/>
                  </a:lnTo>
                  <a:lnTo>
                    <a:pt x="46156" y="27578"/>
                  </a:lnTo>
                  <a:lnTo>
                    <a:pt x="54963" y="36905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1562863" y="942451"/>
              <a:ext cx="0" cy="509905"/>
            </a:xfrm>
            <a:custGeom>
              <a:rect b="b" l="l" r="r" t="t"/>
              <a:pathLst>
                <a:path extrusionOk="0" h="509905" w="120000">
                  <a:moveTo>
                    <a:pt x="0" y="50986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1532497" y="939921"/>
              <a:ext cx="60960" cy="26670"/>
            </a:xfrm>
            <a:custGeom>
              <a:rect b="b" l="l" r="r" t="t"/>
              <a:pathLst>
                <a:path extrusionOk="0" h="26669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1644795" y="924392"/>
              <a:ext cx="251460" cy="528320"/>
            </a:xfrm>
            <a:custGeom>
              <a:rect b="b" l="l" r="r" t="t"/>
              <a:pathLst>
                <a:path extrusionOk="0" h="528319" w="251460">
                  <a:moveTo>
                    <a:pt x="251414" y="5279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1627566" y="922102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36905"/>
                  </a:moveTo>
                  <a:lnTo>
                    <a:pt x="8807" y="27579"/>
                  </a:lnTo>
                  <a:lnTo>
                    <a:pt x="14018" y="18112"/>
                  </a:lnTo>
                  <a:lnTo>
                    <a:pt x="16254" y="8815"/>
                  </a:lnTo>
                  <a:lnTo>
                    <a:pt x="16138" y="0"/>
                  </a:lnTo>
                  <a:lnTo>
                    <a:pt x="22910" y="5646"/>
                  </a:lnTo>
                  <a:lnTo>
                    <a:pt x="31537" y="9768"/>
                  </a:lnTo>
                  <a:lnTo>
                    <a:pt x="42171" y="11689"/>
                  </a:lnTo>
                  <a:lnTo>
                    <a:pt x="54963" y="1072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1694139" y="890165"/>
              <a:ext cx="504190" cy="529590"/>
            </a:xfrm>
            <a:custGeom>
              <a:rect b="b" l="l" r="r" t="t"/>
              <a:pathLst>
                <a:path extrusionOk="0" h="529590" w="504189">
                  <a:moveTo>
                    <a:pt x="504074" y="5292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1688548" y="886443"/>
              <a:ext cx="44450" cy="42545"/>
            </a:xfrm>
            <a:custGeom>
              <a:rect b="b" l="l" r="r" t="t"/>
              <a:pathLst>
                <a:path extrusionOk="0" h="42544" w="44450">
                  <a:moveTo>
                    <a:pt x="0" y="41935"/>
                  </a:moveTo>
                  <a:lnTo>
                    <a:pt x="5459" y="30344"/>
                  </a:lnTo>
                  <a:lnTo>
                    <a:pt x="7462" y="19738"/>
                  </a:lnTo>
                  <a:lnTo>
                    <a:pt x="6694" y="10219"/>
                  </a:lnTo>
                  <a:lnTo>
                    <a:pt x="3842" y="1887"/>
                  </a:lnTo>
                  <a:lnTo>
                    <a:pt x="12025" y="5141"/>
                  </a:lnTo>
                  <a:lnTo>
                    <a:pt x="21496" y="6372"/>
                  </a:lnTo>
                  <a:lnTo>
                    <a:pt x="32187" y="4888"/>
                  </a:lnTo>
                  <a:lnTo>
                    <a:pt x="4403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630944" y="861871"/>
              <a:ext cx="775970" cy="542925"/>
            </a:xfrm>
            <a:custGeom>
              <a:rect b="b" l="l" r="r" t="t"/>
              <a:pathLst>
                <a:path extrusionOk="0" h="542925" w="775969">
                  <a:moveTo>
                    <a:pt x="0" y="542726"/>
                  </a:moveTo>
                  <a:lnTo>
                    <a:pt x="775432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1369304" y="850581"/>
              <a:ext cx="39370" cy="50165"/>
            </a:xfrm>
            <a:custGeom>
              <a:rect b="b" l="l" r="r" t="t"/>
              <a:pathLst>
                <a:path extrusionOk="0" h="50165" w="39369">
                  <a:moveTo>
                    <a:pt x="0" y="0"/>
                  </a:moveTo>
                  <a:lnTo>
                    <a:pt x="10679" y="7158"/>
                  </a:lnTo>
                  <a:lnTo>
                    <a:pt x="20900" y="10739"/>
                  </a:lnTo>
                  <a:lnTo>
                    <a:pt x="30460" y="11408"/>
                  </a:lnTo>
                  <a:lnTo>
                    <a:pt x="39155" y="9832"/>
                  </a:lnTo>
                  <a:lnTo>
                    <a:pt x="34697" y="17461"/>
                  </a:lnTo>
                  <a:lnTo>
                    <a:pt x="32052" y="26672"/>
                  </a:lnTo>
                  <a:lnTo>
                    <a:pt x="31917" y="37502"/>
                  </a:lnTo>
                  <a:lnTo>
                    <a:pt x="34987" y="49987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1562863" y="309385"/>
              <a:ext cx="0" cy="258445"/>
            </a:xfrm>
            <a:custGeom>
              <a:rect b="b" l="l" r="r" t="t"/>
              <a:pathLst>
                <a:path extrusionOk="0" h="258445" w="120000">
                  <a:moveTo>
                    <a:pt x="0" y="2578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1532497" y="306854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17"/>
          <p:cNvSpPr txBox="1"/>
          <p:nvPr/>
        </p:nvSpPr>
        <p:spPr>
          <a:xfrm>
            <a:off x="884999" y="1148343"/>
            <a:ext cx="4508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7"/>
          <p:cNvSpPr txBox="1"/>
          <p:nvPr/>
        </p:nvSpPr>
        <p:spPr>
          <a:xfrm>
            <a:off x="805413" y="2774612"/>
            <a:ext cx="1441450" cy="26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and	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7"/>
          <p:cNvSpPr txBox="1"/>
          <p:nvPr/>
        </p:nvSpPr>
        <p:spPr>
          <a:xfrm>
            <a:off x="227304" y="2778076"/>
            <a:ext cx="441959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7"/>
          <p:cNvSpPr txBox="1"/>
          <p:nvPr/>
        </p:nvSpPr>
        <p:spPr>
          <a:xfrm>
            <a:off x="5531726" y="2992867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7"/>
          <p:cNvSpPr txBox="1"/>
          <p:nvPr/>
        </p:nvSpPr>
        <p:spPr>
          <a:xfrm>
            <a:off x="1447330" y="1138640"/>
            <a:ext cx="30353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	..</a:t>
            </a:r>
            <a:endParaRPr sz="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7"/>
          <p:cNvSpPr txBox="1"/>
          <p:nvPr/>
        </p:nvSpPr>
        <p:spPr>
          <a:xfrm>
            <a:off x="1852409" y="1148343"/>
            <a:ext cx="208279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7"/>
          <p:cNvSpPr txBox="1"/>
          <p:nvPr/>
        </p:nvSpPr>
        <p:spPr>
          <a:xfrm>
            <a:off x="248081" y="1086664"/>
            <a:ext cx="550545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98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85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7"/>
          <p:cNvSpPr txBox="1"/>
          <p:nvPr/>
        </p:nvSpPr>
        <p:spPr>
          <a:xfrm>
            <a:off x="227304" y="1554794"/>
            <a:ext cx="1655445" cy="36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 more accepted convention,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38125" rtl="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7"/>
          <p:cNvSpPr txBox="1"/>
          <p:nvPr/>
        </p:nvSpPr>
        <p:spPr>
          <a:xfrm>
            <a:off x="1490929" y="1781338"/>
            <a:ext cx="2133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7" name="Google Shape;487;p17"/>
          <p:cNvSpPr txBox="1"/>
          <p:nvPr/>
        </p:nvSpPr>
        <p:spPr>
          <a:xfrm>
            <a:off x="1503972" y="2116491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7"/>
          <p:cNvSpPr txBox="1"/>
          <p:nvPr/>
        </p:nvSpPr>
        <p:spPr>
          <a:xfrm>
            <a:off x="846518" y="1912961"/>
            <a:ext cx="15678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7"/>
          <p:cNvSpPr txBox="1"/>
          <p:nvPr/>
        </p:nvSpPr>
        <p:spPr>
          <a:xfrm>
            <a:off x="1558353" y="2238386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7"/>
          <p:cNvSpPr txBox="1"/>
          <p:nvPr/>
        </p:nvSpPr>
        <p:spPr>
          <a:xfrm>
            <a:off x="1490929" y="2242628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1" name="Google Shape;491;p17"/>
          <p:cNvSpPr txBox="1"/>
          <p:nvPr/>
        </p:nvSpPr>
        <p:spPr>
          <a:xfrm>
            <a:off x="1503972" y="2577781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7"/>
          <p:cNvSpPr txBox="1"/>
          <p:nvPr/>
        </p:nvSpPr>
        <p:spPr>
          <a:xfrm>
            <a:off x="1813331" y="2432353"/>
            <a:ext cx="3149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	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7"/>
          <p:cNvSpPr txBox="1"/>
          <p:nvPr/>
        </p:nvSpPr>
        <p:spPr>
          <a:xfrm>
            <a:off x="983297" y="2374251"/>
            <a:ext cx="14058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w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  &lt;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7"/>
          <p:cNvSpPr txBox="1"/>
          <p:nvPr/>
        </p:nvSpPr>
        <p:spPr>
          <a:xfrm>
            <a:off x="3816959" y="205548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7"/>
          <p:cNvSpPr txBox="1"/>
          <p:nvPr/>
        </p:nvSpPr>
        <p:spPr>
          <a:xfrm>
            <a:off x="3749522" y="209789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6" name="Google Shape;496;p17"/>
          <p:cNvSpPr txBox="1"/>
          <p:nvPr/>
        </p:nvSpPr>
        <p:spPr>
          <a:xfrm>
            <a:off x="3762565" y="544942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7"/>
          <p:cNvSpPr txBox="1"/>
          <p:nvPr/>
        </p:nvSpPr>
        <p:spPr>
          <a:xfrm>
            <a:off x="4071924" y="399515"/>
            <a:ext cx="3149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	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7"/>
          <p:cNvSpPr txBox="1"/>
          <p:nvPr/>
        </p:nvSpPr>
        <p:spPr>
          <a:xfrm>
            <a:off x="3130511" y="341412"/>
            <a:ext cx="15125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w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7"/>
          <p:cNvSpPr txBox="1"/>
          <p:nvPr/>
        </p:nvSpPr>
        <p:spPr>
          <a:xfrm>
            <a:off x="3816959" y="666850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7"/>
          <p:cNvSpPr txBox="1"/>
          <p:nvPr/>
        </p:nvSpPr>
        <p:spPr>
          <a:xfrm>
            <a:off x="3749522" y="671079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3762565" y="1006232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7"/>
          <p:cNvSpPr txBox="1"/>
          <p:nvPr/>
        </p:nvSpPr>
        <p:spPr>
          <a:xfrm>
            <a:off x="4071924" y="860804"/>
            <a:ext cx="3149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	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7"/>
          <p:cNvSpPr txBox="1"/>
          <p:nvPr/>
        </p:nvSpPr>
        <p:spPr>
          <a:xfrm>
            <a:off x="3241890" y="802702"/>
            <a:ext cx="14014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w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  &lt; 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7"/>
          <p:cNvSpPr txBox="1"/>
          <p:nvPr/>
        </p:nvSpPr>
        <p:spPr>
          <a:xfrm>
            <a:off x="2483269" y="1274722"/>
            <a:ext cx="11703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Rewriting the above,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7"/>
          <p:cNvSpPr txBox="1"/>
          <p:nvPr/>
        </p:nvSpPr>
        <p:spPr>
          <a:xfrm>
            <a:off x="3816959" y="1594051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3749522" y="1598293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7" name="Google Shape;507;p17"/>
          <p:cNvSpPr txBox="1"/>
          <p:nvPr/>
        </p:nvSpPr>
        <p:spPr>
          <a:xfrm>
            <a:off x="3762565" y="1933446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7"/>
          <p:cNvSpPr txBox="1"/>
          <p:nvPr/>
        </p:nvSpPr>
        <p:spPr>
          <a:xfrm>
            <a:off x="4071924" y="1788018"/>
            <a:ext cx="3149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	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7"/>
          <p:cNvSpPr txBox="1"/>
          <p:nvPr/>
        </p:nvSpPr>
        <p:spPr>
          <a:xfrm>
            <a:off x="3130511" y="1729903"/>
            <a:ext cx="17551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w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7"/>
          <p:cNvSpPr txBox="1"/>
          <p:nvPr/>
        </p:nvSpPr>
        <p:spPr>
          <a:xfrm>
            <a:off x="3816959" y="2055341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7"/>
          <p:cNvSpPr txBox="1"/>
          <p:nvPr/>
        </p:nvSpPr>
        <p:spPr>
          <a:xfrm>
            <a:off x="3749522" y="2059583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2" name="Google Shape;512;p17"/>
          <p:cNvSpPr txBox="1"/>
          <p:nvPr/>
        </p:nvSpPr>
        <p:spPr>
          <a:xfrm>
            <a:off x="3762565" y="2394736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7"/>
          <p:cNvSpPr txBox="1"/>
          <p:nvPr/>
        </p:nvSpPr>
        <p:spPr>
          <a:xfrm>
            <a:off x="4071924" y="2249308"/>
            <a:ext cx="3149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	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7"/>
          <p:cNvSpPr txBox="1"/>
          <p:nvPr/>
        </p:nvSpPr>
        <p:spPr>
          <a:xfrm>
            <a:off x="3241890" y="2191193"/>
            <a:ext cx="1644014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w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&lt;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/>
          <p:nvPr/>
        </p:nvSpPr>
        <p:spPr>
          <a:xfrm>
            <a:off x="334594" y="957705"/>
            <a:ext cx="3241675" cy="969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will now try to answer the following questions: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313" lvl="0" marL="302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Why are we trying to implement boolean functions?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313" lvl="0" marL="30226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Why do we need weights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313" lvl="0" marL="302260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Why is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called the bias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8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"/>
          <p:cNvSpPr txBox="1"/>
          <p:nvPr/>
        </p:nvSpPr>
        <p:spPr>
          <a:xfrm>
            <a:off x="915073" y="1376526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 txBox="1"/>
          <p:nvPr/>
        </p:nvSpPr>
        <p:spPr>
          <a:xfrm>
            <a:off x="1455077" y="1376526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9"/>
          <p:cNvSpPr txBox="1"/>
          <p:nvPr/>
        </p:nvSpPr>
        <p:spPr>
          <a:xfrm>
            <a:off x="1923072" y="1376526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8" name="Google Shape;528;p19"/>
          <p:cNvGrpSpPr/>
          <p:nvPr/>
        </p:nvGrpSpPr>
        <p:grpSpPr>
          <a:xfrm>
            <a:off x="1202863" y="572325"/>
            <a:ext cx="360045" cy="360045"/>
            <a:chOff x="1202863" y="572325"/>
            <a:chExt cx="360045" cy="360045"/>
          </a:xfrm>
        </p:grpSpPr>
        <p:sp>
          <p:nvSpPr>
            <p:cNvPr id="529" name="Google Shape;529;p19"/>
            <p:cNvSpPr/>
            <p:nvPr/>
          </p:nvSpPr>
          <p:spPr>
            <a:xfrm>
              <a:off x="1202863" y="572325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1202863" y="572325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360004" y="180001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19"/>
          <p:cNvSpPr txBox="1"/>
          <p:nvPr/>
        </p:nvSpPr>
        <p:spPr>
          <a:xfrm>
            <a:off x="1333665" y="77443"/>
            <a:ext cx="933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2" name="Google Shape;532;p19"/>
          <p:cNvGrpSpPr/>
          <p:nvPr/>
        </p:nvGrpSpPr>
        <p:grpSpPr>
          <a:xfrm>
            <a:off x="606282" y="306854"/>
            <a:ext cx="1348424" cy="1112940"/>
            <a:chOff x="606282" y="306854"/>
            <a:chExt cx="1348424" cy="1112940"/>
          </a:xfrm>
        </p:grpSpPr>
        <p:sp>
          <p:nvSpPr>
            <p:cNvPr id="533" name="Google Shape;533;p19"/>
            <p:cNvSpPr/>
            <p:nvPr/>
          </p:nvSpPr>
          <p:spPr>
            <a:xfrm>
              <a:off x="1065177" y="924392"/>
              <a:ext cx="236220" cy="495300"/>
            </a:xfrm>
            <a:custGeom>
              <a:rect b="b" l="l" r="r" t="t"/>
              <a:pathLst>
                <a:path extrusionOk="0" h="495300" w="236219">
                  <a:moveTo>
                    <a:pt x="0" y="495021"/>
                  </a:moveTo>
                  <a:lnTo>
                    <a:pt x="235756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1263200" y="922102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10729"/>
                  </a:moveTo>
                  <a:lnTo>
                    <a:pt x="12791" y="11689"/>
                  </a:lnTo>
                  <a:lnTo>
                    <a:pt x="23425" y="9768"/>
                  </a:lnTo>
                  <a:lnTo>
                    <a:pt x="32053" y="5646"/>
                  </a:lnTo>
                  <a:lnTo>
                    <a:pt x="38824" y="0"/>
                  </a:lnTo>
                  <a:lnTo>
                    <a:pt x="38708" y="8815"/>
                  </a:lnTo>
                  <a:lnTo>
                    <a:pt x="40945" y="18112"/>
                  </a:lnTo>
                  <a:lnTo>
                    <a:pt x="46156" y="27578"/>
                  </a:lnTo>
                  <a:lnTo>
                    <a:pt x="54963" y="36905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1426976" y="937612"/>
              <a:ext cx="114935" cy="481965"/>
            </a:xfrm>
            <a:custGeom>
              <a:rect b="b" l="l" r="r" t="t"/>
              <a:pathLst>
                <a:path extrusionOk="0" h="481965" w="114934">
                  <a:moveTo>
                    <a:pt x="114725" y="48180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1402902" y="935146"/>
              <a:ext cx="59690" cy="33020"/>
            </a:xfrm>
            <a:custGeom>
              <a:rect b="b" l="l" r="r" t="t"/>
              <a:pathLst>
                <a:path extrusionOk="0" h="33019" w="59690">
                  <a:moveTo>
                    <a:pt x="0" y="32693"/>
                  </a:moveTo>
                  <a:lnTo>
                    <a:pt x="10556" y="25419"/>
                  </a:lnTo>
                  <a:lnTo>
                    <a:pt x="17628" y="17257"/>
                  </a:lnTo>
                  <a:lnTo>
                    <a:pt x="21757" y="8639"/>
                  </a:lnTo>
                  <a:lnTo>
                    <a:pt x="23486" y="0"/>
                  </a:lnTo>
                  <a:lnTo>
                    <a:pt x="28924" y="6933"/>
                  </a:lnTo>
                  <a:lnTo>
                    <a:pt x="36493" y="12765"/>
                  </a:lnTo>
                  <a:lnTo>
                    <a:pt x="46484" y="16865"/>
                  </a:lnTo>
                  <a:lnTo>
                    <a:pt x="59186" y="18601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1507031" y="897189"/>
              <a:ext cx="447675" cy="522605"/>
            </a:xfrm>
            <a:custGeom>
              <a:rect b="b" l="l" r="r" t="t"/>
              <a:pathLst>
                <a:path extrusionOk="0" h="522605" w="447675">
                  <a:moveTo>
                    <a:pt x="447639" y="52222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1499430" y="895261"/>
              <a:ext cx="46355" cy="40005"/>
            </a:xfrm>
            <a:custGeom>
              <a:rect b="b" l="l" r="r" t="t"/>
              <a:pathLst>
                <a:path extrusionOk="0" h="40005" w="46355">
                  <a:moveTo>
                    <a:pt x="0" y="39884"/>
                  </a:moveTo>
                  <a:lnTo>
                    <a:pt x="6073" y="28569"/>
                  </a:lnTo>
                  <a:lnTo>
                    <a:pt x="8634" y="18058"/>
                  </a:lnTo>
                  <a:lnTo>
                    <a:pt x="8365" y="8489"/>
                  </a:lnTo>
                  <a:lnTo>
                    <a:pt x="5948" y="0"/>
                  </a:lnTo>
                  <a:lnTo>
                    <a:pt x="13968" y="3686"/>
                  </a:lnTo>
                  <a:lnTo>
                    <a:pt x="23383" y="5414"/>
                  </a:lnTo>
                  <a:lnTo>
                    <a:pt x="34162" y="4491"/>
                  </a:lnTo>
                  <a:lnTo>
                    <a:pt x="46273" y="21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606282" y="874628"/>
              <a:ext cx="631190" cy="530225"/>
            </a:xfrm>
            <a:custGeom>
              <a:rect b="b" l="l" r="r" t="t"/>
              <a:pathLst>
                <a:path extrusionOk="0" h="530225" w="631190">
                  <a:moveTo>
                    <a:pt x="0" y="529968"/>
                  </a:moveTo>
                  <a:lnTo>
                    <a:pt x="630986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1199340" y="866634"/>
              <a:ext cx="40005" cy="46990"/>
            </a:xfrm>
            <a:custGeom>
              <a:rect b="b" l="l" r="r" t="t"/>
              <a:pathLst>
                <a:path extrusionOk="0" h="46990" w="40005">
                  <a:moveTo>
                    <a:pt x="0" y="0"/>
                  </a:moveTo>
                  <a:lnTo>
                    <a:pt x="11268" y="6195"/>
                  </a:lnTo>
                  <a:lnTo>
                    <a:pt x="21767" y="8865"/>
                  </a:lnTo>
                  <a:lnTo>
                    <a:pt x="31351" y="8692"/>
                  </a:lnTo>
                  <a:lnTo>
                    <a:pt x="39875" y="6358"/>
                  </a:lnTo>
                  <a:lnTo>
                    <a:pt x="36103" y="14351"/>
                  </a:lnTo>
                  <a:lnTo>
                    <a:pt x="34278" y="23761"/>
                  </a:lnTo>
                  <a:lnTo>
                    <a:pt x="35094" y="34563"/>
                  </a:lnTo>
                  <a:lnTo>
                    <a:pt x="39249" y="46732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1382866" y="309385"/>
              <a:ext cx="0" cy="258445"/>
            </a:xfrm>
            <a:custGeom>
              <a:rect b="b" l="l" r="r" t="t"/>
              <a:pathLst>
                <a:path extrusionOk="0" h="258445" w="120000">
                  <a:moveTo>
                    <a:pt x="0" y="2578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1352499" y="306854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19"/>
          <p:cNvSpPr txBox="1"/>
          <p:nvPr/>
        </p:nvSpPr>
        <p:spPr>
          <a:xfrm>
            <a:off x="248081" y="1086664"/>
            <a:ext cx="514350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62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85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9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9"/>
          <p:cNvSpPr txBox="1"/>
          <p:nvPr/>
        </p:nvSpPr>
        <p:spPr>
          <a:xfrm>
            <a:off x="921003" y="1148343"/>
            <a:ext cx="19875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9"/>
          <p:cNvSpPr txBox="1"/>
          <p:nvPr/>
        </p:nvSpPr>
        <p:spPr>
          <a:xfrm>
            <a:off x="1304302" y="1148343"/>
            <a:ext cx="51244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9"/>
          <p:cNvSpPr txBox="1"/>
          <p:nvPr/>
        </p:nvSpPr>
        <p:spPr>
          <a:xfrm>
            <a:off x="272224" y="1839656"/>
            <a:ext cx="1448435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3189" lvl="0" marL="38100" marR="30480" rtl="0" algn="just">
              <a:lnSpc>
                <a:spcPct val="1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isActorDamon  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isGenreThriller  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isDirectorNolan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2150008" y="29499"/>
            <a:ext cx="3383279" cy="211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Consider the task of predicting whether we would like a  movie or not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Suppose, we base our decision on 3 inputs (binary, for sim-  plicity)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Based on our past viewing experience (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), we may give  a high weight to </a:t>
            </a: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isDirectorNolan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as compared to the other  inputs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Specifically, even if the actor is not </a:t>
            </a: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Matt Damon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the  genre is not </a:t>
            </a: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thriller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would still want to cross the  threshold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by assigning a high weight to </a:t>
            </a: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isDirectorNolan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0"/>
          <p:cNvSpPr txBox="1"/>
          <p:nvPr/>
        </p:nvSpPr>
        <p:spPr>
          <a:xfrm>
            <a:off x="915073" y="1376526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1455077" y="1376526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0"/>
          <p:cNvSpPr txBox="1"/>
          <p:nvPr/>
        </p:nvSpPr>
        <p:spPr>
          <a:xfrm>
            <a:off x="1923072" y="1376526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20"/>
          <p:cNvGrpSpPr/>
          <p:nvPr/>
        </p:nvGrpSpPr>
        <p:grpSpPr>
          <a:xfrm>
            <a:off x="1202863" y="572325"/>
            <a:ext cx="360045" cy="360045"/>
            <a:chOff x="1202863" y="572325"/>
            <a:chExt cx="360045" cy="360045"/>
          </a:xfrm>
        </p:grpSpPr>
        <p:sp>
          <p:nvSpPr>
            <p:cNvPr id="557" name="Google Shape;557;p20"/>
            <p:cNvSpPr/>
            <p:nvPr/>
          </p:nvSpPr>
          <p:spPr>
            <a:xfrm>
              <a:off x="1202863" y="572325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1202863" y="572325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360004" y="180001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20"/>
          <p:cNvSpPr txBox="1"/>
          <p:nvPr/>
        </p:nvSpPr>
        <p:spPr>
          <a:xfrm>
            <a:off x="1333665" y="77443"/>
            <a:ext cx="933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0" name="Google Shape;560;p20"/>
          <p:cNvGrpSpPr/>
          <p:nvPr/>
        </p:nvGrpSpPr>
        <p:grpSpPr>
          <a:xfrm>
            <a:off x="606282" y="306854"/>
            <a:ext cx="1348424" cy="1112940"/>
            <a:chOff x="606282" y="306854"/>
            <a:chExt cx="1348424" cy="1112940"/>
          </a:xfrm>
        </p:grpSpPr>
        <p:sp>
          <p:nvSpPr>
            <p:cNvPr id="561" name="Google Shape;561;p20"/>
            <p:cNvSpPr/>
            <p:nvPr/>
          </p:nvSpPr>
          <p:spPr>
            <a:xfrm>
              <a:off x="1065177" y="924392"/>
              <a:ext cx="236220" cy="495300"/>
            </a:xfrm>
            <a:custGeom>
              <a:rect b="b" l="l" r="r" t="t"/>
              <a:pathLst>
                <a:path extrusionOk="0" h="495300" w="236219">
                  <a:moveTo>
                    <a:pt x="0" y="495021"/>
                  </a:moveTo>
                  <a:lnTo>
                    <a:pt x="235756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1263200" y="922102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10729"/>
                  </a:moveTo>
                  <a:lnTo>
                    <a:pt x="12791" y="11689"/>
                  </a:lnTo>
                  <a:lnTo>
                    <a:pt x="23425" y="9768"/>
                  </a:lnTo>
                  <a:lnTo>
                    <a:pt x="32053" y="5646"/>
                  </a:lnTo>
                  <a:lnTo>
                    <a:pt x="38824" y="0"/>
                  </a:lnTo>
                  <a:lnTo>
                    <a:pt x="38708" y="8815"/>
                  </a:lnTo>
                  <a:lnTo>
                    <a:pt x="40945" y="18112"/>
                  </a:lnTo>
                  <a:lnTo>
                    <a:pt x="46156" y="27578"/>
                  </a:lnTo>
                  <a:lnTo>
                    <a:pt x="54963" y="36905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1426976" y="937612"/>
              <a:ext cx="114935" cy="481965"/>
            </a:xfrm>
            <a:custGeom>
              <a:rect b="b" l="l" r="r" t="t"/>
              <a:pathLst>
                <a:path extrusionOk="0" h="481965" w="114934">
                  <a:moveTo>
                    <a:pt x="114725" y="48180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1402902" y="935146"/>
              <a:ext cx="59690" cy="33020"/>
            </a:xfrm>
            <a:custGeom>
              <a:rect b="b" l="l" r="r" t="t"/>
              <a:pathLst>
                <a:path extrusionOk="0" h="33019" w="59690">
                  <a:moveTo>
                    <a:pt x="0" y="32693"/>
                  </a:moveTo>
                  <a:lnTo>
                    <a:pt x="10556" y="25419"/>
                  </a:lnTo>
                  <a:lnTo>
                    <a:pt x="17628" y="17257"/>
                  </a:lnTo>
                  <a:lnTo>
                    <a:pt x="21757" y="8639"/>
                  </a:lnTo>
                  <a:lnTo>
                    <a:pt x="23486" y="0"/>
                  </a:lnTo>
                  <a:lnTo>
                    <a:pt x="28924" y="6933"/>
                  </a:lnTo>
                  <a:lnTo>
                    <a:pt x="36493" y="12765"/>
                  </a:lnTo>
                  <a:lnTo>
                    <a:pt x="46484" y="16865"/>
                  </a:lnTo>
                  <a:lnTo>
                    <a:pt x="59186" y="18601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1507031" y="897189"/>
              <a:ext cx="447675" cy="522605"/>
            </a:xfrm>
            <a:custGeom>
              <a:rect b="b" l="l" r="r" t="t"/>
              <a:pathLst>
                <a:path extrusionOk="0" h="522605" w="447675">
                  <a:moveTo>
                    <a:pt x="447639" y="52222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1499430" y="895261"/>
              <a:ext cx="46355" cy="40005"/>
            </a:xfrm>
            <a:custGeom>
              <a:rect b="b" l="l" r="r" t="t"/>
              <a:pathLst>
                <a:path extrusionOk="0" h="40005" w="46355">
                  <a:moveTo>
                    <a:pt x="0" y="39884"/>
                  </a:moveTo>
                  <a:lnTo>
                    <a:pt x="6073" y="28569"/>
                  </a:lnTo>
                  <a:lnTo>
                    <a:pt x="8634" y="18058"/>
                  </a:lnTo>
                  <a:lnTo>
                    <a:pt x="8365" y="8489"/>
                  </a:lnTo>
                  <a:lnTo>
                    <a:pt x="5948" y="0"/>
                  </a:lnTo>
                  <a:lnTo>
                    <a:pt x="13968" y="3686"/>
                  </a:lnTo>
                  <a:lnTo>
                    <a:pt x="23383" y="5414"/>
                  </a:lnTo>
                  <a:lnTo>
                    <a:pt x="34162" y="4491"/>
                  </a:lnTo>
                  <a:lnTo>
                    <a:pt x="46273" y="21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06282" y="874628"/>
              <a:ext cx="631190" cy="530225"/>
            </a:xfrm>
            <a:custGeom>
              <a:rect b="b" l="l" r="r" t="t"/>
              <a:pathLst>
                <a:path extrusionOk="0" h="530225" w="631190">
                  <a:moveTo>
                    <a:pt x="0" y="529968"/>
                  </a:moveTo>
                  <a:lnTo>
                    <a:pt x="630986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1199340" y="866634"/>
              <a:ext cx="40005" cy="46990"/>
            </a:xfrm>
            <a:custGeom>
              <a:rect b="b" l="l" r="r" t="t"/>
              <a:pathLst>
                <a:path extrusionOk="0" h="46990" w="40005">
                  <a:moveTo>
                    <a:pt x="0" y="0"/>
                  </a:moveTo>
                  <a:lnTo>
                    <a:pt x="11268" y="6195"/>
                  </a:lnTo>
                  <a:lnTo>
                    <a:pt x="21767" y="8865"/>
                  </a:lnTo>
                  <a:lnTo>
                    <a:pt x="31351" y="8692"/>
                  </a:lnTo>
                  <a:lnTo>
                    <a:pt x="39875" y="6358"/>
                  </a:lnTo>
                  <a:lnTo>
                    <a:pt x="36103" y="14351"/>
                  </a:lnTo>
                  <a:lnTo>
                    <a:pt x="34278" y="23761"/>
                  </a:lnTo>
                  <a:lnTo>
                    <a:pt x="35094" y="34563"/>
                  </a:lnTo>
                  <a:lnTo>
                    <a:pt x="39249" y="46732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1382866" y="309385"/>
              <a:ext cx="0" cy="258445"/>
            </a:xfrm>
            <a:custGeom>
              <a:rect b="b" l="l" r="r" t="t"/>
              <a:pathLst>
                <a:path extrusionOk="0" h="258445" w="120000">
                  <a:moveTo>
                    <a:pt x="0" y="2578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1352499" y="306854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1" name="Google Shape;571;p20"/>
          <p:cNvSpPr txBox="1"/>
          <p:nvPr/>
        </p:nvSpPr>
        <p:spPr>
          <a:xfrm>
            <a:off x="248081" y="1086664"/>
            <a:ext cx="514350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62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85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0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0"/>
          <p:cNvSpPr txBox="1"/>
          <p:nvPr/>
        </p:nvSpPr>
        <p:spPr>
          <a:xfrm>
            <a:off x="921003" y="1148343"/>
            <a:ext cx="19875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0"/>
          <p:cNvSpPr txBox="1"/>
          <p:nvPr/>
        </p:nvSpPr>
        <p:spPr>
          <a:xfrm>
            <a:off x="1304302" y="1148343"/>
            <a:ext cx="512445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0"/>
          <p:cNvSpPr txBox="1"/>
          <p:nvPr/>
        </p:nvSpPr>
        <p:spPr>
          <a:xfrm>
            <a:off x="272224" y="1839656"/>
            <a:ext cx="1448435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3189" lvl="0" marL="38100" marR="30480" rtl="0" algn="just">
              <a:lnSpc>
                <a:spcPct val="1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isActorDamon  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isGenreThriller  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isDirectorNolan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0"/>
          <p:cNvSpPr txBox="1"/>
          <p:nvPr/>
        </p:nvSpPr>
        <p:spPr>
          <a:xfrm>
            <a:off x="2124608" y="0"/>
            <a:ext cx="3434079" cy="1562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-106680" lvl="0" marL="144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is called the bias as it represents the prior (prejudice)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 movie buff may have a very low threshold and may watch  any movie irrespective of the genre, actor, director [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On the other hand, a selective viewer  may only watch  thrillers starring Matt Damon and directed by Nolan [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3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weights (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..., 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and the bias (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will depend  on the data (viewer history in this case)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897358" y="1362163"/>
            <a:ext cx="360045" cy="360045"/>
            <a:chOff x="1304108" y="559663"/>
            <a:chExt cx="360045" cy="360045"/>
          </a:xfrm>
        </p:grpSpPr>
        <p:sp>
          <p:nvSpPr>
            <p:cNvPr id="51" name="Google Shape;51;p3"/>
            <p:cNvSpPr/>
            <p:nvPr/>
          </p:nvSpPr>
          <p:spPr>
            <a:xfrm>
              <a:off x="1304108" y="559663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304108" y="559663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360004" y="180001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3"/>
          <p:cNvSpPr txBox="1"/>
          <p:nvPr/>
        </p:nvSpPr>
        <p:spPr>
          <a:xfrm>
            <a:off x="1022546" y="1420760"/>
            <a:ext cx="104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1028172" y="867294"/>
            <a:ext cx="93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>
            <a:off x="759671" y="1096693"/>
            <a:ext cx="635841" cy="1113116"/>
            <a:chOff x="1166421" y="294193"/>
            <a:chExt cx="635841" cy="1113116"/>
          </a:xfrm>
        </p:grpSpPr>
        <p:sp>
          <p:nvSpPr>
            <p:cNvPr id="56" name="Google Shape;56;p3"/>
            <p:cNvSpPr/>
            <p:nvPr/>
          </p:nvSpPr>
          <p:spPr>
            <a:xfrm>
              <a:off x="1166421" y="911730"/>
              <a:ext cx="236220" cy="495300"/>
            </a:xfrm>
            <a:custGeom>
              <a:rect b="b" l="l" r="r" t="t"/>
              <a:pathLst>
                <a:path extrusionOk="0" h="495300" w="236219">
                  <a:moveTo>
                    <a:pt x="0" y="495021"/>
                  </a:moveTo>
                  <a:lnTo>
                    <a:pt x="235756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64444" y="909440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10729"/>
                  </a:moveTo>
                  <a:lnTo>
                    <a:pt x="12791" y="11689"/>
                  </a:lnTo>
                  <a:lnTo>
                    <a:pt x="23425" y="9768"/>
                  </a:lnTo>
                  <a:lnTo>
                    <a:pt x="32053" y="5646"/>
                  </a:lnTo>
                  <a:lnTo>
                    <a:pt x="38824" y="0"/>
                  </a:lnTo>
                  <a:lnTo>
                    <a:pt x="38708" y="8815"/>
                  </a:lnTo>
                  <a:lnTo>
                    <a:pt x="40945" y="18112"/>
                  </a:lnTo>
                  <a:lnTo>
                    <a:pt x="46156" y="27578"/>
                  </a:lnTo>
                  <a:lnTo>
                    <a:pt x="54963" y="36905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484110" y="929789"/>
              <a:ext cx="0" cy="477520"/>
            </a:xfrm>
            <a:custGeom>
              <a:rect b="b" l="l" r="r" t="t"/>
              <a:pathLst>
                <a:path extrusionOk="0" h="477519" w="120000">
                  <a:moveTo>
                    <a:pt x="0" y="47696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453744" y="927259"/>
              <a:ext cx="60960" cy="26670"/>
            </a:xfrm>
            <a:custGeom>
              <a:rect b="b" l="l" r="r" t="t"/>
              <a:pathLst>
                <a:path extrusionOk="0" h="26669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66042" y="911730"/>
              <a:ext cx="236220" cy="495300"/>
            </a:xfrm>
            <a:custGeom>
              <a:rect b="b" l="l" r="r" t="t"/>
              <a:pathLst>
                <a:path extrusionOk="0" h="495300" w="236219">
                  <a:moveTo>
                    <a:pt x="235756" y="49502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548813" y="909440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36905"/>
                  </a:moveTo>
                  <a:lnTo>
                    <a:pt x="8807" y="27578"/>
                  </a:lnTo>
                  <a:lnTo>
                    <a:pt x="14018" y="18112"/>
                  </a:lnTo>
                  <a:lnTo>
                    <a:pt x="16254" y="8815"/>
                  </a:lnTo>
                  <a:lnTo>
                    <a:pt x="16138" y="0"/>
                  </a:lnTo>
                  <a:lnTo>
                    <a:pt x="22910" y="5646"/>
                  </a:lnTo>
                  <a:lnTo>
                    <a:pt x="31537" y="9768"/>
                  </a:lnTo>
                  <a:lnTo>
                    <a:pt x="42171" y="11689"/>
                  </a:lnTo>
                  <a:lnTo>
                    <a:pt x="54963" y="1072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484110" y="296723"/>
              <a:ext cx="0" cy="258445"/>
            </a:xfrm>
            <a:custGeom>
              <a:rect b="b" l="l" r="r" t="t"/>
              <a:pathLst>
                <a:path extrusionOk="0" h="258445" w="120000">
                  <a:moveTo>
                    <a:pt x="0" y="2578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53744" y="294193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3"/>
          <p:cNvSpPr txBox="1"/>
          <p:nvPr/>
        </p:nvSpPr>
        <p:spPr>
          <a:xfrm>
            <a:off x="341235" y="1866350"/>
            <a:ext cx="1472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3081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       </a:t>
            </a: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      </a:t>
            </a: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8900" marR="0" rtl="0" algn="ctr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585879" y="2992867"/>
            <a:ext cx="8001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359683" y="2672225"/>
            <a:ext cx="14358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Artificial Neuron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795475" y="674888"/>
            <a:ext cx="38430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most fundamental unit of a deep  neural network is called an </a:t>
            </a: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artificial  neuron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Why is it called a neuron ?  Where does  the inspiration come from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inspiration comes from biology  (more specifically, from the </a:t>
            </a: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brain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biological neurons = neural cells = neural  processing units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will first see what a biological neuron  looks like ...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218352" y="179375"/>
            <a:ext cx="31911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Biological Neurons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"/>
          <p:cNvSpPr txBox="1"/>
          <p:nvPr/>
        </p:nvSpPr>
        <p:spPr>
          <a:xfrm>
            <a:off x="347294" y="1251252"/>
            <a:ext cx="485711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What kind of functions can be implemented using the perceptron? Any difference from  McCulloch Pitts neurons?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1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"/>
          <p:cNvSpPr txBox="1"/>
          <p:nvPr>
            <p:ph type="title"/>
          </p:nvPr>
        </p:nvSpPr>
        <p:spPr>
          <a:xfrm>
            <a:off x="227304" y="0"/>
            <a:ext cx="176593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McCulloch Pitts Neuron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(assuming no inhibitory inputs)</a:t>
            </a:r>
            <a:endParaRPr/>
          </a:p>
        </p:txBody>
      </p:sp>
      <p:sp>
        <p:nvSpPr>
          <p:cNvPr id="588" name="Google Shape;588;p22"/>
          <p:cNvSpPr txBox="1"/>
          <p:nvPr/>
        </p:nvSpPr>
        <p:spPr>
          <a:xfrm>
            <a:off x="1121676" y="2848551"/>
            <a:ext cx="200025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2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2"/>
          <p:cNvSpPr txBox="1"/>
          <p:nvPr/>
        </p:nvSpPr>
        <p:spPr>
          <a:xfrm>
            <a:off x="1312557" y="438212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2"/>
          <p:cNvSpPr txBox="1"/>
          <p:nvPr/>
        </p:nvSpPr>
        <p:spPr>
          <a:xfrm>
            <a:off x="1245120" y="442454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2" name="Google Shape;592;p22"/>
          <p:cNvSpPr txBox="1"/>
          <p:nvPr/>
        </p:nvSpPr>
        <p:spPr>
          <a:xfrm>
            <a:off x="1258163" y="777606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1547520" y="632179"/>
            <a:ext cx="622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2"/>
          <p:cNvSpPr txBox="1"/>
          <p:nvPr/>
        </p:nvSpPr>
        <p:spPr>
          <a:xfrm>
            <a:off x="626109" y="574064"/>
            <a:ext cx="124396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x 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2"/>
          <p:cNvSpPr txBox="1"/>
          <p:nvPr/>
        </p:nvSpPr>
        <p:spPr>
          <a:xfrm>
            <a:off x="1312557" y="899501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2"/>
          <p:cNvSpPr txBox="1"/>
          <p:nvPr/>
        </p:nvSpPr>
        <p:spPr>
          <a:xfrm>
            <a:off x="1245120" y="903743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7" name="Google Shape;597;p22"/>
          <p:cNvSpPr txBox="1"/>
          <p:nvPr/>
        </p:nvSpPr>
        <p:spPr>
          <a:xfrm>
            <a:off x="1258163" y="1238896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2"/>
          <p:cNvSpPr txBox="1"/>
          <p:nvPr/>
        </p:nvSpPr>
        <p:spPr>
          <a:xfrm>
            <a:off x="1547520" y="1093468"/>
            <a:ext cx="622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2"/>
          <p:cNvSpPr txBox="1"/>
          <p:nvPr/>
        </p:nvSpPr>
        <p:spPr>
          <a:xfrm>
            <a:off x="737501" y="1035353"/>
            <a:ext cx="11328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x &lt;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2"/>
          <p:cNvSpPr txBox="1"/>
          <p:nvPr/>
        </p:nvSpPr>
        <p:spPr>
          <a:xfrm>
            <a:off x="227304" y="1741613"/>
            <a:ext cx="664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Perceptron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1" name="Google Shape;601;p22"/>
          <p:cNvSpPr txBox="1"/>
          <p:nvPr/>
        </p:nvSpPr>
        <p:spPr>
          <a:xfrm>
            <a:off x="1176070" y="2022562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2"/>
          <p:cNvSpPr txBox="1"/>
          <p:nvPr/>
        </p:nvSpPr>
        <p:spPr>
          <a:xfrm>
            <a:off x="1108633" y="2026804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3" name="Google Shape;603;p22"/>
          <p:cNvSpPr txBox="1"/>
          <p:nvPr/>
        </p:nvSpPr>
        <p:spPr>
          <a:xfrm>
            <a:off x="1121676" y="2361957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2"/>
          <p:cNvSpPr txBox="1"/>
          <p:nvPr/>
        </p:nvSpPr>
        <p:spPr>
          <a:xfrm>
            <a:off x="1431036" y="2216529"/>
            <a:ext cx="3149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	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2"/>
          <p:cNvSpPr txBox="1"/>
          <p:nvPr/>
        </p:nvSpPr>
        <p:spPr>
          <a:xfrm>
            <a:off x="489623" y="2158414"/>
            <a:ext cx="15170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 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2"/>
          <p:cNvSpPr txBox="1"/>
          <p:nvPr/>
        </p:nvSpPr>
        <p:spPr>
          <a:xfrm>
            <a:off x="1176070" y="2483852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2"/>
          <p:cNvSpPr txBox="1"/>
          <p:nvPr/>
        </p:nvSpPr>
        <p:spPr>
          <a:xfrm>
            <a:off x="1108633" y="2488093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08" name="Google Shape;608;p22"/>
          <p:cNvSpPr txBox="1"/>
          <p:nvPr/>
        </p:nvSpPr>
        <p:spPr>
          <a:xfrm>
            <a:off x="1431036" y="2677819"/>
            <a:ext cx="3149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	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2"/>
          <p:cNvSpPr txBox="1"/>
          <p:nvPr/>
        </p:nvSpPr>
        <p:spPr>
          <a:xfrm>
            <a:off x="601002" y="2619716"/>
            <a:ext cx="14058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  </a:t>
            </a:r>
            <a:r>
              <a:rPr lang="en-US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  &lt;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2"/>
          <p:cNvSpPr txBox="1"/>
          <p:nvPr/>
        </p:nvSpPr>
        <p:spPr>
          <a:xfrm>
            <a:off x="2653957" y="29499"/>
            <a:ext cx="2879090" cy="275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From the equations it should be clear that even  a perceptron separates the input space into two  halves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All inputs which produce a 1 lie on one side and all  inputs which produce a 0 lie on the other side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 other words, a single perceptron can only be  used to implement linearly separable functions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Then what is the difference? The weights (includ-  ing threshold) can be learned and the inputs can  be real valued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will first revisit some boolean functions and  then see the perceptron learning algorithm (for  learning weights)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3"/>
          <p:cNvSpPr txBox="1"/>
          <p:nvPr/>
        </p:nvSpPr>
        <p:spPr>
          <a:xfrm>
            <a:off x="1568691" y="305484"/>
            <a:ext cx="12731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aseline="30000" lang="en-US" sz="165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r>
              <a:rPr baseline="30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3"/>
          <p:cNvSpPr txBox="1"/>
          <p:nvPr/>
        </p:nvSpPr>
        <p:spPr>
          <a:xfrm>
            <a:off x="1568691" y="503375"/>
            <a:ext cx="12731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aseline="30000" lang="en-US" sz="165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r>
              <a:rPr baseline="30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3"/>
          <p:cNvSpPr txBox="1"/>
          <p:nvPr/>
        </p:nvSpPr>
        <p:spPr>
          <a:xfrm>
            <a:off x="1693278" y="759369"/>
            <a:ext cx="7937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3"/>
          <p:cNvSpPr txBox="1"/>
          <p:nvPr/>
        </p:nvSpPr>
        <p:spPr>
          <a:xfrm>
            <a:off x="1594091" y="701254"/>
            <a:ext cx="3232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3"/>
          <p:cNvSpPr txBox="1"/>
          <p:nvPr/>
        </p:nvSpPr>
        <p:spPr>
          <a:xfrm>
            <a:off x="1922716" y="597343"/>
            <a:ext cx="1720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0" name="Google Shape;620;p23"/>
          <p:cNvSpPr txBox="1"/>
          <p:nvPr/>
        </p:nvSpPr>
        <p:spPr>
          <a:xfrm>
            <a:off x="2068957" y="674737"/>
            <a:ext cx="7937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1" name="Google Shape;621;p23"/>
          <p:cNvGraphicFramePr/>
          <p:nvPr/>
        </p:nvGraphicFramePr>
        <p:xfrm>
          <a:off x="624751" y="112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{50D2287A-DD00-470F-A881-0BCD87BC6749}</a:tableStyleId>
              </a:tblPr>
              <a:tblGrid>
                <a:gridCol w="287650"/>
                <a:gridCol w="617850"/>
                <a:gridCol w="1348100"/>
              </a:tblGrid>
              <a:tr h="20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2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aseline="-25000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5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8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2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	</a:t>
                      </a: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95250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5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	</a:t>
                      </a: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50545" marR="0" rtl="0" algn="l">
                        <a:lnSpc>
                          <a:spcPct val="10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8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=1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00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</a:tr>
              <a:tr h="197875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	</a:t>
                      </a: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50545" marR="0" rtl="0" algn="l">
                        <a:lnSpc>
                          <a:spcPct val="10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8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=1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2550" marB="0" marR="0" marL="0">
                    <a:solidFill>
                      <a:srgbClr val="F9F9F9"/>
                    </a:solidFill>
                  </a:tcPr>
                </a:tc>
              </a:tr>
              <a:tr h="178750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15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15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	</a:t>
                      </a:r>
                      <a:r>
                        <a:rPr lang="en-US" sz="11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50545" marR="0" rtl="0" algn="l">
                        <a:lnSpc>
                          <a:spcPct val="8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8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8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=1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3175" marB="0" marR="0" marL="0"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22" name="Google Shape;622;p23"/>
          <p:cNvSpPr txBox="1"/>
          <p:nvPr/>
        </p:nvSpPr>
        <p:spPr>
          <a:xfrm>
            <a:off x="2247010" y="701254"/>
            <a:ext cx="5949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3"/>
          <p:cNvSpPr txBox="1"/>
          <p:nvPr/>
        </p:nvSpPr>
        <p:spPr>
          <a:xfrm>
            <a:off x="722972" y="899145"/>
            <a:ext cx="11944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1	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3"/>
          <p:cNvSpPr txBox="1"/>
          <p:nvPr/>
        </p:nvSpPr>
        <p:spPr>
          <a:xfrm>
            <a:off x="1922716" y="795234"/>
            <a:ext cx="1720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5" name="Google Shape;625;p23"/>
          <p:cNvSpPr txBox="1"/>
          <p:nvPr/>
        </p:nvSpPr>
        <p:spPr>
          <a:xfrm>
            <a:off x="2068957" y="872628"/>
            <a:ext cx="7937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3"/>
          <p:cNvSpPr txBox="1"/>
          <p:nvPr/>
        </p:nvSpPr>
        <p:spPr>
          <a:xfrm>
            <a:off x="612051" y="977428"/>
            <a:ext cx="228028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i="1" lang="en-US" sz="8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=1	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3"/>
          <p:cNvSpPr txBox="1"/>
          <p:nvPr/>
        </p:nvSpPr>
        <p:spPr>
          <a:xfrm>
            <a:off x="1693278" y="957248"/>
            <a:ext cx="86296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	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3"/>
          <p:cNvSpPr txBox="1"/>
          <p:nvPr/>
        </p:nvSpPr>
        <p:spPr>
          <a:xfrm>
            <a:off x="2272410" y="899145"/>
            <a:ext cx="5441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x 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3"/>
          <p:cNvSpPr txBox="1"/>
          <p:nvPr/>
        </p:nvSpPr>
        <p:spPr>
          <a:xfrm>
            <a:off x="350900" y="1243683"/>
            <a:ext cx="2951480" cy="1344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·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·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=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⇒ 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·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·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=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⇒ 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−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·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·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=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⇒ 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−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·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·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=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⇒ 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−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6680" lvl="0" marL="165735" marR="0" rtl="0" algn="l">
              <a:lnSpc>
                <a:spcPct val="100000"/>
              </a:lnSpc>
              <a:spcBef>
                <a:spcPts val="163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One possible solution to this set of inequalities is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3"/>
          <p:cNvSpPr txBox="1"/>
          <p:nvPr/>
        </p:nvSpPr>
        <p:spPr>
          <a:xfrm>
            <a:off x="478993" y="2593719"/>
            <a:ext cx="28232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  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  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(and various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3"/>
          <p:cNvSpPr txBox="1"/>
          <p:nvPr/>
        </p:nvSpPr>
        <p:spPr>
          <a:xfrm>
            <a:off x="504393" y="2791598"/>
            <a:ext cx="16014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other solutions are possible)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23"/>
          <p:cNvGrpSpPr/>
          <p:nvPr/>
        </p:nvGrpSpPr>
        <p:grpSpPr>
          <a:xfrm>
            <a:off x="3854605" y="129650"/>
            <a:ext cx="1687709" cy="1688155"/>
            <a:chOff x="3854605" y="129650"/>
            <a:chExt cx="1687709" cy="1688155"/>
          </a:xfrm>
        </p:grpSpPr>
        <p:sp>
          <p:nvSpPr>
            <p:cNvPr id="633" name="Google Shape;633;p23"/>
            <p:cNvSpPr/>
            <p:nvPr/>
          </p:nvSpPr>
          <p:spPr>
            <a:xfrm>
              <a:off x="4287367" y="1384604"/>
              <a:ext cx="1250315" cy="0"/>
            </a:xfrm>
            <a:custGeom>
              <a:rect b="b" l="l" r="r" t="t"/>
              <a:pathLst>
                <a:path extrusionOk="0" h="120000" w="1250314">
                  <a:moveTo>
                    <a:pt x="0" y="0"/>
                  </a:moveTo>
                  <a:lnTo>
                    <a:pt x="1249893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5509930" y="1345095"/>
              <a:ext cx="32384" cy="79375"/>
            </a:xfrm>
            <a:custGeom>
              <a:rect b="b" l="l" r="r" t="t"/>
              <a:pathLst>
                <a:path extrusionOk="0" h="79375" w="32385">
                  <a:moveTo>
                    <a:pt x="0" y="0"/>
                  </a:moveTo>
                  <a:lnTo>
                    <a:pt x="5689" y="15525"/>
                  </a:lnTo>
                  <a:lnTo>
                    <a:pt x="13432" y="26915"/>
                  </a:lnTo>
                  <a:lnTo>
                    <a:pt x="22556" y="34724"/>
                  </a:lnTo>
                  <a:lnTo>
                    <a:pt x="32390" y="39509"/>
                  </a:lnTo>
                  <a:lnTo>
                    <a:pt x="22556" y="44293"/>
                  </a:lnTo>
                  <a:lnTo>
                    <a:pt x="13432" y="52102"/>
                  </a:lnTo>
                  <a:lnTo>
                    <a:pt x="5689" y="63492"/>
                  </a:lnTo>
                  <a:lnTo>
                    <a:pt x="0" y="79018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4287367" y="134711"/>
              <a:ext cx="0" cy="1250315"/>
            </a:xfrm>
            <a:custGeom>
              <a:rect b="b" l="l" r="r" t="t"/>
              <a:pathLst>
                <a:path extrusionOk="0" h="1250315" w="120000">
                  <a:moveTo>
                    <a:pt x="0" y="1249893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4247858" y="129650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3854605" y="264595"/>
              <a:ext cx="1553210" cy="1553210"/>
            </a:xfrm>
            <a:custGeom>
              <a:rect b="b" l="l" r="r" t="t"/>
              <a:pathLst>
                <a:path extrusionOk="0" h="1553210" w="1553210">
                  <a:moveTo>
                    <a:pt x="0" y="0"/>
                  </a:moveTo>
                  <a:lnTo>
                    <a:pt x="1552771" y="1552771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8" name="Google Shape;638;p23"/>
          <p:cNvSpPr txBox="1"/>
          <p:nvPr/>
        </p:nvSpPr>
        <p:spPr>
          <a:xfrm>
            <a:off x="5367629" y="1324786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3"/>
          <p:cNvSpPr txBox="1"/>
          <p:nvPr/>
        </p:nvSpPr>
        <p:spPr>
          <a:xfrm>
            <a:off x="4107624" y="64794"/>
            <a:ext cx="2095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3"/>
          <p:cNvSpPr txBox="1"/>
          <p:nvPr/>
        </p:nvSpPr>
        <p:spPr>
          <a:xfrm>
            <a:off x="4084726" y="1375992"/>
            <a:ext cx="3333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3"/>
          <p:cNvSpPr txBox="1"/>
          <p:nvPr/>
        </p:nvSpPr>
        <p:spPr>
          <a:xfrm>
            <a:off x="4084726" y="439990"/>
            <a:ext cx="3333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3"/>
          <p:cNvSpPr txBox="1"/>
          <p:nvPr/>
        </p:nvSpPr>
        <p:spPr>
          <a:xfrm>
            <a:off x="4840732" y="1375992"/>
            <a:ext cx="3333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3"/>
          <p:cNvSpPr txBox="1"/>
          <p:nvPr/>
        </p:nvSpPr>
        <p:spPr>
          <a:xfrm>
            <a:off x="4912728" y="439990"/>
            <a:ext cx="3333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3"/>
          <p:cNvSpPr txBox="1"/>
          <p:nvPr/>
        </p:nvSpPr>
        <p:spPr>
          <a:xfrm>
            <a:off x="3512108" y="907604"/>
            <a:ext cx="14789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+ 1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Google Shape;645;p23"/>
          <p:cNvGrpSpPr/>
          <p:nvPr/>
        </p:nvGrpSpPr>
        <p:grpSpPr>
          <a:xfrm>
            <a:off x="4262062" y="639290"/>
            <a:ext cx="770809" cy="770809"/>
            <a:chOff x="4262062" y="639290"/>
            <a:chExt cx="770809" cy="770809"/>
          </a:xfrm>
        </p:grpSpPr>
        <p:sp>
          <p:nvSpPr>
            <p:cNvPr id="646" name="Google Shape;646;p23"/>
            <p:cNvSpPr/>
            <p:nvPr/>
          </p:nvSpPr>
          <p:spPr>
            <a:xfrm>
              <a:off x="4262062" y="13592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262062" y="13592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4262062" y="63929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4262062" y="63929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4982071" y="13592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4982071" y="13592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4982071" y="63929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4982071" y="63929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4" name="Google Shape;654;p23"/>
          <p:cNvSpPr txBox="1"/>
          <p:nvPr/>
        </p:nvSpPr>
        <p:spPr>
          <a:xfrm>
            <a:off x="3662019" y="2070732"/>
            <a:ext cx="1871345" cy="817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Note that we can come up with  a similar set of inequalities and  find the value of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for a McCul-  loch Pitts neuron also (Try it!)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3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4"/>
          <p:cNvSpPr txBox="1"/>
          <p:nvPr/>
        </p:nvSpPr>
        <p:spPr>
          <a:xfrm>
            <a:off x="347294" y="1373172"/>
            <a:ext cx="330771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2.5: Perceptron Learning Algorithm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1" name="Google Shape;661;p24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5"/>
          <p:cNvSpPr txBox="1"/>
          <p:nvPr/>
        </p:nvSpPr>
        <p:spPr>
          <a:xfrm>
            <a:off x="696976" y="1376526"/>
            <a:ext cx="17062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baseline="30000" i="1" lang="en-US" sz="16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	..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7" name="Google Shape;667;p25"/>
          <p:cNvGrpSpPr/>
          <p:nvPr/>
        </p:nvGrpSpPr>
        <p:grpSpPr>
          <a:xfrm>
            <a:off x="1382861" y="572325"/>
            <a:ext cx="360045" cy="360045"/>
            <a:chOff x="1382861" y="572325"/>
            <a:chExt cx="360045" cy="360045"/>
          </a:xfrm>
        </p:grpSpPr>
        <p:sp>
          <p:nvSpPr>
            <p:cNvPr id="668" name="Google Shape;668;p25"/>
            <p:cNvSpPr/>
            <p:nvPr/>
          </p:nvSpPr>
          <p:spPr>
            <a:xfrm>
              <a:off x="1382861" y="572325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1382861" y="572325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360004" y="180001"/>
                  </a:moveTo>
                  <a:lnTo>
                    <a:pt x="353574" y="132149"/>
                  </a:lnTo>
                  <a:lnTo>
                    <a:pt x="335429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1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1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25"/>
          <p:cNvSpPr txBox="1"/>
          <p:nvPr/>
        </p:nvSpPr>
        <p:spPr>
          <a:xfrm>
            <a:off x="1513662" y="77443"/>
            <a:ext cx="933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1" name="Google Shape;671;p25"/>
          <p:cNvGrpSpPr/>
          <p:nvPr/>
        </p:nvGrpSpPr>
        <p:grpSpPr>
          <a:xfrm>
            <a:off x="630944" y="306854"/>
            <a:ext cx="1567385" cy="1145858"/>
            <a:chOff x="630944" y="306854"/>
            <a:chExt cx="1567385" cy="1145858"/>
          </a:xfrm>
        </p:grpSpPr>
        <p:sp>
          <p:nvSpPr>
            <p:cNvPr id="672" name="Google Shape;672;p25"/>
            <p:cNvSpPr/>
            <p:nvPr/>
          </p:nvSpPr>
          <p:spPr>
            <a:xfrm>
              <a:off x="630944" y="861871"/>
              <a:ext cx="775970" cy="542925"/>
            </a:xfrm>
            <a:custGeom>
              <a:rect b="b" l="l" r="r" t="t"/>
              <a:pathLst>
                <a:path extrusionOk="0" h="542925" w="775969">
                  <a:moveTo>
                    <a:pt x="0" y="542726"/>
                  </a:moveTo>
                  <a:lnTo>
                    <a:pt x="77543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1369304" y="850581"/>
              <a:ext cx="39370" cy="50165"/>
            </a:xfrm>
            <a:custGeom>
              <a:rect b="b" l="l" r="r" t="t"/>
              <a:pathLst>
                <a:path extrusionOk="0" h="50165" w="39369">
                  <a:moveTo>
                    <a:pt x="0" y="0"/>
                  </a:moveTo>
                  <a:lnTo>
                    <a:pt x="10679" y="7158"/>
                  </a:lnTo>
                  <a:lnTo>
                    <a:pt x="20900" y="10739"/>
                  </a:lnTo>
                  <a:lnTo>
                    <a:pt x="30460" y="11408"/>
                  </a:lnTo>
                  <a:lnTo>
                    <a:pt x="39155" y="9832"/>
                  </a:lnTo>
                  <a:lnTo>
                    <a:pt x="34697" y="17461"/>
                  </a:lnTo>
                  <a:lnTo>
                    <a:pt x="32052" y="26672"/>
                  </a:lnTo>
                  <a:lnTo>
                    <a:pt x="31917" y="37502"/>
                  </a:lnTo>
                  <a:lnTo>
                    <a:pt x="34987" y="499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927512" y="890165"/>
              <a:ext cx="504190" cy="529590"/>
            </a:xfrm>
            <a:custGeom>
              <a:rect b="b" l="l" r="r" t="t"/>
              <a:pathLst>
                <a:path extrusionOk="0" h="529590" w="504190">
                  <a:moveTo>
                    <a:pt x="0" y="529248"/>
                  </a:moveTo>
                  <a:lnTo>
                    <a:pt x="504074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1393147" y="886443"/>
              <a:ext cx="44450" cy="42545"/>
            </a:xfrm>
            <a:custGeom>
              <a:rect b="b" l="l" r="r" t="t"/>
              <a:pathLst>
                <a:path extrusionOk="0" h="42544" w="44450">
                  <a:moveTo>
                    <a:pt x="0" y="0"/>
                  </a:moveTo>
                  <a:lnTo>
                    <a:pt x="11843" y="4888"/>
                  </a:lnTo>
                  <a:lnTo>
                    <a:pt x="22533" y="6372"/>
                  </a:lnTo>
                  <a:lnTo>
                    <a:pt x="32004" y="5141"/>
                  </a:lnTo>
                  <a:lnTo>
                    <a:pt x="40187" y="1887"/>
                  </a:lnTo>
                  <a:lnTo>
                    <a:pt x="37336" y="10219"/>
                  </a:lnTo>
                  <a:lnTo>
                    <a:pt x="36568" y="19738"/>
                  </a:lnTo>
                  <a:lnTo>
                    <a:pt x="38570" y="30344"/>
                  </a:lnTo>
                  <a:lnTo>
                    <a:pt x="44030" y="41935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1245174" y="924392"/>
              <a:ext cx="236220" cy="495300"/>
            </a:xfrm>
            <a:custGeom>
              <a:rect b="b" l="l" r="r" t="t"/>
              <a:pathLst>
                <a:path extrusionOk="0" h="495300" w="236219">
                  <a:moveTo>
                    <a:pt x="0" y="495021"/>
                  </a:moveTo>
                  <a:lnTo>
                    <a:pt x="235756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1443197" y="922102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10729"/>
                  </a:moveTo>
                  <a:lnTo>
                    <a:pt x="12791" y="11689"/>
                  </a:lnTo>
                  <a:lnTo>
                    <a:pt x="23425" y="9768"/>
                  </a:lnTo>
                  <a:lnTo>
                    <a:pt x="32053" y="5646"/>
                  </a:lnTo>
                  <a:lnTo>
                    <a:pt x="38824" y="0"/>
                  </a:lnTo>
                  <a:lnTo>
                    <a:pt x="38708" y="8815"/>
                  </a:lnTo>
                  <a:lnTo>
                    <a:pt x="40945" y="18112"/>
                  </a:lnTo>
                  <a:lnTo>
                    <a:pt x="46156" y="27578"/>
                  </a:lnTo>
                  <a:lnTo>
                    <a:pt x="54963" y="36905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1562863" y="942451"/>
              <a:ext cx="0" cy="509905"/>
            </a:xfrm>
            <a:custGeom>
              <a:rect b="b" l="l" r="r" t="t"/>
              <a:pathLst>
                <a:path extrusionOk="0" h="509905" w="120000">
                  <a:moveTo>
                    <a:pt x="0" y="50986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1532497" y="939921"/>
              <a:ext cx="60960" cy="26670"/>
            </a:xfrm>
            <a:custGeom>
              <a:rect b="b" l="l" r="r" t="t"/>
              <a:pathLst>
                <a:path extrusionOk="0" h="26669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1644795" y="924392"/>
              <a:ext cx="251460" cy="528320"/>
            </a:xfrm>
            <a:custGeom>
              <a:rect b="b" l="l" r="r" t="t"/>
              <a:pathLst>
                <a:path extrusionOk="0" h="528319" w="251460">
                  <a:moveTo>
                    <a:pt x="251414" y="5279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627566" y="922102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36905"/>
                  </a:moveTo>
                  <a:lnTo>
                    <a:pt x="8807" y="27579"/>
                  </a:lnTo>
                  <a:lnTo>
                    <a:pt x="14018" y="18112"/>
                  </a:lnTo>
                  <a:lnTo>
                    <a:pt x="16254" y="8815"/>
                  </a:lnTo>
                  <a:lnTo>
                    <a:pt x="16138" y="0"/>
                  </a:lnTo>
                  <a:lnTo>
                    <a:pt x="22910" y="5646"/>
                  </a:lnTo>
                  <a:lnTo>
                    <a:pt x="31537" y="9768"/>
                  </a:lnTo>
                  <a:lnTo>
                    <a:pt x="42171" y="11689"/>
                  </a:lnTo>
                  <a:lnTo>
                    <a:pt x="54963" y="1072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1694139" y="890165"/>
              <a:ext cx="504190" cy="529590"/>
            </a:xfrm>
            <a:custGeom>
              <a:rect b="b" l="l" r="r" t="t"/>
              <a:pathLst>
                <a:path extrusionOk="0" h="529590" w="504189">
                  <a:moveTo>
                    <a:pt x="504074" y="52924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1688548" y="886443"/>
              <a:ext cx="44450" cy="42545"/>
            </a:xfrm>
            <a:custGeom>
              <a:rect b="b" l="l" r="r" t="t"/>
              <a:pathLst>
                <a:path extrusionOk="0" h="42544" w="44450">
                  <a:moveTo>
                    <a:pt x="0" y="41935"/>
                  </a:moveTo>
                  <a:lnTo>
                    <a:pt x="5459" y="30344"/>
                  </a:lnTo>
                  <a:lnTo>
                    <a:pt x="7462" y="19738"/>
                  </a:lnTo>
                  <a:lnTo>
                    <a:pt x="6694" y="10219"/>
                  </a:lnTo>
                  <a:lnTo>
                    <a:pt x="3842" y="1887"/>
                  </a:lnTo>
                  <a:lnTo>
                    <a:pt x="12025" y="5141"/>
                  </a:lnTo>
                  <a:lnTo>
                    <a:pt x="21496" y="6372"/>
                  </a:lnTo>
                  <a:lnTo>
                    <a:pt x="32187" y="4888"/>
                  </a:lnTo>
                  <a:lnTo>
                    <a:pt x="4403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1562863" y="309385"/>
              <a:ext cx="0" cy="258445"/>
            </a:xfrm>
            <a:custGeom>
              <a:rect b="b" l="l" r="r" t="t"/>
              <a:pathLst>
                <a:path extrusionOk="0" h="258445" w="120000">
                  <a:moveTo>
                    <a:pt x="0" y="2578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1532497" y="306854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6" name="Google Shape;686;p25"/>
          <p:cNvSpPr txBox="1"/>
          <p:nvPr/>
        </p:nvSpPr>
        <p:spPr>
          <a:xfrm>
            <a:off x="248081" y="1086664"/>
            <a:ext cx="550545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98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85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</a:t>
            </a: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5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5"/>
          <p:cNvSpPr txBox="1"/>
          <p:nvPr/>
        </p:nvSpPr>
        <p:spPr>
          <a:xfrm>
            <a:off x="872299" y="1148343"/>
            <a:ext cx="47625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5"/>
          <p:cNvSpPr txBox="1"/>
          <p:nvPr/>
        </p:nvSpPr>
        <p:spPr>
          <a:xfrm>
            <a:off x="1447330" y="1138640"/>
            <a:ext cx="30353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	..</a:t>
            </a:r>
            <a:endParaRPr sz="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5"/>
          <p:cNvSpPr txBox="1"/>
          <p:nvPr/>
        </p:nvSpPr>
        <p:spPr>
          <a:xfrm>
            <a:off x="1852409" y="1148343"/>
            <a:ext cx="208279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5"/>
          <p:cNvSpPr txBox="1"/>
          <p:nvPr/>
        </p:nvSpPr>
        <p:spPr>
          <a:xfrm>
            <a:off x="189204" y="1565310"/>
            <a:ext cx="2273300" cy="144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5100" marR="728345" rtl="0" algn="l">
              <a:lnSpc>
                <a:spcPct val="1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isActorDamon  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isGenreThriller  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isDirectorNolan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65100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imdbRating</a:t>
            </a: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(scaled to 0 to 1)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...	...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3670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criticsRating</a:t>
            </a: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(scaled to 0 to 1)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5"/>
          <p:cNvSpPr txBox="1"/>
          <p:nvPr/>
        </p:nvSpPr>
        <p:spPr>
          <a:xfrm>
            <a:off x="2653957" y="29499"/>
            <a:ext cx="2879090" cy="125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Let us reconsider our problem of deciding whether  to watch a movie or not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Suppose we are given a list of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movies and a la-  bel (class) associated with each movie indicating  whether the user liked this movie or not : binary  decision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5"/>
          <p:cNvSpPr txBox="1"/>
          <p:nvPr/>
        </p:nvSpPr>
        <p:spPr>
          <a:xfrm>
            <a:off x="2628557" y="1292743"/>
            <a:ext cx="2929890" cy="168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-106680" lvl="0" marL="14414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Further, suppose we represent each movie with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4145" marR="0" rtl="0" algn="just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features (some boolean, some real valued)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will assume that the data is linearly separable  and we want a perceptron to learn how to make  this decision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 other words, we want the perceptron to find the  equation of this separating plane (or find the val-  ues of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.., 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6"/>
          <p:cNvSpPr/>
          <p:nvPr/>
        </p:nvSpPr>
        <p:spPr>
          <a:xfrm>
            <a:off x="240004" y="14706"/>
            <a:ext cx="2772410" cy="0"/>
          </a:xfrm>
          <a:custGeom>
            <a:rect b="b" l="l" r="r" t="t"/>
            <a:pathLst>
              <a:path extrusionOk="0" h="120000" w="2772410">
                <a:moveTo>
                  <a:pt x="0" y="0"/>
                </a:moveTo>
                <a:lnTo>
                  <a:pt x="2772016" y="0"/>
                </a:lnTo>
              </a:path>
            </a:pathLst>
          </a:custGeom>
          <a:noFill/>
          <a:ln cap="flat" cmpd="sng" w="10100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6"/>
          <p:cNvSpPr txBox="1"/>
          <p:nvPr>
            <p:ph type="title"/>
          </p:nvPr>
        </p:nvSpPr>
        <p:spPr>
          <a:xfrm>
            <a:off x="227304" y="0"/>
            <a:ext cx="23806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Algorithm: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Perceptron Learning Algorithm</a:t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240004" y="212394"/>
            <a:ext cx="2772410" cy="0"/>
          </a:xfrm>
          <a:custGeom>
            <a:rect b="b" l="l" r="r" t="t"/>
            <a:pathLst>
              <a:path extrusionOk="0" h="120000" w="2772410">
                <a:moveTo>
                  <a:pt x="0" y="0"/>
                </a:moveTo>
                <a:lnTo>
                  <a:pt x="2772016" y="0"/>
                </a:lnTo>
              </a:path>
            </a:pathLst>
          </a:custGeom>
          <a:noFill/>
          <a:ln cap="flat" cmpd="sng" w="10100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6"/>
          <p:cNvSpPr txBox="1"/>
          <p:nvPr/>
        </p:nvSpPr>
        <p:spPr>
          <a:xfrm>
            <a:off x="227304" y="230033"/>
            <a:ext cx="74422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←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6"/>
          <p:cNvSpPr txBox="1"/>
          <p:nvPr/>
        </p:nvSpPr>
        <p:spPr>
          <a:xfrm>
            <a:off x="227304" y="427912"/>
            <a:ext cx="76263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←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6"/>
          <p:cNvSpPr txBox="1"/>
          <p:nvPr/>
        </p:nvSpPr>
        <p:spPr>
          <a:xfrm>
            <a:off x="1084541" y="198409"/>
            <a:ext cx="32448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415" lvl="0" marL="30480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with  with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6"/>
          <p:cNvSpPr txBox="1"/>
          <p:nvPr/>
        </p:nvSpPr>
        <p:spPr>
          <a:xfrm>
            <a:off x="1503696" y="198409"/>
            <a:ext cx="57086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label	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label	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6"/>
          <p:cNvSpPr txBox="1"/>
          <p:nvPr/>
        </p:nvSpPr>
        <p:spPr>
          <a:xfrm>
            <a:off x="227304" y="594179"/>
            <a:ext cx="134239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Initialize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randomly;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while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convergence 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do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6" name="Google Shape;706;p26"/>
          <p:cNvSpPr/>
          <p:nvPr/>
        </p:nvSpPr>
        <p:spPr>
          <a:xfrm>
            <a:off x="311404" y="1034300"/>
            <a:ext cx="0" cy="1410970"/>
          </a:xfrm>
          <a:custGeom>
            <a:rect b="b" l="l" r="r" t="t"/>
            <a:pathLst>
              <a:path extrusionOk="0" h="1410970" w="120000">
                <a:moveTo>
                  <a:pt x="0" y="14105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6"/>
          <p:cNvSpPr txBox="1"/>
          <p:nvPr/>
        </p:nvSpPr>
        <p:spPr>
          <a:xfrm>
            <a:off x="439000" y="1021573"/>
            <a:ext cx="14560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Pick random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∪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6"/>
          <p:cNvSpPr txBox="1"/>
          <p:nvPr/>
        </p:nvSpPr>
        <p:spPr>
          <a:xfrm>
            <a:off x="439000" y="1219452"/>
            <a:ext cx="8718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	and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6"/>
          <p:cNvSpPr txBox="1"/>
          <p:nvPr/>
        </p:nvSpPr>
        <p:spPr>
          <a:xfrm>
            <a:off x="1446504" y="1115541"/>
            <a:ext cx="1720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0" name="Google Shape;710;p26"/>
          <p:cNvSpPr txBox="1"/>
          <p:nvPr/>
        </p:nvSpPr>
        <p:spPr>
          <a:xfrm>
            <a:off x="1592745" y="1192935"/>
            <a:ext cx="200025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12700" marR="5080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 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1770799" y="1219452"/>
            <a:ext cx="10229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then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2" name="Google Shape;712;p26"/>
          <p:cNvSpPr/>
          <p:nvPr/>
        </p:nvSpPr>
        <p:spPr>
          <a:xfrm>
            <a:off x="523112" y="1430070"/>
            <a:ext cx="0" cy="198120"/>
          </a:xfrm>
          <a:custGeom>
            <a:rect b="b" l="l" r="r" t="t"/>
            <a:pathLst>
              <a:path extrusionOk="0" h="198119" w="120000">
                <a:moveTo>
                  <a:pt x="0" y="19787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6"/>
          <p:cNvSpPr txBox="1"/>
          <p:nvPr/>
        </p:nvSpPr>
        <p:spPr>
          <a:xfrm>
            <a:off x="650697" y="1417344"/>
            <a:ext cx="7645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6"/>
          <p:cNvSpPr txBox="1"/>
          <p:nvPr/>
        </p:nvSpPr>
        <p:spPr>
          <a:xfrm>
            <a:off x="1464741" y="1721852"/>
            <a:ext cx="1720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5" name="Google Shape;715;p26"/>
          <p:cNvSpPr txBox="1"/>
          <p:nvPr/>
        </p:nvSpPr>
        <p:spPr>
          <a:xfrm>
            <a:off x="1610982" y="1799245"/>
            <a:ext cx="200025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12700" marR="5080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 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6"/>
          <p:cNvSpPr txBox="1"/>
          <p:nvPr/>
        </p:nvSpPr>
        <p:spPr>
          <a:xfrm>
            <a:off x="1789036" y="1825763"/>
            <a:ext cx="10229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then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523112" y="2036381"/>
            <a:ext cx="0" cy="198120"/>
          </a:xfrm>
          <a:custGeom>
            <a:rect b="b" l="l" r="r" t="t"/>
            <a:pathLst>
              <a:path extrusionOk="0" h="198119" w="120000">
                <a:moveTo>
                  <a:pt x="0" y="197878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6"/>
          <p:cNvSpPr txBox="1"/>
          <p:nvPr/>
        </p:nvSpPr>
        <p:spPr>
          <a:xfrm>
            <a:off x="439000" y="1596235"/>
            <a:ext cx="975994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	and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4154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6"/>
          <p:cNvSpPr txBox="1"/>
          <p:nvPr/>
        </p:nvSpPr>
        <p:spPr>
          <a:xfrm>
            <a:off x="227304" y="2189896"/>
            <a:ext cx="2542540" cy="842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11454" lvl="0" marL="12700" marR="2095500" rtl="0" algn="l">
              <a:lnSpc>
                <a:spcPct val="12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end  end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9215" lvl="0" marL="81280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//the algorithm converges when all the inputs  are classified correctly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240004" y="3056877"/>
            <a:ext cx="2772410" cy="0"/>
          </a:xfrm>
          <a:custGeom>
            <a:rect b="b" l="l" r="r" t="t"/>
            <a:pathLst>
              <a:path extrusionOk="0" h="120000" w="2772410">
                <a:moveTo>
                  <a:pt x="0" y="0"/>
                </a:moveTo>
                <a:lnTo>
                  <a:pt x="2772016" y="0"/>
                </a:lnTo>
              </a:path>
            </a:pathLst>
          </a:custGeom>
          <a:noFill/>
          <a:ln cap="flat" cmpd="sng" w="10100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6"/>
          <p:cNvSpPr txBox="1"/>
          <p:nvPr/>
        </p:nvSpPr>
        <p:spPr>
          <a:xfrm>
            <a:off x="3410000" y="61136"/>
            <a:ext cx="13989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Why would this work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6"/>
          <p:cNvSpPr txBox="1"/>
          <p:nvPr/>
        </p:nvSpPr>
        <p:spPr>
          <a:xfrm>
            <a:off x="5531726" y="2982098"/>
            <a:ext cx="13398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7"/>
          <p:cNvSpPr txBox="1"/>
          <p:nvPr/>
        </p:nvSpPr>
        <p:spPr>
          <a:xfrm>
            <a:off x="397992" y="61136"/>
            <a:ext cx="18173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Consider two vectors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7"/>
          <p:cNvSpPr txBox="1"/>
          <p:nvPr/>
        </p:nvSpPr>
        <p:spPr>
          <a:xfrm>
            <a:off x="1437716" y="954759"/>
            <a:ext cx="1117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7"/>
          <p:cNvSpPr txBox="1"/>
          <p:nvPr/>
        </p:nvSpPr>
        <p:spPr>
          <a:xfrm>
            <a:off x="993025" y="328622"/>
            <a:ext cx="1465580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[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..., 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112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[1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..., 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7211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7"/>
          <p:cNvSpPr txBox="1"/>
          <p:nvPr/>
        </p:nvSpPr>
        <p:spPr>
          <a:xfrm>
            <a:off x="1799107" y="843024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1" name="Google Shape;731;p27"/>
          <p:cNvSpPr txBox="1"/>
          <p:nvPr/>
        </p:nvSpPr>
        <p:spPr>
          <a:xfrm>
            <a:off x="1812150" y="1178165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7"/>
          <p:cNvSpPr txBox="1"/>
          <p:nvPr/>
        </p:nvSpPr>
        <p:spPr>
          <a:xfrm>
            <a:off x="834275" y="974634"/>
            <a:ext cx="15659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·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  x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7"/>
          <p:cNvSpPr txBox="1"/>
          <p:nvPr/>
        </p:nvSpPr>
        <p:spPr>
          <a:xfrm>
            <a:off x="2121496" y="1032750"/>
            <a:ext cx="3149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	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7"/>
          <p:cNvSpPr txBox="1"/>
          <p:nvPr/>
        </p:nvSpPr>
        <p:spPr>
          <a:xfrm>
            <a:off x="397992" y="1377071"/>
            <a:ext cx="237490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can thus rewrite the perceptron rule  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7"/>
          <p:cNvSpPr txBox="1"/>
          <p:nvPr/>
        </p:nvSpPr>
        <p:spPr>
          <a:xfrm>
            <a:off x="1836381" y="1923781"/>
            <a:ext cx="1117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7"/>
          <p:cNvSpPr txBox="1"/>
          <p:nvPr/>
        </p:nvSpPr>
        <p:spPr>
          <a:xfrm>
            <a:off x="959243" y="1874073"/>
            <a:ext cx="1371600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  x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9225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30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7"/>
          <p:cNvSpPr txBox="1"/>
          <p:nvPr/>
        </p:nvSpPr>
        <p:spPr>
          <a:xfrm>
            <a:off x="3132594" y="29499"/>
            <a:ext cx="2425700" cy="85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44145" marR="304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are interested in finding the line 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baseline="30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which divides the input space  into two halves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Every point (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on this line satisfies the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7"/>
          <p:cNvSpPr txBox="1"/>
          <p:nvPr/>
        </p:nvSpPr>
        <p:spPr>
          <a:xfrm>
            <a:off x="3909390" y="877682"/>
            <a:ext cx="11176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7"/>
          <p:cNvSpPr txBox="1"/>
          <p:nvPr/>
        </p:nvSpPr>
        <p:spPr>
          <a:xfrm>
            <a:off x="3264395" y="890636"/>
            <a:ext cx="110109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equation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  x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7"/>
          <p:cNvSpPr txBox="1"/>
          <p:nvPr/>
        </p:nvSpPr>
        <p:spPr>
          <a:xfrm>
            <a:off x="3157994" y="1094839"/>
            <a:ext cx="23749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What can you tell about the angle (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 between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any point (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which lies  on this line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7"/>
          <p:cNvSpPr txBox="1"/>
          <p:nvPr/>
        </p:nvSpPr>
        <p:spPr>
          <a:xfrm>
            <a:off x="3157994" y="1758097"/>
            <a:ext cx="162813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angle is 90° (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∵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cosα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7"/>
          <p:cNvSpPr txBox="1"/>
          <p:nvPr/>
        </p:nvSpPr>
        <p:spPr>
          <a:xfrm>
            <a:off x="4871377" y="1740863"/>
            <a:ext cx="2908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30000" i="1" lang="en-US" sz="900">
                <a:solidFill>
                  <a:srgbClr val="22373A"/>
                </a:solidFill>
                <a:latin typeface="Georgia"/>
                <a:ea typeface="Georgia"/>
                <a:cs typeface="Georgia"/>
                <a:sym typeface="Georgia"/>
              </a:rPr>
              <a:t>T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7"/>
          <p:cNvSpPr/>
          <p:nvPr/>
        </p:nvSpPr>
        <p:spPr>
          <a:xfrm>
            <a:off x="4827054" y="1874697"/>
            <a:ext cx="379730" cy="0"/>
          </a:xfrm>
          <a:custGeom>
            <a:rect b="b" l="l" r="r" t="t"/>
            <a:pathLst>
              <a:path extrusionOk="0" h="120000" w="379729">
                <a:moveTo>
                  <a:pt x="0" y="0"/>
                </a:moveTo>
                <a:lnTo>
                  <a:pt x="379437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7"/>
          <p:cNvSpPr txBox="1"/>
          <p:nvPr/>
        </p:nvSpPr>
        <p:spPr>
          <a:xfrm>
            <a:off x="4814354" y="1845003"/>
            <a:ext cx="4051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mbria"/>
                <a:ea typeface="Cambria"/>
                <a:cs typeface="Cambria"/>
                <a:sym typeface="Cambria"/>
              </a:rPr>
              <a:t>||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800">
                <a:solidFill>
                  <a:srgbClr val="22373A"/>
                </a:solidFill>
                <a:latin typeface="Cambria"/>
                <a:ea typeface="Cambria"/>
                <a:cs typeface="Cambria"/>
                <a:sym typeface="Cambria"/>
              </a:rPr>
              <a:t>||||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800">
                <a:solidFill>
                  <a:srgbClr val="22373A"/>
                </a:solidFill>
                <a:latin typeface="Cambria"/>
                <a:ea typeface="Cambria"/>
                <a:cs typeface="Cambria"/>
                <a:sym typeface="Cambria"/>
              </a:rPr>
              <a:t>||</a:t>
            </a:r>
            <a:endParaRPr sz="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5" name="Google Shape;745;p27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27"/>
          <p:cNvSpPr txBox="1"/>
          <p:nvPr/>
        </p:nvSpPr>
        <p:spPr>
          <a:xfrm>
            <a:off x="5247449" y="1758085"/>
            <a:ext cx="2857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27"/>
          <p:cNvSpPr txBox="1"/>
          <p:nvPr/>
        </p:nvSpPr>
        <p:spPr>
          <a:xfrm>
            <a:off x="3157994" y="1962312"/>
            <a:ext cx="23749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Since the vector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is perpendicular to  every point on the line it is actually per-  pendicular to the line itself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8"/>
          <p:cNvSpPr txBox="1"/>
          <p:nvPr/>
        </p:nvSpPr>
        <p:spPr>
          <a:xfrm>
            <a:off x="517994" y="93215"/>
            <a:ext cx="349250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How many boolean functions can you design from 2 inputs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Let us begin with some easy ones which you already know ..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8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4" name="Google Shape;754;p28"/>
          <p:cNvGraphicFramePr/>
          <p:nvPr/>
        </p:nvGraphicFramePr>
        <p:xfrm>
          <a:off x="637095" y="687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{50D2287A-DD00-470F-A881-0BCD87BC6749}</a:tableStyleId>
              </a:tblPr>
              <a:tblGrid>
                <a:gridCol w="267975"/>
                <a:gridCol w="271150"/>
                <a:gridCol w="261625"/>
                <a:gridCol w="261625"/>
                <a:gridCol w="261625"/>
                <a:gridCol w="261625"/>
                <a:gridCol w="261625"/>
                <a:gridCol w="261625"/>
                <a:gridCol w="261625"/>
                <a:gridCol w="261625"/>
                <a:gridCol w="261625"/>
                <a:gridCol w="307975"/>
                <a:gridCol w="307975"/>
                <a:gridCol w="307975"/>
                <a:gridCol w="307975"/>
                <a:gridCol w="307975"/>
                <a:gridCol w="307975"/>
                <a:gridCol w="311150"/>
              </a:tblGrid>
              <a:tr h="165100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8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x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2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711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2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3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8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4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8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5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8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6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7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8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711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9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8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10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8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11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12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13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14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15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i="1" lang="en-US" sz="1350" u="none" cap="none" strike="noStrike">
                          <a:solidFill>
                            <a:srgbClr val="22373A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</a:t>
                      </a:r>
                      <a:r>
                        <a:rPr lang="en-US" sz="600" u="none" cap="none" strike="noStrike">
                          <a:solidFill>
                            <a:srgbClr val="22373A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16</a:t>
                      </a:r>
                      <a:endParaRPr sz="600" u="none" cap="none" strike="noStrike">
                        <a:latin typeface="Droid Sans Mono"/>
                        <a:ea typeface="Droid Sans Mono"/>
                        <a:cs typeface="Droid Sans Mono"/>
                        <a:sym typeface="Droid Sans Mono"/>
                      </a:endParaRPr>
                    </a:p>
                  </a:txBody>
                  <a:tcPr marT="1270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157825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F9F9"/>
                    </a:solidFill>
                  </a:tcPr>
                </a:tc>
              </a:tr>
              <a:tr h="1600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</a:tr>
              <a:tr h="1600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solidFill>
                      <a:srgbClr val="F9F9F9"/>
                    </a:solidFill>
                  </a:tcPr>
                </a:tc>
              </a:tr>
              <a:tr h="1673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7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63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>
                    <a:lnB cap="flat" cmpd="sng" w="9525">
                      <a:solidFill>
                        <a:srgbClr val="22373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755" name="Google Shape;755;p28"/>
          <p:cNvSpPr txBox="1"/>
          <p:nvPr/>
        </p:nvSpPr>
        <p:spPr>
          <a:xfrm>
            <a:off x="492582" y="1508211"/>
            <a:ext cx="4946015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44145" marR="304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Of these, how many are linearly separable ? (turns out all except XOR and !XOR - feel  free to verify)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 general, how many boolean functions can you have for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inputs ?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i="1" lang="en-US" sz="900">
                <a:solidFill>
                  <a:srgbClr val="22373A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30000" sz="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06680" lvl="0" marL="144145" marR="30480" rtl="0" algn="just">
              <a:lnSpc>
                <a:spcPct val="118000"/>
              </a:lnSpc>
              <a:spcBef>
                <a:spcPts val="29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How many of these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i="1" lang="en-US" sz="900">
                <a:solidFill>
                  <a:srgbClr val="22373A"/>
                </a:solidFill>
                <a:latin typeface="Georgia"/>
                <a:ea typeface="Georgia"/>
                <a:cs typeface="Georgia"/>
                <a:sym typeface="Georgia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functions are not linearly separable ? For the time being, it  suffices to know that at least some of these may not be linearly inseparable (I encourage  you to figure out the exact answer :-) 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9"/>
          <p:cNvSpPr txBox="1"/>
          <p:nvPr/>
        </p:nvSpPr>
        <p:spPr>
          <a:xfrm>
            <a:off x="347294" y="1373172"/>
            <a:ext cx="482473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2.8: Representation Power of a Network of Perceptrons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1" name="Google Shape;761;p29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595" y="804820"/>
            <a:ext cx="139722" cy="1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30"/>
          <p:cNvSpPr txBox="1"/>
          <p:nvPr/>
        </p:nvSpPr>
        <p:spPr>
          <a:xfrm>
            <a:off x="1700695" y="2050819"/>
            <a:ext cx="19621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8" name="Google Shape;768;p30"/>
          <p:cNvGrpSpPr/>
          <p:nvPr/>
        </p:nvGrpSpPr>
        <p:grpSpPr>
          <a:xfrm>
            <a:off x="343450" y="1360684"/>
            <a:ext cx="2268496" cy="324485"/>
            <a:chOff x="343450" y="1360684"/>
            <a:chExt cx="2268496" cy="324485"/>
          </a:xfrm>
        </p:grpSpPr>
        <p:sp>
          <p:nvSpPr>
            <p:cNvPr id="769" name="Google Shape;769;p30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7" name="Google Shape;777;p30"/>
          <p:cNvSpPr txBox="1"/>
          <p:nvPr/>
        </p:nvSpPr>
        <p:spPr>
          <a:xfrm>
            <a:off x="268859" y="1752381"/>
            <a:ext cx="473709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bias </a:t>
            </a:r>
            <a:r>
              <a:rPr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0"/>
          <p:cNvSpPr txBox="1"/>
          <p:nvPr/>
        </p:nvSpPr>
        <p:spPr>
          <a:xfrm>
            <a:off x="1431963" y="428063"/>
            <a:ext cx="86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0"/>
          <p:cNvSpPr txBox="1"/>
          <p:nvPr/>
        </p:nvSpPr>
        <p:spPr>
          <a:xfrm>
            <a:off x="719696" y="1078824"/>
            <a:ext cx="213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0"/>
          <p:cNvSpPr txBox="1"/>
          <p:nvPr/>
        </p:nvSpPr>
        <p:spPr>
          <a:xfrm>
            <a:off x="1095794" y="1078824"/>
            <a:ext cx="883919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1" name="Google Shape;781;p30"/>
          <p:cNvGrpSpPr/>
          <p:nvPr/>
        </p:nvGrpSpPr>
        <p:grpSpPr>
          <a:xfrm>
            <a:off x="616718" y="636028"/>
            <a:ext cx="1721483" cy="1481940"/>
            <a:chOff x="616718" y="636028"/>
            <a:chExt cx="1721483" cy="1481940"/>
          </a:xfrm>
        </p:grpSpPr>
        <p:sp>
          <p:nvSpPr>
            <p:cNvPr id="782" name="Google Shape;782;p30"/>
            <p:cNvSpPr/>
            <p:nvPr/>
          </p:nvSpPr>
          <p:spPr>
            <a:xfrm>
              <a:off x="630390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443067" y="44304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3" name="Google Shape;783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18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4" name="Google Shape;784;p30"/>
            <p:cNvSpPr/>
            <p:nvPr/>
          </p:nvSpPr>
          <p:spPr>
            <a:xfrm>
              <a:off x="663482" y="1601713"/>
              <a:ext cx="1031875" cy="516255"/>
            </a:xfrm>
            <a:custGeom>
              <a:rect b="b" l="l" r="r" t="t"/>
              <a:pathLst>
                <a:path extrusionOk="0" h="516255" w="1031875">
                  <a:moveTo>
                    <a:pt x="1031465" y="515781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658955" y="1578599"/>
              <a:ext cx="46990" cy="71120"/>
            </a:xfrm>
            <a:custGeom>
              <a:rect b="b" l="l" r="r" t="t"/>
              <a:pathLst>
                <a:path extrusionOk="0" h="71119" w="46990">
                  <a:moveTo>
                    <a:pt x="11299" y="70675"/>
                  </a:moveTo>
                  <a:lnTo>
                    <a:pt x="13155" y="54244"/>
                  </a:lnTo>
                  <a:lnTo>
                    <a:pt x="11324" y="40593"/>
                  </a:lnTo>
                  <a:lnTo>
                    <a:pt x="6655" y="29527"/>
                  </a:lnTo>
                  <a:lnTo>
                    <a:pt x="0" y="20850"/>
                  </a:lnTo>
                  <a:lnTo>
                    <a:pt x="10935" y="20969"/>
                  </a:lnTo>
                  <a:lnTo>
                    <a:pt x="22589" y="18066"/>
                  </a:lnTo>
                  <a:lnTo>
                    <a:pt x="34609" y="11342"/>
                  </a:lnTo>
                  <a:lnTo>
                    <a:pt x="46642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1153459" y="1699374"/>
              <a:ext cx="0" cy="391795"/>
            </a:xfrm>
            <a:custGeom>
              <a:rect b="b" l="l" r="r" t="t"/>
              <a:pathLst>
                <a:path extrusionOk="0" h="391794" w="120000">
                  <a:moveTo>
                    <a:pt x="0" y="391292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1113950" y="1694313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1278391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443066" y="44304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9" name="Google Shape;789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4719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0" name="Google Shape;790;p30"/>
            <p:cNvSpPr/>
            <p:nvPr/>
          </p:nvSpPr>
          <p:spPr>
            <a:xfrm>
              <a:off x="1233464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0" y="443040"/>
                  </a:moveTo>
                  <a:lnTo>
                    <a:pt x="443066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1" name="Google Shape;791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24208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30"/>
            <p:cNvSpPr/>
            <p:nvPr/>
          </p:nvSpPr>
          <p:spPr>
            <a:xfrm>
              <a:off x="1801461" y="1699374"/>
              <a:ext cx="0" cy="391795"/>
            </a:xfrm>
            <a:custGeom>
              <a:rect b="b" l="l" r="r" t="t"/>
              <a:pathLst>
                <a:path extrusionOk="0" h="391794" w="120000">
                  <a:moveTo>
                    <a:pt x="0" y="391292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761951" y="1694313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259973" y="1601713"/>
              <a:ext cx="1031875" cy="516255"/>
            </a:xfrm>
            <a:custGeom>
              <a:rect b="b" l="l" r="r" t="t"/>
              <a:pathLst>
                <a:path extrusionOk="0" h="516255" w="1031875">
                  <a:moveTo>
                    <a:pt x="0" y="515781"/>
                  </a:moveTo>
                  <a:lnTo>
                    <a:pt x="103146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2249322" y="1578599"/>
              <a:ext cx="46990" cy="71120"/>
            </a:xfrm>
            <a:custGeom>
              <a:rect b="b" l="l" r="r" t="t"/>
              <a:pathLst>
                <a:path extrusionOk="0" h="71119" w="46989">
                  <a:moveTo>
                    <a:pt x="0" y="0"/>
                  </a:moveTo>
                  <a:lnTo>
                    <a:pt x="12032" y="11342"/>
                  </a:lnTo>
                  <a:lnTo>
                    <a:pt x="24052" y="18066"/>
                  </a:lnTo>
                  <a:lnTo>
                    <a:pt x="35706" y="20969"/>
                  </a:lnTo>
                  <a:lnTo>
                    <a:pt x="46642" y="20850"/>
                  </a:lnTo>
                  <a:lnTo>
                    <a:pt x="39986" y="29527"/>
                  </a:lnTo>
                  <a:lnTo>
                    <a:pt x="35317" y="40593"/>
                  </a:lnTo>
                  <a:lnTo>
                    <a:pt x="33486" y="54244"/>
                  </a:lnTo>
                  <a:lnTo>
                    <a:pt x="35342" y="70675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1881464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0" y="443040"/>
                  </a:moveTo>
                  <a:lnTo>
                    <a:pt x="443065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7" name="Google Shape;797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72207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8" name="Google Shape;798;p30"/>
            <p:cNvSpPr/>
            <p:nvPr/>
          </p:nvSpPr>
          <p:spPr>
            <a:xfrm>
              <a:off x="644466" y="916102"/>
              <a:ext cx="770890" cy="514350"/>
            </a:xfrm>
            <a:custGeom>
              <a:rect b="b" l="l" r="r" t="t"/>
              <a:pathLst>
                <a:path extrusionOk="0" h="514350" w="770890">
                  <a:moveTo>
                    <a:pt x="0" y="513926"/>
                  </a:moveTo>
                  <a:lnTo>
                    <a:pt x="770885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1378601" y="903995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0" y="0"/>
                  </a:moveTo>
                  <a:lnTo>
                    <a:pt x="10498" y="7387"/>
                  </a:lnTo>
                  <a:lnTo>
                    <a:pt x="20620" y="11192"/>
                  </a:lnTo>
                  <a:lnTo>
                    <a:pt x="30147" y="12076"/>
                  </a:lnTo>
                  <a:lnTo>
                    <a:pt x="38862" y="10699"/>
                  </a:lnTo>
                  <a:lnTo>
                    <a:pt x="34239" y="18214"/>
                  </a:lnTo>
                  <a:lnTo>
                    <a:pt x="31392" y="27349"/>
                  </a:lnTo>
                  <a:lnTo>
                    <a:pt x="31012" y="38156"/>
                  </a:lnTo>
                  <a:lnTo>
                    <a:pt x="33795" y="506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1228243" y="941255"/>
              <a:ext cx="216535" cy="432434"/>
            </a:xfrm>
            <a:custGeom>
              <a:rect b="b" l="l" r="r" t="t"/>
              <a:pathLst>
                <a:path extrusionOk="0" h="432434" w="216534">
                  <a:moveTo>
                    <a:pt x="0" y="431876"/>
                  </a:moveTo>
                  <a:lnTo>
                    <a:pt x="215937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1406383" y="938991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9959"/>
                  </a:moveTo>
                  <a:lnTo>
                    <a:pt x="12740" y="11161"/>
                  </a:lnTo>
                  <a:lnTo>
                    <a:pt x="23383" y="9449"/>
                  </a:lnTo>
                  <a:lnTo>
                    <a:pt x="32067" y="5502"/>
                  </a:lnTo>
                  <a:lnTo>
                    <a:pt x="38929" y="0"/>
                  </a:lnTo>
                  <a:lnTo>
                    <a:pt x="38644" y="8790"/>
                  </a:lnTo>
                  <a:lnTo>
                    <a:pt x="40697" y="18105"/>
                  </a:lnTo>
                  <a:lnTo>
                    <a:pt x="45714" y="27647"/>
                  </a:lnTo>
                  <a:lnTo>
                    <a:pt x="54320" y="37118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510738" y="941255"/>
              <a:ext cx="216535" cy="432434"/>
            </a:xfrm>
            <a:custGeom>
              <a:rect b="b" l="l" r="r" t="t"/>
              <a:pathLst>
                <a:path extrusionOk="0" h="432434" w="216535">
                  <a:moveTo>
                    <a:pt x="215940" y="43187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494216" y="938991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37118"/>
                  </a:moveTo>
                  <a:lnTo>
                    <a:pt x="8606" y="27647"/>
                  </a:lnTo>
                  <a:lnTo>
                    <a:pt x="13622" y="18105"/>
                  </a:lnTo>
                  <a:lnTo>
                    <a:pt x="15675" y="8790"/>
                  </a:lnTo>
                  <a:lnTo>
                    <a:pt x="15390" y="0"/>
                  </a:lnTo>
                  <a:lnTo>
                    <a:pt x="22252" y="5502"/>
                  </a:lnTo>
                  <a:lnTo>
                    <a:pt x="30936" y="9448"/>
                  </a:lnTo>
                  <a:lnTo>
                    <a:pt x="41579" y="11161"/>
                  </a:lnTo>
                  <a:lnTo>
                    <a:pt x="54320" y="995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539568" y="916102"/>
              <a:ext cx="770890" cy="514350"/>
            </a:xfrm>
            <a:custGeom>
              <a:rect b="b" l="l" r="r" t="t"/>
              <a:pathLst>
                <a:path extrusionOk="0" h="514350" w="770889">
                  <a:moveTo>
                    <a:pt x="770885" y="5139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537456" y="903995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5067" y="50687"/>
                  </a:moveTo>
                  <a:lnTo>
                    <a:pt x="7849" y="38156"/>
                  </a:lnTo>
                  <a:lnTo>
                    <a:pt x="7470" y="27349"/>
                  </a:lnTo>
                  <a:lnTo>
                    <a:pt x="4622" y="18214"/>
                  </a:lnTo>
                  <a:lnTo>
                    <a:pt x="0" y="10699"/>
                  </a:lnTo>
                  <a:lnTo>
                    <a:pt x="8714" y="12076"/>
                  </a:lnTo>
                  <a:lnTo>
                    <a:pt x="18242" y="11192"/>
                  </a:lnTo>
                  <a:lnTo>
                    <a:pt x="28364" y="7387"/>
                  </a:lnTo>
                  <a:lnTo>
                    <a:pt x="3886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77460" y="638558"/>
              <a:ext cx="0" cy="167005"/>
            </a:xfrm>
            <a:custGeom>
              <a:rect b="b" l="l" r="r" t="t"/>
              <a:pathLst>
                <a:path extrusionOk="0" h="167004" w="120000">
                  <a:moveTo>
                    <a:pt x="0" y="16678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447093" y="636028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8" name="Google Shape;808;p30"/>
          <p:cNvSpPr txBox="1"/>
          <p:nvPr/>
        </p:nvSpPr>
        <p:spPr>
          <a:xfrm>
            <a:off x="201904" y="1965616"/>
            <a:ext cx="1570355" cy="719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3270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50" lvl="0" marL="38100" marR="30480" rtl="0" algn="l">
              <a:lnSpc>
                <a:spcPct val="118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red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-1  blue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0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0"/>
          <p:cNvSpPr txBox="1"/>
          <p:nvPr/>
        </p:nvSpPr>
        <p:spPr>
          <a:xfrm>
            <a:off x="2880575" y="29499"/>
            <a:ext cx="2677795" cy="2788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44145" marR="304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For this discussion, we will assume True = +1  and False = -1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consider 2 inputs and 4 perceptrons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l">
              <a:lnSpc>
                <a:spcPct val="118000"/>
              </a:lnSpc>
              <a:spcBef>
                <a:spcPts val="29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Each input is connected to all the 4 per-  ceptrons with specific weights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bias (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of each perceptron is -2 (i.e.,  each perceptron will fire only if the weighted  sum of its input is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Each of these perceptrons is connected to an  output perceptron by weights (which need to  be learned)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output of this perceptron (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is the out-  put of this network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63" y="577290"/>
            <a:ext cx="1622146" cy="177295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/>
          <p:nvPr/>
        </p:nvSpPr>
        <p:spPr>
          <a:xfrm>
            <a:off x="732555" y="2430525"/>
            <a:ext cx="15336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Biological Neurons</a:t>
            </a:r>
            <a:r>
              <a:rPr baseline="30000" lang="en-US" sz="105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endParaRPr baseline="30000" sz="10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2930035" y="486713"/>
            <a:ext cx="23748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dendrite: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receives signals from other  neurons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synapse: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point of connection to other  neurons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0" rtl="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soma: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processes the information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axon:	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transmits the output of this  neuron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5585879" y="2992321"/>
            <a:ext cx="80010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595" y="804820"/>
            <a:ext cx="139722" cy="1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31"/>
          <p:cNvSpPr txBox="1"/>
          <p:nvPr/>
        </p:nvSpPr>
        <p:spPr>
          <a:xfrm>
            <a:off x="1700695" y="2050819"/>
            <a:ext cx="19621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7" name="Google Shape;817;p31"/>
          <p:cNvGrpSpPr/>
          <p:nvPr/>
        </p:nvGrpSpPr>
        <p:grpSpPr>
          <a:xfrm>
            <a:off x="343450" y="1360684"/>
            <a:ext cx="2268496" cy="324485"/>
            <a:chOff x="343450" y="1360684"/>
            <a:chExt cx="2268496" cy="324485"/>
          </a:xfrm>
        </p:grpSpPr>
        <p:sp>
          <p:nvSpPr>
            <p:cNvPr id="818" name="Google Shape;818;p31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6" name="Google Shape;826;p31"/>
          <p:cNvSpPr txBox="1"/>
          <p:nvPr/>
        </p:nvSpPr>
        <p:spPr>
          <a:xfrm>
            <a:off x="404406" y="1176284"/>
            <a:ext cx="19685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1"/>
          <p:cNvSpPr txBox="1"/>
          <p:nvPr/>
        </p:nvSpPr>
        <p:spPr>
          <a:xfrm>
            <a:off x="2348395" y="1176284"/>
            <a:ext cx="19685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1"/>
          <p:cNvSpPr txBox="1"/>
          <p:nvPr/>
        </p:nvSpPr>
        <p:spPr>
          <a:xfrm>
            <a:off x="268859" y="1752381"/>
            <a:ext cx="473709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bias </a:t>
            </a:r>
            <a:r>
              <a:rPr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1"/>
          <p:cNvSpPr txBox="1"/>
          <p:nvPr/>
        </p:nvSpPr>
        <p:spPr>
          <a:xfrm>
            <a:off x="1431963" y="428063"/>
            <a:ext cx="86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1"/>
          <p:cNvSpPr txBox="1"/>
          <p:nvPr/>
        </p:nvSpPr>
        <p:spPr>
          <a:xfrm>
            <a:off x="719696" y="1078824"/>
            <a:ext cx="213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1"/>
          <p:cNvSpPr txBox="1"/>
          <p:nvPr/>
        </p:nvSpPr>
        <p:spPr>
          <a:xfrm>
            <a:off x="1039710" y="1078824"/>
            <a:ext cx="940435" cy="27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06679" marR="0" rtl="0" algn="l">
              <a:lnSpc>
                <a:spcPct val="9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9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2" name="Google Shape;832;p31"/>
          <p:cNvGrpSpPr/>
          <p:nvPr/>
        </p:nvGrpSpPr>
        <p:grpSpPr>
          <a:xfrm>
            <a:off x="616718" y="636028"/>
            <a:ext cx="1721483" cy="1481940"/>
            <a:chOff x="616718" y="636028"/>
            <a:chExt cx="1721483" cy="1481940"/>
          </a:xfrm>
        </p:grpSpPr>
        <p:sp>
          <p:nvSpPr>
            <p:cNvPr id="833" name="Google Shape;833;p31"/>
            <p:cNvSpPr/>
            <p:nvPr/>
          </p:nvSpPr>
          <p:spPr>
            <a:xfrm>
              <a:off x="630390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443067" y="44304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4" name="Google Shape;834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6718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5" name="Google Shape;835;p31"/>
            <p:cNvSpPr/>
            <p:nvPr/>
          </p:nvSpPr>
          <p:spPr>
            <a:xfrm>
              <a:off x="663482" y="1601713"/>
              <a:ext cx="1031875" cy="516255"/>
            </a:xfrm>
            <a:custGeom>
              <a:rect b="b" l="l" r="r" t="t"/>
              <a:pathLst>
                <a:path extrusionOk="0" h="516255" w="1031875">
                  <a:moveTo>
                    <a:pt x="1031465" y="515781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658955" y="1578599"/>
              <a:ext cx="46990" cy="71120"/>
            </a:xfrm>
            <a:custGeom>
              <a:rect b="b" l="l" r="r" t="t"/>
              <a:pathLst>
                <a:path extrusionOk="0" h="71119" w="46990">
                  <a:moveTo>
                    <a:pt x="11299" y="70675"/>
                  </a:moveTo>
                  <a:lnTo>
                    <a:pt x="13155" y="54244"/>
                  </a:lnTo>
                  <a:lnTo>
                    <a:pt x="11324" y="40593"/>
                  </a:lnTo>
                  <a:lnTo>
                    <a:pt x="6655" y="29527"/>
                  </a:lnTo>
                  <a:lnTo>
                    <a:pt x="0" y="20850"/>
                  </a:lnTo>
                  <a:lnTo>
                    <a:pt x="10935" y="20969"/>
                  </a:lnTo>
                  <a:lnTo>
                    <a:pt x="22589" y="18066"/>
                  </a:lnTo>
                  <a:lnTo>
                    <a:pt x="34609" y="11342"/>
                  </a:lnTo>
                  <a:lnTo>
                    <a:pt x="46642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1153459" y="1699374"/>
              <a:ext cx="0" cy="391795"/>
            </a:xfrm>
            <a:custGeom>
              <a:rect b="b" l="l" r="r" t="t"/>
              <a:pathLst>
                <a:path extrusionOk="0" h="391794" w="120000">
                  <a:moveTo>
                    <a:pt x="0" y="391292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1113950" y="1694313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1278391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443066" y="44304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0" name="Google Shape;840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4719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1" name="Google Shape;841;p31"/>
            <p:cNvSpPr/>
            <p:nvPr/>
          </p:nvSpPr>
          <p:spPr>
            <a:xfrm>
              <a:off x="1233464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0" y="443040"/>
                  </a:moveTo>
                  <a:lnTo>
                    <a:pt x="443066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2" name="Google Shape;842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24208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3" name="Google Shape;843;p31"/>
            <p:cNvSpPr/>
            <p:nvPr/>
          </p:nvSpPr>
          <p:spPr>
            <a:xfrm>
              <a:off x="1801461" y="1699374"/>
              <a:ext cx="0" cy="391795"/>
            </a:xfrm>
            <a:custGeom>
              <a:rect b="b" l="l" r="r" t="t"/>
              <a:pathLst>
                <a:path extrusionOk="0" h="391794" w="120000">
                  <a:moveTo>
                    <a:pt x="0" y="391292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1761951" y="1694313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1259973" y="1601713"/>
              <a:ext cx="1031875" cy="516255"/>
            </a:xfrm>
            <a:custGeom>
              <a:rect b="b" l="l" r="r" t="t"/>
              <a:pathLst>
                <a:path extrusionOk="0" h="516255" w="1031875">
                  <a:moveTo>
                    <a:pt x="0" y="515781"/>
                  </a:moveTo>
                  <a:lnTo>
                    <a:pt x="103146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2249322" y="1578599"/>
              <a:ext cx="46990" cy="71120"/>
            </a:xfrm>
            <a:custGeom>
              <a:rect b="b" l="l" r="r" t="t"/>
              <a:pathLst>
                <a:path extrusionOk="0" h="71119" w="46989">
                  <a:moveTo>
                    <a:pt x="0" y="0"/>
                  </a:moveTo>
                  <a:lnTo>
                    <a:pt x="12032" y="11342"/>
                  </a:lnTo>
                  <a:lnTo>
                    <a:pt x="24052" y="18066"/>
                  </a:lnTo>
                  <a:lnTo>
                    <a:pt x="35706" y="20969"/>
                  </a:lnTo>
                  <a:lnTo>
                    <a:pt x="46642" y="20850"/>
                  </a:lnTo>
                  <a:lnTo>
                    <a:pt x="39986" y="29527"/>
                  </a:lnTo>
                  <a:lnTo>
                    <a:pt x="35317" y="40593"/>
                  </a:lnTo>
                  <a:lnTo>
                    <a:pt x="33486" y="54244"/>
                  </a:lnTo>
                  <a:lnTo>
                    <a:pt x="35342" y="70675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1881464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0" y="443040"/>
                  </a:moveTo>
                  <a:lnTo>
                    <a:pt x="443065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8" name="Google Shape;848;p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72207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9" name="Google Shape;849;p31"/>
            <p:cNvSpPr/>
            <p:nvPr/>
          </p:nvSpPr>
          <p:spPr>
            <a:xfrm>
              <a:off x="644466" y="916102"/>
              <a:ext cx="770890" cy="514350"/>
            </a:xfrm>
            <a:custGeom>
              <a:rect b="b" l="l" r="r" t="t"/>
              <a:pathLst>
                <a:path extrusionOk="0" h="514350" w="770890">
                  <a:moveTo>
                    <a:pt x="0" y="513926"/>
                  </a:moveTo>
                  <a:lnTo>
                    <a:pt x="770885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1378601" y="903995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0" y="0"/>
                  </a:moveTo>
                  <a:lnTo>
                    <a:pt x="10498" y="7387"/>
                  </a:lnTo>
                  <a:lnTo>
                    <a:pt x="20620" y="11192"/>
                  </a:lnTo>
                  <a:lnTo>
                    <a:pt x="30147" y="12076"/>
                  </a:lnTo>
                  <a:lnTo>
                    <a:pt x="38862" y="10699"/>
                  </a:lnTo>
                  <a:lnTo>
                    <a:pt x="34239" y="18214"/>
                  </a:lnTo>
                  <a:lnTo>
                    <a:pt x="31392" y="27349"/>
                  </a:lnTo>
                  <a:lnTo>
                    <a:pt x="31012" y="38156"/>
                  </a:lnTo>
                  <a:lnTo>
                    <a:pt x="33795" y="506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1228243" y="941255"/>
              <a:ext cx="216535" cy="432434"/>
            </a:xfrm>
            <a:custGeom>
              <a:rect b="b" l="l" r="r" t="t"/>
              <a:pathLst>
                <a:path extrusionOk="0" h="432434" w="216534">
                  <a:moveTo>
                    <a:pt x="0" y="431876"/>
                  </a:moveTo>
                  <a:lnTo>
                    <a:pt x="215937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1406383" y="938991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9959"/>
                  </a:moveTo>
                  <a:lnTo>
                    <a:pt x="12740" y="11161"/>
                  </a:lnTo>
                  <a:lnTo>
                    <a:pt x="23383" y="9449"/>
                  </a:lnTo>
                  <a:lnTo>
                    <a:pt x="32067" y="5502"/>
                  </a:lnTo>
                  <a:lnTo>
                    <a:pt x="38929" y="0"/>
                  </a:lnTo>
                  <a:lnTo>
                    <a:pt x="38644" y="8790"/>
                  </a:lnTo>
                  <a:lnTo>
                    <a:pt x="40697" y="18105"/>
                  </a:lnTo>
                  <a:lnTo>
                    <a:pt x="45714" y="27647"/>
                  </a:lnTo>
                  <a:lnTo>
                    <a:pt x="54320" y="37118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1510738" y="941255"/>
              <a:ext cx="216535" cy="432434"/>
            </a:xfrm>
            <a:custGeom>
              <a:rect b="b" l="l" r="r" t="t"/>
              <a:pathLst>
                <a:path extrusionOk="0" h="432434" w="216535">
                  <a:moveTo>
                    <a:pt x="215940" y="43187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1494216" y="938991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37118"/>
                  </a:moveTo>
                  <a:lnTo>
                    <a:pt x="8606" y="27647"/>
                  </a:lnTo>
                  <a:lnTo>
                    <a:pt x="13622" y="18105"/>
                  </a:lnTo>
                  <a:lnTo>
                    <a:pt x="15675" y="8790"/>
                  </a:lnTo>
                  <a:lnTo>
                    <a:pt x="15390" y="0"/>
                  </a:lnTo>
                  <a:lnTo>
                    <a:pt x="22252" y="5502"/>
                  </a:lnTo>
                  <a:lnTo>
                    <a:pt x="30936" y="9448"/>
                  </a:lnTo>
                  <a:lnTo>
                    <a:pt x="41579" y="11161"/>
                  </a:lnTo>
                  <a:lnTo>
                    <a:pt x="54320" y="995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1539568" y="916102"/>
              <a:ext cx="770890" cy="514350"/>
            </a:xfrm>
            <a:custGeom>
              <a:rect b="b" l="l" r="r" t="t"/>
              <a:pathLst>
                <a:path extrusionOk="0" h="514350" w="770889">
                  <a:moveTo>
                    <a:pt x="770885" y="5139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1537456" y="903995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5067" y="50687"/>
                  </a:moveTo>
                  <a:lnTo>
                    <a:pt x="7849" y="38156"/>
                  </a:lnTo>
                  <a:lnTo>
                    <a:pt x="7470" y="27349"/>
                  </a:lnTo>
                  <a:lnTo>
                    <a:pt x="4622" y="18214"/>
                  </a:lnTo>
                  <a:lnTo>
                    <a:pt x="0" y="10699"/>
                  </a:lnTo>
                  <a:lnTo>
                    <a:pt x="8714" y="12076"/>
                  </a:lnTo>
                  <a:lnTo>
                    <a:pt x="18242" y="11192"/>
                  </a:lnTo>
                  <a:lnTo>
                    <a:pt x="28364" y="7387"/>
                  </a:lnTo>
                  <a:lnTo>
                    <a:pt x="3886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1477460" y="638558"/>
              <a:ext cx="0" cy="167005"/>
            </a:xfrm>
            <a:custGeom>
              <a:rect b="b" l="l" r="r" t="t"/>
              <a:pathLst>
                <a:path extrusionOk="0" h="167004" w="120000">
                  <a:moveTo>
                    <a:pt x="0" y="16678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1447093" y="636028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9" name="Google Shape;859;p31"/>
          <p:cNvSpPr txBox="1"/>
          <p:nvPr/>
        </p:nvSpPr>
        <p:spPr>
          <a:xfrm>
            <a:off x="197600" y="2117975"/>
            <a:ext cx="1746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3270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l">
              <a:lnSpc>
                <a:spcPct val="118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red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-1  blue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1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1"/>
          <p:cNvSpPr txBox="1"/>
          <p:nvPr/>
        </p:nvSpPr>
        <p:spPr>
          <a:xfrm>
            <a:off x="2709887" y="0"/>
            <a:ext cx="28485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Terminology: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This network contains 3 layers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04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 layer  containing  the  inputs  (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 is  called the 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input layer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304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middle layer containing the 4 perceptrons  is called the 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hidden layer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304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final layer containing one output neuron  is called the 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layer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30480" rtl="0" algn="l">
              <a:lnSpc>
                <a:spcPct val="118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outputs of the 4 perceptrons in the hid-  den layer are denoted by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h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h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h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04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red and blue edges are called layer 1  weights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1"/>
          <p:cNvSpPr txBox="1"/>
          <p:nvPr/>
        </p:nvSpPr>
        <p:spPr>
          <a:xfrm>
            <a:off x="3111602" y="2657400"/>
            <a:ext cx="24201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1"/>
          <p:cNvSpPr txBox="1"/>
          <p:nvPr/>
        </p:nvSpPr>
        <p:spPr>
          <a:xfrm>
            <a:off x="2545250" y="2685063"/>
            <a:ext cx="3029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w1 , w 2 , w3 , w4   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are called layer 2 weights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595" y="804820"/>
            <a:ext cx="139722" cy="1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32"/>
          <p:cNvSpPr txBox="1"/>
          <p:nvPr/>
        </p:nvSpPr>
        <p:spPr>
          <a:xfrm>
            <a:off x="1700695" y="2050819"/>
            <a:ext cx="19621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0" name="Google Shape;870;p32"/>
          <p:cNvGrpSpPr/>
          <p:nvPr/>
        </p:nvGrpSpPr>
        <p:grpSpPr>
          <a:xfrm>
            <a:off x="343450" y="1360684"/>
            <a:ext cx="2268496" cy="324485"/>
            <a:chOff x="343450" y="1360684"/>
            <a:chExt cx="2268496" cy="324485"/>
          </a:xfrm>
        </p:grpSpPr>
        <p:sp>
          <p:nvSpPr>
            <p:cNvPr id="871" name="Google Shape;871;p32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9" name="Google Shape;879;p32"/>
          <p:cNvSpPr txBox="1"/>
          <p:nvPr/>
        </p:nvSpPr>
        <p:spPr>
          <a:xfrm>
            <a:off x="429806" y="1176284"/>
            <a:ext cx="9779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32"/>
          <p:cNvSpPr txBox="1"/>
          <p:nvPr/>
        </p:nvSpPr>
        <p:spPr>
          <a:xfrm>
            <a:off x="501655" y="1228576"/>
            <a:ext cx="7429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881;p32"/>
          <p:cNvGrpSpPr/>
          <p:nvPr/>
        </p:nvGrpSpPr>
        <p:grpSpPr>
          <a:xfrm>
            <a:off x="328824" y="1346058"/>
            <a:ext cx="353695" cy="353695"/>
            <a:chOff x="328824" y="1346058"/>
            <a:chExt cx="353695" cy="353695"/>
          </a:xfrm>
        </p:grpSpPr>
        <p:sp>
          <p:nvSpPr>
            <p:cNvPr id="882" name="Google Shape;882;p32"/>
            <p:cNvSpPr/>
            <p:nvPr/>
          </p:nvSpPr>
          <p:spPr>
            <a:xfrm>
              <a:off x="328824" y="1346058"/>
              <a:ext cx="353695" cy="353695"/>
            </a:xfrm>
            <a:custGeom>
              <a:rect b="b" l="l" r="r" t="t"/>
              <a:pathLst>
                <a:path extrusionOk="0" h="353694" w="353695">
                  <a:moveTo>
                    <a:pt x="176626" y="0"/>
                  </a:moveTo>
                  <a:lnTo>
                    <a:pt x="129671" y="6309"/>
                  </a:lnTo>
                  <a:lnTo>
                    <a:pt x="87479" y="24114"/>
                  </a:lnTo>
                  <a:lnTo>
                    <a:pt x="51732" y="51732"/>
                  </a:lnTo>
                  <a:lnTo>
                    <a:pt x="24114" y="87479"/>
                  </a:lnTo>
                  <a:lnTo>
                    <a:pt x="6309" y="129671"/>
                  </a:lnTo>
                  <a:lnTo>
                    <a:pt x="0" y="176626"/>
                  </a:lnTo>
                  <a:lnTo>
                    <a:pt x="6309" y="223581"/>
                  </a:lnTo>
                  <a:lnTo>
                    <a:pt x="24114" y="265773"/>
                  </a:lnTo>
                  <a:lnTo>
                    <a:pt x="51732" y="301520"/>
                  </a:lnTo>
                  <a:lnTo>
                    <a:pt x="87479" y="329138"/>
                  </a:lnTo>
                  <a:lnTo>
                    <a:pt x="129671" y="346943"/>
                  </a:lnTo>
                  <a:lnTo>
                    <a:pt x="176626" y="353252"/>
                  </a:lnTo>
                  <a:lnTo>
                    <a:pt x="223581" y="346943"/>
                  </a:lnTo>
                  <a:lnTo>
                    <a:pt x="265773" y="329138"/>
                  </a:lnTo>
                  <a:lnTo>
                    <a:pt x="301520" y="301520"/>
                  </a:lnTo>
                  <a:lnTo>
                    <a:pt x="329138" y="265773"/>
                  </a:lnTo>
                  <a:lnTo>
                    <a:pt x="346943" y="223581"/>
                  </a:lnTo>
                  <a:lnTo>
                    <a:pt x="353252" y="176626"/>
                  </a:lnTo>
                  <a:lnTo>
                    <a:pt x="346943" y="129671"/>
                  </a:lnTo>
                  <a:lnTo>
                    <a:pt x="329138" y="87479"/>
                  </a:lnTo>
                  <a:lnTo>
                    <a:pt x="301520" y="51732"/>
                  </a:lnTo>
                  <a:lnTo>
                    <a:pt x="265773" y="24114"/>
                  </a:lnTo>
                  <a:lnTo>
                    <a:pt x="223581" y="6309"/>
                  </a:lnTo>
                  <a:lnTo>
                    <a:pt x="176626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328824" y="1346058"/>
              <a:ext cx="353695" cy="353695"/>
            </a:xfrm>
            <a:custGeom>
              <a:rect b="b" l="l" r="r" t="t"/>
              <a:pathLst>
                <a:path extrusionOk="0" h="353694" w="353695">
                  <a:moveTo>
                    <a:pt x="353252" y="176626"/>
                  </a:moveTo>
                  <a:lnTo>
                    <a:pt x="346943" y="129671"/>
                  </a:lnTo>
                  <a:lnTo>
                    <a:pt x="329138" y="87479"/>
                  </a:lnTo>
                  <a:lnTo>
                    <a:pt x="301520" y="51732"/>
                  </a:lnTo>
                  <a:lnTo>
                    <a:pt x="265773" y="24114"/>
                  </a:lnTo>
                  <a:lnTo>
                    <a:pt x="223581" y="6309"/>
                  </a:lnTo>
                  <a:lnTo>
                    <a:pt x="176626" y="0"/>
                  </a:lnTo>
                  <a:lnTo>
                    <a:pt x="129671" y="6309"/>
                  </a:lnTo>
                  <a:lnTo>
                    <a:pt x="87479" y="24114"/>
                  </a:lnTo>
                  <a:lnTo>
                    <a:pt x="51732" y="51732"/>
                  </a:lnTo>
                  <a:lnTo>
                    <a:pt x="24114" y="87479"/>
                  </a:lnTo>
                  <a:lnTo>
                    <a:pt x="6309" y="129671"/>
                  </a:lnTo>
                  <a:lnTo>
                    <a:pt x="0" y="176626"/>
                  </a:lnTo>
                  <a:lnTo>
                    <a:pt x="6309" y="223581"/>
                  </a:lnTo>
                  <a:lnTo>
                    <a:pt x="24114" y="265773"/>
                  </a:lnTo>
                  <a:lnTo>
                    <a:pt x="51732" y="301520"/>
                  </a:lnTo>
                  <a:lnTo>
                    <a:pt x="87479" y="329138"/>
                  </a:lnTo>
                  <a:lnTo>
                    <a:pt x="129671" y="346943"/>
                  </a:lnTo>
                  <a:lnTo>
                    <a:pt x="176626" y="353252"/>
                  </a:lnTo>
                  <a:lnTo>
                    <a:pt x="223581" y="346943"/>
                  </a:lnTo>
                  <a:lnTo>
                    <a:pt x="265773" y="329138"/>
                  </a:lnTo>
                  <a:lnTo>
                    <a:pt x="301520" y="301520"/>
                  </a:lnTo>
                  <a:lnTo>
                    <a:pt x="329138" y="265773"/>
                  </a:lnTo>
                  <a:lnTo>
                    <a:pt x="346943" y="223581"/>
                  </a:lnTo>
                  <a:lnTo>
                    <a:pt x="353252" y="176626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4" name="Google Shape;884;p32"/>
          <p:cNvSpPr txBox="1"/>
          <p:nvPr/>
        </p:nvSpPr>
        <p:spPr>
          <a:xfrm>
            <a:off x="383235" y="1418689"/>
            <a:ext cx="24511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-1,-1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p32"/>
          <p:cNvGrpSpPr/>
          <p:nvPr/>
        </p:nvGrpSpPr>
        <p:grpSpPr>
          <a:xfrm>
            <a:off x="989085" y="1358316"/>
            <a:ext cx="1622861" cy="328930"/>
            <a:chOff x="989085" y="1358316"/>
            <a:chExt cx="1622861" cy="328930"/>
          </a:xfrm>
        </p:grpSpPr>
        <p:sp>
          <p:nvSpPr>
            <p:cNvPr id="886" name="Google Shape;886;p32"/>
            <p:cNvSpPr/>
            <p:nvPr/>
          </p:nvSpPr>
          <p:spPr>
            <a:xfrm>
              <a:off x="989085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164368" y="0"/>
                  </a:move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989085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328737" y="164368"/>
                  </a:move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1637089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164368" y="0"/>
                  </a:move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1637089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328737" y="164368"/>
                  </a:move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2" name="Google Shape;892;p32"/>
          <p:cNvSpPr txBox="1"/>
          <p:nvPr/>
        </p:nvSpPr>
        <p:spPr>
          <a:xfrm>
            <a:off x="2330500" y="1176284"/>
            <a:ext cx="238125" cy="41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5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2"/>
          <p:cNvSpPr txBox="1"/>
          <p:nvPr/>
        </p:nvSpPr>
        <p:spPr>
          <a:xfrm>
            <a:off x="268859" y="1752381"/>
            <a:ext cx="473709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bias </a:t>
            </a:r>
            <a:r>
              <a:rPr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2"/>
          <p:cNvSpPr txBox="1"/>
          <p:nvPr/>
        </p:nvSpPr>
        <p:spPr>
          <a:xfrm>
            <a:off x="1431963" y="428063"/>
            <a:ext cx="86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2"/>
          <p:cNvSpPr txBox="1"/>
          <p:nvPr/>
        </p:nvSpPr>
        <p:spPr>
          <a:xfrm>
            <a:off x="719696" y="1078824"/>
            <a:ext cx="213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2"/>
          <p:cNvSpPr txBox="1"/>
          <p:nvPr/>
        </p:nvSpPr>
        <p:spPr>
          <a:xfrm>
            <a:off x="1007465" y="1078824"/>
            <a:ext cx="972185" cy="514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9065" marR="0" rtl="0" algn="l">
              <a:lnSpc>
                <a:spcPct val="9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marR="0" rtl="0" algn="l">
              <a:lnSpc>
                <a:spcPct val="9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-1,1	1,-1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7" name="Google Shape;897;p32"/>
          <p:cNvGrpSpPr/>
          <p:nvPr/>
        </p:nvGrpSpPr>
        <p:grpSpPr>
          <a:xfrm>
            <a:off x="627060" y="636028"/>
            <a:ext cx="1711141" cy="1481940"/>
            <a:chOff x="627060" y="636028"/>
            <a:chExt cx="1711141" cy="1481940"/>
          </a:xfrm>
        </p:grpSpPr>
        <p:sp>
          <p:nvSpPr>
            <p:cNvPr id="898" name="Google Shape;898;p32"/>
            <p:cNvSpPr/>
            <p:nvPr/>
          </p:nvSpPr>
          <p:spPr>
            <a:xfrm>
              <a:off x="640732" y="1657968"/>
              <a:ext cx="433070" cy="433070"/>
            </a:xfrm>
            <a:custGeom>
              <a:rect b="b" l="l" r="r" t="t"/>
              <a:pathLst>
                <a:path extrusionOk="0" h="433069" w="433069">
                  <a:moveTo>
                    <a:pt x="432724" y="43269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9" name="Google Shape;899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060" y="1644295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0" name="Google Shape;900;p32"/>
            <p:cNvSpPr/>
            <p:nvPr/>
          </p:nvSpPr>
          <p:spPr>
            <a:xfrm>
              <a:off x="676563" y="1608253"/>
              <a:ext cx="1018540" cy="509270"/>
            </a:xfrm>
            <a:custGeom>
              <a:rect b="b" l="l" r="r" t="t"/>
              <a:pathLst>
                <a:path extrusionOk="0" h="509269" w="1018539">
                  <a:moveTo>
                    <a:pt x="1018383" y="50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672037" y="1585138"/>
              <a:ext cx="46990" cy="71120"/>
            </a:xfrm>
            <a:custGeom>
              <a:rect b="b" l="l" r="r" t="t"/>
              <a:pathLst>
                <a:path extrusionOk="0" h="71119" w="46990">
                  <a:moveTo>
                    <a:pt x="11301" y="70675"/>
                  </a:moveTo>
                  <a:lnTo>
                    <a:pt x="13156" y="54244"/>
                  </a:lnTo>
                  <a:lnTo>
                    <a:pt x="11324" y="40594"/>
                  </a:lnTo>
                  <a:lnTo>
                    <a:pt x="6656" y="29528"/>
                  </a:lnTo>
                  <a:lnTo>
                    <a:pt x="0" y="20851"/>
                  </a:lnTo>
                  <a:lnTo>
                    <a:pt x="10935" y="20970"/>
                  </a:lnTo>
                  <a:lnTo>
                    <a:pt x="22588" y="18066"/>
                  </a:lnTo>
                  <a:lnTo>
                    <a:pt x="34608" y="11342"/>
                  </a:lnTo>
                  <a:lnTo>
                    <a:pt x="4664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153459" y="1701742"/>
              <a:ext cx="0" cy="389255"/>
            </a:xfrm>
            <a:custGeom>
              <a:rect b="b" l="l" r="r" t="t"/>
              <a:pathLst>
                <a:path extrusionOk="0" h="389255" w="120000">
                  <a:moveTo>
                    <a:pt x="0" y="388924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113950" y="1696681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280102" y="1649335"/>
              <a:ext cx="441959" cy="441325"/>
            </a:xfrm>
            <a:custGeom>
              <a:rect b="b" l="l" r="r" t="t"/>
              <a:pathLst>
                <a:path extrusionOk="0" h="441325" w="441960">
                  <a:moveTo>
                    <a:pt x="441382" y="44133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5" name="Google Shape;905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6365" y="1635591"/>
              <a:ext cx="66317" cy="6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32"/>
            <p:cNvSpPr/>
            <p:nvPr/>
          </p:nvSpPr>
          <p:spPr>
            <a:xfrm>
              <a:off x="1233438" y="1649335"/>
              <a:ext cx="441959" cy="441325"/>
            </a:xfrm>
            <a:custGeom>
              <a:rect b="b" l="l" r="r" t="t"/>
              <a:pathLst>
                <a:path extrusionOk="0" h="441325" w="441960">
                  <a:moveTo>
                    <a:pt x="0" y="441330"/>
                  </a:moveTo>
                  <a:lnTo>
                    <a:pt x="441382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7" name="Google Shape;907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22240" y="1635591"/>
              <a:ext cx="66317" cy="6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Google Shape;908;p32"/>
            <p:cNvSpPr/>
            <p:nvPr/>
          </p:nvSpPr>
          <p:spPr>
            <a:xfrm>
              <a:off x="1801461" y="1701742"/>
              <a:ext cx="0" cy="389255"/>
            </a:xfrm>
            <a:custGeom>
              <a:rect b="b" l="l" r="r" t="t"/>
              <a:pathLst>
                <a:path extrusionOk="0" h="389255" w="120000">
                  <a:moveTo>
                    <a:pt x="0" y="388924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1761951" y="1696681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259973" y="1601713"/>
              <a:ext cx="1031875" cy="516255"/>
            </a:xfrm>
            <a:custGeom>
              <a:rect b="b" l="l" r="r" t="t"/>
              <a:pathLst>
                <a:path extrusionOk="0" h="516255" w="1031875">
                  <a:moveTo>
                    <a:pt x="0" y="515781"/>
                  </a:moveTo>
                  <a:lnTo>
                    <a:pt x="103146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2249322" y="1578599"/>
              <a:ext cx="46990" cy="71120"/>
            </a:xfrm>
            <a:custGeom>
              <a:rect b="b" l="l" r="r" t="t"/>
              <a:pathLst>
                <a:path extrusionOk="0" h="71119" w="46989">
                  <a:moveTo>
                    <a:pt x="0" y="0"/>
                  </a:moveTo>
                  <a:lnTo>
                    <a:pt x="12032" y="11342"/>
                  </a:lnTo>
                  <a:lnTo>
                    <a:pt x="24052" y="18066"/>
                  </a:lnTo>
                  <a:lnTo>
                    <a:pt x="35706" y="20969"/>
                  </a:lnTo>
                  <a:lnTo>
                    <a:pt x="46642" y="20850"/>
                  </a:lnTo>
                  <a:lnTo>
                    <a:pt x="39986" y="29527"/>
                  </a:lnTo>
                  <a:lnTo>
                    <a:pt x="35317" y="40593"/>
                  </a:lnTo>
                  <a:lnTo>
                    <a:pt x="33486" y="54244"/>
                  </a:lnTo>
                  <a:lnTo>
                    <a:pt x="35342" y="70675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1881464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0" y="443040"/>
                  </a:moveTo>
                  <a:lnTo>
                    <a:pt x="443066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3" name="Google Shape;913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72207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4" name="Google Shape;914;p32"/>
            <p:cNvSpPr/>
            <p:nvPr/>
          </p:nvSpPr>
          <p:spPr>
            <a:xfrm>
              <a:off x="656673" y="916102"/>
              <a:ext cx="758825" cy="506095"/>
            </a:xfrm>
            <a:custGeom>
              <a:rect b="b" l="l" r="r" t="t"/>
              <a:pathLst>
                <a:path extrusionOk="0" h="506094" w="758825">
                  <a:moveTo>
                    <a:pt x="0" y="505789"/>
                  </a:moveTo>
                  <a:lnTo>
                    <a:pt x="758678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378603" y="903994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0" y="0"/>
                  </a:moveTo>
                  <a:lnTo>
                    <a:pt x="10497" y="7387"/>
                  </a:lnTo>
                  <a:lnTo>
                    <a:pt x="20619" y="11193"/>
                  </a:lnTo>
                  <a:lnTo>
                    <a:pt x="30146" y="12077"/>
                  </a:lnTo>
                  <a:lnTo>
                    <a:pt x="38860" y="10700"/>
                  </a:lnTo>
                  <a:lnTo>
                    <a:pt x="34238" y="18215"/>
                  </a:lnTo>
                  <a:lnTo>
                    <a:pt x="31390" y="27349"/>
                  </a:lnTo>
                  <a:lnTo>
                    <a:pt x="31010" y="38156"/>
                  </a:lnTo>
                  <a:lnTo>
                    <a:pt x="33792" y="506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229306" y="941273"/>
              <a:ext cx="215265" cy="429895"/>
            </a:xfrm>
            <a:custGeom>
              <a:rect b="b" l="l" r="r" t="t"/>
              <a:pathLst>
                <a:path extrusionOk="0" h="429894" w="215265">
                  <a:moveTo>
                    <a:pt x="0" y="429731"/>
                  </a:moveTo>
                  <a:lnTo>
                    <a:pt x="214865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406222" y="939000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9998"/>
                  </a:moveTo>
                  <a:lnTo>
                    <a:pt x="12791" y="11205"/>
                  </a:lnTo>
                  <a:lnTo>
                    <a:pt x="23477" y="9486"/>
                  </a:lnTo>
                  <a:lnTo>
                    <a:pt x="32195" y="5524"/>
                  </a:lnTo>
                  <a:lnTo>
                    <a:pt x="39085" y="0"/>
                  </a:lnTo>
                  <a:lnTo>
                    <a:pt x="38799" y="8826"/>
                  </a:lnTo>
                  <a:lnTo>
                    <a:pt x="40860" y="18178"/>
                  </a:lnTo>
                  <a:lnTo>
                    <a:pt x="45897" y="27758"/>
                  </a:lnTo>
                  <a:lnTo>
                    <a:pt x="54537" y="3726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510748" y="941273"/>
              <a:ext cx="215265" cy="429895"/>
            </a:xfrm>
            <a:custGeom>
              <a:rect b="b" l="l" r="r" t="t"/>
              <a:pathLst>
                <a:path extrusionOk="0" h="429894" w="215264">
                  <a:moveTo>
                    <a:pt x="214868" y="42973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494160" y="939000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37268"/>
                  </a:moveTo>
                  <a:lnTo>
                    <a:pt x="8640" y="27758"/>
                  </a:lnTo>
                  <a:lnTo>
                    <a:pt x="13676" y="18178"/>
                  </a:lnTo>
                  <a:lnTo>
                    <a:pt x="15737" y="8826"/>
                  </a:lnTo>
                  <a:lnTo>
                    <a:pt x="15451" y="0"/>
                  </a:lnTo>
                  <a:lnTo>
                    <a:pt x="22341" y="5523"/>
                  </a:lnTo>
                  <a:lnTo>
                    <a:pt x="31060" y="9486"/>
                  </a:lnTo>
                  <a:lnTo>
                    <a:pt x="41746" y="11205"/>
                  </a:lnTo>
                  <a:lnTo>
                    <a:pt x="54537" y="9998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1539568" y="916102"/>
              <a:ext cx="770890" cy="514350"/>
            </a:xfrm>
            <a:custGeom>
              <a:rect b="b" l="l" r="r" t="t"/>
              <a:pathLst>
                <a:path extrusionOk="0" h="514350" w="770889">
                  <a:moveTo>
                    <a:pt x="770885" y="5139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537456" y="903995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5067" y="50687"/>
                  </a:moveTo>
                  <a:lnTo>
                    <a:pt x="7849" y="38156"/>
                  </a:lnTo>
                  <a:lnTo>
                    <a:pt x="7470" y="27349"/>
                  </a:lnTo>
                  <a:lnTo>
                    <a:pt x="4622" y="18214"/>
                  </a:lnTo>
                  <a:lnTo>
                    <a:pt x="0" y="10699"/>
                  </a:lnTo>
                  <a:lnTo>
                    <a:pt x="8714" y="12076"/>
                  </a:lnTo>
                  <a:lnTo>
                    <a:pt x="18242" y="11192"/>
                  </a:lnTo>
                  <a:lnTo>
                    <a:pt x="28364" y="7387"/>
                  </a:lnTo>
                  <a:lnTo>
                    <a:pt x="3886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477460" y="638558"/>
              <a:ext cx="0" cy="167005"/>
            </a:xfrm>
            <a:custGeom>
              <a:rect b="b" l="l" r="r" t="t"/>
              <a:pathLst>
                <a:path extrusionOk="0" h="167004" w="120000">
                  <a:moveTo>
                    <a:pt x="0" y="16678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447093" y="636028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4" name="Google Shape;924;p32"/>
          <p:cNvSpPr txBox="1"/>
          <p:nvPr/>
        </p:nvSpPr>
        <p:spPr>
          <a:xfrm>
            <a:off x="201899" y="1965625"/>
            <a:ext cx="1845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3270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l">
              <a:lnSpc>
                <a:spcPct val="118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red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-1  blue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2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2"/>
          <p:cNvSpPr txBox="1"/>
          <p:nvPr/>
        </p:nvSpPr>
        <p:spPr>
          <a:xfrm>
            <a:off x="2657275" y="29500"/>
            <a:ext cx="29010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3980" lvl="0" marL="144145" marR="304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claim that this network can be used to im-  plement </a:t>
            </a:r>
            <a:r>
              <a:rPr b="1" lang="en-US" sz="9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any </a:t>
            </a:r>
            <a:r>
              <a:rPr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boolean function (linearly separ-  able or not) !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 other words, we can find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4145" marR="0" rtl="0" algn="just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such that the truth table of any boolean func-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2"/>
          <p:cNvSpPr txBox="1"/>
          <p:nvPr/>
        </p:nvSpPr>
        <p:spPr>
          <a:xfrm>
            <a:off x="2684794" y="1018945"/>
            <a:ext cx="2846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1874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tion can be represented by this network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Astonishing claim! Well, not really, if you un-  derstand what is going 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Each perceptron in the middle layer fires only  for a specific input (and no two perceptrons  fire for the same input)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39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Let us see why this network works by taking  an example of the XOR function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595" y="804820"/>
            <a:ext cx="139722" cy="1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33"/>
          <p:cNvSpPr txBox="1"/>
          <p:nvPr/>
        </p:nvSpPr>
        <p:spPr>
          <a:xfrm>
            <a:off x="1700695" y="2050819"/>
            <a:ext cx="19621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4" name="Google Shape;934;p33"/>
          <p:cNvGrpSpPr/>
          <p:nvPr/>
        </p:nvGrpSpPr>
        <p:grpSpPr>
          <a:xfrm>
            <a:off x="343450" y="1360684"/>
            <a:ext cx="2268496" cy="324485"/>
            <a:chOff x="343450" y="1360684"/>
            <a:chExt cx="2268496" cy="324485"/>
          </a:xfrm>
        </p:grpSpPr>
        <p:sp>
          <p:nvSpPr>
            <p:cNvPr id="935" name="Google Shape;935;p33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3" name="Google Shape;943;p33"/>
          <p:cNvSpPr txBox="1"/>
          <p:nvPr/>
        </p:nvSpPr>
        <p:spPr>
          <a:xfrm>
            <a:off x="429806" y="1176284"/>
            <a:ext cx="9779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33"/>
          <p:cNvSpPr txBox="1"/>
          <p:nvPr/>
        </p:nvSpPr>
        <p:spPr>
          <a:xfrm>
            <a:off x="501655" y="1228576"/>
            <a:ext cx="7429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5" name="Google Shape;945;p33"/>
          <p:cNvGrpSpPr/>
          <p:nvPr/>
        </p:nvGrpSpPr>
        <p:grpSpPr>
          <a:xfrm>
            <a:off x="328824" y="1346058"/>
            <a:ext cx="353695" cy="353695"/>
            <a:chOff x="328824" y="1346058"/>
            <a:chExt cx="353695" cy="353695"/>
          </a:xfrm>
        </p:grpSpPr>
        <p:sp>
          <p:nvSpPr>
            <p:cNvPr id="946" name="Google Shape;946;p33"/>
            <p:cNvSpPr/>
            <p:nvPr/>
          </p:nvSpPr>
          <p:spPr>
            <a:xfrm>
              <a:off x="328824" y="1346058"/>
              <a:ext cx="353695" cy="353695"/>
            </a:xfrm>
            <a:custGeom>
              <a:rect b="b" l="l" r="r" t="t"/>
              <a:pathLst>
                <a:path extrusionOk="0" h="353694" w="353695">
                  <a:moveTo>
                    <a:pt x="176626" y="0"/>
                  </a:moveTo>
                  <a:lnTo>
                    <a:pt x="129671" y="6309"/>
                  </a:lnTo>
                  <a:lnTo>
                    <a:pt x="87479" y="24114"/>
                  </a:lnTo>
                  <a:lnTo>
                    <a:pt x="51732" y="51732"/>
                  </a:lnTo>
                  <a:lnTo>
                    <a:pt x="24114" y="87479"/>
                  </a:lnTo>
                  <a:lnTo>
                    <a:pt x="6309" y="129671"/>
                  </a:lnTo>
                  <a:lnTo>
                    <a:pt x="0" y="176626"/>
                  </a:lnTo>
                  <a:lnTo>
                    <a:pt x="6309" y="223581"/>
                  </a:lnTo>
                  <a:lnTo>
                    <a:pt x="24114" y="265773"/>
                  </a:lnTo>
                  <a:lnTo>
                    <a:pt x="51732" y="301520"/>
                  </a:lnTo>
                  <a:lnTo>
                    <a:pt x="87479" y="329138"/>
                  </a:lnTo>
                  <a:lnTo>
                    <a:pt x="129671" y="346943"/>
                  </a:lnTo>
                  <a:lnTo>
                    <a:pt x="176626" y="353252"/>
                  </a:lnTo>
                  <a:lnTo>
                    <a:pt x="223581" y="346943"/>
                  </a:lnTo>
                  <a:lnTo>
                    <a:pt x="265773" y="329138"/>
                  </a:lnTo>
                  <a:lnTo>
                    <a:pt x="301520" y="301520"/>
                  </a:lnTo>
                  <a:lnTo>
                    <a:pt x="329138" y="265773"/>
                  </a:lnTo>
                  <a:lnTo>
                    <a:pt x="346943" y="223581"/>
                  </a:lnTo>
                  <a:lnTo>
                    <a:pt x="353252" y="176626"/>
                  </a:lnTo>
                  <a:lnTo>
                    <a:pt x="346943" y="129671"/>
                  </a:lnTo>
                  <a:lnTo>
                    <a:pt x="329138" y="87479"/>
                  </a:lnTo>
                  <a:lnTo>
                    <a:pt x="301520" y="51732"/>
                  </a:lnTo>
                  <a:lnTo>
                    <a:pt x="265773" y="24114"/>
                  </a:lnTo>
                  <a:lnTo>
                    <a:pt x="223581" y="6309"/>
                  </a:lnTo>
                  <a:lnTo>
                    <a:pt x="176626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328824" y="1346058"/>
              <a:ext cx="353695" cy="353695"/>
            </a:xfrm>
            <a:custGeom>
              <a:rect b="b" l="l" r="r" t="t"/>
              <a:pathLst>
                <a:path extrusionOk="0" h="353694" w="353695">
                  <a:moveTo>
                    <a:pt x="353252" y="176626"/>
                  </a:moveTo>
                  <a:lnTo>
                    <a:pt x="346943" y="129671"/>
                  </a:lnTo>
                  <a:lnTo>
                    <a:pt x="329138" y="87479"/>
                  </a:lnTo>
                  <a:lnTo>
                    <a:pt x="301520" y="51732"/>
                  </a:lnTo>
                  <a:lnTo>
                    <a:pt x="265773" y="24114"/>
                  </a:lnTo>
                  <a:lnTo>
                    <a:pt x="223581" y="6309"/>
                  </a:lnTo>
                  <a:lnTo>
                    <a:pt x="176626" y="0"/>
                  </a:lnTo>
                  <a:lnTo>
                    <a:pt x="129671" y="6309"/>
                  </a:lnTo>
                  <a:lnTo>
                    <a:pt x="87479" y="24114"/>
                  </a:lnTo>
                  <a:lnTo>
                    <a:pt x="51732" y="51732"/>
                  </a:lnTo>
                  <a:lnTo>
                    <a:pt x="24114" y="87479"/>
                  </a:lnTo>
                  <a:lnTo>
                    <a:pt x="6309" y="129671"/>
                  </a:lnTo>
                  <a:lnTo>
                    <a:pt x="0" y="176626"/>
                  </a:lnTo>
                  <a:lnTo>
                    <a:pt x="6309" y="223581"/>
                  </a:lnTo>
                  <a:lnTo>
                    <a:pt x="24114" y="265773"/>
                  </a:lnTo>
                  <a:lnTo>
                    <a:pt x="51732" y="301520"/>
                  </a:lnTo>
                  <a:lnTo>
                    <a:pt x="87479" y="329138"/>
                  </a:lnTo>
                  <a:lnTo>
                    <a:pt x="129671" y="346943"/>
                  </a:lnTo>
                  <a:lnTo>
                    <a:pt x="176626" y="353252"/>
                  </a:lnTo>
                  <a:lnTo>
                    <a:pt x="223581" y="346943"/>
                  </a:lnTo>
                  <a:lnTo>
                    <a:pt x="265773" y="329138"/>
                  </a:lnTo>
                  <a:lnTo>
                    <a:pt x="301520" y="301520"/>
                  </a:lnTo>
                  <a:lnTo>
                    <a:pt x="329138" y="265773"/>
                  </a:lnTo>
                  <a:lnTo>
                    <a:pt x="346943" y="223581"/>
                  </a:lnTo>
                  <a:lnTo>
                    <a:pt x="353252" y="176626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8" name="Google Shape;948;p33"/>
          <p:cNvSpPr txBox="1"/>
          <p:nvPr/>
        </p:nvSpPr>
        <p:spPr>
          <a:xfrm>
            <a:off x="383235" y="1418689"/>
            <a:ext cx="24511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-1,-1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33"/>
          <p:cNvGrpSpPr/>
          <p:nvPr/>
        </p:nvGrpSpPr>
        <p:grpSpPr>
          <a:xfrm>
            <a:off x="989085" y="1358316"/>
            <a:ext cx="1622861" cy="328930"/>
            <a:chOff x="989085" y="1358316"/>
            <a:chExt cx="1622861" cy="328930"/>
          </a:xfrm>
        </p:grpSpPr>
        <p:sp>
          <p:nvSpPr>
            <p:cNvPr id="950" name="Google Shape;950;p33"/>
            <p:cNvSpPr/>
            <p:nvPr/>
          </p:nvSpPr>
          <p:spPr>
            <a:xfrm>
              <a:off x="989085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164368" y="0"/>
                  </a:move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989085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328737" y="164368"/>
                  </a:move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1637089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164368" y="0"/>
                  </a:move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1637089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328737" y="164368"/>
                  </a:move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6" name="Google Shape;956;p33"/>
          <p:cNvSpPr txBox="1"/>
          <p:nvPr/>
        </p:nvSpPr>
        <p:spPr>
          <a:xfrm>
            <a:off x="2330500" y="1176284"/>
            <a:ext cx="238125" cy="41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5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3"/>
          <p:cNvSpPr txBox="1"/>
          <p:nvPr/>
        </p:nvSpPr>
        <p:spPr>
          <a:xfrm>
            <a:off x="268859" y="1752381"/>
            <a:ext cx="473709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bias </a:t>
            </a:r>
            <a:r>
              <a:rPr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3"/>
          <p:cNvSpPr txBox="1"/>
          <p:nvPr/>
        </p:nvSpPr>
        <p:spPr>
          <a:xfrm>
            <a:off x="1431963" y="428063"/>
            <a:ext cx="86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33"/>
          <p:cNvSpPr txBox="1"/>
          <p:nvPr/>
        </p:nvSpPr>
        <p:spPr>
          <a:xfrm>
            <a:off x="719696" y="1078824"/>
            <a:ext cx="213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33"/>
          <p:cNvSpPr txBox="1"/>
          <p:nvPr/>
        </p:nvSpPr>
        <p:spPr>
          <a:xfrm>
            <a:off x="1007465" y="1078824"/>
            <a:ext cx="972185" cy="514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9065" marR="0" rtl="0" algn="l">
              <a:lnSpc>
                <a:spcPct val="9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marR="0" rtl="0" algn="l">
              <a:lnSpc>
                <a:spcPct val="9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-1,1	1,-1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1" name="Google Shape;961;p33"/>
          <p:cNvGrpSpPr/>
          <p:nvPr/>
        </p:nvGrpSpPr>
        <p:grpSpPr>
          <a:xfrm>
            <a:off x="627060" y="636028"/>
            <a:ext cx="1711141" cy="1481940"/>
            <a:chOff x="627060" y="636028"/>
            <a:chExt cx="1711141" cy="1481940"/>
          </a:xfrm>
        </p:grpSpPr>
        <p:sp>
          <p:nvSpPr>
            <p:cNvPr id="962" name="Google Shape;962;p33"/>
            <p:cNvSpPr/>
            <p:nvPr/>
          </p:nvSpPr>
          <p:spPr>
            <a:xfrm>
              <a:off x="640732" y="1657968"/>
              <a:ext cx="433070" cy="433070"/>
            </a:xfrm>
            <a:custGeom>
              <a:rect b="b" l="l" r="r" t="t"/>
              <a:pathLst>
                <a:path extrusionOk="0" h="433069" w="433069">
                  <a:moveTo>
                    <a:pt x="432724" y="43269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3" name="Google Shape;96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060" y="1644295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4" name="Google Shape;964;p33"/>
            <p:cNvSpPr/>
            <p:nvPr/>
          </p:nvSpPr>
          <p:spPr>
            <a:xfrm>
              <a:off x="676563" y="1608253"/>
              <a:ext cx="1018540" cy="509270"/>
            </a:xfrm>
            <a:custGeom>
              <a:rect b="b" l="l" r="r" t="t"/>
              <a:pathLst>
                <a:path extrusionOk="0" h="509269" w="1018539">
                  <a:moveTo>
                    <a:pt x="1018383" y="50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672037" y="1585138"/>
              <a:ext cx="46990" cy="71120"/>
            </a:xfrm>
            <a:custGeom>
              <a:rect b="b" l="l" r="r" t="t"/>
              <a:pathLst>
                <a:path extrusionOk="0" h="71119" w="46990">
                  <a:moveTo>
                    <a:pt x="11301" y="70675"/>
                  </a:moveTo>
                  <a:lnTo>
                    <a:pt x="13156" y="54244"/>
                  </a:lnTo>
                  <a:lnTo>
                    <a:pt x="11324" y="40594"/>
                  </a:lnTo>
                  <a:lnTo>
                    <a:pt x="6656" y="29528"/>
                  </a:lnTo>
                  <a:lnTo>
                    <a:pt x="0" y="20851"/>
                  </a:lnTo>
                  <a:lnTo>
                    <a:pt x="10935" y="20970"/>
                  </a:lnTo>
                  <a:lnTo>
                    <a:pt x="22588" y="18066"/>
                  </a:lnTo>
                  <a:lnTo>
                    <a:pt x="34608" y="11342"/>
                  </a:lnTo>
                  <a:lnTo>
                    <a:pt x="4664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1153459" y="1701742"/>
              <a:ext cx="0" cy="389255"/>
            </a:xfrm>
            <a:custGeom>
              <a:rect b="b" l="l" r="r" t="t"/>
              <a:pathLst>
                <a:path extrusionOk="0" h="389255" w="120000">
                  <a:moveTo>
                    <a:pt x="0" y="388924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1113950" y="1696681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1280102" y="1649335"/>
              <a:ext cx="441959" cy="441325"/>
            </a:xfrm>
            <a:custGeom>
              <a:rect b="b" l="l" r="r" t="t"/>
              <a:pathLst>
                <a:path extrusionOk="0" h="441325" w="441960">
                  <a:moveTo>
                    <a:pt x="441382" y="44133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9" name="Google Shape;969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6365" y="1635591"/>
              <a:ext cx="66317" cy="6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0" name="Google Shape;970;p33"/>
            <p:cNvSpPr/>
            <p:nvPr/>
          </p:nvSpPr>
          <p:spPr>
            <a:xfrm>
              <a:off x="1233438" y="1649335"/>
              <a:ext cx="441959" cy="441325"/>
            </a:xfrm>
            <a:custGeom>
              <a:rect b="b" l="l" r="r" t="t"/>
              <a:pathLst>
                <a:path extrusionOk="0" h="441325" w="441960">
                  <a:moveTo>
                    <a:pt x="0" y="441330"/>
                  </a:moveTo>
                  <a:lnTo>
                    <a:pt x="441382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1" name="Google Shape;971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22240" y="1635591"/>
              <a:ext cx="66317" cy="6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Google Shape;972;p33"/>
            <p:cNvSpPr/>
            <p:nvPr/>
          </p:nvSpPr>
          <p:spPr>
            <a:xfrm>
              <a:off x="1801461" y="1701742"/>
              <a:ext cx="0" cy="389255"/>
            </a:xfrm>
            <a:custGeom>
              <a:rect b="b" l="l" r="r" t="t"/>
              <a:pathLst>
                <a:path extrusionOk="0" h="389255" w="120000">
                  <a:moveTo>
                    <a:pt x="0" y="388924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1761951" y="1696681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1259973" y="1601713"/>
              <a:ext cx="1031875" cy="516255"/>
            </a:xfrm>
            <a:custGeom>
              <a:rect b="b" l="l" r="r" t="t"/>
              <a:pathLst>
                <a:path extrusionOk="0" h="516255" w="1031875">
                  <a:moveTo>
                    <a:pt x="0" y="515781"/>
                  </a:moveTo>
                  <a:lnTo>
                    <a:pt x="103146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2249322" y="1578599"/>
              <a:ext cx="46990" cy="71120"/>
            </a:xfrm>
            <a:custGeom>
              <a:rect b="b" l="l" r="r" t="t"/>
              <a:pathLst>
                <a:path extrusionOk="0" h="71119" w="46989">
                  <a:moveTo>
                    <a:pt x="0" y="0"/>
                  </a:moveTo>
                  <a:lnTo>
                    <a:pt x="12032" y="11342"/>
                  </a:lnTo>
                  <a:lnTo>
                    <a:pt x="24052" y="18066"/>
                  </a:lnTo>
                  <a:lnTo>
                    <a:pt x="35706" y="20969"/>
                  </a:lnTo>
                  <a:lnTo>
                    <a:pt x="46642" y="20850"/>
                  </a:lnTo>
                  <a:lnTo>
                    <a:pt x="39986" y="29527"/>
                  </a:lnTo>
                  <a:lnTo>
                    <a:pt x="35317" y="40593"/>
                  </a:lnTo>
                  <a:lnTo>
                    <a:pt x="33486" y="54244"/>
                  </a:lnTo>
                  <a:lnTo>
                    <a:pt x="35342" y="70675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1881464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0" y="443040"/>
                  </a:moveTo>
                  <a:lnTo>
                    <a:pt x="443066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7" name="Google Shape;977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72207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8" name="Google Shape;978;p33"/>
            <p:cNvSpPr/>
            <p:nvPr/>
          </p:nvSpPr>
          <p:spPr>
            <a:xfrm>
              <a:off x="656673" y="916102"/>
              <a:ext cx="758825" cy="506095"/>
            </a:xfrm>
            <a:custGeom>
              <a:rect b="b" l="l" r="r" t="t"/>
              <a:pathLst>
                <a:path extrusionOk="0" h="506094" w="758825">
                  <a:moveTo>
                    <a:pt x="0" y="505789"/>
                  </a:moveTo>
                  <a:lnTo>
                    <a:pt x="758678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378603" y="903994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0" y="0"/>
                  </a:moveTo>
                  <a:lnTo>
                    <a:pt x="10497" y="7387"/>
                  </a:lnTo>
                  <a:lnTo>
                    <a:pt x="20619" y="11193"/>
                  </a:lnTo>
                  <a:lnTo>
                    <a:pt x="30146" y="12077"/>
                  </a:lnTo>
                  <a:lnTo>
                    <a:pt x="38860" y="10700"/>
                  </a:lnTo>
                  <a:lnTo>
                    <a:pt x="34238" y="18215"/>
                  </a:lnTo>
                  <a:lnTo>
                    <a:pt x="31390" y="27349"/>
                  </a:lnTo>
                  <a:lnTo>
                    <a:pt x="31010" y="38156"/>
                  </a:lnTo>
                  <a:lnTo>
                    <a:pt x="33792" y="506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229306" y="941273"/>
              <a:ext cx="215265" cy="429895"/>
            </a:xfrm>
            <a:custGeom>
              <a:rect b="b" l="l" r="r" t="t"/>
              <a:pathLst>
                <a:path extrusionOk="0" h="429894" w="215265">
                  <a:moveTo>
                    <a:pt x="0" y="429731"/>
                  </a:moveTo>
                  <a:lnTo>
                    <a:pt x="214865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1406222" y="939000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9998"/>
                  </a:moveTo>
                  <a:lnTo>
                    <a:pt x="12791" y="11205"/>
                  </a:lnTo>
                  <a:lnTo>
                    <a:pt x="23477" y="9486"/>
                  </a:lnTo>
                  <a:lnTo>
                    <a:pt x="32195" y="5524"/>
                  </a:lnTo>
                  <a:lnTo>
                    <a:pt x="39085" y="0"/>
                  </a:lnTo>
                  <a:lnTo>
                    <a:pt x="38799" y="8826"/>
                  </a:lnTo>
                  <a:lnTo>
                    <a:pt x="40860" y="18178"/>
                  </a:lnTo>
                  <a:lnTo>
                    <a:pt x="45897" y="27758"/>
                  </a:lnTo>
                  <a:lnTo>
                    <a:pt x="54537" y="3726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1510748" y="941273"/>
              <a:ext cx="215265" cy="429895"/>
            </a:xfrm>
            <a:custGeom>
              <a:rect b="b" l="l" r="r" t="t"/>
              <a:pathLst>
                <a:path extrusionOk="0" h="429894" w="215264">
                  <a:moveTo>
                    <a:pt x="214868" y="42973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1494160" y="939000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37268"/>
                  </a:moveTo>
                  <a:lnTo>
                    <a:pt x="8640" y="27758"/>
                  </a:lnTo>
                  <a:lnTo>
                    <a:pt x="13676" y="18178"/>
                  </a:lnTo>
                  <a:lnTo>
                    <a:pt x="15737" y="8826"/>
                  </a:lnTo>
                  <a:lnTo>
                    <a:pt x="15451" y="0"/>
                  </a:lnTo>
                  <a:lnTo>
                    <a:pt x="22341" y="5523"/>
                  </a:lnTo>
                  <a:lnTo>
                    <a:pt x="31060" y="9486"/>
                  </a:lnTo>
                  <a:lnTo>
                    <a:pt x="41746" y="11205"/>
                  </a:lnTo>
                  <a:lnTo>
                    <a:pt x="54537" y="9998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1539568" y="916102"/>
              <a:ext cx="770890" cy="514350"/>
            </a:xfrm>
            <a:custGeom>
              <a:rect b="b" l="l" r="r" t="t"/>
              <a:pathLst>
                <a:path extrusionOk="0" h="514350" w="770889">
                  <a:moveTo>
                    <a:pt x="770885" y="5139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1537456" y="903995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5067" y="50687"/>
                  </a:moveTo>
                  <a:lnTo>
                    <a:pt x="7849" y="38156"/>
                  </a:lnTo>
                  <a:lnTo>
                    <a:pt x="7470" y="27349"/>
                  </a:lnTo>
                  <a:lnTo>
                    <a:pt x="4622" y="18214"/>
                  </a:lnTo>
                  <a:lnTo>
                    <a:pt x="0" y="10699"/>
                  </a:lnTo>
                  <a:lnTo>
                    <a:pt x="8714" y="12076"/>
                  </a:lnTo>
                  <a:lnTo>
                    <a:pt x="18242" y="11192"/>
                  </a:lnTo>
                  <a:lnTo>
                    <a:pt x="28364" y="7387"/>
                  </a:lnTo>
                  <a:lnTo>
                    <a:pt x="3886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1477460" y="638558"/>
              <a:ext cx="0" cy="167005"/>
            </a:xfrm>
            <a:custGeom>
              <a:rect b="b" l="l" r="r" t="t"/>
              <a:pathLst>
                <a:path extrusionOk="0" h="167004" w="120000">
                  <a:moveTo>
                    <a:pt x="0" y="16678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1447093" y="636028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8" name="Google Shape;988;p33"/>
          <p:cNvSpPr txBox="1"/>
          <p:nvPr/>
        </p:nvSpPr>
        <p:spPr>
          <a:xfrm>
            <a:off x="201904" y="1965616"/>
            <a:ext cx="1570355" cy="719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3270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l">
              <a:lnSpc>
                <a:spcPct val="118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red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-1  blue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3"/>
          <p:cNvSpPr txBox="1"/>
          <p:nvPr/>
        </p:nvSpPr>
        <p:spPr>
          <a:xfrm>
            <a:off x="2880575" y="61136"/>
            <a:ext cx="26777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06680" lvl="0" marL="144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be the bias output of the neuron (</a:t>
            </a:r>
            <a:r>
              <a:rPr i="1"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3"/>
          <p:cNvSpPr txBox="1"/>
          <p:nvPr/>
        </p:nvSpPr>
        <p:spPr>
          <a:xfrm>
            <a:off x="3012376" y="259027"/>
            <a:ext cx="63627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it will fire if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3"/>
          <p:cNvSpPr txBox="1"/>
          <p:nvPr/>
        </p:nvSpPr>
        <p:spPr>
          <a:xfrm>
            <a:off x="3654539" y="155116"/>
            <a:ext cx="17208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92" name="Google Shape;992;p33"/>
          <p:cNvSpPr txBox="1"/>
          <p:nvPr/>
        </p:nvSpPr>
        <p:spPr>
          <a:xfrm>
            <a:off x="3800779" y="232510"/>
            <a:ext cx="200025" cy="252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11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11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3"/>
          <p:cNvSpPr txBox="1"/>
          <p:nvPr/>
        </p:nvSpPr>
        <p:spPr>
          <a:xfrm>
            <a:off x="3978833" y="259027"/>
            <a:ext cx="72961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3"/>
          <p:cNvSpPr/>
          <p:nvPr/>
        </p:nvSpPr>
        <p:spPr>
          <a:xfrm>
            <a:off x="2747987" y="751890"/>
            <a:ext cx="2875915" cy="0"/>
          </a:xfrm>
          <a:custGeom>
            <a:rect b="b" l="l" r="r" t="t"/>
            <a:pathLst>
              <a:path extrusionOk="0" h="120000" w="2875915">
                <a:moveTo>
                  <a:pt x="0" y="0"/>
                </a:moveTo>
                <a:lnTo>
                  <a:pt x="2875864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33"/>
          <p:cNvSpPr txBox="1"/>
          <p:nvPr/>
        </p:nvSpPr>
        <p:spPr>
          <a:xfrm>
            <a:off x="4962626" y="642523"/>
            <a:ext cx="1593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96" name="Google Shape;996;p33"/>
          <p:cNvSpPr txBox="1"/>
          <p:nvPr/>
        </p:nvSpPr>
        <p:spPr>
          <a:xfrm>
            <a:off x="5096179" y="711761"/>
            <a:ext cx="7620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3"/>
          <p:cNvSpPr txBox="1"/>
          <p:nvPr/>
        </p:nvSpPr>
        <p:spPr>
          <a:xfrm>
            <a:off x="2735287" y="813335"/>
            <a:ext cx="2901315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i="1" lang="en-US" sz="700" u="sng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7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=1	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3"/>
          <p:cNvSpPr txBox="1"/>
          <p:nvPr/>
        </p:nvSpPr>
        <p:spPr>
          <a:xfrm>
            <a:off x="2773095" y="737417"/>
            <a:ext cx="28194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XOR	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	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05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US" sz="105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endParaRPr baseline="-25000" sz="1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99" name="Google Shape;999;p33"/>
          <p:cNvGraphicFramePr/>
          <p:nvPr/>
        </p:nvGraphicFramePr>
        <p:xfrm>
          <a:off x="2822841" y="942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{50D2287A-DD00-470F-A881-0BCD87BC6749}</a:tableStyleId>
              </a:tblPr>
              <a:tblGrid>
                <a:gridCol w="205750"/>
                <a:gridCol w="326400"/>
                <a:gridCol w="372100"/>
                <a:gridCol w="327025"/>
                <a:gridCol w="281300"/>
                <a:gridCol w="281300"/>
                <a:gridCol w="372100"/>
                <a:gridCol w="370200"/>
              </a:tblGrid>
              <a:tr h="164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6045" marR="0" rtl="0" algn="l">
                        <a:lnSpc>
                          <a:spcPct val="10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99060" rtl="0" algn="r">
                        <a:lnSpc>
                          <a:spcPct val="10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6679" marR="0" rtl="0" algn="l">
                        <a:lnSpc>
                          <a:spcPct val="10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baseline="-25000" lang="en-US" sz="105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aseline="-25000"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</a:tr>
              <a:tr h="164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6045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99060" rtl="0" algn="r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6679" marR="0" rtl="0" algn="l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237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190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00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baseline="-25000" lang="en-US" sz="1050" u="none" cap="none" strike="noStrike">
                          <a:solidFill>
                            <a:srgbClr val="22373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000" name="Google Shape;1000;p33"/>
          <p:cNvSpPr txBox="1"/>
          <p:nvPr/>
        </p:nvSpPr>
        <p:spPr>
          <a:xfrm>
            <a:off x="2841891" y="1266283"/>
            <a:ext cx="244983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	0	1	0	0	1	0	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33"/>
          <p:cNvSpPr txBox="1"/>
          <p:nvPr/>
        </p:nvSpPr>
        <p:spPr>
          <a:xfrm>
            <a:off x="5265839" y="1323228"/>
            <a:ext cx="7620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3"/>
          <p:cNvSpPr txBox="1"/>
          <p:nvPr/>
        </p:nvSpPr>
        <p:spPr>
          <a:xfrm>
            <a:off x="2709887" y="1440896"/>
            <a:ext cx="2952115" cy="4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000" u="sng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	1	0	0	0	0	1	</a:t>
            </a:r>
            <a:r>
              <a:rPr i="1" lang="en-US" sz="10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	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4138" lvl="0" marL="31496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This results in the following four conditions to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2661575" y="1867100"/>
            <a:ext cx="31449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implement XOR: 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&lt; 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  </a:t>
            </a:r>
            <a:r>
              <a:rPr lang="en-US" sz="10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    </a:t>
            </a:r>
            <a:r>
              <a:rPr lang="en-US" sz="10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2356425" y="2041700"/>
            <a:ext cx="33345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40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  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&lt; 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3505" lvl="0" marL="140970" marR="162560" rtl="0" algn="l">
              <a:lnSpc>
                <a:spcPct val="114599"/>
              </a:lnSpc>
              <a:spcBef>
                <a:spcPts val="595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Unlike before, there are no contradictions now  and the system of inequalities can be satisfied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3505" lvl="0" marL="140970" marR="30480" rtl="0" algn="l">
              <a:lnSpc>
                <a:spcPct val="1145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Essentially each 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US" sz="105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  </a:t>
            </a: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is now responsible for one of  the 4 possible inputs and can be adjusted to get </a:t>
            </a:r>
            <a:r>
              <a:rPr baseline="-25000" lang="en-US" sz="12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60  </a:t>
            </a: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desired output for that input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595" y="804820"/>
            <a:ext cx="139722" cy="1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34"/>
          <p:cNvSpPr txBox="1"/>
          <p:nvPr/>
        </p:nvSpPr>
        <p:spPr>
          <a:xfrm>
            <a:off x="1700695" y="2050819"/>
            <a:ext cx="19621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1" name="Google Shape;1011;p34"/>
          <p:cNvGrpSpPr/>
          <p:nvPr/>
        </p:nvGrpSpPr>
        <p:grpSpPr>
          <a:xfrm>
            <a:off x="343450" y="1360684"/>
            <a:ext cx="2268496" cy="324485"/>
            <a:chOff x="343450" y="1360684"/>
            <a:chExt cx="2268496" cy="324485"/>
          </a:xfrm>
        </p:grpSpPr>
        <p:sp>
          <p:nvSpPr>
            <p:cNvPr id="1012" name="Google Shape;1012;p34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343450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991453" y="1360684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639457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0" name="Google Shape;1020;p34"/>
          <p:cNvSpPr txBox="1"/>
          <p:nvPr/>
        </p:nvSpPr>
        <p:spPr>
          <a:xfrm>
            <a:off x="429806" y="1176284"/>
            <a:ext cx="9779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34"/>
          <p:cNvSpPr txBox="1"/>
          <p:nvPr/>
        </p:nvSpPr>
        <p:spPr>
          <a:xfrm>
            <a:off x="501655" y="1228576"/>
            <a:ext cx="7429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2" name="Google Shape;1022;p34"/>
          <p:cNvGrpSpPr/>
          <p:nvPr/>
        </p:nvGrpSpPr>
        <p:grpSpPr>
          <a:xfrm>
            <a:off x="328824" y="1346058"/>
            <a:ext cx="353695" cy="353695"/>
            <a:chOff x="328824" y="1346058"/>
            <a:chExt cx="353695" cy="353695"/>
          </a:xfrm>
        </p:grpSpPr>
        <p:sp>
          <p:nvSpPr>
            <p:cNvPr id="1023" name="Google Shape;1023;p34"/>
            <p:cNvSpPr/>
            <p:nvPr/>
          </p:nvSpPr>
          <p:spPr>
            <a:xfrm>
              <a:off x="328824" y="1346058"/>
              <a:ext cx="353695" cy="353695"/>
            </a:xfrm>
            <a:custGeom>
              <a:rect b="b" l="l" r="r" t="t"/>
              <a:pathLst>
                <a:path extrusionOk="0" h="353694" w="353695">
                  <a:moveTo>
                    <a:pt x="176626" y="0"/>
                  </a:moveTo>
                  <a:lnTo>
                    <a:pt x="129671" y="6309"/>
                  </a:lnTo>
                  <a:lnTo>
                    <a:pt x="87479" y="24114"/>
                  </a:lnTo>
                  <a:lnTo>
                    <a:pt x="51732" y="51732"/>
                  </a:lnTo>
                  <a:lnTo>
                    <a:pt x="24114" y="87479"/>
                  </a:lnTo>
                  <a:lnTo>
                    <a:pt x="6309" y="129671"/>
                  </a:lnTo>
                  <a:lnTo>
                    <a:pt x="0" y="176626"/>
                  </a:lnTo>
                  <a:lnTo>
                    <a:pt x="6309" y="223581"/>
                  </a:lnTo>
                  <a:lnTo>
                    <a:pt x="24114" y="265773"/>
                  </a:lnTo>
                  <a:lnTo>
                    <a:pt x="51732" y="301520"/>
                  </a:lnTo>
                  <a:lnTo>
                    <a:pt x="87479" y="329138"/>
                  </a:lnTo>
                  <a:lnTo>
                    <a:pt x="129671" y="346943"/>
                  </a:lnTo>
                  <a:lnTo>
                    <a:pt x="176626" y="353252"/>
                  </a:lnTo>
                  <a:lnTo>
                    <a:pt x="223581" y="346943"/>
                  </a:lnTo>
                  <a:lnTo>
                    <a:pt x="265773" y="329138"/>
                  </a:lnTo>
                  <a:lnTo>
                    <a:pt x="301520" y="301520"/>
                  </a:lnTo>
                  <a:lnTo>
                    <a:pt x="329138" y="265773"/>
                  </a:lnTo>
                  <a:lnTo>
                    <a:pt x="346943" y="223581"/>
                  </a:lnTo>
                  <a:lnTo>
                    <a:pt x="353252" y="176626"/>
                  </a:lnTo>
                  <a:lnTo>
                    <a:pt x="346943" y="129671"/>
                  </a:lnTo>
                  <a:lnTo>
                    <a:pt x="329138" y="87479"/>
                  </a:lnTo>
                  <a:lnTo>
                    <a:pt x="301520" y="51732"/>
                  </a:lnTo>
                  <a:lnTo>
                    <a:pt x="265773" y="24114"/>
                  </a:lnTo>
                  <a:lnTo>
                    <a:pt x="223581" y="6309"/>
                  </a:lnTo>
                  <a:lnTo>
                    <a:pt x="176626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28824" y="1346058"/>
              <a:ext cx="353695" cy="353695"/>
            </a:xfrm>
            <a:custGeom>
              <a:rect b="b" l="l" r="r" t="t"/>
              <a:pathLst>
                <a:path extrusionOk="0" h="353694" w="353695">
                  <a:moveTo>
                    <a:pt x="353252" y="176626"/>
                  </a:moveTo>
                  <a:lnTo>
                    <a:pt x="346943" y="129671"/>
                  </a:lnTo>
                  <a:lnTo>
                    <a:pt x="329138" y="87479"/>
                  </a:lnTo>
                  <a:lnTo>
                    <a:pt x="301520" y="51732"/>
                  </a:lnTo>
                  <a:lnTo>
                    <a:pt x="265773" y="24114"/>
                  </a:lnTo>
                  <a:lnTo>
                    <a:pt x="223581" y="6309"/>
                  </a:lnTo>
                  <a:lnTo>
                    <a:pt x="176626" y="0"/>
                  </a:lnTo>
                  <a:lnTo>
                    <a:pt x="129671" y="6309"/>
                  </a:lnTo>
                  <a:lnTo>
                    <a:pt x="87479" y="24114"/>
                  </a:lnTo>
                  <a:lnTo>
                    <a:pt x="51732" y="51732"/>
                  </a:lnTo>
                  <a:lnTo>
                    <a:pt x="24114" y="87479"/>
                  </a:lnTo>
                  <a:lnTo>
                    <a:pt x="6309" y="129671"/>
                  </a:lnTo>
                  <a:lnTo>
                    <a:pt x="0" y="176626"/>
                  </a:lnTo>
                  <a:lnTo>
                    <a:pt x="6309" y="223581"/>
                  </a:lnTo>
                  <a:lnTo>
                    <a:pt x="24114" y="265773"/>
                  </a:lnTo>
                  <a:lnTo>
                    <a:pt x="51732" y="301520"/>
                  </a:lnTo>
                  <a:lnTo>
                    <a:pt x="87479" y="329138"/>
                  </a:lnTo>
                  <a:lnTo>
                    <a:pt x="129671" y="346943"/>
                  </a:lnTo>
                  <a:lnTo>
                    <a:pt x="176626" y="353252"/>
                  </a:lnTo>
                  <a:lnTo>
                    <a:pt x="223581" y="346943"/>
                  </a:lnTo>
                  <a:lnTo>
                    <a:pt x="265773" y="329138"/>
                  </a:lnTo>
                  <a:lnTo>
                    <a:pt x="301520" y="301520"/>
                  </a:lnTo>
                  <a:lnTo>
                    <a:pt x="329138" y="265773"/>
                  </a:lnTo>
                  <a:lnTo>
                    <a:pt x="346943" y="223581"/>
                  </a:lnTo>
                  <a:lnTo>
                    <a:pt x="353252" y="176626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5" name="Google Shape;1025;p34"/>
          <p:cNvSpPr txBox="1"/>
          <p:nvPr/>
        </p:nvSpPr>
        <p:spPr>
          <a:xfrm>
            <a:off x="383235" y="1418689"/>
            <a:ext cx="24511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-1,-1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6" name="Google Shape;1026;p34"/>
          <p:cNvGrpSpPr/>
          <p:nvPr/>
        </p:nvGrpSpPr>
        <p:grpSpPr>
          <a:xfrm>
            <a:off x="989085" y="1358316"/>
            <a:ext cx="1622861" cy="328930"/>
            <a:chOff x="989085" y="1358316"/>
            <a:chExt cx="1622861" cy="328930"/>
          </a:xfrm>
        </p:grpSpPr>
        <p:sp>
          <p:nvSpPr>
            <p:cNvPr id="1027" name="Google Shape;1027;p34"/>
            <p:cNvSpPr/>
            <p:nvPr/>
          </p:nvSpPr>
          <p:spPr>
            <a:xfrm>
              <a:off x="989085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164368" y="0"/>
                  </a:move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89085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328737" y="164368"/>
                  </a:move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1637089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164368" y="0"/>
                  </a:move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1637089" y="1358316"/>
              <a:ext cx="328930" cy="328930"/>
            </a:xfrm>
            <a:custGeom>
              <a:rect b="b" l="l" r="r" t="t"/>
              <a:pathLst>
                <a:path extrusionOk="0" h="328930" w="328930">
                  <a:moveTo>
                    <a:pt x="328737" y="164368"/>
                  </a:moveTo>
                  <a:lnTo>
                    <a:pt x="322866" y="120672"/>
                  </a:lnTo>
                  <a:lnTo>
                    <a:pt x="306296" y="81408"/>
                  </a:lnTo>
                  <a:lnTo>
                    <a:pt x="280595" y="48142"/>
                  </a:lnTo>
                  <a:lnTo>
                    <a:pt x="247329" y="22440"/>
                  </a:lnTo>
                  <a:lnTo>
                    <a:pt x="208064" y="5871"/>
                  </a:lnTo>
                  <a:lnTo>
                    <a:pt x="164368" y="0"/>
                  </a:lnTo>
                  <a:lnTo>
                    <a:pt x="120672" y="5871"/>
                  </a:lnTo>
                  <a:lnTo>
                    <a:pt x="81408" y="22440"/>
                  </a:lnTo>
                  <a:lnTo>
                    <a:pt x="48142" y="48142"/>
                  </a:lnTo>
                  <a:lnTo>
                    <a:pt x="22440" y="81408"/>
                  </a:lnTo>
                  <a:lnTo>
                    <a:pt x="5871" y="120672"/>
                  </a:lnTo>
                  <a:lnTo>
                    <a:pt x="0" y="164368"/>
                  </a:lnTo>
                  <a:lnTo>
                    <a:pt x="5871" y="208064"/>
                  </a:lnTo>
                  <a:lnTo>
                    <a:pt x="22440" y="247329"/>
                  </a:lnTo>
                  <a:lnTo>
                    <a:pt x="48142" y="280595"/>
                  </a:lnTo>
                  <a:lnTo>
                    <a:pt x="81408" y="306296"/>
                  </a:lnTo>
                  <a:lnTo>
                    <a:pt x="120672" y="322866"/>
                  </a:lnTo>
                  <a:lnTo>
                    <a:pt x="164368" y="328737"/>
                  </a:lnTo>
                  <a:lnTo>
                    <a:pt x="208064" y="322866"/>
                  </a:lnTo>
                  <a:lnTo>
                    <a:pt x="247329" y="306296"/>
                  </a:lnTo>
                  <a:lnTo>
                    <a:pt x="280595" y="280595"/>
                  </a:lnTo>
                  <a:lnTo>
                    <a:pt x="306296" y="247329"/>
                  </a:lnTo>
                  <a:lnTo>
                    <a:pt x="322866" y="208064"/>
                  </a:lnTo>
                  <a:lnTo>
                    <a:pt x="328737" y="164368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287461" y="1360684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3" name="Google Shape;1033;p34"/>
          <p:cNvSpPr txBox="1"/>
          <p:nvPr/>
        </p:nvSpPr>
        <p:spPr>
          <a:xfrm>
            <a:off x="2330500" y="1176284"/>
            <a:ext cx="238125" cy="41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5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1,1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4"/>
          <p:cNvSpPr txBox="1"/>
          <p:nvPr/>
        </p:nvSpPr>
        <p:spPr>
          <a:xfrm>
            <a:off x="268859" y="1752381"/>
            <a:ext cx="473709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bias </a:t>
            </a:r>
            <a:r>
              <a:rPr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4"/>
          <p:cNvSpPr txBox="1"/>
          <p:nvPr/>
        </p:nvSpPr>
        <p:spPr>
          <a:xfrm>
            <a:off x="1431963" y="428063"/>
            <a:ext cx="86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34"/>
          <p:cNvSpPr txBox="1"/>
          <p:nvPr/>
        </p:nvSpPr>
        <p:spPr>
          <a:xfrm>
            <a:off x="719696" y="1078824"/>
            <a:ext cx="21399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34"/>
          <p:cNvSpPr txBox="1"/>
          <p:nvPr/>
        </p:nvSpPr>
        <p:spPr>
          <a:xfrm>
            <a:off x="1007465" y="1078824"/>
            <a:ext cx="972185" cy="514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9065" marR="0" rtl="0" algn="l">
              <a:lnSpc>
                <a:spcPct val="9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550" marR="0" rtl="0" algn="l">
              <a:lnSpc>
                <a:spcPct val="90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-1,1	1,-1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8" name="Google Shape;1038;p34"/>
          <p:cNvGrpSpPr/>
          <p:nvPr/>
        </p:nvGrpSpPr>
        <p:grpSpPr>
          <a:xfrm>
            <a:off x="627060" y="636028"/>
            <a:ext cx="1711141" cy="1481940"/>
            <a:chOff x="627060" y="636028"/>
            <a:chExt cx="1711141" cy="1481940"/>
          </a:xfrm>
        </p:grpSpPr>
        <p:sp>
          <p:nvSpPr>
            <p:cNvPr id="1039" name="Google Shape;1039;p34"/>
            <p:cNvSpPr/>
            <p:nvPr/>
          </p:nvSpPr>
          <p:spPr>
            <a:xfrm>
              <a:off x="640732" y="1657968"/>
              <a:ext cx="433070" cy="433070"/>
            </a:xfrm>
            <a:custGeom>
              <a:rect b="b" l="l" r="r" t="t"/>
              <a:pathLst>
                <a:path extrusionOk="0" h="433069" w="433069">
                  <a:moveTo>
                    <a:pt x="432724" y="432698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0" name="Google Shape;104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060" y="1644295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1" name="Google Shape;1041;p34"/>
            <p:cNvSpPr/>
            <p:nvPr/>
          </p:nvSpPr>
          <p:spPr>
            <a:xfrm>
              <a:off x="676563" y="1608253"/>
              <a:ext cx="1018540" cy="509270"/>
            </a:xfrm>
            <a:custGeom>
              <a:rect b="b" l="l" r="r" t="t"/>
              <a:pathLst>
                <a:path extrusionOk="0" h="509269" w="1018539">
                  <a:moveTo>
                    <a:pt x="1018383" y="50920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72037" y="1585138"/>
              <a:ext cx="46990" cy="71120"/>
            </a:xfrm>
            <a:custGeom>
              <a:rect b="b" l="l" r="r" t="t"/>
              <a:pathLst>
                <a:path extrusionOk="0" h="71119" w="46990">
                  <a:moveTo>
                    <a:pt x="11301" y="70675"/>
                  </a:moveTo>
                  <a:lnTo>
                    <a:pt x="13156" y="54244"/>
                  </a:lnTo>
                  <a:lnTo>
                    <a:pt x="11324" y="40594"/>
                  </a:lnTo>
                  <a:lnTo>
                    <a:pt x="6656" y="29528"/>
                  </a:lnTo>
                  <a:lnTo>
                    <a:pt x="0" y="20851"/>
                  </a:lnTo>
                  <a:lnTo>
                    <a:pt x="10935" y="20970"/>
                  </a:lnTo>
                  <a:lnTo>
                    <a:pt x="22588" y="18066"/>
                  </a:lnTo>
                  <a:lnTo>
                    <a:pt x="34608" y="11342"/>
                  </a:lnTo>
                  <a:lnTo>
                    <a:pt x="4664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1153459" y="1701742"/>
              <a:ext cx="0" cy="389255"/>
            </a:xfrm>
            <a:custGeom>
              <a:rect b="b" l="l" r="r" t="t"/>
              <a:pathLst>
                <a:path extrusionOk="0" h="389255" w="120000">
                  <a:moveTo>
                    <a:pt x="0" y="388924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1113950" y="1696681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280102" y="1649335"/>
              <a:ext cx="441959" cy="441325"/>
            </a:xfrm>
            <a:custGeom>
              <a:rect b="b" l="l" r="r" t="t"/>
              <a:pathLst>
                <a:path extrusionOk="0" h="441325" w="441960">
                  <a:moveTo>
                    <a:pt x="441382" y="441330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6" name="Google Shape;1046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6365" y="1635591"/>
              <a:ext cx="66317" cy="6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7" name="Google Shape;1047;p34"/>
            <p:cNvSpPr/>
            <p:nvPr/>
          </p:nvSpPr>
          <p:spPr>
            <a:xfrm>
              <a:off x="1233438" y="1649335"/>
              <a:ext cx="441959" cy="441325"/>
            </a:xfrm>
            <a:custGeom>
              <a:rect b="b" l="l" r="r" t="t"/>
              <a:pathLst>
                <a:path extrusionOk="0" h="441325" w="441960">
                  <a:moveTo>
                    <a:pt x="0" y="441330"/>
                  </a:moveTo>
                  <a:lnTo>
                    <a:pt x="441382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8" name="Google Shape;1048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22240" y="1635591"/>
              <a:ext cx="66317" cy="6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" name="Google Shape;1049;p34"/>
            <p:cNvSpPr/>
            <p:nvPr/>
          </p:nvSpPr>
          <p:spPr>
            <a:xfrm>
              <a:off x="1801461" y="1701742"/>
              <a:ext cx="0" cy="389255"/>
            </a:xfrm>
            <a:custGeom>
              <a:rect b="b" l="l" r="r" t="t"/>
              <a:pathLst>
                <a:path extrusionOk="0" h="389255" w="120000">
                  <a:moveTo>
                    <a:pt x="0" y="388924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761951" y="1696681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1259973" y="1601713"/>
              <a:ext cx="1031875" cy="516255"/>
            </a:xfrm>
            <a:custGeom>
              <a:rect b="b" l="l" r="r" t="t"/>
              <a:pathLst>
                <a:path extrusionOk="0" h="516255" w="1031875">
                  <a:moveTo>
                    <a:pt x="0" y="515781"/>
                  </a:moveTo>
                  <a:lnTo>
                    <a:pt x="103146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2249322" y="1578599"/>
              <a:ext cx="46990" cy="71120"/>
            </a:xfrm>
            <a:custGeom>
              <a:rect b="b" l="l" r="r" t="t"/>
              <a:pathLst>
                <a:path extrusionOk="0" h="71119" w="46989">
                  <a:moveTo>
                    <a:pt x="0" y="0"/>
                  </a:moveTo>
                  <a:lnTo>
                    <a:pt x="12032" y="11342"/>
                  </a:lnTo>
                  <a:lnTo>
                    <a:pt x="24052" y="18066"/>
                  </a:lnTo>
                  <a:lnTo>
                    <a:pt x="35706" y="20969"/>
                  </a:lnTo>
                  <a:lnTo>
                    <a:pt x="46642" y="20850"/>
                  </a:lnTo>
                  <a:lnTo>
                    <a:pt x="39986" y="29527"/>
                  </a:lnTo>
                  <a:lnTo>
                    <a:pt x="35317" y="40593"/>
                  </a:lnTo>
                  <a:lnTo>
                    <a:pt x="33486" y="54244"/>
                  </a:lnTo>
                  <a:lnTo>
                    <a:pt x="35342" y="70675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1881464" y="1647626"/>
              <a:ext cx="443230" cy="443230"/>
            </a:xfrm>
            <a:custGeom>
              <a:rect b="b" l="l" r="r" t="t"/>
              <a:pathLst>
                <a:path extrusionOk="0" h="443230" w="443230">
                  <a:moveTo>
                    <a:pt x="0" y="443040"/>
                  </a:moveTo>
                  <a:lnTo>
                    <a:pt x="443066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4" name="Google Shape;1054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72207" y="1633953"/>
              <a:ext cx="65994" cy="65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5" name="Google Shape;1055;p34"/>
            <p:cNvSpPr/>
            <p:nvPr/>
          </p:nvSpPr>
          <p:spPr>
            <a:xfrm>
              <a:off x="656673" y="916102"/>
              <a:ext cx="758825" cy="506095"/>
            </a:xfrm>
            <a:custGeom>
              <a:rect b="b" l="l" r="r" t="t"/>
              <a:pathLst>
                <a:path extrusionOk="0" h="506094" w="758825">
                  <a:moveTo>
                    <a:pt x="0" y="505789"/>
                  </a:moveTo>
                  <a:lnTo>
                    <a:pt x="758678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1378603" y="903994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0" y="0"/>
                  </a:moveTo>
                  <a:lnTo>
                    <a:pt x="10497" y="7387"/>
                  </a:lnTo>
                  <a:lnTo>
                    <a:pt x="20619" y="11193"/>
                  </a:lnTo>
                  <a:lnTo>
                    <a:pt x="30146" y="12077"/>
                  </a:lnTo>
                  <a:lnTo>
                    <a:pt x="38860" y="10700"/>
                  </a:lnTo>
                  <a:lnTo>
                    <a:pt x="34238" y="18215"/>
                  </a:lnTo>
                  <a:lnTo>
                    <a:pt x="31390" y="27349"/>
                  </a:lnTo>
                  <a:lnTo>
                    <a:pt x="31010" y="38156"/>
                  </a:lnTo>
                  <a:lnTo>
                    <a:pt x="33792" y="506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1229306" y="941273"/>
              <a:ext cx="215265" cy="429895"/>
            </a:xfrm>
            <a:custGeom>
              <a:rect b="b" l="l" r="r" t="t"/>
              <a:pathLst>
                <a:path extrusionOk="0" h="429894" w="215265">
                  <a:moveTo>
                    <a:pt x="0" y="429731"/>
                  </a:moveTo>
                  <a:lnTo>
                    <a:pt x="214865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406222" y="939000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9998"/>
                  </a:moveTo>
                  <a:lnTo>
                    <a:pt x="12791" y="11205"/>
                  </a:lnTo>
                  <a:lnTo>
                    <a:pt x="23477" y="9486"/>
                  </a:lnTo>
                  <a:lnTo>
                    <a:pt x="32195" y="5524"/>
                  </a:lnTo>
                  <a:lnTo>
                    <a:pt x="39085" y="0"/>
                  </a:lnTo>
                  <a:lnTo>
                    <a:pt x="38799" y="8826"/>
                  </a:lnTo>
                  <a:lnTo>
                    <a:pt x="40860" y="18178"/>
                  </a:lnTo>
                  <a:lnTo>
                    <a:pt x="45897" y="27758"/>
                  </a:lnTo>
                  <a:lnTo>
                    <a:pt x="54537" y="3726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510748" y="941273"/>
              <a:ext cx="215265" cy="429895"/>
            </a:xfrm>
            <a:custGeom>
              <a:rect b="b" l="l" r="r" t="t"/>
              <a:pathLst>
                <a:path extrusionOk="0" h="429894" w="215264">
                  <a:moveTo>
                    <a:pt x="214868" y="42973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494160" y="939000"/>
              <a:ext cx="54610" cy="37465"/>
            </a:xfrm>
            <a:custGeom>
              <a:rect b="b" l="l" r="r" t="t"/>
              <a:pathLst>
                <a:path extrusionOk="0" h="37465" w="54609">
                  <a:moveTo>
                    <a:pt x="0" y="37268"/>
                  </a:moveTo>
                  <a:lnTo>
                    <a:pt x="8640" y="27758"/>
                  </a:lnTo>
                  <a:lnTo>
                    <a:pt x="13676" y="18178"/>
                  </a:lnTo>
                  <a:lnTo>
                    <a:pt x="15737" y="8826"/>
                  </a:lnTo>
                  <a:lnTo>
                    <a:pt x="15451" y="0"/>
                  </a:lnTo>
                  <a:lnTo>
                    <a:pt x="22341" y="5523"/>
                  </a:lnTo>
                  <a:lnTo>
                    <a:pt x="31060" y="9486"/>
                  </a:lnTo>
                  <a:lnTo>
                    <a:pt x="41746" y="11205"/>
                  </a:lnTo>
                  <a:lnTo>
                    <a:pt x="54537" y="9998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539568" y="916102"/>
              <a:ext cx="770890" cy="514350"/>
            </a:xfrm>
            <a:custGeom>
              <a:rect b="b" l="l" r="r" t="t"/>
              <a:pathLst>
                <a:path extrusionOk="0" h="514350" w="770889">
                  <a:moveTo>
                    <a:pt x="770885" y="5139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537456" y="903995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5067" y="50687"/>
                  </a:moveTo>
                  <a:lnTo>
                    <a:pt x="7849" y="38156"/>
                  </a:lnTo>
                  <a:lnTo>
                    <a:pt x="7470" y="27349"/>
                  </a:lnTo>
                  <a:lnTo>
                    <a:pt x="4622" y="18214"/>
                  </a:lnTo>
                  <a:lnTo>
                    <a:pt x="0" y="10699"/>
                  </a:lnTo>
                  <a:lnTo>
                    <a:pt x="8714" y="12076"/>
                  </a:lnTo>
                  <a:lnTo>
                    <a:pt x="18242" y="11192"/>
                  </a:lnTo>
                  <a:lnTo>
                    <a:pt x="28364" y="7387"/>
                  </a:lnTo>
                  <a:lnTo>
                    <a:pt x="3886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477460" y="638558"/>
              <a:ext cx="0" cy="167005"/>
            </a:xfrm>
            <a:custGeom>
              <a:rect b="b" l="l" r="r" t="t"/>
              <a:pathLst>
                <a:path extrusionOk="0" h="167004" w="120000">
                  <a:moveTo>
                    <a:pt x="0" y="16678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1447093" y="636028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5" name="Google Shape;1065;p34"/>
          <p:cNvSpPr txBox="1"/>
          <p:nvPr/>
        </p:nvSpPr>
        <p:spPr>
          <a:xfrm>
            <a:off x="201904" y="1965616"/>
            <a:ext cx="1570355" cy="719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32702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30480" rtl="0" algn="l">
              <a:lnSpc>
                <a:spcPct val="118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red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-1  blue edge indicates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34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34"/>
          <p:cNvSpPr txBox="1"/>
          <p:nvPr/>
        </p:nvSpPr>
        <p:spPr>
          <a:xfrm>
            <a:off x="2905975" y="29499"/>
            <a:ext cx="2626995" cy="1052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It should be clear that the same network  can be used to represent the remaining 15  boolean functions also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Each boolean function will result in a dif-  ferent set of non-contradicting inequalities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34"/>
          <p:cNvSpPr txBox="1"/>
          <p:nvPr/>
        </p:nvSpPr>
        <p:spPr>
          <a:xfrm>
            <a:off x="2880575" y="1056904"/>
            <a:ext cx="2677795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4145" marR="304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which can be satisfied by appropriately set-  ting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w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6680" lvl="0" marL="144145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Try it!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5"/>
          <p:cNvSpPr txBox="1"/>
          <p:nvPr/>
        </p:nvSpPr>
        <p:spPr>
          <a:xfrm>
            <a:off x="517994" y="1365083"/>
            <a:ext cx="22142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What if we have more than 3 inputs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35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62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Google Shape;10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602" y="1101911"/>
            <a:ext cx="139722" cy="1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36"/>
          <p:cNvSpPr txBox="1"/>
          <p:nvPr/>
        </p:nvSpPr>
        <p:spPr>
          <a:xfrm>
            <a:off x="2225687" y="2671899"/>
            <a:ext cx="19621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36"/>
          <p:cNvSpPr txBox="1"/>
          <p:nvPr/>
        </p:nvSpPr>
        <p:spPr>
          <a:xfrm>
            <a:off x="2711678" y="2671899"/>
            <a:ext cx="19621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36"/>
          <p:cNvSpPr txBox="1"/>
          <p:nvPr/>
        </p:nvSpPr>
        <p:spPr>
          <a:xfrm>
            <a:off x="3197682" y="2671899"/>
            <a:ext cx="19621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3" name="Google Shape;1083;p36"/>
          <p:cNvGrpSpPr/>
          <p:nvPr/>
        </p:nvGrpSpPr>
        <p:grpSpPr>
          <a:xfrm>
            <a:off x="949455" y="1657775"/>
            <a:ext cx="3726504" cy="324485"/>
            <a:chOff x="949455" y="1657775"/>
            <a:chExt cx="3726504" cy="324485"/>
          </a:xfrm>
        </p:grpSpPr>
        <p:sp>
          <p:nvSpPr>
            <p:cNvPr id="1084" name="Google Shape;1084;p36"/>
            <p:cNvSpPr/>
            <p:nvPr/>
          </p:nvSpPr>
          <p:spPr>
            <a:xfrm>
              <a:off x="949455" y="1657775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949455" y="1657775"/>
              <a:ext cx="324485" cy="324485"/>
            </a:xfrm>
            <a:custGeom>
              <a:rect b="b" l="l" r="r" t="t"/>
              <a:pathLst>
                <a:path extrusionOk="0" h="324485" w="324484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1435457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1435457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1921460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921460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2407463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2407463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2893465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2893465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3379468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3379468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3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3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3865471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3865471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6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6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4351474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162000" y="0"/>
                  </a:move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351474" y="1657775"/>
              <a:ext cx="324485" cy="324485"/>
            </a:xfrm>
            <a:custGeom>
              <a:rect b="b" l="l" r="r" t="t"/>
              <a:pathLst>
                <a:path extrusionOk="0" h="324485" w="324485">
                  <a:moveTo>
                    <a:pt x="324001" y="162000"/>
                  </a:moveTo>
                  <a:lnTo>
                    <a:pt x="318214" y="118934"/>
                  </a:lnTo>
                  <a:lnTo>
                    <a:pt x="301883" y="80235"/>
                  </a:lnTo>
                  <a:lnTo>
                    <a:pt x="276552" y="47448"/>
                  </a:lnTo>
                  <a:lnTo>
                    <a:pt x="243765" y="22117"/>
                  </a:lnTo>
                  <a:lnTo>
                    <a:pt x="205067" y="5786"/>
                  </a:lnTo>
                  <a:lnTo>
                    <a:pt x="162000" y="0"/>
                  </a:lnTo>
                  <a:lnTo>
                    <a:pt x="118934" y="5786"/>
                  </a:lnTo>
                  <a:lnTo>
                    <a:pt x="80235" y="22117"/>
                  </a:lnTo>
                  <a:lnTo>
                    <a:pt x="47448" y="47448"/>
                  </a:lnTo>
                  <a:lnTo>
                    <a:pt x="22117" y="80235"/>
                  </a:lnTo>
                  <a:lnTo>
                    <a:pt x="5786" y="118934"/>
                  </a:lnTo>
                  <a:lnTo>
                    <a:pt x="0" y="162000"/>
                  </a:lnTo>
                  <a:lnTo>
                    <a:pt x="5786" y="205067"/>
                  </a:lnTo>
                  <a:lnTo>
                    <a:pt x="22117" y="243766"/>
                  </a:lnTo>
                  <a:lnTo>
                    <a:pt x="47448" y="276553"/>
                  </a:lnTo>
                  <a:lnTo>
                    <a:pt x="80235" y="301883"/>
                  </a:lnTo>
                  <a:lnTo>
                    <a:pt x="118934" y="318214"/>
                  </a:lnTo>
                  <a:lnTo>
                    <a:pt x="162000" y="324001"/>
                  </a:lnTo>
                  <a:lnTo>
                    <a:pt x="205067" y="318214"/>
                  </a:lnTo>
                  <a:lnTo>
                    <a:pt x="243765" y="301883"/>
                  </a:lnTo>
                  <a:lnTo>
                    <a:pt x="276552" y="276553"/>
                  </a:lnTo>
                  <a:lnTo>
                    <a:pt x="301883" y="243766"/>
                  </a:lnTo>
                  <a:lnTo>
                    <a:pt x="318214" y="205067"/>
                  </a:lnTo>
                  <a:lnTo>
                    <a:pt x="324001" y="162000"/>
                  </a:lnTo>
                  <a:close/>
                </a:path>
              </a:pathLst>
            </a:custGeom>
            <a:noFill/>
            <a:ln cap="flat" cmpd="sng" w="10100">
              <a:solidFill>
                <a:srgbClr val="7F7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0" name="Google Shape;1100;p36"/>
          <p:cNvSpPr txBox="1"/>
          <p:nvPr/>
        </p:nvSpPr>
        <p:spPr>
          <a:xfrm>
            <a:off x="388861" y="1725127"/>
            <a:ext cx="473709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bias </a:t>
            </a:r>
            <a:r>
              <a:rPr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95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36"/>
          <p:cNvSpPr txBox="1"/>
          <p:nvPr/>
        </p:nvSpPr>
        <p:spPr>
          <a:xfrm>
            <a:off x="517994" y="18552"/>
            <a:ext cx="4895215" cy="882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Again each of the 8 perceptorns will fire only for one of the 8 inputs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l">
              <a:lnSpc>
                <a:spcPct val="118000"/>
              </a:lnSpc>
              <a:spcBef>
                <a:spcPts val="13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Each of the 8 weights in the second layer is responsible for one of the 8 inputs and can  be adjusted to produce the desired output for that input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88670" rtl="0" algn="ctr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6"/>
          <p:cNvSpPr txBox="1"/>
          <p:nvPr/>
        </p:nvSpPr>
        <p:spPr>
          <a:xfrm>
            <a:off x="1539786" y="1375915"/>
            <a:ext cx="106235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  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6"/>
          <p:cNvSpPr txBox="1"/>
          <p:nvPr/>
        </p:nvSpPr>
        <p:spPr>
          <a:xfrm>
            <a:off x="2576576" y="1375915"/>
            <a:ext cx="99758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     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   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	</a:t>
            </a:r>
            <a:r>
              <a:rPr i="1" lang="en-US" sz="9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aseline="-25000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oogle Shape;1104;p36"/>
          <p:cNvGrpSpPr/>
          <p:nvPr/>
        </p:nvGrpSpPr>
        <p:grpSpPr>
          <a:xfrm>
            <a:off x="1243504" y="933119"/>
            <a:ext cx="3138214" cy="1811826"/>
            <a:chOff x="1243504" y="933119"/>
            <a:chExt cx="3138214" cy="1811826"/>
          </a:xfrm>
        </p:grpSpPr>
        <p:sp>
          <p:nvSpPr>
            <p:cNvPr id="1105" name="Google Shape;1105;p36"/>
            <p:cNvSpPr/>
            <p:nvPr/>
          </p:nvSpPr>
          <p:spPr>
            <a:xfrm>
              <a:off x="1245490" y="1927021"/>
              <a:ext cx="981075" cy="784860"/>
            </a:xfrm>
            <a:custGeom>
              <a:rect b="b" l="l" r="r" t="t"/>
              <a:pathLst>
                <a:path extrusionOk="0" h="784860" w="981075">
                  <a:moveTo>
                    <a:pt x="981031" y="7847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1243504" y="1918124"/>
              <a:ext cx="40005" cy="48260"/>
            </a:xfrm>
            <a:custGeom>
              <a:rect b="b" l="l" r="r" t="t"/>
              <a:pathLst>
                <a:path extrusionOk="0" h="48260" w="40005">
                  <a:moveTo>
                    <a:pt x="1590" y="47655"/>
                  </a:moveTo>
                  <a:lnTo>
                    <a:pt x="5453" y="35390"/>
                  </a:lnTo>
                  <a:lnTo>
                    <a:pt x="6011" y="24572"/>
                  </a:lnTo>
                  <a:lnTo>
                    <a:pt x="3961" y="15209"/>
                  </a:lnTo>
                  <a:lnTo>
                    <a:pt x="0" y="7308"/>
                  </a:lnTo>
                  <a:lnTo>
                    <a:pt x="8577" y="9438"/>
                  </a:lnTo>
                  <a:lnTo>
                    <a:pt x="18162" y="9382"/>
                  </a:lnTo>
                  <a:lnTo>
                    <a:pt x="28593" y="6462"/>
                  </a:lnTo>
                  <a:lnTo>
                    <a:pt x="39711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1260557" y="1904991"/>
              <a:ext cx="1445895" cy="826135"/>
            </a:xfrm>
            <a:custGeom>
              <a:rect b="b" l="l" r="r" t="t"/>
              <a:pathLst>
                <a:path extrusionOk="0" h="826135" w="1445895">
                  <a:moveTo>
                    <a:pt x="1445393" y="82600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1258358" y="1890420"/>
              <a:ext cx="38100" cy="53340"/>
            </a:xfrm>
            <a:custGeom>
              <a:rect b="b" l="l" r="r" t="t"/>
              <a:pathLst>
                <a:path extrusionOk="0" h="53339" w="38100">
                  <a:moveTo>
                    <a:pt x="7786" y="52762"/>
                  </a:moveTo>
                  <a:lnTo>
                    <a:pt x="9695" y="40100"/>
                  </a:lnTo>
                  <a:lnTo>
                    <a:pt x="8576" y="29371"/>
                  </a:lnTo>
                  <a:lnTo>
                    <a:pt x="5115" y="20476"/>
                  </a:lnTo>
                  <a:lnTo>
                    <a:pt x="0" y="13314"/>
                  </a:lnTo>
                  <a:lnTo>
                    <a:pt x="8767" y="14087"/>
                  </a:lnTo>
                  <a:lnTo>
                    <a:pt x="18187" y="12553"/>
                  </a:lnTo>
                  <a:lnTo>
                    <a:pt x="27999" y="8072"/>
                  </a:lnTo>
                  <a:lnTo>
                    <a:pt x="37940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1268543" y="1889601"/>
              <a:ext cx="1923414" cy="855344"/>
            </a:xfrm>
            <a:custGeom>
              <a:rect b="b" l="l" r="r" t="t"/>
              <a:pathLst>
                <a:path extrusionOk="0" h="855344" w="1923414">
                  <a:moveTo>
                    <a:pt x="1923407" y="85495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1266227" y="1871485"/>
              <a:ext cx="36830" cy="55880"/>
            </a:xfrm>
            <a:custGeom>
              <a:rect b="b" l="l" r="r" t="t"/>
              <a:pathLst>
                <a:path extrusionOk="0" h="55880" w="36830">
                  <a:moveTo>
                    <a:pt x="11733" y="55588"/>
                  </a:moveTo>
                  <a:lnTo>
                    <a:pt x="12357" y="42785"/>
                  </a:lnTo>
                  <a:lnTo>
                    <a:pt x="10161" y="32213"/>
                  </a:lnTo>
                  <a:lnTo>
                    <a:pt x="5817" y="23703"/>
                  </a:lnTo>
                  <a:lnTo>
                    <a:pt x="0" y="17086"/>
                  </a:lnTo>
                  <a:lnTo>
                    <a:pt x="8809" y="16972"/>
                  </a:lnTo>
                  <a:lnTo>
                    <a:pt x="18037" y="14494"/>
                  </a:lnTo>
                  <a:lnTo>
                    <a:pt x="27357" y="9041"/>
                  </a:lnTo>
                  <a:lnTo>
                    <a:pt x="36443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1700927" y="1957738"/>
              <a:ext cx="565785" cy="754380"/>
            </a:xfrm>
            <a:custGeom>
              <a:rect b="b" l="l" r="r" t="t"/>
              <a:pathLst>
                <a:path extrusionOk="0" h="754380" w="565785">
                  <a:moveTo>
                    <a:pt x="565542" y="75402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1690859" y="1955704"/>
              <a:ext cx="48895" cy="40005"/>
            </a:xfrm>
            <a:custGeom>
              <a:rect b="b" l="l" r="r" t="t"/>
              <a:pathLst>
                <a:path extrusionOk="0" h="40005" w="48894">
                  <a:moveTo>
                    <a:pt x="0" y="39461"/>
                  </a:moveTo>
                  <a:lnTo>
                    <a:pt x="6805" y="28551"/>
                  </a:lnTo>
                  <a:lnTo>
                    <a:pt x="10049" y="18217"/>
                  </a:lnTo>
                  <a:lnTo>
                    <a:pt x="10404" y="8639"/>
                  </a:lnTo>
                  <a:lnTo>
                    <a:pt x="8543" y="0"/>
                  </a:lnTo>
                  <a:lnTo>
                    <a:pt x="16315" y="4205"/>
                  </a:lnTo>
                  <a:lnTo>
                    <a:pt x="25610" y="6546"/>
                  </a:lnTo>
                  <a:lnTo>
                    <a:pt x="36439" y="6326"/>
                  </a:lnTo>
                  <a:lnTo>
                    <a:pt x="48818" y="2847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1731491" y="1927021"/>
              <a:ext cx="981075" cy="784860"/>
            </a:xfrm>
            <a:custGeom>
              <a:rect b="b" l="l" r="r" t="t"/>
              <a:pathLst>
                <a:path extrusionOk="0" h="784860" w="981075">
                  <a:moveTo>
                    <a:pt x="981030" y="7847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1729505" y="1918124"/>
              <a:ext cx="40005" cy="48260"/>
            </a:xfrm>
            <a:custGeom>
              <a:rect b="b" l="l" r="r" t="t"/>
              <a:pathLst>
                <a:path extrusionOk="0" h="48260" w="40005">
                  <a:moveTo>
                    <a:pt x="1590" y="47655"/>
                  </a:moveTo>
                  <a:lnTo>
                    <a:pt x="5453" y="35390"/>
                  </a:lnTo>
                  <a:lnTo>
                    <a:pt x="6011" y="24572"/>
                  </a:lnTo>
                  <a:lnTo>
                    <a:pt x="3961" y="15209"/>
                  </a:lnTo>
                  <a:lnTo>
                    <a:pt x="0" y="7308"/>
                  </a:lnTo>
                  <a:lnTo>
                    <a:pt x="8577" y="9438"/>
                  </a:lnTo>
                  <a:lnTo>
                    <a:pt x="18162" y="9382"/>
                  </a:lnTo>
                  <a:lnTo>
                    <a:pt x="28593" y="6462"/>
                  </a:lnTo>
                  <a:lnTo>
                    <a:pt x="39711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1746558" y="1904991"/>
              <a:ext cx="1445895" cy="826135"/>
            </a:xfrm>
            <a:custGeom>
              <a:rect b="b" l="l" r="r" t="t"/>
              <a:pathLst>
                <a:path extrusionOk="0" h="826135" w="1445895">
                  <a:moveTo>
                    <a:pt x="1445393" y="82600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1744359" y="1890420"/>
              <a:ext cx="38100" cy="53340"/>
            </a:xfrm>
            <a:custGeom>
              <a:rect b="b" l="l" r="r" t="t"/>
              <a:pathLst>
                <a:path extrusionOk="0" h="53339" w="38100">
                  <a:moveTo>
                    <a:pt x="7786" y="52762"/>
                  </a:moveTo>
                  <a:lnTo>
                    <a:pt x="9695" y="40100"/>
                  </a:lnTo>
                  <a:lnTo>
                    <a:pt x="8576" y="29371"/>
                  </a:lnTo>
                  <a:lnTo>
                    <a:pt x="5115" y="20476"/>
                  </a:lnTo>
                  <a:lnTo>
                    <a:pt x="0" y="13314"/>
                  </a:lnTo>
                  <a:lnTo>
                    <a:pt x="8767" y="14087"/>
                  </a:lnTo>
                  <a:lnTo>
                    <a:pt x="18187" y="12553"/>
                  </a:lnTo>
                  <a:lnTo>
                    <a:pt x="27999" y="8072"/>
                  </a:lnTo>
                  <a:lnTo>
                    <a:pt x="37940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2125178" y="1986652"/>
              <a:ext cx="181610" cy="725170"/>
            </a:xfrm>
            <a:custGeom>
              <a:rect b="b" l="l" r="r" t="t"/>
              <a:pathLst>
                <a:path extrusionOk="0" h="725169" w="181610">
                  <a:moveTo>
                    <a:pt x="181285" y="72510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2101487" y="1984197"/>
              <a:ext cx="59055" cy="33020"/>
            </a:xfrm>
            <a:custGeom>
              <a:rect b="b" l="l" r="r" t="t"/>
              <a:pathLst>
                <a:path extrusionOk="0" h="33019" w="59055">
                  <a:moveTo>
                    <a:pt x="0" y="32895"/>
                  </a:moveTo>
                  <a:lnTo>
                    <a:pt x="10455" y="25517"/>
                  </a:lnTo>
                  <a:lnTo>
                    <a:pt x="17422" y="17291"/>
                  </a:lnTo>
                  <a:lnTo>
                    <a:pt x="21447" y="8643"/>
                  </a:lnTo>
                  <a:lnTo>
                    <a:pt x="23077" y="0"/>
                  </a:lnTo>
                  <a:lnTo>
                    <a:pt x="28582" y="6859"/>
                  </a:lnTo>
                  <a:lnTo>
                    <a:pt x="36202" y="12596"/>
                  </a:lnTo>
                  <a:lnTo>
                    <a:pt x="46221" y="16576"/>
                  </a:lnTo>
                  <a:lnTo>
                    <a:pt x="58918" y="18167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2186926" y="1957738"/>
              <a:ext cx="565785" cy="754380"/>
            </a:xfrm>
            <a:custGeom>
              <a:rect b="b" l="l" r="r" t="t"/>
              <a:pathLst>
                <a:path extrusionOk="0" h="754380" w="565785">
                  <a:moveTo>
                    <a:pt x="565543" y="75402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2176857" y="1955704"/>
              <a:ext cx="48895" cy="40005"/>
            </a:xfrm>
            <a:custGeom>
              <a:rect b="b" l="l" r="r" t="t"/>
              <a:pathLst>
                <a:path extrusionOk="0" h="40005" w="48894">
                  <a:moveTo>
                    <a:pt x="0" y="39461"/>
                  </a:moveTo>
                  <a:lnTo>
                    <a:pt x="6805" y="28551"/>
                  </a:lnTo>
                  <a:lnTo>
                    <a:pt x="10049" y="18217"/>
                  </a:lnTo>
                  <a:lnTo>
                    <a:pt x="10404" y="8639"/>
                  </a:lnTo>
                  <a:lnTo>
                    <a:pt x="8543" y="0"/>
                  </a:lnTo>
                  <a:lnTo>
                    <a:pt x="16315" y="4205"/>
                  </a:lnTo>
                  <a:lnTo>
                    <a:pt x="25610" y="6546"/>
                  </a:lnTo>
                  <a:lnTo>
                    <a:pt x="36439" y="6326"/>
                  </a:lnTo>
                  <a:lnTo>
                    <a:pt x="48818" y="2847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2217492" y="1927021"/>
              <a:ext cx="981075" cy="784860"/>
            </a:xfrm>
            <a:custGeom>
              <a:rect b="b" l="l" r="r" t="t"/>
              <a:pathLst>
                <a:path extrusionOk="0" h="784860" w="981075">
                  <a:moveTo>
                    <a:pt x="981029" y="78473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2215506" y="1918124"/>
              <a:ext cx="40005" cy="48260"/>
            </a:xfrm>
            <a:custGeom>
              <a:rect b="b" l="l" r="r" t="t"/>
              <a:pathLst>
                <a:path extrusionOk="0" h="48260" w="40005">
                  <a:moveTo>
                    <a:pt x="1590" y="47655"/>
                  </a:moveTo>
                  <a:lnTo>
                    <a:pt x="5453" y="35390"/>
                  </a:lnTo>
                  <a:lnTo>
                    <a:pt x="6011" y="24572"/>
                  </a:lnTo>
                  <a:lnTo>
                    <a:pt x="3961" y="15209"/>
                  </a:lnTo>
                  <a:lnTo>
                    <a:pt x="0" y="7308"/>
                  </a:lnTo>
                  <a:lnTo>
                    <a:pt x="8577" y="9438"/>
                  </a:lnTo>
                  <a:lnTo>
                    <a:pt x="18162" y="9382"/>
                  </a:lnTo>
                  <a:lnTo>
                    <a:pt x="28593" y="6462"/>
                  </a:lnTo>
                  <a:lnTo>
                    <a:pt x="39711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2346465" y="1986652"/>
              <a:ext cx="181610" cy="725170"/>
            </a:xfrm>
            <a:custGeom>
              <a:rect b="b" l="l" r="r" t="t"/>
              <a:pathLst>
                <a:path extrusionOk="0" h="725169" w="181610">
                  <a:moveTo>
                    <a:pt x="0" y="725105"/>
                  </a:moveTo>
                  <a:lnTo>
                    <a:pt x="181286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2492523" y="1984197"/>
              <a:ext cx="59055" cy="33020"/>
            </a:xfrm>
            <a:custGeom>
              <a:rect b="b" l="l" r="r" t="t"/>
              <a:pathLst>
                <a:path extrusionOk="0" h="33019" w="59055">
                  <a:moveTo>
                    <a:pt x="0" y="18167"/>
                  </a:moveTo>
                  <a:lnTo>
                    <a:pt x="12697" y="16576"/>
                  </a:lnTo>
                  <a:lnTo>
                    <a:pt x="22716" y="12596"/>
                  </a:lnTo>
                  <a:lnTo>
                    <a:pt x="30336" y="6859"/>
                  </a:lnTo>
                  <a:lnTo>
                    <a:pt x="35841" y="0"/>
                  </a:lnTo>
                  <a:lnTo>
                    <a:pt x="37471" y="8643"/>
                  </a:lnTo>
                  <a:lnTo>
                    <a:pt x="41496" y="17291"/>
                  </a:lnTo>
                  <a:lnTo>
                    <a:pt x="48463" y="25517"/>
                  </a:lnTo>
                  <a:lnTo>
                    <a:pt x="58918" y="32896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2611175" y="1986652"/>
              <a:ext cx="181610" cy="725170"/>
            </a:xfrm>
            <a:custGeom>
              <a:rect b="b" l="l" r="r" t="t"/>
              <a:pathLst>
                <a:path extrusionOk="0" h="725169" w="181610">
                  <a:moveTo>
                    <a:pt x="181286" y="72510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2587485" y="1984197"/>
              <a:ext cx="59055" cy="33020"/>
            </a:xfrm>
            <a:custGeom>
              <a:rect b="b" l="l" r="r" t="t"/>
              <a:pathLst>
                <a:path extrusionOk="0" h="33019" w="59055">
                  <a:moveTo>
                    <a:pt x="0" y="32896"/>
                  </a:moveTo>
                  <a:lnTo>
                    <a:pt x="10455" y="25517"/>
                  </a:lnTo>
                  <a:lnTo>
                    <a:pt x="17422" y="17291"/>
                  </a:lnTo>
                  <a:lnTo>
                    <a:pt x="21447" y="8643"/>
                  </a:lnTo>
                  <a:lnTo>
                    <a:pt x="23076" y="0"/>
                  </a:lnTo>
                  <a:lnTo>
                    <a:pt x="28582" y="6859"/>
                  </a:lnTo>
                  <a:lnTo>
                    <a:pt x="36202" y="12596"/>
                  </a:lnTo>
                  <a:lnTo>
                    <a:pt x="46221" y="16576"/>
                  </a:lnTo>
                  <a:lnTo>
                    <a:pt x="58918" y="18167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2672926" y="1957738"/>
              <a:ext cx="565785" cy="754380"/>
            </a:xfrm>
            <a:custGeom>
              <a:rect b="b" l="l" r="r" t="t"/>
              <a:pathLst>
                <a:path extrusionOk="0" h="754380" w="565785">
                  <a:moveTo>
                    <a:pt x="565544" y="75402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2662857" y="1955704"/>
              <a:ext cx="48895" cy="40005"/>
            </a:xfrm>
            <a:custGeom>
              <a:rect b="b" l="l" r="r" t="t"/>
              <a:pathLst>
                <a:path extrusionOk="0" h="40005" w="48894">
                  <a:moveTo>
                    <a:pt x="0" y="39461"/>
                  </a:moveTo>
                  <a:lnTo>
                    <a:pt x="6805" y="28551"/>
                  </a:lnTo>
                  <a:lnTo>
                    <a:pt x="10049" y="18217"/>
                  </a:lnTo>
                  <a:lnTo>
                    <a:pt x="10404" y="8639"/>
                  </a:lnTo>
                  <a:lnTo>
                    <a:pt x="8543" y="0"/>
                  </a:lnTo>
                  <a:lnTo>
                    <a:pt x="16315" y="4205"/>
                  </a:lnTo>
                  <a:lnTo>
                    <a:pt x="25610" y="6546"/>
                  </a:lnTo>
                  <a:lnTo>
                    <a:pt x="36439" y="6326"/>
                  </a:lnTo>
                  <a:lnTo>
                    <a:pt x="48818" y="2847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2386458" y="1957738"/>
              <a:ext cx="565785" cy="754380"/>
            </a:xfrm>
            <a:custGeom>
              <a:rect b="b" l="l" r="r" t="t"/>
              <a:pathLst>
                <a:path extrusionOk="0" h="754380" w="565785">
                  <a:moveTo>
                    <a:pt x="0" y="754020"/>
                  </a:moveTo>
                  <a:lnTo>
                    <a:pt x="565543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2913252" y="1955704"/>
              <a:ext cx="48895" cy="40005"/>
            </a:xfrm>
            <a:custGeom>
              <a:rect b="b" l="l" r="r" t="t"/>
              <a:pathLst>
                <a:path extrusionOk="0" h="40005" w="48894">
                  <a:moveTo>
                    <a:pt x="0" y="2847"/>
                  </a:moveTo>
                  <a:lnTo>
                    <a:pt x="12378" y="6326"/>
                  </a:lnTo>
                  <a:lnTo>
                    <a:pt x="23208" y="6546"/>
                  </a:lnTo>
                  <a:lnTo>
                    <a:pt x="32502" y="4205"/>
                  </a:lnTo>
                  <a:lnTo>
                    <a:pt x="40275" y="0"/>
                  </a:lnTo>
                  <a:lnTo>
                    <a:pt x="38414" y="8639"/>
                  </a:lnTo>
                  <a:lnTo>
                    <a:pt x="38769" y="18217"/>
                  </a:lnTo>
                  <a:lnTo>
                    <a:pt x="42013" y="28551"/>
                  </a:lnTo>
                  <a:lnTo>
                    <a:pt x="48818" y="39461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2832464" y="1986652"/>
              <a:ext cx="181610" cy="725170"/>
            </a:xfrm>
            <a:custGeom>
              <a:rect b="b" l="l" r="r" t="t"/>
              <a:pathLst>
                <a:path extrusionOk="0" h="725169" w="181610">
                  <a:moveTo>
                    <a:pt x="0" y="725105"/>
                  </a:moveTo>
                  <a:lnTo>
                    <a:pt x="181285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2978521" y="1984197"/>
              <a:ext cx="59055" cy="33020"/>
            </a:xfrm>
            <a:custGeom>
              <a:rect b="b" l="l" r="r" t="t"/>
              <a:pathLst>
                <a:path extrusionOk="0" h="33019" w="59055">
                  <a:moveTo>
                    <a:pt x="0" y="18167"/>
                  </a:moveTo>
                  <a:lnTo>
                    <a:pt x="12697" y="16576"/>
                  </a:lnTo>
                  <a:lnTo>
                    <a:pt x="22716" y="12596"/>
                  </a:lnTo>
                  <a:lnTo>
                    <a:pt x="30336" y="6859"/>
                  </a:lnTo>
                  <a:lnTo>
                    <a:pt x="35841" y="0"/>
                  </a:lnTo>
                  <a:lnTo>
                    <a:pt x="37471" y="8643"/>
                  </a:lnTo>
                  <a:lnTo>
                    <a:pt x="41496" y="17291"/>
                  </a:lnTo>
                  <a:lnTo>
                    <a:pt x="48463" y="25517"/>
                  </a:lnTo>
                  <a:lnTo>
                    <a:pt x="58918" y="32895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3097176" y="1986652"/>
              <a:ext cx="181610" cy="725170"/>
            </a:xfrm>
            <a:custGeom>
              <a:rect b="b" l="l" r="r" t="t"/>
              <a:pathLst>
                <a:path extrusionOk="0" h="725169" w="181610">
                  <a:moveTo>
                    <a:pt x="181286" y="72510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3073486" y="1984197"/>
              <a:ext cx="59055" cy="33020"/>
            </a:xfrm>
            <a:custGeom>
              <a:rect b="b" l="l" r="r" t="t"/>
              <a:pathLst>
                <a:path extrusionOk="0" h="33019" w="59055">
                  <a:moveTo>
                    <a:pt x="0" y="32896"/>
                  </a:moveTo>
                  <a:lnTo>
                    <a:pt x="10455" y="25517"/>
                  </a:lnTo>
                  <a:lnTo>
                    <a:pt x="17422" y="17291"/>
                  </a:lnTo>
                  <a:lnTo>
                    <a:pt x="21447" y="8643"/>
                  </a:lnTo>
                  <a:lnTo>
                    <a:pt x="23076" y="0"/>
                  </a:lnTo>
                  <a:lnTo>
                    <a:pt x="28582" y="6859"/>
                  </a:lnTo>
                  <a:lnTo>
                    <a:pt x="36202" y="12596"/>
                  </a:lnTo>
                  <a:lnTo>
                    <a:pt x="46221" y="16576"/>
                  </a:lnTo>
                  <a:lnTo>
                    <a:pt x="58918" y="18167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2426406" y="1927021"/>
              <a:ext cx="981075" cy="784860"/>
            </a:xfrm>
            <a:custGeom>
              <a:rect b="b" l="l" r="r" t="t"/>
              <a:pathLst>
                <a:path extrusionOk="0" h="784860" w="981075">
                  <a:moveTo>
                    <a:pt x="0" y="784737"/>
                  </a:moveTo>
                  <a:lnTo>
                    <a:pt x="981030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3369711" y="1918124"/>
              <a:ext cx="40005" cy="48260"/>
            </a:xfrm>
            <a:custGeom>
              <a:rect b="b" l="l" r="r" t="t"/>
              <a:pathLst>
                <a:path extrusionOk="0" h="48260" w="40004">
                  <a:moveTo>
                    <a:pt x="0" y="0"/>
                  </a:moveTo>
                  <a:lnTo>
                    <a:pt x="11117" y="6462"/>
                  </a:lnTo>
                  <a:lnTo>
                    <a:pt x="21548" y="9382"/>
                  </a:lnTo>
                  <a:lnTo>
                    <a:pt x="31133" y="9438"/>
                  </a:lnTo>
                  <a:lnTo>
                    <a:pt x="39711" y="7308"/>
                  </a:lnTo>
                  <a:lnTo>
                    <a:pt x="35749" y="15209"/>
                  </a:lnTo>
                  <a:lnTo>
                    <a:pt x="33699" y="24572"/>
                  </a:lnTo>
                  <a:lnTo>
                    <a:pt x="34258" y="35390"/>
                  </a:lnTo>
                  <a:lnTo>
                    <a:pt x="38121" y="47655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2872458" y="1957738"/>
              <a:ext cx="565785" cy="754380"/>
            </a:xfrm>
            <a:custGeom>
              <a:rect b="b" l="l" r="r" t="t"/>
              <a:pathLst>
                <a:path extrusionOk="0" h="754380" w="565785">
                  <a:moveTo>
                    <a:pt x="0" y="754020"/>
                  </a:moveTo>
                  <a:lnTo>
                    <a:pt x="565541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399250" y="1955704"/>
              <a:ext cx="48895" cy="40005"/>
            </a:xfrm>
            <a:custGeom>
              <a:rect b="b" l="l" r="r" t="t"/>
              <a:pathLst>
                <a:path extrusionOk="0" h="40005" w="48895">
                  <a:moveTo>
                    <a:pt x="0" y="2847"/>
                  </a:moveTo>
                  <a:lnTo>
                    <a:pt x="12378" y="6326"/>
                  </a:lnTo>
                  <a:lnTo>
                    <a:pt x="23208" y="6546"/>
                  </a:lnTo>
                  <a:lnTo>
                    <a:pt x="32502" y="4205"/>
                  </a:lnTo>
                  <a:lnTo>
                    <a:pt x="40275" y="0"/>
                  </a:lnTo>
                  <a:lnTo>
                    <a:pt x="38414" y="8639"/>
                  </a:lnTo>
                  <a:lnTo>
                    <a:pt x="38769" y="18217"/>
                  </a:lnTo>
                  <a:lnTo>
                    <a:pt x="42013" y="28551"/>
                  </a:lnTo>
                  <a:lnTo>
                    <a:pt x="48818" y="39461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318465" y="1986652"/>
              <a:ext cx="181610" cy="725170"/>
            </a:xfrm>
            <a:custGeom>
              <a:rect b="b" l="l" r="r" t="t"/>
              <a:pathLst>
                <a:path extrusionOk="0" h="725169" w="181610">
                  <a:moveTo>
                    <a:pt x="0" y="725105"/>
                  </a:moveTo>
                  <a:lnTo>
                    <a:pt x="181285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464522" y="1984197"/>
              <a:ext cx="59055" cy="33020"/>
            </a:xfrm>
            <a:custGeom>
              <a:rect b="b" l="l" r="r" t="t"/>
              <a:pathLst>
                <a:path extrusionOk="0" h="33019" w="59054">
                  <a:moveTo>
                    <a:pt x="0" y="18167"/>
                  </a:moveTo>
                  <a:lnTo>
                    <a:pt x="12697" y="16576"/>
                  </a:lnTo>
                  <a:lnTo>
                    <a:pt x="22716" y="12596"/>
                  </a:lnTo>
                  <a:lnTo>
                    <a:pt x="30336" y="6859"/>
                  </a:lnTo>
                  <a:lnTo>
                    <a:pt x="35841" y="0"/>
                  </a:lnTo>
                  <a:lnTo>
                    <a:pt x="37471" y="8643"/>
                  </a:lnTo>
                  <a:lnTo>
                    <a:pt x="41496" y="17291"/>
                  </a:lnTo>
                  <a:lnTo>
                    <a:pt x="48463" y="25517"/>
                  </a:lnTo>
                  <a:lnTo>
                    <a:pt x="58918" y="32895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2432978" y="1904991"/>
              <a:ext cx="1445895" cy="826135"/>
            </a:xfrm>
            <a:custGeom>
              <a:rect b="b" l="l" r="r" t="t"/>
              <a:pathLst>
                <a:path extrusionOk="0" h="826135" w="1445895">
                  <a:moveTo>
                    <a:pt x="0" y="826002"/>
                  </a:moveTo>
                  <a:lnTo>
                    <a:pt x="1445392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3842628" y="1890420"/>
              <a:ext cx="38100" cy="53340"/>
            </a:xfrm>
            <a:custGeom>
              <a:rect b="b" l="l" r="r" t="t"/>
              <a:pathLst>
                <a:path extrusionOk="0" h="53339" w="38100">
                  <a:moveTo>
                    <a:pt x="0" y="0"/>
                  </a:moveTo>
                  <a:lnTo>
                    <a:pt x="9940" y="8072"/>
                  </a:lnTo>
                  <a:lnTo>
                    <a:pt x="19752" y="12553"/>
                  </a:lnTo>
                  <a:lnTo>
                    <a:pt x="29173" y="14087"/>
                  </a:lnTo>
                  <a:lnTo>
                    <a:pt x="37940" y="13314"/>
                  </a:lnTo>
                  <a:lnTo>
                    <a:pt x="32824" y="20476"/>
                  </a:lnTo>
                  <a:lnTo>
                    <a:pt x="29363" y="29371"/>
                  </a:lnTo>
                  <a:lnTo>
                    <a:pt x="28244" y="40100"/>
                  </a:lnTo>
                  <a:lnTo>
                    <a:pt x="30153" y="52762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2912407" y="1927021"/>
              <a:ext cx="981075" cy="784860"/>
            </a:xfrm>
            <a:custGeom>
              <a:rect b="b" l="l" r="r" t="t"/>
              <a:pathLst>
                <a:path extrusionOk="0" h="784860" w="981075">
                  <a:moveTo>
                    <a:pt x="0" y="784737"/>
                  </a:moveTo>
                  <a:lnTo>
                    <a:pt x="981030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3855712" y="1918124"/>
              <a:ext cx="40005" cy="48260"/>
            </a:xfrm>
            <a:custGeom>
              <a:rect b="b" l="l" r="r" t="t"/>
              <a:pathLst>
                <a:path extrusionOk="0" h="48260" w="40004">
                  <a:moveTo>
                    <a:pt x="0" y="0"/>
                  </a:moveTo>
                  <a:lnTo>
                    <a:pt x="11117" y="6462"/>
                  </a:lnTo>
                  <a:lnTo>
                    <a:pt x="21548" y="9382"/>
                  </a:lnTo>
                  <a:lnTo>
                    <a:pt x="31133" y="9438"/>
                  </a:lnTo>
                  <a:lnTo>
                    <a:pt x="39711" y="7308"/>
                  </a:lnTo>
                  <a:lnTo>
                    <a:pt x="35749" y="15209"/>
                  </a:lnTo>
                  <a:lnTo>
                    <a:pt x="33699" y="24572"/>
                  </a:lnTo>
                  <a:lnTo>
                    <a:pt x="34258" y="35390"/>
                  </a:lnTo>
                  <a:lnTo>
                    <a:pt x="38121" y="47655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3358457" y="1957738"/>
              <a:ext cx="565785" cy="754380"/>
            </a:xfrm>
            <a:custGeom>
              <a:rect b="b" l="l" r="r" t="t"/>
              <a:pathLst>
                <a:path extrusionOk="0" h="754380" w="565785">
                  <a:moveTo>
                    <a:pt x="0" y="754020"/>
                  </a:moveTo>
                  <a:lnTo>
                    <a:pt x="565543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3885251" y="1955704"/>
              <a:ext cx="48895" cy="40005"/>
            </a:xfrm>
            <a:custGeom>
              <a:rect b="b" l="l" r="r" t="t"/>
              <a:pathLst>
                <a:path extrusionOk="0" h="40005" w="48895">
                  <a:moveTo>
                    <a:pt x="0" y="2847"/>
                  </a:moveTo>
                  <a:lnTo>
                    <a:pt x="12378" y="6326"/>
                  </a:lnTo>
                  <a:lnTo>
                    <a:pt x="23208" y="6546"/>
                  </a:lnTo>
                  <a:lnTo>
                    <a:pt x="32502" y="4205"/>
                  </a:lnTo>
                  <a:lnTo>
                    <a:pt x="40275" y="0"/>
                  </a:lnTo>
                  <a:lnTo>
                    <a:pt x="38414" y="8639"/>
                  </a:lnTo>
                  <a:lnTo>
                    <a:pt x="38769" y="18217"/>
                  </a:lnTo>
                  <a:lnTo>
                    <a:pt x="42013" y="28551"/>
                  </a:lnTo>
                  <a:lnTo>
                    <a:pt x="48818" y="39461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432978" y="1889601"/>
              <a:ext cx="1923414" cy="855344"/>
            </a:xfrm>
            <a:custGeom>
              <a:rect b="b" l="l" r="r" t="t"/>
              <a:pathLst>
                <a:path extrusionOk="0" h="855344" w="1923414">
                  <a:moveTo>
                    <a:pt x="0" y="854954"/>
                  </a:moveTo>
                  <a:lnTo>
                    <a:pt x="1923407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4322257" y="1871485"/>
              <a:ext cx="36830" cy="55880"/>
            </a:xfrm>
            <a:custGeom>
              <a:rect b="b" l="l" r="r" t="t"/>
              <a:pathLst>
                <a:path extrusionOk="0" h="55880" w="36829">
                  <a:moveTo>
                    <a:pt x="0" y="0"/>
                  </a:moveTo>
                  <a:lnTo>
                    <a:pt x="9086" y="9041"/>
                  </a:lnTo>
                  <a:lnTo>
                    <a:pt x="18406" y="14494"/>
                  </a:lnTo>
                  <a:lnTo>
                    <a:pt x="27633" y="16972"/>
                  </a:lnTo>
                  <a:lnTo>
                    <a:pt x="36443" y="17086"/>
                  </a:lnTo>
                  <a:lnTo>
                    <a:pt x="30626" y="23703"/>
                  </a:lnTo>
                  <a:lnTo>
                    <a:pt x="26282" y="32213"/>
                  </a:lnTo>
                  <a:lnTo>
                    <a:pt x="24085" y="42785"/>
                  </a:lnTo>
                  <a:lnTo>
                    <a:pt x="24709" y="55588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2918978" y="1904991"/>
              <a:ext cx="1445895" cy="826135"/>
            </a:xfrm>
            <a:custGeom>
              <a:rect b="b" l="l" r="r" t="t"/>
              <a:pathLst>
                <a:path extrusionOk="0" h="826135" w="1445895">
                  <a:moveTo>
                    <a:pt x="0" y="826002"/>
                  </a:moveTo>
                  <a:lnTo>
                    <a:pt x="1445393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4328629" y="1890420"/>
              <a:ext cx="38100" cy="53340"/>
            </a:xfrm>
            <a:custGeom>
              <a:rect b="b" l="l" r="r" t="t"/>
              <a:pathLst>
                <a:path extrusionOk="0" h="53339" w="38100">
                  <a:moveTo>
                    <a:pt x="0" y="0"/>
                  </a:moveTo>
                  <a:lnTo>
                    <a:pt x="9940" y="8072"/>
                  </a:lnTo>
                  <a:lnTo>
                    <a:pt x="19752" y="12553"/>
                  </a:lnTo>
                  <a:lnTo>
                    <a:pt x="29173" y="14087"/>
                  </a:lnTo>
                  <a:lnTo>
                    <a:pt x="37940" y="13314"/>
                  </a:lnTo>
                  <a:lnTo>
                    <a:pt x="32824" y="20476"/>
                  </a:lnTo>
                  <a:lnTo>
                    <a:pt x="29363" y="29371"/>
                  </a:lnTo>
                  <a:lnTo>
                    <a:pt x="28244" y="40100"/>
                  </a:lnTo>
                  <a:lnTo>
                    <a:pt x="30153" y="52762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3398407" y="1927021"/>
              <a:ext cx="981075" cy="784860"/>
            </a:xfrm>
            <a:custGeom>
              <a:rect b="b" l="l" r="r" t="t"/>
              <a:pathLst>
                <a:path extrusionOk="0" h="784860" w="981075">
                  <a:moveTo>
                    <a:pt x="0" y="784737"/>
                  </a:moveTo>
                  <a:lnTo>
                    <a:pt x="981031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4341713" y="1918124"/>
              <a:ext cx="40005" cy="48260"/>
            </a:xfrm>
            <a:custGeom>
              <a:rect b="b" l="l" r="r" t="t"/>
              <a:pathLst>
                <a:path extrusionOk="0" h="48260" w="40004">
                  <a:moveTo>
                    <a:pt x="0" y="0"/>
                  </a:moveTo>
                  <a:lnTo>
                    <a:pt x="11117" y="6462"/>
                  </a:lnTo>
                  <a:lnTo>
                    <a:pt x="21548" y="9382"/>
                  </a:lnTo>
                  <a:lnTo>
                    <a:pt x="31133" y="9438"/>
                  </a:lnTo>
                  <a:lnTo>
                    <a:pt x="39711" y="7308"/>
                  </a:lnTo>
                  <a:lnTo>
                    <a:pt x="35749" y="15209"/>
                  </a:lnTo>
                  <a:lnTo>
                    <a:pt x="33699" y="24572"/>
                  </a:lnTo>
                  <a:lnTo>
                    <a:pt x="34258" y="35390"/>
                  </a:lnTo>
                  <a:lnTo>
                    <a:pt x="38121" y="47655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263911" y="1202060"/>
              <a:ext cx="1237615" cy="550545"/>
            </a:xfrm>
            <a:custGeom>
              <a:rect b="b" l="l" r="r" t="t"/>
              <a:pathLst>
                <a:path extrusionOk="0" h="550544" w="1237614">
                  <a:moveTo>
                    <a:pt x="0" y="549978"/>
                  </a:moveTo>
                  <a:lnTo>
                    <a:pt x="1237438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2467224" y="1183943"/>
              <a:ext cx="36830" cy="55880"/>
            </a:xfrm>
            <a:custGeom>
              <a:rect b="b" l="l" r="r" t="t"/>
              <a:pathLst>
                <a:path extrusionOk="0" h="55880" w="36830">
                  <a:moveTo>
                    <a:pt x="0" y="0"/>
                  </a:moveTo>
                  <a:lnTo>
                    <a:pt x="9085" y="9041"/>
                  </a:lnTo>
                  <a:lnTo>
                    <a:pt x="18405" y="14495"/>
                  </a:lnTo>
                  <a:lnTo>
                    <a:pt x="27633" y="16972"/>
                  </a:lnTo>
                  <a:lnTo>
                    <a:pt x="36442" y="17087"/>
                  </a:lnTo>
                  <a:lnTo>
                    <a:pt x="30625" y="23704"/>
                  </a:lnTo>
                  <a:lnTo>
                    <a:pt x="26281" y="32213"/>
                  </a:lnTo>
                  <a:lnTo>
                    <a:pt x="24084" y="42785"/>
                  </a:lnTo>
                  <a:lnTo>
                    <a:pt x="24707" y="55588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736470" y="1213193"/>
              <a:ext cx="770890" cy="514350"/>
            </a:xfrm>
            <a:custGeom>
              <a:rect b="b" l="l" r="r" t="t"/>
              <a:pathLst>
                <a:path extrusionOk="0" h="514350" w="770889">
                  <a:moveTo>
                    <a:pt x="0" y="513926"/>
                  </a:moveTo>
                  <a:lnTo>
                    <a:pt x="770885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2470605" y="1201086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0" y="0"/>
                  </a:moveTo>
                  <a:lnTo>
                    <a:pt x="10498" y="7387"/>
                  </a:lnTo>
                  <a:lnTo>
                    <a:pt x="20620" y="11192"/>
                  </a:lnTo>
                  <a:lnTo>
                    <a:pt x="30147" y="12076"/>
                  </a:lnTo>
                  <a:lnTo>
                    <a:pt x="38862" y="10699"/>
                  </a:lnTo>
                  <a:lnTo>
                    <a:pt x="34239" y="18214"/>
                  </a:lnTo>
                  <a:lnTo>
                    <a:pt x="31392" y="27349"/>
                  </a:lnTo>
                  <a:lnTo>
                    <a:pt x="31012" y="38156"/>
                  </a:lnTo>
                  <a:lnTo>
                    <a:pt x="33795" y="506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2183407" y="1231339"/>
              <a:ext cx="341630" cy="455295"/>
            </a:xfrm>
            <a:custGeom>
              <a:rect b="b" l="l" r="r" t="t"/>
              <a:pathLst>
                <a:path extrusionOk="0" h="455294" w="341630">
                  <a:moveTo>
                    <a:pt x="0" y="455204"/>
                  </a:moveTo>
                  <a:lnTo>
                    <a:pt x="34139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2486049" y="1229305"/>
              <a:ext cx="48895" cy="40005"/>
            </a:xfrm>
            <a:custGeom>
              <a:rect b="b" l="l" r="r" t="t"/>
              <a:pathLst>
                <a:path extrusionOk="0" h="40005" w="48894">
                  <a:moveTo>
                    <a:pt x="0" y="2847"/>
                  </a:moveTo>
                  <a:lnTo>
                    <a:pt x="12379" y="6325"/>
                  </a:lnTo>
                  <a:lnTo>
                    <a:pt x="23208" y="6546"/>
                  </a:lnTo>
                  <a:lnTo>
                    <a:pt x="32502" y="4205"/>
                  </a:lnTo>
                  <a:lnTo>
                    <a:pt x="40275" y="0"/>
                  </a:lnTo>
                  <a:lnTo>
                    <a:pt x="38414" y="8639"/>
                  </a:lnTo>
                  <a:lnTo>
                    <a:pt x="38769" y="18217"/>
                  </a:lnTo>
                  <a:lnTo>
                    <a:pt x="42013" y="28552"/>
                  </a:lnTo>
                  <a:lnTo>
                    <a:pt x="48818" y="39462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2569463" y="1246202"/>
              <a:ext cx="0" cy="407034"/>
            </a:xfrm>
            <a:custGeom>
              <a:rect b="b" l="l" r="r" t="t"/>
              <a:pathLst>
                <a:path extrusionOk="0" h="407035" w="120000">
                  <a:moveTo>
                    <a:pt x="0" y="40703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2539097" y="1243672"/>
              <a:ext cx="60960" cy="26670"/>
            </a:xfrm>
            <a:custGeom>
              <a:rect b="b" l="l" r="r" t="t"/>
              <a:pathLst>
                <a:path extrusionOk="0" h="26669" w="60960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2614128" y="1231339"/>
              <a:ext cx="341630" cy="455295"/>
            </a:xfrm>
            <a:custGeom>
              <a:rect b="b" l="l" r="r" t="t"/>
              <a:pathLst>
                <a:path extrusionOk="0" h="455294" w="341630">
                  <a:moveTo>
                    <a:pt x="341392" y="45520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2604059" y="1229305"/>
              <a:ext cx="48895" cy="40005"/>
            </a:xfrm>
            <a:custGeom>
              <a:rect b="b" l="l" r="r" t="t"/>
              <a:pathLst>
                <a:path extrusionOk="0" h="40005" w="48894">
                  <a:moveTo>
                    <a:pt x="0" y="39462"/>
                  </a:moveTo>
                  <a:lnTo>
                    <a:pt x="6805" y="28552"/>
                  </a:lnTo>
                  <a:lnTo>
                    <a:pt x="10049" y="18217"/>
                  </a:lnTo>
                  <a:lnTo>
                    <a:pt x="10404" y="8639"/>
                  </a:lnTo>
                  <a:lnTo>
                    <a:pt x="8542" y="0"/>
                  </a:lnTo>
                  <a:lnTo>
                    <a:pt x="16315" y="4205"/>
                  </a:lnTo>
                  <a:lnTo>
                    <a:pt x="25609" y="6546"/>
                  </a:lnTo>
                  <a:lnTo>
                    <a:pt x="36439" y="6325"/>
                  </a:lnTo>
                  <a:lnTo>
                    <a:pt x="48818" y="284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2631571" y="1213193"/>
              <a:ext cx="770890" cy="514350"/>
            </a:xfrm>
            <a:custGeom>
              <a:rect b="b" l="l" r="r" t="t"/>
              <a:pathLst>
                <a:path extrusionOk="0" h="514350" w="770889">
                  <a:moveTo>
                    <a:pt x="770885" y="5139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2629459" y="1201086"/>
              <a:ext cx="39370" cy="50800"/>
            </a:xfrm>
            <a:custGeom>
              <a:rect b="b" l="l" r="r" t="t"/>
              <a:pathLst>
                <a:path extrusionOk="0" h="50800" w="39369">
                  <a:moveTo>
                    <a:pt x="5067" y="50687"/>
                  </a:moveTo>
                  <a:lnTo>
                    <a:pt x="7849" y="38156"/>
                  </a:lnTo>
                  <a:lnTo>
                    <a:pt x="7470" y="27349"/>
                  </a:lnTo>
                  <a:lnTo>
                    <a:pt x="4622" y="18214"/>
                  </a:lnTo>
                  <a:lnTo>
                    <a:pt x="0" y="10699"/>
                  </a:lnTo>
                  <a:lnTo>
                    <a:pt x="8714" y="12076"/>
                  </a:lnTo>
                  <a:lnTo>
                    <a:pt x="18242" y="11192"/>
                  </a:lnTo>
                  <a:lnTo>
                    <a:pt x="28364" y="7387"/>
                  </a:lnTo>
                  <a:lnTo>
                    <a:pt x="3886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637577" y="1202060"/>
              <a:ext cx="1237615" cy="550545"/>
            </a:xfrm>
            <a:custGeom>
              <a:rect b="b" l="l" r="r" t="t"/>
              <a:pathLst>
                <a:path extrusionOk="0" h="550544" w="1237614">
                  <a:moveTo>
                    <a:pt x="1237438" y="5499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2635261" y="1183943"/>
              <a:ext cx="36830" cy="55880"/>
            </a:xfrm>
            <a:custGeom>
              <a:rect b="b" l="l" r="r" t="t"/>
              <a:pathLst>
                <a:path extrusionOk="0" h="55880" w="36830">
                  <a:moveTo>
                    <a:pt x="11734" y="55588"/>
                  </a:moveTo>
                  <a:lnTo>
                    <a:pt x="12358" y="42785"/>
                  </a:lnTo>
                  <a:lnTo>
                    <a:pt x="10161" y="32213"/>
                  </a:lnTo>
                  <a:lnTo>
                    <a:pt x="5817" y="23704"/>
                  </a:lnTo>
                  <a:lnTo>
                    <a:pt x="0" y="17087"/>
                  </a:lnTo>
                  <a:lnTo>
                    <a:pt x="8809" y="16972"/>
                  </a:lnTo>
                  <a:lnTo>
                    <a:pt x="18036" y="14495"/>
                  </a:lnTo>
                  <a:lnTo>
                    <a:pt x="27356" y="9041"/>
                  </a:lnTo>
                  <a:lnTo>
                    <a:pt x="3644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2640131" y="1195342"/>
              <a:ext cx="1715770" cy="572135"/>
            </a:xfrm>
            <a:custGeom>
              <a:rect b="b" l="l" r="r" t="t"/>
              <a:pathLst>
                <a:path extrusionOk="0" h="572135" w="1715770">
                  <a:moveTo>
                    <a:pt x="1715170" y="5717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2637728" y="1174036"/>
              <a:ext cx="34925" cy="57785"/>
            </a:xfrm>
            <a:custGeom>
              <a:rect b="b" l="l" r="r" t="t"/>
              <a:pathLst>
                <a:path extrusionOk="0" h="57784" w="34925">
                  <a:moveTo>
                    <a:pt x="15379" y="57673"/>
                  </a:moveTo>
                  <a:lnTo>
                    <a:pt x="14767" y="44877"/>
                  </a:lnTo>
                  <a:lnTo>
                    <a:pt x="11563" y="34573"/>
                  </a:lnTo>
                  <a:lnTo>
                    <a:pt x="6423" y="26526"/>
                  </a:lnTo>
                  <a:lnTo>
                    <a:pt x="0" y="20505"/>
                  </a:lnTo>
                  <a:lnTo>
                    <a:pt x="8751" y="19543"/>
                  </a:lnTo>
                  <a:lnTo>
                    <a:pt x="17691" y="16190"/>
                  </a:lnTo>
                  <a:lnTo>
                    <a:pt x="26437" y="9868"/>
                  </a:lnTo>
                  <a:lnTo>
                    <a:pt x="34604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2569463" y="935649"/>
              <a:ext cx="0" cy="167005"/>
            </a:xfrm>
            <a:custGeom>
              <a:rect b="b" l="l" r="r" t="t"/>
              <a:pathLst>
                <a:path extrusionOk="0" h="167005" w="120000">
                  <a:moveTo>
                    <a:pt x="0" y="16678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2539097" y="933119"/>
              <a:ext cx="60960" cy="26670"/>
            </a:xfrm>
            <a:custGeom>
              <a:rect b="b" l="l" r="r" t="t"/>
              <a:pathLst>
                <a:path extrusionOk="0" h="26669" w="60960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1" name="Google Shape;1171;p36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63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 txBox="1"/>
          <p:nvPr/>
        </p:nvSpPr>
        <p:spPr>
          <a:xfrm>
            <a:off x="517994" y="1365083"/>
            <a:ext cx="16160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What if we have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inputs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37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64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8"/>
          <p:cNvSpPr txBox="1"/>
          <p:nvPr/>
        </p:nvSpPr>
        <p:spPr>
          <a:xfrm>
            <a:off x="359994" y="299554"/>
            <a:ext cx="5039995" cy="195580"/>
          </a:xfrm>
          <a:prstGeom prst="rect">
            <a:avLst/>
          </a:prstGeom>
          <a:solidFill>
            <a:srgbClr val="02354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445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Theorem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3" name="Google Shape;1183;p38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8"/>
          <p:cNvSpPr txBox="1"/>
          <p:nvPr/>
        </p:nvSpPr>
        <p:spPr>
          <a:xfrm>
            <a:off x="321894" y="603536"/>
            <a:ext cx="50394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304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Any boolean function of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inputs can be represented exactly by a network of perceptrons  containing 1 hidden layer with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perceptrons and one output layer containing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perceptron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9"/>
          <p:cNvSpPr txBox="1"/>
          <p:nvPr/>
        </p:nvSpPr>
        <p:spPr>
          <a:xfrm>
            <a:off x="359994" y="299554"/>
            <a:ext cx="5039995" cy="195580"/>
          </a:xfrm>
          <a:prstGeom prst="rect">
            <a:avLst/>
          </a:prstGeom>
          <a:solidFill>
            <a:srgbClr val="02354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445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Theorem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0" name="Google Shape;1190;p39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39"/>
          <p:cNvSpPr txBox="1"/>
          <p:nvPr/>
        </p:nvSpPr>
        <p:spPr>
          <a:xfrm>
            <a:off x="321894" y="414436"/>
            <a:ext cx="503936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304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Any boolean function of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inputs can be represented exactly by a network of perceptrons  containing 1 hidden layer with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perceptrons and one output layer containing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perceptron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39"/>
          <p:cNvSpPr txBox="1"/>
          <p:nvPr/>
        </p:nvSpPr>
        <p:spPr>
          <a:xfrm>
            <a:off x="309194" y="1222589"/>
            <a:ext cx="4937760" cy="770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501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Proof (informal:)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just saw how to construct such a network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43180" rtl="0" algn="l">
              <a:lnSpc>
                <a:spcPct val="11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Note: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 network of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+ 1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perceptrons is not necessary but sufficient. For example, we  already saw how to represent AND function with just 1 perceptron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0"/>
          <p:cNvSpPr txBox="1"/>
          <p:nvPr/>
        </p:nvSpPr>
        <p:spPr>
          <a:xfrm>
            <a:off x="359994" y="299554"/>
            <a:ext cx="5039995" cy="195580"/>
          </a:xfrm>
          <a:prstGeom prst="rect">
            <a:avLst/>
          </a:prstGeom>
          <a:solidFill>
            <a:srgbClr val="02354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445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Theorem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8" name="Google Shape;1198;p40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0"/>
          <p:cNvSpPr txBox="1"/>
          <p:nvPr/>
        </p:nvSpPr>
        <p:spPr>
          <a:xfrm>
            <a:off x="321894" y="414436"/>
            <a:ext cx="5039360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304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Any boolean function of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inputs can be represented exactly by a network of perceptrons  containing 1 hidden layer with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perceptrons and one output layer containing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perceptron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0"/>
          <p:cNvSpPr txBox="1"/>
          <p:nvPr/>
        </p:nvSpPr>
        <p:spPr>
          <a:xfrm>
            <a:off x="296494" y="1222589"/>
            <a:ext cx="5034915" cy="1349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628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Proof (informal:)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We just saw how to construct such a network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127635" rtl="0" algn="l">
              <a:lnSpc>
                <a:spcPct val="11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Note: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 network of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+ 1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perceptrons is not necessary but sufficient. For example, we  already saw how to represent AND function with just 1 perceptron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177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Catch: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increases the number of perceptrons in the hidden layers obviously increases  exponentially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/>
        </p:nvSpPr>
        <p:spPr>
          <a:xfrm>
            <a:off x="347294" y="1394800"/>
            <a:ext cx="274828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2.2: McCulloch Pitts Neuron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1"/>
          <p:cNvSpPr txBox="1"/>
          <p:nvPr/>
        </p:nvSpPr>
        <p:spPr>
          <a:xfrm>
            <a:off x="517994" y="1095372"/>
            <a:ext cx="4895215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Again, why do we care about boolean functions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How does this help us with our original problem: which was to predict whether we like  a movie or not?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1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66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2"/>
          <p:cNvSpPr txBox="1"/>
          <p:nvPr/>
        </p:nvSpPr>
        <p:spPr>
          <a:xfrm>
            <a:off x="359994" y="461073"/>
            <a:ext cx="5039995" cy="195580"/>
          </a:xfrm>
          <a:prstGeom prst="rect">
            <a:avLst/>
          </a:prstGeom>
          <a:solidFill>
            <a:srgbClr val="02354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4450" marR="0" rtl="0" algn="l">
              <a:lnSpc>
                <a:spcPct val="11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story so far ...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2" name="Google Shape;1212;p42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2"/>
          <p:cNvSpPr txBox="1"/>
          <p:nvPr/>
        </p:nvSpPr>
        <p:spPr>
          <a:xfrm>
            <a:off x="517994" y="683181"/>
            <a:ext cx="4895215" cy="172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Networks of the form that we just saw (containing, an input, output and one or more  hidden layers) are called Multilayer Perceptrons (MLP, in short)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More appropriate terminology would be“Multilayered Network of Perceptrons” but  MLP is the more commonly used name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theorem that we just saw gives us the representation power of a MLP with a single  hidden layer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5080" rtl="0" algn="l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Specifically, it tells us that a MLP with a single hidden layer can represent </a:t>
            </a:r>
            <a:r>
              <a:rPr b="1" lang="en-US" sz="11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any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boolean  function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6"/>
          <p:cNvGrpSpPr/>
          <p:nvPr/>
        </p:nvGrpSpPr>
        <p:grpSpPr>
          <a:xfrm>
            <a:off x="607176" y="585650"/>
            <a:ext cx="720090" cy="720090"/>
            <a:chOff x="607176" y="585650"/>
            <a:chExt cx="720090" cy="720090"/>
          </a:xfrm>
        </p:grpSpPr>
        <p:sp>
          <p:nvSpPr>
            <p:cNvPr id="88" name="Google Shape;88;p6"/>
            <p:cNvSpPr/>
            <p:nvPr/>
          </p:nvSpPr>
          <p:spPr>
            <a:xfrm>
              <a:off x="607176" y="585650"/>
              <a:ext cx="720090" cy="360045"/>
            </a:xfrm>
            <a:custGeom>
              <a:rect b="b" l="l" r="r" t="t"/>
              <a:pathLst>
                <a:path extrusionOk="0" h="360044" w="720090">
                  <a:moveTo>
                    <a:pt x="360004" y="0"/>
                  </a:moveTo>
                  <a:lnTo>
                    <a:pt x="311153" y="3286"/>
                  </a:lnTo>
                  <a:lnTo>
                    <a:pt x="264300" y="12859"/>
                  </a:lnTo>
                  <a:lnTo>
                    <a:pt x="219873" y="28290"/>
                  </a:lnTo>
                  <a:lnTo>
                    <a:pt x="178302" y="49150"/>
                  </a:lnTo>
                  <a:lnTo>
                    <a:pt x="140015" y="75010"/>
                  </a:lnTo>
                  <a:lnTo>
                    <a:pt x="105441" y="105441"/>
                  </a:lnTo>
                  <a:lnTo>
                    <a:pt x="75010" y="140015"/>
                  </a:lnTo>
                  <a:lnTo>
                    <a:pt x="49150" y="178302"/>
                  </a:lnTo>
                  <a:lnTo>
                    <a:pt x="28290" y="219873"/>
                  </a:lnTo>
                  <a:lnTo>
                    <a:pt x="12859" y="264300"/>
                  </a:lnTo>
                  <a:lnTo>
                    <a:pt x="3286" y="311153"/>
                  </a:lnTo>
                  <a:lnTo>
                    <a:pt x="0" y="360004"/>
                  </a:lnTo>
                  <a:lnTo>
                    <a:pt x="720008" y="360004"/>
                  </a:lnTo>
                  <a:lnTo>
                    <a:pt x="716722" y="311153"/>
                  </a:lnTo>
                  <a:lnTo>
                    <a:pt x="707149" y="264300"/>
                  </a:lnTo>
                  <a:lnTo>
                    <a:pt x="691718" y="219873"/>
                  </a:lnTo>
                  <a:lnTo>
                    <a:pt x="670858" y="178302"/>
                  </a:lnTo>
                  <a:lnTo>
                    <a:pt x="644998" y="140015"/>
                  </a:lnTo>
                  <a:lnTo>
                    <a:pt x="614566" y="105441"/>
                  </a:lnTo>
                  <a:lnTo>
                    <a:pt x="579993" y="75010"/>
                  </a:lnTo>
                  <a:lnTo>
                    <a:pt x="541706" y="49150"/>
                  </a:lnTo>
                  <a:lnTo>
                    <a:pt x="500135" y="28290"/>
                  </a:lnTo>
                  <a:lnTo>
                    <a:pt x="455708" y="12859"/>
                  </a:lnTo>
                  <a:lnTo>
                    <a:pt x="408855" y="3286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7176" y="945654"/>
              <a:ext cx="720090" cy="360045"/>
            </a:xfrm>
            <a:custGeom>
              <a:rect b="b" l="l" r="r" t="t"/>
              <a:pathLst>
                <a:path extrusionOk="0" h="360044" w="720090">
                  <a:moveTo>
                    <a:pt x="720008" y="0"/>
                  </a:moveTo>
                  <a:lnTo>
                    <a:pt x="0" y="0"/>
                  </a:lnTo>
                  <a:lnTo>
                    <a:pt x="3286" y="48850"/>
                  </a:lnTo>
                  <a:lnTo>
                    <a:pt x="12859" y="95704"/>
                  </a:lnTo>
                  <a:lnTo>
                    <a:pt x="28290" y="140130"/>
                  </a:lnTo>
                  <a:lnTo>
                    <a:pt x="49150" y="181702"/>
                  </a:lnTo>
                  <a:lnTo>
                    <a:pt x="75010" y="219988"/>
                  </a:lnTo>
                  <a:lnTo>
                    <a:pt x="105441" y="254562"/>
                  </a:lnTo>
                  <a:lnTo>
                    <a:pt x="140015" y="284993"/>
                  </a:lnTo>
                  <a:lnTo>
                    <a:pt x="178302" y="310853"/>
                  </a:lnTo>
                  <a:lnTo>
                    <a:pt x="219873" y="331713"/>
                  </a:lnTo>
                  <a:lnTo>
                    <a:pt x="264300" y="347144"/>
                  </a:lnTo>
                  <a:lnTo>
                    <a:pt x="311153" y="356717"/>
                  </a:lnTo>
                  <a:lnTo>
                    <a:pt x="360004" y="360004"/>
                  </a:lnTo>
                  <a:lnTo>
                    <a:pt x="408855" y="356717"/>
                  </a:lnTo>
                  <a:lnTo>
                    <a:pt x="455708" y="347144"/>
                  </a:lnTo>
                  <a:lnTo>
                    <a:pt x="500135" y="331713"/>
                  </a:lnTo>
                  <a:lnTo>
                    <a:pt x="541706" y="310853"/>
                  </a:lnTo>
                  <a:lnTo>
                    <a:pt x="579993" y="284993"/>
                  </a:lnTo>
                  <a:lnTo>
                    <a:pt x="614566" y="254562"/>
                  </a:lnTo>
                  <a:lnTo>
                    <a:pt x="644998" y="219988"/>
                  </a:lnTo>
                  <a:lnTo>
                    <a:pt x="670858" y="181702"/>
                  </a:lnTo>
                  <a:lnTo>
                    <a:pt x="691718" y="140130"/>
                  </a:lnTo>
                  <a:lnTo>
                    <a:pt x="707149" y="95704"/>
                  </a:lnTo>
                  <a:lnTo>
                    <a:pt x="716722" y="48850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07176" y="585650"/>
              <a:ext cx="720090" cy="720090"/>
            </a:xfrm>
            <a:custGeom>
              <a:rect b="b" l="l" r="r" t="t"/>
              <a:pathLst>
                <a:path extrusionOk="0" h="720090" w="720090">
                  <a:moveTo>
                    <a:pt x="720008" y="360004"/>
                  </a:moveTo>
                  <a:lnTo>
                    <a:pt x="716722" y="311153"/>
                  </a:lnTo>
                  <a:lnTo>
                    <a:pt x="707149" y="264300"/>
                  </a:lnTo>
                  <a:lnTo>
                    <a:pt x="691718" y="219873"/>
                  </a:lnTo>
                  <a:lnTo>
                    <a:pt x="670858" y="178302"/>
                  </a:lnTo>
                  <a:lnTo>
                    <a:pt x="644998" y="140015"/>
                  </a:lnTo>
                  <a:lnTo>
                    <a:pt x="614566" y="105441"/>
                  </a:lnTo>
                  <a:lnTo>
                    <a:pt x="579993" y="75010"/>
                  </a:lnTo>
                  <a:lnTo>
                    <a:pt x="541706" y="49150"/>
                  </a:lnTo>
                  <a:lnTo>
                    <a:pt x="500135" y="28290"/>
                  </a:lnTo>
                  <a:lnTo>
                    <a:pt x="455708" y="12859"/>
                  </a:lnTo>
                  <a:lnTo>
                    <a:pt x="408855" y="3286"/>
                  </a:lnTo>
                  <a:lnTo>
                    <a:pt x="360004" y="0"/>
                  </a:lnTo>
                  <a:lnTo>
                    <a:pt x="311153" y="3286"/>
                  </a:lnTo>
                  <a:lnTo>
                    <a:pt x="264300" y="12859"/>
                  </a:lnTo>
                  <a:lnTo>
                    <a:pt x="219873" y="28290"/>
                  </a:lnTo>
                  <a:lnTo>
                    <a:pt x="178302" y="49150"/>
                  </a:lnTo>
                  <a:lnTo>
                    <a:pt x="140015" y="75010"/>
                  </a:lnTo>
                  <a:lnTo>
                    <a:pt x="105441" y="105441"/>
                  </a:lnTo>
                  <a:lnTo>
                    <a:pt x="75010" y="140015"/>
                  </a:lnTo>
                  <a:lnTo>
                    <a:pt x="49150" y="178302"/>
                  </a:lnTo>
                  <a:lnTo>
                    <a:pt x="28290" y="219873"/>
                  </a:lnTo>
                  <a:lnTo>
                    <a:pt x="12859" y="264300"/>
                  </a:lnTo>
                  <a:lnTo>
                    <a:pt x="3286" y="311153"/>
                  </a:lnTo>
                  <a:lnTo>
                    <a:pt x="0" y="360004"/>
                  </a:lnTo>
                  <a:lnTo>
                    <a:pt x="3286" y="408855"/>
                  </a:lnTo>
                  <a:lnTo>
                    <a:pt x="12859" y="455708"/>
                  </a:lnTo>
                  <a:lnTo>
                    <a:pt x="28290" y="500135"/>
                  </a:lnTo>
                  <a:lnTo>
                    <a:pt x="49150" y="541706"/>
                  </a:lnTo>
                  <a:lnTo>
                    <a:pt x="75010" y="579993"/>
                  </a:lnTo>
                  <a:lnTo>
                    <a:pt x="105441" y="614566"/>
                  </a:lnTo>
                  <a:lnTo>
                    <a:pt x="140015" y="644998"/>
                  </a:lnTo>
                  <a:lnTo>
                    <a:pt x="178302" y="670858"/>
                  </a:lnTo>
                  <a:lnTo>
                    <a:pt x="219873" y="691718"/>
                  </a:lnTo>
                  <a:lnTo>
                    <a:pt x="264300" y="707149"/>
                  </a:lnTo>
                  <a:lnTo>
                    <a:pt x="311153" y="716722"/>
                  </a:lnTo>
                  <a:lnTo>
                    <a:pt x="360004" y="720008"/>
                  </a:lnTo>
                  <a:lnTo>
                    <a:pt x="408855" y="716722"/>
                  </a:lnTo>
                  <a:lnTo>
                    <a:pt x="455708" y="707149"/>
                  </a:lnTo>
                  <a:lnTo>
                    <a:pt x="500135" y="691718"/>
                  </a:lnTo>
                  <a:lnTo>
                    <a:pt x="541706" y="670858"/>
                  </a:lnTo>
                  <a:lnTo>
                    <a:pt x="579993" y="644998"/>
                  </a:lnTo>
                  <a:lnTo>
                    <a:pt x="614566" y="614566"/>
                  </a:lnTo>
                  <a:lnTo>
                    <a:pt x="644998" y="579993"/>
                  </a:lnTo>
                  <a:lnTo>
                    <a:pt x="670858" y="541706"/>
                  </a:lnTo>
                  <a:lnTo>
                    <a:pt x="691718" y="500135"/>
                  </a:lnTo>
                  <a:lnTo>
                    <a:pt x="707149" y="455708"/>
                  </a:lnTo>
                  <a:lnTo>
                    <a:pt x="716722" y="408855"/>
                  </a:lnTo>
                  <a:lnTo>
                    <a:pt x="720008" y="360004"/>
                  </a:lnTo>
                  <a:close/>
                </a:path>
                <a:path extrusionOk="0" h="720090" w="720090">
                  <a:moveTo>
                    <a:pt x="0" y="360004"/>
                  </a:moveTo>
                  <a:lnTo>
                    <a:pt x="720008" y="360004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6"/>
          <p:cNvSpPr txBox="1"/>
          <p:nvPr/>
        </p:nvSpPr>
        <p:spPr>
          <a:xfrm>
            <a:off x="306743" y="1533841"/>
            <a:ext cx="5048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16000" y="1521725"/>
            <a:ext cx="3727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..	..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1409700" y="1549043"/>
            <a:ext cx="73533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664032" y="109040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918959" y="990763"/>
            <a:ext cx="9144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913104" y="649044"/>
            <a:ext cx="9334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6"/>
          <p:cNvGrpSpPr/>
          <p:nvPr/>
        </p:nvGrpSpPr>
        <p:grpSpPr>
          <a:xfrm>
            <a:off x="505651" y="346157"/>
            <a:ext cx="1089601" cy="1263647"/>
            <a:chOff x="505651" y="346157"/>
            <a:chExt cx="1089601" cy="1263647"/>
          </a:xfrm>
        </p:grpSpPr>
        <p:sp>
          <p:nvSpPr>
            <p:cNvPr id="98" name="Google Shape;98;p6"/>
            <p:cNvSpPr/>
            <p:nvPr/>
          </p:nvSpPr>
          <p:spPr>
            <a:xfrm>
              <a:off x="505651" y="1262216"/>
              <a:ext cx="278130" cy="314960"/>
            </a:xfrm>
            <a:custGeom>
              <a:rect b="b" l="l" r="r" t="t"/>
              <a:pathLst>
                <a:path extrusionOk="0" h="314959" w="278130">
                  <a:moveTo>
                    <a:pt x="0" y="314522"/>
                  </a:moveTo>
                  <a:lnTo>
                    <a:pt x="277597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44690" y="1259952"/>
              <a:ext cx="45720" cy="40640"/>
            </a:xfrm>
            <a:custGeom>
              <a:rect b="b" l="l" r="r" t="t"/>
              <a:pathLst>
                <a:path extrusionOk="0" h="40640" w="45720">
                  <a:moveTo>
                    <a:pt x="0" y="0"/>
                  </a:moveTo>
                  <a:lnTo>
                    <a:pt x="12021" y="4437"/>
                  </a:lnTo>
                  <a:lnTo>
                    <a:pt x="22761" y="5514"/>
                  </a:lnTo>
                  <a:lnTo>
                    <a:pt x="32180" y="3926"/>
                  </a:lnTo>
                  <a:lnTo>
                    <a:pt x="40235" y="364"/>
                  </a:lnTo>
                  <a:lnTo>
                    <a:pt x="37701" y="8799"/>
                  </a:lnTo>
                  <a:lnTo>
                    <a:pt x="37294" y="18342"/>
                  </a:lnTo>
                  <a:lnTo>
                    <a:pt x="39697" y="28865"/>
                  </a:lnTo>
                  <a:lnTo>
                    <a:pt x="45593" y="40243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39439" y="1298654"/>
              <a:ext cx="132715" cy="278130"/>
            </a:xfrm>
            <a:custGeom>
              <a:rect b="b" l="l" r="r" t="t"/>
              <a:pathLst>
                <a:path extrusionOk="0" h="278130" w="132715">
                  <a:moveTo>
                    <a:pt x="0" y="278084"/>
                  </a:moveTo>
                  <a:lnTo>
                    <a:pt x="132201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833924" y="1296363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10752"/>
                  </a:moveTo>
                  <a:lnTo>
                    <a:pt x="12788" y="11703"/>
                  </a:lnTo>
                  <a:lnTo>
                    <a:pt x="23417" y="9776"/>
                  </a:lnTo>
                  <a:lnTo>
                    <a:pt x="32039" y="5649"/>
                  </a:lnTo>
                  <a:lnTo>
                    <a:pt x="38804" y="0"/>
                  </a:lnTo>
                  <a:lnTo>
                    <a:pt x="38694" y="8813"/>
                  </a:lnTo>
                  <a:lnTo>
                    <a:pt x="40936" y="18104"/>
                  </a:lnTo>
                  <a:lnTo>
                    <a:pt x="46152" y="27564"/>
                  </a:lnTo>
                  <a:lnTo>
                    <a:pt x="54963" y="36882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967181" y="1310719"/>
              <a:ext cx="0" cy="299085"/>
            </a:xfrm>
            <a:custGeom>
              <a:rect b="b" l="l" r="r" t="t"/>
              <a:pathLst>
                <a:path extrusionOk="0" h="299084" w="120000">
                  <a:moveTo>
                    <a:pt x="0" y="29892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936815" y="1308189"/>
              <a:ext cx="60960" cy="26670"/>
            </a:xfrm>
            <a:custGeom>
              <a:rect b="b" l="l" r="r" t="t"/>
              <a:pathLst>
                <a:path extrusionOk="0" h="26669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062721" y="1298654"/>
              <a:ext cx="147955" cy="311150"/>
            </a:xfrm>
            <a:custGeom>
              <a:rect b="b" l="l" r="r" t="t"/>
              <a:pathLst>
                <a:path extrusionOk="0" h="311150" w="147955">
                  <a:moveTo>
                    <a:pt x="147839" y="31098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045472" y="1296363"/>
              <a:ext cx="55244" cy="37465"/>
            </a:xfrm>
            <a:custGeom>
              <a:rect b="b" l="l" r="r" t="t"/>
              <a:pathLst>
                <a:path extrusionOk="0" h="37465" w="55244">
                  <a:moveTo>
                    <a:pt x="0" y="36881"/>
                  </a:moveTo>
                  <a:lnTo>
                    <a:pt x="8810" y="27564"/>
                  </a:lnTo>
                  <a:lnTo>
                    <a:pt x="14026" y="18104"/>
                  </a:lnTo>
                  <a:lnTo>
                    <a:pt x="16269" y="8812"/>
                  </a:lnTo>
                  <a:lnTo>
                    <a:pt x="16159" y="0"/>
                  </a:lnTo>
                  <a:lnTo>
                    <a:pt x="22925" y="5649"/>
                  </a:lnTo>
                  <a:lnTo>
                    <a:pt x="31546" y="9776"/>
                  </a:lnTo>
                  <a:lnTo>
                    <a:pt x="42175" y="11704"/>
                  </a:lnTo>
                  <a:lnTo>
                    <a:pt x="54963" y="10754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152022" y="1261175"/>
              <a:ext cx="443230" cy="287020"/>
            </a:xfrm>
            <a:custGeom>
              <a:rect b="b" l="l" r="r" t="t"/>
              <a:pathLst>
                <a:path extrusionOk="0" h="287019" w="443230">
                  <a:moveTo>
                    <a:pt x="442831" y="28650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149891" y="1248560"/>
              <a:ext cx="38735" cy="51435"/>
            </a:xfrm>
            <a:custGeom>
              <a:rect b="b" l="l" r="r" t="t"/>
              <a:pathLst>
                <a:path extrusionOk="0" h="51434" w="38734">
                  <a:moveTo>
                    <a:pt x="5618" y="51153"/>
                  </a:moveTo>
                  <a:lnTo>
                    <a:pt x="8228" y="38583"/>
                  </a:lnTo>
                  <a:lnTo>
                    <a:pt x="7699" y="27781"/>
                  </a:lnTo>
                  <a:lnTo>
                    <a:pt x="4725" y="18686"/>
                  </a:lnTo>
                  <a:lnTo>
                    <a:pt x="0" y="11235"/>
                  </a:lnTo>
                  <a:lnTo>
                    <a:pt x="8733" y="12492"/>
                  </a:lnTo>
                  <a:lnTo>
                    <a:pt x="18248" y="11476"/>
                  </a:lnTo>
                  <a:lnTo>
                    <a:pt x="28317" y="7531"/>
                  </a:lnTo>
                  <a:lnTo>
                    <a:pt x="38714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967181" y="348688"/>
              <a:ext cx="0" cy="237490"/>
            </a:xfrm>
            <a:custGeom>
              <a:rect b="b" l="l" r="r" t="t"/>
              <a:pathLst>
                <a:path extrusionOk="0" h="237490" w="120000">
                  <a:moveTo>
                    <a:pt x="0" y="23696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936815" y="346157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6"/>
          <p:cNvSpPr txBox="1"/>
          <p:nvPr/>
        </p:nvSpPr>
        <p:spPr>
          <a:xfrm>
            <a:off x="2291975" y="29500"/>
            <a:ext cx="32664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44145" marR="3048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McCulloch (neuroscientist) and Pitts (logician)  proposed a highly simplified computational model  of the neuron (1943)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30480" rtl="0" algn="just">
              <a:lnSpc>
                <a:spcPct val="118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aggregates the inputs and the function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 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takes  a decision based on this aggregation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0" rtl="0" algn="just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The inputs can be excitatory or inhibitory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44145" marR="0" rtl="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if any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is inhibitory, else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4698733" y="1806802"/>
            <a:ext cx="9080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4631309" y="1811031"/>
            <a:ext cx="22606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644339" y="2146184"/>
            <a:ext cx="2000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3090633" y="1942654"/>
            <a:ext cx="18688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 , x  , ..., x 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 =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3294748" y="2000756"/>
            <a:ext cx="1701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	i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2653957" y="2242258"/>
            <a:ext cx="2545080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646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)) = 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g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573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if	g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&lt; 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6680" lvl="0" marL="118745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is called the thresholding parameter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This is called Thresholding Logic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531726" y="2982644"/>
            <a:ext cx="13398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347294" y="1365083"/>
            <a:ext cx="469138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Let us implement some boolean functions using this McCulloch Pitts (MP) neuron ...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5506326" y="2992321"/>
            <a:ext cx="184785" cy="14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8"/>
          <p:cNvGrpSpPr/>
          <p:nvPr/>
        </p:nvGrpSpPr>
        <p:grpSpPr>
          <a:xfrm>
            <a:off x="828263" y="357131"/>
            <a:ext cx="360045" cy="360342"/>
            <a:chOff x="828263" y="357131"/>
            <a:chExt cx="360045" cy="360342"/>
          </a:xfrm>
        </p:grpSpPr>
        <p:sp>
          <p:nvSpPr>
            <p:cNvPr id="129" name="Google Shape;129;p8"/>
            <p:cNvSpPr/>
            <p:nvPr/>
          </p:nvSpPr>
          <p:spPr>
            <a:xfrm>
              <a:off x="828263" y="357131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828263" y="537133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28263" y="357131"/>
              <a:ext cx="360045" cy="360045"/>
            </a:xfrm>
            <a:custGeom>
              <a:rect b="b" l="l" r="r" t="t"/>
              <a:pathLst>
                <a:path extrusionOk="0" h="360045" w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5" w="360044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8"/>
          <p:cNvSpPr txBox="1"/>
          <p:nvPr>
            <p:ph type="title"/>
          </p:nvPr>
        </p:nvSpPr>
        <p:spPr>
          <a:xfrm>
            <a:off x="705116" y="0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y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/>
              <a:t>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961123" y="524000"/>
            <a:ext cx="9080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8"/>
          <p:cNvGrpSpPr/>
          <p:nvPr/>
        </p:nvGrpSpPr>
        <p:grpSpPr>
          <a:xfrm>
            <a:off x="807722" y="207640"/>
            <a:ext cx="401085" cy="693104"/>
            <a:chOff x="807722" y="207640"/>
            <a:chExt cx="401085" cy="693104"/>
          </a:xfrm>
        </p:grpSpPr>
        <p:pic>
          <p:nvPicPr>
            <p:cNvPr id="135" name="Google Shape;13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7722" y="710776"/>
              <a:ext cx="401085" cy="18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8"/>
            <p:cNvSpPr/>
            <p:nvPr/>
          </p:nvSpPr>
          <p:spPr>
            <a:xfrm>
              <a:off x="1008265" y="210170"/>
              <a:ext cx="0" cy="147320"/>
            </a:xfrm>
            <a:custGeom>
              <a:rect b="b" l="l" r="r" t="t"/>
              <a:pathLst>
                <a:path extrusionOk="0" h="147320" w="120000">
                  <a:moveTo>
                    <a:pt x="0" y="14696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977899" y="207640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8"/>
          <p:cNvSpPr txBox="1"/>
          <p:nvPr/>
        </p:nvSpPr>
        <p:spPr>
          <a:xfrm>
            <a:off x="420217" y="855330"/>
            <a:ext cx="1208405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304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 McCulloch Pitts unit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8"/>
          <p:cNvGrpSpPr/>
          <p:nvPr/>
        </p:nvGrpSpPr>
        <p:grpSpPr>
          <a:xfrm>
            <a:off x="807722" y="1673880"/>
            <a:ext cx="401085" cy="693104"/>
            <a:chOff x="807722" y="1673880"/>
            <a:chExt cx="401085" cy="693104"/>
          </a:xfrm>
        </p:grpSpPr>
        <p:sp>
          <p:nvSpPr>
            <p:cNvPr id="140" name="Google Shape;140;p8"/>
            <p:cNvSpPr/>
            <p:nvPr/>
          </p:nvSpPr>
          <p:spPr>
            <a:xfrm>
              <a:off x="828263" y="1823372"/>
              <a:ext cx="360045" cy="180340"/>
            </a:xfrm>
            <a:custGeom>
              <a:rect b="b" l="l" r="r" t="t"/>
              <a:pathLst>
                <a:path extrusionOk="0" h="180339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828263" y="2003374"/>
              <a:ext cx="360045" cy="180340"/>
            </a:xfrm>
            <a:custGeom>
              <a:rect b="b" l="l" r="r" t="t"/>
              <a:pathLst>
                <a:path extrusionOk="0" h="180339" w="360044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828263" y="1823372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4" w="360044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7722" y="2177016"/>
              <a:ext cx="161873" cy="18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7471" y="2159938"/>
              <a:ext cx="171336" cy="207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8"/>
            <p:cNvSpPr/>
            <p:nvPr/>
          </p:nvSpPr>
          <p:spPr>
            <a:xfrm>
              <a:off x="1008265" y="1676411"/>
              <a:ext cx="0" cy="147320"/>
            </a:xfrm>
            <a:custGeom>
              <a:rect b="b" l="l" r="r" t="t"/>
              <a:pathLst>
                <a:path extrusionOk="0" h="147319" w="120000">
                  <a:moveTo>
                    <a:pt x="0" y="14696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977899" y="1673880"/>
              <a:ext cx="60960" cy="26670"/>
            </a:xfrm>
            <a:custGeom>
              <a:rect b="b" l="l" r="r" t="t"/>
              <a:pathLst>
                <a:path extrusionOk="0" h="26669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8"/>
          <p:cNvSpPr txBox="1"/>
          <p:nvPr/>
        </p:nvSpPr>
        <p:spPr>
          <a:xfrm>
            <a:off x="705116" y="1436762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192595" y="2894037"/>
            <a:ext cx="1828800" cy="0"/>
          </a:xfrm>
          <a:custGeom>
            <a:rect b="b" l="l" r="r" t="t"/>
            <a:pathLst>
              <a:path extrusionOk="0" h="120000"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8"/>
          <p:cNvGrpSpPr/>
          <p:nvPr/>
        </p:nvGrpSpPr>
        <p:grpSpPr>
          <a:xfrm>
            <a:off x="2684063" y="357131"/>
            <a:ext cx="360045" cy="360342"/>
            <a:chOff x="2684063" y="357131"/>
            <a:chExt cx="360045" cy="360342"/>
          </a:xfrm>
        </p:grpSpPr>
        <p:sp>
          <p:nvSpPr>
            <p:cNvPr id="150" name="Google Shape;150;p8"/>
            <p:cNvSpPr/>
            <p:nvPr/>
          </p:nvSpPr>
          <p:spPr>
            <a:xfrm>
              <a:off x="2684063" y="357131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684063" y="537133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684063" y="357131"/>
              <a:ext cx="360045" cy="360045"/>
            </a:xfrm>
            <a:custGeom>
              <a:rect b="b" l="l" r="r" t="t"/>
              <a:pathLst>
                <a:path extrusionOk="0" h="360045" w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5" w="360044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8"/>
          <p:cNvSpPr txBox="1"/>
          <p:nvPr/>
        </p:nvSpPr>
        <p:spPr>
          <a:xfrm>
            <a:off x="2560916" y="0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2814307" y="522171"/>
            <a:ext cx="996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2663523" y="207640"/>
            <a:ext cx="401085" cy="693104"/>
            <a:chOff x="2663523" y="207640"/>
            <a:chExt cx="401085" cy="693104"/>
          </a:xfrm>
        </p:grpSpPr>
        <p:pic>
          <p:nvPicPr>
            <p:cNvPr id="156" name="Google Shape;15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3523" y="710776"/>
              <a:ext cx="401085" cy="18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8"/>
            <p:cNvSpPr/>
            <p:nvPr/>
          </p:nvSpPr>
          <p:spPr>
            <a:xfrm>
              <a:off x="2864065" y="210170"/>
              <a:ext cx="0" cy="147320"/>
            </a:xfrm>
            <a:custGeom>
              <a:rect b="b" l="l" r="r" t="t"/>
              <a:pathLst>
                <a:path extrusionOk="0" h="147320" w="120000">
                  <a:moveTo>
                    <a:pt x="0" y="14696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833699" y="207640"/>
              <a:ext cx="60960" cy="26670"/>
            </a:xfrm>
            <a:custGeom>
              <a:rect b="b" l="l" r="r" t="t"/>
              <a:pathLst>
                <a:path extrusionOk="0" h="26670" w="60960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/>
        </p:nvSpPr>
        <p:spPr>
          <a:xfrm>
            <a:off x="2486329" y="855330"/>
            <a:ext cx="776605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8895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function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8"/>
          <p:cNvGrpSpPr/>
          <p:nvPr/>
        </p:nvGrpSpPr>
        <p:grpSpPr>
          <a:xfrm>
            <a:off x="2663523" y="1673880"/>
            <a:ext cx="401084" cy="693104"/>
            <a:chOff x="2663523" y="1673880"/>
            <a:chExt cx="401084" cy="693104"/>
          </a:xfrm>
        </p:grpSpPr>
        <p:sp>
          <p:nvSpPr>
            <p:cNvPr id="161" name="Google Shape;161;p8"/>
            <p:cNvSpPr/>
            <p:nvPr/>
          </p:nvSpPr>
          <p:spPr>
            <a:xfrm>
              <a:off x="2684063" y="1823372"/>
              <a:ext cx="360045" cy="180340"/>
            </a:xfrm>
            <a:custGeom>
              <a:rect b="b" l="l" r="r" t="t"/>
              <a:pathLst>
                <a:path extrusionOk="0" h="180339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84063" y="2003374"/>
              <a:ext cx="360045" cy="180340"/>
            </a:xfrm>
            <a:custGeom>
              <a:rect b="b" l="l" r="r" t="t"/>
              <a:pathLst>
                <a:path extrusionOk="0" h="180339" w="360044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84063" y="1823372"/>
              <a:ext cx="360045" cy="360045"/>
            </a:xfrm>
            <a:custGeom>
              <a:rect b="b" l="l" r="r" t="t"/>
              <a:pathLst>
                <a:path extrusionOk="0" h="360044" w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4" w="360044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63523" y="2159938"/>
              <a:ext cx="171336" cy="207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93271" y="2159938"/>
              <a:ext cx="171336" cy="207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8"/>
            <p:cNvSpPr/>
            <p:nvPr/>
          </p:nvSpPr>
          <p:spPr>
            <a:xfrm>
              <a:off x="2864065" y="1676411"/>
              <a:ext cx="0" cy="147320"/>
            </a:xfrm>
            <a:custGeom>
              <a:rect b="b" l="l" r="r" t="t"/>
              <a:pathLst>
                <a:path extrusionOk="0" h="147319" w="120000">
                  <a:moveTo>
                    <a:pt x="0" y="14696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833699" y="1673880"/>
              <a:ext cx="60960" cy="26670"/>
            </a:xfrm>
            <a:custGeom>
              <a:rect b="b" l="l" r="r" t="t"/>
              <a:pathLst>
                <a:path extrusionOk="0" h="26669" w="60960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8"/>
          <p:cNvSpPr txBox="1"/>
          <p:nvPr/>
        </p:nvSpPr>
        <p:spPr>
          <a:xfrm>
            <a:off x="2560916" y="1436762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69" name="Google Shape;169;p8"/>
          <p:cNvGrpSpPr/>
          <p:nvPr/>
        </p:nvGrpSpPr>
        <p:grpSpPr>
          <a:xfrm>
            <a:off x="4555802" y="357131"/>
            <a:ext cx="360045" cy="360342"/>
            <a:chOff x="4555802" y="357131"/>
            <a:chExt cx="360045" cy="360342"/>
          </a:xfrm>
        </p:grpSpPr>
        <p:sp>
          <p:nvSpPr>
            <p:cNvPr id="170" name="Google Shape;170;p8"/>
            <p:cNvSpPr/>
            <p:nvPr/>
          </p:nvSpPr>
          <p:spPr>
            <a:xfrm>
              <a:off x="4555802" y="357131"/>
              <a:ext cx="360045" cy="180340"/>
            </a:xfrm>
            <a:custGeom>
              <a:rect b="b" l="l" r="r" t="t"/>
              <a:pathLst>
                <a:path extrusionOk="0" h="180340" w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555802" y="537133"/>
              <a:ext cx="360045" cy="180340"/>
            </a:xfrm>
            <a:custGeom>
              <a:rect b="b" l="l" r="r" t="t"/>
              <a:pathLst>
                <a:path extrusionOk="0" h="180340" w="360045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555802" y="357131"/>
              <a:ext cx="360045" cy="360045"/>
            </a:xfrm>
            <a:custGeom>
              <a:rect b="b" l="l" r="r" t="t"/>
              <a:pathLst>
                <a:path extrusionOk="0" h="360045" w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5" w="360045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8"/>
          <p:cNvSpPr txBox="1"/>
          <p:nvPr/>
        </p:nvSpPr>
        <p:spPr>
          <a:xfrm>
            <a:off x="4432655" y="0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688471" y="520533"/>
            <a:ext cx="9525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4535261" y="207640"/>
            <a:ext cx="401085" cy="693104"/>
            <a:chOff x="4535261" y="207640"/>
            <a:chExt cx="401085" cy="693104"/>
          </a:xfrm>
        </p:grpSpPr>
        <p:pic>
          <p:nvPicPr>
            <p:cNvPr id="176" name="Google Shape;176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35261" y="710776"/>
              <a:ext cx="401085" cy="18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8"/>
            <p:cNvSpPr/>
            <p:nvPr/>
          </p:nvSpPr>
          <p:spPr>
            <a:xfrm>
              <a:off x="4735804" y="210170"/>
              <a:ext cx="0" cy="147320"/>
            </a:xfrm>
            <a:custGeom>
              <a:rect b="b" l="l" r="r" t="t"/>
              <a:pathLst>
                <a:path extrusionOk="0" h="147320" w="120000">
                  <a:moveTo>
                    <a:pt x="0" y="14696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705438" y="207640"/>
              <a:ext cx="60960" cy="26670"/>
            </a:xfrm>
            <a:custGeom>
              <a:rect b="b" l="l" r="r" t="t"/>
              <a:pathLst>
                <a:path extrusionOk="0" h="26670" w="60960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8"/>
          <p:cNvSpPr txBox="1"/>
          <p:nvPr/>
        </p:nvSpPr>
        <p:spPr>
          <a:xfrm>
            <a:off x="4358055" y="855330"/>
            <a:ext cx="749300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9215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OR function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8"/>
          <p:cNvGrpSpPr/>
          <p:nvPr/>
        </p:nvGrpSpPr>
        <p:grpSpPr>
          <a:xfrm>
            <a:off x="4539863" y="1673880"/>
            <a:ext cx="360045" cy="690871"/>
            <a:chOff x="4539863" y="1673880"/>
            <a:chExt cx="360045" cy="690871"/>
          </a:xfrm>
        </p:grpSpPr>
        <p:sp>
          <p:nvSpPr>
            <p:cNvPr id="181" name="Google Shape;181;p8"/>
            <p:cNvSpPr/>
            <p:nvPr/>
          </p:nvSpPr>
          <p:spPr>
            <a:xfrm>
              <a:off x="4539863" y="1823372"/>
              <a:ext cx="360045" cy="180340"/>
            </a:xfrm>
            <a:custGeom>
              <a:rect b="b" l="l" r="r" t="t"/>
              <a:pathLst>
                <a:path extrusionOk="0" h="180339" w="360045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539863" y="2003374"/>
              <a:ext cx="360045" cy="180340"/>
            </a:xfrm>
            <a:custGeom>
              <a:rect b="b" l="l" r="r" t="t"/>
              <a:pathLst>
                <a:path extrusionOk="0" h="180339" w="360045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539863" y="1823372"/>
              <a:ext cx="360045" cy="360045"/>
            </a:xfrm>
            <a:custGeom>
              <a:rect b="b" l="l" r="r" t="t"/>
              <a:pathLst>
                <a:path extrusionOk="0" h="360044" w="360045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4" w="360045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707213" y="1676411"/>
              <a:ext cx="25400" cy="688340"/>
            </a:xfrm>
            <a:custGeom>
              <a:rect b="b" l="l" r="r" t="t"/>
              <a:pathLst>
                <a:path extrusionOk="0" h="688339" w="25400">
                  <a:moveTo>
                    <a:pt x="12652" y="688043"/>
                  </a:moveTo>
                  <a:lnTo>
                    <a:pt x="12652" y="519617"/>
                  </a:lnTo>
                </a:path>
                <a:path extrusionOk="0" h="688339" w="25400">
                  <a:moveTo>
                    <a:pt x="12652" y="494312"/>
                  </a:moveTo>
                  <a:lnTo>
                    <a:pt x="5664" y="494312"/>
                  </a:lnTo>
                  <a:lnTo>
                    <a:pt x="0" y="499977"/>
                  </a:lnTo>
                  <a:lnTo>
                    <a:pt x="0" y="506965"/>
                  </a:lnTo>
                  <a:lnTo>
                    <a:pt x="0" y="513953"/>
                  </a:lnTo>
                  <a:lnTo>
                    <a:pt x="5664" y="519617"/>
                  </a:lnTo>
                  <a:lnTo>
                    <a:pt x="12652" y="519617"/>
                  </a:lnTo>
                  <a:lnTo>
                    <a:pt x="19640" y="519617"/>
                  </a:lnTo>
                  <a:lnTo>
                    <a:pt x="25305" y="513953"/>
                  </a:lnTo>
                  <a:lnTo>
                    <a:pt x="25305" y="506965"/>
                  </a:lnTo>
                  <a:lnTo>
                    <a:pt x="25305" y="499977"/>
                  </a:lnTo>
                  <a:lnTo>
                    <a:pt x="19640" y="494312"/>
                  </a:lnTo>
                  <a:lnTo>
                    <a:pt x="12652" y="494312"/>
                  </a:lnTo>
                  <a:close/>
                </a:path>
                <a:path extrusionOk="0" h="688339" w="25400">
                  <a:moveTo>
                    <a:pt x="12652" y="146960"/>
                  </a:moveTo>
                  <a:lnTo>
                    <a:pt x="1265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689499" y="1673880"/>
              <a:ext cx="60960" cy="26670"/>
            </a:xfrm>
            <a:custGeom>
              <a:rect b="b" l="l" r="r" t="t"/>
              <a:pathLst>
                <a:path extrusionOk="0" h="26669" w="60960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8"/>
          <p:cNvSpPr txBox="1"/>
          <p:nvPr/>
        </p:nvSpPr>
        <p:spPr>
          <a:xfrm>
            <a:off x="4416717" y="1436762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960932" y="2021410"/>
            <a:ext cx="9525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2816732" y="2021410"/>
            <a:ext cx="9525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4672533" y="2021410"/>
            <a:ext cx="95250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655929" y="2356195"/>
            <a:ext cx="158750" cy="1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195920" y="2356195"/>
            <a:ext cx="158750" cy="1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2511729" y="2356195"/>
            <a:ext cx="158750" cy="1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3051721" y="2356195"/>
            <a:ext cx="158750" cy="1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4379455" y="2356195"/>
            <a:ext cx="713105" cy="43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3048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NOT function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691845" y="2622683"/>
            <a:ext cx="658495" cy="18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05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endParaRPr baseline="30000" sz="10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2519540" y="2624107"/>
            <a:ext cx="72136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NOR function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270992" y="2906148"/>
            <a:ext cx="41173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rgbClr val="394B4E"/>
                </a:solidFill>
                <a:latin typeface="Lucida Sans"/>
                <a:ea typeface="Lucida Sans"/>
                <a:cs typeface="Lucida Sans"/>
                <a:sym typeface="Lucida Sans"/>
              </a:rPr>
              <a:t>∗</a:t>
            </a:r>
            <a:r>
              <a:rPr lang="en-US" sz="900">
                <a:solidFill>
                  <a:srgbClr val="394B4E"/>
                </a:solidFill>
                <a:latin typeface="Arial"/>
                <a:ea typeface="Arial"/>
                <a:cs typeface="Arial"/>
                <a:sym typeface="Arial"/>
              </a:rPr>
              <a:t>circle at the end indicates inhibitory input: if any inhibitory input is 1 the output will be 0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/>
        </p:nvSpPr>
        <p:spPr>
          <a:xfrm>
            <a:off x="517994" y="1095372"/>
            <a:ext cx="4895215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Can any boolean function be represented using a McCulloch Pitts unit 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80" lvl="0" marL="118745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Before answering this question let us first see the geometric interpretation of a MP unit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8745" marR="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0"/>
          <p:cNvGrpSpPr/>
          <p:nvPr/>
        </p:nvGrpSpPr>
        <p:grpSpPr>
          <a:xfrm>
            <a:off x="1052050" y="357131"/>
            <a:ext cx="360045" cy="360342"/>
            <a:chOff x="1052050" y="357131"/>
            <a:chExt cx="360045" cy="360342"/>
          </a:xfrm>
        </p:grpSpPr>
        <p:sp>
          <p:nvSpPr>
            <p:cNvPr id="210" name="Google Shape;210;p10"/>
            <p:cNvSpPr/>
            <p:nvPr/>
          </p:nvSpPr>
          <p:spPr>
            <a:xfrm>
              <a:off x="1052050" y="357131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180002" y="0"/>
                  </a:move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360004" y="180002"/>
                  </a:ln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052050" y="537133"/>
              <a:ext cx="360045" cy="180340"/>
            </a:xfrm>
            <a:custGeom>
              <a:rect b="b" l="l" r="r" t="t"/>
              <a:pathLst>
                <a:path extrusionOk="0" h="180340" w="360044">
                  <a:moveTo>
                    <a:pt x="360004" y="0"/>
                  </a:moveTo>
                  <a:lnTo>
                    <a:pt x="0" y="0"/>
                  </a:lnTo>
                  <a:lnTo>
                    <a:pt x="6429" y="47852"/>
                  </a:lnTo>
                  <a:lnTo>
                    <a:pt x="24575" y="90851"/>
                  </a:lnTo>
                  <a:lnTo>
                    <a:pt x="52720" y="127281"/>
                  </a:lnTo>
                  <a:lnTo>
                    <a:pt x="89151" y="155426"/>
                  </a:lnTo>
                  <a:lnTo>
                    <a:pt x="132149" y="173572"/>
                  </a:lnTo>
                  <a:lnTo>
                    <a:pt x="180002" y="180002"/>
                  </a:lnTo>
                  <a:lnTo>
                    <a:pt x="227854" y="173572"/>
                  </a:lnTo>
                  <a:lnTo>
                    <a:pt x="270853" y="155426"/>
                  </a:lnTo>
                  <a:lnTo>
                    <a:pt x="307283" y="127281"/>
                  </a:lnTo>
                  <a:lnTo>
                    <a:pt x="335428" y="90851"/>
                  </a:lnTo>
                  <a:lnTo>
                    <a:pt x="353574" y="47852"/>
                  </a:lnTo>
                  <a:lnTo>
                    <a:pt x="360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052050" y="357131"/>
              <a:ext cx="360045" cy="360045"/>
            </a:xfrm>
            <a:custGeom>
              <a:rect b="b" l="l" r="r" t="t"/>
              <a:pathLst>
                <a:path extrusionOk="0" h="360045" w="360044">
                  <a:moveTo>
                    <a:pt x="360004" y="180002"/>
                  </a:moveTo>
                  <a:lnTo>
                    <a:pt x="353574" y="132149"/>
                  </a:lnTo>
                  <a:lnTo>
                    <a:pt x="335428" y="89151"/>
                  </a:lnTo>
                  <a:lnTo>
                    <a:pt x="307283" y="52720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1" y="24575"/>
                  </a:lnTo>
                  <a:lnTo>
                    <a:pt x="52720" y="52720"/>
                  </a:lnTo>
                  <a:lnTo>
                    <a:pt x="24575" y="89151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1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8"/>
                  </a:lnTo>
                  <a:lnTo>
                    <a:pt x="307283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  <a:path extrusionOk="0" h="360045" w="360044">
                  <a:moveTo>
                    <a:pt x="0" y="180002"/>
                  </a:moveTo>
                  <a:lnTo>
                    <a:pt x="360004" y="180002"/>
                  </a:lnTo>
                </a:path>
              </a:pathLst>
            </a:cu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0"/>
          <p:cNvSpPr txBox="1"/>
          <p:nvPr/>
        </p:nvSpPr>
        <p:spPr>
          <a:xfrm>
            <a:off x="841616" y="855330"/>
            <a:ext cx="7747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928903" y="0"/>
            <a:ext cx="60642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∈ {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1182293" y="522552"/>
            <a:ext cx="996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10"/>
          <p:cNvGrpSpPr/>
          <p:nvPr/>
        </p:nvGrpSpPr>
        <p:grpSpPr>
          <a:xfrm>
            <a:off x="1031509" y="207640"/>
            <a:ext cx="401085" cy="693104"/>
            <a:chOff x="1031509" y="207640"/>
            <a:chExt cx="401085" cy="693104"/>
          </a:xfrm>
        </p:grpSpPr>
        <p:pic>
          <p:nvPicPr>
            <p:cNvPr id="217" name="Google Shape;21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1509" y="710776"/>
              <a:ext cx="161873" cy="18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0721" y="710776"/>
              <a:ext cx="161873" cy="18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10"/>
            <p:cNvSpPr/>
            <p:nvPr/>
          </p:nvSpPr>
          <p:spPr>
            <a:xfrm>
              <a:off x="1232052" y="210170"/>
              <a:ext cx="0" cy="147320"/>
            </a:xfrm>
            <a:custGeom>
              <a:rect b="b" l="l" r="r" t="t"/>
              <a:pathLst>
                <a:path extrusionOk="0" h="147320" w="120000">
                  <a:moveTo>
                    <a:pt x="0" y="14696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201686" y="207640"/>
              <a:ext cx="60960" cy="26670"/>
            </a:xfrm>
            <a:custGeom>
              <a:rect b="b" l="l" r="r" t="t"/>
              <a:pathLst>
                <a:path extrusionOk="0" h="26670" w="60959">
                  <a:moveTo>
                    <a:pt x="0" y="26317"/>
                  </a:moveTo>
                  <a:lnTo>
                    <a:pt x="11933" y="21694"/>
                  </a:lnTo>
                  <a:lnTo>
                    <a:pt x="20687" y="15403"/>
                  </a:lnTo>
                  <a:lnTo>
                    <a:pt x="26689" y="7990"/>
                  </a:lnTo>
                  <a:lnTo>
                    <a:pt x="30366" y="0"/>
                  </a:lnTo>
                  <a:lnTo>
                    <a:pt x="34043" y="7990"/>
                  </a:lnTo>
                  <a:lnTo>
                    <a:pt x="40045" y="15403"/>
                  </a:lnTo>
                  <a:lnTo>
                    <a:pt x="48799" y="21694"/>
                  </a:lnTo>
                  <a:lnTo>
                    <a:pt x="60732" y="2631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0"/>
          <p:cNvSpPr txBox="1"/>
          <p:nvPr/>
        </p:nvSpPr>
        <p:spPr>
          <a:xfrm>
            <a:off x="927328" y="1145100"/>
            <a:ext cx="6413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OR function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681215" y="1376631"/>
            <a:ext cx="360000" cy="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2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608901" y="1319700"/>
            <a:ext cx="57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1190396" y="1224805"/>
            <a:ext cx="15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1323949" y="1294043"/>
            <a:ext cx="1899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1489862" y="1319700"/>
            <a:ext cx="423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05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i  </a:t>
            </a:r>
            <a:r>
              <a:rPr lang="en-US" sz="10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10"/>
          <p:cNvGrpSpPr/>
          <p:nvPr/>
        </p:nvGrpSpPr>
        <p:grpSpPr>
          <a:xfrm>
            <a:off x="494142" y="1631971"/>
            <a:ext cx="1362950" cy="1363568"/>
            <a:chOff x="494142" y="1631971"/>
            <a:chExt cx="1362950" cy="1363568"/>
          </a:xfrm>
        </p:grpSpPr>
        <p:sp>
          <p:nvSpPr>
            <p:cNvPr id="228" name="Google Shape;228;p10"/>
            <p:cNvSpPr/>
            <p:nvPr/>
          </p:nvSpPr>
          <p:spPr>
            <a:xfrm>
              <a:off x="602145" y="2886925"/>
              <a:ext cx="1250315" cy="0"/>
            </a:xfrm>
            <a:custGeom>
              <a:rect b="b" l="l" r="r" t="t"/>
              <a:pathLst>
                <a:path extrusionOk="0" h="120000" w="1250314">
                  <a:moveTo>
                    <a:pt x="0" y="0"/>
                  </a:moveTo>
                  <a:lnTo>
                    <a:pt x="1249893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824708" y="2847416"/>
              <a:ext cx="32384" cy="79375"/>
            </a:xfrm>
            <a:custGeom>
              <a:rect b="b" l="l" r="r" t="t"/>
              <a:pathLst>
                <a:path extrusionOk="0" h="79375" w="32385">
                  <a:moveTo>
                    <a:pt x="0" y="0"/>
                  </a:moveTo>
                  <a:lnTo>
                    <a:pt x="5689" y="15525"/>
                  </a:lnTo>
                  <a:lnTo>
                    <a:pt x="13432" y="26915"/>
                  </a:lnTo>
                  <a:lnTo>
                    <a:pt x="22556" y="34724"/>
                  </a:lnTo>
                  <a:lnTo>
                    <a:pt x="32390" y="39509"/>
                  </a:lnTo>
                  <a:lnTo>
                    <a:pt x="22556" y="44293"/>
                  </a:lnTo>
                  <a:lnTo>
                    <a:pt x="13432" y="52102"/>
                  </a:lnTo>
                  <a:lnTo>
                    <a:pt x="5689" y="63492"/>
                  </a:lnTo>
                  <a:lnTo>
                    <a:pt x="0" y="79018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602145" y="1637032"/>
              <a:ext cx="0" cy="1250315"/>
            </a:xfrm>
            <a:custGeom>
              <a:rect b="b" l="l" r="r" t="t"/>
              <a:pathLst>
                <a:path extrusionOk="0" h="1250314" w="120000">
                  <a:moveTo>
                    <a:pt x="0" y="1249893"/>
                  </a:move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562636" y="1631971"/>
              <a:ext cx="79375" cy="32384"/>
            </a:xfrm>
            <a:custGeom>
              <a:rect b="b" l="l" r="r" t="t"/>
              <a:pathLst>
                <a:path extrusionOk="0" h="32385" w="79375">
                  <a:moveTo>
                    <a:pt x="0" y="32390"/>
                  </a:moveTo>
                  <a:lnTo>
                    <a:pt x="15525" y="26701"/>
                  </a:lnTo>
                  <a:lnTo>
                    <a:pt x="26915" y="18958"/>
                  </a:lnTo>
                  <a:lnTo>
                    <a:pt x="34724" y="9833"/>
                  </a:lnTo>
                  <a:lnTo>
                    <a:pt x="39509" y="0"/>
                  </a:lnTo>
                  <a:lnTo>
                    <a:pt x="44293" y="9833"/>
                  </a:lnTo>
                  <a:lnTo>
                    <a:pt x="52102" y="18958"/>
                  </a:lnTo>
                  <a:lnTo>
                    <a:pt x="63492" y="26701"/>
                  </a:lnTo>
                  <a:lnTo>
                    <a:pt x="79018" y="32390"/>
                  </a:lnTo>
                </a:path>
              </a:pathLst>
            </a:custGeom>
            <a:noFill/>
            <a:ln cap="flat" cmpd="sng" w="10100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494142" y="2058914"/>
              <a:ext cx="936625" cy="936625"/>
            </a:xfrm>
            <a:custGeom>
              <a:rect b="b" l="l" r="r" t="t"/>
              <a:pathLst>
                <a:path extrusionOk="0" h="936625" w="936625">
                  <a:moveTo>
                    <a:pt x="0" y="0"/>
                  </a:moveTo>
                  <a:lnTo>
                    <a:pt x="936013" y="936013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0"/>
          <p:cNvSpPr txBox="1"/>
          <p:nvPr/>
        </p:nvSpPr>
        <p:spPr>
          <a:xfrm>
            <a:off x="422401" y="1567115"/>
            <a:ext cx="2097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399503" y="1942311"/>
            <a:ext cx="3333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1227505" y="1942311"/>
            <a:ext cx="3333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1058291" y="2413392"/>
            <a:ext cx="103187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0"/>
          <p:cNvGrpSpPr/>
          <p:nvPr/>
        </p:nvGrpSpPr>
        <p:grpSpPr>
          <a:xfrm>
            <a:off x="576839" y="2141611"/>
            <a:ext cx="770809" cy="770809"/>
            <a:chOff x="576839" y="2141611"/>
            <a:chExt cx="770809" cy="770809"/>
          </a:xfrm>
        </p:grpSpPr>
        <p:sp>
          <p:nvSpPr>
            <p:cNvPr id="238" name="Google Shape;238;p10"/>
            <p:cNvSpPr/>
            <p:nvPr/>
          </p:nvSpPr>
          <p:spPr>
            <a:xfrm>
              <a:off x="576839" y="28616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576839" y="28616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576839" y="21416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576839" y="21416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296848" y="28616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1296848" y="28616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1296848" y="21416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1296848" y="21416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0"/>
          <p:cNvSpPr txBox="1"/>
          <p:nvPr/>
        </p:nvSpPr>
        <p:spPr>
          <a:xfrm>
            <a:off x="1912777" y="29500"/>
            <a:ext cx="3819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 single MP neuron splits the input points (4  points for 2 binary inputs) into two halves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1707807" y="2861743"/>
            <a:ext cx="158750" cy="175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399503" y="2912950"/>
            <a:ext cx="333375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(0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1155509" y="2912950"/>
            <a:ext cx="333375" cy="16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5531726" y="2992321"/>
            <a:ext cx="133985" cy="1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4265846" y="390953"/>
            <a:ext cx="213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4446917" y="468347"/>
            <a:ext cx="2478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12700" marR="5080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 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4667379" y="494864"/>
            <a:ext cx="841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 </a:t>
            </a:r>
            <a:r>
              <a:rPr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1912777" y="463228"/>
            <a:ext cx="25155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680" lvl="0" marL="118745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Points lying on or above the line  and points lying below this line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1912777" y="928592"/>
            <a:ext cx="38196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In other words, all inputs which produce an output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2053930" y="1126469"/>
            <a:ext cx="1587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0 will be on one side (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3606946" y="1022558"/>
            <a:ext cx="228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3800954" y="1099952"/>
            <a:ext cx="2652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12700" marR="5080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 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4037164" y="1126469"/>
            <a:ext cx="1728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&lt; θ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of the line and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2053930" y="1324359"/>
            <a:ext cx="36780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all inputs which produce an output 1 will lie on the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2053930" y="1522237"/>
            <a:ext cx="875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other side (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2895363" y="1418325"/>
            <a:ext cx="228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3089370" y="1495719"/>
            <a:ext cx="2652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200">
            <a:spAutoFit/>
          </a:bodyPr>
          <a:lstStyle/>
          <a:p>
            <a:pPr indent="0" lvl="0" marL="12700" marR="5080" rtl="0" algn="l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 i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3325581" y="1522237"/>
            <a:ext cx="14736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US" sz="12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 </a:t>
            </a:r>
            <a:r>
              <a:rPr lang="en-US" sz="11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≥ </a:t>
            </a:r>
            <a:r>
              <a:rPr i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) of this line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1912777" y="1758086"/>
            <a:ext cx="38196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0668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Let us convince ourselves about this with a few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2053930" y="1924327"/>
            <a:ext cx="36780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more examples (if it is not already clear from the  math)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94B4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2023-09-01T07:02:42Z</dcterms:created>
  <dc:creator>Mitesh M. Khapra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2023-09-01T00:00:00Z</vt:filetime>
  </property>
</Properties>
</file>