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84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‹#›</a:t>
            </a:fld>
            <a:r>
              <a:rPr spc="85" dirty="0"/>
              <a:t>/9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‹#›</a:t>
            </a:fld>
            <a:r>
              <a:rPr spc="85" dirty="0"/>
              <a:t>/9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‹#›</a:t>
            </a:fld>
            <a:r>
              <a:rPr spc="85" dirty="0"/>
              <a:t>/9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‹#›</a:t>
            </a:fld>
            <a:r>
              <a:rPr spc="85" dirty="0"/>
              <a:t>/9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‹#›</a:t>
            </a:fld>
            <a:r>
              <a:rPr spc="85" dirty="0"/>
              <a:t>/9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793520"/>
            <a:ext cx="4196080" cy="892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08174" y="3133595"/>
            <a:ext cx="77660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0331" y="3007598"/>
            <a:ext cx="27495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‹#›</a:t>
            </a:fld>
            <a:r>
              <a:rPr spc="85" dirty="0"/>
              <a:t>/9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837514"/>
            <a:ext cx="5039995" cy="5829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CS7015</a:t>
            </a:r>
            <a:r>
              <a:rPr sz="1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(Deep</a:t>
            </a:r>
            <a:r>
              <a:rPr sz="1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Learning):</a:t>
            </a:r>
            <a:r>
              <a:rPr sz="14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Lecture</a:t>
            </a:r>
            <a:r>
              <a:rPr sz="1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Feedforward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Networks,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Backpropagation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1200" y="1832697"/>
            <a:ext cx="2398395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libri"/>
                <a:cs typeface="Calibri"/>
              </a:rPr>
              <a:t>Mitesh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M.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Khapra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 marR="5080" algn="ctr">
              <a:lnSpc>
                <a:spcPts val="950"/>
              </a:lnSpc>
            </a:pPr>
            <a:r>
              <a:rPr sz="800" spc="45" dirty="0">
                <a:latin typeface="Calibri"/>
                <a:cs typeface="Calibri"/>
              </a:rPr>
              <a:t>Department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of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Computer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Science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and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Engineering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Indian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Institute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of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Technology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Madras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1</a:t>
            </a:fld>
            <a:r>
              <a:rPr spc="85" dirty="0"/>
              <a:t>/9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248" y="299769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576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577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2825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915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169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915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169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77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809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052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225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194" y="830908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014" y="8890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4196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4196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7889" y="75864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556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186334"/>
            <a:ext cx="63233" cy="63233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60357" y="57071"/>
            <a:ext cx="230632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pc="45" dirty="0"/>
              <a:t>Recall</a:t>
            </a:r>
            <a:r>
              <a:rPr spc="105" dirty="0"/>
              <a:t> </a:t>
            </a:r>
            <a:r>
              <a:rPr spc="10" dirty="0"/>
              <a:t>our</a:t>
            </a:r>
            <a:r>
              <a:rPr spc="114" dirty="0"/>
              <a:t> </a:t>
            </a:r>
            <a:r>
              <a:rPr spc="15" dirty="0"/>
              <a:t>gradient</a:t>
            </a:r>
            <a:r>
              <a:rPr spc="114" dirty="0"/>
              <a:t> </a:t>
            </a:r>
            <a:r>
              <a:rPr spc="-5" dirty="0"/>
              <a:t>descent</a:t>
            </a:r>
            <a:r>
              <a:rPr spc="114" dirty="0"/>
              <a:t> </a:t>
            </a:r>
            <a:r>
              <a:rPr spc="25" dirty="0"/>
              <a:t>algorithm </a:t>
            </a:r>
            <a:r>
              <a:rPr spc="-235" dirty="0"/>
              <a:t> </a:t>
            </a:r>
            <a:r>
              <a:rPr spc="-10" dirty="0"/>
              <a:t>We</a:t>
            </a:r>
            <a:r>
              <a:rPr spc="110" dirty="0"/>
              <a:t> </a:t>
            </a:r>
            <a:r>
              <a:rPr spc="20" dirty="0"/>
              <a:t>can</a:t>
            </a:r>
            <a:r>
              <a:rPr spc="110" dirty="0"/>
              <a:t> </a:t>
            </a:r>
            <a:r>
              <a:rPr spc="15" dirty="0"/>
              <a:t>write</a:t>
            </a:r>
            <a:r>
              <a:rPr spc="114" dirty="0"/>
              <a:t> </a:t>
            </a:r>
            <a:r>
              <a:rPr spc="50" dirty="0"/>
              <a:t>it</a:t>
            </a:r>
            <a:r>
              <a:rPr spc="110" dirty="0"/>
              <a:t> </a:t>
            </a:r>
            <a:r>
              <a:rPr spc="-10" dirty="0"/>
              <a:t>more</a:t>
            </a:r>
            <a:r>
              <a:rPr spc="105" dirty="0"/>
              <a:t> </a:t>
            </a:r>
            <a:r>
              <a:rPr spc="15" dirty="0"/>
              <a:t>concisely</a:t>
            </a:r>
            <a:r>
              <a:rPr spc="114" dirty="0"/>
              <a:t> </a:t>
            </a:r>
            <a:r>
              <a:rPr spc="5" dirty="0"/>
              <a:t>as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396366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773057" y="539680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59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5806" y="67647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60357" y="527759"/>
            <a:ext cx="1931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10" dirty="0">
                <a:latin typeface="Calibri"/>
                <a:cs typeface="Calibri"/>
              </a:rPr>
              <a:t>Algorithm:</a:t>
            </a:r>
            <a:r>
              <a:rPr sz="1100" b="1" spc="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gradient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descent()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3057" y="738955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59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60357" y="743583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5" dirty="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429" y="106437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60357" y="915655"/>
            <a:ext cx="149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max </a:t>
            </a:r>
            <a:r>
              <a:rPr sz="1100" i="1" spc="-10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ite</a:t>
            </a:r>
            <a:r>
              <a:rPr sz="1100" i="1" spc="90" dirty="0">
                <a:latin typeface="Calibri"/>
                <a:cs typeface="Calibri"/>
              </a:rPr>
              <a:t>r</a:t>
            </a:r>
            <a:r>
              <a:rPr sz="1100" i="1" spc="45" dirty="0">
                <a:latin typeface="Calibri"/>
                <a:cs typeface="Calibri"/>
              </a:rPr>
              <a:t>ations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Calibri"/>
                <a:cs typeface="Calibri"/>
              </a:rPr>
              <a:t>1000;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7147" y="1408518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424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4957" y="1087740"/>
            <a:ext cx="20224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6605" algn="l"/>
              </a:tabLst>
            </a:pPr>
            <a:r>
              <a:rPr sz="1100" i="1" spc="285" dirty="0">
                <a:latin typeface="Calibri"/>
                <a:cs typeface="Calibri"/>
              </a:rPr>
              <a:t>I</a:t>
            </a:r>
            <a:r>
              <a:rPr sz="1100" i="1" spc="85" dirty="0">
                <a:latin typeface="Calibri"/>
                <a:cs typeface="Calibri"/>
              </a:rPr>
              <a:t>n</a:t>
            </a:r>
            <a:r>
              <a:rPr sz="1100" i="1" spc="75" dirty="0">
                <a:latin typeface="Calibri"/>
                <a:cs typeface="Calibri"/>
              </a:rPr>
              <a:t>itia</a:t>
            </a:r>
            <a:r>
              <a:rPr sz="1100" i="1" spc="70" dirty="0">
                <a:latin typeface="Calibri"/>
                <a:cs typeface="Calibri"/>
              </a:rPr>
              <a:t>li</a:t>
            </a:r>
            <a:r>
              <a:rPr sz="1100" i="1" spc="165" dirty="0">
                <a:latin typeface="Calibri"/>
                <a:cs typeface="Calibri"/>
              </a:rPr>
              <a:t>z</a:t>
            </a:r>
            <a:r>
              <a:rPr sz="1100" i="1" spc="-20" dirty="0">
                <a:latin typeface="Calibri"/>
                <a:cs typeface="Calibri"/>
              </a:rPr>
              <a:t>e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i="1" spc="-110" dirty="0">
                <a:latin typeface="Calibri"/>
                <a:cs typeface="Calibri"/>
              </a:rPr>
              <a:t>θ</a:t>
            </a:r>
            <a:r>
              <a:rPr sz="1200" spc="22" baseline="-10416" dirty="0">
                <a:latin typeface="Calibri"/>
                <a:cs typeface="Calibri"/>
              </a:rPr>
              <a:t>0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-1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];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1" spc="70" dirty="0">
                <a:latin typeface="Calibri"/>
                <a:cs typeface="Calibri"/>
              </a:rPr>
              <a:t>while</a:t>
            </a:r>
            <a:r>
              <a:rPr sz="1100" b="1" spc="10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t</a:t>
            </a:r>
            <a:r>
              <a:rPr sz="1100" i="1" spc="5" dirty="0">
                <a:latin typeface="Trebuchet MS"/>
                <a:cs typeface="Trebuchet MS"/>
              </a:rPr>
              <a:t>++</a:t>
            </a:r>
            <a:r>
              <a:rPr sz="1100" i="1" spc="-40" dirty="0">
                <a:latin typeface="Trebuchet MS"/>
                <a:cs typeface="Trebuchet MS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max</a:t>
            </a:r>
            <a:r>
              <a:rPr sz="1100" i="1" spc="14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iterations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b="1" spc="70" dirty="0">
                <a:latin typeface="Calibri"/>
                <a:cs typeface="Calibri"/>
              </a:rPr>
              <a:t>do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44863" y="1462684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47835" y="1431885"/>
            <a:ext cx="115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spc="202" baseline="-10416" dirty="0">
                <a:latin typeface="Calibri"/>
                <a:cs typeface="Calibri"/>
              </a:rPr>
              <a:t>+1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-5" dirty="0">
                <a:latin typeface="Calibri"/>
                <a:cs typeface="Calibri"/>
              </a:rPr>
              <a:t>η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127" baseline="-10416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0357" y="1603957"/>
            <a:ext cx="275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75" dirty="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73057" y="1832133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60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2011921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341484" y="1984551"/>
            <a:ext cx="647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0357" y="1926436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150" dirty="0">
                <a:latin typeface="SimSun-ExtB"/>
                <a:cs typeface="SimSun-ExtB"/>
              </a:rPr>
              <a:t>∇</a:t>
            </a:r>
            <a:r>
              <a:rPr sz="1100" i="1" spc="-150" dirty="0">
                <a:latin typeface="Calibri"/>
                <a:cs typeface="Calibri"/>
              </a:rPr>
              <a:t>θ</a:t>
            </a:r>
            <a:r>
              <a:rPr sz="1100" i="1" spc="37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66768" y="192643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1361" y="2024200"/>
            <a:ext cx="6362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52755" algn="l"/>
              </a:tabLst>
            </a:pPr>
            <a:r>
              <a:rPr sz="1200" i="1" spc="89" baseline="6944" dirty="0">
                <a:latin typeface="Calibri"/>
                <a:cs typeface="Calibri"/>
              </a:rPr>
              <a:t>∂w</a:t>
            </a:r>
            <a:r>
              <a:rPr sz="600" i="1" spc="60" dirty="0">
                <a:latin typeface="Calibri"/>
                <a:cs typeface="Calibri"/>
              </a:rPr>
              <a:t>t	</a:t>
            </a:r>
            <a:r>
              <a:rPr sz="1200" i="1" spc="44" baseline="6944" dirty="0">
                <a:latin typeface="Calibri"/>
                <a:cs typeface="Calibri"/>
              </a:rPr>
              <a:t>∂b</a:t>
            </a:r>
            <a:r>
              <a:rPr sz="600" i="1" spc="30" dirty="0">
                <a:latin typeface="Calibri"/>
                <a:cs typeface="Calibri"/>
              </a:rPr>
              <a:t>t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71366" y="1814219"/>
            <a:ext cx="87820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807085" algn="l"/>
              </a:tabLst>
            </a:pPr>
            <a:r>
              <a:rPr sz="1100" spc="200" dirty="0">
                <a:latin typeface="Sitka Banner"/>
                <a:cs typeface="Sitka Banner"/>
              </a:rPr>
              <a:t> 	 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44277" y="1895511"/>
            <a:ext cx="86804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dirty="0">
                <a:latin typeface="Calibri"/>
                <a:cs typeface="Calibri"/>
              </a:rPr>
              <a:t>    </a:t>
            </a: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dirty="0">
                <a:latin typeface="Calibri"/>
                <a:cs typeface="Calibri"/>
              </a:rPr>
              <a:t>  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1200" i="1" spc="150" baseline="3472" dirty="0">
                <a:latin typeface="Calibri"/>
                <a:cs typeface="Calibri"/>
              </a:rPr>
              <a:t>T</a:t>
            </a:r>
            <a:endParaRPr sz="1200" baseline="3472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2221953"/>
            <a:ext cx="63233" cy="6323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760357" y="2136468"/>
            <a:ext cx="2772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libri"/>
                <a:cs typeface="Calibri"/>
              </a:rPr>
              <a:t>Now,  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 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 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feedforward</a:t>
            </a:r>
            <a:r>
              <a:rPr sz="1100" spc="509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neural 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network,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22257" y="2308553"/>
            <a:ext cx="28486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2545">
              <a:lnSpc>
                <a:spcPct val="102600"/>
              </a:lnSpc>
              <a:spcBef>
                <a:spcPts val="55"/>
              </a:spcBef>
              <a:tabLst>
                <a:tab pos="1076325" algn="l"/>
                <a:tab pos="1351280" algn="l"/>
                <a:tab pos="2689860" algn="l"/>
              </a:tabLst>
            </a:pPr>
            <a:r>
              <a:rPr sz="1100" spc="15" dirty="0">
                <a:latin typeface="Calibri"/>
                <a:cs typeface="Calibri"/>
              </a:rPr>
              <a:t>instead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20" dirty="0">
                <a:latin typeface="Calibri"/>
                <a:cs typeface="Calibri"/>
              </a:rPr>
              <a:t>w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100" spc="-40" dirty="0">
                <a:latin typeface="Calibri"/>
                <a:cs typeface="Calibri"/>
              </a:rPr>
              <a:t>]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w</a:t>
            </a:r>
            <a:r>
              <a:rPr sz="1100" spc="-6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v</a:t>
            </a:r>
            <a:r>
              <a:rPr sz="1100" spc="-6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spc="190" dirty="0">
                <a:latin typeface="Calibri"/>
                <a:cs typeface="Calibri"/>
              </a:rPr>
              <a:t>= 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-40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50800" marR="431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still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use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algorithm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learning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parameters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2776143"/>
            <a:ext cx="63233" cy="6323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8" name="object 4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10</a:t>
            </a:fld>
            <a:r>
              <a:rPr spc="75" dirty="0"/>
              <a:t>/9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248" y="299769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576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577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2825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915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169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915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169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77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809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052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225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194" y="830908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014" y="8890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4196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4196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7889" y="75864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2556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/>
              <a:t>ˆ</a:t>
            </a:r>
            <a:r>
              <a:rPr sz="1100" spc="5" dirty="0"/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/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/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186334"/>
            <a:ext cx="63233" cy="6323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760357" y="57071"/>
            <a:ext cx="230632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45" dirty="0">
                <a:latin typeface="Calibri"/>
                <a:cs typeface="Calibri"/>
              </a:rPr>
              <a:t>Recall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gradient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descent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algorithm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write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concisely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396366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773057" y="539680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59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5806" y="67647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60357" y="527759"/>
            <a:ext cx="1931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10" dirty="0">
                <a:latin typeface="Calibri"/>
                <a:cs typeface="Calibri"/>
              </a:rPr>
              <a:t>Algorithm:</a:t>
            </a:r>
            <a:r>
              <a:rPr sz="1100" b="1" spc="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gradient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descent()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3057" y="738955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59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60357" y="743583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5" dirty="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429" y="106437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60357" y="915655"/>
            <a:ext cx="149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max </a:t>
            </a:r>
            <a:r>
              <a:rPr sz="1100" i="1" spc="-10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ite</a:t>
            </a:r>
            <a:r>
              <a:rPr sz="1100" i="1" spc="90" dirty="0">
                <a:latin typeface="Calibri"/>
                <a:cs typeface="Calibri"/>
              </a:rPr>
              <a:t>r</a:t>
            </a:r>
            <a:r>
              <a:rPr sz="1100" i="1" spc="45" dirty="0">
                <a:latin typeface="Calibri"/>
                <a:cs typeface="Calibri"/>
              </a:rPr>
              <a:t>ations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Calibri"/>
                <a:cs typeface="Calibri"/>
              </a:rPr>
              <a:t>1000;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8592" y="1166112"/>
            <a:ext cx="1106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1009" algn="l"/>
                <a:tab pos="661670" algn="l"/>
                <a:tab pos="1019810" algn="l"/>
              </a:tabLst>
            </a:pPr>
            <a:r>
              <a:rPr sz="1200" spc="22" baseline="3472" dirty="0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sz="800" i="1" spc="235" dirty="0">
                <a:solidFill>
                  <a:srgbClr val="FF0000"/>
                </a:solidFill>
                <a:latin typeface="Calibri"/>
                <a:cs typeface="Calibri"/>
              </a:rPr>
              <a:t>L	</a:t>
            </a:r>
            <a:r>
              <a:rPr sz="1200" spc="22" baseline="3472" dirty="0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sz="800" i="1" spc="2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34957" y="1087740"/>
            <a:ext cx="2458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6605" algn="l"/>
              </a:tabLst>
            </a:pPr>
            <a:r>
              <a:rPr sz="1100" i="1" spc="285" dirty="0">
                <a:latin typeface="Calibri"/>
                <a:cs typeface="Calibri"/>
              </a:rPr>
              <a:t>I</a:t>
            </a:r>
            <a:r>
              <a:rPr sz="1100" i="1" spc="85" dirty="0">
                <a:latin typeface="Calibri"/>
                <a:cs typeface="Calibri"/>
              </a:rPr>
              <a:t>n</a:t>
            </a:r>
            <a:r>
              <a:rPr sz="1100" i="1" spc="75" dirty="0">
                <a:latin typeface="Calibri"/>
                <a:cs typeface="Calibri"/>
              </a:rPr>
              <a:t>itia</a:t>
            </a:r>
            <a:r>
              <a:rPr sz="1100" i="1" spc="70" dirty="0">
                <a:latin typeface="Calibri"/>
                <a:cs typeface="Calibri"/>
              </a:rPr>
              <a:t>li</a:t>
            </a:r>
            <a:r>
              <a:rPr sz="1100" i="1" spc="165" dirty="0">
                <a:latin typeface="Calibri"/>
                <a:cs typeface="Calibri"/>
              </a:rPr>
              <a:t>z</a:t>
            </a:r>
            <a:r>
              <a:rPr sz="1100" i="1" spc="-20" dirty="0">
                <a:latin typeface="Calibri"/>
                <a:cs typeface="Calibri"/>
              </a:rPr>
              <a:t>e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i="1" spc="-110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sz="1200" spc="22" baseline="-10416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15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97" baseline="27777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...,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97" baseline="27777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-10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200" spc="97" baseline="27777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...,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200" spc="22" baseline="27777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200" spc="30" baseline="277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47147" y="1408518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424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60357" y="1259813"/>
            <a:ext cx="1971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70" dirty="0">
                <a:latin typeface="Calibri"/>
                <a:cs typeface="Calibri"/>
              </a:rPr>
              <a:t>while</a:t>
            </a:r>
            <a:r>
              <a:rPr sz="1100" b="1" spc="10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t</a:t>
            </a:r>
            <a:r>
              <a:rPr sz="1100" i="1" spc="5" dirty="0">
                <a:latin typeface="Trebuchet MS"/>
                <a:cs typeface="Trebuchet MS"/>
              </a:rPr>
              <a:t>++</a:t>
            </a:r>
            <a:r>
              <a:rPr sz="1100" i="1" spc="-40" dirty="0">
                <a:latin typeface="Trebuchet MS"/>
                <a:cs typeface="Trebuchet MS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max</a:t>
            </a:r>
            <a:r>
              <a:rPr sz="1100" i="1" spc="14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iterations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b="1" spc="70" dirty="0">
                <a:latin typeface="Calibri"/>
                <a:cs typeface="Calibri"/>
              </a:rPr>
              <a:t>do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44863" y="1462684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47835" y="1431885"/>
            <a:ext cx="115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spc="202" baseline="-10416" dirty="0">
                <a:latin typeface="Calibri"/>
                <a:cs typeface="Calibri"/>
              </a:rPr>
              <a:t>+1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-5" dirty="0">
                <a:latin typeface="Calibri"/>
                <a:cs typeface="Calibri"/>
              </a:rPr>
              <a:t>η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127" baseline="-10416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0357" y="1603957"/>
            <a:ext cx="275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75" dirty="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73057" y="1832133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60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2001850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325825" y="1985317"/>
            <a:ext cx="641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6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0357" y="1916365"/>
            <a:ext cx="768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000" spc="-13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000" i="1" spc="-135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sz="1000" i="1" spc="3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56177" y="1893604"/>
            <a:ext cx="1259205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  <a:tabLst>
                <a:tab pos="534670" algn="l"/>
              </a:tabLst>
            </a:pPr>
            <a:r>
              <a:rPr sz="700" i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700" i="1" u="sng" spc="2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700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(</a:t>
            </a:r>
            <a:r>
              <a:rPr sz="700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θ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)</a:t>
            </a:r>
            <a:r>
              <a:rPr sz="70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700" i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700" i="1" u="sng" spc="2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700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(</a:t>
            </a:r>
            <a:r>
              <a:rPr sz="700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θ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)</a:t>
            </a:r>
            <a:r>
              <a:rPr sz="700" dirty="0">
                <a:solidFill>
                  <a:srgbClr val="FF0000"/>
                </a:solidFill>
                <a:latin typeface="Verdana"/>
                <a:cs typeface="Verdana"/>
              </a:rPr>
              <a:t>  </a:t>
            </a:r>
            <a:r>
              <a:rPr sz="7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00" i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700" i="1" u="sng" spc="2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700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(</a:t>
            </a:r>
            <a:r>
              <a:rPr sz="700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θ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)</a:t>
            </a:r>
            <a:endParaRPr sz="7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85"/>
              </a:spcBef>
              <a:tabLst>
                <a:tab pos="537845" algn="l"/>
                <a:tab pos="951865" algn="l"/>
              </a:tabLst>
            </a:pPr>
            <a:r>
              <a:rPr sz="1050" i="1" spc="127" baseline="7936" dirty="0">
                <a:solidFill>
                  <a:srgbClr val="FF0000"/>
                </a:solidFill>
                <a:latin typeface="Calibri"/>
                <a:cs typeface="Calibri"/>
              </a:rPr>
              <a:t>∂W</a:t>
            </a:r>
            <a:r>
              <a:rPr sz="500" spc="85" dirty="0">
                <a:solidFill>
                  <a:srgbClr val="FF0000"/>
                </a:solidFill>
                <a:latin typeface="Lucida Sans Unicode"/>
                <a:cs typeface="Lucida Sans Unicode"/>
              </a:rPr>
              <a:t>1</a:t>
            </a:r>
            <a:r>
              <a:rPr sz="500" i="1" spc="85" dirty="0">
                <a:solidFill>
                  <a:srgbClr val="FF0000"/>
                </a:solidFill>
                <a:latin typeface="Georgia"/>
                <a:cs typeface="Georgia"/>
              </a:rPr>
              <a:t>,t	</a:t>
            </a:r>
            <a:r>
              <a:rPr sz="1050" i="1" spc="172" baseline="7936" dirty="0">
                <a:solidFill>
                  <a:srgbClr val="FF0000"/>
                </a:solidFill>
                <a:latin typeface="Calibri"/>
                <a:cs typeface="Calibri"/>
              </a:rPr>
              <a:t>∂W</a:t>
            </a:r>
            <a:r>
              <a:rPr sz="500" i="1" spc="114" dirty="0">
                <a:solidFill>
                  <a:srgbClr val="FF0000"/>
                </a:solidFill>
                <a:latin typeface="Georgia"/>
                <a:cs typeface="Georgia"/>
              </a:rPr>
              <a:t>L,t	</a:t>
            </a:r>
            <a:r>
              <a:rPr sz="1050" i="1" spc="89" baseline="7936" dirty="0">
                <a:solidFill>
                  <a:srgbClr val="FF0000"/>
                </a:solidFill>
                <a:latin typeface="Calibri"/>
                <a:cs typeface="Calibri"/>
              </a:rPr>
              <a:t>∂b</a:t>
            </a:r>
            <a:r>
              <a:rPr sz="500" spc="60" dirty="0">
                <a:solidFill>
                  <a:srgbClr val="FF0000"/>
                </a:solidFill>
                <a:latin typeface="Lucida Sans Unicode"/>
                <a:cs typeface="Lucida Sans Unicode"/>
              </a:rPr>
              <a:t>1</a:t>
            </a:r>
            <a:r>
              <a:rPr sz="500" i="1" spc="60" dirty="0">
                <a:solidFill>
                  <a:srgbClr val="FF0000"/>
                </a:solidFill>
                <a:latin typeface="Georgia"/>
                <a:cs typeface="Georgia"/>
              </a:rPr>
              <a:t>,t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15409" y="1928385"/>
            <a:ext cx="1003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3870" algn="l"/>
                <a:tab pos="863600" algn="l"/>
              </a:tabLst>
            </a:pPr>
            <a:r>
              <a:rPr sz="10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FF0000"/>
                </a:solidFill>
                <a:latin typeface="Calibri"/>
                <a:cs typeface="Calibri"/>
              </a:rPr>
              <a:t>.,</a:t>
            </a:r>
            <a:r>
              <a:rPr sz="1000" i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0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000" i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0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FF0000"/>
                </a:solidFill>
                <a:latin typeface="Calibri"/>
                <a:cs typeface="Calibri"/>
              </a:rPr>
              <a:t>.,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03901" y="1893541"/>
            <a:ext cx="3695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700" i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700" i="1" u="sng" spc="2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700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(</a:t>
            </a:r>
            <a:r>
              <a:rPr sz="700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θ</a:t>
            </a:r>
            <a:r>
              <a:rPr sz="7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)</a:t>
            </a:r>
            <a:endParaRPr sz="700">
              <a:latin typeface="Verdana"/>
              <a:cs typeface="Verdana"/>
            </a:endParaRPr>
          </a:p>
          <a:p>
            <a:pPr marL="66675">
              <a:lnSpc>
                <a:spcPct val="100000"/>
              </a:lnSpc>
              <a:spcBef>
                <a:spcPts val="90"/>
              </a:spcBef>
            </a:pPr>
            <a:r>
              <a:rPr sz="1050" i="1" spc="135" baseline="7936" dirty="0">
                <a:solidFill>
                  <a:srgbClr val="FF0000"/>
                </a:solidFill>
                <a:latin typeface="Calibri"/>
                <a:cs typeface="Calibri"/>
              </a:rPr>
              <a:t>∂b</a:t>
            </a:r>
            <a:r>
              <a:rPr sz="500" i="1" spc="90" dirty="0">
                <a:solidFill>
                  <a:srgbClr val="FF0000"/>
                </a:solidFill>
                <a:latin typeface="Georgia"/>
                <a:cs typeface="Georgia"/>
              </a:rPr>
              <a:t>L,t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39070" y="1825896"/>
            <a:ext cx="1776730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710689" algn="l"/>
              </a:tabLst>
            </a:pPr>
            <a:r>
              <a:rPr sz="1000" spc="185" dirty="0">
                <a:solidFill>
                  <a:srgbClr val="FF0000"/>
                </a:solidFill>
                <a:latin typeface="Sitka Banner"/>
                <a:cs typeface="Sitka Banner"/>
              </a:rPr>
              <a:t> 	 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90464" y="1890079"/>
            <a:ext cx="850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2211882"/>
            <a:ext cx="63233" cy="6323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760357" y="2126397"/>
            <a:ext cx="2772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libri"/>
                <a:cs typeface="Calibri"/>
              </a:rPr>
              <a:t>Now,  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 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 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feedforward</a:t>
            </a:r>
            <a:r>
              <a:rPr sz="1100" spc="509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neural 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network,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22257" y="2298469"/>
            <a:ext cx="28486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2545">
              <a:lnSpc>
                <a:spcPct val="102600"/>
              </a:lnSpc>
              <a:spcBef>
                <a:spcPts val="55"/>
              </a:spcBef>
              <a:tabLst>
                <a:tab pos="1076325" algn="l"/>
                <a:tab pos="1351280" algn="l"/>
                <a:tab pos="2689860" algn="l"/>
              </a:tabLst>
            </a:pPr>
            <a:r>
              <a:rPr sz="1100" spc="15" dirty="0">
                <a:latin typeface="Calibri"/>
                <a:cs typeface="Calibri"/>
              </a:rPr>
              <a:t>instead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20" dirty="0">
                <a:latin typeface="Calibri"/>
                <a:cs typeface="Calibri"/>
              </a:rPr>
              <a:t>w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100" spc="-40" dirty="0">
                <a:latin typeface="Calibri"/>
                <a:cs typeface="Calibri"/>
              </a:rPr>
              <a:t>]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w</a:t>
            </a:r>
            <a:r>
              <a:rPr sz="1100" spc="-6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v</a:t>
            </a:r>
            <a:r>
              <a:rPr sz="1100" spc="-6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spc="190" dirty="0">
                <a:latin typeface="Calibri"/>
                <a:cs typeface="Calibri"/>
              </a:rPr>
              <a:t>= 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-40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50800" marR="43180">
              <a:lnSpc>
                <a:spcPct val="102699"/>
              </a:lnSpc>
              <a:spcBef>
                <a:spcPts val="300"/>
              </a:spcBef>
            </a:pP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still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use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algorithm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learning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parameters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2766060"/>
            <a:ext cx="63233" cy="63233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1" name="object 5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11</a:t>
            </a:fld>
            <a:r>
              <a:rPr spc="75" dirty="0"/>
              <a:t>/9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186321"/>
            <a:ext cx="63233" cy="632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95" y="100849"/>
            <a:ext cx="2943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5" dirty="0"/>
              <a:t>Except</a:t>
            </a:r>
            <a:r>
              <a:rPr spc="105" dirty="0"/>
              <a:t> </a:t>
            </a:r>
            <a:r>
              <a:rPr spc="35" dirty="0"/>
              <a:t>that</a:t>
            </a:r>
            <a:r>
              <a:rPr spc="100" dirty="0"/>
              <a:t> </a:t>
            </a:r>
            <a:r>
              <a:rPr spc="-15" dirty="0"/>
              <a:t>now</a:t>
            </a:r>
            <a:r>
              <a:rPr spc="100" dirty="0"/>
              <a:t> </a:t>
            </a:r>
            <a:r>
              <a:rPr spc="10" dirty="0"/>
              <a:t>our</a:t>
            </a:r>
            <a:r>
              <a:rPr spc="100" dirty="0"/>
              <a:t> </a:t>
            </a:r>
            <a:r>
              <a:rPr spc="-150" dirty="0">
                <a:latin typeface="SimSun-ExtB"/>
                <a:cs typeface="SimSun-ExtB"/>
              </a:rPr>
              <a:t>∇</a:t>
            </a:r>
            <a:r>
              <a:rPr i="1" spc="-150" dirty="0">
                <a:latin typeface="Calibri"/>
                <a:cs typeface="Calibri"/>
              </a:rPr>
              <a:t>θ</a:t>
            </a:r>
            <a:r>
              <a:rPr i="1" spc="130" dirty="0">
                <a:latin typeface="Calibri"/>
                <a:cs typeface="Calibri"/>
              </a:rPr>
              <a:t> </a:t>
            </a:r>
            <a:r>
              <a:rPr spc="15" dirty="0"/>
              <a:t>looks</a:t>
            </a:r>
            <a:r>
              <a:rPr spc="100" dirty="0"/>
              <a:t> </a:t>
            </a:r>
            <a:r>
              <a:rPr spc="10" dirty="0"/>
              <a:t>much</a:t>
            </a:r>
            <a:r>
              <a:rPr spc="105" dirty="0"/>
              <a:t> </a:t>
            </a:r>
            <a:r>
              <a:rPr spc="-10" dirty="0"/>
              <a:t>more</a:t>
            </a:r>
            <a:r>
              <a:rPr spc="100" dirty="0"/>
              <a:t> </a:t>
            </a:r>
            <a:r>
              <a:rPr spc="25" dirty="0"/>
              <a:t>nasty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388" y="92775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75" dirty="0">
                <a:latin typeface="Sitka Banner"/>
                <a:cs typeface="Sitka Banner"/>
              </a:rPr>
              <a:t>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88" y="109401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75" dirty="0">
                <a:latin typeface="Sitka Banner"/>
                <a:cs typeface="Sitka Banner"/>
              </a:rPr>
              <a:t>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388" y="1177136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Sitka Banner"/>
                <a:cs typeface="Sitka Banner"/>
              </a:rPr>
              <a:t>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388" y="1265807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Sitka Banner"/>
                <a:cs typeface="Sitka Banner"/>
              </a:rPr>
              <a:t>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988" y="500670"/>
            <a:ext cx="498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562" baseline="25252" dirty="0">
                <a:latin typeface="Sitka Banner"/>
                <a:cs typeface="Sitka Banner"/>
              </a:rPr>
              <a:t></a:t>
            </a:r>
            <a:r>
              <a:rPr sz="1650" spc="-112" baseline="25252" dirty="0">
                <a:latin typeface="Sitka Banner"/>
                <a:cs typeface="Sitka Banner"/>
              </a:rPr>
              <a:t> </a:t>
            </a: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459" y="56892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6162" y="537996"/>
            <a:ext cx="332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4797" y="537996"/>
            <a:ext cx="332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8149" y="56892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1865" y="537996"/>
            <a:ext cx="332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1236" y="56892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2262" y="537996"/>
            <a:ext cx="3575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8957" y="56892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2662" y="537996"/>
            <a:ext cx="360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7309" y="537996"/>
            <a:ext cx="754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   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4948" y="56892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107" y="934629"/>
            <a:ext cx="332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952" y="1050656"/>
            <a:ext cx="1898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0" dirty="0">
                <a:latin typeface="Calibri"/>
                <a:cs typeface="Calibri"/>
              </a:rPr>
              <a:t>∂</a:t>
            </a:r>
            <a:r>
              <a:rPr sz="800" i="1" spc="85" dirty="0">
                <a:latin typeface="Calibri"/>
                <a:cs typeface="Calibri"/>
              </a:rPr>
              <a:t>W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061" y="1090020"/>
            <a:ext cx="165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Calibri"/>
                <a:cs typeface="Calibri"/>
              </a:rPr>
              <a:t>121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459" y="965554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3599" y="1064715"/>
            <a:ext cx="391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6944" dirty="0">
                <a:latin typeface="Calibri"/>
                <a:cs typeface="Calibri"/>
              </a:rPr>
              <a:t>∂W</a:t>
            </a:r>
            <a:r>
              <a:rPr sz="600" spc="80" dirty="0">
                <a:latin typeface="Calibri"/>
                <a:cs typeface="Calibri"/>
              </a:rPr>
              <a:t>12</a:t>
            </a:r>
            <a:r>
              <a:rPr sz="600" i="1" spc="80" dirty="0"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8254" y="1064715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97" baseline="6944" dirty="0">
                <a:latin typeface="Calibri"/>
                <a:cs typeface="Calibri"/>
              </a:rPr>
              <a:t>∂W</a:t>
            </a:r>
            <a:r>
              <a:rPr sz="600" spc="65" dirty="0">
                <a:latin typeface="Calibri"/>
                <a:cs typeface="Calibri"/>
              </a:rPr>
              <a:t>221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9289" y="1064715"/>
            <a:ext cx="391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6944" dirty="0">
                <a:latin typeface="Calibri"/>
                <a:cs typeface="Calibri"/>
              </a:rPr>
              <a:t>∂W</a:t>
            </a:r>
            <a:r>
              <a:rPr sz="600" spc="80" dirty="0">
                <a:latin typeface="Calibri"/>
                <a:cs typeface="Calibri"/>
              </a:rPr>
              <a:t>22</a:t>
            </a:r>
            <a:r>
              <a:rPr sz="600" i="1" spc="80" dirty="0"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2376" y="1067662"/>
            <a:ext cx="4267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50" baseline="10416" dirty="0">
                <a:latin typeface="Calibri"/>
                <a:cs typeface="Calibri"/>
              </a:rPr>
              <a:t>∂W</a:t>
            </a:r>
            <a:r>
              <a:rPr sz="600" i="1" spc="100" dirty="0">
                <a:latin typeface="Calibri"/>
                <a:cs typeface="Calibri"/>
              </a:rPr>
              <a:t>L,</a:t>
            </a:r>
            <a:r>
              <a:rPr sz="600" spc="100" dirty="0">
                <a:latin typeface="Calibri"/>
                <a:cs typeface="Calibri"/>
              </a:rPr>
              <a:t>21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3143" y="1050656"/>
            <a:ext cx="2781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Calibri"/>
                <a:cs typeface="Calibri"/>
              </a:rPr>
              <a:t>∂b</a:t>
            </a:r>
            <a:r>
              <a:rPr sz="900" spc="44" baseline="-9259" dirty="0">
                <a:latin typeface="Calibri"/>
                <a:cs typeface="Calibri"/>
              </a:rPr>
              <a:t>12</a:t>
            </a:r>
            <a:endParaRPr sz="900" baseline="-9259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58902" y="692028"/>
          <a:ext cx="5035547" cy="386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/>
                <a:gridCol w="541020"/>
                <a:gridCol w="534035"/>
                <a:gridCol w="669925"/>
                <a:gridCol w="710564"/>
                <a:gridCol w="583564"/>
                <a:gridCol w="451485"/>
                <a:gridCol w="520064"/>
                <a:gridCol w="508635"/>
              </a:tblGrid>
              <a:tr h="196678">
                <a:tc>
                  <a:txBody>
                    <a:bodyPr/>
                    <a:lstStyle/>
                    <a:p>
                      <a:pPr marL="31750">
                        <a:lnSpc>
                          <a:spcPts val="869"/>
                        </a:lnSpc>
                      </a:pPr>
                      <a:r>
                        <a:rPr sz="1200" i="1" spc="97" baseline="6944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spc="65" dirty="0">
                          <a:latin typeface="Calibri"/>
                          <a:cs typeface="Calibri"/>
                        </a:rPr>
                        <a:t>111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869"/>
                        </a:lnSpc>
                      </a:pPr>
                      <a:r>
                        <a:rPr sz="1200" i="1" spc="120" baseline="6944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spc="8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600" i="1" spc="80" dirty="0">
                          <a:latin typeface="Calibri"/>
                          <a:cs typeface="Calibri"/>
                        </a:rPr>
                        <a:t>n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869"/>
                        </a:lnSpc>
                      </a:pPr>
                      <a:r>
                        <a:rPr sz="1200" i="1" spc="97" baseline="6944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spc="65" dirty="0">
                          <a:latin typeface="Calibri"/>
                          <a:cs typeface="Calibri"/>
                        </a:rPr>
                        <a:t>211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200" i="1" spc="120" baseline="6944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spc="80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600" i="1" spc="80" dirty="0">
                          <a:latin typeface="Calibri"/>
                          <a:cs typeface="Calibri"/>
                        </a:rPr>
                        <a:t>n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890"/>
                        </a:lnSpc>
                      </a:pPr>
                      <a:r>
                        <a:rPr sz="1200" i="1" spc="150" baseline="10416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i="1" spc="10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600" spc="100" dirty="0">
                          <a:latin typeface="Calibri"/>
                          <a:cs typeface="Calibri"/>
                        </a:rPr>
                        <a:t>11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900"/>
                        </a:lnSpc>
                      </a:pPr>
                      <a:r>
                        <a:rPr sz="1200" i="1" spc="165" baseline="10416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i="1" spc="1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600" spc="1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600" i="1" spc="110" dirty="0">
                          <a:latin typeface="Calibri"/>
                          <a:cs typeface="Calibri"/>
                        </a:rPr>
                        <a:t>k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1200" i="1" spc="165" baseline="10416" dirty="0">
                          <a:latin typeface="Calibri"/>
                          <a:cs typeface="Calibri"/>
                        </a:rPr>
                        <a:t>∂W</a:t>
                      </a:r>
                      <a:r>
                        <a:rPr sz="600" i="1" spc="1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600" spc="1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600" i="1" spc="110" dirty="0">
                          <a:latin typeface="Calibri"/>
                          <a:cs typeface="Calibri"/>
                        </a:rPr>
                        <a:t>k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760"/>
                        </a:lnSpc>
                      </a:pPr>
                      <a:r>
                        <a:rPr sz="800" i="1" spc="30" dirty="0">
                          <a:latin typeface="Calibri"/>
                          <a:cs typeface="Calibri"/>
                        </a:rPr>
                        <a:t>∂b</a:t>
                      </a:r>
                      <a:r>
                        <a:rPr sz="900" spc="44" baseline="-9259" dirty="0">
                          <a:latin typeface="Calibri"/>
                          <a:cs typeface="Calibri"/>
                        </a:rPr>
                        <a:t>11</a:t>
                      </a:r>
                      <a:endParaRPr sz="900" baseline="-9259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760"/>
                        </a:lnSpc>
                      </a:pPr>
                      <a:r>
                        <a:rPr sz="800" i="1" spc="80" dirty="0">
                          <a:latin typeface="Calibri"/>
                          <a:cs typeface="Calibri"/>
                        </a:rPr>
                        <a:t>∂b</a:t>
                      </a:r>
                      <a:r>
                        <a:rPr sz="900" i="1" spc="120" baseline="-13888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900" spc="120" baseline="-13888" dirty="0">
                          <a:latin typeface="Calibri"/>
                          <a:cs typeface="Calibri"/>
                        </a:rPr>
                        <a:t>1</a:t>
                      </a:r>
                      <a:endParaRPr sz="9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90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240"/>
                        </a:lnSpc>
                        <a:spcBef>
                          <a:spcPts val="155"/>
                        </a:spcBef>
                      </a:pP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  </a:t>
                      </a:r>
                      <a:r>
                        <a:rPr sz="1650" i="1" spc="82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40"/>
                        </a:lnSpc>
                        <a:spcBef>
                          <a:spcPts val="155"/>
                        </a:spcBef>
                      </a:pP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endParaRPr sz="1650" baseline="-27777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240"/>
                        </a:lnSpc>
                        <a:spcBef>
                          <a:spcPts val="155"/>
                        </a:spcBef>
                      </a:pP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  </a:t>
                      </a:r>
                      <a:r>
                        <a:rPr sz="1650" i="1" spc="82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endParaRPr sz="1650" baseline="-27777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  <a:spcBef>
                          <a:spcPts val="155"/>
                        </a:spcBef>
                      </a:pP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   </a:t>
                      </a:r>
                      <a:r>
                        <a:rPr sz="1650" i="1" spc="-82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r>
                        <a:rPr sz="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   </a:t>
                      </a:r>
                      <a:r>
                        <a:rPr sz="1650" i="1" spc="-52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r>
                        <a:rPr sz="800" u="sng" spc="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940"/>
                        </a:lnSpc>
                        <a:spcBef>
                          <a:spcPts val="455"/>
                        </a:spcBef>
                      </a:pP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r>
                        <a:rPr sz="800" u="sng" spc="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gridSpan="2">
                  <a:txBody>
                    <a:bodyPr/>
                    <a:lstStyle/>
                    <a:p>
                      <a:pPr marL="43180">
                        <a:lnSpc>
                          <a:spcPts val="1240"/>
                        </a:lnSpc>
                        <a:spcBef>
                          <a:spcPts val="155"/>
                        </a:spcBef>
                      </a:pP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50" i="1" spc="-104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i="1" baseline="-27777" dirty="0">
                          <a:latin typeface="Calibri"/>
                          <a:cs typeface="Calibri"/>
                        </a:rPr>
                        <a:t>.  </a:t>
                      </a:r>
                      <a:r>
                        <a:rPr sz="1650" i="1" spc="-67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∂</a:t>
                      </a:r>
                      <a:r>
                        <a:rPr sz="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800" i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θ</a:t>
                      </a: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5086324" y="1050656"/>
            <a:ext cx="1339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0" dirty="0">
                <a:latin typeface="Calibri"/>
                <a:cs typeface="Calibri"/>
              </a:rPr>
              <a:t>∂</a:t>
            </a:r>
            <a:r>
              <a:rPr sz="800" i="1" spc="-50" dirty="0">
                <a:latin typeface="Calibri"/>
                <a:cs typeface="Calibri"/>
              </a:rPr>
              <a:t>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4960" y="1092967"/>
            <a:ext cx="1365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50" dirty="0">
                <a:latin typeface="Calibri"/>
                <a:cs typeface="Calibri"/>
              </a:rPr>
              <a:t>L</a:t>
            </a:r>
            <a:r>
              <a:rPr sz="600" spc="60" dirty="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511" y="1136483"/>
            <a:ext cx="730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2900" algn="l"/>
                <a:tab pos="679450" algn="l"/>
              </a:tabLst>
            </a:pPr>
            <a:r>
              <a:rPr sz="1100" spc="20" dirty="0">
                <a:latin typeface="Calibri"/>
                <a:cs typeface="Calibri"/>
              </a:rPr>
              <a:t>.	.	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511" y="1237702"/>
            <a:ext cx="730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2900" algn="l"/>
                <a:tab pos="679450" algn="l"/>
              </a:tabLst>
            </a:pPr>
            <a:r>
              <a:rPr sz="1100" spc="20" dirty="0">
                <a:latin typeface="Calibri"/>
                <a:cs typeface="Calibri"/>
              </a:rPr>
              <a:t>.	.	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89214" y="1136483"/>
            <a:ext cx="1775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2900" algn="l"/>
                <a:tab pos="679450" algn="l"/>
                <a:tab pos="1016000" algn="l"/>
                <a:tab pos="1369695" algn="l"/>
                <a:tab pos="1723389" algn="l"/>
              </a:tabLst>
            </a:pPr>
            <a:r>
              <a:rPr sz="1100" spc="20" dirty="0">
                <a:latin typeface="Calibri"/>
                <a:cs typeface="Calibri"/>
              </a:rPr>
              <a:t>.	.	.	.	.	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89214" y="1237702"/>
            <a:ext cx="1775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2900" algn="l"/>
                <a:tab pos="679450" algn="l"/>
                <a:tab pos="1016000" algn="l"/>
                <a:tab pos="1369695" algn="l"/>
                <a:tab pos="1723389" algn="l"/>
              </a:tabLst>
            </a:pPr>
            <a:r>
              <a:rPr sz="1100" spc="20" dirty="0">
                <a:latin typeface="Calibri"/>
                <a:cs typeface="Calibri"/>
              </a:rPr>
              <a:t>.	.	.	.	.	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11713" y="1237702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3176" y="1136483"/>
            <a:ext cx="710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5915" algn="l"/>
                <a:tab pos="659130" algn="l"/>
              </a:tabLst>
            </a:pPr>
            <a:r>
              <a:rPr sz="1100" spc="20" dirty="0">
                <a:latin typeface="Calibri"/>
                <a:cs typeface="Calibri"/>
              </a:rPr>
              <a:t>.	.	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33176" y="1237702"/>
            <a:ext cx="710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5915" algn="l"/>
                <a:tab pos="659130" algn="l"/>
              </a:tabLst>
            </a:pPr>
            <a:r>
              <a:rPr sz="1100" spc="20" dirty="0">
                <a:latin typeface="Calibri"/>
                <a:cs typeface="Calibri"/>
              </a:rPr>
              <a:t>.	.	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6532" y="1393952"/>
            <a:ext cx="391795" cy="2857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1200" i="1" spc="120" baseline="6944" dirty="0">
                <a:latin typeface="Calibri"/>
                <a:cs typeface="Calibri"/>
              </a:rPr>
              <a:t>∂W</a:t>
            </a:r>
            <a:r>
              <a:rPr sz="600" spc="80" dirty="0">
                <a:latin typeface="Calibri"/>
                <a:cs typeface="Calibri"/>
              </a:rPr>
              <a:t>1</a:t>
            </a:r>
            <a:r>
              <a:rPr sz="600" i="1" spc="80" dirty="0">
                <a:latin typeface="Calibri"/>
                <a:cs typeface="Calibri"/>
              </a:rPr>
              <a:t>n</a:t>
            </a:r>
            <a:r>
              <a:rPr sz="600" spc="80" dirty="0"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2459" y="143349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46162" y="1402573"/>
            <a:ext cx="741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dirty="0">
                <a:latin typeface="Calibri"/>
                <a:cs typeface="Calibri"/>
              </a:rPr>
              <a:t>   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7579" y="1532660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50" baseline="6944" dirty="0">
                <a:latin typeface="Calibri"/>
                <a:cs typeface="Calibri"/>
              </a:rPr>
              <a:t>∂W</a:t>
            </a:r>
            <a:r>
              <a:rPr sz="600" spc="100" dirty="0">
                <a:latin typeface="Calibri"/>
                <a:cs typeface="Calibri"/>
              </a:rPr>
              <a:t>1</a:t>
            </a:r>
            <a:r>
              <a:rPr sz="600" i="1" spc="100" dirty="0">
                <a:latin typeface="Calibri"/>
                <a:cs typeface="Calibri"/>
              </a:rPr>
              <a:t>nn </a:t>
            </a:r>
            <a:r>
              <a:rPr sz="600" i="1" spc="325" dirty="0">
                <a:latin typeface="Calibri"/>
                <a:cs typeface="Calibri"/>
              </a:rPr>
              <a:t> </a:t>
            </a:r>
            <a:r>
              <a:rPr sz="1200" i="1" spc="120" baseline="6944" dirty="0">
                <a:latin typeface="Calibri"/>
                <a:cs typeface="Calibri"/>
              </a:rPr>
              <a:t>∂W</a:t>
            </a:r>
            <a:r>
              <a:rPr sz="600" spc="80" dirty="0">
                <a:latin typeface="Calibri"/>
                <a:cs typeface="Calibri"/>
              </a:rPr>
              <a:t>2</a:t>
            </a:r>
            <a:r>
              <a:rPr sz="600" i="1" spc="80" dirty="0">
                <a:latin typeface="Calibri"/>
                <a:cs typeface="Calibri"/>
              </a:rPr>
              <a:t>n</a:t>
            </a:r>
            <a:r>
              <a:rPr sz="600" spc="80" dirty="0"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58149" y="143349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83269" y="1393952"/>
            <a:ext cx="403860" cy="2857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1200" i="1" spc="150" baseline="6944" dirty="0">
                <a:latin typeface="Calibri"/>
                <a:cs typeface="Calibri"/>
              </a:rPr>
              <a:t>∂W</a:t>
            </a:r>
            <a:r>
              <a:rPr sz="600" spc="100" dirty="0">
                <a:latin typeface="Calibri"/>
                <a:cs typeface="Calibri"/>
              </a:rPr>
              <a:t>2</a:t>
            </a:r>
            <a:r>
              <a:rPr sz="600" i="1" spc="100" dirty="0">
                <a:latin typeface="Calibri"/>
                <a:cs typeface="Calibri"/>
              </a:rPr>
              <a:t>nn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31236" y="143349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56357" y="1535606"/>
            <a:ext cx="4387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72" baseline="10416" dirty="0">
                <a:latin typeface="Calibri"/>
                <a:cs typeface="Calibri"/>
              </a:rPr>
              <a:t>∂W</a:t>
            </a:r>
            <a:r>
              <a:rPr sz="600" i="1" spc="114" dirty="0">
                <a:latin typeface="Calibri"/>
                <a:cs typeface="Calibri"/>
              </a:rPr>
              <a:t>L,n</a:t>
            </a:r>
            <a:r>
              <a:rPr sz="600" spc="114" dirty="0"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86862" y="1365248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   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1650" i="1" spc="30" baseline="-27777" dirty="0">
                <a:latin typeface="Calibri"/>
                <a:cs typeface="Calibri"/>
              </a:rPr>
              <a:t>.</a:t>
            </a:r>
            <a:r>
              <a:rPr sz="1650" i="1" spc="-104" baseline="-27777" dirty="0">
                <a:latin typeface="Calibri"/>
                <a:cs typeface="Calibri"/>
              </a:rPr>
              <a:t> </a:t>
            </a:r>
            <a:r>
              <a:rPr sz="1650" i="1" spc="30" baseline="-27777" dirty="0">
                <a:latin typeface="Calibri"/>
                <a:cs typeface="Calibri"/>
              </a:rPr>
              <a:t>.</a:t>
            </a:r>
            <a:r>
              <a:rPr sz="1650" i="1" spc="-104" baseline="-27777" dirty="0">
                <a:latin typeface="Calibri"/>
                <a:cs typeface="Calibri"/>
              </a:rPr>
              <a:t> </a:t>
            </a:r>
            <a:r>
              <a:rPr sz="1650" i="1" spc="30" baseline="-27777" dirty="0">
                <a:latin typeface="Calibri"/>
                <a:cs typeface="Calibri"/>
              </a:rPr>
              <a:t>.</a:t>
            </a:r>
            <a:endParaRPr sz="1650" baseline="-27777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51377" y="1068513"/>
            <a:ext cx="916305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ts val="745"/>
              </a:lnSpc>
              <a:spcBef>
                <a:spcPts val="95"/>
              </a:spcBef>
            </a:pPr>
            <a:r>
              <a:rPr sz="1200" i="1" spc="165" baseline="10416" dirty="0">
                <a:latin typeface="Calibri"/>
                <a:cs typeface="Calibri"/>
              </a:rPr>
              <a:t>∂W</a:t>
            </a:r>
            <a:r>
              <a:rPr sz="600" i="1" spc="110" dirty="0">
                <a:latin typeface="Calibri"/>
                <a:cs typeface="Calibri"/>
              </a:rPr>
              <a:t>L,</a:t>
            </a:r>
            <a:r>
              <a:rPr sz="600" spc="110" dirty="0">
                <a:latin typeface="Calibri"/>
                <a:cs typeface="Calibri"/>
              </a:rPr>
              <a:t>2</a:t>
            </a:r>
            <a:r>
              <a:rPr sz="600" i="1" spc="110" dirty="0">
                <a:latin typeface="Calibri"/>
                <a:cs typeface="Calibri"/>
              </a:rPr>
              <a:t>k  </a:t>
            </a:r>
            <a:r>
              <a:rPr sz="600" i="1" spc="170" dirty="0">
                <a:latin typeface="Calibri"/>
                <a:cs typeface="Calibri"/>
              </a:rPr>
              <a:t> </a:t>
            </a:r>
            <a:r>
              <a:rPr sz="1200" i="1" spc="165" baseline="10416" dirty="0">
                <a:latin typeface="Calibri"/>
                <a:cs typeface="Calibri"/>
              </a:rPr>
              <a:t>∂W</a:t>
            </a:r>
            <a:r>
              <a:rPr sz="600" i="1" spc="110" dirty="0">
                <a:latin typeface="Calibri"/>
                <a:cs typeface="Calibri"/>
              </a:rPr>
              <a:t>L,</a:t>
            </a:r>
            <a:r>
              <a:rPr sz="600" spc="110" dirty="0">
                <a:latin typeface="Calibri"/>
                <a:cs typeface="Calibri"/>
              </a:rPr>
              <a:t>2</a:t>
            </a:r>
            <a:r>
              <a:rPr sz="600" i="1" spc="110" dirty="0">
                <a:latin typeface="Calibri"/>
                <a:cs typeface="Calibri"/>
              </a:rPr>
              <a:t>k</a:t>
            </a:r>
            <a:endParaRPr sz="600">
              <a:latin typeface="Calibri"/>
              <a:cs typeface="Calibri"/>
            </a:endParaRPr>
          </a:p>
          <a:p>
            <a:pPr marL="217804">
              <a:lnSpc>
                <a:spcPts val="844"/>
              </a:lnSpc>
              <a:tabLst>
                <a:tab pos="672465" algn="l"/>
              </a:tabLst>
            </a:pPr>
            <a:r>
              <a:rPr sz="1100" spc="20" dirty="0">
                <a:latin typeface="Calibri"/>
                <a:cs typeface="Calibri"/>
              </a:rPr>
              <a:t>.	.</a:t>
            </a:r>
            <a:endParaRPr sz="1100">
              <a:latin typeface="Calibri"/>
              <a:cs typeface="Calibri"/>
            </a:endParaRPr>
          </a:p>
          <a:p>
            <a:pPr marL="217804">
              <a:lnSpc>
                <a:spcPts val="1050"/>
              </a:lnSpc>
            </a:pPr>
            <a:r>
              <a:rPr sz="1100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83820">
              <a:lnSpc>
                <a:spcPts val="950"/>
              </a:lnSpc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i="1" spc="187" baseline="10416" dirty="0">
                <a:latin typeface="Calibri"/>
                <a:cs typeface="Calibri"/>
              </a:rPr>
              <a:t>∂W</a:t>
            </a:r>
            <a:r>
              <a:rPr sz="600" i="1" spc="125" dirty="0">
                <a:latin typeface="Calibri"/>
                <a:cs typeface="Calibri"/>
              </a:rPr>
              <a:t>L,nk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8724" y="1536457"/>
            <a:ext cx="4419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87" baseline="10416" dirty="0">
                <a:latin typeface="Calibri"/>
                <a:cs typeface="Calibri"/>
              </a:rPr>
              <a:t>∂W</a:t>
            </a:r>
            <a:r>
              <a:rPr sz="600" i="1" spc="125" dirty="0">
                <a:latin typeface="Calibri"/>
                <a:cs typeface="Calibri"/>
              </a:rPr>
              <a:t>L,nk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77309" y="1402573"/>
            <a:ext cx="754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   </a:t>
            </a:r>
            <a:r>
              <a:rPr sz="800" spc="-90" dirty="0">
                <a:latin typeface="Calibri"/>
                <a:cs typeface="Calibri"/>
              </a:rPr>
              <a:t> </a:t>
            </a: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17123" y="1518601"/>
            <a:ext cx="290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Calibri"/>
                <a:cs typeface="Calibri"/>
              </a:rPr>
              <a:t>∂b</a:t>
            </a:r>
            <a:r>
              <a:rPr sz="900" spc="82" baseline="-9259" dirty="0">
                <a:latin typeface="Calibri"/>
                <a:cs typeface="Calibri"/>
              </a:rPr>
              <a:t>1</a:t>
            </a:r>
            <a:r>
              <a:rPr sz="900" i="1" spc="82" baseline="-9259" dirty="0">
                <a:latin typeface="Calibri"/>
                <a:cs typeface="Calibri"/>
              </a:rPr>
              <a:t>n</a:t>
            </a:r>
            <a:endParaRPr sz="900" baseline="-9259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94948" y="143349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0068" y="1402573"/>
            <a:ext cx="38354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35"/>
              </a:lnSpc>
              <a:spcBef>
                <a:spcPts val="95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76200">
              <a:lnSpc>
                <a:spcPts val="935"/>
              </a:lnSpc>
            </a:pPr>
            <a:r>
              <a:rPr sz="800" i="1" spc="95" dirty="0">
                <a:latin typeface="Calibri"/>
                <a:cs typeface="Calibri"/>
              </a:rPr>
              <a:t>∂b</a:t>
            </a:r>
            <a:r>
              <a:rPr sz="900" i="1" spc="142" baseline="-13888" dirty="0">
                <a:latin typeface="Calibri"/>
                <a:cs typeface="Calibri"/>
              </a:rPr>
              <a:t>Lk</a:t>
            </a:r>
            <a:endParaRPr sz="900" baseline="-13888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0068" y="500670"/>
            <a:ext cx="491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800" i="1" u="sng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8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1650" spc="-562" baseline="25252" dirty="0">
                <a:latin typeface="Sitka Banner"/>
                <a:cs typeface="Sitka Banner"/>
              </a:rPr>
              <a:t></a:t>
            </a:r>
            <a:endParaRPr sz="1650" baseline="25252">
              <a:latin typeface="Sitka Banner"/>
              <a:cs typeface="Sitka Banner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67959" y="92775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75" dirty="0">
                <a:latin typeface="Sitka Banner"/>
                <a:cs typeface="Sitka Banner"/>
              </a:rPr>
              <a:t>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67959" y="109401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75" dirty="0">
                <a:latin typeface="Sitka Banner"/>
                <a:cs typeface="Sitka Banner"/>
              </a:rPr>
              <a:t>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42559" y="1177136"/>
            <a:ext cx="168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40" dirty="0">
                <a:latin typeface="Sitka Banner"/>
                <a:cs typeface="Sitka Banner"/>
              </a:rPr>
              <a:t></a:t>
            </a:r>
            <a:r>
              <a:rPr sz="1650" spc="-1110" baseline="-35353" dirty="0">
                <a:latin typeface="Sitka Banner"/>
                <a:cs typeface="Sitka Banner"/>
              </a:rPr>
              <a:t></a:t>
            </a:r>
            <a:endParaRPr sz="1650" baseline="-35353">
              <a:latin typeface="Sitka Banner"/>
              <a:cs typeface="Sitka Banner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2144115"/>
            <a:ext cx="63233" cy="63233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573595" y="2058630"/>
            <a:ext cx="284099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latin typeface="SimSun-ExtB"/>
                <a:cs typeface="SimSun-ExtB"/>
              </a:rPr>
              <a:t>∇</a:t>
            </a:r>
            <a:r>
              <a:rPr sz="1100" i="1" spc="-150" dirty="0">
                <a:latin typeface="Calibri"/>
                <a:cs typeface="Calibri"/>
              </a:rPr>
              <a:t>θ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thus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composed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SimSun-ExtB"/>
                <a:cs typeface="SimSun-ExtB"/>
              </a:rPr>
              <a:t>∇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spc="-22" baseline="-10416" dirty="0">
                <a:latin typeface="Calibri"/>
                <a:cs typeface="Calibri"/>
              </a:rPr>
              <a:t>1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SimSun-ExtB"/>
                <a:cs typeface="SimSun-ExtB"/>
              </a:rPr>
              <a:t>∇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spc="-22" baseline="-10416" dirty="0">
                <a:latin typeface="Calibri"/>
                <a:cs typeface="Calibri"/>
              </a:rPr>
              <a:t>2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...</a:t>
            </a:r>
            <a:r>
              <a:rPr sz="1100" spc="20" dirty="0">
                <a:latin typeface="SimSun-ExtB"/>
                <a:cs typeface="SimSun-ExtB"/>
              </a:rPr>
              <a:t>∇</a:t>
            </a:r>
            <a:r>
              <a:rPr sz="1100" i="1" spc="20" dirty="0">
                <a:latin typeface="Calibri"/>
                <a:cs typeface="Calibri"/>
              </a:rPr>
              <a:t>W</a:t>
            </a:r>
            <a:r>
              <a:rPr sz="1200" i="1" spc="30" baseline="-10416" dirty="0">
                <a:latin typeface="Calibri"/>
                <a:cs typeface="Calibri"/>
              </a:rPr>
              <a:t>L</a:t>
            </a:r>
            <a:r>
              <a:rPr sz="1200" i="1" spc="30" baseline="-10416" dirty="0">
                <a:latin typeface="Verdana"/>
                <a:cs typeface="Verdana"/>
              </a:rPr>
              <a:t>−</a:t>
            </a:r>
            <a:r>
              <a:rPr sz="1200" spc="30" baseline="-10416" dirty="0">
                <a:latin typeface="Calibri"/>
                <a:cs typeface="Calibri"/>
              </a:rPr>
              <a:t>1</a:t>
            </a:r>
            <a:r>
              <a:rPr sz="1200" spc="254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R</a:t>
            </a:r>
            <a:r>
              <a:rPr sz="1200" i="1" spc="82" baseline="27777" dirty="0">
                <a:latin typeface="Calibri"/>
                <a:cs typeface="Calibri"/>
              </a:rPr>
              <a:t>n</a:t>
            </a:r>
            <a:r>
              <a:rPr sz="1200" i="1" spc="82" baseline="27777" dirty="0">
                <a:latin typeface="Verdana"/>
                <a:cs typeface="Verdana"/>
              </a:rPr>
              <a:t>×</a:t>
            </a:r>
            <a:r>
              <a:rPr sz="1200" i="1" spc="82" baseline="27777" dirty="0">
                <a:latin typeface="Calibri"/>
                <a:cs typeface="Calibri"/>
              </a:rPr>
              <a:t>n</a:t>
            </a:r>
            <a:r>
              <a:rPr sz="1100" i="1" spc="5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0" dirty="0">
                <a:latin typeface="SimSun-ExtB"/>
                <a:cs typeface="SimSun-ExtB"/>
              </a:rPr>
              <a:t>∇</a:t>
            </a: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i="1" spc="44" baseline="-10416" dirty="0">
                <a:latin typeface="Calibri"/>
                <a:cs typeface="Calibri"/>
              </a:rPr>
              <a:t>L</a:t>
            </a:r>
            <a:r>
              <a:rPr sz="1200" i="1" spc="254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R</a:t>
            </a:r>
            <a:r>
              <a:rPr sz="1200" i="1" spc="75" baseline="27777" dirty="0">
                <a:latin typeface="Calibri"/>
                <a:cs typeface="Calibri"/>
              </a:rPr>
              <a:t>n</a:t>
            </a:r>
            <a:r>
              <a:rPr sz="1200" i="1" spc="75" baseline="27777" dirty="0">
                <a:latin typeface="Verdana"/>
                <a:cs typeface="Verdana"/>
              </a:rPr>
              <a:t>×</a:t>
            </a:r>
            <a:r>
              <a:rPr sz="1200" i="1" spc="75" baseline="27777" dirty="0">
                <a:latin typeface="Calibri"/>
                <a:cs typeface="Calibri"/>
              </a:rPr>
              <a:t>k</a:t>
            </a:r>
            <a:r>
              <a:rPr sz="1100" i="1" spc="5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Verdana"/>
                <a:cs typeface="Verdana"/>
              </a:rPr>
              <a:t>−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75" baseline="27777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endParaRPr sz="1200" baseline="27777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61" name="object 6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12</a:t>
            </a:fld>
            <a:r>
              <a:rPr spc="75" dirty="0"/>
              <a:t>/9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91323"/>
            <a:ext cx="5193030" cy="1029335"/>
            <a:chOff x="309193" y="891323"/>
            <a:chExt cx="5193030" cy="1029335"/>
          </a:xfrm>
        </p:grpSpPr>
        <p:sp>
          <p:nvSpPr>
            <p:cNvPr id="3" name="object 3"/>
            <p:cNvSpPr/>
            <p:nvPr/>
          </p:nvSpPr>
          <p:spPr>
            <a:xfrm>
              <a:off x="309193" y="891323"/>
              <a:ext cx="5142230" cy="186690"/>
            </a:xfrm>
            <a:custGeom>
              <a:avLst/>
              <a:gdLst/>
              <a:ahLst/>
              <a:cxnLst/>
              <a:rect l="l" t="t" r="r" b="b"/>
              <a:pathLst>
                <a:path w="5142230" h="18669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5141666" y="186558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65225"/>
              <a:ext cx="5141665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1852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05825"/>
              <a:ext cx="5090807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59" y="935558"/>
              <a:ext cx="50742" cy="8829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09503"/>
              <a:ext cx="5142230" cy="760095"/>
            </a:xfrm>
            <a:custGeom>
              <a:avLst/>
              <a:gdLst/>
              <a:ahLst/>
              <a:cxnLst/>
              <a:rect l="l" t="t" r="r" b="b"/>
              <a:pathLst>
                <a:path w="5142230" h="760094">
                  <a:moveTo>
                    <a:pt x="5141666" y="0"/>
                  </a:moveTo>
                  <a:lnTo>
                    <a:pt x="0" y="0"/>
                  </a:lnTo>
                  <a:lnTo>
                    <a:pt x="0" y="709022"/>
                  </a:lnTo>
                  <a:lnTo>
                    <a:pt x="4008" y="728746"/>
                  </a:lnTo>
                  <a:lnTo>
                    <a:pt x="14922" y="744899"/>
                  </a:lnTo>
                  <a:lnTo>
                    <a:pt x="31075" y="755814"/>
                  </a:lnTo>
                  <a:lnTo>
                    <a:pt x="50800" y="759822"/>
                  </a:lnTo>
                  <a:lnTo>
                    <a:pt x="5090865" y="759822"/>
                  </a:lnTo>
                  <a:lnTo>
                    <a:pt x="5110590" y="755814"/>
                  </a:lnTo>
                  <a:lnTo>
                    <a:pt x="5126743" y="744899"/>
                  </a:lnTo>
                  <a:lnTo>
                    <a:pt x="5137657" y="728746"/>
                  </a:lnTo>
                  <a:lnTo>
                    <a:pt x="5141666" y="709022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59" y="973650"/>
              <a:ext cx="0" cy="864235"/>
            </a:xfrm>
            <a:custGeom>
              <a:avLst/>
              <a:gdLst/>
              <a:ahLst/>
              <a:cxnLst/>
              <a:rect l="l" t="t" r="r" b="b"/>
              <a:pathLst>
                <a:path h="864235">
                  <a:moveTo>
                    <a:pt x="0" y="8639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59" y="960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59" y="948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59" y="9355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172959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382991"/>
              <a:ext cx="63233" cy="63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1894" y="827567"/>
            <a:ext cx="3106420" cy="10058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3333B2"/>
                </a:solidFill>
                <a:latin typeface="Calibri"/>
                <a:cs typeface="Calibri"/>
              </a:rPr>
              <a:t>We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Calibri"/>
                <a:cs typeface="Calibri"/>
              </a:rPr>
              <a:t>need</a:t>
            </a:r>
            <a:r>
              <a:rPr sz="1100" spc="1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3333B2"/>
                </a:solidFill>
                <a:latin typeface="Calibri"/>
                <a:cs typeface="Calibri"/>
              </a:rPr>
              <a:t>to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answer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Calibri"/>
                <a:cs typeface="Calibri"/>
              </a:rPr>
              <a:t>two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Calibri"/>
                <a:cs typeface="Calibri"/>
              </a:rPr>
              <a:t>questions</a:t>
            </a:r>
            <a:endParaRPr sz="1100">
              <a:latin typeface="Calibri"/>
              <a:cs typeface="Calibri"/>
            </a:endParaRPr>
          </a:p>
          <a:p>
            <a:pPr marL="314960" marR="222885">
              <a:lnSpc>
                <a:spcPct val="125299"/>
              </a:lnSpc>
              <a:spcBef>
                <a:spcPts val="20"/>
              </a:spcBef>
            </a:pPr>
            <a:r>
              <a:rPr sz="1100" spc="50" dirty="0">
                <a:latin typeface="Calibri"/>
                <a:cs typeface="Calibri"/>
              </a:rPr>
              <a:t>H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25" dirty="0">
                <a:latin typeface="Calibri"/>
                <a:cs typeface="Calibri"/>
              </a:rPr>
              <a:t>o</a:t>
            </a:r>
            <a:r>
              <a:rPr sz="1100" spc="-35" dirty="0">
                <a:latin typeface="Calibri"/>
                <a:cs typeface="Calibri"/>
              </a:rPr>
              <a:t>ose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35" dirty="0">
                <a:latin typeface="Calibri"/>
                <a:cs typeface="Calibri"/>
              </a:rPr>
              <a:t>)?  </a:t>
            </a:r>
            <a:r>
              <a:rPr sz="1100" spc="20" dirty="0">
                <a:latin typeface="Calibri"/>
                <a:cs typeface="Calibri"/>
              </a:rPr>
              <a:t>How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compute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50" dirty="0">
                <a:latin typeface="SimSun-ExtB"/>
                <a:cs typeface="SimSun-ExtB"/>
              </a:rPr>
              <a:t>∇</a:t>
            </a:r>
            <a:r>
              <a:rPr sz="1100" i="1" spc="-150" dirty="0">
                <a:latin typeface="Calibri"/>
                <a:cs typeface="Calibri"/>
              </a:rPr>
              <a:t>θ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which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composed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endParaRPr sz="1100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Verdana"/>
                <a:cs typeface="Verdana"/>
              </a:rPr>
              <a:t>−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Verdana"/>
                <a:cs typeface="Verdana"/>
              </a:rPr>
              <a:t>×</a:t>
            </a:r>
            <a:r>
              <a:rPr sz="1200" i="1" spc="225" baseline="27777" dirty="0">
                <a:latin typeface="Calibri"/>
                <a:cs typeface="Calibri"/>
              </a:rPr>
              <a:t>n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Verdana"/>
                <a:cs typeface="Verdana"/>
              </a:rPr>
              <a:t>×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endParaRPr sz="1200" baseline="27777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Verdana"/>
                <a:cs typeface="Verdana"/>
              </a:rPr>
              <a:t>−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75" baseline="27777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104" baseline="27777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13</a:t>
            </a:fld>
            <a:r>
              <a:rPr spc="75" dirty="0"/>
              <a:t>/9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12123"/>
            <a:ext cx="4556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35" dirty="0">
                <a:latin typeface="Calibri"/>
                <a:cs typeface="Calibri"/>
              </a:rPr>
              <a:t>Module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4.3:</a:t>
            </a:r>
            <a:r>
              <a:rPr sz="1400" b="1" spc="400" dirty="0">
                <a:latin typeface="Calibri"/>
                <a:cs typeface="Calibri"/>
              </a:rPr>
              <a:t> </a:t>
            </a:r>
            <a:r>
              <a:rPr sz="1400" b="1" spc="160" dirty="0">
                <a:latin typeface="Calibri"/>
                <a:cs typeface="Calibri"/>
              </a:rPr>
              <a:t>Output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30" dirty="0">
                <a:latin typeface="Calibri"/>
                <a:cs typeface="Calibri"/>
              </a:rPr>
              <a:t>Functions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and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Loss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30" dirty="0">
                <a:latin typeface="Calibri"/>
                <a:cs typeface="Calibri"/>
              </a:rPr>
              <a:t>Functions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14</a:t>
            </a:fld>
            <a:r>
              <a:rPr spc="75" dirty="0"/>
              <a:t>/9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91323"/>
            <a:ext cx="5193030" cy="1029335"/>
            <a:chOff x="309193" y="891323"/>
            <a:chExt cx="5193030" cy="1029335"/>
          </a:xfrm>
        </p:grpSpPr>
        <p:sp>
          <p:nvSpPr>
            <p:cNvPr id="3" name="object 3"/>
            <p:cNvSpPr/>
            <p:nvPr/>
          </p:nvSpPr>
          <p:spPr>
            <a:xfrm>
              <a:off x="309193" y="891323"/>
              <a:ext cx="5142230" cy="186690"/>
            </a:xfrm>
            <a:custGeom>
              <a:avLst/>
              <a:gdLst/>
              <a:ahLst/>
              <a:cxnLst/>
              <a:rect l="l" t="t" r="r" b="b"/>
              <a:pathLst>
                <a:path w="5142230" h="18669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5141666" y="186558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65225"/>
              <a:ext cx="5141665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1852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05825"/>
              <a:ext cx="5090807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59" y="935558"/>
              <a:ext cx="50742" cy="8829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09503"/>
              <a:ext cx="5142230" cy="760095"/>
            </a:xfrm>
            <a:custGeom>
              <a:avLst/>
              <a:gdLst/>
              <a:ahLst/>
              <a:cxnLst/>
              <a:rect l="l" t="t" r="r" b="b"/>
              <a:pathLst>
                <a:path w="5142230" h="760094">
                  <a:moveTo>
                    <a:pt x="5141666" y="0"/>
                  </a:moveTo>
                  <a:lnTo>
                    <a:pt x="0" y="0"/>
                  </a:lnTo>
                  <a:lnTo>
                    <a:pt x="0" y="709022"/>
                  </a:lnTo>
                  <a:lnTo>
                    <a:pt x="4008" y="728746"/>
                  </a:lnTo>
                  <a:lnTo>
                    <a:pt x="14922" y="744899"/>
                  </a:lnTo>
                  <a:lnTo>
                    <a:pt x="31075" y="755814"/>
                  </a:lnTo>
                  <a:lnTo>
                    <a:pt x="50800" y="759822"/>
                  </a:lnTo>
                  <a:lnTo>
                    <a:pt x="5090865" y="759822"/>
                  </a:lnTo>
                  <a:lnTo>
                    <a:pt x="5110590" y="755814"/>
                  </a:lnTo>
                  <a:lnTo>
                    <a:pt x="5126743" y="744899"/>
                  </a:lnTo>
                  <a:lnTo>
                    <a:pt x="5137657" y="728746"/>
                  </a:lnTo>
                  <a:lnTo>
                    <a:pt x="5141666" y="709022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59" y="973650"/>
              <a:ext cx="0" cy="864235"/>
            </a:xfrm>
            <a:custGeom>
              <a:avLst/>
              <a:gdLst/>
              <a:ahLst/>
              <a:cxnLst/>
              <a:rect l="l" t="t" r="r" b="b"/>
              <a:pathLst>
                <a:path h="864235">
                  <a:moveTo>
                    <a:pt x="0" y="8639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59" y="960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59" y="948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59" y="9355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172959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382991"/>
              <a:ext cx="63233" cy="63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1894" y="827567"/>
            <a:ext cx="3106420" cy="10058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3333B2"/>
                </a:solidFill>
                <a:latin typeface="Calibri"/>
                <a:cs typeface="Calibri"/>
              </a:rPr>
              <a:t>We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Calibri"/>
                <a:cs typeface="Calibri"/>
              </a:rPr>
              <a:t>need</a:t>
            </a:r>
            <a:r>
              <a:rPr sz="1100" spc="1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3333B2"/>
                </a:solidFill>
                <a:latin typeface="Calibri"/>
                <a:cs typeface="Calibri"/>
              </a:rPr>
              <a:t>to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answer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Calibri"/>
                <a:cs typeface="Calibri"/>
              </a:rPr>
              <a:t>two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Calibri"/>
                <a:cs typeface="Calibri"/>
              </a:rPr>
              <a:t>questions</a:t>
            </a:r>
            <a:endParaRPr sz="1100">
              <a:latin typeface="Calibri"/>
              <a:cs typeface="Calibri"/>
            </a:endParaRPr>
          </a:p>
          <a:p>
            <a:pPr marL="314960" marR="184785">
              <a:lnSpc>
                <a:spcPct val="125299"/>
              </a:lnSpc>
              <a:spcBef>
                <a:spcPts val="20"/>
              </a:spcBef>
            </a:pP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ose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3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100" i="1" spc="-75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sz="1100" spc="8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?  </a:t>
            </a:r>
            <a:r>
              <a:rPr sz="1100" spc="20" dirty="0">
                <a:latin typeface="Calibri"/>
                <a:cs typeface="Calibri"/>
              </a:rPr>
              <a:t>How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compute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50" dirty="0">
                <a:latin typeface="SimSun-ExtB"/>
                <a:cs typeface="SimSun-ExtB"/>
              </a:rPr>
              <a:t>∇</a:t>
            </a:r>
            <a:r>
              <a:rPr sz="1100" i="1" spc="-150" dirty="0">
                <a:latin typeface="Calibri"/>
                <a:cs typeface="Calibri"/>
              </a:rPr>
              <a:t>θ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which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composed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of:</a:t>
            </a:r>
            <a:endParaRPr sz="1100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Verdana"/>
                <a:cs typeface="Verdana"/>
              </a:rPr>
              <a:t>−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Verdana"/>
                <a:cs typeface="Verdana"/>
              </a:rPr>
              <a:t>×</a:t>
            </a:r>
            <a:r>
              <a:rPr sz="1200" i="1" spc="225" baseline="27777" dirty="0">
                <a:latin typeface="Calibri"/>
                <a:cs typeface="Calibri"/>
              </a:rPr>
              <a:t>n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Verdana"/>
                <a:cs typeface="Verdana"/>
              </a:rPr>
              <a:t>×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endParaRPr sz="1200" baseline="27777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Verdana"/>
                <a:cs typeface="Verdana"/>
              </a:rPr>
              <a:t>−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75" baseline="27777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104" baseline="27777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15</a:t>
            </a:fld>
            <a:r>
              <a:rPr spc="75" dirty="0"/>
              <a:t>/9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15" y="1230583"/>
            <a:ext cx="2520315" cy="720090"/>
          </a:xfrm>
          <a:prstGeom prst="rect">
            <a:avLst/>
          </a:prstGeom>
          <a:ln w="1012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</a:pPr>
            <a:r>
              <a:rPr sz="1100" spc="30" dirty="0">
                <a:latin typeface="Calibri"/>
                <a:cs typeface="Calibri"/>
              </a:rPr>
              <a:t>Neural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network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with</a:t>
            </a:r>
            <a:endParaRPr sz="11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35"/>
              </a:spcBef>
            </a:pPr>
            <a:r>
              <a:rPr sz="1100" i="1" spc="275" dirty="0">
                <a:latin typeface="Calibri"/>
                <a:cs typeface="Calibri"/>
              </a:rPr>
              <a:t>L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y</a:t>
            </a:r>
            <a:r>
              <a:rPr sz="1100" spc="-10" dirty="0">
                <a:latin typeface="Calibri"/>
                <a:cs typeface="Calibri"/>
              </a:rPr>
              <a:t>ers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2350" y="1950592"/>
            <a:ext cx="89535" cy="360045"/>
            <a:chOff x="532350" y="1950592"/>
            <a:chExt cx="89535" cy="360045"/>
          </a:xfrm>
        </p:grpSpPr>
        <p:sp>
          <p:nvSpPr>
            <p:cNvPr id="4" name="object 4"/>
            <p:cNvSpPr/>
            <p:nvPr/>
          </p:nvSpPr>
          <p:spPr>
            <a:xfrm>
              <a:off x="576920" y="196071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411" y="195565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204" y="2277646"/>
            <a:ext cx="394335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0"/>
              </a:spcBef>
            </a:pPr>
            <a:r>
              <a:rPr sz="900" spc="40" dirty="0">
                <a:latin typeface="Calibri"/>
                <a:cs typeface="Calibri"/>
              </a:rPr>
              <a:t>isActor  </a:t>
            </a:r>
            <a:r>
              <a:rPr sz="900" spc="50" dirty="0">
                <a:latin typeface="Calibri"/>
                <a:cs typeface="Calibri"/>
              </a:rPr>
              <a:t>Damon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2354" y="1950592"/>
            <a:ext cx="89535" cy="360045"/>
            <a:chOff x="892354" y="1950592"/>
            <a:chExt cx="89535" cy="360045"/>
          </a:xfrm>
        </p:grpSpPr>
        <p:sp>
          <p:nvSpPr>
            <p:cNvPr id="8" name="object 8"/>
            <p:cNvSpPr/>
            <p:nvPr/>
          </p:nvSpPr>
          <p:spPr>
            <a:xfrm>
              <a:off x="936925" y="196071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415" y="195565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52359" y="1950592"/>
            <a:ext cx="89535" cy="360045"/>
            <a:chOff x="1252359" y="1950592"/>
            <a:chExt cx="89535" cy="360045"/>
          </a:xfrm>
        </p:grpSpPr>
        <p:sp>
          <p:nvSpPr>
            <p:cNvPr id="11" name="object 11"/>
            <p:cNvSpPr/>
            <p:nvPr/>
          </p:nvSpPr>
          <p:spPr>
            <a:xfrm>
              <a:off x="1296929" y="196071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7420" y="195565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86205" y="2313071"/>
            <a:ext cx="5257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35" dirty="0">
                <a:latin typeface="Calibri"/>
                <a:cs typeface="Calibri"/>
              </a:rPr>
              <a:t>isDirector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6205" y="2485143"/>
            <a:ext cx="328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latin typeface="Calibri"/>
                <a:cs typeface="Calibri"/>
              </a:rPr>
              <a:t>Nolan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12363" y="1950592"/>
            <a:ext cx="89535" cy="360045"/>
            <a:chOff x="1612363" y="1950592"/>
            <a:chExt cx="89535" cy="360045"/>
          </a:xfrm>
        </p:grpSpPr>
        <p:sp>
          <p:nvSpPr>
            <p:cNvPr id="16" name="object 16"/>
            <p:cNvSpPr/>
            <p:nvPr/>
          </p:nvSpPr>
          <p:spPr>
            <a:xfrm>
              <a:off x="1656933" y="196071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7424" y="195565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72368" y="1950592"/>
            <a:ext cx="89535" cy="360045"/>
            <a:chOff x="1972368" y="1950592"/>
            <a:chExt cx="89535" cy="360045"/>
          </a:xfrm>
        </p:grpSpPr>
        <p:sp>
          <p:nvSpPr>
            <p:cNvPr id="19" name="object 19"/>
            <p:cNvSpPr/>
            <p:nvPr/>
          </p:nvSpPr>
          <p:spPr>
            <a:xfrm>
              <a:off x="2016938" y="196071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7429" y="195565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332372" y="1950592"/>
            <a:ext cx="89535" cy="360045"/>
            <a:chOff x="2332372" y="1950592"/>
            <a:chExt cx="89535" cy="360045"/>
          </a:xfrm>
        </p:grpSpPr>
        <p:sp>
          <p:nvSpPr>
            <p:cNvPr id="22" name="object 22"/>
            <p:cNvSpPr/>
            <p:nvPr/>
          </p:nvSpPr>
          <p:spPr>
            <a:xfrm>
              <a:off x="2376942" y="196071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7433" y="195565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32361" y="870579"/>
            <a:ext cx="89535" cy="360045"/>
            <a:chOff x="1432361" y="870579"/>
            <a:chExt cx="89535" cy="360045"/>
          </a:xfrm>
        </p:grpSpPr>
        <p:sp>
          <p:nvSpPr>
            <p:cNvPr id="25" name="object 25"/>
            <p:cNvSpPr/>
            <p:nvPr/>
          </p:nvSpPr>
          <p:spPr>
            <a:xfrm>
              <a:off x="1476931" y="880701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7422" y="875640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84224" y="183422"/>
            <a:ext cx="371475" cy="6496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690"/>
              </a:spcBef>
            </a:pPr>
            <a:r>
              <a:rPr sz="1200" spc="-10" dirty="0">
                <a:latin typeface="Calibri"/>
                <a:cs typeface="Calibri"/>
              </a:rPr>
              <a:t>8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25499"/>
              </a:lnSpc>
              <a:spcBef>
                <a:spcPts val="170"/>
              </a:spcBef>
            </a:pPr>
            <a:r>
              <a:rPr sz="900" spc="55" dirty="0">
                <a:latin typeface="Calibri"/>
                <a:cs typeface="Calibri"/>
              </a:rPr>
              <a:t>Critics  </a:t>
            </a:r>
            <a:r>
              <a:rPr sz="900" spc="65" dirty="0">
                <a:latin typeface="Calibri"/>
                <a:cs typeface="Calibri"/>
              </a:rPr>
              <a:t>Rating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92354" y="870579"/>
            <a:ext cx="89535" cy="360045"/>
            <a:chOff x="892354" y="870579"/>
            <a:chExt cx="89535" cy="360045"/>
          </a:xfrm>
        </p:grpSpPr>
        <p:sp>
          <p:nvSpPr>
            <p:cNvPr id="29" name="object 29"/>
            <p:cNvSpPr/>
            <p:nvPr/>
          </p:nvSpPr>
          <p:spPr>
            <a:xfrm>
              <a:off x="936925" y="880701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7415" y="875640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0263" y="183422"/>
            <a:ext cx="761365" cy="6496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1200" i="1" spc="65" dirty="0">
                <a:latin typeface="Calibri"/>
                <a:cs typeface="Calibri"/>
              </a:rPr>
              <a:t>y</a:t>
            </a:r>
            <a:r>
              <a:rPr sz="1200" i="1" spc="97" baseline="-13888" dirty="0">
                <a:latin typeface="Calibri"/>
                <a:cs typeface="Calibri"/>
              </a:rPr>
              <a:t>i</a:t>
            </a:r>
            <a:r>
              <a:rPr sz="1200" i="1" spc="254" baseline="-13888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10" dirty="0">
                <a:latin typeface="SimSun-ExtB"/>
                <a:cs typeface="SimSun-ExtB"/>
              </a:rPr>
              <a:t>{</a:t>
            </a:r>
            <a:r>
              <a:rPr sz="1200" spc="-10" dirty="0">
                <a:latin typeface="Calibri"/>
                <a:cs typeface="Calibri"/>
              </a:rPr>
              <a:t>7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376555" marR="30480">
              <a:lnSpc>
                <a:spcPct val="125499"/>
              </a:lnSpc>
              <a:spcBef>
                <a:spcPts val="170"/>
              </a:spcBef>
            </a:pPr>
            <a:r>
              <a:rPr sz="900" spc="40" dirty="0">
                <a:latin typeface="Calibri"/>
                <a:cs typeface="Calibri"/>
              </a:rPr>
              <a:t>imdb 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65" dirty="0">
                <a:latin typeface="Calibri"/>
                <a:cs typeface="Calibri"/>
              </a:rPr>
              <a:t>Rating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72368" y="870579"/>
            <a:ext cx="89535" cy="360045"/>
            <a:chOff x="1972368" y="870579"/>
            <a:chExt cx="89535" cy="360045"/>
          </a:xfrm>
        </p:grpSpPr>
        <p:sp>
          <p:nvSpPr>
            <p:cNvPr id="33" name="object 33"/>
            <p:cNvSpPr/>
            <p:nvPr/>
          </p:nvSpPr>
          <p:spPr>
            <a:xfrm>
              <a:off x="2016938" y="880701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77429" y="875640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24215" y="183422"/>
            <a:ext cx="371475" cy="6496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90"/>
              </a:spcBef>
            </a:pPr>
            <a:r>
              <a:rPr sz="1200" spc="-10" dirty="0">
                <a:latin typeface="Calibri"/>
                <a:cs typeface="Calibri"/>
              </a:rPr>
              <a:t>7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7</a:t>
            </a:r>
            <a:r>
              <a:rPr sz="1200" spc="-10" dirty="0">
                <a:latin typeface="SimSun-ExtB"/>
                <a:cs typeface="SimSun-ExtB"/>
              </a:rPr>
              <a:t>}</a:t>
            </a:r>
            <a:endParaRPr sz="1200">
              <a:latin typeface="SimSun-ExtB"/>
              <a:cs typeface="SimSun-ExtB"/>
            </a:endParaRPr>
          </a:p>
          <a:p>
            <a:pPr marR="33020" algn="ctr">
              <a:lnSpc>
                <a:spcPct val="100000"/>
              </a:lnSpc>
              <a:spcBef>
                <a:spcPts val="445"/>
              </a:spcBef>
            </a:pPr>
            <a:r>
              <a:rPr sz="900" spc="165" dirty="0">
                <a:latin typeface="Calibri"/>
                <a:cs typeface="Calibri"/>
              </a:rPr>
              <a:t>RT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900" spc="65" dirty="0">
                <a:latin typeface="Calibri"/>
                <a:cs typeface="Calibri"/>
              </a:rPr>
              <a:t>Rating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8822" y="2396563"/>
            <a:ext cx="1962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24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48726" y="2396563"/>
            <a:ext cx="936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r>
              <a:rPr sz="1200" b="1" spc="31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105" y="2620134"/>
            <a:ext cx="1974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dirty="0">
                <a:latin typeface="Calibri"/>
                <a:cs typeface="Calibri"/>
              </a:rPr>
              <a:t>x</a:t>
            </a:r>
            <a:r>
              <a:rPr sz="1200" i="1" spc="179" baseline="-13888" dirty="0">
                <a:latin typeface="Calibri"/>
                <a:cs typeface="Calibri"/>
              </a:rPr>
              <a:t>i</a:t>
            </a:r>
            <a:endParaRPr sz="1200" baseline="-13888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96" y="186321"/>
            <a:ext cx="63233" cy="63233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70" dirty="0"/>
              <a:t>The</a:t>
            </a:r>
            <a:r>
              <a:rPr spc="250" dirty="0"/>
              <a:t> </a:t>
            </a:r>
            <a:r>
              <a:rPr spc="-5" dirty="0"/>
              <a:t>choice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dirty="0"/>
              <a:t>loss</a:t>
            </a:r>
            <a:r>
              <a:rPr spc="5" dirty="0"/>
              <a:t> </a:t>
            </a:r>
            <a:r>
              <a:rPr spc="20" dirty="0"/>
              <a:t>function</a:t>
            </a:r>
            <a:r>
              <a:rPr spc="250" dirty="0"/>
              <a:t> </a:t>
            </a:r>
            <a:r>
              <a:rPr dirty="0"/>
              <a:t>depends </a:t>
            </a:r>
            <a:r>
              <a:rPr spc="-235" dirty="0"/>
              <a:t> </a:t>
            </a:r>
            <a:r>
              <a:rPr spc="-5" dirty="0"/>
              <a:t>on</a:t>
            </a:r>
            <a:r>
              <a:rPr spc="105" dirty="0"/>
              <a:t> </a:t>
            </a:r>
            <a:r>
              <a:rPr spc="5" dirty="0"/>
              <a:t>the</a:t>
            </a:r>
            <a:r>
              <a:rPr spc="110" dirty="0"/>
              <a:t> </a:t>
            </a:r>
            <a:r>
              <a:rPr spc="10" dirty="0"/>
              <a:t>problem</a:t>
            </a:r>
            <a:r>
              <a:rPr spc="110" dirty="0"/>
              <a:t> </a:t>
            </a:r>
            <a:r>
              <a:rPr spc="35" dirty="0"/>
              <a:t>at</a:t>
            </a:r>
            <a:r>
              <a:rPr spc="105" dirty="0"/>
              <a:t> </a:t>
            </a:r>
            <a:r>
              <a:rPr spc="25" dirty="0"/>
              <a:t>hand</a:t>
            </a: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96" y="568439"/>
            <a:ext cx="63233" cy="6323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251708" y="482954"/>
            <a:ext cx="229489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841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 </a:t>
            </a:r>
            <a:r>
              <a:rPr sz="1100" spc="25" dirty="0">
                <a:latin typeface="Calibri"/>
                <a:cs typeface="Calibri"/>
              </a:rPr>
              <a:t>illustrate </a:t>
            </a:r>
            <a:r>
              <a:rPr sz="1100" spc="30" dirty="0">
                <a:latin typeface="Calibri"/>
                <a:cs typeface="Calibri"/>
              </a:rPr>
              <a:t>this with </a:t>
            </a:r>
            <a:r>
              <a:rPr sz="1100" spc="5" dirty="0">
                <a:latin typeface="Calibri"/>
                <a:cs typeface="Calibri"/>
              </a:rPr>
              <a:t>the  </a:t>
            </a:r>
            <a:r>
              <a:rPr sz="1100" spc="10" dirty="0">
                <a:latin typeface="Calibri"/>
                <a:cs typeface="Calibri"/>
              </a:rPr>
              <a:t>help 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two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examples</a:t>
            </a:r>
            <a:endParaRPr sz="1100">
              <a:latin typeface="Calibri"/>
              <a:cs typeface="Calibri"/>
            </a:endParaRPr>
          </a:p>
          <a:p>
            <a:pPr marL="25400" marR="17780" algn="just">
              <a:lnSpc>
                <a:spcPct val="102600"/>
              </a:lnSpc>
              <a:spcBef>
                <a:spcPts val="300"/>
              </a:spcBef>
            </a:pPr>
            <a:r>
              <a:rPr sz="1100" spc="30" dirty="0">
                <a:latin typeface="Calibri"/>
                <a:cs typeface="Calibri"/>
              </a:rPr>
              <a:t>Consider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movie</a:t>
            </a:r>
            <a:r>
              <a:rPr sz="1100" spc="10" dirty="0">
                <a:latin typeface="Calibri"/>
                <a:cs typeface="Calibri"/>
              </a:rPr>
              <a:t> example  </a:t>
            </a:r>
            <a:r>
              <a:rPr sz="1100" spc="25" dirty="0">
                <a:latin typeface="Calibri"/>
                <a:cs typeface="Calibri"/>
              </a:rPr>
              <a:t>again 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but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time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interested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 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predicting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ratings</a:t>
            </a:r>
            <a:endParaRPr sz="110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334"/>
              </a:spcBef>
            </a:pPr>
            <a:r>
              <a:rPr sz="1100" spc="10" dirty="0">
                <a:latin typeface="Calibri"/>
                <a:cs typeface="Calibri"/>
              </a:rPr>
              <a:t>Here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i="1" spc="150" baseline="-10416" dirty="0">
                <a:latin typeface="Calibri"/>
                <a:cs typeface="Calibri"/>
              </a:rPr>
              <a:t>i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spc="22" baseline="27777" dirty="0">
                <a:latin typeface="Calibri"/>
                <a:cs typeface="Calibri"/>
              </a:rPr>
              <a:t>3</a:t>
            </a:r>
            <a:endParaRPr sz="1200" baseline="27777">
              <a:latin typeface="Calibri"/>
              <a:cs typeface="Calibri"/>
            </a:endParaRPr>
          </a:p>
          <a:p>
            <a:pPr marL="25400" marR="17780" algn="just">
              <a:lnSpc>
                <a:spcPct val="102699"/>
              </a:lnSpc>
              <a:spcBef>
                <a:spcPts val="295"/>
              </a:spcBef>
            </a:pPr>
            <a:r>
              <a:rPr sz="1100" spc="70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loss </a:t>
            </a:r>
            <a:r>
              <a:rPr sz="1100" spc="20" dirty="0">
                <a:latin typeface="Calibri"/>
                <a:cs typeface="Calibri"/>
              </a:rPr>
              <a:t>function </a:t>
            </a:r>
            <a:r>
              <a:rPr sz="1100" spc="15" dirty="0">
                <a:latin typeface="Calibri"/>
                <a:cs typeface="Calibri"/>
              </a:rPr>
              <a:t>should capture </a:t>
            </a:r>
            <a:r>
              <a:rPr sz="1100" spc="-15" dirty="0">
                <a:latin typeface="Calibri"/>
                <a:cs typeface="Calibri"/>
              </a:rPr>
              <a:t>how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much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y</a:t>
            </a:r>
            <a:r>
              <a:rPr sz="1100" spc="-100" dirty="0">
                <a:latin typeface="Calibri"/>
                <a:cs typeface="Calibri"/>
              </a:rPr>
              <a:t>ˆ</a:t>
            </a:r>
            <a:r>
              <a:rPr sz="1200" i="1" spc="-150" baseline="-10416" dirty="0">
                <a:latin typeface="Calibri"/>
                <a:cs typeface="Calibri"/>
              </a:rPr>
              <a:t>i</a:t>
            </a:r>
            <a:r>
              <a:rPr sz="1200" i="1" spc="-135" baseline="-10416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deviates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from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y</a:t>
            </a:r>
            <a:r>
              <a:rPr sz="1200" i="1" spc="104" baseline="-10416" dirty="0"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96" y="950544"/>
            <a:ext cx="63233" cy="6323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96" y="1504721"/>
            <a:ext cx="63233" cy="6323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96" y="1714754"/>
            <a:ext cx="63233" cy="6323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96" y="2096858"/>
            <a:ext cx="63233" cy="6323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239007" y="2011386"/>
            <a:ext cx="2319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Calibri"/>
                <a:cs typeface="Calibri"/>
              </a:rPr>
              <a:t>If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i="1" spc="150" baseline="-10416" dirty="0">
                <a:latin typeface="Calibri"/>
                <a:cs typeface="Calibri"/>
              </a:rPr>
              <a:t>i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37" baseline="27777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squared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error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64408" y="2183458"/>
            <a:ext cx="1608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capture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deviation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89413" y="2435553"/>
            <a:ext cx="4959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13606" y="2341827"/>
            <a:ext cx="123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3606" y="2530587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65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30293" y="2299689"/>
            <a:ext cx="323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540" algn="l"/>
              </a:tabLst>
            </a:pPr>
            <a:r>
              <a:rPr sz="800" i="1" spc="155" dirty="0">
                <a:latin typeface="Calibri"/>
                <a:cs typeface="Calibri"/>
              </a:rPr>
              <a:t>N	</a:t>
            </a: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78300" y="2303931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80" dirty="0">
                <a:latin typeface="Sitka Banner"/>
                <a:cs typeface="Sitka Banner"/>
              </a:rPr>
              <a:t>Σ</a:t>
            </a:r>
            <a:r>
              <a:rPr sz="1100" spc="-70" dirty="0">
                <a:latin typeface="Sitka Banner"/>
                <a:cs typeface="Sitka Banner"/>
              </a:rPr>
              <a:t> </a:t>
            </a:r>
            <a:r>
              <a:rPr sz="1100" spc="980" dirty="0">
                <a:latin typeface="Sitka Banner"/>
                <a:cs typeface="Sitka Banner"/>
              </a:rPr>
              <a:t>Σ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91343" y="2639084"/>
            <a:ext cx="4292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Calibri"/>
                <a:cs typeface="Calibri"/>
              </a:rPr>
              <a:t>i</a:t>
            </a:r>
            <a:r>
              <a:rPr sz="800" spc="125" dirty="0">
                <a:latin typeface="Calibri"/>
                <a:cs typeface="Calibri"/>
              </a:rPr>
              <a:t>=1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i="1" spc="155" dirty="0">
                <a:latin typeface="Calibri"/>
                <a:cs typeface="Calibri"/>
              </a:rPr>
              <a:t>j</a:t>
            </a:r>
            <a:r>
              <a:rPr sz="800" spc="155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46523" y="2493656"/>
            <a:ext cx="10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Calibri"/>
                <a:cs typeface="Calibri"/>
              </a:rPr>
              <a:t>ij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24717" y="2435553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76063" y="2493656"/>
            <a:ext cx="10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Calibri"/>
                <a:cs typeface="Calibri"/>
              </a:rPr>
              <a:t>ij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42928" y="2371711"/>
            <a:ext cx="184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75" baseline="-25252" dirty="0">
                <a:latin typeface="Calibri"/>
                <a:cs typeface="Calibri"/>
              </a:rPr>
              <a:t>)</a:t>
            </a:r>
            <a:r>
              <a:rPr sz="800" spc="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60" name="object 6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17" y="0"/>
                  </a:moveTo>
                  <a:lnTo>
                    <a:pt x="12" y="0"/>
                  </a:lnTo>
                  <a:lnTo>
                    <a:pt x="12" y="118490"/>
                  </a:lnTo>
                  <a:lnTo>
                    <a:pt x="2880017" y="118490"/>
                  </a:lnTo>
                  <a:lnTo>
                    <a:pt x="2880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80017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16</a:t>
            </a:fld>
            <a:r>
              <a:rPr spc="75" dirty="0"/>
              <a:t>/9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67" y="299769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0582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83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4844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934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187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934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187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996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816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071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244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813" y="830908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6215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6215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5308" y="758645"/>
            <a:ext cx="85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770" y="8167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44563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/>
              <a:t>ˆ</a:t>
            </a:r>
            <a:r>
              <a:rPr sz="1100" spc="5" dirty="0"/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/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/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86334"/>
            <a:ext cx="63233" cy="6323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238995" y="100849"/>
            <a:ext cx="232029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180" dirty="0">
                <a:latin typeface="Calibri"/>
                <a:cs typeface="Calibri"/>
              </a:rPr>
              <a:t>A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related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question: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What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should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‘</a:t>
            </a:r>
            <a:r>
              <a:rPr sz="1100" i="1" spc="140" dirty="0">
                <a:latin typeface="Calibri"/>
                <a:cs typeface="Calibri"/>
              </a:rPr>
              <a:t>O</a:t>
            </a:r>
            <a:r>
              <a:rPr sz="1100" spc="25" dirty="0">
                <a:latin typeface="Calibri"/>
                <a:cs typeface="Calibri"/>
              </a:rPr>
              <a:t>’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b</a:t>
            </a:r>
            <a:r>
              <a:rPr sz="1100" spc="-65" dirty="0">
                <a:latin typeface="Calibri"/>
                <a:cs typeface="Calibri"/>
              </a:rPr>
              <a:t>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i="1" spc="150" baseline="-10416" dirty="0">
                <a:latin typeface="Calibri"/>
                <a:cs typeface="Calibri"/>
              </a:rPr>
              <a:t>i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More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specifically,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logistic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function?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568439"/>
            <a:ext cx="63233" cy="6323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950544"/>
            <a:ext cx="63233" cy="6323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802238" y="923161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4395" y="865059"/>
            <a:ext cx="2268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Calibri"/>
                <a:cs typeface="Calibri"/>
              </a:rPr>
              <a:t>No,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because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restricts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i="1" spc="-160" dirty="0">
                <a:latin typeface="Calibri"/>
                <a:cs typeface="Calibri"/>
              </a:rPr>
              <a:t>y</a:t>
            </a:r>
            <a:r>
              <a:rPr sz="1100" spc="-160" dirty="0">
                <a:latin typeface="Calibri"/>
                <a:cs typeface="Calibri"/>
              </a:rPr>
              <a:t>ˆ</a:t>
            </a:r>
            <a:r>
              <a:rPr sz="1100" spc="4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value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8995" y="993353"/>
            <a:ext cx="2319655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55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40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ween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&amp;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b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w</a:t>
            </a:r>
            <a:r>
              <a:rPr sz="1100" spc="-65" dirty="0">
                <a:latin typeface="Calibri"/>
                <a:cs typeface="Calibri"/>
              </a:rPr>
              <a:t>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25" dirty="0">
                <a:latin typeface="Calibri"/>
                <a:cs typeface="Calibri"/>
              </a:rPr>
              <a:t>ˆ</a:t>
            </a:r>
            <a:r>
              <a:rPr sz="1200" i="1" spc="150" baseline="-10416" dirty="0">
                <a:latin typeface="Calibri"/>
                <a:cs typeface="Calibri"/>
              </a:rPr>
              <a:t>i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30" dirty="0">
                <a:latin typeface="Calibri"/>
                <a:cs typeface="Calibri"/>
              </a:rPr>
              <a:t>So,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such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28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makes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sense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‘</a:t>
            </a:r>
            <a:r>
              <a:rPr sz="1100" i="1" spc="60" dirty="0">
                <a:latin typeface="Calibri"/>
                <a:cs typeface="Calibri"/>
              </a:rPr>
              <a:t>O</a:t>
            </a:r>
            <a:r>
              <a:rPr sz="1100" spc="60" dirty="0">
                <a:latin typeface="Calibri"/>
                <a:cs typeface="Calibri"/>
              </a:rPr>
              <a:t>’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linear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332648"/>
            <a:ext cx="63233" cy="6323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776243" y="1686722"/>
            <a:ext cx="124460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O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46075">
              <a:lnSpc>
                <a:spcPct val="100000"/>
              </a:lnSpc>
              <a:spcBef>
                <a:spcPts val="334"/>
              </a:spcBef>
            </a:pP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W</a:t>
            </a:r>
            <a:r>
              <a:rPr sz="1200" i="1" spc="179" baseline="-10416" dirty="0">
                <a:latin typeface="Calibri"/>
                <a:cs typeface="Calibri"/>
              </a:rPr>
              <a:t>O</a:t>
            </a:r>
            <a:r>
              <a:rPr sz="1100" i="1" spc="120" dirty="0">
                <a:latin typeface="Calibri"/>
                <a:cs typeface="Calibri"/>
              </a:rPr>
              <a:t>a</a:t>
            </a:r>
            <a:r>
              <a:rPr sz="1200" i="1" spc="179" baseline="-10416" dirty="0">
                <a:latin typeface="Calibri"/>
                <a:cs typeface="Calibri"/>
              </a:rPr>
              <a:t>L</a:t>
            </a:r>
            <a:r>
              <a:rPr sz="1200" i="1" spc="120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b</a:t>
            </a:r>
            <a:r>
              <a:rPr sz="1200" i="1" spc="15" baseline="-10416" dirty="0">
                <a:latin typeface="Calibri"/>
                <a:cs typeface="Calibri"/>
              </a:rPr>
              <a:t>O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2337257"/>
            <a:ext cx="63233" cy="6323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332314" y="2309887"/>
            <a:ext cx="6515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980" algn="l"/>
              </a:tabLst>
            </a:pPr>
            <a:r>
              <a:rPr sz="800" i="1" spc="100" dirty="0">
                <a:latin typeface="Calibri"/>
                <a:cs typeface="Calibri"/>
              </a:rPr>
              <a:t>i	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4395" y="2251784"/>
            <a:ext cx="2268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950" algn="l"/>
              </a:tabLst>
            </a:pP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longer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nded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64395" y="2423857"/>
            <a:ext cx="1014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Calibri"/>
                <a:cs typeface="Calibri"/>
              </a:rPr>
              <a:t>between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4" name="object 3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17</a:t>
            </a:fld>
            <a:r>
              <a:rPr spc="75" dirty="0"/>
              <a:t>/9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03" y="1050586"/>
            <a:ext cx="2520315" cy="7200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</a:pPr>
            <a:r>
              <a:rPr sz="1100" spc="30" dirty="0">
                <a:latin typeface="Calibri"/>
                <a:cs typeface="Calibri"/>
              </a:rPr>
              <a:t>Neural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network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with</a:t>
            </a:r>
            <a:endParaRPr sz="11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35"/>
              </a:spcBef>
            </a:pPr>
            <a:r>
              <a:rPr sz="1100" i="1" spc="275" dirty="0">
                <a:latin typeface="Calibri"/>
                <a:cs typeface="Calibri"/>
              </a:rPr>
              <a:t>L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y</a:t>
            </a:r>
            <a:r>
              <a:rPr sz="1100" spc="-10" dirty="0">
                <a:latin typeface="Calibri"/>
                <a:cs typeface="Calibri"/>
              </a:rPr>
              <a:t>ers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2337" y="1770595"/>
            <a:ext cx="89535" cy="360045"/>
            <a:chOff x="532337" y="1770595"/>
            <a:chExt cx="89535" cy="360045"/>
          </a:xfrm>
        </p:grpSpPr>
        <p:sp>
          <p:nvSpPr>
            <p:cNvPr id="4" name="object 4"/>
            <p:cNvSpPr/>
            <p:nvPr/>
          </p:nvSpPr>
          <p:spPr>
            <a:xfrm>
              <a:off x="576907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398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32360" y="1770595"/>
            <a:ext cx="89535" cy="360045"/>
            <a:chOff x="2332360" y="1770595"/>
            <a:chExt cx="89535" cy="360045"/>
          </a:xfrm>
        </p:grpSpPr>
        <p:sp>
          <p:nvSpPr>
            <p:cNvPr id="7" name="object 7"/>
            <p:cNvSpPr/>
            <p:nvPr/>
          </p:nvSpPr>
          <p:spPr>
            <a:xfrm>
              <a:off x="2376930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7421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6337" y="690582"/>
            <a:ext cx="89535" cy="360045"/>
            <a:chOff x="676337" y="690582"/>
            <a:chExt cx="89535" cy="360045"/>
          </a:xfrm>
        </p:grpSpPr>
        <p:sp>
          <p:nvSpPr>
            <p:cNvPr id="10" name="object 10"/>
            <p:cNvSpPr/>
            <p:nvPr/>
          </p:nvSpPr>
          <p:spPr>
            <a:xfrm>
              <a:off x="720907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398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3293" y="194005"/>
            <a:ext cx="541655" cy="4591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i="1" spc="30" dirty="0">
                <a:latin typeface="Calibri"/>
                <a:cs typeface="Calibri"/>
              </a:rPr>
              <a:t>y</a:t>
            </a:r>
            <a:r>
              <a:rPr sz="1200" i="1" spc="6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[1</a:t>
            </a:r>
            <a:endParaRPr sz="120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  <a:spcBef>
                <a:spcPts val="380"/>
              </a:spcBef>
            </a:pPr>
            <a:r>
              <a:rPr sz="900" spc="50" dirty="0">
                <a:latin typeface="Calibri"/>
                <a:cs typeface="Calibri"/>
              </a:rPr>
              <a:t>Apple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80346" y="690582"/>
            <a:ext cx="89535" cy="360045"/>
            <a:chOff x="1180346" y="690582"/>
            <a:chExt cx="89535" cy="360045"/>
          </a:xfrm>
        </p:grpSpPr>
        <p:sp>
          <p:nvSpPr>
            <p:cNvPr id="14" name="object 14"/>
            <p:cNvSpPr/>
            <p:nvPr/>
          </p:nvSpPr>
          <p:spPr>
            <a:xfrm>
              <a:off x="1224916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407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8288" y="194005"/>
            <a:ext cx="889000" cy="4591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610"/>
              </a:spcBef>
              <a:tabLst>
                <a:tab pos="506095" algn="l"/>
              </a:tabLst>
            </a:pPr>
            <a:r>
              <a:rPr sz="1200" spc="-25" dirty="0">
                <a:latin typeface="Calibri"/>
                <a:cs typeface="Calibri"/>
              </a:rPr>
              <a:t>0	0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  <a:tabLst>
                <a:tab pos="492125" algn="l"/>
              </a:tabLst>
            </a:pPr>
            <a:r>
              <a:rPr sz="900" spc="30" dirty="0">
                <a:latin typeface="Calibri"/>
                <a:cs typeface="Calibri"/>
              </a:rPr>
              <a:t>Mango	</a:t>
            </a:r>
            <a:r>
              <a:rPr sz="900" spc="35" dirty="0">
                <a:latin typeface="Calibri"/>
                <a:cs typeface="Calibri"/>
              </a:rPr>
              <a:t>Orange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84350" y="690582"/>
            <a:ext cx="89535" cy="360045"/>
            <a:chOff x="1684350" y="690582"/>
            <a:chExt cx="89535" cy="360045"/>
          </a:xfrm>
        </p:grpSpPr>
        <p:sp>
          <p:nvSpPr>
            <p:cNvPr id="18" name="object 18"/>
            <p:cNvSpPr/>
            <p:nvPr/>
          </p:nvSpPr>
          <p:spPr>
            <a:xfrm>
              <a:off x="1728920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9411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88360" y="690582"/>
            <a:ext cx="89535" cy="360045"/>
            <a:chOff x="2188360" y="690582"/>
            <a:chExt cx="89535" cy="360045"/>
          </a:xfrm>
        </p:grpSpPr>
        <p:sp>
          <p:nvSpPr>
            <p:cNvPr id="21" name="object 21"/>
            <p:cNvSpPr/>
            <p:nvPr/>
          </p:nvSpPr>
          <p:spPr>
            <a:xfrm>
              <a:off x="2232930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93421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1770595"/>
            <a:ext cx="5760085" cy="1470025"/>
            <a:chOff x="0" y="1770595"/>
            <a:chExt cx="5760085" cy="1470025"/>
          </a:xfrm>
        </p:grpSpPr>
        <p:sp>
          <p:nvSpPr>
            <p:cNvPr id="24" name="object 24"/>
            <p:cNvSpPr/>
            <p:nvPr/>
          </p:nvSpPr>
          <p:spPr>
            <a:xfrm>
              <a:off x="936912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7403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6916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7407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6921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7412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16925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7416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912" y="1861397"/>
              <a:ext cx="1259817" cy="12584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25967" y="164473"/>
            <a:ext cx="414020" cy="5105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840"/>
              </a:spcBef>
            </a:pPr>
            <a:r>
              <a:rPr sz="1200" spc="-35" dirty="0">
                <a:latin typeface="Calibri"/>
                <a:cs typeface="Calibri"/>
              </a:rPr>
              <a:t>0]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spc="50" dirty="0">
                <a:latin typeface="Calibri"/>
                <a:cs typeface="Calibri"/>
              </a:rPr>
              <a:t>Banana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86321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264395" y="100849"/>
            <a:ext cx="22682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541020" algn="l"/>
                <a:tab pos="935990" algn="l"/>
                <a:tab pos="1149350" algn="l"/>
                <a:tab pos="1383030" algn="l"/>
                <a:tab pos="1593215" algn="l"/>
              </a:tabLst>
            </a:pPr>
            <a:r>
              <a:rPr spc="20" dirty="0"/>
              <a:t>Notice	</a:t>
            </a:r>
            <a:r>
              <a:rPr spc="35" dirty="0"/>
              <a:t>that	</a:t>
            </a:r>
            <a:r>
              <a:rPr i="1" spc="40" dirty="0">
                <a:latin typeface="Calibri"/>
                <a:cs typeface="Calibri"/>
              </a:rPr>
              <a:t>y	</a:t>
            </a:r>
            <a:r>
              <a:rPr spc="20" dirty="0"/>
              <a:t>is	</a:t>
            </a:r>
            <a:r>
              <a:rPr spc="15" dirty="0"/>
              <a:t>a	</a:t>
            </a:r>
            <a:r>
              <a:rPr spc="30" dirty="0"/>
              <a:t>probabili</a:t>
            </a:r>
            <a:r>
              <a:rPr spc="-5" dirty="0"/>
              <a:t>t</a:t>
            </a:r>
            <a:r>
              <a:rPr spc="50" dirty="0"/>
              <a:t>y  </a:t>
            </a:r>
            <a:r>
              <a:rPr spc="30" dirty="0"/>
              <a:t>distribution</a:t>
            </a: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568426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51695" y="482954"/>
            <a:ext cx="2293620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libri"/>
                <a:cs typeface="Calibri"/>
              </a:rPr>
              <a:t>Therefore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should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also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ensure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probabi</a:t>
            </a:r>
            <a:r>
              <a:rPr sz="1100" spc="5" dirty="0">
                <a:latin typeface="Calibri"/>
                <a:cs typeface="Calibri"/>
              </a:rPr>
              <a:t>l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75" dirty="0">
                <a:latin typeface="Calibri"/>
                <a:cs typeface="Calibri"/>
              </a:rPr>
              <a:t>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distribution</a:t>
            </a:r>
            <a:endParaRPr sz="1100">
              <a:latin typeface="Calibri"/>
              <a:cs typeface="Calibri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60" dirty="0">
                <a:latin typeface="Calibri"/>
                <a:cs typeface="Calibri"/>
              </a:rPr>
              <a:t>What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choice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‘</a:t>
            </a:r>
            <a:r>
              <a:rPr sz="1100" i="1" spc="65" dirty="0">
                <a:latin typeface="Calibri"/>
                <a:cs typeface="Calibri"/>
              </a:rPr>
              <a:t>O</a:t>
            </a:r>
            <a:r>
              <a:rPr sz="1100" spc="65" dirty="0">
                <a:latin typeface="Calibri"/>
                <a:cs typeface="Calibri"/>
              </a:rPr>
              <a:t>’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ensure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  <a:spcBef>
                <a:spcPts val="409"/>
              </a:spcBef>
            </a:pPr>
            <a:r>
              <a:rPr sz="1100" i="1" spc="120" dirty="0">
                <a:latin typeface="Calibri"/>
                <a:cs typeface="Calibri"/>
              </a:rPr>
              <a:t>a</a:t>
            </a:r>
            <a:r>
              <a:rPr sz="1200" i="1" spc="179" baseline="-10416" dirty="0">
                <a:latin typeface="Calibri"/>
                <a:cs typeface="Calibri"/>
              </a:rPr>
              <a:t>L</a:t>
            </a:r>
            <a:r>
              <a:rPr sz="1200" i="1" spc="22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W</a:t>
            </a:r>
            <a:r>
              <a:rPr sz="1200" i="1" spc="165" baseline="-10416" dirty="0">
                <a:latin typeface="Calibri"/>
                <a:cs typeface="Calibri"/>
              </a:rPr>
              <a:t>L</a:t>
            </a:r>
            <a:r>
              <a:rPr sz="1100" i="1" spc="110" dirty="0">
                <a:latin typeface="Calibri"/>
                <a:cs typeface="Calibri"/>
              </a:rPr>
              <a:t>h</a:t>
            </a:r>
            <a:r>
              <a:rPr sz="1200" i="1" spc="165" baseline="-10416" dirty="0">
                <a:latin typeface="Calibri"/>
                <a:cs typeface="Calibri"/>
              </a:rPr>
              <a:t>L</a:t>
            </a:r>
            <a:r>
              <a:rPr sz="1200" i="1" spc="165" baseline="-10416" dirty="0">
                <a:latin typeface="Verdana"/>
                <a:cs typeface="Verdana"/>
              </a:rPr>
              <a:t>−</a:t>
            </a:r>
            <a:r>
              <a:rPr sz="1200" spc="165" baseline="-10416" dirty="0">
                <a:latin typeface="Calibri"/>
                <a:cs typeface="Calibri"/>
              </a:rPr>
              <a:t>1</a:t>
            </a:r>
            <a:r>
              <a:rPr sz="1200" spc="150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b</a:t>
            </a:r>
            <a:r>
              <a:rPr sz="1200" i="1" spc="104" baseline="-10416" dirty="0">
                <a:latin typeface="Calibri"/>
                <a:cs typeface="Calibri"/>
              </a:rPr>
              <a:t>L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950544"/>
            <a:ext cx="63233" cy="6323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95052" y="1546757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85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ˆ</a:t>
            </a:r>
            <a:r>
              <a:rPr sz="1200" i="1" spc="-127" baseline="-10416" dirty="0">
                <a:latin typeface="Calibri"/>
                <a:cs typeface="Calibri"/>
              </a:rPr>
              <a:t>j</a:t>
            </a:r>
            <a:r>
              <a:rPr sz="1200" i="1" spc="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O</a:t>
            </a:r>
            <a:r>
              <a:rPr sz="1100" spc="125" dirty="0">
                <a:latin typeface="Calibri"/>
                <a:cs typeface="Calibri"/>
              </a:rPr>
              <a:t>(</a:t>
            </a:r>
            <a:r>
              <a:rPr sz="1100" i="1" spc="125" dirty="0">
                <a:latin typeface="Calibri"/>
                <a:cs typeface="Calibri"/>
              </a:rPr>
              <a:t>a</a:t>
            </a:r>
            <a:r>
              <a:rPr sz="1200" i="1" spc="187" baseline="-10416" dirty="0">
                <a:latin typeface="Calibri"/>
                <a:cs typeface="Calibri"/>
              </a:rPr>
              <a:t>L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200" i="1" spc="187" baseline="-10416" dirty="0">
                <a:latin typeface="Calibri"/>
                <a:cs typeface="Calibri"/>
              </a:rPr>
              <a:t>j</a:t>
            </a:r>
            <a:r>
              <a:rPr sz="1200" i="1" spc="300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99050" y="1419769"/>
            <a:ext cx="33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50" baseline="-12626" dirty="0">
                <a:latin typeface="Calibri"/>
                <a:cs typeface="Calibri"/>
              </a:rPr>
              <a:t>e</a:t>
            </a:r>
            <a:r>
              <a:rPr sz="1200" i="1" spc="150" baseline="10416" dirty="0">
                <a:latin typeface="Calibri"/>
                <a:cs typeface="Calibri"/>
              </a:rPr>
              <a:t>a</a:t>
            </a:r>
            <a:r>
              <a:rPr sz="600" i="1" spc="100" dirty="0">
                <a:latin typeface="Calibri"/>
                <a:cs typeface="Calibri"/>
              </a:rPr>
              <a:t>L,j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66996" y="1663369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>
                <a:moveTo>
                  <a:pt x="0" y="0"/>
                </a:moveTo>
                <a:lnTo>
                  <a:pt x="61088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54296" y="1561743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5" dirty="0">
                <a:latin typeface="Sitka Banner"/>
                <a:cs typeface="Sitka Banner"/>
              </a:rPr>
              <a:t>Σ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0549" y="1639136"/>
            <a:ext cx="20002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75" dirty="0">
                <a:latin typeface="Calibri"/>
                <a:cs typeface="Calibri"/>
              </a:rPr>
              <a:t>k </a:t>
            </a:r>
            <a:r>
              <a:rPr sz="800" i="1" spc="80" dirty="0">
                <a:latin typeface="Calibri"/>
                <a:cs typeface="Calibri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35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78603" y="1635974"/>
            <a:ext cx="325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42" baseline="-12626" dirty="0">
                <a:latin typeface="Calibri"/>
                <a:cs typeface="Calibri"/>
              </a:rPr>
              <a:t>e</a:t>
            </a:r>
            <a:r>
              <a:rPr sz="1200" i="1" spc="142" baseline="10416" dirty="0">
                <a:latin typeface="Calibri"/>
                <a:cs typeface="Calibri"/>
              </a:rPr>
              <a:t>a</a:t>
            </a:r>
            <a:r>
              <a:rPr sz="600" i="1" spc="95" dirty="0">
                <a:latin typeface="Calibri"/>
                <a:cs typeface="Calibri"/>
              </a:rPr>
              <a:t>L,i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2446604"/>
            <a:ext cx="63233" cy="632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238995" y="1979014"/>
            <a:ext cx="2319655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0" dirty="0">
                <a:latin typeface="Calibri"/>
                <a:cs typeface="Calibri"/>
              </a:rPr>
              <a:t>O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200" i="1" spc="225" baseline="-10416" dirty="0">
                <a:latin typeface="Calibri"/>
                <a:cs typeface="Calibri"/>
              </a:rPr>
              <a:t>j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22" baseline="-10416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i="1" spc="245" dirty="0">
                <a:latin typeface="Calibri"/>
                <a:cs typeface="Calibri"/>
              </a:rPr>
              <a:t>j</a:t>
            </a:r>
            <a:r>
              <a:rPr sz="1200" i="1" spc="82" baseline="27777" dirty="0">
                <a:latin typeface="Calibri"/>
                <a:cs typeface="Calibri"/>
              </a:rPr>
              <a:t>th</a:t>
            </a:r>
            <a:r>
              <a:rPr sz="1200" i="1" baseline="27777" dirty="0">
                <a:latin typeface="Calibri"/>
                <a:cs typeface="Calibri"/>
              </a:rPr>
              <a:t> </a:t>
            </a:r>
            <a:r>
              <a:rPr sz="1200" i="1" spc="-97" baseline="27777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eleme</a:t>
            </a:r>
            <a:r>
              <a:rPr sz="1100" spc="-50" dirty="0">
                <a:latin typeface="Calibri"/>
                <a:cs typeface="Calibri"/>
              </a:rPr>
              <a:t>n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i="1" spc="209" baseline="-10416" dirty="0">
                <a:latin typeface="Calibri"/>
                <a:cs typeface="Calibri"/>
              </a:rPr>
              <a:t>L,j</a:t>
            </a:r>
            <a:endParaRPr sz="1200" baseline="-10416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j</a:t>
            </a:r>
            <a:r>
              <a:rPr sz="1200" i="1" spc="172" baseline="27777" dirty="0">
                <a:latin typeface="Calibri"/>
                <a:cs typeface="Calibri"/>
              </a:rPr>
              <a:t>th</a:t>
            </a:r>
            <a:r>
              <a:rPr sz="1200" i="1" spc="337" baseline="27777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vector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a</a:t>
            </a:r>
            <a:r>
              <a:rPr sz="1200" i="1" spc="157" baseline="-10416" dirty="0">
                <a:latin typeface="Calibri"/>
                <a:cs typeface="Calibri"/>
              </a:rPr>
              <a:t>L</a:t>
            </a:r>
            <a:r>
              <a:rPr sz="1100" spc="10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80" dirty="0">
                <a:latin typeface="Calibri"/>
                <a:cs typeface="Calibri"/>
              </a:rPr>
              <a:t>This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 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 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called 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softmax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function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18</a:t>
            </a:fld>
            <a:r>
              <a:rPr spc="75" dirty="0"/>
              <a:t>/9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03" y="1050586"/>
            <a:ext cx="2520315" cy="7200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</a:pPr>
            <a:r>
              <a:rPr sz="1100" spc="30" dirty="0">
                <a:latin typeface="Calibri"/>
                <a:cs typeface="Calibri"/>
              </a:rPr>
              <a:t>Neural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network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with</a:t>
            </a:r>
            <a:endParaRPr sz="11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35"/>
              </a:spcBef>
            </a:pPr>
            <a:r>
              <a:rPr sz="1100" i="1" spc="275" dirty="0">
                <a:latin typeface="Calibri"/>
                <a:cs typeface="Calibri"/>
              </a:rPr>
              <a:t>L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y</a:t>
            </a:r>
            <a:r>
              <a:rPr sz="1100" spc="-10" dirty="0">
                <a:latin typeface="Calibri"/>
                <a:cs typeface="Calibri"/>
              </a:rPr>
              <a:t>ers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2337" y="1770595"/>
            <a:ext cx="89535" cy="360045"/>
            <a:chOff x="532337" y="1770595"/>
            <a:chExt cx="89535" cy="360045"/>
          </a:xfrm>
        </p:grpSpPr>
        <p:sp>
          <p:nvSpPr>
            <p:cNvPr id="4" name="object 4"/>
            <p:cNvSpPr/>
            <p:nvPr/>
          </p:nvSpPr>
          <p:spPr>
            <a:xfrm>
              <a:off x="576907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398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32360" y="1770595"/>
            <a:ext cx="89535" cy="360045"/>
            <a:chOff x="2332360" y="1770595"/>
            <a:chExt cx="89535" cy="360045"/>
          </a:xfrm>
        </p:grpSpPr>
        <p:sp>
          <p:nvSpPr>
            <p:cNvPr id="7" name="object 7"/>
            <p:cNvSpPr/>
            <p:nvPr/>
          </p:nvSpPr>
          <p:spPr>
            <a:xfrm>
              <a:off x="2376930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7421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6337" y="690582"/>
            <a:ext cx="89535" cy="360045"/>
            <a:chOff x="676337" y="690582"/>
            <a:chExt cx="89535" cy="360045"/>
          </a:xfrm>
        </p:grpSpPr>
        <p:sp>
          <p:nvSpPr>
            <p:cNvPr id="10" name="object 10"/>
            <p:cNvSpPr/>
            <p:nvPr/>
          </p:nvSpPr>
          <p:spPr>
            <a:xfrm>
              <a:off x="720907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398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3293" y="194005"/>
            <a:ext cx="541655" cy="4591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i="1" spc="30" dirty="0">
                <a:latin typeface="Calibri"/>
                <a:cs typeface="Calibri"/>
              </a:rPr>
              <a:t>y</a:t>
            </a:r>
            <a:r>
              <a:rPr sz="1200" i="1" spc="6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[1</a:t>
            </a:r>
            <a:endParaRPr sz="120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  <a:spcBef>
                <a:spcPts val="380"/>
              </a:spcBef>
            </a:pPr>
            <a:r>
              <a:rPr sz="900" spc="50" dirty="0">
                <a:latin typeface="Calibri"/>
                <a:cs typeface="Calibri"/>
              </a:rPr>
              <a:t>Apple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80346" y="690582"/>
            <a:ext cx="89535" cy="360045"/>
            <a:chOff x="1180346" y="690582"/>
            <a:chExt cx="89535" cy="360045"/>
          </a:xfrm>
        </p:grpSpPr>
        <p:sp>
          <p:nvSpPr>
            <p:cNvPr id="14" name="object 14"/>
            <p:cNvSpPr/>
            <p:nvPr/>
          </p:nvSpPr>
          <p:spPr>
            <a:xfrm>
              <a:off x="1224916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407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8288" y="194005"/>
            <a:ext cx="889000" cy="4591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610"/>
              </a:spcBef>
              <a:tabLst>
                <a:tab pos="506095" algn="l"/>
              </a:tabLst>
            </a:pPr>
            <a:r>
              <a:rPr sz="1200" spc="-25" dirty="0">
                <a:latin typeface="Calibri"/>
                <a:cs typeface="Calibri"/>
              </a:rPr>
              <a:t>0	0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  <a:tabLst>
                <a:tab pos="492125" algn="l"/>
              </a:tabLst>
            </a:pPr>
            <a:r>
              <a:rPr sz="900" spc="30" dirty="0">
                <a:latin typeface="Calibri"/>
                <a:cs typeface="Calibri"/>
              </a:rPr>
              <a:t>Mango	</a:t>
            </a:r>
            <a:r>
              <a:rPr sz="900" spc="35" dirty="0">
                <a:latin typeface="Calibri"/>
                <a:cs typeface="Calibri"/>
              </a:rPr>
              <a:t>Orange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84350" y="690582"/>
            <a:ext cx="89535" cy="360045"/>
            <a:chOff x="1684350" y="690582"/>
            <a:chExt cx="89535" cy="360045"/>
          </a:xfrm>
        </p:grpSpPr>
        <p:sp>
          <p:nvSpPr>
            <p:cNvPr id="18" name="object 18"/>
            <p:cNvSpPr/>
            <p:nvPr/>
          </p:nvSpPr>
          <p:spPr>
            <a:xfrm>
              <a:off x="1728920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9411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88360" y="690582"/>
            <a:ext cx="89535" cy="360045"/>
            <a:chOff x="2188360" y="690582"/>
            <a:chExt cx="89535" cy="360045"/>
          </a:xfrm>
        </p:grpSpPr>
        <p:sp>
          <p:nvSpPr>
            <p:cNvPr id="21" name="object 21"/>
            <p:cNvSpPr/>
            <p:nvPr/>
          </p:nvSpPr>
          <p:spPr>
            <a:xfrm>
              <a:off x="2232930" y="700704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4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93421" y="695643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1770595"/>
            <a:ext cx="5760085" cy="1470025"/>
            <a:chOff x="0" y="1770595"/>
            <a:chExt cx="5760085" cy="1470025"/>
          </a:xfrm>
        </p:grpSpPr>
        <p:sp>
          <p:nvSpPr>
            <p:cNvPr id="24" name="object 24"/>
            <p:cNvSpPr/>
            <p:nvPr/>
          </p:nvSpPr>
          <p:spPr>
            <a:xfrm>
              <a:off x="936912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7403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6916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7407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6921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7412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16925" y="1780717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34988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7416" y="177565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912" y="1861397"/>
              <a:ext cx="1259817" cy="12584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25967" y="164473"/>
            <a:ext cx="414020" cy="5105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840"/>
              </a:spcBef>
            </a:pPr>
            <a:r>
              <a:rPr sz="1200" spc="-35" dirty="0">
                <a:latin typeface="Calibri"/>
                <a:cs typeface="Calibri"/>
              </a:rPr>
              <a:t>0]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spc="50" dirty="0">
                <a:latin typeface="Calibri"/>
                <a:cs typeface="Calibri"/>
              </a:rPr>
              <a:t>Banana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86321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pc="10" dirty="0"/>
              <a:t>Now </a:t>
            </a:r>
            <a:r>
              <a:rPr spc="35" dirty="0"/>
              <a:t>that </a:t>
            </a:r>
            <a:r>
              <a:rPr spc="-50" dirty="0"/>
              <a:t>we</a:t>
            </a:r>
            <a:r>
              <a:rPr spc="145" dirty="0"/>
              <a:t> </a:t>
            </a:r>
            <a:r>
              <a:rPr dirty="0"/>
              <a:t>have </a:t>
            </a:r>
            <a:r>
              <a:rPr spc="-5" dirty="0"/>
              <a:t>ensured</a:t>
            </a:r>
            <a:r>
              <a:rPr spc="240" dirty="0"/>
              <a:t> </a:t>
            </a:r>
            <a:r>
              <a:rPr spc="35" dirty="0"/>
              <a:t>that </a:t>
            </a:r>
            <a:r>
              <a:rPr spc="25" dirty="0"/>
              <a:t>both </a:t>
            </a:r>
            <a:r>
              <a:rPr spc="30" dirty="0"/>
              <a:t> </a:t>
            </a:r>
            <a:r>
              <a:rPr i="1" spc="40" dirty="0">
                <a:latin typeface="Calibri"/>
                <a:cs typeface="Calibri"/>
              </a:rPr>
              <a:t>y</a:t>
            </a:r>
            <a:r>
              <a:rPr i="1" spc="45" dirty="0">
                <a:latin typeface="Calibri"/>
                <a:cs typeface="Calibri"/>
              </a:rPr>
              <a:t> </a:t>
            </a:r>
            <a:r>
              <a:rPr spc="95" dirty="0"/>
              <a:t>&amp; </a:t>
            </a:r>
            <a:r>
              <a:rPr i="1" spc="-155" dirty="0">
                <a:latin typeface="Calibri"/>
                <a:cs typeface="Calibri"/>
              </a:rPr>
              <a:t>y</a:t>
            </a:r>
            <a:r>
              <a:rPr spc="-155" dirty="0"/>
              <a:t>ˆ</a:t>
            </a:r>
            <a:r>
              <a:rPr spc="-15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30" dirty="0"/>
              <a:t>probability  </a:t>
            </a:r>
            <a:r>
              <a:rPr spc="25" dirty="0"/>
              <a:t>distributions </a:t>
            </a:r>
            <a:r>
              <a:rPr spc="30" dirty="0"/>
              <a:t> </a:t>
            </a:r>
            <a:r>
              <a:rPr spc="20" dirty="0"/>
              <a:t>can</a:t>
            </a:r>
            <a:r>
              <a:rPr spc="100" dirty="0"/>
              <a:t> </a:t>
            </a:r>
            <a:r>
              <a:rPr spc="10" dirty="0"/>
              <a:t>you</a:t>
            </a:r>
            <a:r>
              <a:rPr spc="110" dirty="0"/>
              <a:t> </a:t>
            </a:r>
            <a:r>
              <a:rPr spc="45" dirty="0"/>
              <a:t>think</a:t>
            </a:r>
            <a:r>
              <a:rPr spc="80" dirty="0"/>
              <a:t> </a:t>
            </a:r>
            <a:r>
              <a:rPr spc="-20" dirty="0"/>
              <a:t>of</a:t>
            </a:r>
            <a:r>
              <a:rPr spc="140" dirty="0"/>
              <a:t> </a:t>
            </a:r>
            <a:r>
              <a:rPr spc="15" dirty="0"/>
              <a:t>a</a:t>
            </a:r>
            <a:r>
              <a:rPr spc="105" dirty="0"/>
              <a:t> </a:t>
            </a:r>
            <a:r>
              <a:rPr spc="15" dirty="0"/>
              <a:t>function</a:t>
            </a:r>
            <a:r>
              <a:rPr spc="105" dirty="0"/>
              <a:t> </a:t>
            </a:r>
            <a:r>
              <a:rPr spc="15" dirty="0"/>
              <a:t>which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285185" y="617066"/>
            <a:ext cx="1247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6125" algn="l"/>
              </a:tabLst>
            </a:pPr>
            <a:r>
              <a:rPr sz="1100" spc="-10" dirty="0">
                <a:latin typeface="Calibri"/>
                <a:cs typeface="Calibri"/>
              </a:rPr>
              <a:t>difference	</a:t>
            </a:r>
            <a:r>
              <a:rPr sz="1100" spc="-20" dirty="0">
                <a:latin typeface="Calibri"/>
                <a:cs typeface="Calibri"/>
              </a:rPr>
              <a:t>between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64395" y="617066"/>
            <a:ext cx="887094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680720" algn="l"/>
              </a:tabLst>
            </a:pPr>
            <a:r>
              <a:rPr sz="1100" spc="15" dirty="0">
                <a:latin typeface="Calibri"/>
                <a:cs typeface="Calibri"/>
              </a:rPr>
              <a:t>captures	</a:t>
            </a:r>
            <a:r>
              <a:rPr sz="1100" spc="5" dirty="0">
                <a:latin typeface="Calibri"/>
                <a:cs typeface="Calibri"/>
              </a:rPr>
              <a:t>the  </a:t>
            </a:r>
            <a:r>
              <a:rPr sz="1100" spc="10" dirty="0">
                <a:latin typeface="Calibri"/>
                <a:cs typeface="Calibri"/>
              </a:rPr>
              <a:t>them?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20" dirty="0">
                <a:latin typeface="Calibri"/>
                <a:cs typeface="Calibri"/>
              </a:rPr>
              <a:t>Cross-entropy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084656"/>
            <a:ext cx="63233" cy="6323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431474" y="129941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5" dirty="0">
                <a:latin typeface="Calibri"/>
                <a:cs typeface="Calibri"/>
              </a:rPr>
              <a:t>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60760" y="130365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80" dirty="0">
                <a:latin typeface="Sitka Banner"/>
                <a:cs typeface="Sitka Banner"/>
              </a:rPr>
              <a:t>Σ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20909" y="1435276"/>
            <a:ext cx="1313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5665" algn="l"/>
              </a:tabLst>
            </a:pP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dirty="0">
                <a:latin typeface="SimSun-ExtB"/>
                <a:cs typeface="SimSun-ExtB"/>
              </a:rPr>
              <a:t>	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8825" y="1637117"/>
            <a:ext cx="209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Calibri"/>
                <a:cs typeface="Calibri"/>
              </a:rPr>
              <a:t>c</a:t>
            </a:r>
            <a:r>
              <a:rPr sz="800" spc="135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1908" y="1493378"/>
            <a:ext cx="4184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sz="800" i="1" spc="30" dirty="0">
                <a:latin typeface="Calibri"/>
                <a:cs typeface="Calibri"/>
              </a:rPr>
              <a:t>c	c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947176"/>
            <a:ext cx="63233" cy="6323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226295" y="1861691"/>
            <a:ext cx="2461895" cy="923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libri"/>
                <a:cs typeface="Calibri"/>
              </a:rPr>
              <a:t>Notice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tabLst>
                <a:tab pos="669290" algn="l"/>
              </a:tabLst>
            </a:pPr>
            <a:r>
              <a:rPr sz="1100" i="1" spc="35" dirty="0">
                <a:latin typeface="Calibri"/>
                <a:cs typeface="Calibri"/>
              </a:rPr>
              <a:t>y</a:t>
            </a:r>
            <a:r>
              <a:rPr sz="1200" i="1" spc="52" baseline="-10416" dirty="0">
                <a:latin typeface="Calibri"/>
                <a:cs typeface="Calibri"/>
              </a:rPr>
              <a:t>c</a:t>
            </a:r>
            <a:r>
              <a:rPr sz="1200" i="1" spc="254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	</a:t>
            </a:r>
            <a:r>
              <a:rPr sz="1100" spc="20" dirty="0">
                <a:latin typeface="Calibri"/>
                <a:cs typeface="Calibri"/>
              </a:rPr>
              <a:t>if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c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l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(the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true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class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label)</a:t>
            </a:r>
            <a:endParaRPr sz="1100">
              <a:latin typeface="Calibri"/>
              <a:cs typeface="Calibri"/>
            </a:endParaRPr>
          </a:p>
          <a:p>
            <a:pPr marL="273685">
              <a:lnSpc>
                <a:spcPct val="100000"/>
              </a:lnSpc>
              <a:spcBef>
                <a:spcPts val="335"/>
              </a:spcBef>
              <a:tabLst>
                <a:tab pos="669290" algn="l"/>
              </a:tabLst>
            </a:pP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	</a:t>
            </a:r>
            <a:r>
              <a:rPr sz="1100" dirty="0">
                <a:latin typeface="Calibri"/>
                <a:cs typeface="Calibri"/>
              </a:rPr>
              <a:t>otherwise</a:t>
            </a:r>
            <a:endParaRPr sz="11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100" spc="-150" dirty="0">
                <a:latin typeface="Lucida Sans Unicode"/>
                <a:cs typeface="Lucida Sans Unicode"/>
              </a:rPr>
              <a:t>∴ 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70" dirty="0">
                <a:latin typeface="SimSun-ExtB"/>
                <a:cs typeface="SimSun-ExtB"/>
              </a:rPr>
              <a:t> </a:t>
            </a:r>
            <a:r>
              <a:rPr sz="1100" spc="10" dirty="0">
                <a:latin typeface="Calibri"/>
                <a:cs typeface="Calibri"/>
              </a:rPr>
              <a:t>log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240" baseline="-13888" dirty="0">
                <a:latin typeface="Calibri"/>
                <a:cs typeface="Calibri"/>
              </a:rPr>
              <a:t>l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19</a:t>
            </a:fld>
            <a:r>
              <a:rPr spc="75" dirty="0"/>
              <a:t>/9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30132"/>
            <a:ext cx="4502150" cy="4394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530"/>
              </a:lnSpc>
              <a:spcBef>
                <a:spcPts val="310"/>
              </a:spcBef>
            </a:pPr>
            <a:r>
              <a:rPr sz="1400" b="1" spc="135" dirty="0">
                <a:latin typeface="Calibri"/>
                <a:cs typeface="Calibri"/>
              </a:rPr>
              <a:t>Module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4.1:</a:t>
            </a:r>
            <a:r>
              <a:rPr sz="1400" b="1" spc="39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Feedforward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Neural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Networks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(a.k.a.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multilayered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network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of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14" dirty="0">
                <a:latin typeface="Calibri"/>
                <a:cs typeface="Calibri"/>
              </a:rPr>
              <a:t>neurons)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2</a:t>
            </a:fld>
            <a:r>
              <a:rPr spc="85" dirty="0"/>
              <a:t>/9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76" y="528217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2605" y="2705492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606" y="2705492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867" y="2705492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956" y="236301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97" y="2218930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956" y="1643010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97" y="1498928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006" y="1770340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838" y="182844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080" y="92274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54" y="769377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823" y="1059356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8225" y="1690927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1918" y="987093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585" y="26272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616" y="194017"/>
            <a:ext cx="63233" cy="63233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08415" y="108545"/>
            <a:ext cx="302514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pc="30" dirty="0"/>
              <a:t>So,  </a:t>
            </a:r>
            <a:r>
              <a:rPr dirty="0"/>
              <a:t>for</a:t>
            </a:r>
            <a:r>
              <a:rPr spc="245" dirty="0"/>
              <a:t> </a:t>
            </a:r>
            <a:r>
              <a:rPr spc="20" dirty="0"/>
              <a:t>classification  </a:t>
            </a:r>
            <a:r>
              <a:rPr spc="10" dirty="0"/>
              <a:t>problem  </a:t>
            </a:r>
            <a:r>
              <a:rPr spc="5" dirty="0"/>
              <a:t>(where  </a:t>
            </a:r>
            <a:r>
              <a:rPr spc="10" dirty="0"/>
              <a:t>you  </a:t>
            </a:r>
            <a:r>
              <a:rPr dirty="0"/>
              <a:t>have </a:t>
            </a:r>
            <a:r>
              <a:rPr spc="5" dirty="0"/>
              <a:t> </a:t>
            </a:r>
            <a:r>
              <a:rPr spc="10" dirty="0"/>
              <a:t>to</a:t>
            </a:r>
            <a:r>
              <a:rPr spc="15" dirty="0"/>
              <a:t> </a:t>
            </a:r>
            <a:r>
              <a:rPr spc="-20" dirty="0"/>
              <a:t>choose</a:t>
            </a:r>
            <a:r>
              <a:rPr spc="-15" dirty="0"/>
              <a:t> 1</a:t>
            </a:r>
            <a:r>
              <a:rPr spc="-10" dirty="0"/>
              <a:t> </a:t>
            </a:r>
            <a:r>
              <a:rPr spc="-20" dirty="0"/>
              <a:t>of</a:t>
            </a:r>
            <a:r>
              <a:rPr spc="-15" dirty="0"/>
              <a:t> </a:t>
            </a:r>
            <a:r>
              <a:rPr i="1" spc="350" dirty="0">
                <a:latin typeface="Calibri"/>
                <a:cs typeface="Calibri"/>
              </a:rPr>
              <a:t>K </a:t>
            </a:r>
            <a:r>
              <a:rPr spc="15" dirty="0"/>
              <a:t>classes),</a:t>
            </a:r>
            <a:r>
              <a:rPr spc="20" dirty="0"/>
              <a:t> </a:t>
            </a:r>
            <a:r>
              <a:rPr spc="-50" dirty="0"/>
              <a:t>we</a:t>
            </a:r>
            <a:r>
              <a:rPr spc="-45" dirty="0"/>
              <a:t> </a:t>
            </a:r>
            <a:r>
              <a:rPr spc="-15" dirty="0"/>
              <a:t>use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10" dirty="0"/>
              <a:t> following </a:t>
            </a:r>
            <a:r>
              <a:rPr spc="15" dirty="0"/>
              <a:t> objective</a:t>
            </a:r>
            <a:r>
              <a:rPr spc="110" dirty="0"/>
              <a:t> </a:t>
            </a:r>
            <a:r>
              <a:rPr spc="20" dirty="0"/>
              <a:t>function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10473" y="763941"/>
            <a:ext cx="598805" cy="556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180"/>
              </a:lnSpc>
              <a:spcBef>
                <a:spcPts val="90"/>
              </a:spcBef>
            </a:pPr>
            <a:r>
              <a:rPr sz="1100" spc="25" dirty="0">
                <a:latin typeface="Calibri"/>
                <a:cs typeface="Calibri"/>
              </a:rPr>
              <a:t>minimize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819"/>
              </a:lnSpc>
            </a:pPr>
            <a:r>
              <a:rPr sz="800" i="1" spc="-55" dirty="0">
                <a:latin typeface="Calibri"/>
                <a:cs typeface="Calibri"/>
              </a:rPr>
              <a:t>θ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ts val="1180"/>
              </a:lnSpc>
              <a:spcBef>
                <a:spcPts val="195"/>
              </a:spcBef>
            </a:pPr>
            <a:r>
              <a:rPr sz="1100" spc="30" dirty="0">
                <a:latin typeface="Calibri"/>
                <a:cs typeface="Calibri"/>
              </a:rPr>
              <a:t>maximize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819"/>
              </a:lnSpc>
            </a:pPr>
            <a:r>
              <a:rPr sz="800" i="1" spc="-55" dirty="0">
                <a:latin typeface="Calibri"/>
                <a:cs typeface="Calibri"/>
              </a:rPr>
              <a:t>θ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1742" y="763941"/>
            <a:ext cx="1169035" cy="47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90"/>
              </a:spcBef>
            </a:pP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70" dirty="0">
                <a:latin typeface="SimSun-ExtB"/>
                <a:cs typeface="SimSun-ExtB"/>
              </a:rPr>
              <a:t> </a:t>
            </a:r>
            <a:r>
              <a:rPr sz="1100" spc="10" dirty="0">
                <a:latin typeface="Calibri"/>
                <a:cs typeface="Calibri"/>
              </a:rPr>
              <a:t>log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240" baseline="-13888" dirty="0">
                <a:latin typeface="Calibri"/>
                <a:cs typeface="Calibri"/>
              </a:rPr>
              <a:t>l</a:t>
            </a:r>
            <a:endParaRPr sz="1200" baseline="-13888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1100" spc="-254" dirty="0">
                <a:latin typeface="SimSun-ExtB"/>
                <a:cs typeface="SimSun-ExtB"/>
              </a:rPr>
              <a:t>—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240" baseline="-13888" dirty="0">
                <a:latin typeface="Calibri"/>
                <a:cs typeface="Calibri"/>
              </a:rPr>
              <a:t>l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9938" y="1042236"/>
            <a:ext cx="149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1483004"/>
            <a:ext cx="63233" cy="6323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616" y="1865109"/>
            <a:ext cx="63233" cy="6323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2285174"/>
            <a:ext cx="63233" cy="6323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2495206"/>
            <a:ext cx="63233" cy="6323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2877311"/>
            <a:ext cx="63233" cy="6323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095525" y="1397519"/>
            <a:ext cx="3475354" cy="1586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Calibri"/>
                <a:cs typeface="Calibri"/>
              </a:rPr>
              <a:t>But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wait!</a:t>
            </a:r>
            <a:endParaRPr sz="110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Calibri"/>
                <a:cs typeface="Calibri"/>
              </a:rPr>
              <a:t>Is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240" baseline="-13888" dirty="0">
                <a:latin typeface="Calibri"/>
                <a:cs typeface="Calibri"/>
              </a:rPr>
              <a:t>l</a:t>
            </a:r>
            <a:r>
              <a:rPr sz="1200" i="1" baseline="-13888" dirty="0">
                <a:latin typeface="Calibri"/>
                <a:cs typeface="Calibri"/>
              </a:rPr>
              <a:t> </a:t>
            </a:r>
            <a:r>
              <a:rPr sz="1200" i="1" spc="60" baseline="-13888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]?</a:t>
            </a:r>
            <a:endParaRPr sz="110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334"/>
              </a:spcBef>
            </a:pPr>
            <a:r>
              <a:rPr sz="1100" spc="35" dirty="0">
                <a:latin typeface="Calibri"/>
                <a:cs typeface="Calibri"/>
              </a:rPr>
              <a:t>Yes,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indeed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  <a:p>
            <a:pPr marL="662940">
              <a:lnSpc>
                <a:spcPct val="100000"/>
              </a:lnSpc>
              <a:spcBef>
                <a:spcPts val="330"/>
              </a:spcBef>
            </a:pPr>
            <a:r>
              <a:rPr sz="1100" i="1" spc="-80" dirty="0">
                <a:latin typeface="Calibri"/>
                <a:cs typeface="Calibri"/>
              </a:rPr>
              <a:t>y</a:t>
            </a:r>
            <a:r>
              <a:rPr sz="1100" spc="-80" dirty="0">
                <a:latin typeface="Calibri"/>
                <a:cs typeface="Calibri"/>
              </a:rPr>
              <a:t>ˆ</a:t>
            </a:r>
            <a:r>
              <a:rPr sz="1200" i="1" spc="-120" baseline="-13888" dirty="0">
                <a:latin typeface="Calibri"/>
                <a:cs typeface="Calibri"/>
              </a:rPr>
              <a:t>l</a:t>
            </a:r>
            <a:r>
              <a:rPr sz="1200" i="1" spc="-44" baseline="-13888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[</a:t>
            </a:r>
            <a:r>
              <a:rPr sz="1100" i="1" spc="60" dirty="0">
                <a:latin typeface="Calibri"/>
                <a:cs typeface="Calibri"/>
              </a:rPr>
              <a:t>O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W</a:t>
            </a:r>
            <a:r>
              <a:rPr sz="1200" spc="89" baseline="-10416" dirty="0">
                <a:latin typeface="Calibri"/>
                <a:cs typeface="Calibri"/>
              </a:rPr>
              <a:t>3</a:t>
            </a: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W</a:t>
            </a:r>
            <a:r>
              <a:rPr sz="1200" spc="89" baseline="-10416" dirty="0">
                <a:latin typeface="Calibri"/>
                <a:cs typeface="Calibri"/>
              </a:rPr>
              <a:t>2</a:t>
            </a: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W</a:t>
            </a:r>
            <a:r>
              <a:rPr sz="1200" spc="89" baseline="-10416" dirty="0">
                <a:latin typeface="Calibri"/>
                <a:cs typeface="Calibri"/>
              </a:rPr>
              <a:t>1</a:t>
            </a:r>
            <a:r>
              <a:rPr sz="1100" i="1" spc="60" dirty="0">
                <a:latin typeface="Calibri"/>
                <a:cs typeface="Calibri"/>
              </a:rPr>
              <a:t>x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b</a:t>
            </a:r>
            <a:r>
              <a:rPr sz="1200" spc="30" baseline="-10416" dirty="0">
                <a:latin typeface="Calibri"/>
                <a:cs typeface="Calibri"/>
              </a:rPr>
              <a:t>1</a:t>
            </a:r>
            <a:r>
              <a:rPr sz="1100" spc="20" dirty="0">
                <a:latin typeface="Calibri"/>
                <a:cs typeface="Calibri"/>
              </a:rPr>
              <a:t>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b</a:t>
            </a:r>
            <a:r>
              <a:rPr sz="1200" spc="30" baseline="-10416" dirty="0">
                <a:latin typeface="Calibri"/>
                <a:cs typeface="Calibri"/>
              </a:rPr>
              <a:t>2</a:t>
            </a:r>
            <a:r>
              <a:rPr sz="1100" spc="20" dirty="0">
                <a:latin typeface="Calibri"/>
                <a:cs typeface="Calibri"/>
              </a:rPr>
              <a:t>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i="1" spc="35" dirty="0">
                <a:latin typeface="Calibri"/>
                <a:cs typeface="Calibri"/>
              </a:rPr>
              <a:t>b</a:t>
            </a:r>
            <a:r>
              <a:rPr sz="1200" spc="52" baseline="-10416" dirty="0">
                <a:latin typeface="Calibri"/>
                <a:cs typeface="Calibri"/>
              </a:rPr>
              <a:t>3</a:t>
            </a:r>
            <a:r>
              <a:rPr sz="1100" spc="35" dirty="0">
                <a:latin typeface="Calibri"/>
                <a:cs typeface="Calibri"/>
              </a:rPr>
              <a:t>)]</a:t>
            </a:r>
            <a:r>
              <a:rPr sz="1200" i="1" spc="52" baseline="-13888" dirty="0">
                <a:latin typeface="Calibri"/>
                <a:cs typeface="Calibri"/>
              </a:rPr>
              <a:t>l</a:t>
            </a:r>
            <a:endParaRPr sz="1200" baseline="-13888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335"/>
              </a:spcBef>
            </a:pPr>
            <a:r>
              <a:rPr sz="1100" spc="60" dirty="0">
                <a:latin typeface="Calibri"/>
                <a:cs typeface="Calibri"/>
              </a:rPr>
              <a:t>What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does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i="1" spc="-80" dirty="0">
                <a:latin typeface="Calibri"/>
                <a:cs typeface="Calibri"/>
              </a:rPr>
              <a:t>y</a:t>
            </a:r>
            <a:r>
              <a:rPr sz="1100" spc="-80" dirty="0">
                <a:latin typeface="Calibri"/>
                <a:cs typeface="Calibri"/>
              </a:rPr>
              <a:t>ˆ</a:t>
            </a:r>
            <a:r>
              <a:rPr sz="1200" i="1" spc="-120" baseline="-13888" dirty="0">
                <a:latin typeface="Calibri"/>
                <a:cs typeface="Calibri"/>
              </a:rPr>
              <a:t>l</a:t>
            </a:r>
            <a:r>
              <a:rPr sz="1200" i="1" spc="30" baseline="-13888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encode?</a:t>
            </a:r>
            <a:endParaRPr sz="1100">
              <a:latin typeface="Calibri"/>
              <a:cs typeface="Calibri"/>
            </a:endParaRPr>
          </a:p>
          <a:p>
            <a:pPr marL="425450" marR="43180" indent="-375285">
              <a:lnSpc>
                <a:spcPct val="101899"/>
              </a:lnSpc>
              <a:spcBef>
                <a:spcPts val="320"/>
              </a:spcBef>
              <a:tabLst>
                <a:tab pos="425450" algn="l"/>
              </a:tabLst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	</a:t>
            </a:r>
            <a:r>
              <a:rPr sz="1100" spc="85" dirty="0">
                <a:latin typeface="Calibri"/>
                <a:cs typeface="Calibri"/>
              </a:rPr>
              <a:t>It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probability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that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belongs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l</a:t>
            </a:r>
            <a:r>
              <a:rPr sz="1200" i="1" spc="157" baseline="27777" dirty="0">
                <a:latin typeface="Calibri"/>
                <a:cs typeface="Calibri"/>
              </a:rPr>
              <a:t>th</a:t>
            </a:r>
            <a:r>
              <a:rPr sz="1200" i="1" spc="277" baseline="27777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class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(bring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close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1).</a:t>
            </a:r>
            <a:endParaRPr sz="110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334"/>
              </a:spcBef>
            </a:pPr>
            <a:r>
              <a:rPr sz="1100" spc="10" dirty="0">
                <a:latin typeface="Calibri"/>
                <a:cs typeface="Calibri"/>
              </a:rPr>
              <a:t>log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80" dirty="0">
                <a:latin typeface="Calibri"/>
                <a:cs typeface="Calibri"/>
              </a:rPr>
              <a:t>y</a:t>
            </a:r>
            <a:r>
              <a:rPr sz="1100" spc="-80" dirty="0">
                <a:latin typeface="Calibri"/>
                <a:cs typeface="Calibri"/>
              </a:rPr>
              <a:t>ˆ</a:t>
            </a:r>
            <a:r>
              <a:rPr sz="1200" i="1" spc="-120" baseline="-13888" dirty="0">
                <a:latin typeface="Calibri"/>
                <a:cs typeface="Calibri"/>
              </a:rPr>
              <a:t>l</a:t>
            </a:r>
            <a:r>
              <a:rPr sz="1200" i="1" spc="52" baseline="-13888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called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log-likelihood</a:t>
            </a:r>
            <a:r>
              <a:rPr sz="1100" i="1" spc="2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0" name="object 3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20</a:t>
            </a:fld>
            <a:r>
              <a:rPr spc="75" dirty="0"/>
              <a:t>/9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1260" y="168528"/>
          <a:ext cx="3326129" cy="138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95"/>
                <a:gridCol w="1018540"/>
                <a:gridCol w="1026794"/>
              </a:tblGrid>
              <a:tr h="34415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b="1" spc="110" dirty="0">
                          <a:latin typeface="Calibri"/>
                          <a:cs typeface="Calibri"/>
                        </a:rPr>
                        <a:t>Outputs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4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Real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Values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Probabilities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Activation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Linear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Loss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Function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Squared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Error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Cross</a:t>
                      </a:r>
                      <a:r>
                        <a:rPr sz="1100" spc="7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Entropy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1831162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395" y="1745677"/>
            <a:ext cx="478853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latin typeface="Calibri"/>
                <a:cs typeface="Calibri"/>
              </a:rPr>
              <a:t>Of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course,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there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could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functions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depending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problem</a:t>
            </a:r>
            <a:r>
              <a:rPr sz="1100" spc="35" dirty="0">
                <a:latin typeface="Calibri"/>
                <a:cs typeface="Calibri"/>
              </a:rPr>
              <a:t> at </a:t>
            </a:r>
            <a:r>
              <a:rPr sz="1100" spc="25" dirty="0">
                <a:latin typeface="Calibri"/>
                <a:cs typeface="Calibri"/>
              </a:rPr>
              <a:t>hand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but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two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functions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that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just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saw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encountered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very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often</a:t>
            </a:r>
            <a:endParaRPr sz="1100">
              <a:latin typeface="Calibri"/>
              <a:cs typeface="Calibri"/>
            </a:endParaRPr>
          </a:p>
          <a:p>
            <a:pPr marL="12700" marR="571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latin typeface="Calibri"/>
                <a:cs typeface="Calibri"/>
              </a:rPr>
              <a:t>For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rest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lecture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focus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softmax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cross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entropy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583" y="2213267"/>
            <a:ext cx="63233" cy="632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7" name="object 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21</a:t>
            </a:fld>
            <a:r>
              <a:rPr spc="75" dirty="0"/>
              <a:t>/9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08072"/>
            <a:ext cx="3709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35" dirty="0">
                <a:latin typeface="Calibri"/>
                <a:cs typeface="Calibri"/>
              </a:rPr>
              <a:t>Module</a:t>
            </a:r>
            <a:r>
              <a:rPr sz="1400" b="1" spc="21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4.4:</a:t>
            </a:r>
            <a:r>
              <a:rPr sz="1400" b="1" spc="395" dirty="0">
                <a:latin typeface="Calibri"/>
                <a:cs typeface="Calibri"/>
              </a:rPr>
              <a:t> </a:t>
            </a:r>
            <a:r>
              <a:rPr sz="1400" b="1" spc="130" dirty="0">
                <a:latin typeface="Calibri"/>
                <a:cs typeface="Calibri"/>
              </a:rPr>
              <a:t>Backpropagation</a:t>
            </a:r>
            <a:r>
              <a:rPr sz="1400" b="1" spc="210" dirty="0">
                <a:latin typeface="Calibri"/>
                <a:cs typeface="Calibri"/>
              </a:rPr>
              <a:t> </a:t>
            </a:r>
            <a:r>
              <a:rPr sz="1400" b="1" spc="140" dirty="0">
                <a:latin typeface="Calibri"/>
                <a:cs typeface="Calibri"/>
              </a:rPr>
              <a:t>(Intuition)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22</a:t>
            </a:fld>
            <a:r>
              <a:rPr spc="75" dirty="0"/>
              <a:t>/9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91323"/>
            <a:ext cx="5193030" cy="1029335"/>
            <a:chOff x="309193" y="891323"/>
            <a:chExt cx="5193030" cy="1029335"/>
          </a:xfrm>
        </p:grpSpPr>
        <p:sp>
          <p:nvSpPr>
            <p:cNvPr id="3" name="object 3"/>
            <p:cNvSpPr/>
            <p:nvPr/>
          </p:nvSpPr>
          <p:spPr>
            <a:xfrm>
              <a:off x="309193" y="891323"/>
              <a:ext cx="5142230" cy="186690"/>
            </a:xfrm>
            <a:custGeom>
              <a:avLst/>
              <a:gdLst/>
              <a:ahLst/>
              <a:cxnLst/>
              <a:rect l="l" t="t" r="r" b="b"/>
              <a:pathLst>
                <a:path w="5142230" h="18669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5141666" y="186558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65225"/>
              <a:ext cx="5141665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1852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05825"/>
              <a:ext cx="5090807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59" y="935558"/>
              <a:ext cx="50742" cy="8829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09503"/>
              <a:ext cx="5142230" cy="760095"/>
            </a:xfrm>
            <a:custGeom>
              <a:avLst/>
              <a:gdLst/>
              <a:ahLst/>
              <a:cxnLst/>
              <a:rect l="l" t="t" r="r" b="b"/>
              <a:pathLst>
                <a:path w="5142230" h="760094">
                  <a:moveTo>
                    <a:pt x="5141666" y="0"/>
                  </a:moveTo>
                  <a:lnTo>
                    <a:pt x="0" y="0"/>
                  </a:lnTo>
                  <a:lnTo>
                    <a:pt x="0" y="709022"/>
                  </a:lnTo>
                  <a:lnTo>
                    <a:pt x="4008" y="728746"/>
                  </a:lnTo>
                  <a:lnTo>
                    <a:pt x="14922" y="744899"/>
                  </a:lnTo>
                  <a:lnTo>
                    <a:pt x="31075" y="755814"/>
                  </a:lnTo>
                  <a:lnTo>
                    <a:pt x="50800" y="759822"/>
                  </a:lnTo>
                  <a:lnTo>
                    <a:pt x="5090865" y="759822"/>
                  </a:lnTo>
                  <a:lnTo>
                    <a:pt x="5110590" y="755814"/>
                  </a:lnTo>
                  <a:lnTo>
                    <a:pt x="5126743" y="744899"/>
                  </a:lnTo>
                  <a:lnTo>
                    <a:pt x="5137657" y="728746"/>
                  </a:lnTo>
                  <a:lnTo>
                    <a:pt x="5141666" y="709022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59" y="973650"/>
              <a:ext cx="0" cy="864235"/>
            </a:xfrm>
            <a:custGeom>
              <a:avLst/>
              <a:gdLst/>
              <a:ahLst/>
              <a:cxnLst/>
              <a:rect l="l" t="t" r="r" b="b"/>
              <a:pathLst>
                <a:path h="864235">
                  <a:moveTo>
                    <a:pt x="0" y="8639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59" y="960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59" y="948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59" y="9355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172959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382991"/>
              <a:ext cx="63233" cy="63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1894" y="827567"/>
            <a:ext cx="3106420" cy="10058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3333B2"/>
                </a:solidFill>
                <a:latin typeface="Calibri"/>
                <a:cs typeface="Calibri"/>
              </a:rPr>
              <a:t>We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Calibri"/>
                <a:cs typeface="Calibri"/>
              </a:rPr>
              <a:t>need</a:t>
            </a:r>
            <a:r>
              <a:rPr sz="1100" spc="1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3333B2"/>
                </a:solidFill>
                <a:latin typeface="Calibri"/>
                <a:cs typeface="Calibri"/>
              </a:rPr>
              <a:t>to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answer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Calibri"/>
                <a:cs typeface="Calibri"/>
              </a:rPr>
              <a:t>two</a:t>
            </a:r>
            <a:r>
              <a:rPr sz="11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Calibri"/>
                <a:cs typeface="Calibri"/>
              </a:rPr>
              <a:t>questions</a:t>
            </a:r>
            <a:endParaRPr sz="1100">
              <a:latin typeface="Calibri"/>
              <a:cs typeface="Calibri"/>
            </a:endParaRPr>
          </a:p>
          <a:p>
            <a:pPr marL="314960" marR="184785">
              <a:lnSpc>
                <a:spcPct val="125299"/>
              </a:lnSpc>
              <a:spcBef>
                <a:spcPts val="20"/>
              </a:spcBef>
            </a:pPr>
            <a:r>
              <a:rPr sz="1100" spc="50" dirty="0">
                <a:latin typeface="Calibri"/>
                <a:cs typeface="Calibri"/>
              </a:rPr>
              <a:t>H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25" dirty="0">
                <a:latin typeface="Calibri"/>
                <a:cs typeface="Calibri"/>
              </a:rPr>
              <a:t>o</a:t>
            </a:r>
            <a:r>
              <a:rPr sz="1100" spc="-35" dirty="0">
                <a:latin typeface="Calibri"/>
                <a:cs typeface="Calibri"/>
              </a:rPr>
              <a:t>ose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?  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compute</a:t>
            </a:r>
            <a:r>
              <a:rPr sz="11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50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-150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sz="11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composed</a:t>
            </a:r>
            <a:r>
              <a:rPr sz="11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of:</a:t>
            </a:r>
            <a:endParaRPr sz="1100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200" spc="97" baseline="-10416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200" spc="97" baseline="-10416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...,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200" i="1" spc="352" baseline="-1041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200" i="1" baseline="-10416" dirty="0">
                <a:solidFill>
                  <a:srgbClr val="FF0000"/>
                </a:solidFill>
                <a:latin typeface="Verdana"/>
                <a:cs typeface="Verdana"/>
              </a:rPr>
              <a:t>−</a:t>
            </a:r>
            <a:r>
              <a:rPr sz="1200" spc="22" baseline="-10416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200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15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375" dirty="0">
                <a:solidFill>
                  <a:srgbClr val="FF0000"/>
                </a:solidFill>
                <a:latin typeface="SimSun-ExtB"/>
                <a:cs typeface="SimSun-ExtB"/>
              </a:rPr>
              <a:t>∈</a:t>
            </a:r>
            <a:r>
              <a:rPr sz="1100" spc="-250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200" i="1" baseline="27777" dirty="0">
                <a:solidFill>
                  <a:srgbClr val="FF0000"/>
                </a:solidFill>
                <a:latin typeface="Verdana"/>
                <a:cs typeface="Verdana"/>
              </a:rPr>
              <a:t>×</a:t>
            </a:r>
            <a:r>
              <a:rPr sz="1200" i="1" spc="225" baseline="2777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200" i="1" spc="352" baseline="-1041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200" i="1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375" dirty="0">
                <a:solidFill>
                  <a:srgbClr val="FF0000"/>
                </a:solidFill>
                <a:latin typeface="SimSun-ExtB"/>
                <a:cs typeface="SimSun-ExtB"/>
              </a:rPr>
              <a:t>∈</a:t>
            </a:r>
            <a:r>
              <a:rPr sz="1100" spc="-250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200" i="1" baseline="27777" dirty="0">
                <a:solidFill>
                  <a:srgbClr val="FF0000"/>
                </a:solidFill>
                <a:latin typeface="Verdana"/>
                <a:cs typeface="Verdana"/>
              </a:rPr>
              <a:t>×</a:t>
            </a:r>
            <a:r>
              <a:rPr sz="1200" i="1" spc="112" baseline="27777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200" baseline="27777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200" spc="97" baseline="-10416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200" spc="97" baseline="-10416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...,</a:t>
            </a:r>
            <a:r>
              <a:rPr sz="11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200" i="1" spc="352" baseline="-1041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200" i="1" baseline="-10416" dirty="0">
                <a:solidFill>
                  <a:srgbClr val="FF0000"/>
                </a:solidFill>
                <a:latin typeface="Verdana"/>
                <a:cs typeface="Verdana"/>
              </a:rPr>
              <a:t>−</a:t>
            </a:r>
            <a:r>
              <a:rPr sz="1200" spc="22" baseline="-10416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200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15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375" dirty="0">
                <a:solidFill>
                  <a:srgbClr val="FF0000"/>
                </a:solidFill>
                <a:latin typeface="SimSun-ExtB"/>
                <a:cs typeface="SimSun-ExtB"/>
              </a:rPr>
              <a:t>∈</a:t>
            </a:r>
            <a:r>
              <a:rPr sz="1100" spc="-250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200" i="1" baseline="277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i="1" spc="75" baseline="277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95" dirty="0">
                <a:solidFill>
                  <a:srgbClr val="FF0000"/>
                </a:solidFill>
                <a:latin typeface="SimSun-ExtB"/>
                <a:cs typeface="SimSun-ExtB"/>
              </a:rPr>
              <a:t>∇</a:t>
            </a:r>
            <a:r>
              <a:rPr sz="1100" i="1" spc="-1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200" i="1" spc="352" baseline="-1041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200" i="1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375" dirty="0">
                <a:solidFill>
                  <a:srgbClr val="FF0000"/>
                </a:solidFill>
                <a:latin typeface="SimSun-ExtB"/>
                <a:cs typeface="SimSun-ExtB"/>
              </a:rPr>
              <a:t>∈</a:t>
            </a:r>
            <a:r>
              <a:rPr sz="1100" spc="-250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1200" i="1" spc="112" baseline="27777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200" i="1" baseline="277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i="1" spc="104" baseline="277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23</a:t>
            </a:fld>
            <a:r>
              <a:rPr spc="75" dirty="0"/>
              <a:t>/9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" y="192646"/>
            <a:ext cx="63233" cy="632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1584" y="107173"/>
            <a:ext cx="146304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Let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focus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one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weight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75" baseline="-10416" dirty="0">
                <a:latin typeface="Calibri"/>
                <a:cs typeface="Calibri"/>
              </a:rPr>
              <a:t>112</a:t>
            </a:r>
            <a:r>
              <a:rPr sz="1100" spc="50" dirty="0">
                <a:latin typeface="Calibri"/>
                <a:cs typeface="Calibri"/>
              </a:rPr>
              <a:t>).</a:t>
            </a:r>
            <a:endParaRPr sz="1100">
              <a:latin typeface="Calibri"/>
              <a:cs typeface="Calibri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60" dirty="0">
                <a:latin typeface="Calibri"/>
                <a:cs typeface="Calibri"/>
              </a:rPr>
              <a:t>To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learn</a:t>
            </a:r>
            <a:r>
              <a:rPr sz="1100" spc="30" dirty="0">
                <a:latin typeface="Calibri"/>
                <a:cs typeface="Calibri"/>
              </a:rPr>
              <a:t> this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weight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using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SGD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need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85" y="574763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1584" y="833423"/>
            <a:ext cx="1175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m</a:t>
            </a:r>
            <a:r>
              <a:rPr sz="1100" spc="30" dirty="0">
                <a:latin typeface="Calibri"/>
                <a:cs typeface="Calibri"/>
              </a:rPr>
              <a:t>ula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200" i="1" u="sng" spc="89" baseline="3819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200" i="1" u="sng" spc="375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200" i="1" u="sng" spc="-104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127" baseline="3819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200" i="1" u="sng" spc="-52" baseline="3819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200" u="sng" spc="127" baseline="3819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200" spc="-82" baseline="3819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584" y="932585"/>
            <a:ext cx="146240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3430">
              <a:lnSpc>
                <a:spcPts val="915"/>
              </a:lnSpc>
              <a:spcBef>
                <a:spcPts val="95"/>
              </a:spcBef>
            </a:pPr>
            <a:r>
              <a:rPr sz="1200" i="1" spc="97" baseline="6944" dirty="0">
                <a:latin typeface="Calibri"/>
                <a:cs typeface="Calibri"/>
              </a:rPr>
              <a:t>∂W</a:t>
            </a:r>
            <a:r>
              <a:rPr sz="600" spc="65" dirty="0">
                <a:latin typeface="Calibri"/>
                <a:cs typeface="Calibri"/>
              </a:rPr>
              <a:t>112</a:t>
            </a:r>
            <a:endParaRPr sz="600">
              <a:latin typeface="Calibri"/>
              <a:cs typeface="Calibri"/>
            </a:endParaRPr>
          </a:p>
          <a:p>
            <a:pPr marL="38100">
              <a:lnSpc>
                <a:spcPts val="1275"/>
              </a:lnSpc>
            </a:pP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58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 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see</a:t>
            </a:r>
            <a:r>
              <a:rPr sz="1100" spc="38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how</a:t>
            </a:r>
            <a:r>
              <a:rPr sz="1100" spc="5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calculate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" y="112894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9127" y="211462"/>
            <a:ext cx="1471732" cy="17445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88133" y="1753395"/>
            <a:ext cx="16954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spc="60" dirty="0">
                <a:latin typeface="Calibri"/>
                <a:cs typeface="Calibri"/>
              </a:rPr>
              <a:t>x</a:t>
            </a:r>
            <a:r>
              <a:rPr sz="825" spc="89" baseline="-10101" dirty="0">
                <a:latin typeface="Calibri"/>
                <a:cs typeface="Calibri"/>
              </a:rPr>
              <a:t>1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133" y="1753395"/>
            <a:ext cx="16954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spc="60" dirty="0">
                <a:latin typeface="Calibri"/>
                <a:cs typeface="Calibri"/>
              </a:rPr>
              <a:t>x</a:t>
            </a:r>
            <a:r>
              <a:rPr sz="825" spc="89" baseline="-10101" dirty="0">
                <a:latin typeface="Calibri"/>
                <a:cs typeface="Calibri"/>
              </a:rPr>
              <a:t>2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5586" y="1752773"/>
            <a:ext cx="1708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spc="65" dirty="0">
                <a:latin typeface="Calibri"/>
                <a:cs typeface="Calibri"/>
              </a:rPr>
              <a:t>x</a:t>
            </a:r>
            <a:r>
              <a:rPr sz="825" i="1" spc="97" baseline="-10101" dirty="0">
                <a:latin typeface="Calibri"/>
                <a:cs typeface="Calibri"/>
              </a:rPr>
              <a:t>d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1814" y="1427338"/>
            <a:ext cx="20320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22" baseline="7407" dirty="0">
                <a:latin typeface="Calibri"/>
                <a:cs typeface="Calibri"/>
              </a:rPr>
              <a:t>a</a:t>
            </a:r>
            <a:r>
              <a:rPr sz="550" spc="15" dirty="0">
                <a:latin typeface="Calibri"/>
                <a:cs typeface="Calibri"/>
              </a:rPr>
              <a:t>11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0975" y="1024189"/>
            <a:ext cx="28130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37" baseline="7407" dirty="0">
                <a:latin typeface="Calibri"/>
                <a:cs typeface="Calibri"/>
              </a:rPr>
              <a:t>W</a:t>
            </a:r>
            <a:r>
              <a:rPr sz="550" spc="25" dirty="0">
                <a:latin typeface="Calibri"/>
                <a:cs typeface="Calibri"/>
              </a:rPr>
              <a:t>211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1814" y="923334"/>
            <a:ext cx="20320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22" baseline="7407" dirty="0">
                <a:latin typeface="Calibri"/>
                <a:cs typeface="Calibri"/>
              </a:rPr>
              <a:t>a</a:t>
            </a:r>
            <a:r>
              <a:rPr sz="550" spc="15" dirty="0">
                <a:latin typeface="Calibri"/>
                <a:cs typeface="Calibri"/>
              </a:rPr>
              <a:t>21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2604" y="1098773"/>
            <a:ext cx="8128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i="1" spc="50" dirty="0">
                <a:latin typeface="Calibri"/>
                <a:cs typeface="Calibri"/>
              </a:rPr>
              <a:t>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8477" y="1139454"/>
            <a:ext cx="10096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11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7074" y="519995"/>
            <a:ext cx="28130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37" baseline="7407" dirty="0">
                <a:latin typeface="Calibri"/>
                <a:cs typeface="Calibri"/>
              </a:rPr>
              <a:t>W</a:t>
            </a:r>
            <a:r>
              <a:rPr sz="550" spc="25" dirty="0">
                <a:latin typeface="Calibri"/>
                <a:cs typeface="Calibri"/>
              </a:rPr>
              <a:t>311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5461" y="412642"/>
            <a:ext cx="20320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22" baseline="7407" dirty="0">
                <a:latin typeface="Calibri"/>
                <a:cs typeface="Calibri"/>
              </a:rPr>
              <a:t>a</a:t>
            </a:r>
            <a:r>
              <a:rPr sz="550" spc="15" dirty="0">
                <a:latin typeface="Calibri"/>
                <a:cs typeface="Calibri"/>
              </a:rPr>
              <a:t>31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5741" y="615630"/>
            <a:ext cx="20764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37" baseline="7407" dirty="0">
                <a:latin typeface="Calibri"/>
                <a:cs typeface="Calibri"/>
              </a:rPr>
              <a:t>h</a:t>
            </a:r>
            <a:r>
              <a:rPr sz="550" spc="25" dirty="0">
                <a:latin typeface="Calibri"/>
                <a:cs typeface="Calibri"/>
              </a:rPr>
              <a:t>21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1" y="1546982"/>
            <a:ext cx="15557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latin typeface="Calibri"/>
                <a:cs typeface="Calibri"/>
              </a:rPr>
              <a:t>b</a:t>
            </a:r>
            <a:r>
              <a:rPr sz="825" spc="-37" baseline="-10101" dirty="0">
                <a:latin typeface="Calibri"/>
                <a:cs typeface="Calibri"/>
              </a:rPr>
              <a:t>1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1" y="1042982"/>
            <a:ext cx="15557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latin typeface="Calibri"/>
                <a:cs typeface="Calibri"/>
              </a:rPr>
              <a:t>b</a:t>
            </a:r>
            <a:r>
              <a:rPr sz="825" spc="-37" baseline="-10101" dirty="0">
                <a:latin typeface="Calibri"/>
                <a:cs typeface="Calibri"/>
              </a:rPr>
              <a:t>2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677" y="550489"/>
            <a:ext cx="15557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latin typeface="Calibri"/>
                <a:cs typeface="Calibri"/>
              </a:rPr>
              <a:t>b</a:t>
            </a:r>
            <a:r>
              <a:rPr sz="825" spc="-37" baseline="-10101" dirty="0">
                <a:latin typeface="Calibri"/>
                <a:cs typeface="Calibri"/>
              </a:rPr>
              <a:t>3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0975" y="1528197"/>
            <a:ext cx="54038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25" i="1" spc="37" baseline="7407" dirty="0">
                <a:latin typeface="Calibri"/>
                <a:cs typeface="Calibri"/>
              </a:rPr>
              <a:t>W</a:t>
            </a:r>
            <a:r>
              <a:rPr sz="550" spc="25" dirty="0">
                <a:latin typeface="Calibri"/>
                <a:cs typeface="Calibri"/>
              </a:rPr>
              <a:t>111</a:t>
            </a:r>
            <a:r>
              <a:rPr sz="550" spc="100" dirty="0">
                <a:latin typeface="Calibri"/>
                <a:cs typeface="Calibri"/>
              </a:rPr>
              <a:t> </a:t>
            </a:r>
            <a:r>
              <a:rPr sz="1125" i="1" spc="37" baseline="7407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550" spc="25" dirty="0">
                <a:solidFill>
                  <a:srgbClr val="FF0000"/>
                </a:solidFill>
                <a:latin typeface="Calibri"/>
                <a:cs typeface="Calibri"/>
              </a:rPr>
              <a:t>112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9726" y="43454"/>
            <a:ext cx="39497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i="1" spc="-290" dirty="0">
                <a:latin typeface="Calibri"/>
                <a:cs typeface="Calibri"/>
              </a:rPr>
              <a:t>y</a:t>
            </a:r>
            <a:r>
              <a:rPr sz="750" spc="85" dirty="0">
                <a:latin typeface="Calibri"/>
                <a:cs typeface="Calibri"/>
              </a:rPr>
              <a:t>ˆ</a:t>
            </a:r>
            <a:r>
              <a:rPr sz="750" spc="10" dirty="0">
                <a:latin typeface="Calibri"/>
                <a:cs typeface="Calibri"/>
              </a:rPr>
              <a:t> </a:t>
            </a:r>
            <a:r>
              <a:rPr sz="750" spc="215" dirty="0">
                <a:latin typeface="Calibri"/>
                <a:cs typeface="Calibri"/>
              </a:rPr>
              <a:t>=</a:t>
            </a:r>
            <a:r>
              <a:rPr sz="750" spc="40" dirty="0">
                <a:latin typeface="Calibri"/>
                <a:cs typeface="Calibri"/>
              </a:rPr>
              <a:t> </a:t>
            </a:r>
            <a:r>
              <a:rPr sz="750" i="1" spc="140" dirty="0">
                <a:latin typeface="Calibri"/>
                <a:cs typeface="Calibri"/>
              </a:rPr>
              <a:t>f</a:t>
            </a:r>
            <a:r>
              <a:rPr sz="750" i="1" spc="-90" dirty="0">
                <a:latin typeface="Calibri"/>
                <a:cs typeface="Calibri"/>
              </a:rPr>
              <a:t> </a:t>
            </a:r>
            <a:r>
              <a:rPr sz="750" spc="65" dirty="0">
                <a:latin typeface="Calibri"/>
                <a:cs typeface="Calibri"/>
              </a:rPr>
              <a:t>(</a:t>
            </a:r>
            <a:r>
              <a:rPr sz="750" i="1" spc="110" dirty="0">
                <a:latin typeface="Calibri"/>
                <a:cs typeface="Calibri"/>
              </a:rPr>
              <a:t>x</a:t>
            </a:r>
            <a:r>
              <a:rPr sz="750" spc="65" dirty="0"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4195" y="84772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204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57863" y="60107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libri"/>
                <a:cs typeface="Calibri"/>
              </a:rPr>
              <a:t>gradient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891495" y="60107"/>
            <a:ext cx="78740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110" dirty="0">
                <a:latin typeface="Calibri"/>
                <a:cs typeface="Calibri"/>
              </a:rPr>
              <a:t>Algorithm: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5" dirty="0"/>
              <a:t>descent()</a:t>
            </a:r>
          </a:p>
        </p:txBody>
      </p:sp>
      <p:sp>
        <p:nvSpPr>
          <p:cNvPr id="28" name="object 28"/>
          <p:cNvSpPr/>
          <p:nvPr/>
        </p:nvSpPr>
        <p:spPr>
          <a:xfrm>
            <a:off x="3904195" y="448424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204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91495" y="448003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5" dirty="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86567" y="76879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91495" y="620076"/>
            <a:ext cx="149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max </a:t>
            </a:r>
            <a:r>
              <a:rPr sz="1100" i="1" spc="-10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ite</a:t>
            </a:r>
            <a:r>
              <a:rPr sz="1100" i="1" spc="90" dirty="0">
                <a:latin typeface="Calibri"/>
                <a:cs typeface="Calibri"/>
              </a:rPr>
              <a:t>r</a:t>
            </a:r>
            <a:r>
              <a:rPr sz="1100" i="1" spc="45" dirty="0">
                <a:latin typeface="Calibri"/>
                <a:cs typeface="Calibri"/>
              </a:rPr>
              <a:t>ations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Calibri"/>
                <a:cs typeface="Calibri"/>
              </a:rPr>
              <a:t>1000;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36261" y="1285011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424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66095" y="792148"/>
            <a:ext cx="168021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6605" algn="l"/>
              </a:tabLst>
            </a:pPr>
            <a:r>
              <a:rPr sz="1100" i="1" spc="95" dirty="0">
                <a:latin typeface="Calibri"/>
                <a:cs typeface="Calibri"/>
              </a:rPr>
              <a:t>Initialize	</a:t>
            </a:r>
            <a:r>
              <a:rPr sz="1100" i="1" spc="-15" dirty="0">
                <a:latin typeface="Calibri"/>
                <a:cs typeface="Calibri"/>
              </a:rPr>
              <a:t>θ</a:t>
            </a:r>
            <a:r>
              <a:rPr sz="1200" spc="-22" baseline="-10416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1" spc="70" dirty="0">
                <a:latin typeface="Calibri"/>
                <a:cs typeface="Calibri"/>
              </a:rPr>
              <a:t>while</a:t>
            </a:r>
            <a:endParaRPr sz="11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35"/>
              </a:spcBef>
            </a:pPr>
            <a:r>
              <a:rPr sz="1100" i="1" spc="5" dirty="0">
                <a:latin typeface="Calibri"/>
                <a:cs typeface="Calibri"/>
              </a:rPr>
              <a:t>t</a:t>
            </a:r>
            <a:r>
              <a:rPr sz="1100" i="1" spc="5" dirty="0">
                <a:latin typeface="Trebuchet MS"/>
                <a:cs typeface="Trebuchet MS"/>
              </a:rPr>
              <a:t>++</a:t>
            </a:r>
            <a:r>
              <a:rPr sz="1100" i="1" spc="-45" dirty="0">
                <a:latin typeface="Trebuchet MS"/>
                <a:cs typeface="Trebuchet MS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max</a:t>
            </a:r>
            <a:r>
              <a:rPr sz="1100" i="1" spc="13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iterations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b="1" spc="70" dirty="0">
                <a:latin typeface="Calibri"/>
                <a:cs typeface="Calibri"/>
              </a:rPr>
              <a:t>do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76001" y="1339164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78973" y="1308378"/>
            <a:ext cx="115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spc="202" baseline="-10416" dirty="0">
                <a:latin typeface="Calibri"/>
                <a:cs typeface="Calibri"/>
              </a:rPr>
              <a:t>+1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-5" dirty="0">
                <a:latin typeface="Calibri"/>
                <a:cs typeface="Calibri"/>
              </a:rPr>
              <a:t>η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200" i="1" spc="127" baseline="-10416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1495" y="1480450"/>
            <a:ext cx="275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75" dirty="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04195" y="1713687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204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9" name="object 3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24</a:t>
            </a:fld>
            <a:r>
              <a:rPr spc="75" dirty="0"/>
              <a:t>/9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186321"/>
            <a:ext cx="63233" cy="632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393" y="100849"/>
            <a:ext cx="241998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First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let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us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take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simple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when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deep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but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thin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network.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70" dirty="0">
                <a:latin typeface="Calibri"/>
                <a:cs typeface="Calibri"/>
              </a:rPr>
              <a:t>In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it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easy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find</a:t>
            </a:r>
            <a:r>
              <a:rPr sz="1100" spc="28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derivative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chain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rule.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568439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8796" y="1202383"/>
            <a:ext cx="186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0" dirty="0">
                <a:solidFill>
                  <a:srgbClr val="FF0000"/>
                </a:solidFill>
                <a:latin typeface="Calibri"/>
                <a:cs typeface="Calibri"/>
              </a:rPr>
              <a:t>∂</a:t>
            </a:r>
            <a:r>
              <a:rPr sz="1100" i="1" spc="-4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ˆ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081" y="1013623"/>
            <a:ext cx="3172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=</a:t>
            </a:r>
            <a:r>
              <a:rPr sz="1650" baseline="-37878" dirty="0">
                <a:latin typeface="Calibri"/>
                <a:cs typeface="Calibri"/>
              </a:rPr>
              <a:t> </a:t>
            </a:r>
            <a:r>
              <a:rPr sz="1650" spc="-112" baseline="-37878" dirty="0"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)</a:t>
            </a:r>
            <a:r>
              <a:rPr sz="11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  </a:t>
            </a:r>
            <a:r>
              <a:rPr sz="11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-4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y</a:t>
            </a:r>
            <a:r>
              <a:rPr sz="1100" u="sng" spc="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ˆ</a:t>
            </a:r>
            <a:r>
              <a:rPr sz="11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  </a:t>
            </a:r>
            <a:r>
              <a:rPr sz="11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</a:t>
            </a:r>
            <a:r>
              <a:rPr sz="1200" i="1" u="sng" spc="352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</a:t>
            </a:r>
            <a:r>
              <a:rPr sz="1200" u="sng" spc="22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11</a:t>
            </a:r>
            <a:r>
              <a:rPr sz="1200" u="sng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200" u="sng" spc="-112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</a:t>
            </a:r>
            <a:r>
              <a:rPr sz="1200" u="sng" spc="22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21</a:t>
            </a:r>
            <a:r>
              <a:rPr sz="1200" u="sng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200" u="sng" spc="-75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</a:t>
            </a:r>
            <a:r>
              <a:rPr sz="1200" u="sng" spc="22" baseline="-104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21</a:t>
            </a:r>
            <a:r>
              <a:rPr sz="1200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75" baseline="-104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</a:t>
            </a:r>
            <a:r>
              <a:rPr sz="1200" u="sng" spc="22" baseline="-1041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11</a:t>
            </a:r>
            <a:r>
              <a:rPr sz="1200" u="sng" baseline="-1041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   </a:t>
            </a:r>
            <a:r>
              <a:rPr sz="1100" i="1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</a:t>
            </a:r>
            <a:r>
              <a:rPr sz="1200" u="sng" spc="22" baseline="-1041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11</a:t>
            </a:r>
            <a:r>
              <a:rPr sz="1200" u="sng" spc="-82" baseline="-1041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271" y="1223834"/>
            <a:ext cx="3178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094105" algn="l"/>
              </a:tabLst>
            </a:pPr>
            <a:r>
              <a:rPr sz="1650" i="1" spc="44" baseline="7575" dirty="0">
                <a:latin typeface="Calibri"/>
                <a:cs typeface="Calibri"/>
              </a:rPr>
              <a:t>∂W</a:t>
            </a:r>
            <a:r>
              <a:rPr sz="800" spc="30" dirty="0">
                <a:latin typeface="Calibri"/>
                <a:cs typeface="Calibri"/>
              </a:rPr>
              <a:t>111	</a:t>
            </a:r>
            <a:r>
              <a:rPr sz="1650" i="1" spc="97" baseline="7575" dirty="0">
                <a:solidFill>
                  <a:srgbClr val="FF0000"/>
                </a:solidFill>
                <a:latin typeface="Calibri"/>
                <a:cs typeface="Calibri"/>
              </a:rPr>
              <a:t>∂a</a:t>
            </a:r>
            <a:r>
              <a:rPr sz="800" i="1" spc="6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800" spc="65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8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i="1" spc="52" baseline="7575" dirty="0">
                <a:solidFill>
                  <a:srgbClr val="FF0000"/>
                </a:solidFill>
                <a:latin typeface="Calibri"/>
                <a:cs typeface="Calibri"/>
              </a:rPr>
              <a:t>∂h</a:t>
            </a:r>
            <a:r>
              <a:rPr sz="800" spc="35" dirty="0">
                <a:solidFill>
                  <a:srgbClr val="FF0000"/>
                </a:solidFill>
                <a:latin typeface="Calibri"/>
                <a:cs typeface="Calibri"/>
              </a:rPr>
              <a:t>21 </a:t>
            </a:r>
            <a:r>
              <a:rPr sz="80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i="1" spc="30" baseline="7575" dirty="0">
                <a:solidFill>
                  <a:srgbClr val="FF0000"/>
                </a:solidFill>
                <a:latin typeface="Calibri"/>
                <a:cs typeface="Calibri"/>
              </a:rPr>
              <a:t>∂a</a:t>
            </a:r>
            <a:r>
              <a:rPr sz="800" spc="20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r>
              <a:rPr sz="8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i="1" spc="52" baseline="7575" dirty="0">
                <a:solidFill>
                  <a:srgbClr val="FF0000"/>
                </a:solidFill>
                <a:latin typeface="Calibri"/>
                <a:cs typeface="Calibri"/>
              </a:rPr>
              <a:t>∂h</a:t>
            </a:r>
            <a:r>
              <a:rPr sz="800" spc="35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i="1" spc="30" baseline="7575" dirty="0">
                <a:solidFill>
                  <a:srgbClr val="0000FF"/>
                </a:solidFill>
                <a:latin typeface="Calibri"/>
                <a:cs typeface="Calibri"/>
              </a:rPr>
              <a:t>∂a</a:t>
            </a:r>
            <a:r>
              <a:rPr sz="800" spc="20" dirty="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sz="800" spc="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50" i="1" spc="44" baseline="7575" dirty="0">
                <a:solidFill>
                  <a:srgbClr val="0000FF"/>
                </a:solidFill>
                <a:latin typeface="Calibri"/>
                <a:cs typeface="Calibri"/>
              </a:rPr>
              <a:t>∂W</a:t>
            </a:r>
            <a:r>
              <a:rPr sz="800" spc="30" dirty="0">
                <a:solidFill>
                  <a:srgbClr val="0000FF"/>
                </a:solidFill>
                <a:latin typeface="Calibri"/>
                <a:cs typeface="Calibri"/>
              </a:rPr>
              <a:t>111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95" y="1572601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solidFill>
                  <a:srgbClr val="FF0000"/>
                </a:solidFill>
                <a:latin typeface="Calibri"/>
                <a:cs typeface="Calibri"/>
              </a:rPr>
              <a:t>∂h</a:t>
            </a:r>
            <a:r>
              <a:rPr sz="1200" spc="52" baseline="-10416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081" y="1383841"/>
            <a:ext cx="1512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=</a:t>
            </a:r>
            <a:r>
              <a:rPr sz="1650" baseline="-37878" dirty="0">
                <a:latin typeface="Calibri"/>
                <a:cs typeface="Calibri"/>
              </a:rPr>
              <a:t> </a:t>
            </a:r>
            <a:r>
              <a:rPr sz="1650" spc="-112" baseline="-37878" dirty="0"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)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</a:t>
            </a:r>
            <a:r>
              <a:rPr sz="1200" u="sng" spc="22" baseline="-1041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11</a:t>
            </a:r>
            <a:r>
              <a:rPr sz="1200" u="sng" spc="-120" baseline="-1041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271" y="1593378"/>
            <a:ext cx="1518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094105" algn="l"/>
              </a:tabLst>
            </a:pPr>
            <a:r>
              <a:rPr sz="1650" i="1" spc="44" baseline="7575" dirty="0">
                <a:latin typeface="Calibri"/>
                <a:cs typeface="Calibri"/>
              </a:rPr>
              <a:t>∂W</a:t>
            </a:r>
            <a:r>
              <a:rPr sz="800" spc="30" dirty="0">
                <a:latin typeface="Calibri"/>
                <a:cs typeface="Calibri"/>
              </a:rPr>
              <a:t>111	</a:t>
            </a:r>
            <a:r>
              <a:rPr sz="1650" i="1" spc="44" baseline="7575" dirty="0">
                <a:solidFill>
                  <a:srgbClr val="0000FF"/>
                </a:solidFill>
                <a:latin typeface="Calibri"/>
                <a:cs typeface="Calibri"/>
              </a:rPr>
              <a:t>∂W</a:t>
            </a:r>
            <a:r>
              <a:rPr sz="800" spc="30" dirty="0">
                <a:solidFill>
                  <a:srgbClr val="0000FF"/>
                </a:solidFill>
                <a:latin typeface="Calibri"/>
                <a:cs typeface="Calibri"/>
              </a:rPr>
              <a:t>111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8672" y="1477567"/>
            <a:ext cx="2022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Calibri"/>
                <a:cs typeface="Calibri"/>
              </a:rPr>
              <a:t>(just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compressing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chain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rule)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81" y="1957449"/>
            <a:ext cx="481965" cy="34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270"/>
              </a:lnSpc>
              <a:spcBef>
                <a:spcPts val="90"/>
              </a:spcBef>
            </a:pPr>
            <a:r>
              <a:rPr sz="1650" i="1" spc="44" baseline="7575" dirty="0">
                <a:latin typeface="Calibri"/>
                <a:cs typeface="Calibri"/>
              </a:rPr>
              <a:t>∂W</a:t>
            </a:r>
            <a:r>
              <a:rPr sz="800" spc="30" dirty="0">
                <a:latin typeface="Calibri"/>
                <a:cs typeface="Calibri"/>
              </a:rPr>
              <a:t>211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ts val="1270"/>
              </a:lnSpc>
            </a:pPr>
            <a:r>
              <a:rPr sz="1100" i="1" spc="50" dirty="0">
                <a:latin typeface="Calibri"/>
                <a:cs typeface="Calibri"/>
              </a:rPr>
              <a:t>∂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95" y="1936672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Calibri"/>
                <a:cs typeface="Calibri"/>
              </a:rPr>
              <a:t>∂h</a:t>
            </a:r>
            <a:r>
              <a:rPr sz="1200" spc="52" baseline="-10416" dirty="0">
                <a:latin typeface="Calibri"/>
                <a:cs typeface="Calibri"/>
              </a:rPr>
              <a:t>21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081" y="1747899"/>
            <a:ext cx="1512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=</a:t>
            </a:r>
            <a:r>
              <a:rPr sz="1650" baseline="-37878" dirty="0">
                <a:latin typeface="Calibri"/>
                <a:cs typeface="Calibri"/>
              </a:rPr>
              <a:t> </a:t>
            </a:r>
            <a:r>
              <a:rPr sz="1650" spc="-112" baseline="-37878" dirty="0">
                <a:latin typeface="Calibri"/>
                <a:cs typeface="Calibri"/>
              </a:rPr>
              <a:t> </a:t>
            </a: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1200" u="sng" spc="22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21</a:t>
            </a:r>
            <a:r>
              <a:rPr sz="1200" u="sng" spc="-120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3606" y="1957449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44" baseline="7575" dirty="0">
                <a:latin typeface="Calibri"/>
                <a:cs typeface="Calibri"/>
              </a:rPr>
              <a:t>∂W</a:t>
            </a:r>
            <a:r>
              <a:rPr sz="800" spc="30" dirty="0">
                <a:latin typeface="Calibri"/>
                <a:cs typeface="Calibri"/>
              </a:rPr>
              <a:t>211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181" y="232230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5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0294" y="2322180"/>
            <a:ext cx="469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12" baseline="7575" dirty="0">
                <a:latin typeface="Calibri"/>
                <a:cs typeface="Calibri"/>
              </a:rPr>
              <a:t>∂W</a:t>
            </a:r>
            <a:r>
              <a:rPr sz="800" i="1" spc="75" dirty="0">
                <a:latin typeface="Calibri"/>
                <a:cs typeface="Calibri"/>
              </a:rPr>
              <a:t>L</a:t>
            </a:r>
            <a:r>
              <a:rPr sz="800" spc="75" dirty="0">
                <a:latin typeface="Calibri"/>
                <a:cs typeface="Calibri"/>
              </a:rPr>
              <a:t>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687" y="2205696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5804" y="232230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5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6619" y="2300730"/>
            <a:ext cx="358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Calibri"/>
                <a:cs typeface="Calibri"/>
              </a:rPr>
              <a:t>∂a</a:t>
            </a:r>
            <a:r>
              <a:rPr sz="1200" i="1" spc="112" baseline="-10416" dirty="0">
                <a:latin typeface="Calibri"/>
                <a:cs typeface="Calibri"/>
              </a:rPr>
              <a:t>L</a:t>
            </a:r>
            <a:r>
              <a:rPr sz="1200" spc="112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704" y="2111970"/>
            <a:ext cx="849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0" dirty="0">
                <a:latin typeface="Calibri"/>
                <a:cs typeface="Calibri"/>
              </a:rPr>
              <a:t>∂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∂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1706" y="23223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1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73606" y="2322180"/>
            <a:ext cx="469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12" baseline="7575" dirty="0">
                <a:latin typeface="Calibri"/>
                <a:cs typeface="Calibri"/>
              </a:rPr>
              <a:t>∂W</a:t>
            </a:r>
            <a:r>
              <a:rPr sz="800" i="1" spc="75" dirty="0">
                <a:latin typeface="Calibri"/>
                <a:cs typeface="Calibri"/>
              </a:rPr>
              <a:t>L</a:t>
            </a:r>
            <a:r>
              <a:rPr sz="800" spc="75" dirty="0">
                <a:latin typeface="Calibri"/>
                <a:cs typeface="Calibri"/>
              </a:rPr>
              <a:t>11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30322" y="2367562"/>
            <a:ext cx="269875" cy="269875"/>
            <a:chOff x="4030322" y="2367562"/>
            <a:chExt cx="269875" cy="269875"/>
          </a:xfrm>
        </p:grpSpPr>
        <p:sp>
          <p:nvSpPr>
            <p:cNvPr id="25" name="object 25"/>
            <p:cNvSpPr/>
            <p:nvPr/>
          </p:nvSpPr>
          <p:spPr>
            <a:xfrm>
              <a:off x="4035402" y="2372642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129600" y="0"/>
                  </a:move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3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0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lnTo>
                    <a:pt x="249016" y="79153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5402" y="2372642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259200" y="129600"/>
                  </a:moveTo>
                  <a:lnTo>
                    <a:pt x="249016" y="79153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3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0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close/>
                </a:path>
              </a:pathLst>
            </a:custGeom>
            <a:ln w="10122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64228" y="2382339"/>
            <a:ext cx="1962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i="1" spc="85" dirty="0">
                <a:latin typeface="Calibri"/>
                <a:cs typeface="Calibri"/>
              </a:rPr>
              <a:t>x</a:t>
            </a:r>
            <a:r>
              <a:rPr sz="1050" spc="127" baseline="-11904" dirty="0">
                <a:latin typeface="Calibri"/>
                <a:cs typeface="Calibri"/>
              </a:rPr>
              <a:t>1</a:t>
            </a:r>
            <a:endParaRPr sz="1050" baseline="-11904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30322" y="423551"/>
            <a:ext cx="269875" cy="1565910"/>
            <a:chOff x="4030322" y="423551"/>
            <a:chExt cx="269875" cy="1565910"/>
          </a:xfrm>
        </p:grpSpPr>
        <p:sp>
          <p:nvSpPr>
            <p:cNvPr id="29" name="object 29"/>
            <p:cNvSpPr/>
            <p:nvPr/>
          </p:nvSpPr>
          <p:spPr>
            <a:xfrm>
              <a:off x="4035402" y="1724638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129600" y="0"/>
                  </a:move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3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1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lnTo>
                    <a:pt x="249016" y="79153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35402" y="1724638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259200" y="129600"/>
                  </a:moveTo>
                  <a:lnTo>
                    <a:pt x="249016" y="79153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3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1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35404" y="1724640"/>
              <a:ext cx="259715" cy="130175"/>
            </a:xfrm>
            <a:custGeom>
              <a:avLst/>
              <a:gdLst/>
              <a:ahLst/>
              <a:cxnLst/>
              <a:rect l="l" t="t" r="r" b="b"/>
              <a:pathLst>
                <a:path w="259714" h="130175">
                  <a:moveTo>
                    <a:pt x="129588" y="0"/>
                  </a:moveTo>
                  <a:lnTo>
                    <a:pt x="79151" y="10182"/>
                  </a:lnTo>
                  <a:lnTo>
                    <a:pt x="37956" y="37956"/>
                  </a:lnTo>
                  <a:lnTo>
                    <a:pt x="10182" y="79151"/>
                  </a:lnTo>
                  <a:lnTo>
                    <a:pt x="0" y="129598"/>
                  </a:lnTo>
                  <a:lnTo>
                    <a:pt x="259196" y="129598"/>
                  </a:lnTo>
                  <a:lnTo>
                    <a:pt x="249014" y="79151"/>
                  </a:lnTo>
                  <a:lnTo>
                    <a:pt x="221240" y="37956"/>
                  </a:lnTo>
                  <a:lnTo>
                    <a:pt x="180045" y="10182"/>
                  </a:lnTo>
                  <a:lnTo>
                    <a:pt x="129588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35402" y="1076635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5">
                  <a:moveTo>
                    <a:pt x="129600" y="0"/>
                  </a:move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4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1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lnTo>
                    <a:pt x="249016" y="79154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35402" y="1076635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5">
                  <a:moveTo>
                    <a:pt x="259200" y="129600"/>
                  </a:moveTo>
                  <a:lnTo>
                    <a:pt x="249016" y="79154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4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1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5404" y="1076636"/>
              <a:ext cx="259715" cy="130175"/>
            </a:xfrm>
            <a:custGeom>
              <a:avLst/>
              <a:gdLst/>
              <a:ahLst/>
              <a:cxnLst/>
              <a:rect l="l" t="t" r="r" b="b"/>
              <a:pathLst>
                <a:path w="259714" h="130175">
                  <a:moveTo>
                    <a:pt x="129589" y="0"/>
                  </a:moveTo>
                  <a:lnTo>
                    <a:pt x="79151" y="10182"/>
                  </a:lnTo>
                  <a:lnTo>
                    <a:pt x="37956" y="37957"/>
                  </a:lnTo>
                  <a:lnTo>
                    <a:pt x="10182" y="79152"/>
                  </a:lnTo>
                  <a:lnTo>
                    <a:pt x="0" y="129598"/>
                  </a:lnTo>
                  <a:lnTo>
                    <a:pt x="259196" y="129598"/>
                  </a:lnTo>
                  <a:lnTo>
                    <a:pt x="249014" y="79152"/>
                  </a:lnTo>
                  <a:lnTo>
                    <a:pt x="221240" y="37957"/>
                  </a:lnTo>
                  <a:lnTo>
                    <a:pt x="180045" y="10182"/>
                  </a:lnTo>
                  <a:lnTo>
                    <a:pt x="129589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35402" y="428631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5">
                  <a:moveTo>
                    <a:pt x="129600" y="0"/>
                  </a:move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3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1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lnTo>
                    <a:pt x="249016" y="79153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close/>
                </a:path>
              </a:pathLst>
            </a:custGeom>
            <a:solidFill>
              <a:srgbClr val="E5F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35402" y="428631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5">
                  <a:moveTo>
                    <a:pt x="259200" y="129600"/>
                  </a:moveTo>
                  <a:lnTo>
                    <a:pt x="249016" y="79153"/>
                  </a:lnTo>
                  <a:lnTo>
                    <a:pt x="221242" y="37958"/>
                  </a:lnTo>
                  <a:lnTo>
                    <a:pt x="180047" y="10184"/>
                  </a:lnTo>
                  <a:lnTo>
                    <a:pt x="129600" y="0"/>
                  </a:lnTo>
                  <a:lnTo>
                    <a:pt x="79153" y="10184"/>
                  </a:lnTo>
                  <a:lnTo>
                    <a:pt x="37958" y="37958"/>
                  </a:lnTo>
                  <a:lnTo>
                    <a:pt x="10184" y="79153"/>
                  </a:lnTo>
                  <a:lnTo>
                    <a:pt x="0" y="129600"/>
                  </a:lnTo>
                  <a:lnTo>
                    <a:pt x="10184" y="180047"/>
                  </a:lnTo>
                  <a:lnTo>
                    <a:pt x="37958" y="221242"/>
                  </a:lnTo>
                  <a:lnTo>
                    <a:pt x="79153" y="249016"/>
                  </a:lnTo>
                  <a:lnTo>
                    <a:pt x="129600" y="259201"/>
                  </a:lnTo>
                  <a:lnTo>
                    <a:pt x="180047" y="249016"/>
                  </a:lnTo>
                  <a:lnTo>
                    <a:pt x="221242" y="221242"/>
                  </a:lnTo>
                  <a:lnTo>
                    <a:pt x="249016" y="180047"/>
                  </a:lnTo>
                  <a:lnTo>
                    <a:pt x="259200" y="129600"/>
                  </a:lnTo>
                  <a:close/>
                </a:path>
              </a:pathLst>
            </a:custGeom>
            <a:ln w="10122">
              <a:solidFill>
                <a:srgbClr val="7FF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35404" y="428633"/>
              <a:ext cx="259715" cy="130175"/>
            </a:xfrm>
            <a:custGeom>
              <a:avLst/>
              <a:gdLst/>
              <a:ahLst/>
              <a:cxnLst/>
              <a:rect l="l" t="t" r="r" b="b"/>
              <a:pathLst>
                <a:path w="259714" h="130175">
                  <a:moveTo>
                    <a:pt x="129588" y="0"/>
                  </a:moveTo>
                  <a:lnTo>
                    <a:pt x="79151" y="10182"/>
                  </a:lnTo>
                  <a:lnTo>
                    <a:pt x="37956" y="37956"/>
                  </a:lnTo>
                  <a:lnTo>
                    <a:pt x="10182" y="79151"/>
                  </a:lnTo>
                  <a:lnTo>
                    <a:pt x="0" y="129598"/>
                  </a:lnTo>
                  <a:lnTo>
                    <a:pt x="259196" y="129598"/>
                  </a:lnTo>
                  <a:lnTo>
                    <a:pt x="249014" y="79151"/>
                  </a:lnTo>
                  <a:lnTo>
                    <a:pt x="221240" y="37956"/>
                  </a:lnTo>
                  <a:lnTo>
                    <a:pt x="180045" y="10182"/>
                  </a:lnTo>
                  <a:lnTo>
                    <a:pt x="129588" y="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170743" y="2092808"/>
            <a:ext cx="3397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25" i="1" spc="52" baseline="8771" dirty="0">
                <a:latin typeface="Calibri"/>
                <a:cs typeface="Calibri"/>
              </a:rPr>
              <a:t>W</a:t>
            </a:r>
            <a:r>
              <a:rPr sz="700" spc="35" dirty="0">
                <a:latin typeface="Calibri"/>
                <a:cs typeface="Calibri"/>
              </a:rPr>
              <a:t>111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14673" y="1963141"/>
            <a:ext cx="23939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25" i="1" spc="37" baseline="8771" dirty="0">
                <a:latin typeface="Calibri"/>
                <a:cs typeface="Calibri"/>
              </a:rPr>
              <a:t>a</a:t>
            </a:r>
            <a:r>
              <a:rPr sz="700" spc="25" dirty="0">
                <a:latin typeface="Calibri"/>
                <a:cs typeface="Calibri"/>
              </a:rPr>
              <a:t>11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70743" y="1444816"/>
            <a:ext cx="3397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25" i="1" spc="52" baseline="8771" dirty="0">
                <a:latin typeface="Calibri"/>
                <a:cs typeface="Calibri"/>
              </a:rPr>
              <a:t>W</a:t>
            </a:r>
            <a:r>
              <a:rPr sz="700" spc="35" dirty="0">
                <a:latin typeface="Calibri"/>
                <a:cs typeface="Calibri"/>
              </a:rPr>
              <a:t>211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08742" y="1315149"/>
            <a:ext cx="245110" cy="4197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30"/>
              </a:spcBef>
            </a:pPr>
            <a:r>
              <a:rPr sz="1425" i="1" spc="37" baseline="8771" dirty="0">
                <a:latin typeface="Calibri"/>
                <a:cs typeface="Calibri"/>
              </a:rPr>
              <a:t>a</a:t>
            </a:r>
            <a:r>
              <a:rPr sz="700" spc="25" dirty="0">
                <a:latin typeface="Calibri"/>
                <a:cs typeface="Calibri"/>
              </a:rPr>
              <a:t>21</a:t>
            </a:r>
            <a:endParaRPr sz="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425" i="1" spc="60" baseline="8771" dirty="0">
                <a:latin typeface="Calibri"/>
                <a:cs typeface="Calibri"/>
              </a:rPr>
              <a:t>h</a:t>
            </a:r>
            <a:r>
              <a:rPr sz="700" spc="40" dirty="0">
                <a:latin typeface="Calibri"/>
                <a:cs typeface="Calibri"/>
              </a:rPr>
              <a:t>11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70743" y="797115"/>
            <a:ext cx="3568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25" i="1" spc="127" baseline="8771" dirty="0">
                <a:latin typeface="Calibri"/>
                <a:cs typeface="Calibri"/>
              </a:rPr>
              <a:t>W</a:t>
            </a:r>
            <a:r>
              <a:rPr sz="700" i="1" spc="85" dirty="0">
                <a:latin typeface="Calibri"/>
                <a:cs typeface="Calibri"/>
              </a:rPr>
              <a:t>L</a:t>
            </a:r>
            <a:r>
              <a:rPr sz="700" spc="85" dirty="0">
                <a:latin typeface="Calibri"/>
                <a:cs typeface="Calibri"/>
              </a:rPr>
              <a:t>11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97236" y="667448"/>
            <a:ext cx="25654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25" i="1" spc="135" baseline="8771" dirty="0">
                <a:latin typeface="Calibri"/>
                <a:cs typeface="Calibri"/>
              </a:rPr>
              <a:t>a</a:t>
            </a:r>
            <a:r>
              <a:rPr sz="700" i="1" spc="90" dirty="0">
                <a:latin typeface="Calibri"/>
                <a:cs typeface="Calibri"/>
              </a:rPr>
              <a:t>L</a:t>
            </a:r>
            <a:r>
              <a:rPr sz="700" spc="90" dirty="0"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  <a:p>
            <a:pPr marL="49530">
              <a:lnSpc>
                <a:spcPct val="100000"/>
              </a:lnSpc>
              <a:spcBef>
                <a:spcPts val="780"/>
              </a:spcBef>
            </a:pPr>
            <a:r>
              <a:rPr sz="1425" i="1" spc="60" baseline="8771" dirty="0">
                <a:latin typeface="Calibri"/>
                <a:cs typeface="Calibri"/>
              </a:rPr>
              <a:t>h</a:t>
            </a:r>
            <a:r>
              <a:rPr sz="700" spc="40" dirty="0">
                <a:latin typeface="Calibri"/>
                <a:cs typeface="Calibri"/>
              </a:rPr>
              <a:t>21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99969" y="234194"/>
            <a:ext cx="130175" cy="200025"/>
            <a:chOff x="4099969" y="234194"/>
            <a:chExt cx="130175" cy="200025"/>
          </a:xfrm>
        </p:grpSpPr>
        <p:sp>
          <p:nvSpPr>
            <p:cNvPr id="45" name="object 45"/>
            <p:cNvSpPr/>
            <p:nvPr/>
          </p:nvSpPr>
          <p:spPr>
            <a:xfrm>
              <a:off x="4165003" y="253209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087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09494" y="243719"/>
              <a:ext cx="111125" cy="43180"/>
            </a:xfrm>
            <a:custGeom>
              <a:avLst/>
              <a:gdLst/>
              <a:ahLst/>
              <a:cxnLst/>
              <a:rect l="l" t="t" r="r" b="b"/>
              <a:pathLst>
                <a:path w="111125" h="43179">
                  <a:moveTo>
                    <a:pt x="0" y="43019"/>
                  </a:moveTo>
                  <a:lnTo>
                    <a:pt x="21813" y="35462"/>
                  </a:lnTo>
                  <a:lnTo>
                    <a:pt x="37815" y="25179"/>
                  </a:lnTo>
                  <a:lnTo>
                    <a:pt x="48786" y="13060"/>
                  </a:lnTo>
                  <a:lnTo>
                    <a:pt x="55508" y="0"/>
                  </a:lnTo>
                  <a:lnTo>
                    <a:pt x="62229" y="13060"/>
                  </a:lnTo>
                  <a:lnTo>
                    <a:pt x="73201" y="25179"/>
                  </a:lnTo>
                  <a:lnTo>
                    <a:pt x="89203" y="35462"/>
                  </a:lnTo>
                  <a:lnTo>
                    <a:pt x="111016" y="43019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202404" y="33106"/>
            <a:ext cx="500380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325" dirty="0">
                <a:latin typeface="Arial"/>
                <a:cs typeface="Arial"/>
              </a:rPr>
              <a:t>L</a:t>
            </a:r>
            <a:r>
              <a:rPr sz="950" i="1" spc="-80" dirty="0">
                <a:latin typeface="Arial"/>
                <a:cs typeface="Arial"/>
              </a:rPr>
              <a:t> </a:t>
            </a:r>
            <a:r>
              <a:rPr sz="950" spc="90" dirty="0"/>
              <a:t>(</a:t>
            </a:r>
            <a:r>
              <a:rPr sz="950" i="1" spc="-50" dirty="0">
                <a:latin typeface="Calibri"/>
                <a:cs typeface="Calibri"/>
              </a:rPr>
              <a:t>θ</a:t>
            </a:r>
            <a:r>
              <a:rPr sz="950" spc="90" dirty="0"/>
              <a:t>)</a:t>
            </a: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i="1" spc="-360" dirty="0">
                <a:latin typeface="Calibri"/>
                <a:cs typeface="Calibri"/>
              </a:rPr>
              <a:t>y</a:t>
            </a:r>
            <a:r>
              <a:rPr sz="950" spc="114" dirty="0"/>
              <a:t>ˆ</a:t>
            </a:r>
            <a:r>
              <a:rPr sz="950" spc="15" dirty="0"/>
              <a:t> </a:t>
            </a:r>
            <a:r>
              <a:rPr sz="950" spc="285" dirty="0"/>
              <a:t>=</a:t>
            </a:r>
            <a:r>
              <a:rPr sz="950" spc="55" dirty="0"/>
              <a:t> </a:t>
            </a:r>
            <a:r>
              <a:rPr sz="950" i="1" spc="190" dirty="0">
                <a:latin typeface="Calibri"/>
                <a:cs typeface="Calibri"/>
              </a:rPr>
              <a:t>f</a:t>
            </a:r>
            <a:r>
              <a:rPr sz="950" i="1" spc="-110" dirty="0">
                <a:latin typeface="Calibri"/>
                <a:cs typeface="Calibri"/>
              </a:rPr>
              <a:t> </a:t>
            </a:r>
            <a:r>
              <a:rPr sz="950" spc="90" dirty="0"/>
              <a:t>(</a:t>
            </a:r>
            <a:r>
              <a:rPr sz="950" i="1" spc="145" dirty="0">
                <a:latin typeface="Calibri"/>
                <a:cs typeface="Calibri"/>
              </a:rPr>
              <a:t>x</a:t>
            </a:r>
            <a:r>
              <a:rPr sz="950" spc="90" dirty="0"/>
              <a:t>)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100005" y="692394"/>
            <a:ext cx="130175" cy="1675764"/>
            <a:chOff x="4100005" y="692394"/>
            <a:chExt cx="130175" cy="1675764"/>
          </a:xfrm>
        </p:grpSpPr>
        <p:sp>
          <p:nvSpPr>
            <p:cNvPr id="49" name="object 49"/>
            <p:cNvSpPr/>
            <p:nvPr/>
          </p:nvSpPr>
          <p:spPr>
            <a:xfrm>
              <a:off x="4165003" y="2007375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0712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09494" y="1997886"/>
              <a:ext cx="111125" cy="43180"/>
            </a:xfrm>
            <a:custGeom>
              <a:avLst/>
              <a:gdLst/>
              <a:ahLst/>
              <a:cxnLst/>
              <a:rect l="l" t="t" r="r" b="b"/>
              <a:pathLst>
                <a:path w="111125" h="43180">
                  <a:moveTo>
                    <a:pt x="0" y="43019"/>
                  </a:moveTo>
                  <a:lnTo>
                    <a:pt x="21813" y="35462"/>
                  </a:lnTo>
                  <a:lnTo>
                    <a:pt x="37815" y="25179"/>
                  </a:lnTo>
                  <a:lnTo>
                    <a:pt x="48786" y="13060"/>
                  </a:lnTo>
                  <a:lnTo>
                    <a:pt x="55508" y="0"/>
                  </a:lnTo>
                  <a:lnTo>
                    <a:pt x="62229" y="13060"/>
                  </a:lnTo>
                  <a:lnTo>
                    <a:pt x="73201" y="25179"/>
                  </a:lnTo>
                  <a:lnTo>
                    <a:pt x="89203" y="35462"/>
                  </a:lnTo>
                  <a:lnTo>
                    <a:pt x="111016" y="43019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65003" y="135937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0712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09494" y="1349885"/>
              <a:ext cx="111125" cy="43180"/>
            </a:xfrm>
            <a:custGeom>
              <a:avLst/>
              <a:gdLst/>
              <a:ahLst/>
              <a:cxnLst/>
              <a:rect l="l" t="t" r="r" b="b"/>
              <a:pathLst>
                <a:path w="111125" h="43180">
                  <a:moveTo>
                    <a:pt x="0" y="43019"/>
                  </a:moveTo>
                  <a:lnTo>
                    <a:pt x="21813" y="35462"/>
                  </a:lnTo>
                  <a:lnTo>
                    <a:pt x="37815" y="25179"/>
                  </a:lnTo>
                  <a:lnTo>
                    <a:pt x="48786" y="13060"/>
                  </a:lnTo>
                  <a:lnTo>
                    <a:pt x="55508" y="0"/>
                  </a:lnTo>
                  <a:lnTo>
                    <a:pt x="62229" y="13060"/>
                  </a:lnTo>
                  <a:lnTo>
                    <a:pt x="73201" y="25179"/>
                  </a:lnTo>
                  <a:lnTo>
                    <a:pt x="89203" y="35462"/>
                  </a:lnTo>
                  <a:lnTo>
                    <a:pt x="111016" y="43019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5003" y="711373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5">
                  <a:moveTo>
                    <a:pt x="0" y="360712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09494" y="701883"/>
              <a:ext cx="111125" cy="43180"/>
            </a:xfrm>
            <a:custGeom>
              <a:avLst/>
              <a:gdLst/>
              <a:ahLst/>
              <a:cxnLst/>
              <a:rect l="l" t="t" r="r" b="b"/>
              <a:pathLst>
                <a:path w="111125" h="43179">
                  <a:moveTo>
                    <a:pt x="0" y="43019"/>
                  </a:moveTo>
                  <a:lnTo>
                    <a:pt x="21813" y="35462"/>
                  </a:lnTo>
                  <a:lnTo>
                    <a:pt x="37815" y="25179"/>
                  </a:lnTo>
                  <a:lnTo>
                    <a:pt x="48786" y="13060"/>
                  </a:lnTo>
                  <a:lnTo>
                    <a:pt x="55508" y="0"/>
                  </a:lnTo>
                  <a:lnTo>
                    <a:pt x="62229" y="13060"/>
                  </a:lnTo>
                  <a:lnTo>
                    <a:pt x="73201" y="25179"/>
                  </a:lnTo>
                  <a:lnTo>
                    <a:pt x="89203" y="35462"/>
                  </a:lnTo>
                  <a:lnTo>
                    <a:pt x="111016" y="43019"/>
                  </a:lnTo>
                </a:path>
              </a:pathLst>
            </a:custGeom>
            <a:ln w="189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6" name="object 5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25</a:t>
            </a:fld>
            <a:r>
              <a:rPr spc="75" dirty="0"/>
              <a:t>/9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25193"/>
            <a:ext cx="4698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Let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see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intuitive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explanation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backpropagation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before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get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into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mathematical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details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26</a:t>
            </a:fld>
            <a:r>
              <a:rPr spc="75" dirty="0"/>
              <a:t>/9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215938"/>
            <a:ext cx="63233" cy="632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93" y="142473"/>
            <a:ext cx="27717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/>
              <a:t>We</a:t>
            </a:r>
            <a:r>
              <a:rPr sz="1000" dirty="0"/>
              <a:t> </a:t>
            </a:r>
            <a:r>
              <a:rPr sz="1000" spc="5" dirty="0"/>
              <a:t>get</a:t>
            </a:r>
            <a:r>
              <a:rPr sz="1000" spc="10" dirty="0"/>
              <a:t> </a:t>
            </a:r>
            <a:r>
              <a:rPr sz="1000" spc="15" dirty="0"/>
              <a:t>a </a:t>
            </a:r>
            <a:r>
              <a:rPr sz="1000" spc="20" dirty="0"/>
              <a:t>certain </a:t>
            </a:r>
            <a:r>
              <a:rPr sz="1000" spc="5" dirty="0"/>
              <a:t>loss</a:t>
            </a:r>
            <a:r>
              <a:rPr sz="1000" spc="10" dirty="0"/>
              <a:t> </a:t>
            </a:r>
            <a:r>
              <a:rPr sz="1000" spc="35" dirty="0"/>
              <a:t>at </a:t>
            </a:r>
            <a:r>
              <a:rPr sz="1000" spc="5" dirty="0"/>
              <a:t>the</a:t>
            </a:r>
            <a:r>
              <a:rPr sz="1000" spc="10" dirty="0"/>
              <a:t> </a:t>
            </a:r>
            <a:r>
              <a:rPr sz="1000" spc="25" dirty="0"/>
              <a:t>output </a:t>
            </a:r>
            <a:r>
              <a:rPr sz="1000" spc="20" dirty="0"/>
              <a:t>and </a:t>
            </a:r>
            <a:r>
              <a:rPr sz="1000" spc="-45" dirty="0"/>
              <a:t>we</a:t>
            </a:r>
            <a:r>
              <a:rPr sz="1000" spc="-40" dirty="0"/>
              <a:t> </a:t>
            </a:r>
            <a:r>
              <a:rPr sz="1000" spc="55" dirty="0"/>
              <a:t>try </a:t>
            </a:r>
            <a:r>
              <a:rPr sz="1000" spc="10" dirty="0"/>
              <a:t>to </a:t>
            </a:r>
            <a:r>
              <a:rPr sz="1000" spc="-215" dirty="0"/>
              <a:t> </a:t>
            </a:r>
            <a:r>
              <a:rPr sz="1000" spc="5" dirty="0"/>
              <a:t>figure</a:t>
            </a:r>
            <a:r>
              <a:rPr sz="1000" spc="105" dirty="0"/>
              <a:t> </a:t>
            </a:r>
            <a:r>
              <a:rPr sz="1000" spc="15" dirty="0"/>
              <a:t>out</a:t>
            </a:r>
            <a:r>
              <a:rPr sz="1000" spc="105" dirty="0"/>
              <a:t> </a:t>
            </a:r>
            <a:r>
              <a:rPr sz="1000" dirty="0"/>
              <a:t>who</a:t>
            </a:r>
            <a:r>
              <a:rPr sz="1000" spc="105" dirty="0"/>
              <a:t> </a:t>
            </a:r>
            <a:r>
              <a:rPr sz="1000" spc="20" dirty="0"/>
              <a:t>is</a:t>
            </a:r>
            <a:r>
              <a:rPr sz="1000" spc="105" dirty="0"/>
              <a:t> </a:t>
            </a:r>
            <a:r>
              <a:rPr sz="1000" spc="5" dirty="0"/>
              <a:t>responsible</a:t>
            </a:r>
            <a:r>
              <a:rPr sz="1000" spc="105" dirty="0"/>
              <a:t> </a:t>
            </a:r>
            <a:r>
              <a:rPr sz="1000" dirty="0"/>
              <a:t>for</a:t>
            </a:r>
            <a:r>
              <a:rPr sz="1000" spc="105" dirty="0"/>
              <a:t> </a:t>
            </a:r>
            <a:r>
              <a:rPr sz="1000" spc="30" dirty="0"/>
              <a:t>this</a:t>
            </a:r>
            <a:r>
              <a:rPr sz="1000" spc="105" dirty="0"/>
              <a:t> </a:t>
            </a:r>
            <a:r>
              <a:rPr sz="1000" spc="5" dirty="0"/>
              <a:t>loss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595515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393" y="522051"/>
            <a:ext cx="277304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Calibri"/>
                <a:cs typeface="Calibri"/>
              </a:rPr>
              <a:t>So, </a:t>
            </a:r>
            <a:r>
              <a:rPr sz="1000" spc="-45" dirty="0">
                <a:latin typeface="Calibri"/>
                <a:cs typeface="Calibri"/>
              </a:rPr>
              <a:t>we </a:t>
            </a:r>
            <a:r>
              <a:rPr sz="1000" spc="45" dirty="0">
                <a:latin typeface="Calibri"/>
                <a:cs typeface="Calibri"/>
              </a:rPr>
              <a:t>talk </a:t>
            </a:r>
            <a:r>
              <a:rPr sz="1000" spc="10" dirty="0">
                <a:latin typeface="Calibri"/>
                <a:cs typeface="Calibri"/>
              </a:rPr>
              <a:t>to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25" dirty="0">
                <a:latin typeface="Calibri"/>
                <a:cs typeface="Calibri"/>
              </a:rPr>
              <a:t>output </a:t>
            </a:r>
            <a:r>
              <a:rPr sz="1000" spc="10" dirty="0">
                <a:latin typeface="Calibri"/>
                <a:cs typeface="Calibri"/>
              </a:rPr>
              <a:t>layer </a:t>
            </a:r>
            <a:r>
              <a:rPr sz="1000" spc="20" dirty="0">
                <a:latin typeface="Calibri"/>
                <a:cs typeface="Calibri"/>
              </a:rPr>
              <a:t>and say </a:t>
            </a:r>
            <a:r>
              <a:rPr sz="1000" spc="30" dirty="0">
                <a:latin typeface="Calibri"/>
                <a:cs typeface="Calibri"/>
              </a:rPr>
              <a:t>“Hey! </a:t>
            </a:r>
            <a:r>
              <a:rPr sz="1000" spc="55" dirty="0">
                <a:latin typeface="Calibri"/>
                <a:cs typeface="Calibri"/>
              </a:rPr>
              <a:t>You 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 </a:t>
            </a:r>
            <a:r>
              <a:rPr sz="1000" spc="15" dirty="0">
                <a:latin typeface="Calibri"/>
                <a:cs typeface="Calibri"/>
              </a:rPr>
              <a:t>not </a:t>
            </a:r>
            <a:r>
              <a:rPr sz="1000" spc="25" dirty="0">
                <a:latin typeface="Calibri"/>
                <a:cs typeface="Calibri"/>
              </a:rPr>
              <a:t>producing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dirty="0">
                <a:latin typeface="Calibri"/>
                <a:cs typeface="Calibri"/>
              </a:rPr>
              <a:t>desired </a:t>
            </a:r>
            <a:r>
              <a:rPr sz="1000" spc="25" dirty="0">
                <a:latin typeface="Calibri"/>
                <a:cs typeface="Calibri"/>
              </a:rPr>
              <a:t>output, </a:t>
            </a:r>
            <a:r>
              <a:rPr sz="1000" spc="10" dirty="0">
                <a:latin typeface="Calibri"/>
                <a:cs typeface="Calibri"/>
              </a:rPr>
              <a:t>better take 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responsibility”.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85"/>
              </a:spcBef>
            </a:pP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spc="25" dirty="0">
                <a:latin typeface="Calibri"/>
                <a:cs typeface="Calibri"/>
              </a:rPr>
              <a:t>output </a:t>
            </a:r>
            <a:r>
              <a:rPr sz="1000" spc="10" dirty="0">
                <a:latin typeface="Calibri"/>
                <a:cs typeface="Calibri"/>
              </a:rPr>
              <a:t>layer </a:t>
            </a:r>
            <a:r>
              <a:rPr sz="1000" spc="15" dirty="0">
                <a:latin typeface="Calibri"/>
                <a:cs typeface="Calibri"/>
              </a:rPr>
              <a:t>says </a:t>
            </a:r>
            <a:r>
              <a:rPr sz="1000" spc="30" dirty="0">
                <a:latin typeface="Calibri"/>
                <a:cs typeface="Calibri"/>
              </a:rPr>
              <a:t>“Well, </a:t>
            </a:r>
            <a:r>
              <a:rPr sz="1000" spc="105" dirty="0">
                <a:latin typeface="Calibri"/>
                <a:cs typeface="Calibri"/>
              </a:rPr>
              <a:t>I </a:t>
            </a:r>
            <a:r>
              <a:rPr sz="1000" spc="10" dirty="0">
                <a:latin typeface="Calibri"/>
                <a:cs typeface="Calibri"/>
              </a:rPr>
              <a:t>take </a:t>
            </a:r>
            <a:r>
              <a:rPr sz="1000" spc="20" dirty="0">
                <a:latin typeface="Calibri"/>
                <a:cs typeface="Calibri"/>
              </a:rPr>
              <a:t>responsibility 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 </a:t>
            </a:r>
            <a:r>
              <a:rPr sz="1000" spc="35" dirty="0">
                <a:latin typeface="Calibri"/>
                <a:cs typeface="Calibri"/>
              </a:rPr>
              <a:t>my </a:t>
            </a:r>
            <a:r>
              <a:rPr sz="1000" spc="30" dirty="0">
                <a:latin typeface="Calibri"/>
                <a:cs typeface="Calibri"/>
              </a:rPr>
              <a:t>part </a:t>
            </a:r>
            <a:r>
              <a:rPr sz="1000" spc="35" dirty="0">
                <a:latin typeface="Calibri"/>
                <a:cs typeface="Calibri"/>
              </a:rPr>
              <a:t>but </a:t>
            </a:r>
            <a:r>
              <a:rPr sz="1000" spc="-5" dirty="0">
                <a:latin typeface="Calibri"/>
                <a:cs typeface="Calibri"/>
              </a:rPr>
              <a:t>please </a:t>
            </a:r>
            <a:r>
              <a:rPr sz="1000" spc="15" dirty="0">
                <a:latin typeface="Calibri"/>
                <a:cs typeface="Calibri"/>
              </a:rPr>
              <a:t>understand </a:t>
            </a:r>
            <a:r>
              <a:rPr sz="1000" spc="35" dirty="0">
                <a:latin typeface="Calibri"/>
                <a:cs typeface="Calibri"/>
              </a:rPr>
              <a:t>that </a:t>
            </a:r>
            <a:r>
              <a:rPr sz="1000" spc="105" dirty="0">
                <a:latin typeface="Calibri"/>
                <a:cs typeface="Calibri"/>
              </a:rPr>
              <a:t>I </a:t>
            </a:r>
            <a:r>
              <a:rPr sz="1000" spc="25" dirty="0">
                <a:latin typeface="Calibri"/>
                <a:cs typeface="Calibri"/>
              </a:rPr>
              <a:t>am only 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as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0" dirty="0">
                <a:latin typeface="Calibri"/>
                <a:cs typeface="Calibri"/>
              </a:rPr>
              <a:t>good as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5" dirty="0">
                <a:latin typeface="Calibri"/>
                <a:cs typeface="Calibri"/>
              </a:rPr>
              <a:t>hidden </a:t>
            </a:r>
            <a:r>
              <a:rPr sz="1000" spc="10" dirty="0">
                <a:latin typeface="Calibri"/>
                <a:cs typeface="Calibri"/>
              </a:rPr>
              <a:t>layer </a:t>
            </a:r>
            <a:r>
              <a:rPr sz="1000" spc="20" dirty="0">
                <a:latin typeface="Calibri"/>
                <a:cs typeface="Calibri"/>
              </a:rPr>
              <a:t>and </a:t>
            </a:r>
            <a:r>
              <a:rPr sz="1000" spc="5" dirty="0">
                <a:latin typeface="Calibri"/>
                <a:cs typeface="Calibri"/>
              </a:rPr>
              <a:t>weights </a:t>
            </a:r>
            <a:r>
              <a:rPr sz="1000" spc="-5" dirty="0">
                <a:latin typeface="Calibri"/>
                <a:cs typeface="Calibri"/>
              </a:rPr>
              <a:t>below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me”.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165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10" dirty="0">
                <a:latin typeface="Calibri"/>
                <a:cs typeface="Calibri"/>
              </a:rPr>
              <a:t>ter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all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594" y="1126921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9083" y="1787301"/>
            <a:ext cx="1683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380" dirty="0">
                <a:latin typeface="Calibri"/>
                <a:cs typeface="Calibri"/>
              </a:rPr>
              <a:t>y</a:t>
            </a:r>
            <a:r>
              <a:rPr sz="1000" spc="100" dirty="0">
                <a:latin typeface="Calibri"/>
                <a:cs typeface="Calibri"/>
              </a:rPr>
              <a:t>ˆ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O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W</a:t>
            </a:r>
            <a:r>
              <a:rPr sz="1050" i="1" spc="450" baseline="-11904" dirty="0">
                <a:latin typeface="Calibri"/>
                <a:cs typeface="Calibri"/>
              </a:rPr>
              <a:t>L</a:t>
            </a:r>
            <a:r>
              <a:rPr sz="1000" i="1" spc="55" dirty="0">
                <a:latin typeface="Calibri"/>
                <a:cs typeface="Calibri"/>
              </a:rPr>
              <a:t>h</a:t>
            </a:r>
            <a:r>
              <a:rPr sz="1050" i="1" spc="375" baseline="-11904" dirty="0">
                <a:latin typeface="Calibri"/>
                <a:cs typeface="Calibri"/>
              </a:rPr>
              <a:t>L</a:t>
            </a:r>
            <a:r>
              <a:rPr sz="1050" i="1" spc="315" baseline="-11904" dirty="0">
                <a:latin typeface="Arial"/>
                <a:cs typeface="Arial"/>
              </a:rPr>
              <a:t>−</a:t>
            </a:r>
            <a:r>
              <a:rPr sz="1050" spc="-75" baseline="-11904" dirty="0">
                <a:latin typeface="Verdana"/>
                <a:cs typeface="Verdana"/>
              </a:rPr>
              <a:t>1</a:t>
            </a:r>
            <a:r>
              <a:rPr sz="1050" spc="37" baseline="-11904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50" i="1" spc="450" baseline="-11904" dirty="0">
                <a:latin typeface="Calibri"/>
                <a:cs typeface="Calibri"/>
              </a:rPr>
              <a:t>L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9850" y="183719"/>
            <a:ext cx="2091386" cy="26765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31095" y="2574466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1096" y="2574466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356" y="2574466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5203" y="159675"/>
            <a:ext cx="5213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4" dirty="0">
                <a:latin typeface="SimSun-ExtB"/>
                <a:cs typeface="SimSun-ExtB"/>
              </a:rPr>
              <a:t>—</a:t>
            </a:r>
            <a:r>
              <a:rPr sz="1100" spc="-370" dirty="0">
                <a:latin typeface="SimSun-ExtB"/>
                <a:cs typeface="SimSun-ExtB"/>
              </a:rPr>
              <a:t> </a:t>
            </a:r>
            <a:r>
              <a:rPr sz="1100" spc="10" dirty="0">
                <a:latin typeface="Calibri"/>
                <a:cs typeface="Calibri"/>
              </a:rPr>
              <a:t>log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240" baseline="-13888" dirty="0">
                <a:latin typeface="Calibri"/>
                <a:cs typeface="Calibri"/>
              </a:rPr>
              <a:t>l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9446" y="226801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8699" y="2145524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9446" y="167398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2108" y="1457157"/>
            <a:ext cx="210185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350">
              <a:lnSpc>
                <a:spcPct val="149000"/>
              </a:lnSpc>
              <a:spcBef>
                <a:spcPts val="10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 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9443" y="106198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2179" y="919554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8623" y="1187677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5152" y="2289757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5152" y="1677757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3418" y="111565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4" name="object 2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27</a:t>
            </a:fld>
            <a:r>
              <a:rPr spc="75" dirty="0"/>
              <a:t>/9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194500"/>
            <a:ext cx="63233" cy="632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693" y="146336"/>
            <a:ext cx="2798445" cy="288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 marR="17780">
              <a:lnSpc>
                <a:spcPts val="1000"/>
              </a:lnSpc>
              <a:spcBef>
                <a:spcPts val="195"/>
              </a:spcBef>
            </a:pPr>
            <a:r>
              <a:rPr sz="1350" spc="52" baseline="6172" dirty="0"/>
              <a:t>So, </a:t>
            </a:r>
            <a:r>
              <a:rPr sz="1350" spc="-150" baseline="6172" dirty="0"/>
              <a:t> </a:t>
            </a:r>
            <a:r>
              <a:rPr sz="1350" spc="-7" baseline="6172" dirty="0"/>
              <a:t>w</a:t>
            </a:r>
            <a:r>
              <a:rPr sz="1350" spc="-60" baseline="6172" dirty="0"/>
              <a:t>e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spc="75" baseline="6172" dirty="0"/>
              <a:t>talk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spc="30" baseline="6172" dirty="0"/>
              <a:t>to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i="1" spc="97" baseline="6172" dirty="0">
                <a:latin typeface="Calibri"/>
                <a:cs typeface="Calibri"/>
              </a:rPr>
              <a:t>W</a:t>
            </a:r>
            <a:r>
              <a:rPr sz="600" i="1" spc="300" dirty="0">
                <a:latin typeface="Calibri"/>
                <a:cs typeface="Calibri"/>
              </a:rPr>
              <a:t>L</a:t>
            </a:r>
            <a:r>
              <a:rPr sz="1350" i="1" spc="44" baseline="6172" dirty="0">
                <a:latin typeface="Calibri"/>
                <a:cs typeface="Calibri"/>
              </a:rPr>
              <a:t>,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i="1" spc="-104" baseline="6172" dirty="0">
                <a:latin typeface="Calibri"/>
                <a:cs typeface="Calibri"/>
              </a:rPr>
              <a:t>b</a:t>
            </a:r>
            <a:r>
              <a:rPr sz="600" i="1" spc="250" dirty="0">
                <a:latin typeface="Calibri"/>
                <a:cs typeface="Calibri"/>
              </a:rPr>
              <a:t>L</a:t>
            </a:r>
            <a:r>
              <a:rPr sz="600" i="1" dirty="0">
                <a:latin typeface="Calibri"/>
                <a:cs typeface="Calibri"/>
              </a:rPr>
              <a:t>  </a:t>
            </a:r>
            <a:r>
              <a:rPr sz="600" i="1" spc="-50" dirty="0">
                <a:latin typeface="Calibri"/>
                <a:cs typeface="Calibri"/>
              </a:rPr>
              <a:t> </a:t>
            </a:r>
            <a:r>
              <a:rPr sz="1350" spc="52" baseline="6172" dirty="0"/>
              <a:t>and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i="1" spc="97" baseline="6172" dirty="0">
                <a:latin typeface="Calibri"/>
                <a:cs typeface="Calibri"/>
              </a:rPr>
              <a:t>h</a:t>
            </a:r>
            <a:r>
              <a:rPr sz="600" i="1" spc="250" dirty="0">
                <a:latin typeface="Calibri"/>
                <a:cs typeface="Calibri"/>
              </a:rPr>
              <a:t>L</a:t>
            </a:r>
            <a:r>
              <a:rPr sz="600" i="1" dirty="0">
                <a:latin typeface="Calibri"/>
                <a:cs typeface="Calibri"/>
              </a:rPr>
              <a:t>  </a:t>
            </a:r>
            <a:r>
              <a:rPr sz="600" i="1" spc="-50" dirty="0">
                <a:latin typeface="Calibri"/>
                <a:cs typeface="Calibri"/>
              </a:rPr>
              <a:t> </a:t>
            </a:r>
            <a:r>
              <a:rPr sz="1350" spc="52" baseline="6172" dirty="0"/>
              <a:t>and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spc="52" baseline="6172" dirty="0"/>
              <a:t>ask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spc="37" baseline="6172" dirty="0"/>
              <a:t>them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spc="104" baseline="6172" dirty="0"/>
              <a:t>“What</a:t>
            </a:r>
            <a:r>
              <a:rPr sz="1350" baseline="6172" dirty="0"/>
              <a:t> </a:t>
            </a:r>
            <a:r>
              <a:rPr sz="1350" spc="-150" baseline="6172" dirty="0"/>
              <a:t> </a:t>
            </a:r>
            <a:r>
              <a:rPr sz="1350" spc="37" baseline="6172" dirty="0"/>
              <a:t>is  </a:t>
            </a:r>
            <a:r>
              <a:rPr sz="900" spc="25" dirty="0"/>
              <a:t>wrong</a:t>
            </a:r>
            <a:r>
              <a:rPr sz="900" spc="100" dirty="0"/>
              <a:t> </a:t>
            </a:r>
            <a:r>
              <a:rPr sz="900" spc="40" dirty="0"/>
              <a:t>with</a:t>
            </a:r>
            <a:r>
              <a:rPr sz="900" spc="100" dirty="0"/>
              <a:t> </a:t>
            </a:r>
            <a:r>
              <a:rPr sz="900" spc="30" dirty="0"/>
              <a:t>you?”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523468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693" y="475305"/>
            <a:ext cx="2799080" cy="183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 marR="17780" algn="just">
              <a:lnSpc>
                <a:spcPct val="96900"/>
              </a:lnSpc>
              <a:spcBef>
                <a:spcPts val="130"/>
              </a:spcBef>
            </a:pPr>
            <a:r>
              <a:rPr sz="1350" i="1" spc="240" baseline="6172" dirty="0">
                <a:latin typeface="Calibri"/>
                <a:cs typeface="Calibri"/>
              </a:rPr>
              <a:t>W</a:t>
            </a:r>
            <a:r>
              <a:rPr sz="600" i="1" spc="160" dirty="0">
                <a:latin typeface="Calibri"/>
                <a:cs typeface="Calibri"/>
              </a:rPr>
              <a:t>L </a:t>
            </a:r>
            <a:r>
              <a:rPr sz="1350" spc="52" baseline="6172" dirty="0">
                <a:latin typeface="Calibri"/>
                <a:cs typeface="Calibri"/>
              </a:rPr>
              <a:t>and </a:t>
            </a:r>
            <a:r>
              <a:rPr sz="1350" i="1" spc="135" baseline="6172" dirty="0">
                <a:latin typeface="Calibri"/>
                <a:cs typeface="Calibri"/>
              </a:rPr>
              <a:t>b</a:t>
            </a:r>
            <a:r>
              <a:rPr sz="600" i="1" spc="90" dirty="0">
                <a:latin typeface="Calibri"/>
                <a:cs typeface="Calibri"/>
              </a:rPr>
              <a:t>L </a:t>
            </a:r>
            <a:r>
              <a:rPr sz="1350" spc="30" baseline="6172" dirty="0">
                <a:latin typeface="Calibri"/>
                <a:cs typeface="Calibri"/>
              </a:rPr>
              <a:t>take </a:t>
            </a:r>
            <a:r>
              <a:rPr sz="1350" spc="52" baseline="6172" dirty="0">
                <a:latin typeface="Calibri"/>
                <a:cs typeface="Calibri"/>
              </a:rPr>
              <a:t>full </a:t>
            </a:r>
            <a:r>
              <a:rPr sz="1350" spc="44" baseline="6172" dirty="0">
                <a:latin typeface="Calibri"/>
                <a:cs typeface="Calibri"/>
              </a:rPr>
              <a:t>responsibility </a:t>
            </a:r>
            <a:r>
              <a:rPr sz="1350" spc="60" baseline="6172" dirty="0">
                <a:latin typeface="Calibri"/>
                <a:cs typeface="Calibri"/>
              </a:rPr>
              <a:t>but </a:t>
            </a:r>
            <a:r>
              <a:rPr sz="1350" i="1" spc="240" baseline="6172" dirty="0">
                <a:latin typeface="Calibri"/>
                <a:cs typeface="Calibri"/>
              </a:rPr>
              <a:t>h</a:t>
            </a:r>
            <a:r>
              <a:rPr sz="600" i="1" spc="160" dirty="0">
                <a:latin typeface="Calibri"/>
                <a:cs typeface="Calibri"/>
              </a:rPr>
              <a:t>L </a:t>
            </a:r>
            <a:r>
              <a:rPr sz="1350" spc="30" baseline="6172" dirty="0">
                <a:latin typeface="Calibri"/>
                <a:cs typeface="Calibri"/>
              </a:rPr>
              <a:t>says </a:t>
            </a:r>
            <a:r>
              <a:rPr sz="1350" spc="60" baseline="6172" dirty="0">
                <a:latin typeface="Calibri"/>
                <a:cs typeface="Calibri"/>
              </a:rPr>
              <a:t>“Well, </a:t>
            </a:r>
            <a:r>
              <a:rPr sz="1350" spc="67" baseline="6172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please </a:t>
            </a:r>
            <a:r>
              <a:rPr sz="900" spc="25" dirty="0">
                <a:latin typeface="Calibri"/>
                <a:cs typeface="Calibri"/>
              </a:rPr>
              <a:t>understand </a:t>
            </a:r>
            <a:r>
              <a:rPr sz="900" spc="40" dirty="0">
                <a:latin typeface="Calibri"/>
                <a:cs typeface="Calibri"/>
              </a:rPr>
              <a:t>that </a:t>
            </a:r>
            <a:r>
              <a:rPr sz="900" spc="105" dirty="0">
                <a:latin typeface="Calibri"/>
                <a:cs typeface="Calibri"/>
              </a:rPr>
              <a:t>I </a:t>
            </a:r>
            <a:r>
              <a:rPr sz="900" spc="35" dirty="0">
                <a:latin typeface="Calibri"/>
                <a:cs typeface="Calibri"/>
              </a:rPr>
              <a:t>am only </a:t>
            </a:r>
            <a:r>
              <a:rPr sz="900" spc="20" dirty="0">
                <a:latin typeface="Calibri"/>
                <a:cs typeface="Calibri"/>
              </a:rPr>
              <a:t>as good as </a:t>
            </a:r>
            <a:r>
              <a:rPr sz="900" spc="15" dirty="0">
                <a:latin typeface="Calibri"/>
                <a:cs typeface="Calibri"/>
              </a:rPr>
              <a:t>the pre- 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30" dirty="0">
                <a:latin typeface="Calibri"/>
                <a:cs typeface="Calibri"/>
              </a:rPr>
              <a:t>activation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30" dirty="0">
                <a:latin typeface="Calibri"/>
                <a:cs typeface="Calibri"/>
              </a:rPr>
              <a:t>layer”</a:t>
            </a:r>
            <a:endParaRPr sz="900">
              <a:latin typeface="Calibri"/>
              <a:cs typeface="Calibri"/>
            </a:endParaRPr>
          </a:p>
          <a:p>
            <a:pPr marL="25400" marR="18415" algn="just">
              <a:lnSpc>
                <a:spcPct val="101499"/>
              </a:lnSpc>
              <a:spcBef>
                <a:spcPts val="395"/>
              </a:spcBef>
            </a:pPr>
            <a:r>
              <a:rPr sz="900" spc="75" dirty="0">
                <a:latin typeface="Calibri"/>
                <a:cs typeface="Calibri"/>
              </a:rPr>
              <a:t>The </a:t>
            </a:r>
            <a:r>
              <a:rPr sz="900" spc="30" dirty="0">
                <a:latin typeface="Calibri"/>
                <a:cs typeface="Calibri"/>
              </a:rPr>
              <a:t>pre-activation </a:t>
            </a:r>
            <a:r>
              <a:rPr sz="900" spc="20" dirty="0">
                <a:latin typeface="Calibri"/>
                <a:cs typeface="Calibri"/>
              </a:rPr>
              <a:t>layer </a:t>
            </a:r>
            <a:r>
              <a:rPr sz="900" spc="40" dirty="0">
                <a:latin typeface="Calibri"/>
                <a:cs typeface="Calibri"/>
              </a:rPr>
              <a:t>in turn </a:t>
            </a:r>
            <a:r>
              <a:rPr sz="900" spc="20" dirty="0">
                <a:latin typeface="Calibri"/>
                <a:cs typeface="Calibri"/>
              </a:rPr>
              <a:t>says </a:t>
            </a:r>
            <a:r>
              <a:rPr sz="900" spc="40" dirty="0">
                <a:latin typeface="Calibri"/>
                <a:cs typeface="Calibri"/>
              </a:rPr>
              <a:t>that </a:t>
            </a:r>
            <a:r>
              <a:rPr sz="900" spc="105" dirty="0">
                <a:latin typeface="Calibri"/>
                <a:cs typeface="Calibri"/>
              </a:rPr>
              <a:t>I </a:t>
            </a:r>
            <a:r>
              <a:rPr sz="900" spc="35" dirty="0">
                <a:latin typeface="Calibri"/>
                <a:cs typeface="Calibri"/>
              </a:rPr>
              <a:t>am only </a:t>
            </a:r>
            <a:r>
              <a:rPr sz="900" spc="20" dirty="0">
                <a:latin typeface="Calibri"/>
                <a:cs typeface="Calibri"/>
              </a:rPr>
              <a:t>as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good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as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25" dirty="0">
                <a:latin typeface="Calibri"/>
                <a:cs typeface="Calibri"/>
              </a:rPr>
              <a:t>hidden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layer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35" dirty="0">
                <a:latin typeface="Calibri"/>
                <a:cs typeface="Calibri"/>
              </a:rPr>
              <a:t>and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weights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below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me.</a:t>
            </a:r>
            <a:endParaRPr sz="900">
              <a:latin typeface="Calibri"/>
              <a:cs typeface="Calibri"/>
            </a:endParaRPr>
          </a:p>
          <a:p>
            <a:pPr marL="25400" marR="18415" algn="just">
              <a:lnSpc>
                <a:spcPct val="101499"/>
              </a:lnSpc>
              <a:spcBef>
                <a:spcPts val="400"/>
              </a:spcBef>
            </a:pPr>
            <a:r>
              <a:rPr sz="900" spc="10" dirty="0">
                <a:latin typeface="Calibri"/>
                <a:cs typeface="Calibri"/>
              </a:rPr>
              <a:t>We</a:t>
            </a:r>
            <a:r>
              <a:rPr sz="900" spc="15" dirty="0">
                <a:latin typeface="Calibri"/>
                <a:cs typeface="Calibri"/>
              </a:rPr>
              <a:t> continue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40" dirty="0">
                <a:latin typeface="Calibri"/>
                <a:cs typeface="Calibri"/>
              </a:rPr>
              <a:t>in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35" dirty="0">
                <a:latin typeface="Calibri"/>
                <a:cs typeface="Calibri"/>
              </a:rPr>
              <a:t>this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25" dirty="0">
                <a:latin typeface="Calibri"/>
                <a:cs typeface="Calibri"/>
              </a:rPr>
              <a:t>manner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35" dirty="0">
                <a:latin typeface="Calibri"/>
                <a:cs typeface="Calibri"/>
              </a:rPr>
              <a:t>and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realize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40" dirty="0">
                <a:latin typeface="Calibri"/>
                <a:cs typeface="Calibri"/>
              </a:rPr>
              <a:t>that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 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30" dirty="0">
                <a:latin typeface="Calibri"/>
                <a:cs typeface="Calibri"/>
              </a:rPr>
              <a:t>responsibility </a:t>
            </a:r>
            <a:r>
              <a:rPr sz="900" spc="15" dirty="0">
                <a:latin typeface="Calibri"/>
                <a:cs typeface="Calibri"/>
              </a:rPr>
              <a:t>lies </a:t>
            </a:r>
            <a:r>
              <a:rPr sz="900" spc="40" dirty="0">
                <a:latin typeface="Calibri"/>
                <a:cs typeface="Calibri"/>
              </a:rPr>
              <a:t>with all </a:t>
            </a:r>
            <a:r>
              <a:rPr sz="900" spc="15" dirty="0">
                <a:latin typeface="Calibri"/>
                <a:cs typeface="Calibri"/>
              </a:rPr>
              <a:t>the weights </a:t>
            </a:r>
            <a:r>
              <a:rPr sz="900" spc="35" dirty="0">
                <a:latin typeface="Calibri"/>
                <a:cs typeface="Calibri"/>
              </a:rPr>
              <a:t>and </a:t>
            </a:r>
            <a:r>
              <a:rPr sz="900" spc="15" dirty="0">
                <a:latin typeface="Calibri"/>
                <a:cs typeface="Calibri"/>
              </a:rPr>
              <a:t>biases </a:t>
            </a:r>
            <a:r>
              <a:rPr sz="900" spc="30" dirty="0">
                <a:latin typeface="Calibri"/>
                <a:cs typeface="Calibri"/>
              </a:rPr>
              <a:t>(i.e. 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40" dirty="0">
                <a:latin typeface="Calibri"/>
                <a:cs typeface="Calibri"/>
              </a:rPr>
              <a:t>all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parameters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of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30" dirty="0">
                <a:latin typeface="Calibri"/>
                <a:cs typeface="Calibri"/>
              </a:rPr>
              <a:t>model)</a:t>
            </a:r>
            <a:endParaRPr sz="900">
              <a:latin typeface="Calibri"/>
              <a:cs typeface="Calibri"/>
            </a:endParaRPr>
          </a:p>
          <a:p>
            <a:pPr marL="25400" marR="18415" algn="just">
              <a:lnSpc>
                <a:spcPct val="101499"/>
              </a:lnSpc>
              <a:spcBef>
                <a:spcPts val="400"/>
              </a:spcBef>
            </a:pPr>
            <a:r>
              <a:rPr sz="900" spc="85" dirty="0">
                <a:latin typeface="Calibri"/>
                <a:cs typeface="Calibri"/>
              </a:rPr>
              <a:t>But </a:t>
            </a:r>
            <a:r>
              <a:rPr sz="900" spc="25" dirty="0">
                <a:latin typeface="Calibri"/>
                <a:cs typeface="Calibri"/>
              </a:rPr>
              <a:t>instead </a:t>
            </a:r>
            <a:r>
              <a:rPr sz="900" spc="-5" dirty="0">
                <a:latin typeface="Calibri"/>
                <a:cs typeface="Calibri"/>
              </a:rPr>
              <a:t>of </a:t>
            </a:r>
            <a:r>
              <a:rPr sz="900" spc="45" dirty="0">
                <a:latin typeface="Calibri"/>
                <a:cs typeface="Calibri"/>
              </a:rPr>
              <a:t>talking </a:t>
            </a:r>
            <a:r>
              <a:rPr sz="900" spc="20" dirty="0">
                <a:latin typeface="Calibri"/>
                <a:cs typeface="Calibri"/>
              </a:rPr>
              <a:t>to </a:t>
            </a:r>
            <a:r>
              <a:rPr sz="900" spc="25" dirty="0">
                <a:latin typeface="Calibri"/>
                <a:cs typeface="Calibri"/>
              </a:rPr>
              <a:t>them directly, </a:t>
            </a:r>
            <a:r>
              <a:rPr sz="900" spc="50" dirty="0">
                <a:latin typeface="Calibri"/>
                <a:cs typeface="Calibri"/>
              </a:rPr>
              <a:t>it </a:t>
            </a:r>
            <a:r>
              <a:rPr sz="900" spc="30" dirty="0">
                <a:latin typeface="Calibri"/>
                <a:cs typeface="Calibri"/>
              </a:rPr>
              <a:t>is </a:t>
            </a:r>
            <a:r>
              <a:rPr sz="900" spc="5" dirty="0">
                <a:latin typeface="Calibri"/>
                <a:cs typeface="Calibri"/>
              </a:rPr>
              <a:t>easier </a:t>
            </a:r>
            <a:r>
              <a:rPr sz="900" spc="20" dirty="0">
                <a:latin typeface="Calibri"/>
                <a:cs typeface="Calibri"/>
              </a:rPr>
              <a:t>to 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50" dirty="0">
                <a:latin typeface="Calibri"/>
                <a:cs typeface="Calibri"/>
              </a:rPr>
              <a:t>talk </a:t>
            </a:r>
            <a:r>
              <a:rPr sz="900" spc="20" dirty="0">
                <a:latin typeface="Calibri"/>
                <a:cs typeface="Calibri"/>
              </a:rPr>
              <a:t>to</a:t>
            </a:r>
            <a:r>
              <a:rPr sz="900" spc="25" dirty="0">
                <a:latin typeface="Calibri"/>
                <a:cs typeface="Calibri"/>
              </a:rPr>
              <a:t> them </a:t>
            </a:r>
            <a:r>
              <a:rPr sz="900" spc="30" dirty="0">
                <a:latin typeface="Calibri"/>
                <a:cs typeface="Calibri"/>
              </a:rPr>
              <a:t>through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25" dirty="0">
                <a:latin typeface="Calibri"/>
                <a:cs typeface="Calibri"/>
              </a:rPr>
              <a:t>hidden </a:t>
            </a:r>
            <a:r>
              <a:rPr sz="900" spc="20" dirty="0">
                <a:latin typeface="Calibri"/>
                <a:cs typeface="Calibri"/>
              </a:rPr>
              <a:t>layers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35" dirty="0">
                <a:latin typeface="Calibri"/>
                <a:cs typeface="Calibri"/>
              </a:rPr>
              <a:t>and output 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layers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45" dirty="0">
                <a:latin typeface="Calibri"/>
                <a:cs typeface="Calibri"/>
              </a:rPr>
              <a:t>(and </a:t>
            </a:r>
            <a:r>
              <a:rPr sz="900" spc="35" dirty="0">
                <a:latin typeface="Calibri"/>
                <a:cs typeface="Calibri"/>
              </a:rPr>
              <a:t>this </a:t>
            </a:r>
            <a:r>
              <a:rPr sz="900" spc="30" dirty="0">
                <a:latin typeface="Calibri"/>
                <a:cs typeface="Calibri"/>
              </a:rPr>
              <a:t>is </a:t>
            </a:r>
            <a:r>
              <a:rPr sz="900" spc="40" dirty="0">
                <a:latin typeface="Calibri"/>
                <a:cs typeface="Calibri"/>
              </a:rPr>
              <a:t>exactly </a:t>
            </a:r>
            <a:r>
              <a:rPr sz="900" spc="35" dirty="0">
                <a:latin typeface="Calibri"/>
                <a:cs typeface="Calibri"/>
              </a:rPr>
              <a:t>what </a:t>
            </a:r>
            <a:r>
              <a:rPr sz="900" spc="15" dirty="0">
                <a:latin typeface="Calibri"/>
                <a:cs typeface="Calibri"/>
              </a:rPr>
              <a:t>the  </a:t>
            </a:r>
            <a:r>
              <a:rPr sz="900" spc="30" dirty="0">
                <a:latin typeface="Calibri"/>
                <a:cs typeface="Calibri"/>
              </a:rPr>
              <a:t>chain </a:t>
            </a:r>
            <a:r>
              <a:rPr sz="900" spc="20" dirty="0">
                <a:latin typeface="Calibri"/>
                <a:cs typeface="Calibri"/>
              </a:rPr>
              <a:t>rule  </a:t>
            </a:r>
            <a:r>
              <a:rPr sz="900" spc="15" dirty="0">
                <a:latin typeface="Calibri"/>
                <a:cs typeface="Calibri"/>
              </a:rPr>
              <a:t>allows </a:t>
            </a:r>
            <a:r>
              <a:rPr sz="900" spc="20" dirty="0">
                <a:latin typeface="Calibri"/>
                <a:cs typeface="Calibri"/>
              </a:rPr>
              <a:t> us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to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35" dirty="0">
                <a:latin typeface="Calibri"/>
                <a:cs typeface="Calibri"/>
              </a:rPr>
              <a:t>do)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991603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132057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594" y="1788718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9201" y="2536832"/>
            <a:ext cx="394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89" baseline="6172" dirty="0">
                <a:latin typeface="Calibri"/>
                <a:cs typeface="Calibri"/>
              </a:rPr>
              <a:t>∂W</a:t>
            </a:r>
            <a:r>
              <a:rPr sz="600" spc="60" dirty="0">
                <a:latin typeface="Calibri"/>
                <a:cs typeface="Calibri"/>
              </a:rPr>
              <a:t>111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168" y="2697721"/>
            <a:ext cx="82550" cy="14604"/>
          </a:xfrm>
          <a:custGeom>
            <a:avLst/>
            <a:gdLst/>
            <a:ahLst/>
            <a:cxnLst/>
            <a:rect l="l" t="t" r="r" b="b"/>
            <a:pathLst>
              <a:path w="82550" h="14605">
                <a:moveTo>
                  <a:pt x="82105" y="0"/>
                </a:moveTo>
                <a:lnTo>
                  <a:pt x="0" y="0"/>
                </a:lnTo>
                <a:lnTo>
                  <a:pt x="0" y="14427"/>
                </a:lnTo>
                <a:lnTo>
                  <a:pt x="82105" y="14427"/>
                </a:lnTo>
                <a:lnTo>
                  <a:pt x="82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762" y="2697721"/>
            <a:ext cx="82550" cy="14604"/>
          </a:xfrm>
          <a:custGeom>
            <a:avLst/>
            <a:gdLst/>
            <a:ahLst/>
            <a:cxnLst/>
            <a:rect l="l" t="t" r="r" b="b"/>
            <a:pathLst>
              <a:path w="82550" h="14605">
                <a:moveTo>
                  <a:pt x="82105" y="0"/>
                </a:moveTo>
                <a:lnTo>
                  <a:pt x="0" y="0"/>
                </a:lnTo>
                <a:lnTo>
                  <a:pt x="0" y="14427"/>
                </a:lnTo>
                <a:lnTo>
                  <a:pt x="82105" y="14427"/>
                </a:lnTo>
                <a:lnTo>
                  <a:pt x="82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2223" y="2585575"/>
            <a:ext cx="382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Sitka Banner"/>
                <a:cs typeface="Sitka Banner"/>
              </a:rPr>
              <a:t>`</a:t>
            </a:r>
            <a:r>
              <a:rPr sz="900" spc="215" dirty="0">
                <a:latin typeface="Sitka Banner"/>
                <a:cs typeface="Sitka Banner"/>
              </a:rPr>
              <a:t> </a:t>
            </a:r>
            <a:r>
              <a:rPr sz="900" spc="-10" dirty="0">
                <a:latin typeface="Sitka Banner"/>
                <a:cs typeface="Sitka Banner"/>
              </a:rPr>
              <a:t>˛¸</a:t>
            </a:r>
            <a:r>
              <a:rPr sz="900" spc="405" dirty="0">
                <a:latin typeface="Sitka Banner"/>
                <a:cs typeface="Sitka Banner"/>
              </a:rPr>
              <a:t> </a:t>
            </a:r>
            <a:r>
              <a:rPr sz="900" spc="-390" dirty="0">
                <a:latin typeface="Sitka Banner"/>
                <a:cs typeface="Sitka Banner"/>
              </a:rPr>
              <a:t>x</a:t>
            </a:r>
            <a:endParaRPr sz="900">
              <a:latin typeface="Sitka Banner"/>
              <a:cs typeface="Sitka Bann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726" y="2719748"/>
            <a:ext cx="4819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5" dirty="0">
                <a:latin typeface="Calibri"/>
                <a:cs typeface="Calibri"/>
              </a:rPr>
              <a:t>Talk</a:t>
            </a:r>
            <a:r>
              <a:rPr sz="600" spc="75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to</a:t>
            </a:r>
            <a:r>
              <a:rPr sz="600" spc="80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the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393" y="2789153"/>
            <a:ext cx="6305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5" dirty="0">
                <a:latin typeface="Calibri"/>
                <a:cs typeface="Calibri"/>
              </a:rPr>
              <a:t>weight</a:t>
            </a:r>
            <a:r>
              <a:rPr sz="600" spc="60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directly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755" y="2446954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5" dirty="0">
                <a:latin typeface="Calibri"/>
                <a:cs typeface="Calibri"/>
              </a:rPr>
              <a:t>=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9420" y="2536832"/>
            <a:ext cx="530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02260" algn="l"/>
              </a:tabLst>
            </a:pPr>
            <a:r>
              <a:rPr sz="1350" i="1" spc="-89" baseline="6172" dirty="0">
                <a:latin typeface="Calibri"/>
                <a:cs typeface="Calibri"/>
              </a:rPr>
              <a:t>∂y</a:t>
            </a:r>
            <a:r>
              <a:rPr sz="1350" spc="-89" baseline="6172" dirty="0">
                <a:latin typeface="Calibri"/>
                <a:cs typeface="Calibri"/>
              </a:rPr>
              <a:t>ˆ	</a:t>
            </a:r>
            <a:r>
              <a:rPr sz="1350" i="1" spc="67" baseline="6172" dirty="0">
                <a:latin typeface="Calibri"/>
                <a:cs typeface="Calibri"/>
              </a:rPr>
              <a:t>∂a</a:t>
            </a:r>
            <a:r>
              <a:rPr sz="600" spc="45" dirty="0"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9232" y="2707220"/>
            <a:ext cx="189230" cy="14604"/>
          </a:xfrm>
          <a:custGeom>
            <a:avLst/>
            <a:gdLst/>
            <a:ahLst/>
            <a:cxnLst/>
            <a:rect l="l" t="t" r="r" b="b"/>
            <a:pathLst>
              <a:path w="189230" h="14605">
                <a:moveTo>
                  <a:pt x="188861" y="0"/>
                </a:moveTo>
                <a:lnTo>
                  <a:pt x="0" y="0"/>
                </a:lnTo>
                <a:lnTo>
                  <a:pt x="0" y="14427"/>
                </a:lnTo>
                <a:lnTo>
                  <a:pt x="188861" y="14427"/>
                </a:lnTo>
                <a:lnTo>
                  <a:pt x="18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583" y="2707220"/>
            <a:ext cx="189230" cy="14604"/>
          </a:xfrm>
          <a:custGeom>
            <a:avLst/>
            <a:gdLst/>
            <a:ahLst/>
            <a:cxnLst/>
            <a:rect l="l" t="t" r="r" b="b"/>
            <a:pathLst>
              <a:path w="189230" h="14605">
                <a:moveTo>
                  <a:pt x="188861" y="0"/>
                </a:moveTo>
                <a:lnTo>
                  <a:pt x="0" y="0"/>
                </a:lnTo>
                <a:lnTo>
                  <a:pt x="0" y="14427"/>
                </a:lnTo>
                <a:lnTo>
                  <a:pt x="188861" y="14427"/>
                </a:lnTo>
                <a:lnTo>
                  <a:pt x="18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5288" y="2595074"/>
            <a:ext cx="608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729" algn="l"/>
                <a:tab pos="543560" algn="l"/>
              </a:tabLst>
            </a:pPr>
            <a:r>
              <a:rPr sz="900" spc="-10" dirty="0">
                <a:latin typeface="Sitka Banner"/>
                <a:cs typeface="Sitka Banner"/>
              </a:rPr>
              <a:t>`	˛¸	</a:t>
            </a:r>
            <a:r>
              <a:rPr sz="900" dirty="0">
                <a:latin typeface="Sitka Banner"/>
                <a:cs typeface="Sitka Banner"/>
              </a:rPr>
              <a:t>x</a:t>
            </a:r>
            <a:endParaRPr sz="900">
              <a:latin typeface="Sitka Banner"/>
              <a:cs typeface="Sitka Banne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412" y="2373193"/>
            <a:ext cx="17291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5320" algn="l"/>
                <a:tab pos="1363980" algn="l"/>
              </a:tabLst>
            </a:pPr>
            <a:r>
              <a:rPr sz="900" i="1" u="sng" spc="1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900" i="1" u="sng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900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9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900" spc="40" dirty="0">
                <a:latin typeface="Calibri"/>
                <a:cs typeface="Calibri"/>
              </a:rPr>
              <a:t>	</a:t>
            </a:r>
            <a:r>
              <a:rPr sz="900" i="1" u="sng" spc="1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900" i="1" u="sng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900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9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900" u="sng" spc="2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∂y</a:t>
            </a:r>
            <a:r>
              <a:rPr sz="9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ˆ</a:t>
            </a:r>
            <a:r>
              <a:rPr sz="900" spc="-60" dirty="0">
                <a:latin typeface="Calibri"/>
                <a:cs typeface="Calibri"/>
              </a:rPr>
              <a:t>	</a:t>
            </a: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∂a </a:t>
            </a:r>
            <a:r>
              <a:rPr sz="900" i="1" u="sng" spc="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9223" y="2423914"/>
            <a:ext cx="294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3679" algn="l"/>
              </a:tabLst>
            </a:pPr>
            <a:r>
              <a:rPr sz="600" spc="60" dirty="0">
                <a:latin typeface="Calibri"/>
                <a:cs typeface="Calibri"/>
              </a:rPr>
              <a:t>3	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0689" y="2536832"/>
            <a:ext cx="47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89" baseline="6172" dirty="0">
                <a:latin typeface="Calibri"/>
                <a:cs typeface="Calibri"/>
              </a:rPr>
              <a:t>∂h</a:t>
            </a:r>
            <a:r>
              <a:rPr sz="600" spc="60" dirty="0">
                <a:latin typeface="Calibri"/>
                <a:cs typeface="Calibri"/>
              </a:rPr>
              <a:t>2</a:t>
            </a:r>
            <a:r>
              <a:rPr sz="600" spc="125" dirty="0">
                <a:latin typeface="Calibri"/>
                <a:cs typeface="Calibri"/>
              </a:rPr>
              <a:t> </a:t>
            </a:r>
            <a:r>
              <a:rPr sz="1350" i="1" spc="67" baseline="6172" dirty="0">
                <a:latin typeface="Calibri"/>
                <a:cs typeface="Calibri"/>
              </a:rPr>
              <a:t>∂a</a:t>
            </a:r>
            <a:r>
              <a:rPr sz="600" spc="45" dirty="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4857" y="2697721"/>
            <a:ext cx="116839" cy="14604"/>
          </a:xfrm>
          <a:custGeom>
            <a:avLst/>
            <a:gdLst/>
            <a:ahLst/>
            <a:cxnLst/>
            <a:rect l="l" t="t" r="r" b="b"/>
            <a:pathLst>
              <a:path w="116839" h="14605">
                <a:moveTo>
                  <a:pt x="116446" y="0"/>
                </a:moveTo>
                <a:lnTo>
                  <a:pt x="0" y="0"/>
                </a:lnTo>
                <a:lnTo>
                  <a:pt x="0" y="14427"/>
                </a:lnTo>
                <a:lnTo>
                  <a:pt x="116446" y="14427"/>
                </a:lnTo>
                <a:lnTo>
                  <a:pt x="116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3792" y="2697721"/>
            <a:ext cx="116839" cy="14604"/>
          </a:xfrm>
          <a:custGeom>
            <a:avLst/>
            <a:gdLst/>
            <a:ahLst/>
            <a:cxnLst/>
            <a:rect l="l" t="t" r="r" b="b"/>
            <a:pathLst>
              <a:path w="116839" h="14605">
                <a:moveTo>
                  <a:pt x="116446" y="0"/>
                </a:moveTo>
                <a:lnTo>
                  <a:pt x="0" y="0"/>
                </a:lnTo>
                <a:lnTo>
                  <a:pt x="0" y="14427"/>
                </a:lnTo>
                <a:lnTo>
                  <a:pt x="116446" y="14427"/>
                </a:lnTo>
                <a:lnTo>
                  <a:pt x="116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0913" y="2585575"/>
            <a:ext cx="4508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Sitka Banner"/>
                <a:cs typeface="Sitka Banner"/>
              </a:rPr>
              <a:t>`</a:t>
            </a:r>
            <a:r>
              <a:rPr sz="900" spc="229" dirty="0">
                <a:latin typeface="Sitka Banner"/>
                <a:cs typeface="Sitka Banner"/>
              </a:rPr>
              <a:t>  </a:t>
            </a:r>
            <a:r>
              <a:rPr sz="900" spc="-10" dirty="0">
                <a:latin typeface="Sitka Banner"/>
                <a:cs typeface="Sitka Banner"/>
              </a:rPr>
              <a:t>˛¸</a:t>
            </a:r>
            <a:r>
              <a:rPr sz="900" spc="229" dirty="0">
                <a:latin typeface="Sitka Banner"/>
                <a:cs typeface="Sitka Banner"/>
              </a:rPr>
              <a:t> </a:t>
            </a:r>
            <a:r>
              <a:rPr sz="900" spc="235" dirty="0">
                <a:latin typeface="Sitka Banner"/>
                <a:cs typeface="Sitka Banner"/>
              </a:rPr>
              <a:t> </a:t>
            </a:r>
            <a:r>
              <a:rPr sz="900" spc="-260" dirty="0">
                <a:latin typeface="Sitka Banner"/>
                <a:cs typeface="Sitka Banner"/>
              </a:rPr>
              <a:t>x</a:t>
            </a:r>
            <a:endParaRPr sz="900">
              <a:latin typeface="Sitka Banner"/>
              <a:cs typeface="Sitka Banne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3147" y="2729234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1195" algn="l"/>
              </a:tabLst>
            </a:pPr>
            <a:r>
              <a:rPr sz="600" spc="105" dirty="0">
                <a:latin typeface="Calibri"/>
                <a:cs typeface="Calibri"/>
              </a:rPr>
              <a:t>Talk</a:t>
            </a:r>
            <a:r>
              <a:rPr sz="600" spc="114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to</a:t>
            </a:r>
            <a:r>
              <a:rPr sz="600" spc="114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the	</a:t>
            </a:r>
            <a:r>
              <a:rPr sz="900" spc="157" baseline="4629" dirty="0">
                <a:latin typeface="Calibri"/>
                <a:cs typeface="Calibri"/>
              </a:rPr>
              <a:t>Talk</a:t>
            </a:r>
            <a:r>
              <a:rPr sz="900" spc="127" baseline="4629" dirty="0">
                <a:latin typeface="Calibri"/>
                <a:cs typeface="Calibri"/>
              </a:rPr>
              <a:t> </a:t>
            </a:r>
            <a:r>
              <a:rPr sz="900" spc="97" baseline="4629" dirty="0">
                <a:latin typeface="Calibri"/>
                <a:cs typeface="Calibri"/>
              </a:rPr>
              <a:t>to</a:t>
            </a:r>
            <a:r>
              <a:rPr sz="900" spc="120" baseline="4629" dirty="0">
                <a:latin typeface="Calibri"/>
                <a:cs typeface="Calibri"/>
              </a:rPr>
              <a:t> </a:t>
            </a:r>
            <a:r>
              <a:rPr sz="900" spc="97" baseline="4629" dirty="0">
                <a:latin typeface="Calibri"/>
                <a:cs typeface="Calibri"/>
              </a:rPr>
              <a:t>the</a:t>
            </a:r>
            <a:endParaRPr sz="900" baseline="4629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1175" y="2798653"/>
            <a:ext cx="1282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80" dirty="0">
                <a:latin typeface="Calibri"/>
                <a:cs typeface="Calibri"/>
              </a:rPr>
              <a:t>output</a:t>
            </a:r>
            <a:r>
              <a:rPr sz="600" spc="95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layer </a:t>
            </a:r>
            <a:r>
              <a:rPr sz="600" spc="110" dirty="0">
                <a:latin typeface="Calibri"/>
                <a:cs typeface="Calibri"/>
              </a:rPr>
              <a:t> </a:t>
            </a:r>
            <a:r>
              <a:rPr sz="900" spc="104" baseline="4629" dirty="0">
                <a:latin typeface="Calibri"/>
                <a:cs typeface="Calibri"/>
              </a:rPr>
              <a:t>previous</a:t>
            </a:r>
            <a:r>
              <a:rPr sz="900" spc="142" baseline="4629" dirty="0">
                <a:latin typeface="Calibri"/>
                <a:cs typeface="Calibri"/>
              </a:rPr>
              <a:t> </a:t>
            </a:r>
            <a:r>
              <a:rPr sz="900" spc="112" baseline="4629" dirty="0">
                <a:latin typeface="Calibri"/>
                <a:cs typeface="Calibri"/>
              </a:rPr>
              <a:t>hidden</a:t>
            </a:r>
            <a:endParaRPr sz="900" baseline="4629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2312" y="2867703"/>
            <a:ext cx="22097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5" dirty="0">
                <a:latin typeface="Calibri"/>
                <a:cs typeface="Calibri"/>
              </a:rPr>
              <a:t>l</a:t>
            </a:r>
            <a:r>
              <a:rPr sz="600" spc="80" dirty="0">
                <a:latin typeface="Calibri"/>
                <a:cs typeface="Calibri"/>
              </a:rPr>
              <a:t>a</a:t>
            </a:r>
            <a:r>
              <a:rPr sz="600" spc="90" dirty="0">
                <a:latin typeface="Calibri"/>
                <a:cs typeface="Calibri"/>
              </a:rPr>
              <a:t>y</a:t>
            </a:r>
            <a:r>
              <a:rPr sz="600" spc="50" dirty="0">
                <a:latin typeface="Calibri"/>
                <a:cs typeface="Calibri"/>
              </a:rPr>
              <a:t>er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26779" y="2697721"/>
            <a:ext cx="116839" cy="14604"/>
          </a:xfrm>
          <a:custGeom>
            <a:avLst/>
            <a:gdLst/>
            <a:ahLst/>
            <a:cxnLst/>
            <a:rect l="l" t="t" r="r" b="b"/>
            <a:pathLst>
              <a:path w="116839" h="14605">
                <a:moveTo>
                  <a:pt x="116446" y="0"/>
                </a:moveTo>
                <a:lnTo>
                  <a:pt x="0" y="0"/>
                </a:lnTo>
                <a:lnTo>
                  <a:pt x="0" y="14427"/>
                </a:lnTo>
                <a:lnTo>
                  <a:pt x="116446" y="14427"/>
                </a:lnTo>
                <a:lnTo>
                  <a:pt x="116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5714" y="2697721"/>
            <a:ext cx="116839" cy="14604"/>
          </a:xfrm>
          <a:custGeom>
            <a:avLst/>
            <a:gdLst/>
            <a:ahLst/>
            <a:cxnLst/>
            <a:rect l="l" t="t" r="r" b="b"/>
            <a:pathLst>
              <a:path w="116839" h="14605">
                <a:moveTo>
                  <a:pt x="116446" y="0"/>
                </a:moveTo>
                <a:lnTo>
                  <a:pt x="0" y="0"/>
                </a:lnTo>
                <a:lnTo>
                  <a:pt x="0" y="14427"/>
                </a:lnTo>
                <a:lnTo>
                  <a:pt x="116446" y="14427"/>
                </a:lnTo>
                <a:lnTo>
                  <a:pt x="116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1706" y="2867703"/>
            <a:ext cx="525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75" dirty="0">
                <a:latin typeface="Calibri"/>
                <a:cs typeface="Calibri"/>
              </a:rPr>
              <a:t>hidden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layer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80728" y="2373307"/>
            <a:ext cx="8356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7840" algn="l"/>
              </a:tabLst>
            </a:pP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∂a </a:t>
            </a:r>
            <a:r>
              <a:rPr sz="900" i="1" u="sng" spc="22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∂h</a:t>
            </a:r>
            <a:r>
              <a:rPr sz="900" i="1" spc="60" dirty="0">
                <a:latin typeface="Calibri"/>
                <a:cs typeface="Calibri"/>
              </a:rPr>
              <a:t>	</a:t>
            </a: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∂a</a:t>
            </a:r>
            <a:r>
              <a:rPr sz="900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11145" y="2423914"/>
            <a:ext cx="6286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3679" algn="l"/>
                <a:tab pos="568960" algn="l"/>
              </a:tabLst>
            </a:pPr>
            <a:r>
              <a:rPr sz="600" spc="60" dirty="0">
                <a:latin typeface="Calibri"/>
                <a:cs typeface="Calibri"/>
              </a:rPr>
              <a:t>2	1	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2611" y="2536832"/>
            <a:ext cx="883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89" baseline="6172" dirty="0">
                <a:latin typeface="Calibri"/>
                <a:cs typeface="Calibri"/>
              </a:rPr>
              <a:t>∂h</a:t>
            </a:r>
            <a:r>
              <a:rPr sz="600" spc="60" dirty="0">
                <a:latin typeface="Calibri"/>
                <a:cs typeface="Calibri"/>
              </a:rPr>
              <a:t>1</a:t>
            </a:r>
            <a:r>
              <a:rPr sz="600" spc="185" dirty="0">
                <a:latin typeface="Calibri"/>
                <a:cs typeface="Calibri"/>
              </a:rPr>
              <a:t> </a:t>
            </a:r>
            <a:r>
              <a:rPr sz="1350" i="1" spc="67" baseline="6172" dirty="0">
                <a:latin typeface="Calibri"/>
                <a:cs typeface="Calibri"/>
              </a:rPr>
              <a:t>∂a</a:t>
            </a:r>
            <a:r>
              <a:rPr sz="600" spc="45" dirty="0">
                <a:latin typeface="Calibri"/>
                <a:cs typeface="Calibri"/>
              </a:rPr>
              <a:t>1  </a:t>
            </a:r>
            <a:r>
              <a:rPr sz="600" spc="210" dirty="0">
                <a:latin typeface="Calibri"/>
                <a:cs typeface="Calibri"/>
              </a:rPr>
              <a:t> </a:t>
            </a:r>
            <a:r>
              <a:rPr sz="1350" i="1" spc="89" baseline="6172" dirty="0">
                <a:latin typeface="Calibri"/>
                <a:cs typeface="Calibri"/>
              </a:rPr>
              <a:t>∂W</a:t>
            </a:r>
            <a:r>
              <a:rPr sz="600" spc="60" dirty="0">
                <a:latin typeface="Calibri"/>
                <a:cs typeface="Calibri"/>
              </a:rPr>
              <a:t>111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15271" y="2697721"/>
            <a:ext cx="74930" cy="14604"/>
          </a:xfrm>
          <a:custGeom>
            <a:avLst/>
            <a:gdLst/>
            <a:ahLst/>
            <a:cxnLst/>
            <a:rect l="l" t="t" r="r" b="b"/>
            <a:pathLst>
              <a:path w="74930" h="14605">
                <a:moveTo>
                  <a:pt x="74917" y="0"/>
                </a:moveTo>
                <a:lnTo>
                  <a:pt x="0" y="0"/>
                </a:lnTo>
                <a:lnTo>
                  <a:pt x="0" y="14427"/>
                </a:lnTo>
                <a:lnTo>
                  <a:pt x="74917" y="14427"/>
                </a:lnTo>
                <a:lnTo>
                  <a:pt x="74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2678" y="2697721"/>
            <a:ext cx="74930" cy="14604"/>
          </a:xfrm>
          <a:custGeom>
            <a:avLst/>
            <a:gdLst/>
            <a:ahLst/>
            <a:cxnLst/>
            <a:rect l="l" t="t" r="r" b="b"/>
            <a:pathLst>
              <a:path w="74929" h="14605">
                <a:moveTo>
                  <a:pt x="74917" y="0"/>
                </a:moveTo>
                <a:lnTo>
                  <a:pt x="0" y="0"/>
                </a:lnTo>
                <a:lnTo>
                  <a:pt x="0" y="14427"/>
                </a:lnTo>
                <a:lnTo>
                  <a:pt x="74917" y="14427"/>
                </a:lnTo>
                <a:lnTo>
                  <a:pt x="74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62834" y="2585575"/>
            <a:ext cx="869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Sitka Banner"/>
                <a:cs typeface="Sitka Banner"/>
              </a:rPr>
              <a:t>`</a:t>
            </a:r>
            <a:r>
              <a:rPr sz="900" spc="240" dirty="0">
                <a:latin typeface="Sitka Banner"/>
                <a:cs typeface="Sitka Banner"/>
              </a:rPr>
              <a:t>  </a:t>
            </a:r>
            <a:r>
              <a:rPr sz="900" spc="-10" dirty="0">
                <a:latin typeface="Sitka Banner"/>
                <a:cs typeface="Sitka Banner"/>
              </a:rPr>
              <a:t>˛¸</a:t>
            </a:r>
            <a:r>
              <a:rPr sz="900" spc="240" dirty="0">
                <a:latin typeface="Sitka Banner"/>
                <a:cs typeface="Sitka Banner"/>
              </a:rPr>
              <a:t> </a:t>
            </a:r>
            <a:r>
              <a:rPr sz="900" spc="245" dirty="0">
                <a:latin typeface="Sitka Banner"/>
                <a:cs typeface="Sitka Banner"/>
              </a:rPr>
              <a:t> </a:t>
            </a:r>
            <a:r>
              <a:rPr sz="900" dirty="0">
                <a:latin typeface="Sitka Banner"/>
                <a:cs typeface="Sitka Banner"/>
              </a:rPr>
              <a:t>x</a:t>
            </a:r>
            <a:r>
              <a:rPr sz="900" spc="180" dirty="0">
                <a:latin typeface="Sitka Banner"/>
                <a:cs typeface="Sitka Banner"/>
              </a:rPr>
              <a:t> </a:t>
            </a:r>
            <a:r>
              <a:rPr sz="900" spc="-10" dirty="0">
                <a:latin typeface="Sitka Banner"/>
                <a:cs typeface="Sitka Banner"/>
              </a:rPr>
              <a:t>`</a:t>
            </a:r>
            <a:r>
              <a:rPr sz="900" spc="375" dirty="0">
                <a:latin typeface="Sitka Banner"/>
                <a:cs typeface="Sitka Banner"/>
              </a:rPr>
              <a:t> </a:t>
            </a:r>
            <a:r>
              <a:rPr sz="900" spc="-10" dirty="0">
                <a:latin typeface="Sitka Banner"/>
                <a:cs typeface="Sitka Banner"/>
              </a:rPr>
              <a:t>˛¸</a:t>
            </a:r>
            <a:r>
              <a:rPr sz="900" spc="375" dirty="0">
                <a:latin typeface="Sitka Banner"/>
                <a:cs typeface="Sitka Banner"/>
              </a:rPr>
              <a:t> </a:t>
            </a:r>
            <a:r>
              <a:rPr sz="900" dirty="0">
                <a:latin typeface="Sitka Banner"/>
                <a:cs typeface="Sitka Banner"/>
              </a:rPr>
              <a:t>x</a:t>
            </a:r>
            <a:endParaRPr sz="900">
              <a:latin typeface="Sitka Banner"/>
              <a:cs typeface="Sitka Banner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53677" y="2719748"/>
            <a:ext cx="8591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5" dirty="0">
                <a:latin typeface="Calibri"/>
                <a:cs typeface="Calibri"/>
              </a:rPr>
              <a:t>Talk</a:t>
            </a:r>
            <a:r>
              <a:rPr sz="600" spc="95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to</a:t>
            </a:r>
            <a:r>
              <a:rPr sz="600" spc="100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the</a:t>
            </a:r>
            <a:r>
              <a:rPr sz="600" spc="225" dirty="0">
                <a:latin typeface="Calibri"/>
                <a:cs typeface="Calibri"/>
              </a:rPr>
              <a:t> </a:t>
            </a:r>
            <a:r>
              <a:rPr sz="600" spc="80" dirty="0">
                <a:latin typeface="Calibri"/>
                <a:cs typeface="Calibri"/>
              </a:rPr>
              <a:t>and</a:t>
            </a:r>
            <a:r>
              <a:rPr sz="600" spc="100" dirty="0">
                <a:latin typeface="Calibri"/>
                <a:cs typeface="Calibri"/>
              </a:rPr>
              <a:t> </a:t>
            </a:r>
            <a:r>
              <a:rPr sz="600" spc="-50" dirty="0">
                <a:latin typeface="Calibri"/>
                <a:cs typeface="Calibri"/>
              </a:rPr>
              <a:t>now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11945" y="2789153"/>
            <a:ext cx="779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2759" algn="l"/>
              </a:tabLst>
            </a:pPr>
            <a:r>
              <a:rPr sz="600" spc="70" dirty="0">
                <a:latin typeface="Calibri"/>
                <a:cs typeface="Calibri"/>
              </a:rPr>
              <a:t>previous	</a:t>
            </a:r>
            <a:r>
              <a:rPr sz="600" spc="85" dirty="0">
                <a:latin typeface="Calibri"/>
                <a:cs typeface="Calibri"/>
              </a:rPr>
              <a:t>talk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to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4065" y="2858571"/>
            <a:ext cx="1549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5" dirty="0">
                <a:latin typeface="Calibri"/>
                <a:cs typeface="Calibri"/>
              </a:rPr>
              <a:t>the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78416" y="2927977"/>
            <a:ext cx="326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70" dirty="0">
                <a:latin typeface="Calibri"/>
                <a:cs typeface="Calibri"/>
              </a:rPr>
              <a:t>w</a:t>
            </a:r>
            <a:r>
              <a:rPr sz="600" spc="60" dirty="0">
                <a:latin typeface="Calibri"/>
                <a:cs typeface="Calibri"/>
              </a:rPr>
              <a:t>eigh</a:t>
            </a:r>
            <a:r>
              <a:rPr sz="600" spc="70" dirty="0">
                <a:latin typeface="Calibri"/>
                <a:cs typeface="Calibri"/>
              </a:rPr>
              <a:t>ts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9850" y="183719"/>
            <a:ext cx="2091386" cy="267651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656495" y="2574466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35679" y="26325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76496" y="2574466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55680" y="26325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90756" y="2574466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9941" y="2632581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5203" y="159675"/>
            <a:ext cx="5213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4" dirty="0">
                <a:latin typeface="SimSun-ExtB"/>
                <a:cs typeface="SimSun-ExtB"/>
              </a:rPr>
              <a:t>—</a:t>
            </a:r>
            <a:r>
              <a:rPr sz="1100" spc="-370" dirty="0">
                <a:latin typeface="SimSun-ExtB"/>
                <a:cs typeface="SimSun-ExtB"/>
              </a:rPr>
              <a:t> </a:t>
            </a:r>
            <a:r>
              <a:rPr sz="1100" spc="10" dirty="0">
                <a:latin typeface="Calibri"/>
                <a:cs typeface="Calibri"/>
              </a:rPr>
              <a:t>log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240" baseline="-13888" dirty="0">
                <a:latin typeface="Calibri"/>
                <a:cs typeface="Calibri"/>
              </a:rPr>
              <a:t>l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49446" y="226801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18699" y="2145524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49446" y="167398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12108" y="1457157"/>
            <a:ext cx="210185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350">
              <a:lnSpc>
                <a:spcPct val="149000"/>
              </a:lnSpc>
              <a:spcBef>
                <a:spcPts val="10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 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29443" y="106198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72179" y="919554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18623" y="1187677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65152" y="2289757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65152" y="1677757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53418" y="111565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61" name="object 6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28</a:t>
            </a:fld>
            <a:r>
              <a:rPr spc="75" dirty="0"/>
              <a:t>/9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404050"/>
            <a:ext cx="63233" cy="632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614083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824115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64767"/>
            <a:ext cx="395414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85" dirty="0">
                <a:latin typeface="Calibri"/>
                <a:cs typeface="Calibri"/>
              </a:rPr>
              <a:t>Quantities</a:t>
            </a:r>
            <a:r>
              <a:rPr sz="1100" b="1" spc="165" dirty="0">
                <a:latin typeface="Calibri"/>
                <a:cs typeface="Calibri"/>
              </a:rPr>
              <a:t> </a:t>
            </a:r>
            <a:r>
              <a:rPr sz="1100" b="1" spc="35" dirty="0">
                <a:latin typeface="Calibri"/>
                <a:cs typeface="Calibri"/>
              </a:rPr>
              <a:t>of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b="1" spc="70" dirty="0">
                <a:latin typeface="Calibri"/>
                <a:cs typeface="Calibri"/>
              </a:rPr>
              <a:t>interest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b="1" spc="100" dirty="0">
                <a:latin typeface="Calibri"/>
                <a:cs typeface="Calibri"/>
              </a:rPr>
              <a:t>(roadmap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for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the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b="1" spc="90" dirty="0">
                <a:latin typeface="Calibri"/>
                <a:cs typeface="Calibri"/>
              </a:rPr>
              <a:t>remaining</a:t>
            </a:r>
            <a:r>
              <a:rPr sz="1100" b="1" spc="170" dirty="0">
                <a:latin typeface="Calibri"/>
                <a:cs typeface="Calibri"/>
              </a:rPr>
              <a:t> </a:t>
            </a:r>
            <a:r>
              <a:rPr sz="1100" b="1" spc="95" dirty="0">
                <a:latin typeface="Calibri"/>
                <a:cs typeface="Calibri"/>
              </a:rPr>
              <a:t>part):</a:t>
            </a:r>
            <a:endParaRPr sz="1100">
              <a:latin typeface="Calibri"/>
              <a:cs typeface="Calibri"/>
            </a:endParaRPr>
          </a:p>
          <a:p>
            <a:pPr marL="289560" marR="1570355">
              <a:lnSpc>
                <a:spcPct val="125299"/>
              </a:lnSpc>
            </a:pPr>
            <a:r>
              <a:rPr sz="1100" spc="35" dirty="0">
                <a:latin typeface="Calibri"/>
                <a:cs typeface="Calibri"/>
              </a:rPr>
              <a:t>Gradient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w.r.t.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units </a:t>
            </a:r>
            <a:r>
              <a:rPr sz="1100" spc="35" dirty="0">
                <a:latin typeface="Calibri"/>
                <a:cs typeface="Calibri"/>
              </a:rPr>
              <a:t> Gradient </a:t>
            </a:r>
            <a:r>
              <a:rPr sz="1100" spc="25" dirty="0">
                <a:latin typeface="Calibri"/>
                <a:cs typeface="Calibri"/>
              </a:rPr>
              <a:t>w.r.t.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units </a:t>
            </a:r>
            <a:r>
              <a:rPr sz="1100" spc="35" dirty="0">
                <a:latin typeface="Calibri"/>
                <a:cs typeface="Calibri"/>
              </a:rPr>
              <a:t> Gradient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w.r.t.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weights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biases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442" y="1204415"/>
            <a:ext cx="431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933" y="1413953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44" baseline="7575" dirty="0">
                <a:latin typeface="Calibri"/>
                <a:cs typeface="Calibri"/>
              </a:rPr>
              <a:t>∂W</a:t>
            </a:r>
            <a:r>
              <a:rPr sz="800" spc="30" dirty="0">
                <a:latin typeface="Calibri"/>
                <a:cs typeface="Calibri"/>
              </a:rPr>
              <a:t>111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1297" y="1606956"/>
            <a:ext cx="93345" cy="17145"/>
          </a:xfrm>
          <a:custGeom>
            <a:avLst/>
            <a:gdLst/>
            <a:ahLst/>
            <a:cxnLst/>
            <a:rect l="l" t="t" r="r" b="b"/>
            <a:pathLst>
              <a:path w="93344" h="17144">
                <a:moveTo>
                  <a:pt x="93256" y="0"/>
                </a:moveTo>
                <a:lnTo>
                  <a:pt x="0" y="0"/>
                </a:lnTo>
                <a:lnTo>
                  <a:pt x="0" y="16624"/>
                </a:lnTo>
                <a:lnTo>
                  <a:pt x="93256" y="16624"/>
                </a:lnTo>
                <a:lnTo>
                  <a:pt x="9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9255" y="1606956"/>
            <a:ext cx="93345" cy="17145"/>
          </a:xfrm>
          <a:custGeom>
            <a:avLst/>
            <a:gdLst/>
            <a:ahLst/>
            <a:cxnLst/>
            <a:rect l="l" t="t" r="r" b="b"/>
            <a:pathLst>
              <a:path w="93344" h="17144">
                <a:moveTo>
                  <a:pt x="93256" y="0"/>
                </a:moveTo>
                <a:lnTo>
                  <a:pt x="0" y="0"/>
                </a:lnTo>
                <a:lnTo>
                  <a:pt x="0" y="16624"/>
                </a:lnTo>
                <a:lnTo>
                  <a:pt x="93256" y="16624"/>
                </a:lnTo>
                <a:lnTo>
                  <a:pt x="9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6253" y="1472335"/>
            <a:ext cx="458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itka Banner"/>
                <a:cs typeface="Sitka Banner"/>
              </a:rPr>
              <a:t>`</a:t>
            </a:r>
            <a:r>
              <a:rPr sz="1100" spc="434" dirty="0">
                <a:latin typeface="Sitka Banner"/>
                <a:cs typeface="Sitka Banner"/>
              </a:rPr>
              <a:t> </a:t>
            </a:r>
            <a:r>
              <a:rPr sz="1100" spc="-10" dirty="0">
                <a:latin typeface="Sitka Banner"/>
                <a:cs typeface="Sitka Banner"/>
              </a:rPr>
              <a:t>˛¸</a:t>
            </a:r>
            <a:r>
              <a:rPr sz="1100" spc="434" dirty="0">
                <a:latin typeface="Sitka Banner"/>
                <a:cs typeface="Sitka Banner"/>
              </a:rPr>
              <a:t> </a:t>
            </a:r>
            <a:r>
              <a:rPr sz="1100" spc="-25" dirty="0">
                <a:latin typeface="Sitka Banner"/>
                <a:cs typeface="Sitka Banner"/>
              </a:rPr>
              <a:t>x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308" y="1632863"/>
            <a:ext cx="551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0" dirty="0">
                <a:latin typeface="Calibri"/>
                <a:cs typeface="Calibri"/>
              </a:rPr>
              <a:t>Talk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to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129" y="1718867"/>
            <a:ext cx="721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latin typeface="Calibri"/>
                <a:cs typeface="Calibri"/>
              </a:rPr>
              <a:t>weight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directly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0773" y="1204415"/>
            <a:ext cx="81343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990">
              <a:lnSpc>
                <a:spcPts val="1030"/>
              </a:lnSpc>
              <a:spcBef>
                <a:spcPts val="90"/>
              </a:spcBef>
            </a:pP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sz="1100" i="1" u="sng" spc="-4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1100" u="sng" spc="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ˆ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030"/>
              </a:lnSpc>
            </a:pP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2495" y="1393176"/>
            <a:ext cx="594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47980" algn="l"/>
              </a:tabLst>
            </a:pPr>
            <a:r>
              <a:rPr sz="1100" i="1" spc="-85" dirty="0">
                <a:latin typeface="Calibri"/>
                <a:cs typeface="Calibri"/>
              </a:rPr>
              <a:t>∂y</a:t>
            </a:r>
            <a:r>
              <a:rPr sz="1100" spc="-85" dirty="0">
                <a:latin typeface="Calibri"/>
                <a:cs typeface="Calibri"/>
              </a:rPr>
              <a:t>ˆ	</a:t>
            </a:r>
            <a:r>
              <a:rPr sz="1100" i="1" spc="25" dirty="0">
                <a:latin typeface="Calibri"/>
                <a:cs typeface="Calibri"/>
              </a:rPr>
              <a:t>∂a</a:t>
            </a:r>
            <a:r>
              <a:rPr sz="1200" spc="37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2058" y="1613115"/>
            <a:ext cx="215900" cy="17145"/>
          </a:xfrm>
          <a:custGeom>
            <a:avLst/>
            <a:gdLst/>
            <a:ahLst/>
            <a:cxnLst/>
            <a:rect l="l" t="t" r="r" b="b"/>
            <a:pathLst>
              <a:path w="215900" h="17144">
                <a:moveTo>
                  <a:pt x="215734" y="0"/>
                </a:moveTo>
                <a:lnTo>
                  <a:pt x="0" y="0"/>
                </a:lnTo>
                <a:lnTo>
                  <a:pt x="0" y="16624"/>
                </a:lnTo>
                <a:lnTo>
                  <a:pt x="215734" y="16624"/>
                </a:lnTo>
                <a:lnTo>
                  <a:pt x="215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2481" y="1613115"/>
            <a:ext cx="215900" cy="17145"/>
          </a:xfrm>
          <a:custGeom>
            <a:avLst/>
            <a:gdLst/>
            <a:ahLst/>
            <a:cxnLst/>
            <a:rect l="l" t="t" r="r" b="b"/>
            <a:pathLst>
              <a:path w="215900" h="17144">
                <a:moveTo>
                  <a:pt x="215734" y="0"/>
                </a:moveTo>
                <a:lnTo>
                  <a:pt x="0" y="0"/>
                </a:lnTo>
                <a:lnTo>
                  <a:pt x="0" y="16624"/>
                </a:lnTo>
                <a:lnTo>
                  <a:pt x="215734" y="16624"/>
                </a:lnTo>
                <a:lnTo>
                  <a:pt x="215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67013" y="1478494"/>
            <a:ext cx="706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195" algn="l"/>
                <a:tab pos="630555" algn="l"/>
              </a:tabLst>
            </a:pPr>
            <a:r>
              <a:rPr sz="1100" spc="-10" dirty="0">
                <a:latin typeface="Sitka Banner"/>
                <a:cs typeface="Sitka Banner"/>
              </a:rPr>
              <a:t>`	˛¸	</a:t>
            </a:r>
            <a:r>
              <a:rPr sz="1100" dirty="0">
                <a:latin typeface="Sitka Banner"/>
                <a:cs typeface="Sitka Banner"/>
              </a:rPr>
              <a:t>x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4766" y="1204415"/>
            <a:ext cx="539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∂a</a:t>
            </a:r>
            <a:r>
              <a:rPr sz="1200" u="sng" spc="37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1200" u="sng" spc="127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∂h</a:t>
            </a:r>
            <a:r>
              <a:rPr sz="1200" u="sng" spc="60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1477" y="1393176"/>
            <a:ext cx="539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∂h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r>
              <a:rPr sz="1200" spc="127" baseline="-10416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∂a</a:t>
            </a:r>
            <a:r>
              <a:rPr sz="1200" spc="3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6745" y="1606956"/>
            <a:ext cx="127000" cy="17145"/>
          </a:xfrm>
          <a:custGeom>
            <a:avLst/>
            <a:gdLst/>
            <a:ahLst/>
            <a:cxnLst/>
            <a:rect l="l" t="t" r="r" b="b"/>
            <a:pathLst>
              <a:path w="127000" h="17144">
                <a:moveTo>
                  <a:pt x="126847" y="0"/>
                </a:moveTo>
                <a:lnTo>
                  <a:pt x="0" y="0"/>
                </a:lnTo>
                <a:lnTo>
                  <a:pt x="0" y="16624"/>
                </a:lnTo>
                <a:lnTo>
                  <a:pt x="126847" y="16624"/>
                </a:lnTo>
                <a:lnTo>
                  <a:pt x="12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8281" y="1606956"/>
            <a:ext cx="127000" cy="17145"/>
          </a:xfrm>
          <a:custGeom>
            <a:avLst/>
            <a:gdLst/>
            <a:ahLst/>
            <a:cxnLst/>
            <a:rect l="l" t="t" r="r" b="b"/>
            <a:pathLst>
              <a:path w="127000" h="17144">
                <a:moveTo>
                  <a:pt x="126847" y="0"/>
                </a:moveTo>
                <a:lnTo>
                  <a:pt x="0" y="0"/>
                </a:lnTo>
                <a:lnTo>
                  <a:pt x="0" y="16624"/>
                </a:lnTo>
                <a:lnTo>
                  <a:pt x="126847" y="16624"/>
                </a:lnTo>
                <a:lnTo>
                  <a:pt x="12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4547" y="1639022"/>
            <a:ext cx="12871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8030" algn="l"/>
              </a:tabLst>
            </a:pPr>
            <a:r>
              <a:rPr sz="800" spc="80" dirty="0">
                <a:latin typeface="Calibri"/>
                <a:cs typeface="Calibri"/>
              </a:rPr>
              <a:t>Talk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to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the	</a:t>
            </a:r>
            <a:r>
              <a:rPr sz="1200" spc="120" baseline="3472" dirty="0">
                <a:latin typeface="Calibri"/>
                <a:cs typeface="Calibri"/>
              </a:rPr>
              <a:t>Talk</a:t>
            </a:r>
            <a:r>
              <a:rPr sz="1200" spc="97" baseline="3472" dirty="0">
                <a:latin typeface="Calibri"/>
                <a:cs typeface="Calibri"/>
              </a:rPr>
              <a:t> </a:t>
            </a:r>
            <a:r>
              <a:rPr sz="1200" spc="44" baseline="3472" dirty="0">
                <a:latin typeface="Calibri"/>
                <a:cs typeface="Calibri"/>
              </a:rPr>
              <a:t>to</a:t>
            </a:r>
            <a:r>
              <a:rPr sz="1200" spc="97" baseline="3472" dirty="0">
                <a:latin typeface="Calibri"/>
                <a:cs typeface="Calibri"/>
              </a:rPr>
              <a:t> </a:t>
            </a:r>
            <a:r>
              <a:rPr sz="1200" spc="37" baseline="3472" dirty="0">
                <a:latin typeface="Calibri"/>
                <a:cs typeface="Calibri"/>
              </a:rPr>
              <a:t>the</a:t>
            </a:r>
            <a:endParaRPr sz="1200" baseline="3472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9109" y="1725027"/>
            <a:ext cx="1422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latin typeface="Calibri"/>
                <a:cs typeface="Calibri"/>
              </a:rPr>
              <a:t>output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layer </a:t>
            </a:r>
            <a:r>
              <a:rPr sz="800" spc="165" dirty="0">
                <a:latin typeface="Calibri"/>
                <a:cs typeface="Calibri"/>
              </a:rPr>
              <a:t> </a:t>
            </a:r>
            <a:r>
              <a:rPr sz="1200" spc="52" baseline="3472" dirty="0">
                <a:latin typeface="Calibri"/>
                <a:cs typeface="Calibri"/>
              </a:rPr>
              <a:t>previous</a:t>
            </a:r>
            <a:r>
              <a:rPr sz="1200" spc="127" baseline="3472" dirty="0">
                <a:latin typeface="Calibri"/>
                <a:cs typeface="Calibri"/>
              </a:rPr>
              <a:t> </a:t>
            </a:r>
            <a:r>
              <a:rPr sz="1200" spc="52" baseline="3472" dirty="0">
                <a:latin typeface="Calibri"/>
                <a:cs typeface="Calibri"/>
              </a:rPr>
              <a:t>hidden</a:t>
            </a:r>
            <a:endParaRPr sz="1200" baseline="3472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1159" y="1822499"/>
            <a:ext cx="2495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latin typeface="Calibri"/>
                <a:cs typeface="Calibri"/>
              </a:rPr>
              <a:t>l</a:t>
            </a:r>
            <a:r>
              <a:rPr sz="800" spc="35" dirty="0">
                <a:latin typeface="Calibri"/>
                <a:cs typeface="Calibri"/>
              </a:rPr>
              <a:t>a</a:t>
            </a:r>
            <a:r>
              <a:rPr sz="800" spc="55" dirty="0">
                <a:latin typeface="Calibri"/>
                <a:cs typeface="Calibri"/>
              </a:rPr>
              <a:t>y</a:t>
            </a:r>
            <a:r>
              <a:rPr sz="800" spc="10" dirty="0">
                <a:latin typeface="Calibri"/>
                <a:cs typeface="Calibri"/>
              </a:rPr>
              <a:t>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5181" y="1393176"/>
            <a:ext cx="539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∂h</a:t>
            </a:r>
            <a:r>
              <a:rPr sz="1200" spc="60" baseline="-10416" dirty="0">
                <a:latin typeface="Calibri"/>
                <a:cs typeface="Calibri"/>
              </a:rPr>
              <a:t>1</a:t>
            </a:r>
            <a:r>
              <a:rPr sz="1200" spc="127" baseline="-10416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∂a</a:t>
            </a:r>
            <a:r>
              <a:rPr sz="1200" spc="3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50437" y="1606956"/>
            <a:ext cx="127000" cy="17145"/>
          </a:xfrm>
          <a:custGeom>
            <a:avLst/>
            <a:gdLst/>
            <a:ahLst/>
            <a:cxnLst/>
            <a:rect l="l" t="t" r="r" b="b"/>
            <a:pathLst>
              <a:path w="127000" h="17144">
                <a:moveTo>
                  <a:pt x="126847" y="0"/>
                </a:moveTo>
                <a:lnTo>
                  <a:pt x="0" y="0"/>
                </a:lnTo>
                <a:lnTo>
                  <a:pt x="0" y="16624"/>
                </a:lnTo>
                <a:lnTo>
                  <a:pt x="126847" y="16624"/>
                </a:lnTo>
                <a:lnTo>
                  <a:pt x="12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01986" y="1606956"/>
            <a:ext cx="127000" cy="17145"/>
          </a:xfrm>
          <a:custGeom>
            <a:avLst/>
            <a:gdLst/>
            <a:ahLst/>
            <a:cxnLst/>
            <a:rect l="l" t="t" r="r" b="b"/>
            <a:pathLst>
              <a:path w="127000" h="17144">
                <a:moveTo>
                  <a:pt x="126847" y="0"/>
                </a:moveTo>
                <a:lnTo>
                  <a:pt x="0" y="0"/>
                </a:lnTo>
                <a:lnTo>
                  <a:pt x="0" y="16624"/>
                </a:lnTo>
                <a:lnTo>
                  <a:pt x="126847" y="16624"/>
                </a:lnTo>
                <a:lnTo>
                  <a:pt x="12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38601" y="1822499"/>
            <a:ext cx="602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Calibri"/>
                <a:cs typeface="Calibri"/>
              </a:rPr>
              <a:t>hidden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layer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8471" y="1204415"/>
            <a:ext cx="1016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∂a</a:t>
            </a:r>
            <a:r>
              <a:rPr sz="1200" u="sng" spc="37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200" u="sng" spc="209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∂h</a:t>
            </a:r>
            <a:r>
              <a:rPr sz="1200" u="sng" spc="60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200" spc="60" baseline="-10416" dirty="0">
                <a:latin typeface="Calibri"/>
                <a:cs typeface="Calibri"/>
              </a:rPr>
              <a:t>    </a:t>
            </a:r>
            <a:r>
              <a:rPr sz="8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u="sng" spc="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∂a</a:t>
            </a:r>
            <a:r>
              <a:rPr sz="1200" u="sng" spc="37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200" u="sng" spc="-37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8147" y="1413953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44" baseline="7575" dirty="0">
                <a:latin typeface="Calibri"/>
                <a:cs typeface="Calibri"/>
              </a:rPr>
              <a:t>∂W</a:t>
            </a:r>
            <a:r>
              <a:rPr sz="800" spc="30" dirty="0">
                <a:latin typeface="Calibri"/>
                <a:cs typeface="Calibri"/>
              </a:rPr>
              <a:t>111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13402" y="1606956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4">
                <a:moveTo>
                  <a:pt x="80365" y="0"/>
                </a:moveTo>
                <a:lnTo>
                  <a:pt x="0" y="0"/>
                </a:lnTo>
                <a:lnTo>
                  <a:pt x="0" y="16624"/>
                </a:lnTo>
                <a:lnTo>
                  <a:pt x="80365" y="16624"/>
                </a:lnTo>
                <a:lnTo>
                  <a:pt x="80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8469" y="1606956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4">
                <a:moveTo>
                  <a:pt x="80365" y="0"/>
                </a:moveTo>
                <a:lnTo>
                  <a:pt x="0" y="0"/>
                </a:lnTo>
                <a:lnTo>
                  <a:pt x="0" y="16624"/>
                </a:lnTo>
                <a:lnTo>
                  <a:pt x="80365" y="16624"/>
                </a:lnTo>
                <a:lnTo>
                  <a:pt x="80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91688" y="1472335"/>
            <a:ext cx="1682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5960" algn="l"/>
              </a:tabLst>
            </a:pPr>
            <a:r>
              <a:rPr sz="1100" spc="-10" dirty="0">
                <a:latin typeface="Sitka Banner"/>
                <a:cs typeface="Sitka Banner"/>
              </a:rPr>
              <a:t>`</a:t>
            </a:r>
            <a:r>
              <a:rPr sz="1100" spc="245" dirty="0">
                <a:latin typeface="Sitka Banner"/>
                <a:cs typeface="Sitka Banner"/>
              </a:rPr>
              <a:t>  </a:t>
            </a:r>
            <a:r>
              <a:rPr sz="1100" spc="-10" dirty="0">
                <a:latin typeface="Sitka Banner"/>
                <a:cs typeface="Sitka Banner"/>
              </a:rPr>
              <a:t>˛¸</a:t>
            </a:r>
            <a:r>
              <a:rPr sz="1100" spc="245" dirty="0">
                <a:latin typeface="Sitka Banner"/>
                <a:cs typeface="Sitka Banner"/>
              </a:rPr>
              <a:t> </a:t>
            </a:r>
            <a:r>
              <a:rPr sz="1100" spc="250" dirty="0">
                <a:latin typeface="Sitka Banner"/>
                <a:cs typeface="Sitka Banner"/>
              </a:rPr>
              <a:t> </a:t>
            </a:r>
            <a:r>
              <a:rPr sz="1100" dirty="0">
                <a:latin typeface="Sitka Banner"/>
                <a:cs typeface="Sitka Banner"/>
              </a:rPr>
              <a:t>x	</a:t>
            </a:r>
            <a:r>
              <a:rPr sz="1100" spc="-10" dirty="0">
                <a:latin typeface="Sitka Banner"/>
                <a:cs typeface="Sitka Banner"/>
              </a:rPr>
              <a:t>`</a:t>
            </a:r>
            <a:r>
              <a:rPr sz="1100" spc="235" dirty="0">
                <a:latin typeface="Sitka Banner"/>
                <a:cs typeface="Sitka Banner"/>
              </a:rPr>
              <a:t>  </a:t>
            </a:r>
            <a:r>
              <a:rPr sz="1100" spc="-10" dirty="0">
                <a:latin typeface="Sitka Banner"/>
                <a:cs typeface="Sitka Banner"/>
              </a:rPr>
              <a:t>˛¸</a:t>
            </a:r>
            <a:r>
              <a:rPr sz="1100" spc="235" dirty="0">
                <a:latin typeface="Sitka Banner"/>
                <a:cs typeface="Sitka Banner"/>
              </a:rPr>
              <a:t>  </a:t>
            </a:r>
            <a:r>
              <a:rPr sz="1100" dirty="0">
                <a:latin typeface="Sitka Banner"/>
                <a:cs typeface="Sitka Banner"/>
              </a:rPr>
              <a:t>x</a:t>
            </a:r>
            <a:r>
              <a:rPr sz="1100" spc="210" dirty="0">
                <a:latin typeface="Sitka Banner"/>
                <a:cs typeface="Sitka Banner"/>
              </a:rPr>
              <a:t> </a:t>
            </a:r>
            <a:r>
              <a:rPr sz="1100" spc="-10" dirty="0">
                <a:latin typeface="Sitka Banner"/>
                <a:cs typeface="Sitka Banner"/>
              </a:rPr>
              <a:t>`</a:t>
            </a:r>
            <a:r>
              <a:rPr sz="1100" spc="365" dirty="0">
                <a:latin typeface="Sitka Banner"/>
                <a:cs typeface="Sitka Banner"/>
              </a:rPr>
              <a:t> </a:t>
            </a:r>
            <a:r>
              <a:rPr sz="1100" spc="-10" dirty="0">
                <a:latin typeface="Sitka Banner"/>
                <a:cs typeface="Sitka Banner"/>
              </a:rPr>
              <a:t>˛¸</a:t>
            </a:r>
            <a:r>
              <a:rPr sz="1100" spc="365" dirty="0">
                <a:latin typeface="Sitka Banner"/>
                <a:cs typeface="Sitka Banner"/>
              </a:rPr>
              <a:t> </a:t>
            </a:r>
            <a:r>
              <a:rPr sz="1100" dirty="0">
                <a:latin typeface="Sitka Banner"/>
                <a:cs typeface="Sitka Banner"/>
              </a:rPr>
              <a:t>x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4039" y="1632863"/>
            <a:ext cx="991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0" dirty="0">
                <a:latin typeface="Calibri"/>
                <a:cs typeface="Calibri"/>
              </a:rPr>
              <a:t>Talk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to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the  </a:t>
            </a:r>
            <a:r>
              <a:rPr sz="800" spc="45" dirty="0">
                <a:latin typeface="Calibri"/>
                <a:cs typeface="Calibri"/>
              </a:rPr>
              <a:t>and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-125" dirty="0">
                <a:latin typeface="Calibri"/>
                <a:cs typeface="Calibri"/>
              </a:rPr>
              <a:t>now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0917" y="1718867"/>
            <a:ext cx="8947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</a:tabLst>
            </a:pPr>
            <a:r>
              <a:rPr sz="800" spc="35" dirty="0">
                <a:latin typeface="Calibri"/>
                <a:cs typeface="Calibri"/>
              </a:rPr>
              <a:t>previous	</a:t>
            </a:r>
            <a:r>
              <a:rPr sz="800" spc="55" dirty="0">
                <a:latin typeface="Calibri"/>
                <a:cs typeface="Calibri"/>
              </a:rPr>
              <a:t>talk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to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8736" y="1804859"/>
            <a:ext cx="1752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9854" y="1890863"/>
            <a:ext cx="3727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Calibri"/>
                <a:cs typeface="Calibri"/>
              </a:rPr>
              <a:t>w</a:t>
            </a:r>
            <a:r>
              <a:rPr sz="800" spc="25" dirty="0">
                <a:latin typeface="Calibri"/>
                <a:cs typeface="Calibri"/>
              </a:rPr>
              <a:t>eig</a:t>
            </a:r>
            <a:r>
              <a:rPr sz="800" spc="10" dirty="0">
                <a:latin typeface="Calibri"/>
                <a:cs typeface="Calibri"/>
              </a:rPr>
              <a:t>h</a:t>
            </a:r>
            <a:r>
              <a:rPr sz="800" spc="40" dirty="0">
                <a:latin typeface="Calibri"/>
                <a:cs typeface="Calibri"/>
              </a:rPr>
              <a:t>ts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2296515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24395" y="2211030"/>
            <a:ext cx="342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Calibri"/>
                <a:cs typeface="Calibri"/>
              </a:rPr>
              <a:t>Our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focus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Cross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entropy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loss</a:t>
            </a:r>
            <a:r>
              <a:rPr sz="1100" i="1" spc="2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Softmax</a:t>
            </a:r>
            <a:r>
              <a:rPr sz="1100" i="1" spc="24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output.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29</a:t>
            </a:fld>
            <a:r>
              <a:rPr spc="75" dirty="0"/>
              <a:t>/9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752" y="432865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468" y="2610153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52" y="26682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469" y="2610153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653" y="26682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729" y="2610153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914" y="2668255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673" y="2123578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673" y="1403577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729" y="674038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481" y="1674989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301" y="17331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686" y="964004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518" y="102212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048" y="167372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419" y="2267659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2688" y="2315576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19" y="1547658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556" y="827390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6393" y="891741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616" y="186321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508427" y="100836"/>
            <a:ext cx="30245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pc="70" dirty="0"/>
              <a:t>The</a:t>
            </a:r>
            <a:r>
              <a:rPr spc="365" dirty="0"/>
              <a:t> </a:t>
            </a:r>
            <a:r>
              <a:rPr spc="35" dirty="0"/>
              <a:t>input</a:t>
            </a:r>
            <a:r>
              <a:rPr spc="90" dirty="0"/>
              <a:t> </a:t>
            </a:r>
            <a:r>
              <a:rPr spc="10" dirty="0"/>
              <a:t>to</a:t>
            </a:r>
            <a:r>
              <a:rPr spc="110" dirty="0"/>
              <a:t> </a:t>
            </a:r>
            <a:r>
              <a:rPr spc="5" dirty="0"/>
              <a:t>the</a:t>
            </a:r>
            <a:r>
              <a:rPr spc="114" dirty="0"/>
              <a:t> </a:t>
            </a:r>
            <a:r>
              <a:rPr spc="5" dirty="0"/>
              <a:t>network</a:t>
            </a:r>
            <a:r>
              <a:rPr spc="114" dirty="0"/>
              <a:t> </a:t>
            </a:r>
            <a:r>
              <a:rPr spc="20" dirty="0"/>
              <a:t>is</a:t>
            </a:r>
            <a:r>
              <a:rPr spc="100" dirty="0"/>
              <a:t> </a:t>
            </a:r>
            <a:r>
              <a:rPr spc="20" dirty="0"/>
              <a:t>an</a:t>
            </a:r>
            <a:r>
              <a:rPr spc="100" dirty="0"/>
              <a:t> 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spc="20" dirty="0"/>
              <a:t>-dimensional </a:t>
            </a:r>
            <a:r>
              <a:rPr spc="-235" dirty="0"/>
              <a:t> </a:t>
            </a:r>
            <a:r>
              <a:rPr spc="10" dirty="0"/>
              <a:t>vector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2388616" y="568426"/>
            <a:ext cx="63500" cy="1764030"/>
            <a:chOff x="2388616" y="568426"/>
            <a:chExt cx="63500" cy="176403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616" y="568426"/>
              <a:ext cx="63233" cy="632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8616" y="950544"/>
              <a:ext cx="63233" cy="6323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616" y="1332648"/>
              <a:ext cx="63233" cy="6323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616" y="1886826"/>
              <a:ext cx="63233" cy="6323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616" y="2268931"/>
              <a:ext cx="63233" cy="6323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508427" y="482954"/>
            <a:ext cx="3025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Calibri"/>
                <a:cs typeface="Calibri"/>
              </a:rPr>
              <a:t>The 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ne</a:t>
            </a:r>
            <a:r>
              <a:rPr sz="1100" spc="-30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w</a:t>
            </a:r>
            <a:r>
              <a:rPr sz="1100" spc="25" dirty="0">
                <a:latin typeface="Calibri"/>
                <a:cs typeface="Calibri"/>
              </a:rPr>
              <a:t>ork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</a:t>
            </a:r>
            <a:r>
              <a:rPr sz="1100" spc="-35" dirty="0">
                <a:latin typeface="Calibri"/>
                <a:cs typeface="Calibri"/>
              </a:rPr>
              <a:t>n</a:t>
            </a:r>
            <a:r>
              <a:rPr sz="1100" spc="30" dirty="0">
                <a:latin typeface="Calibri"/>
                <a:cs typeface="Calibri"/>
              </a:rPr>
              <a:t>tains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b="1" spc="285" dirty="0">
                <a:latin typeface="Calibri"/>
                <a:cs typeface="Calibri"/>
              </a:rPr>
              <a:t>L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b="1" spc="65" dirty="0">
                <a:latin typeface="Calibri"/>
                <a:cs typeface="Calibri"/>
              </a:rPr>
              <a:t>1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y</a:t>
            </a:r>
            <a:r>
              <a:rPr sz="1100" spc="-10" dirty="0">
                <a:latin typeface="Calibri"/>
                <a:cs typeface="Calibri"/>
              </a:rPr>
              <a:t>ers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(2,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89988" y="611248"/>
            <a:ext cx="3380740" cy="19361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434"/>
              </a:spcBef>
            </a:pP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case)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having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b="1" spc="105" dirty="0">
                <a:latin typeface="Calibri"/>
                <a:cs typeface="Calibri"/>
              </a:rPr>
              <a:t>n</a:t>
            </a:r>
            <a:r>
              <a:rPr sz="1100" b="1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neurons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each</a:t>
            </a:r>
            <a:endParaRPr sz="11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34"/>
              </a:spcBef>
            </a:pPr>
            <a:r>
              <a:rPr sz="1100" spc="50" dirty="0">
                <a:latin typeface="Calibri"/>
                <a:cs typeface="Calibri"/>
              </a:rPr>
              <a:t>Finally, 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there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 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one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 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 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containing 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b="1" spc="13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neurons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(say,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corresponding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b="1" spc="130" dirty="0">
                <a:latin typeface="Calibri"/>
                <a:cs typeface="Calibri"/>
              </a:rPr>
              <a:t>k</a:t>
            </a:r>
            <a:r>
              <a:rPr sz="1100" b="1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classes)</a:t>
            </a:r>
            <a:endParaRPr sz="1100">
              <a:latin typeface="Calibri"/>
              <a:cs typeface="Calibri"/>
            </a:endParaRPr>
          </a:p>
          <a:p>
            <a:pPr marL="330835" marR="43180">
              <a:lnSpc>
                <a:spcPct val="102600"/>
              </a:lnSpc>
              <a:spcBef>
                <a:spcPts val="295"/>
              </a:spcBef>
            </a:pPr>
            <a:r>
              <a:rPr sz="1100" spc="60" dirty="0">
                <a:latin typeface="Calibri"/>
                <a:cs typeface="Calibri"/>
              </a:rPr>
              <a:t>Each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neuron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 </a:t>
            </a:r>
            <a:r>
              <a:rPr sz="1100" spc="35" dirty="0">
                <a:latin typeface="Calibri"/>
                <a:cs typeface="Calibri"/>
              </a:rPr>
              <a:t>split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into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two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parts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pre-activation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0"/>
              </a:spcBef>
              <a:tabLst>
                <a:tab pos="330835" algn="l"/>
              </a:tabLst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	</a:t>
            </a:r>
            <a:r>
              <a:rPr sz="1650" spc="37" baseline="2525" dirty="0">
                <a:latin typeface="Calibri"/>
                <a:cs typeface="Calibri"/>
              </a:rPr>
              <a:t>activation</a:t>
            </a:r>
            <a:r>
              <a:rPr sz="1650" spc="179" baseline="2525" dirty="0">
                <a:latin typeface="Calibri"/>
                <a:cs typeface="Calibri"/>
              </a:rPr>
              <a:t> </a:t>
            </a:r>
            <a:r>
              <a:rPr sz="1650" spc="97" baseline="2525" dirty="0">
                <a:latin typeface="Calibri"/>
                <a:cs typeface="Calibri"/>
              </a:rPr>
              <a:t>(</a:t>
            </a:r>
            <a:r>
              <a:rPr sz="1650" i="1" spc="97" baseline="2525" dirty="0">
                <a:latin typeface="Calibri"/>
                <a:cs typeface="Calibri"/>
              </a:rPr>
              <a:t>a</a:t>
            </a:r>
            <a:r>
              <a:rPr sz="1200" i="1" spc="97" baseline="-10416" dirty="0">
                <a:latin typeface="Calibri"/>
                <a:cs typeface="Calibri"/>
              </a:rPr>
              <a:t>i</a:t>
            </a:r>
            <a:r>
              <a:rPr sz="1200" i="1" spc="345" baseline="-10416" dirty="0">
                <a:latin typeface="Calibri"/>
                <a:cs typeface="Calibri"/>
              </a:rPr>
              <a:t> </a:t>
            </a:r>
            <a:r>
              <a:rPr sz="1650" spc="30" baseline="2525" dirty="0">
                <a:latin typeface="Calibri"/>
                <a:cs typeface="Calibri"/>
              </a:rPr>
              <a:t>and</a:t>
            </a:r>
            <a:r>
              <a:rPr sz="1650" spc="172" baseline="2525" dirty="0">
                <a:latin typeface="Calibri"/>
                <a:cs typeface="Calibri"/>
              </a:rPr>
              <a:t> </a:t>
            </a:r>
            <a:r>
              <a:rPr sz="1650" i="1" spc="120" baseline="2525" dirty="0">
                <a:latin typeface="Calibri"/>
                <a:cs typeface="Calibri"/>
              </a:rPr>
              <a:t>h</a:t>
            </a:r>
            <a:r>
              <a:rPr sz="1200" i="1" spc="120" baseline="-10416" dirty="0">
                <a:latin typeface="Calibri"/>
                <a:cs typeface="Calibri"/>
              </a:rPr>
              <a:t>i</a:t>
            </a:r>
            <a:r>
              <a:rPr sz="1200" i="1" spc="345" baseline="-10416" dirty="0">
                <a:latin typeface="Calibri"/>
                <a:cs typeface="Calibri"/>
              </a:rPr>
              <a:t> </a:t>
            </a:r>
            <a:r>
              <a:rPr sz="1650" spc="-7" baseline="2525" dirty="0">
                <a:latin typeface="Calibri"/>
                <a:cs typeface="Calibri"/>
              </a:rPr>
              <a:t>are</a:t>
            </a:r>
            <a:r>
              <a:rPr sz="1650" spc="165" baseline="2525" dirty="0">
                <a:latin typeface="Calibri"/>
                <a:cs typeface="Calibri"/>
              </a:rPr>
              <a:t> </a:t>
            </a:r>
            <a:r>
              <a:rPr sz="1650" spc="22" baseline="2525" dirty="0">
                <a:latin typeface="Calibri"/>
                <a:cs typeface="Calibri"/>
              </a:rPr>
              <a:t>vectors)</a:t>
            </a:r>
            <a:endParaRPr sz="1650" baseline="2525">
              <a:latin typeface="Calibri"/>
              <a:cs typeface="Calibri"/>
            </a:endParaRPr>
          </a:p>
          <a:p>
            <a:pPr marL="330835" marR="43180">
              <a:lnSpc>
                <a:spcPct val="102699"/>
              </a:lnSpc>
              <a:spcBef>
                <a:spcPts val="265"/>
              </a:spcBef>
            </a:pPr>
            <a:r>
              <a:rPr sz="1100" spc="70" dirty="0">
                <a:latin typeface="Calibri"/>
                <a:cs typeface="Calibri"/>
              </a:rPr>
              <a:t>The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input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called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0-th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can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called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(</a:t>
            </a:r>
            <a:r>
              <a:rPr sz="1100" i="1" spc="90" dirty="0">
                <a:latin typeface="Calibri"/>
                <a:cs typeface="Calibri"/>
              </a:rPr>
              <a:t>L</a:t>
            </a:r>
            <a:r>
              <a:rPr sz="1100" spc="90" dirty="0">
                <a:latin typeface="Calibri"/>
                <a:cs typeface="Calibri"/>
              </a:rPr>
              <a:t>)-th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  <a:p>
            <a:pPr marL="330835" marR="43180">
              <a:lnSpc>
                <a:spcPct val="102600"/>
              </a:lnSpc>
              <a:spcBef>
                <a:spcPts val="300"/>
              </a:spcBef>
            </a:pPr>
            <a:r>
              <a:rPr sz="1100" i="1" spc="75" dirty="0">
                <a:latin typeface="Calibri"/>
                <a:cs typeface="Calibri"/>
              </a:rPr>
              <a:t>W</a:t>
            </a:r>
            <a:r>
              <a:rPr sz="1200" i="1" spc="112" baseline="-10416" dirty="0">
                <a:latin typeface="Calibri"/>
                <a:cs typeface="Calibri"/>
              </a:rPr>
              <a:t>i</a:t>
            </a:r>
            <a:r>
              <a:rPr sz="1200" i="1" spc="412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R</a:t>
            </a:r>
            <a:r>
              <a:rPr sz="1200" i="1" spc="75" baseline="27777" dirty="0">
                <a:latin typeface="Calibri"/>
                <a:cs typeface="Calibri"/>
              </a:rPr>
              <a:t>n</a:t>
            </a:r>
            <a:r>
              <a:rPr sz="1200" i="1" spc="75" baseline="27777" dirty="0">
                <a:latin typeface="Verdana"/>
                <a:cs typeface="Verdana"/>
              </a:rPr>
              <a:t>×</a:t>
            </a:r>
            <a:r>
              <a:rPr sz="1200" i="1" spc="75" baseline="27777" dirty="0">
                <a:latin typeface="Calibri"/>
                <a:cs typeface="Calibri"/>
              </a:rPr>
              <a:t>n</a:t>
            </a:r>
            <a:r>
              <a:rPr sz="1200" i="1" spc="104" baseline="27777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200" i="1" baseline="-10416" dirty="0">
                <a:latin typeface="Calibri"/>
                <a:cs typeface="Calibri"/>
              </a:rPr>
              <a:t>i</a:t>
            </a:r>
            <a:r>
              <a:rPr sz="1200" i="1" spc="150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R</a:t>
            </a:r>
            <a:r>
              <a:rPr sz="1200" i="1" spc="67" baseline="27777" dirty="0">
                <a:latin typeface="Calibri"/>
                <a:cs typeface="Calibri"/>
              </a:rPr>
              <a:t>n</a:t>
            </a:r>
            <a:r>
              <a:rPr sz="1200" i="1" spc="112" baseline="27777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weight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bias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40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ween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y</a:t>
            </a:r>
            <a:r>
              <a:rPr sz="1100" spc="-10" dirty="0">
                <a:latin typeface="Calibri"/>
                <a:cs typeface="Calibri"/>
              </a:rPr>
              <a:t>ers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(0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75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2651048"/>
            <a:ext cx="63233" cy="6323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483027" y="2565563"/>
            <a:ext cx="3075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60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0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50" baseline="27777" dirty="0">
                <a:latin typeface="Calibri"/>
                <a:cs typeface="Calibri"/>
              </a:rPr>
              <a:t>n</a:t>
            </a:r>
            <a:r>
              <a:rPr sz="1200" i="1" baseline="27777" dirty="0">
                <a:latin typeface="Verdana"/>
                <a:cs typeface="Verdana"/>
              </a:rPr>
              <a:t>×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r>
              <a:rPr sz="1200" i="1" baseline="27777" dirty="0">
                <a:latin typeface="Calibri"/>
                <a:cs typeface="Calibri"/>
              </a:rPr>
              <a:t>  </a:t>
            </a:r>
            <a:r>
              <a:rPr sz="1200" i="1" spc="-120" baseline="27777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60" baseline="-10416" dirty="0">
                <a:latin typeface="Calibri"/>
                <a:cs typeface="Calibri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20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200" i="1" spc="112" baseline="27777" dirty="0">
                <a:latin typeface="Calibri"/>
                <a:cs typeface="Calibri"/>
              </a:rPr>
              <a:t>k</a:t>
            </a:r>
            <a:r>
              <a:rPr sz="1200" i="1" baseline="27777" dirty="0">
                <a:latin typeface="Calibri"/>
                <a:cs typeface="Calibri"/>
              </a:rPr>
              <a:t>  </a:t>
            </a:r>
            <a:r>
              <a:rPr sz="1200" i="1" spc="-120" baseline="27777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eig</a:t>
            </a:r>
            <a:r>
              <a:rPr sz="1100" spc="-25" dirty="0">
                <a:latin typeface="Calibri"/>
                <a:cs typeface="Calibri"/>
              </a:rPr>
              <a:t>h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bias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8427" y="2737635"/>
            <a:ext cx="3024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Calibri"/>
                <a:cs typeface="Calibri"/>
              </a:rPr>
              <a:t>between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last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hidden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6" name="object 3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08427" y="2944344"/>
            <a:ext cx="12071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180" dirty="0">
                <a:latin typeface="Calibri"/>
                <a:cs typeface="Calibri"/>
              </a:rPr>
              <a:t>(</a:t>
            </a:r>
            <a:r>
              <a:rPr sz="1100" i="1" spc="180" dirty="0">
                <a:latin typeface="Calibri"/>
                <a:cs typeface="Calibri"/>
              </a:rPr>
              <a:t>L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case)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3</a:t>
            </a:fld>
            <a:r>
              <a:rPr spc="85" dirty="0"/>
              <a:t>/9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76" y="299769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2605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606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867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956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97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956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97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006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838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080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54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823" y="830908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8225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8225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1918" y="75864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85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616" y="186334"/>
            <a:ext cx="63233" cy="63233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08415" y="100849"/>
            <a:ext cx="2437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0" dirty="0"/>
              <a:t>The</a:t>
            </a:r>
            <a:r>
              <a:rPr spc="105" dirty="0"/>
              <a:t> </a:t>
            </a:r>
            <a:r>
              <a:rPr spc="20" dirty="0"/>
              <a:t>pre-activation</a:t>
            </a:r>
            <a:r>
              <a:rPr spc="110" dirty="0"/>
              <a:t> </a:t>
            </a:r>
            <a:r>
              <a:rPr spc="35" dirty="0"/>
              <a:t>at</a:t>
            </a:r>
            <a:r>
              <a:rPr spc="105" dirty="0"/>
              <a:t> </a:t>
            </a:r>
            <a:r>
              <a:rPr spc="10" dirty="0"/>
              <a:t>layer</a:t>
            </a:r>
            <a:r>
              <a:rPr spc="114" dirty="0"/>
              <a:t> </a:t>
            </a:r>
            <a:r>
              <a:rPr i="1" spc="120" dirty="0">
                <a:latin typeface="Calibri"/>
                <a:cs typeface="Calibri"/>
              </a:rPr>
              <a:t>i</a:t>
            </a:r>
            <a:r>
              <a:rPr i="1" spc="114" dirty="0">
                <a:latin typeface="Calibri"/>
                <a:cs typeface="Calibri"/>
              </a:rPr>
              <a:t> </a:t>
            </a:r>
            <a:r>
              <a:rPr spc="20" dirty="0"/>
              <a:t>is</a:t>
            </a:r>
            <a:r>
              <a:rPr spc="110" dirty="0"/>
              <a:t> </a:t>
            </a:r>
            <a:r>
              <a:rPr spc="15" dirty="0"/>
              <a:t>given</a:t>
            </a:r>
            <a:r>
              <a:rPr spc="114" dirty="0"/>
              <a:t> </a:t>
            </a:r>
            <a:r>
              <a:rPr spc="35" dirty="0"/>
              <a:t>by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83015" y="412101"/>
            <a:ext cx="226631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90"/>
              </a:spcBef>
            </a:pPr>
            <a:r>
              <a:rPr sz="1100" i="1" spc="95" dirty="0">
                <a:latin typeface="Calibri"/>
                <a:cs typeface="Calibri"/>
              </a:rPr>
              <a:t>a</a:t>
            </a:r>
            <a:r>
              <a:rPr sz="1200" i="1" spc="142" baseline="-10416" dirty="0">
                <a:latin typeface="Calibri"/>
                <a:cs typeface="Calibri"/>
              </a:rPr>
              <a:t>i</a:t>
            </a:r>
            <a:r>
              <a:rPr sz="1100" spc="95" dirty="0">
                <a:latin typeface="Calibri"/>
                <a:cs typeface="Calibri"/>
              </a:rPr>
              <a:t>(</a:t>
            </a:r>
            <a:r>
              <a:rPr sz="1100" i="1" spc="95" dirty="0">
                <a:latin typeface="Calibri"/>
                <a:cs typeface="Calibri"/>
              </a:rPr>
              <a:t>x</a:t>
            </a:r>
            <a:r>
              <a:rPr sz="1100" spc="95" dirty="0">
                <a:latin typeface="Calibri"/>
                <a:cs typeface="Calibri"/>
              </a:rPr>
              <a:t>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200" i="1" baseline="-10416" dirty="0">
                <a:latin typeface="Calibri"/>
                <a:cs typeface="Calibri"/>
              </a:rPr>
              <a:t>i</a:t>
            </a:r>
            <a:r>
              <a:rPr sz="1200" i="1" spc="14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W</a:t>
            </a:r>
            <a:r>
              <a:rPr sz="1200" i="1" spc="127" baseline="-10416" dirty="0">
                <a:latin typeface="Calibri"/>
                <a:cs typeface="Calibri"/>
              </a:rPr>
              <a:t>i</a:t>
            </a:r>
            <a:r>
              <a:rPr sz="1100" i="1" spc="85" dirty="0">
                <a:latin typeface="Calibri"/>
                <a:cs typeface="Calibri"/>
              </a:rPr>
              <a:t>h</a:t>
            </a:r>
            <a:r>
              <a:rPr sz="1200" i="1" spc="127" baseline="-10416" dirty="0">
                <a:latin typeface="Calibri"/>
                <a:cs typeface="Calibri"/>
              </a:rPr>
              <a:t>i</a:t>
            </a:r>
            <a:r>
              <a:rPr sz="1200" i="1" spc="127" baseline="-10416" dirty="0">
                <a:latin typeface="Verdana"/>
                <a:cs typeface="Verdana"/>
              </a:rPr>
              <a:t>−</a:t>
            </a:r>
            <a:r>
              <a:rPr sz="1200" spc="12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at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given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616" y="808837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494278" y="1034604"/>
            <a:ext cx="1052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5" dirty="0">
                <a:latin typeface="Calibri"/>
                <a:cs typeface="Calibri"/>
              </a:rPr>
              <a:t>h</a:t>
            </a:r>
            <a:r>
              <a:rPr sz="1200" i="1" spc="157" baseline="-10416" dirty="0">
                <a:latin typeface="Calibri"/>
                <a:cs typeface="Calibri"/>
              </a:rPr>
              <a:t>i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g</a:t>
            </a:r>
            <a:r>
              <a:rPr sz="1100" spc="80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a</a:t>
            </a:r>
            <a:r>
              <a:rPr sz="1200" i="1" spc="120" baseline="-10416" dirty="0">
                <a:latin typeface="Calibri"/>
                <a:cs typeface="Calibri"/>
              </a:rPr>
              <a:t>i</a:t>
            </a:r>
            <a:r>
              <a:rPr sz="1100" spc="80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100" spc="80" dirty="0">
                <a:latin typeface="Calibri"/>
                <a:cs typeface="Calibri"/>
              </a:rPr>
              <a:t>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6880" y="1345855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libri"/>
                <a:cs typeface="Calibri"/>
              </a:rPr>
              <a:t>(for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8415" y="1345855"/>
            <a:ext cx="279654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6995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called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function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example,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logistic,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tanh,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linear,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libri"/>
                <a:cs typeface="Calibri"/>
              </a:rPr>
              <a:t>etc.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at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given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1813445"/>
            <a:ext cx="63233" cy="6323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211309" y="2039212"/>
            <a:ext cx="1618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O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3027" y="2350476"/>
            <a:ext cx="307467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O</a:t>
            </a:r>
            <a:r>
              <a:rPr sz="1100" i="1" spc="3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(for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example,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softmax,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linear,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libri"/>
                <a:cs typeface="Calibri"/>
              </a:rPr>
              <a:t>etc.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60" dirty="0">
                <a:latin typeface="Calibri"/>
                <a:cs typeface="Calibri"/>
              </a:rPr>
              <a:t>To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simplify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notation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we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refer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a</a:t>
            </a:r>
            <a:r>
              <a:rPr sz="1200" i="1" spc="142" baseline="-10416" dirty="0">
                <a:latin typeface="Calibri"/>
                <a:cs typeface="Calibri"/>
              </a:rPr>
              <a:t>i</a:t>
            </a:r>
            <a:r>
              <a:rPr sz="1100" spc="95" dirty="0">
                <a:latin typeface="Calibri"/>
                <a:cs typeface="Calibri"/>
              </a:rPr>
              <a:t>(</a:t>
            </a:r>
            <a:r>
              <a:rPr sz="1100" i="1" spc="95" dirty="0">
                <a:latin typeface="Calibri"/>
                <a:cs typeface="Calibri"/>
              </a:rPr>
              <a:t>x</a:t>
            </a:r>
            <a:r>
              <a:rPr sz="1100" spc="95" dirty="0">
                <a:latin typeface="Calibri"/>
                <a:cs typeface="Calibri"/>
              </a:rPr>
              <a:t>)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as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a</a:t>
            </a:r>
            <a:r>
              <a:rPr sz="1200" i="1" spc="82" baseline="-10416" dirty="0"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2818066"/>
            <a:ext cx="63233" cy="6323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1" name="object 3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08427" y="2939290"/>
            <a:ext cx="93726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h</a:t>
            </a:r>
            <a:r>
              <a:rPr sz="1200" i="1" spc="157" baseline="-10416" dirty="0">
                <a:latin typeface="Calibri"/>
                <a:cs typeface="Calibri"/>
              </a:rPr>
              <a:t>i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h</a:t>
            </a:r>
            <a:r>
              <a:rPr sz="1200" i="1" spc="120" baseline="-10416" dirty="0"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85" dirty="0"/>
              <a:t>4</a:t>
            </a:fld>
            <a:r>
              <a:rPr spc="85" dirty="0"/>
              <a:t>/9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125" y="2988619"/>
            <a:ext cx="165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5" dirty="0">
                <a:solidFill>
                  <a:srgbClr val="ADADE0"/>
                </a:solidFill>
                <a:latin typeface="Calibri"/>
                <a:cs typeface="Calibri"/>
              </a:rPr>
              <a:t>6/9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276" y="299769"/>
            <a:ext cx="2098146" cy="2463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605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606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867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956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97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956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97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006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838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080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254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823" y="830908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8225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8225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8" y="75864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6585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/>
              <a:t>ˆ</a:t>
            </a:r>
            <a:r>
              <a:rPr sz="1100" spc="5" dirty="0"/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/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/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186334"/>
            <a:ext cx="63233" cy="6323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508415" y="100849"/>
            <a:ext cx="2437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pre-activation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at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given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3015" y="412101"/>
            <a:ext cx="2249170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378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libri"/>
                <a:cs typeface="Calibri"/>
              </a:rPr>
              <a:t>a</a:t>
            </a:r>
            <a:r>
              <a:rPr sz="1200" i="1" spc="82" baseline="-10416" dirty="0">
                <a:latin typeface="Calibri"/>
                <a:cs typeface="Calibri"/>
              </a:rPr>
              <a:t>i</a:t>
            </a:r>
            <a:r>
              <a:rPr sz="1200" i="1" spc="22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200" i="1" baseline="-10416" dirty="0">
                <a:latin typeface="Calibri"/>
                <a:cs typeface="Calibri"/>
              </a:rPr>
              <a:t>i</a:t>
            </a:r>
            <a:r>
              <a:rPr sz="1200" i="1" spc="150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libri"/>
                <a:cs typeface="Calibri"/>
              </a:rPr>
              <a:t>W</a:t>
            </a:r>
            <a:r>
              <a:rPr sz="1200" i="1" spc="97" baseline="-10416" dirty="0">
                <a:latin typeface="Calibri"/>
                <a:cs typeface="Calibri"/>
              </a:rPr>
              <a:t>i</a:t>
            </a:r>
            <a:r>
              <a:rPr sz="1100" i="1" spc="65" dirty="0">
                <a:latin typeface="Calibri"/>
                <a:cs typeface="Calibri"/>
              </a:rPr>
              <a:t>h</a:t>
            </a:r>
            <a:r>
              <a:rPr sz="1200" i="1" spc="97" baseline="-10416" dirty="0">
                <a:latin typeface="Calibri"/>
                <a:cs typeface="Calibri"/>
              </a:rPr>
              <a:t>i</a:t>
            </a:r>
            <a:r>
              <a:rPr sz="1200" i="1" spc="97" baseline="-10416" dirty="0">
                <a:latin typeface="Verdana"/>
                <a:cs typeface="Verdana"/>
              </a:rPr>
              <a:t>−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at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given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808837"/>
            <a:ext cx="63233" cy="6323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81221" y="1034604"/>
            <a:ext cx="678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h</a:t>
            </a:r>
            <a:r>
              <a:rPr sz="1200" i="1" spc="120" baseline="-10416" dirty="0">
                <a:latin typeface="Calibri"/>
                <a:cs typeface="Calibri"/>
              </a:rPr>
              <a:t>i</a:t>
            </a:r>
            <a:r>
              <a:rPr sz="1200" i="1" spc="209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libri"/>
                <a:cs typeface="Calibri"/>
              </a:rPr>
              <a:t>g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a</a:t>
            </a:r>
            <a:r>
              <a:rPr sz="1200" i="1" spc="97" baseline="-10416" dirty="0">
                <a:latin typeface="Calibri"/>
                <a:cs typeface="Calibri"/>
              </a:rPr>
              <a:t>i</a:t>
            </a:r>
            <a:r>
              <a:rPr sz="1100" spc="6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6880" y="1345855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Calibri"/>
                <a:cs typeface="Calibri"/>
              </a:rPr>
              <a:t>(for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8415" y="1345855"/>
            <a:ext cx="279654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6995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called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function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example,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logistic,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tanh,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linear,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libri"/>
                <a:cs typeface="Calibri"/>
              </a:rPr>
              <a:t>etc.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at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layer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given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8616" y="1813445"/>
            <a:ext cx="63233" cy="6323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398253" y="2039212"/>
            <a:ext cx="1244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O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08415" y="2350476"/>
            <a:ext cx="30238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O</a:t>
            </a:r>
            <a:r>
              <a:rPr sz="1100" i="1" spc="3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output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activation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(for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example,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softmax,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linear,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libri"/>
                <a:cs typeface="Calibri"/>
              </a:rPr>
              <a:t>etc.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2" name="object 3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125" y="2988619"/>
            <a:ext cx="165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5" dirty="0">
                <a:solidFill>
                  <a:srgbClr val="ADADE0"/>
                </a:solidFill>
                <a:latin typeface="Calibri"/>
                <a:cs typeface="Calibri"/>
              </a:rPr>
              <a:t>7/9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276" y="299769"/>
            <a:ext cx="2098146" cy="2463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605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606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867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956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97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956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97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006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838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080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254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823" y="830908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200" spc="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8225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8225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7318" y="758645"/>
            <a:ext cx="85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6779" y="8167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66585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/>
              <a:t>ˆ</a:t>
            </a:r>
            <a:r>
              <a:rPr sz="1100" spc="5" dirty="0"/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/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/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206552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508415" y="121067"/>
            <a:ext cx="539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10" dirty="0">
                <a:latin typeface="Calibri"/>
                <a:cs typeface="Calibri"/>
              </a:rPr>
              <a:t>Data:</a:t>
            </a:r>
            <a:r>
              <a:rPr sz="1100" b="1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SimSun-ExtB"/>
                <a:cs typeface="SimSun-ExtB"/>
              </a:rPr>
              <a:t>{</a:t>
            </a:r>
            <a:endParaRPr sz="1100">
              <a:latin typeface="SimSun-ExtB"/>
              <a:cs typeface="SimSun-ExtB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22574" y="121067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SimSun-ExtB"/>
                <a:cs typeface="SimSun-ExtB"/>
              </a:rPr>
              <a:t>}</a:t>
            </a:r>
            <a:endParaRPr sz="1100">
              <a:latin typeface="SimSun-ExtB"/>
              <a:cs typeface="SimSun-Ext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6416" y="94550"/>
            <a:ext cx="20002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15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94"/>
              </a:lnSpc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35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8415" y="156934"/>
            <a:ext cx="828040" cy="3663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70"/>
              </a:spcBef>
              <a:tabLst>
                <a:tab pos="172085" algn="l"/>
              </a:tabLst>
            </a:pPr>
            <a:r>
              <a:rPr sz="800" i="1" spc="100" dirty="0">
                <a:latin typeface="Calibri"/>
                <a:cs typeface="Calibri"/>
              </a:rPr>
              <a:t>i	i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b="1" spc="9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416585"/>
            <a:ext cx="63233" cy="6323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539187" y="642351"/>
            <a:ext cx="2962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ˆ</a:t>
            </a:r>
            <a:r>
              <a:rPr sz="1200" i="1" spc="150" baseline="-10416" dirty="0">
                <a:latin typeface="Calibri"/>
                <a:cs typeface="Calibri"/>
              </a:rPr>
              <a:t>i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i="1" spc="225" baseline="-10416" dirty="0">
                <a:latin typeface="Calibri"/>
                <a:cs typeface="Calibri"/>
              </a:rPr>
              <a:t>i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O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3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3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1157681"/>
            <a:ext cx="63233" cy="6323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483027" y="1072196"/>
            <a:ext cx="226568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90" dirty="0">
                <a:latin typeface="Calibri"/>
                <a:cs typeface="Calibri"/>
              </a:rPr>
              <a:t>Parameters:</a:t>
            </a:r>
            <a:endParaRPr sz="110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  <a:spcBef>
                <a:spcPts val="35"/>
              </a:spcBef>
            </a:pP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W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427" baseline="-10416" dirty="0">
                <a:latin typeface="Calibri"/>
                <a:cs typeface="Calibri"/>
              </a:rPr>
              <a:t>L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275" dirty="0">
                <a:latin typeface="Calibri"/>
                <a:cs typeface="Calibri"/>
              </a:rPr>
              <a:t>L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3)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1539785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508427" y="1454300"/>
            <a:ext cx="255143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1001394" algn="l"/>
                <a:tab pos="1666875" algn="l"/>
                <a:tab pos="2268855" algn="l"/>
              </a:tabLst>
            </a:pPr>
            <a:r>
              <a:rPr sz="1100" b="1" spc="110" dirty="0">
                <a:latin typeface="Calibri"/>
                <a:cs typeface="Calibri"/>
              </a:rPr>
              <a:t>Algorithm:	</a:t>
            </a:r>
            <a:r>
              <a:rPr sz="1100" spc="35" dirty="0">
                <a:latin typeface="Calibri"/>
                <a:cs typeface="Calibri"/>
              </a:rPr>
              <a:t>Gradie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10" dirty="0">
                <a:latin typeface="Calibri"/>
                <a:cs typeface="Calibri"/>
              </a:rPr>
              <a:t>Desce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5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25" dirty="0">
                <a:latin typeface="Calibri"/>
                <a:cs typeface="Calibri"/>
              </a:rPr>
              <a:t>with  </a:t>
            </a:r>
            <a:r>
              <a:rPr sz="1100" spc="20" dirty="0">
                <a:latin typeface="Calibri"/>
                <a:cs typeface="Calibri"/>
              </a:rPr>
              <a:t>propagation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(we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see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soon)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114" dirty="0">
                <a:latin typeface="Calibri"/>
                <a:cs typeface="Calibri"/>
              </a:rPr>
              <a:t>Objective/Loss/Error</a:t>
            </a:r>
            <a:r>
              <a:rPr sz="1100" b="1" spc="165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function:</a:t>
            </a:r>
            <a:r>
              <a:rPr sz="1100" b="1" spc="229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Say,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3134" y="1454300"/>
            <a:ext cx="370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Calibri"/>
                <a:cs typeface="Calibri"/>
              </a:rPr>
              <a:t>Ba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50" dirty="0">
                <a:latin typeface="Calibri"/>
                <a:cs typeface="Calibri"/>
              </a:rPr>
              <a:t>k-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8616" y="1921891"/>
            <a:ext cx="63233" cy="632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576192" y="2188754"/>
            <a:ext cx="278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5" dirty="0">
                <a:latin typeface="Calibri"/>
                <a:cs typeface="Calibri"/>
              </a:rPr>
              <a:t>min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0098" y="2072510"/>
            <a:ext cx="13716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65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06786" y="2052902"/>
            <a:ext cx="323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000" algn="l"/>
              </a:tabLst>
            </a:pPr>
            <a:r>
              <a:rPr sz="800" i="1" spc="155" dirty="0">
                <a:latin typeface="Calibri"/>
                <a:cs typeface="Calibri"/>
              </a:rPr>
              <a:t>N	</a:t>
            </a:r>
            <a:r>
              <a:rPr sz="800" i="1" spc="75" dirty="0">
                <a:latin typeface="Calibri"/>
                <a:cs typeface="Calibri"/>
              </a:rPr>
              <a:t>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54792" y="205714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80" dirty="0">
                <a:latin typeface="Sitka Banner"/>
                <a:cs typeface="Sitka Banner"/>
              </a:rPr>
              <a:t>Σ</a:t>
            </a:r>
            <a:r>
              <a:rPr sz="1100" spc="-70" dirty="0">
                <a:latin typeface="Sitka Banner"/>
                <a:cs typeface="Sitka Banner"/>
              </a:rPr>
              <a:t> </a:t>
            </a:r>
            <a:r>
              <a:rPr sz="1100" spc="980" dirty="0">
                <a:latin typeface="Sitka Banner"/>
                <a:cs typeface="Sitka Banner"/>
              </a:rPr>
              <a:t>Σ</a:t>
            </a:r>
            <a:endParaRPr sz="1100">
              <a:latin typeface="Sitka Banner"/>
              <a:cs typeface="Sitka Banner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67835" y="2392297"/>
            <a:ext cx="4292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Calibri"/>
                <a:cs typeface="Calibri"/>
              </a:rPr>
              <a:t>i</a:t>
            </a:r>
            <a:r>
              <a:rPr sz="800" spc="125" dirty="0">
                <a:latin typeface="Calibri"/>
                <a:cs typeface="Calibri"/>
              </a:rPr>
              <a:t>=1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i="1" spc="155" dirty="0">
                <a:latin typeface="Calibri"/>
                <a:cs typeface="Calibri"/>
              </a:rPr>
              <a:t>j</a:t>
            </a:r>
            <a:r>
              <a:rPr sz="800" spc="155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99927" y="2246870"/>
            <a:ext cx="10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Calibri"/>
                <a:cs typeface="Calibri"/>
              </a:rPr>
              <a:t>ij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78121" y="2188754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420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ˆ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9454" y="2246870"/>
            <a:ext cx="10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Calibri"/>
                <a:cs typeface="Calibri"/>
              </a:rPr>
              <a:t>ij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96332" y="2131554"/>
            <a:ext cx="184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75" baseline="-22727" dirty="0">
                <a:latin typeface="Calibri"/>
                <a:cs typeface="Calibri"/>
              </a:rPr>
              <a:t>)</a:t>
            </a:r>
            <a:r>
              <a:rPr sz="800" spc="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80017" y="2559569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5" dirty="0">
                <a:latin typeface="Calibri"/>
                <a:cs typeface="Calibri"/>
              </a:rPr>
              <a:t>In </a:t>
            </a:r>
            <a:r>
              <a:rPr sz="1100" i="1" spc="-1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gene</a:t>
            </a:r>
            <a:r>
              <a:rPr sz="1100" i="1" spc="-60" dirty="0">
                <a:latin typeface="Calibri"/>
                <a:cs typeface="Calibri"/>
              </a:rPr>
              <a:t>r</a:t>
            </a:r>
            <a:r>
              <a:rPr sz="1100" i="1" spc="25" dirty="0">
                <a:latin typeface="Calibri"/>
                <a:cs typeface="Calibri"/>
              </a:rPr>
              <a:t>al,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min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08427" y="2870820"/>
            <a:ext cx="289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where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340" dirty="0">
                <a:latin typeface="Arial"/>
                <a:cs typeface="Arial"/>
              </a:rPr>
              <a:t>L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75" dirty="0">
                <a:latin typeface="Calibri"/>
                <a:cs typeface="Calibri"/>
              </a:rPr>
              <a:t>θ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some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function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parameters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7" name="object 4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39238"/>
            <a:ext cx="4463415" cy="4165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sz="1400" b="1" spc="135" dirty="0">
                <a:latin typeface="Calibri"/>
                <a:cs typeface="Calibri"/>
              </a:rPr>
              <a:t>Module </a:t>
            </a:r>
            <a:r>
              <a:rPr sz="1400" b="1" spc="80" dirty="0">
                <a:latin typeface="Calibri"/>
                <a:cs typeface="Calibri"/>
              </a:rPr>
              <a:t>4.2: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Learning </a:t>
            </a:r>
            <a:r>
              <a:rPr sz="1400" b="1" spc="130" dirty="0">
                <a:latin typeface="Calibri"/>
                <a:cs typeface="Calibri"/>
              </a:rPr>
              <a:t>Parameters </a:t>
            </a:r>
            <a:r>
              <a:rPr sz="1400" b="1" spc="50" dirty="0">
                <a:latin typeface="Calibri"/>
                <a:cs typeface="Calibri"/>
              </a:rPr>
              <a:t>of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Feedforward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Neural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Networks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35" dirty="0">
                <a:latin typeface="Calibri"/>
                <a:cs typeface="Calibri"/>
              </a:rPr>
              <a:t>(Intuition)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7</a:t>
            </a:fld>
            <a:r>
              <a:rPr spc="75" dirty="0"/>
              <a:t>/9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76032"/>
            <a:ext cx="5193030" cy="817244"/>
            <a:chOff x="309193" y="976032"/>
            <a:chExt cx="5193030" cy="817244"/>
          </a:xfrm>
        </p:grpSpPr>
        <p:sp>
          <p:nvSpPr>
            <p:cNvPr id="3" name="object 3"/>
            <p:cNvSpPr/>
            <p:nvPr/>
          </p:nvSpPr>
          <p:spPr>
            <a:xfrm>
              <a:off x="309193" y="976032"/>
              <a:ext cx="5142230" cy="186690"/>
            </a:xfrm>
            <a:custGeom>
              <a:avLst/>
              <a:gdLst/>
              <a:ahLst/>
              <a:cxnLst/>
              <a:rect l="l" t="t" r="r" b="b"/>
              <a:pathLst>
                <a:path w="5142230" h="18669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5141666" y="186558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49934"/>
              <a:ext cx="5141665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69146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678762"/>
              <a:ext cx="5090807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59" y="1020267"/>
              <a:ext cx="50742" cy="6711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94205"/>
              <a:ext cx="5142230" cy="548640"/>
            </a:xfrm>
            <a:custGeom>
              <a:avLst/>
              <a:gdLst/>
              <a:ahLst/>
              <a:cxnLst/>
              <a:rect l="l" t="t" r="r" b="b"/>
              <a:pathLst>
                <a:path w="5142230" h="548639">
                  <a:moveTo>
                    <a:pt x="5141666" y="0"/>
                  </a:moveTo>
                  <a:lnTo>
                    <a:pt x="0" y="0"/>
                  </a:lnTo>
                  <a:lnTo>
                    <a:pt x="0" y="497257"/>
                  </a:lnTo>
                  <a:lnTo>
                    <a:pt x="4008" y="516981"/>
                  </a:lnTo>
                  <a:lnTo>
                    <a:pt x="14922" y="533134"/>
                  </a:lnTo>
                  <a:lnTo>
                    <a:pt x="31075" y="544048"/>
                  </a:lnTo>
                  <a:lnTo>
                    <a:pt x="50800" y="548057"/>
                  </a:lnTo>
                  <a:lnTo>
                    <a:pt x="5090865" y="548057"/>
                  </a:lnTo>
                  <a:lnTo>
                    <a:pt x="5110590" y="544048"/>
                  </a:lnTo>
                  <a:lnTo>
                    <a:pt x="5126743" y="533134"/>
                  </a:lnTo>
                  <a:lnTo>
                    <a:pt x="5137657" y="516981"/>
                  </a:lnTo>
                  <a:lnTo>
                    <a:pt x="5141666" y="497257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59" y="1058352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6521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59" y="10456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59" y="10329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59" y="10202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249972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83" y="1460004"/>
              <a:ext cx="63233" cy="63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7294" y="919947"/>
            <a:ext cx="5066030" cy="818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70" dirty="0">
                <a:solidFill>
                  <a:srgbClr val="3333B2"/>
                </a:solidFill>
                <a:latin typeface="Calibri"/>
                <a:cs typeface="Calibri"/>
              </a:rPr>
              <a:t>The</a:t>
            </a:r>
            <a:r>
              <a:rPr sz="1100" spc="8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3333B2"/>
                </a:solidFill>
                <a:latin typeface="Calibri"/>
                <a:cs typeface="Calibri"/>
              </a:rPr>
              <a:t>story</a:t>
            </a:r>
            <a:r>
              <a:rPr sz="1100" spc="9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Calibri"/>
                <a:cs typeface="Calibri"/>
              </a:rPr>
              <a:t>so</a:t>
            </a:r>
            <a:r>
              <a:rPr sz="1100" spc="9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3333B2"/>
                </a:solidFill>
                <a:latin typeface="Calibri"/>
                <a:cs typeface="Calibri"/>
              </a:rPr>
              <a:t>far...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introduced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feedforward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neural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networks</a:t>
            </a:r>
            <a:endParaRPr sz="1100">
              <a:latin typeface="Calibri"/>
              <a:cs typeface="Calibri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now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finding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algorithm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learning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parameters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8</a:t>
            </a:fld>
            <a:r>
              <a:rPr spc="75" dirty="0"/>
              <a:t>/9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248" y="299769"/>
            <a:ext cx="2098146" cy="24630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576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577" y="247704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2825" y="2477044"/>
            <a:ext cx="22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i="1" spc="179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915" y="2134551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169" y="1990482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915" y="1414562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169" y="1270481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77" y="15418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809" y="1599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052" y="694295"/>
            <a:ext cx="26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libri"/>
                <a:cs typeface="Calibri"/>
              </a:rPr>
              <a:t>W</a:t>
            </a:r>
            <a:r>
              <a:rPr sz="1200" spc="44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225" y="540929"/>
            <a:ext cx="20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15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194" y="830908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014" y="8890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4196" y="2182480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4196" y="1462479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7889" y="758645"/>
            <a:ext cx="18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200" spc="-60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2556" y="34263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i="1" spc="60" dirty="0">
                <a:latin typeface="Calibri"/>
                <a:cs typeface="Calibri"/>
              </a:rPr>
              <a:t>h</a:t>
            </a:r>
            <a:r>
              <a:rPr sz="1200" i="1" spc="352" baseline="-10416" dirty="0">
                <a:latin typeface="Calibri"/>
                <a:cs typeface="Calibri"/>
              </a:rPr>
              <a:t>L </a:t>
            </a:r>
            <a:r>
              <a:rPr sz="1200" i="1" spc="-15" baseline="-10416" dirty="0">
                <a:latin typeface="Calibri"/>
                <a:cs typeface="Calibri"/>
              </a:rPr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-425" dirty="0">
                <a:latin typeface="Calibri"/>
                <a:cs typeface="Calibri"/>
              </a:rPr>
              <a:t>y</a:t>
            </a:r>
            <a:r>
              <a:rPr sz="1100" spc="110" dirty="0"/>
              <a:t>ˆ</a:t>
            </a:r>
            <a:r>
              <a:rPr sz="1100" spc="5" dirty="0"/>
              <a:t> </a:t>
            </a:r>
            <a:r>
              <a:rPr sz="1100" spc="295" dirty="0"/>
              <a:t>=</a:t>
            </a:r>
            <a:r>
              <a:rPr sz="1100" spc="55" dirty="0"/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/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/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186334"/>
            <a:ext cx="63233" cy="6323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760357" y="100849"/>
            <a:ext cx="2306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Calibri"/>
                <a:cs typeface="Calibri"/>
              </a:rPr>
              <a:t>Recall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gradient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descent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algorithm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1080122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773057" y="367595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60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5806" y="50440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60357" y="355687"/>
            <a:ext cx="1931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10" dirty="0">
                <a:latin typeface="Calibri"/>
                <a:cs typeface="Calibri"/>
              </a:rPr>
              <a:t>Algorithm:</a:t>
            </a:r>
            <a:r>
              <a:rPr sz="1100" b="1" spc="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gradient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descent()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3057" y="566870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59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60357" y="571511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5" dirty="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429" y="89230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60357" y="743583"/>
            <a:ext cx="149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Calibri"/>
                <a:cs typeface="Calibri"/>
              </a:rPr>
              <a:t>max </a:t>
            </a:r>
            <a:r>
              <a:rPr sz="1100" i="1" spc="-10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ite</a:t>
            </a:r>
            <a:r>
              <a:rPr sz="1100" i="1" spc="90" dirty="0">
                <a:latin typeface="Calibri"/>
                <a:cs typeface="Calibri"/>
              </a:rPr>
              <a:t>r</a:t>
            </a:r>
            <a:r>
              <a:rPr sz="1100" i="1" spc="45" dirty="0">
                <a:latin typeface="Calibri"/>
                <a:cs typeface="Calibri"/>
              </a:rPr>
              <a:t>ations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spc="-10" dirty="0">
                <a:latin typeface="Calibri"/>
                <a:cs typeface="Calibri"/>
              </a:rPr>
              <a:t>1000;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7147" y="1236446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424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4957" y="915655"/>
            <a:ext cx="20224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6605" algn="l"/>
              </a:tabLst>
            </a:pPr>
            <a:r>
              <a:rPr sz="1100" i="1" spc="285" dirty="0">
                <a:latin typeface="Calibri"/>
                <a:cs typeface="Calibri"/>
              </a:rPr>
              <a:t>I</a:t>
            </a:r>
            <a:r>
              <a:rPr sz="1100" i="1" spc="85" dirty="0">
                <a:latin typeface="Calibri"/>
                <a:cs typeface="Calibri"/>
              </a:rPr>
              <a:t>n</a:t>
            </a:r>
            <a:r>
              <a:rPr sz="1100" i="1" spc="75" dirty="0">
                <a:latin typeface="Calibri"/>
                <a:cs typeface="Calibri"/>
              </a:rPr>
              <a:t>itia</a:t>
            </a:r>
            <a:r>
              <a:rPr sz="1100" i="1" spc="70" dirty="0">
                <a:latin typeface="Calibri"/>
                <a:cs typeface="Calibri"/>
              </a:rPr>
              <a:t>li</a:t>
            </a:r>
            <a:r>
              <a:rPr sz="1100" i="1" spc="165" dirty="0">
                <a:latin typeface="Calibri"/>
                <a:cs typeface="Calibri"/>
              </a:rPr>
              <a:t>z</a:t>
            </a:r>
            <a:r>
              <a:rPr sz="1100" i="1" spc="-20" dirty="0">
                <a:latin typeface="Calibri"/>
                <a:cs typeface="Calibri"/>
              </a:rPr>
              <a:t>e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i="1" spc="-10" dirty="0">
                <a:latin typeface="Calibri"/>
                <a:cs typeface="Calibri"/>
              </a:rPr>
              <a:t>w</a:t>
            </a:r>
            <a:r>
              <a:rPr sz="1200" spc="97" baseline="-10416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200" spc="97" baseline="-10416" dirty="0">
                <a:latin typeface="Calibri"/>
                <a:cs typeface="Calibri"/>
              </a:rPr>
              <a:t>0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1" spc="70" dirty="0">
                <a:latin typeface="Calibri"/>
                <a:cs typeface="Calibri"/>
              </a:rPr>
              <a:t>while</a:t>
            </a:r>
            <a:r>
              <a:rPr sz="1100" b="1" spc="10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t</a:t>
            </a:r>
            <a:r>
              <a:rPr sz="1100" i="1" spc="5" dirty="0">
                <a:latin typeface="Trebuchet MS"/>
                <a:cs typeface="Trebuchet MS"/>
              </a:rPr>
              <a:t>++</a:t>
            </a:r>
            <a:r>
              <a:rPr sz="1100" i="1" spc="-40" dirty="0">
                <a:latin typeface="Trebuchet MS"/>
                <a:cs typeface="Trebuchet MS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max</a:t>
            </a:r>
            <a:r>
              <a:rPr sz="1100" i="1" spc="14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iterations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b="1" spc="70" dirty="0">
                <a:latin typeface="Calibri"/>
                <a:cs typeface="Calibri"/>
              </a:rPr>
              <a:t>do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44863" y="1290612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34414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47835" y="1259813"/>
            <a:ext cx="1259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libri"/>
                <a:cs typeface="Calibri"/>
              </a:rPr>
              <a:t>w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spc="202" baseline="-10416" dirty="0">
                <a:latin typeface="Calibri"/>
                <a:cs typeface="Calibri"/>
              </a:rPr>
              <a:t>+1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w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-5" dirty="0">
                <a:latin typeface="Calibri"/>
                <a:cs typeface="Calibri"/>
              </a:rPr>
              <a:t>η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" dirty="0">
                <a:latin typeface="Calibri"/>
                <a:cs typeface="Calibri"/>
              </a:rPr>
              <a:t>w</a:t>
            </a:r>
            <a:r>
              <a:rPr sz="1200" i="1" spc="127" baseline="-10416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47835" y="1431885"/>
            <a:ext cx="1140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spc="202" baseline="-10416" dirty="0">
                <a:latin typeface="Calibri"/>
                <a:cs typeface="Calibri"/>
              </a:rPr>
              <a:t>+1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←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52" baseline="-10416" dirty="0">
                <a:latin typeface="Calibri"/>
                <a:cs typeface="Calibri"/>
              </a:rPr>
              <a:t>t</a:t>
            </a:r>
            <a:r>
              <a:rPr sz="1200" i="1" baseline="-10416" dirty="0">
                <a:latin typeface="Calibri"/>
                <a:cs typeface="Calibri"/>
              </a:rPr>
              <a:t> 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-254" dirty="0">
                <a:latin typeface="SimSun-ExtB"/>
                <a:cs typeface="SimSun-ExtB"/>
              </a:rPr>
              <a:t>−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-5" dirty="0">
                <a:latin typeface="Calibri"/>
                <a:cs typeface="Calibri"/>
              </a:rPr>
              <a:t>η</a:t>
            </a:r>
            <a:r>
              <a:rPr sz="1100" spc="-195" dirty="0">
                <a:latin typeface="SimSun-ExtB"/>
                <a:cs typeface="SimSun-ExtB"/>
              </a:rPr>
              <a:t>∇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200" i="1" spc="127" baseline="-10416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0357" y="1616607"/>
            <a:ext cx="275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75" dirty="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73057" y="1844782"/>
            <a:ext cx="2987040" cy="10160"/>
          </a:xfrm>
          <a:custGeom>
            <a:avLst/>
            <a:gdLst/>
            <a:ahLst/>
            <a:cxnLst/>
            <a:rect l="l" t="t" r="r" b="b"/>
            <a:pathLst>
              <a:path w="2987040" h="10160">
                <a:moveTo>
                  <a:pt x="0" y="10121"/>
                </a:moveTo>
                <a:lnTo>
                  <a:pt x="2986938" y="10121"/>
                </a:lnTo>
                <a:lnTo>
                  <a:pt x="2986938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8" name="object 3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75" dirty="0"/>
              <a:t>9</a:t>
            </a:fld>
            <a:r>
              <a:rPr spc="75" dirty="0"/>
              <a:t>/9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90" dirty="0"/>
              <a:t> </a:t>
            </a:r>
            <a:r>
              <a:rPr spc="95" dirty="0"/>
              <a:t>M.</a:t>
            </a:r>
            <a:r>
              <a:rPr spc="90" dirty="0"/>
              <a:t> </a:t>
            </a:r>
            <a:r>
              <a:rPr spc="105" dirty="0"/>
              <a:t>Khapra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975305" y="3133595"/>
            <a:ext cx="14789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Learning):</a:t>
            </a:r>
            <a:r>
              <a:rPr sz="600" spc="17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2907</Words>
  <Application>Microsoft Office PowerPoint</Application>
  <PresentationFormat>Custom</PresentationFormat>
  <Paragraphs>712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SimSun-ExtB</vt:lpstr>
      <vt:lpstr>Arial</vt:lpstr>
      <vt:lpstr>Calibri</vt:lpstr>
      <vt:lpstr>Georgia</vt:lpstr>
      <vt:lpstr>Lucida Sans Unicode</vt:lpstr>
      <vt:lpstr>Microsoft Sans Serif</vt:lpstr>
      <vt:lpstr>Sitka Banner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The input to the network is an n-dimensional  vector</vt:lpstr>
      <vt:lpstr>The pre-activation at layer i is given by</vt:lpstr>
      <vt:lpstr>hL  = yˆ = f (x)</vt:lpstr>
      <vt:lpstr>hL  = yˆ = f (x)</vt:lpstr>
      <vt:lpstr>PowerPoint Presentation</vt:lpstr>
      <vt:lpstr>PowerPoint Presentation</vt:lpstr>
      <vt:lpstr>hL  = yˆ = f (x)</vt:lpstr>
      <vt:lpstr>Recall our gradient descent algorithm  We can write it more concisely as</vt:lpstr>
      <vt:lpstr>hL  = yˆ = f (x)</vt:lpstr>
      <vt:lpstr>Except that now our ∇θ looks much more nasty</vt:lpstr>
      <vt:lpstr>PowerPoint Presentation</vt:lpstr>
      <vt:lpstr>PowerPoint Presentation</vt:lpstr>
      <vt:lpstr>PowerPoint Presentation</vt:lpstr>
      <vt:lpstr>The choice of loss function depends  on the problem at hand</vt:lpstr>
      <vt:lpstr>hL  = yˆ = f (x)</vt:lpstr>
      <vt:lpstr>Notice that y is a probability  distribution</vt:lpstr>
      <vt:lpstr>Now that we have ensured that both  y &amp; yˆ are probability  distributions  can you think of a function which</vt:lpstr>
      <vt:lpstr>So,  for classification  problem  (where  you  have  to choose 1 of K classes), we use the following  objective function</vt:lpstr>
      <vt:lpstr>PowerPoint Presentation</vt:lpstr>
      <vt:lpstr>PowerPoint Presentation</vt:lpstr>
      <vt:lpstr>PowerPoint Presentation</vt:lpstr>
      <vt:lpstr>Algorithm: descent()</vt:lpstr>
      <vt:lpstr>L (θ) yˆ = f (x)</vt:lpstr>
      <vt:lpstr>PowerPoint Presentation</vt:lpstr>
      <vt:lpstr>We get a certain loss at the output and we try to  figure out who is responsible for this loss</vt:lpstr>
      <vt:lpstr>So,  we  talk  to  WL, bL   and  hL   and  ask  them  “What  is  wrong with you?”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CS7015 (Deep Learning): Lecture 4 - Feedforward Neural Networks, Backpropagation</dc:title>
  <dc:creator>Mitesh M. Khapra</dc:creator>
  <cp:lastModifiedBy>Microsoft account</cp:lastModifiedBy>
  <cp:revision>3</cp:revision>
  <dcterms:created xsi:type="dcterms:W3CDTF">2023-09-01T05:08:59Z</dcterms:created>
  <dcterms:modified xsi:type="dcterms:W3CDTF">2023-09-01T05:38:28Z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2023-09-01T00:00:00Z</vt:filetime>
  </property>
</Properties>
</file>