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6858000" cx="12192000"/>
  <p:notesSz cx="12192000" cy="6858000"/>
  <p:embeddedFontLst>
    <p:embeddedFont>
      <p:font typeface="Cambria Math"/>
      <p:regular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66" roundtripDataSignature="AMtx7mjsupk2HPVuFlqr1mtVI9i7rWHT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053565-1A8A-4701-89FF-5675B42DAEC3}">
  <a:tblStyle styleId="{F5053565-1A8A-4701-89FF-5675B42DAEC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CambriaMath-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2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2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2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3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3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3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3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3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3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3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4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4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4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4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4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4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4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4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4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4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p4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5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5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5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5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5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5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5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5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5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5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p5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5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5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5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5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5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5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61"/>
          <p:cNvSpPr txBox="1"/>
          <p:nvPr>
            <p:ph type="title"/>
          </p:nvPr>
        </p:nvSpPr>
        <p:spPr>
          <a:xfrm>
            <a:off x="916939" y="324688"/>
            <a:ext cx="10358120" cy="13011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1"/>
          <p:cNvSpPr txBox="1"/>
          <p:nvPr>
            <p:ph idx="1" type="body"/>
          </p:nvPr>
        </p:nvSpPr>
        <p:spPr>
          <a:xfrm>
            <a:off x="836675" y="1824227"/>
            <a:ext cx="8536305" cy="43529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61"/>
          <p:cNvSpPr txBox="1"/>
          <p:nvPr>
            <p:ph idx="11" type="ftr"/>
          </p:nvPr>
        </p:nvSpPr>
        <p:spPr>
          <a:xfrm>
            <a:off x="916939" y="6465214"/>
            <a:ext cx="84391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1"/>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62"/>
          <p:cNvSpPr txBox="1"/>
          <p:nvPr>
            <p:ph type="title"/>
          </p:nvPr>
        </p:nvSpPr>
        <p:spPr>
          <a:xfrm>
            <a:off x="916939" y="324688"/>
            <a:ext cx="10358120" cy="13011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2"/>
          <p:cNvSpPr txBox="1"/>
          <p:nvPr>
            <p:ph idx="11" type="ftr"/>
          </p:nvPr>
        </p:nvSpPr>
        <p:spPr>
          <a:xfrm>
            <a:off x="916939" y="6465214"/>
            <a:ext cx="84391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63"/>
          <p:cNvSpPr txBox="1"/>
          <p:nvPr>
            <p:ph type="title"/>
          </p:nvPr>
        </p:nvSpPr>
        <p:spPr>
          <a:xfrm>
            <a:off x="916939" y="324688"/>
            <a:ext cx="10358120" cy="13011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6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63"/>
          <p:cNvSpPr txBox="1"/>
          <p:nvPr>
            <p:ph idx="11" type="ftr"/>
          </p:nvPr>
        </p:nvSpPr>
        <p:spPr>
          <a:xfrm>
            <a:off x="916939" y="6465214"/>
            <a:ext cx="84391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64"/>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4"/>
          <p:cNvSpPr txBox="1"/>
          <p:nvPr>
            <p:ph idx="11" type="ftr"/>
          </p:nvPr>
        </p:nvSpPr>
        <p:spPr>
          <a:xfrm>
            <a:off x="916939" y="6465214"/>
            <a:ext cx="84391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5"/>
          <p:cNvSpPr txBox="1"/>
          <p:nvPr>
            <p:ph idx="11" type="ftr"/>
          </p:nvPr>
        </p:nvSpPr>
        <p:spPr>
          <a:xfrm>
            <a:off x="916939" y="6465214"/>
            <a:ext cx="84391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916939" y="324688"/>
            <a:ext cx="10358120" cy="13011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0"/>
          <p:cNvSpPr txBox="1"/>
          <p:nvPr>
            <p:ph idx="1" type="body"/>
          </p:nvPr>
        </p:nvSpPr>
        <p:spPr>
          <a:xfrm>
            <a:off x="836675" y="1824227"/>
            <a:ext cx="8536305" cy="43529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60"/>
          <p:cNvSpPr txBox="1"/>
          <p:nvPr>
            <p:ph idx="11" type="ftr"/>
          </p:nvPr>
        </p:nvSpPr>
        <p:spPr>
          <a:xfrm>
            <a:off x="916939" y="6465214"/>
            <a:ext cx="843914" cy="177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0"/>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0"/>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25.png"/><Relationship Id="rId15" Type="http://schemas.openxmlformats.org/officeDocument/2006/relationships/image" Target="../media/image35.png"/><Relationship Id="rId14" Type="http://schemas.openxmlformats.org/officeDocument/2006/relationships/image" Target="../media/image47.png"/><Relationship Id="rId5" Type="http://schemas.openxmlformats.org/officeDocument/2006/relationships/image" Target="../media/image30.png"/><Relationship Id="rId6" Type="http://schemas.openxmlformats.org/officeDocument/2006/relationships/image" Target="../media/image17.png"/><Relationship Id="rId7" Type="http://schemas.openxmlformats.org/officeDocument/2006/relationships/image" Target="../media/image27.png"/><Relationship Id="rId8"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5.png"/><Relationship Id="rId4" Type="http://schemas.openxmlformats.org/officeDocument/2006/relationships/image" Target="../media/image83.png"/><Relationship Id="rId5" Type="http://schemas.openxmlformats.org/officeDocument/2006/relationships/image" Target="../media/image6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jpg"/><Relationship Id="rId4" Type="http://schemas.openxmlformats.org/officeDocument/2006/relationships/image" Target="../media/image5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4.png"/><Relationship Id="rId4" Type="http://schemas.openxmlformats.org/officeDocument/2006/relationships/image" Target="../media/image50.png"/><Relationship Id="rId5" Type="http://schemas.openxmlformats.org/officeDocument/2006/relationships/image" Target="../media/image41.png"/><Relationship Id="rId6"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9.png"/><Relationship Id="rId5" Type="http://schemas.openxmlformats.org/officeDocument/2006/relationships/image" Target="../media/image62.png"/><Relationship Id="rId6" Type="http://schemas.openxmlformats.org/officeDocument/2006/relationships/image" Target="../media/image53.png"/><Relationship Id="rId7" Type="http://schemas.openxmlformats.org/officeDocument/2006/relationships/image" Target="../media/image55.png"/><Relationship Id="rId8"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1.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70.png"/></Relationships>
</file>

<file path=ppt/slides/_rels/slide53.xml.rels><?xml version="1.0" encoding="UTF-8" standalone="yes"?><Relationships xmlns="http://schemas.openxmlformats.org/package/2006/relationships"><Relationship Id="rId20" Type="http://schemas.openxmlformats.org/officeDocument/2006/relationships/image" Target="../media/image82.png"/><Relationship Id="rId22" Type="http://schemas.openxmlformats.org/officeDocument/2006/relationships/image" Target="../media/image89.png"/><Relationship Id="rId21" Type="http://schemas.openxmlformats.org/officeDocument/2006/relationships/image" Target="../media/image98.png"/><Relationship Id="rId24" Type="http://schemas.openxmlformats.org/officeDocument/2006/relationships/image" Target="../media/image88.png"/><Relationship Id="rId23" Type="http://schemas.openxmlformats.org/officeDocument/2006/relationships/image" Target="../media/image99.png"/><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6.png"/><Relationship Id="rId4" Type="http://schemas.openxmlformats.org/officeDocument/2006/relationships/image" Target="../media/image67.png"/><Relationship Id="rId9" Type="http://schemas.openxmlformats.org/officeDocument/2006/relationships/image" Target="../media/image74.png"/><Relationship Id="rId26" Type="http://schemas.openxmlformats.org/officeDocument/2006/relationships/image" Target="../media/image102.png"/><Relationship Id="rId25" Type="http://schemas.openxmlformats.org/officeDocument/2006/relationships/image" Target="../media/image91.png"/><Relationship Id="rId27" Type="http://schemas.openxmlformats.org/officeDocument/2006/relationships/image" Target="../media/image97.png"/><Relationship Id="rId5" Type="http://schemas.openxmlformats.org/officeDocument/2006/relationships/image" Target="../media/image65.png"/><Relationship Id="rId6" Type="http://schemas.openxmlformats.org/officeDocument/2006/relationships/image" Target="../media/image73.png"/><Relationship Id="rId7" Type="http://schemas.openxmlformats.org/officeDocument/2006/relationships/image" Target="../media/image64.png"/><Relationship Id="rId8" Type="http://schemas.openxmlformats.org/officeDocument/2006/relationships/image" Target="../media/image72.png"/><Relationship Id="rId11" Type="http://schemas.openxmlformats.org/officeDocument/2006/relationships/image" Target="../media/image79.png"/><Relationship Id="rId10" Type="http://schemas.openxmlformats.org/officeDocument/2006/relationships/image" Target="../media/image81.png"/><Relationship Id="rId13" Type="http://schemas.openxmlformats.org/officeDocument/2006/relationships/image" Target="../media/image86.png"/><Relationship Id="rId12" Type="http://schemas.openxmlformats.org/officeDocument/2006/relationships/image" Target="../media/image71.png"/><Relationship Id="rId15" Type="http://schemas.openxmlformats.org/officeDocument/2006/relationships/image" Target="../media/image95.png"/><Relationship Id="rId14" Type="http://schemas.openxmlformats.org/officeDocument/2006/relationships/image" Target="../media/image80.png"/><Relationship Id="rId17" Type="http://schemas.openxmlformats.org/officeDocument/2006/relationships/image" Target="../media/image78.png"/><Relationship Id="rId16" Type="http://schemas.openxmlformats.org/officeDocument/2006/relationships/image" Target="../media/image90.png"/><Relationship Id="rId19" Type="http://schemas.openxmlformats.org/officeDocument/2006/relationships/image" Target="../media/image87.png"/><Relationship Id="rId18" Type="http://schemas.openxmlformats.org/officeDocument/2006/relationships/image" Target="../media/image8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00.png"/><Relationship Id="rId4" Type="http://schemas.openxmlformats.org/officeDocument/2006/relationships/image" Target="../media/image92.png"/><Relationship Id="rId5" Type="http://schemas.openxmlformats.org/officeDocument/2006/relationships/image" Target="../media/image94.png"/><Relationship Id="rId6" Type="http://schemas.openxmlformats.org/officeDocument/2006/relationships/image" Target="../media/image9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txBox="1"/>
          <p:nvPr>
            <p:ph type="title"/>
          </p:nvPr>
        </p:nvSpPr>
        <p:spPr>
          <a:xfrm>
            <a:off x="3345941" y="663016"/>
            <a:ext cx="549846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How to improve the model</a:t>
            </a:r>
            <a:endParaRPr sz="4000"/>
          </a:p>
        </p:txBody>
      </p:sp>
      <p:grpSp>
        <p:nvGrpSpPr>
          <p:cNvPr id="49" name="Google Shape;49;p1"/>
          <p:cNvGrpSpPr/>
          <p:nvPr/>
        </p:nvGrpSpPr>
        <p:grpSpPr>
          <a:xfrm>
            <a:off x="797049" y="1791705"/>
            <a:ext cx="10596377" cy="103290"/>
            <a:chOff x="797049" y="1791705"/>
            <a:chExt cx="10596377" cy="103290"/>
          </a:xfrm>
        </p:grpSpPr>
        <p:pic>
          <p:nvPicPr>
            <p:cNvPr id="50" name="Google Shape;50;p1"/>
            <p:cNvPicPr preferRelativeResize="0"/>
            <p:nvPr/>
          </p:nvPicPr>
          <p:blipFill rotWithShape="1">
            <a:blip r:embed="rId3">
              <a:alphaModFix/>
            </a:blip>
            <a:srcRect b="0" l="0" r="0" t="0"/>
            <a:stretch/>
          </p:blipFill>
          <p:spPr>
            <a:xfrm>
              <a:off x="797049" y="1791705"/>
              <a:ext cx="10596377" cy="103290"/>
            </a:xfrm>
            <a:prstGeom prst="rect">
              <a:avLst/>
            </a:prstGeom>
            <a:noFill/>
            <a:ln>
              <a:noFill/>
            </a:ln>
          </p:spPr>
        </p:pic>
        <p:sp>
          <p:nvSpPr>
            <p:cNvPr id="51" name="Google Shape;51;p1"/>
            <p:cNvSpPr/>
            <p:nvPr/>
          </p:nvSpPr>
          <p:spPr>
            <a:xfrm>
              <a:off x="838199" y="1825752"/>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2" name="Google Shape;52;p1"/>
          <p:cNvGrpSpPr/>
          <p:nvPr/>
        </p:nvGrpSpPr>
        <p:grpSpPr>
          <a:xfrm>
            <a:off x="797049" y="2413497"/>
            <a:ext cx="10596377" cy="103290"/>
            <a:chOff x="797049" y="2413497"/>
            <a:chExt cx="10596377" cy="103290"/>
          </a:xfrm>
        </p:grpSpPr>
        <p:pic>
          <p:nvPicPr>
            <p:cNvPr id="53" name="Google Shape;53;p1"/>
            <p:cNvPicPr preferRelativeResize="0"/>
            <p:nvPr/>
          </p:nvPicPr>
          <p:blipFill rotWithShape="1">
            <a:blip r:embed="rId3">
              <a:alphaModFix/>
            </a:blip>
            <a:srcRect b="0" l="0" r="0" t="0"/>
            <a:stretch/>
          </p:blipFill>
          <p:spPr>
            <a:xfrm>
              <a:off x="797049" y="2413497"/>
              <a:ext cx="10596377" cy="103290"/>
            </a:xfrm>
            <a:prstGeom prst="rect">
              <a:avLst/>
            </a:prstGeom>
            <a:noFill/>
            <a:ln>
              <a:noFill/>
            </a:ln>
          </p:spPr>
        </p:pic>
        <p:sp>
          <p:nvSpPr>
            <p:cNvPr id="54" name="Google Shape;54;p1"/>
            <p:cNvSpPr/>
            <p:nvPr/>
          </p:nvSpPr>
          <p:spPr>
            <a:xfrm>
              <a:off x="838199" y="2447543"/>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 name="Google Shape;55;p1"/>
          <p:cNvGrpSpPr/>
          <p:nvPr/>
        </p:nvGrpSpPr>
        <p:grpSpPr>
          <a:xfrm>
            <a:off x="797049" y="3035289"/>
            <a:ext cx="10596377" cy="103290"/>
            <a:chOff x="797049" y="3035289"/>
            <a:chExt cx="10596377" cy="103290"/>
          </a:xfrm>
        </p:grpSpPr>
        <p:pic>
          <p:nvPicPr>
            <p:cNvPr id="56" name="Google Shape;56;p1"/>
            <p:cNvPicPr preferRelativeResize="0"/>
            <p:nvPr/>
          </p:nvPicPr>
          <p:blipFill rotWithShape="1">
            <a:blip r:embed="rId3">
              <a:alphaModFix/>
            </a:blip>
            <a:srcRect b="0" l="0" r="0" t="0"/>
            <a:stretch/>
          </p:blipFill>
          <p:spPr>
            <a:xfrm>
              <a:off x="797049" y="3035289"/>
              <a:ext cx="10596377" cy="103290"/>
            </a:xfrm>
            <a:prstGeom prst="rect">
              <a:avLst/>
            </a:prstGeom>
            <a:noFill/>
            <a:ln>
              <a:noFill/>
            </a:ln>
          </p:spPr>
        </p:pic>
        <p:sp>
          <p:nvSpPr>
            <p:cNvPr id="57" name="Google Shape;57;p1"/>
            <p:cNvSpPr/>
            <p:nvPr/>
          </p:nvSpPr>
          <p:spPr>
            <a:xfrm>
              <a:off x="838199" y="3069336"/>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 name="Google Shape;58;p1"/>
          <p:cNvGrpSpPr/>
          <p:nvPr/>
        </p:nvGrpSpPr>
        <p:grpSpPr>
          <a:xfrm>
            <a:off x="797049" y="3657081"/>
            <a:ext cx="10596377" cy="103290"/>
            <a:chOff x="797049" y="3657081"/>
            <a:chExt cx="10596377" cy="103290"/>
          </a:xfrm>
        </p:grpSpPr>
        <p:pic>
          <p:nvPicPr>
            <p:cNvPr id="59" name="Google Shape;59;p1"/>
            <p:cNvPicPr preferRelativeResize="0"/>
            <p:nvPr/>
          </p:nvPicPr>
          <p:blipFill rotWithShape="1">
            <a:blip r:embed="rId3">
              <a:alphaModFix/>
            </a:blip>
            <a:srcRect b="0" l="0" r="0" t="0"/>
            <a:stretch/>
          </p:blipFill>
          <p:spPr>
            <a:xfrm>
              <a:off x="797049" y="3657081"/>
              <a:ext cx="10596377" cy="103290"/>
            </a:xfrm>
            <a:prstGeom prst="rect">
              <a:avLst/>
            </a:prstGeom>
            <a:noFill/>
            <a:ln>
              <a:noFill/>
            </a:ln>
          </p:spPr>
        </p:pic>
        <p:sp>
          <p:nvSpPr>
            <p:cNvPr id="60" name="Google Shape;60;p1"/>
            <p:cNvSpPr/>
            <p:nvPr/>
          </p:nvSpPr>
          <p:spPr>
            <a:xfrm>
              <a:off x="838199" y="3691128"/>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1" name="Google Shape;61;p1"/>
          <p:cNvGrpSpPr/>
          <p:nvPr/>
        </p:nvGrpSpPr>
        <p:grpSpPr>
          <a:xfrm>
            <a:off x="797049" y="4277349"/>
            <a:ext cx="10596377" cy="103290"/>
            <a:chOff x="797049" y="4277349"/>
            <a:chExt cx="10596377" cy="103290"/>
          </a:xfrm>
        </p:grpSpPr>
        <p:pic>
          <p:nvPicPr>
            <p:cNvPr id="62" name="Google Shape;62;p1"/>
            <p:cNvPicPr preferRelativeResize="0"/>
            <p:nvPr/>
          </p:nvPicPr>
          <p:blipFill rotWithShape="1">
            <a:blip r:embed="rId3">
              <a:alphaModFix/>
            </a:blip>
            <a:srcRect b="0" l="0" r="0" t="0"/>
            <a:stretch/>
          </p:blipFill>
          <p:spPr>
            <a:xfrm>
              <a:off x="797049" y="4277349"/>
              <a:ext cx="10596377" cy="103290"/>
            </a:xfrm>
            <a:prstGeom prst="rect">
              <a:avLst/>
            </a:prstGeom>
            <a:noFill/>
            <a:ln>
              <a:noFill/>
            </a:ln>
          </p:spPr>
        </p:pic>
        <p:sp>
          <p:nvSpPr>
            <p:cNvPr id="63" name="Google Shape;63;p1"/>
            <p:cNvSpPr/>
            <p:nvPr/>
          </p:nvSpPr>
          <p:spPr>
            <a:xfrm>
              <a:off x="838199" y="4311396"/>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4" name="Google Shape;64;p1"/>
          <p:cNvGrpSpPr/>
          <p:nvPr/>
        </p:nvGrpSpPr>
        <p:grpSpPr>
          <a:xfrm>
            <a:off x="797049" y="4899141"/>
            <a:ext cx="10596377" cy="103290"/>
            <a:chOff x="797049" y="4899141"/>
            <a:chExt cx="10596377" cy="103290"/>
          </a:xfrm>
        </p:grpSpPr>
        <p:pic>
          <p:nvPicPr>
            <p:cNvPr id="65" name="Google Shape;65;p1"/>
            <p:cNvPicPr preferRelativeResize="0"/>
            <p:nvPr/>
          </p:nvPicPr>
          <p:blipFill rotWithShape="1">
            <a:blip r:embed="rId3">
              <a:alphaModFix/>
            </a:blip>
            <a:srcRect b="0" l="0" r="0" t="0"/>
            <a:stretch/>
          </p:blipFill>
          <p:spPr>
            <a:xfrm>
              <a:off x="797049" y="4899141"/>
              <a:ext cx="10596377" cy="103290"/>
            </a:xfrm>
            <a:prstGeom prst="rect">
              <a:avLst/>
            </a:prstGeom>
            <a:noFill/>
            <a:ln>
              <a:noFill/>
            </a:ln>
          </p:spPr>
        </p:pic>
        <p:sp>
          <p:nvSpPr>
            <p:cNvPr id="66" name="Google Shape;66;p1"/>
            <p:cNvSpPr/>
            <p:nvPr/>
          </p:nvSpPr>
          <p:spPr>
            <a:xfrm>
              <a:off x="838199" y="4933187"/>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7" name="Google Shape;67;p1"/>
          <p:cNvGrpSpPr/>
          <p:nvPr/>
        </p:nvGrpSpPr>
        <p:grpSpPr>
          <a:xfrm>
            <a:off x="797049" y="5520920"/>
            <a:ext cx="10596377" cy="103290"/>
            <a:chOff x="797049" y="5520920"/>
            <a:chExt cx="10596377" cy="103290"/>
          </a:xfrm>
        </p:grpSpPr>
        <p:pic>
          <p:nvPicPr>
            <p:cNvPr id="68" name="Google Shape;68;p1"/>
            <p:cNvPicPr preferRelativeResize="0"/>
            <p:nvPr/>
          </p:nvPicPr>
          <p:blipFill rotWithShape="1">
            <a:blip r:embed="rId3">
              <a:alphaModFix/>
            </a:blip>
            <a:srcRect b="0" l="0" r="0" t="0"/>
            <a:stretch/>
          </p:blipFill>
          <p:spPr>
            <a:xfrm>
              <a:off x="797049" y="5520920"/>
              <a:ext cx="10596377" cy="103290"/>
            </a:xfrm>
            <a:prstGeom prst="rect">
              <a:avLst/>
            </a:prstGeom>
            <a:noFill/>
            <a:ln>
              <a:noFill/>
            </a:ln>
          </p:spPr>
        </p:pic>
        <p:sp>
          <p:nvSpPr>
            <p:cNvPr id="69" name="Google Shape;69;p1"/>
            <p:cNvSpPr/>
            <p:nvPr/>
          </p:nvSpPr>
          <p:spPr>
            <a:xfrm>
              <a:off x="838199" y="5554980"/>
              <a:ext cx="10515600" cy="0"/>
            </a:xfrm>
            <a:custGeom>
              <a:rect b="b" l="l" r="r" t="t"/>
              <a:pathLst>
                <a:path extrusionOk="0" h="120000" w="10515600">
                  <a:moveTo>
                    <a:pt x="0" y="0"/>
                  </a:moveTo>
                  <a:lnTo>
                    <a:pt x="10515600" y="0"/>
                  </a:lnTo>
                </a:path>
              </a:pathLst>
            </a:custGeom>
            <a:noFill/>
            <a:ln cap="flat" cmpd="sng" w="9525">
              <a:solidFill>
                <a:srgbClr val="3C4A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 name="Google Shape;70;p1"/>
          <p:cNvSpPr txBox="1"/>
          <p:nvPr/>
        </p:nvSpPr>
        <p:spPr>
          <a:xfrm>
            <a:off x="936142" y="1678533"/>
            <a:ext cx="10036175" cy="4377055"/>
          </a:xfrm>
          <a:prstGeom prst="rect">
            <a:avLst/>
          </a:prstGeom>
          <a:noFill/>
          <a:ln>
            <a:noFill/>
          </a:ln>
        </p:spPr>
        <p:txBody>
          <a:bodyPr anchorCtr="0" anchor="t" bIns="0" lIns="0" spcFirstLastPara="1" rIns="0" wrap="square" tIns="191750">
            <a:spAutoFit/>
          </a:bodyPr>
          <a:lstStyle/>
          <a:p>
            <a:pPr indent="0" lvl="0" marL="12700" marR="0" rtl="0" algn="l">
              <a:lnSpc>
                <a:spcPct val="100000"/>
              </a:lnSpc>
              <a:spcBef>
                <a:spcPts val="0"/>
              </a:spcBef>
              <a:spcAft>
                <a:spcPts val="0"/>
              </a:spcAft>
              <a:buNone/>
            </a:pPr>
            <a:r>
              <a:rPr lang="en-US" sz="2900">
                <a:solidFill>
                  <a:schemeClr val="dk1"/>
                </a:solidFill>
                <a:latin typeface="Times New Roman"/>
                <a:ea typeface="Times New Roman"/>
                <a:cs typeface="Times New Roman"/>
                <a:sym typeface="Times New Roman"/>
              </a:rPr>
              <a:t>More data may be required</a:t>
            </a:r>
            <a:endParaRPr/>
          </a:p>
          <a:p>
            <a:pPr indent="0" lvl="0" marL="12700" marR="4994910" rtl="0" algn="l">
              <a:lnSpc>
                <a:spcPct val="140600"/>
              </a:lnSpc>
              <a:spcBef>
                <a:spcPts val="5"/>
              </a:spcBef>
              <a:spcAft>
                <a:spcPts val="0"/>
              </a:spcAft>
              <a:buNone/>
            </a:pPr>
            <a:r>
              <a:rPr lang="en-US" sz="2900">
                <a:solidFill>
                  <a:schemeClr val="dk1"/>
                </a:solidFill>
                <a:latin typeface="Times New Roman"/>
                <a:ea typeface="Times New Roman"/>
                <a:cs typeface="Times New Roman"/>
                <a:sym typeface="Times New Roman"/>
              </a:rPr>
              <a:t>Data needs to have more diversity  Algorithm needs longer training</a:t>
            </a:r>
            <a:endParaRPr/>
          </a:p>
          <a:p>
            <a:pPr indent="0" lvl="0" marL="12700" marR="2987675" rtl="0" algn="l">
              <a:lnSpc>
                <a:spcPct val="140600"/>
              </a:lnSpc>
              <a:spcBef>
                <a:spcPts val="0"/>
              </a:spcBef>
              <a:spcAft>
                <a:spcPts val="0"/>
              </a:spcAft>
              <a:buNone/>
            </a:pPr>
            <a:r>
              <a:rPr lang="en-US" sz="2900">
                <a:solidFill>
                  <a:schemeClr val="dk1"/>
                </a:solidFill>
                <a:latin typeface="Times New Roman"/>
                <a:ea typeface="Times New Roman"/>
                <a:cs typeface="Times New Roman"/>
                <a:sym typeface="Times New Roman"/>
              </a:rPr>
              <a:t>More hidden layers or hidden units are required  Add Regularization</a:t>
            </a:r>
            <a:endParaRPr sz="2900">
              <a:solidFill>
                <a:schemeClr val="dk1"/>
              </a:solidFill>
              <a:latin typeface="Times New Roman"/>
              <a:ea typeface="Times New Roman"/>
              <a:cs typeface="Times New Roman"/>
              <a:sym typeface="Times New Roman"/>
            </a:endParaRPr>
          </a:p>
          <a:p>
            <a:pPr indent="0" lvl="0" marL="12700" marR="5080" rtl="0" algn="l">
              <a:lnSpc>
                <a:spcPct val="140600"/>
              </a:lnSpc>
              <a:spcBef>
                <a:spcPts val="5"/>
              </a:spcBef>
              <a:spcAft>
                <a:spcPts val="0"/>
              </a:spcAft>
              <a:buNone/>
            </a:pPr>
            <a:r>
              <a:rPr lang="en-US" sz="2900">
                <a:solidFill>
                  <a:schemeClr val="dk1"/>
                </a:solidFill>
                <a:latin typeface="Times New Roman"/>
                <a:ea typeface="Times New Roman"/>
                <a:cs typeface="Times New Roman"/>
                <a:sym typeface="Times New Roman"/>
              </a:rPr>
              <a:t>Change the Neural network architecture like activation function etc.  There are many other considerations you can think of..</a:t>
            </a:r>
            <a:endParaRPr/>
          </a:p>
        </p:txBody>
      </p:sp>
      <p:sp>
        <p:nvSpPr>
          <p:cNvPr id="71" name="Google Shape;71;p1"/>
          <p:cNvSpPr txBox="1"/>
          <p:nvPr>
            <p:ph idx="10" type="dt"/>
          </p:nvPr>
        </p:nvSpPr>
        <p:spPr>
          <a:xfrm>
            <a:off x="381000" y="6436105"/>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2" name="Google Shape;72;p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10"/>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77" name="Google Shape;177;p10"/>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78" name="Google Shape;178;p10"/>
          <p:cNvSpPr txBox="1"/>
          <p:nvPr>
            <p:ph type="title"/>
          </p:nvPr>
        </p:nvSpPr>
        <p:spPr>
          <a:xfrm>
            <a:off x="916939" y="698068"/>
            <a:ext cx="966406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Importance of Dev Set and Single Evaluation Metric</a:t>
            </a:r>
            <a:endParaRPr sz="3600"/>
          </a:p>
        </p:txBody>
      </p:sp>
      <p:sp>
        <p:nvSpPr>
          <p:cNvPr id="179" name="Google Shape;179;p10"/>
          <p:cNvSpPr txBox="1"/>
          <p:nvPr/>
        </p:nvSpPr>
        <p:spPr>
          <a:xfrm>
            <a:off x="916939" y="1803857"/>
            <a:ext cx="10360660" cy="2884805"/>
          </a:xfrm>
          <a:prstGeom prst="rect">
            <a:avLst/>
          </a:prstGeom>
          <a:noFill/>
          <a:ln>
            <a:noFill/>
          </a:ln>
        </p:spPr>
        <p:txBody>
          <a:bodyPr anchorCtr="0" anchor="t" bIns="0" lIns="0" spcFirstLastPara="1" rIns="0" wrap="square" tIns="55225">
            <a:spAutoFit/>
          </a:bodyPr>
          <a:lstStyle/>
          <a:p>
            <a:pPr indent="-229234" lvl="0" marL="241300" marR="5080" rtl="0" algn="just">
              <a:lnSpc>
                <a:spcPct val="9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your team improves the classifier’s accuracy from 95.0% to 95.1%,  you might not be able to detect that 0.1% improvement from playing  with the app.</a:t>
            </a:r>
            <a:endParaRPr sz="2800">
              <a:solidFill>
                <a:schemeClr val="dk1"/>
              </a:solidFill>
              <a:latin typeface="Times New Roman"/>
              <a:ea typeface="Times New Roman"/>
              <a:cs typeface="Times New Roman"/>
              <a:sym typeface="Times New Roman"/>
            </a:endParaRPr>
          </a:p>
          <a:p>
            <a:pPr indent="-229234" lvl="0" marL="241300" marR="6985" rtl="0" algn="just">
              <a:lnSpc>
                <a:spcPct val="90000"/>
              </a:lnSpc>
              <a:spcBef>
                <a:spcPts val="100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Having a dev set and metric allows you to very quickly detect which  ideas are successfully giving you small (or large) improvements, and  therefore lets you quickly decide what ideas to keep refining, and  which ones to discard.</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11"/>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85" name="Google Shape;185;p1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12</a:t>
            </a:r>
            <a:endParaRPr/>
          </a:p>
        </p:txBody>
      </p:sp>
      <p:sp>
        <p:nvSpPr>
          <p:cNvPr id="186" name="Google Shape;186;p11"/>
          <p:cNvSpPr txBox="1"/>
          <p:nvPr>
            <p:ph type="title"/>
          </p:nvPr>
        </p:nvSpPr>
        <p:spPr>
          <a:xfrm>
            <a:off x="916939" y="626440"/>
            <a:ext cx="75368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When Metric Evaluation may fail</a:t>
            </a:r>
            <a:endParaRPr/>
          </a:p>
        </p:txBody>
      </p:sp>
      <p:sp>
        <p:nvSpPr>
          <p:cNvPr id="187" name="Google Shape;187;p11"/>
          <p:cNvSpPr txBox="1"/>
          <p:nvPr/>
        </p:nvSpPr>
        <p:spPr>
          <a:xfrm>
            <a:off x="916939" y="1803857"/>
            <a:ext cx="10359390" cy="4290695"/>
          </a:xfrm>
          <a:prstGeom prst="rect">
            <a:avLst/>
          </a:prstGeom>
          <a:noFill/>
          <a:ln>
            <a:noFill/>
          </a:ln>
        </p:spPr>
        <p:txBody>
          <a:bodyPr anchorCtr="0" anchor="t" bIns="0" lIns="0" spcFirstLastPara="1" rIns="0" wrap="square" tIns="55225">
            <a:spAutoFit/>
          </a:bodyPr>
          <a:lstStyle/>
          <a:p>
            <a:pPr indent="-229234" lvl="0" marL="241300" marR="6350" rtl="0" algn="just">
              <a:lnSpc>
                <a:spcPct val="9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Suppose that for your cat application, your metric is classification  accuracy. This metric currently ranks classifier A as superior to  classifier B.</a:t>
            </a:r>
            <a:endParaRPr sz="2800">
              <a:solidFill>
                <a:schemeClr val="dk1"/>
              </a:solidFill>
              <a:latin typeface="Times New Roman"/>
              <a:ea typeface="Times New Roman"/>
              <a:cs typeface="Times New Roman"/>
              <a:sym typeface="Times New Roman"/>
            </a:endParaRPr>
          </a:p>
          <a:p>
            <a:pPr indent="-229234" lvl="0" marL="241300" marR="6350" rtl="0" algn="just">
              <a:lnSpc>
                <a:spcPct val="108214"/>
              </a:lnSpc>
              <a:spcBef>
                <a:spcPts val="104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But suppose you try out both algorithms, and find classifier A is  allowing occasional pornographic images to slip through.</a:t>
            </a:r>
            <a:endParaRPr sz="2800">
              <a:solidFill>
                <a:schemeClr val="dk1"/>
              </a:solidFill>
              <a:latin typeface="Times New Roman"/>
              <a:ea typeface="Times New Roman"/>
              <a:cs typeface="Times New Roman"/>
              <a:sym typeface="Times New Roman"/>
            </a:endParaRPr>
          </a:p>
          <a:p>
            <a:pPr indent="-229234" lvl="0" marL="241300" marR="5715" rtl="0" algn="just">
              <a:lnSpc>
                <a:spcPct val="90000"/>
              </a:lnSpc>
              <a:spcBef>
                <a:spcPts val="944"/>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Even though classifier A is more accurate, the bad impression left by  the occasional pornographic image means its performance is  unacceptable.</a:t>
            </a:r>
            <a:endParaRPr sz="2800">
              <a:solidFill>
                <a:schemeClr val="dk1"/>
              </a:solidFill>
              <a:latin typeface="Times New Roman"/>
              <a:ea typeface="Times New Roman"/>
              <a:cs typeface="Times New Roman"/>
              <a:sym typeface="Times New Roman"/>
            </a:endParaRPr>
          </a:p>
          <a:p>
            <a:pPr indent="-229234" lvl="0" marL="241300" marR="5080" rtl="0" algn="just">
              <a:lnSpc>
                <a:spcPct val="107857"/>
              </a:lnSpc>
              <a:spcBef>
                <a:spcPts val="104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Change the metric to heavily penalize letting through pornographic  images.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p1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93" name="Google Shape;193;p1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13</a:t>
            </a:r>
            <a:endParaRPr/>
          </a:p>
        </p:txBody>
      </p:sp>
      <p:sp>
        <p:nvSpPr>
          <p:cNvPr id="194" name="Google Shape;194;p12"/>
          <p:cNvSpPr txBox="1"/>
          <p:nvPr>
            <p:ph type="title"/>
          </p:nvPr>
        </p:nvSpPr>
        <p:spPr>
          <a:xfrm>
            <a:off x="916939" y="626440"/>
            <a:ext cx="65208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Start Quickly Then Optimize</a:t>
            </a:r>
            <a:endParaRPr/>
          </a:p>
        </p:txBody>
      </p:sp>
      <p:sp>
        <p:nvSpPr>
          <p:cNvPr id="195" name="Google Shape;195;p12"/>
          <p:cNvSpPr txBox="1"/>
          <p:nvPr/>
        </p:nvSpPr>
        <p:spPr>
          <a:xfrm>
            <a:off x="916939" y="1803857"/>
            <a:ext cx="9862820" cy="3903345"/>
          </a:xfrm>
          <a:prstGeom prst="rect">
            <a:avLst/>
          </a:prstGeom>
          <a:noFill/>
          <a:ln>
            <a:noFill/>
          </a:ln>
        </p:spPr>
        <p:txBody>
          <a:bodyPr anchorCtr="0" anchor="t" bIns="0" lIns="0" spcFirstLastPara="1" rIns="0" wrap="square" tIns="12050">
            <a:spAutoFit/>
          </a:bodyPr>
          <a:lstStyle/>
          <a:p>
            <a:pPr indent="-280035" lvl="0" marL="292100" marR="0" rtl="0" algn="l">
              <a:lnSpc>
                <a:spcPct val="100000"/>
              </a:lnSpc>
              <a:spcBef>
                <a:spcPts val="0"/>
              </a:spcBef>
              <a:spcAft>
                <a:spcPts val="0"/>
              </a:spcAft>
              <a:buClr>
                <a:schemeClr val="dk1"/>
              </a:buClr>
              <a:buSzPts val="2700"/>
              <a:buFont typeface="Noto Sans Symbols"/>
              <a:buChar char="✔"/>
            </a:pPr>
            <a:r>
              <a:rPr lang="en-US" sz="2800">
                <a:solidFill>
                  <a:schemeClr val="dk1"/>
                </a:solidFill>
                <a:latin typeface="Times New Roman"/>
                <a:ea typeface="Times New Roman"/>
                <a:cs typeface="Times New Roman"/>
                <a:sym typeface="Times New Roman"/>
              </a:rPr>
              <a:t>Don’t start off trying to design and build the perfect system.</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4050"/>
              <a:buFont typeface="Noto Sans Symbols"/>
              <a:buNone/>
            </a:pPr>
            <a:r>
              <a:t/>
            </a:r>
            <a:endParaRPr sz="4050">
              <a:solidFill>
                <a:schemeClr val="dk1"/>
              </a:solidFill>
              <a:latin typeface="Times New Roman"/>
              <a:ea typeface="Times New Roman"/>
              <a:cs typeface="Times New Roman"/>
              <a:sym typeface="Times New Roman"/>
            </a:endParaRPr>
          </a:p>
          <a:p>
            <a:pPr indent="-280035" lvl="0" marL="292100" marR="0" rtl="0" algn="l">
              <a:lnSpc>
                <a:spcPct val="100000"/>
              </a:lnSpc>
              <a:spcBef>
                <a:spcPts val="0"/>
              </a:spcBef>
              <a:spcAft>
                <a:spcPts val="0"/>
              </a:spcAft>
              <a:buClr>
                <a:schemeClr val="dk1"/>
              </a:buClr>
              <a:buSzPts val="2700"/>
              <a:buFont typeface="Noto Sans Symbols"/>
              <a:buChar char="✔"/>
            </a:pPr>
            <a:r>
              <a:rPr lang="en-US" sz="2800">
                <a:solidFill>
                  <a:schemeClr val="dk1"/>
                </a:solidFill>
                <a:latin typeface="Times New Roman"/>
                <a:ea typeface="Times New Roman"/>
                <a:cs typeface="Times New Roman"/>
                <a:sym typeface="Times New Roman"/>
              </a:rPr>
              <a:t>Build and train a basic system quickly</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4050"/>
              <a:buFont typeface="Noto Sans Symbols"/>
              <a:buNone/>
            </a:pPr>
            <a:r>
              <a:t/>
            </a:r>
            <a:endParaRPr sz="4050">
              <a:solidFill>
                <a:schemeClr val="dk1"/>
              </a:solidFill>
              <a:latin typeface="Times New Roman"/>
              <a:ea typeface="Times New Roman"/>
              <a:cs typeface="Times New Roman"/>
              <a:sym typeface="Times New Roman"/>
            </a:endParaRPr>
          </a:p>
          <a:p>
            <a:pPr indent="-280035" lvl="0" marL="292100" marR="0" rtl="0" algn="l">
              <a:lnSpc>
                <a:spcPct val="100000"/>
              </a:lnSpc>
              <a:spcBef>
                <a:spcPts val="0"/>
              </a:spcBef>
              <a:spcAft>
                <a:spcPts val="0"/>
              </a:spcAft>
              <a:buClr>
                <a:schemeClr val="dk1"/>
              </a:buClr>
              <a:buSzPts val="2700"/>
              <a:buFont typeface="Noto Sans Symbols"/>
              <a:buChar char="✔"/>
            </a:pPr>
            <a:r>
              <a:rPr lang="en-US" sz="2800">
                <a:solidFill>
                  <a:schemeClr val="dk1"/>
                </a:solidFill>
                <a:latin typeface="Times New Roman"/>
                <a:ea typeface="Times New Roman"/>
                <a:cs typeface="Times New Roman"/>
                <a:sym typeface="Times New Roman"/>
              </a:rPr>
              <a:t>It is valuable to examine how the basic system functions</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chemeClr val="dk1"/>
              </a:buClr>
              <a:buSzPts val="4400"/>
              <a:buFont typeface="Noto Sans Symbols"/>
              <a:buNone/>
            </a:pPr>
            <a:r>
              <a:t/>
            </a:r>
            <a:endParaRPr sz="4400">
              <a:solidFill>
                <a:schemeClr val="dk1"/>
              </a:solidFill>
              <a:latin typeface="Times New Roman"/>
              <a:ea typeface="Times New Roman"/>
              <a:cs typeface="Times New Roman"/>
              <a:sym typeface="Times New Roman"/>
            </a:endParaRPr>
          </a:p>
          <a:p>
            <a:pPr indent="-229234" lvl="0" marL="241300" marR="5080" rtl="0" algn="l">
              <a:lnSpc>
                <a:spcPct val="107857"/>
              </a:lnSpc>
              <a:spcBef>
                <a:spcPts val="0"/>
              </a:spcBef>
              <a:spcAft>
                <a:spcPts val="0"/>
              </a:spcAft>
              <a:buClr>
                <a:schemeClr val="dk1"/>
              </a:buClr>
              <a:buSzPts val="2700"/>
              <a:buFont typeface="Noto Sans Symbols"/>
              <a:buChar char="✔"/>
            </a:pPr>
            <a:r>
              <a:rPr lang="en-US" sz="2800">
                <a:solidFill>
                  <a:schemeClr val="dk1"/>
                </a:solidFill>
                <a:latin typeface="Times New Roman"/>
                <a:ea typeface="Times New Roman"/>
                <a:cs typeface="Times New Roman"/>
                <a:sym typeface="Times New Roman"/>
              </a:rPr>
              <a:t>Find clues that show you the most promising directions in which to  invest your time.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703580" y="633476"/>
            <a:ext cx="8764905" cy="113728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Found few dogs as cats by classifier</a:t>
            </a:r>
            <a:endParaRPr/>
          </a:p>
          <a:p>
            <a:pPr indent="0" lvl="0" marL="226059" rtl="0" algn="l">
              <a:lnSpc>
                <a:spcPct val="100000"/>
              </a:lnSpc>
              <a:spcBef>
                <a:spcPts val="105"/>
              </a:spcBef>
              <a:spcAft>
                <a:spcPts val="0"/>
              </a:spcAft>
              <a:buNone/>
            </a:pPr>
            <a:r>
              <a:rPr lang="en-US" sz="2800">
                <a:solidFill>
                  <a:srgbClr val="006FC0"/>
                </a:solidFill>
              </a:rPr>
              <a:t>Should you try to make your classifier work better on dogs?</a:t>
            </a:r>
            <a:endParaRPr sz="2800"/>
          </a:p>
        </p:txBody>
      </p:sp>
      <p:sp>
        <p:nvSpPr>
          <p:cNvPr id="201" name="Google Shape;201;p13"/>
          <p:cNvSpPr txBox="1"/>
          <p:nvPr/>
        </p:nvSpPr>
        <p:spPr>
          <a:xfrm>
            <a:off x="916939" y="3279483"/>
            <a:ext cx="10358755" cy="3091815"/>
          </a:xfrm>
          <a:prstGeom prst="rect">
            <a:avLst/>
          </a:prstGeom>
          <a:noFill/>
          <a:ln>
            <a:noFill/>
          </a:ln>
        </p:spPr>
        <p:txBody>
          <a:bodyPr anchorCtr="0" anchor="t" bIns="0" lIns="0" spcFirstLastPara="1" rIns="0" wrap="square" tIns="97150">
            <a:spAutoFit/>
          </a:bodyPr>
          <a:lstStyle/>
          <a:p>
            <a:pPr indent="-229234" lvl="0" marL="241300" marR="0" rtl="0" algn="l">
              <a:lnSpc>
                <a:spcPct val="10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Depends</a:t>
            </a:r>
            <a:endParaRPr sz="2800">
              <a:solidFill>
                <a:schemeClr val="dk1"/>
              </a:solidFill>
              <a:latin typeface="Times New Roman"/>
              <a:ea typeface="Times New Roman"/>
              <a:cs typeface="Times New Roman"/>
              <a:sym typeface="Times New Roman"/>
            </a:endParaRPr>
          </a:p>
          <a:p>
            <a:pPr indent="-229234" lvl="0" marL="241300" marR="0" rtl="0" algn="l">
              <a:lnSpc>
                <a:spcPct val="100000"/>
              </a:lnSpc>
              <a:spcBef>
                <a:spcPts val="6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Accuracy is 90%</a:t>
            </a:r>
            <a:endParaRPr sz="2800">
              <a:solidFill>
                <a:schemeClr val="dk1"/>
              </a:solidFill>
              <a:latin typeface="Times New Roman"/>
              <a:ea typeface="Times New Roman"/>
              <a:cs typeface="Times New Roman"/>
              <a:sym typeface="Times New Roman"/>
            </a:endParaRPr>
          </a:p>
          <a:p>
            <a:pPr indent="-229234" lvl="0" marL="241300" marR="0" rtl="0" algn="l">
              <a:lnSpc>
                <a:spcPct val="100000"/>
              </a:lnSpc>
              <a:spcBef>
                <a:spcPts val="6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Error Analysis: Get 100 random mislabeled dev set examples</a:t>
            </a:r>
            <a:endParaRPr sz="2800">
              <a:solidFill>
                <a:schemeClr val="dk1"/>
              </a:solidFill>
              <a:latin typeface="Times New Roman"/>
              <a:ea typeface="Times New Roman"/>
              <a:cs typeface="Times New Roman"/>
              <a:sym typeface="Times New Roman"/>
            </a:endParaRPr>
          </a:p>
          <a:p>
            <a:pPr indent="-229234" lvl="0" marL="241300" marR="0" rtl="0" algn="l">
              <a:lnSpc>
                <a:spcPct val="100000"/>
              </a:lnSpc>
              <a:spcBef>
                <a:spcPts val="675"/>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Count how many dogs are there</a:t>
            </a:r>
            <a:endParaRPr sz="2800">
              <a:solidFill>
                <a:schemeClr val="dk1"/>
              </a:solidFill>
              <a:latin typeface="Times New Roman"/>
              <a:ea typeface="Times New Roman"/>
              <a:cs typeface="Times New Roman"/>
              <a:sym typeface="Times New Roman"/>
            </a:endParaRPr>
          </a:p>
          <a:p>
            <a:pPr indent="-229234" lvl="0" marL="241300" marR="0" rtl="0" algn="l">
              <a:lnSpc>
                <a:spcPct val="100000"/>
              </a:lnSpc>
              <a:spcBef>
                <a:spcPts val="6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5 -that means 5% and will only affect 0.5% of the error</a:t>
            </a:r>
            <a:endParaRPr sz="2800">
              <a:solidFill>
                <a:schemeClr val="dk1"/>
              </a:solidFill>
              <a:latin typeface="Times New Roman"/>
              <a:ea typeface="Times New Roman"/>
              <a:cs typeface="Times New Roman"/>
              <a:sym typeface="Times New Roman"/>
            </a:endParaRPr>
          </a:p>
          <a:p>
            <a:pPr indent="-229234" lvl="0" marL="241300" marR="0" rtl="0" algn="l">
              <a:lnSpc>
                <a:spcPct val="100000"/>
              </a:lnSpc>
              <a:spcBef>
                <a:spcPts val="6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Try other things. Make a table. How many are blurry, big cats or others</a:t>
            </a:r>
            <a:endParaRPr sz="2800">
              <a:solidFill>
                <a:schemeClr val="dk1"/>
              </a:solidFill>
              <a:latin typeface="Times New Roman"/>
              <a:ea typeface="Times New Roman"/>
              <a:cs typeface="Times New Roman"/>
              <a:sym typeface="Times New Roman"/>
            </a:endParaRPr>
          </a:p>
        </p:txBody>
      </p:sp>
      <p:pic>
        <p:nvPicPr>
          <p:cNvPr id="202" name="Google Shape;202;p13"/>
          <p:cNvPicPr preferRelativeResize="0"/>
          <p:nvPr/>
        </p:nvPicPr>
        <p:blipFill rotWithShape="1">
          <a:blip r:embed="rId3">
            <a:alphaModFix/>
          </a:blip>
          <a:srcRect b="0" l="0" r="0" t="0"/>
          <a:stretch/>
        </p:blipFill>
        <p:spPr>
          <a:xfrm>
            <a:off x="4969783" y="2058923"/>
            <a:ext cx="5963393" cy="2247900"/>
          </a:xfrm>
          <a:prstGeom prst="rect">
            <a:avLst/>
          </a:prstGeom>
          <a:noFill/>
          <a:ln>
            <a:noFill/>
          </a:ln>
        </p:spPr>
      </p:pic>
      <p:sp>
        <p:nvSpPr>
          <p:cNvPr id="203" name="Google Shape;203;p1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04" name="Google Shape;204;p1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14"/>
          <p:cNvSpPr/>
          <p:nvPr/>
        </p:nvSpPr>
        <p:spPr>
          <a:xfrm>
            <a:off x="0" y="0"/>
            <a:ext cx="12192000" cy="6858000"/>
          </a:xfrm>
          <a:custGeom>
            <a:rect b="b" l="l" r="r" t="t"/>
            <a:pathLst>
              <a:path extrusionOk="0" h="6858000" w="12192000">
                <a:moveTo>
                  <a:pt x="12192000" y="0"/>
                </a:moveTo>
                <a:lnTo>
                  <a:pt x="0" y="0"/>
                </a:lnTo>
                <a:lnTo>
                  <a:pt x="0" y="6857996"/>
                </a:lnTo>
                <a:lnTo>
                  <a:pt x="12192000" y="6857996"/>
                </a:lnTo>
                <a:lnTo>
                  <a:pt x="12192000" y="0"/>
                </a:lnTo>
                <a:close/>
              </a:path>
            </a:pathLst>
          </a:custGeom>
          <a:solidFill>
            <a:srgbClr val="D9D9D9">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0" name="Google Shape;210;p14"/>
          <p:cNvGrpSpPr/>
          <p:nvPr/>
        </p:nvGrpSpPr>
        <p:grpSpPr>
          <a:xfrm>
            <a:off x="726948" y="1784604"/>
            <a:ext cx="10738104" cy="4485132"/>
            <a:chOff x="726948" y="1784604"/>
            <a:chExt cx="10738104" cy="4485132"/>
          </a:xfrm>
        </p:grpSpPr>
        <p:pic>
          <p:nvPicPr>
            <p:cNvPr id="211" name="Google Shape;211;p14"/>
            <p:cNvPicPr preferRelativeResize="0"/>
            <p:nvPr/>
          </p:nvPicPr>
          <p:blipFill rotWithShape="1">
            <a:blip r:embed="rId3">
              <a:alphaModFix/>
            </a:blip>
            <a:srcRect b="0" l="0" r="0" t="0"/>
            <a:stretch/>
          </p:blipFill>
          <p:spPr>
            <a:xfrm>
              <a:off x="774192" y="1784604"/>
              <a:ext cx="10639044" cy="4485132"/>
            </a:xfrm>
            <a:prstGeom prst="rect">
              <a:avLst/>
            </a:prstGeom>
            <a:noFill/>
            <a:ln>
              <a:noFill/>
            </a:ln>
          </p:spPr>
        </p:pic>
        <p:sp>
          <p:nvSpPr>
            <p:cNvPr id="212" name="Google Shape;212;p14"/>
            <p:cNvSpPr/>
            <p:nvPr/>
          </p:nvSpPr>
          <p:spPr>
            <a:xfrm>
              <a:off x="838200" y="1828800"/>
              <a:ext cx="10515600" cy="4363720"/>
            </a:xfrm>
            <a:custGeom>
              <a:rect b="b" l="l" r="r" t="t"/>
              <a:pathLst>
                <a:path extrusionOk="0" h="4363720" w="10515600">
                  <a:moveTo>
                    <a:pt x="10515600" y="0"/>
                  </a:moveTo>
                  <a:lnTo>
                    <a:pt x="0" y="0"/>
                  </a:lnTo>
                  <a:lnTo>
                    <a:pt x="0" y="4363212"/>
                  </a:lnTo>
                  <a:lnTo>
                    <a:pt x="10515600" y="4363212"/>
                  </a:lnTo>
                  <a:lnTo>
                    <a:pt x="10515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4"/>
            <p:cNvSpPr/>
            <p:nvPr/>
          </p:nvSpPr>
          <p:spPr>
            <a:xfrm>
              <a:off x="838200" y="1828800"/>
              <a:ext cx="10515600" cy="4363720"/>
            </a:xfrm>
            <a:custGeom>
              <a:rect b="b" l="l" r="r" t="t"/>
              <a:pathLst>
                <a:path extrusionOk="0" h="4363720" w="10515600">
                  <a:moveTo>
                    <a:pt x="0" y="4363212"/>
                  </a:moveTo>
                  <a:lnTo>
                    <a:pt x="10515600" y="4363212"/>
                  </a:lnTo>
                  <a:lnTo>
                    <a:pt x="10515600" y="0"/>
                  </a:lnTo>
                  <a:lnTo>
                    <a:pt x="0" y="0"/>
                  </a:lnTo>
                  <a:lnTo>
                    <a:pt x="0" y="4363212"/>
                  </a:lnTo>
                  <a:close/>
                </a:path>
              </a:pathLst>
            </a:custGeom>
            <a:noFill/>
            <a:ln cap="flat" cmpd="sng" w="9525">
              <a:solidFill>
                <a:srgbClr val="C7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4"/>
            <p:cNvPicPr preferRelativeResize="0"/>
            <p:nvPr/>
          </p:nvPicPr>
          <p:blipFill rotWithShape="1">
            <a:blip r:embed="rId4">
              <a:alphaModFix/>
            </a:blip>
            <a:srcRect b="0" l="0" r="0" t="0"/>
            <a:stretch/>
          </p:blipFill>
          <p:spPr>
            <a:xfrm>
              <a:off x="726948" y="2066543"/>
              <a:ext cx="10738104" cy="3598164"/>
            </a:xfrm>
            <a:prstGeom prst="rect">
              <a:avLst/>
            </a:prstGeom>
            <a:noFill/>
            <a:ln>
              <a:noFill/>
            </a:ln>
          </p:spPr>
        </p:pic>
      </p:grpSp>
      <p:sp>
        <p:nvSpPr>
          <p:cNvPr id="215" name="Google Shape;215;p14"/>
          <p:cNvSpPr txBox="1"/>
          <p:nvPr>
            <p:ph type="title"/>
          </p:nvPr>
        </p:nvSpPr>
        <p:spPr>
          <a:xfrm>
            <a:off x="916939" y="626440"/>
            <a:ext cx="327088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0000"/>
                </a:solidFill>
              </a:rPr>
              <a:t>Error Analysis</a:t>
            </a:r>
            <a:endParaRPr/>
          </a:p>
        </p:txBody>
      </p:sp>
      <p:sp>
        <p:nvSpPr>
          <p:cNvPr id="216" name="Google Shape;216;p1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17" name="Google Shape;217;p1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916939" y="626440"/>
            <a:ext cx="378523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Few more points</a:t>
            </a:r>
            <a:endParaRPr/>
          </a:p>
        </p:txBody>
      </p:sp>
      <p:sp>
        <p:nvSpPr>
          <p:cNvPr id="223" name="Google Shape;223;p15"/>
          <p:cNvSpPr/>
          <p:nvPr/>
        </p:nvSpPr>
        <p:spPr>
          <a:xfrm>
            <a:off x="838200" y="1827276"/>
            <a:ext cx="10515600" cy="0"/>
          </a:xfrm>
          <a:custGeom>
            <a:rect b="b" l="l" r="r" t="t"/>
            <a:pathLst>
              <a:path extrusionOk="0" h="120000" w="10515600">
                <a:moveTo>
                  <a:pt x="0" y="0"/>
                </a:moveTo>
                <a:lnTo>
                  <a:pt x="10515600" y="0"/>
                </a:lnTo>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5"/>
          <p:cNvSpPr/>
          <p:nvPr/>
        </p:nvSpPr>
        <p:spPr>
          <a:xfrm>
            <a:off x="838200" y="3276600"/>
            <a:ext cx="10515600" cy="0"/>
          </a:xfrm>
          <a:custGeom>
            <a:rect b="b" l="l" r="r" t="t"/>
            <a:pathLst>
              <a:path extrusionOk="0" h="120000" w="10515600">
                <a:moveTo>
                  <a:pt x="0" y="0"/>
                </a:moveTo>
                <a:lnTo>
                  <a:pt x="10515600" y="0"/>
                </a:lnTo>
              </a:path>
            </a:pathLst>
          </a:custGeom>
          <a:noFill/>
          <a:ln cap="flat" cmpd="sng" w="9525">
            <a:solidFill>
              <a:srgbClr val="4DC5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5"/>
          <p:cNvSpPr/>
          <p:nvPr/>
        </p:nvSpPr>
        <p:spPr>
          <a:xfrm>
            <a:off x="838200" y="4725923"/>
            <a:ext cx="10515600" cy="0"/>
          </a:xfrm>
          <a:custGeom>
            <a:rect b="b" l="l" r="r" t="t"/>
            <a:pathLst>
              <a:path extrusionOk="0" h="120000" w="10515600">
                <a:moveTo>
                  <a:pt x="0" y="0"/>
                </a:moveTo>
                <a:lnTo>
                  <a:pt x="10515600" y="0"/>
                </a:lnTo>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5"/>
          <p:cNvSpPr txBox="1"/>
          <p:nvPr/>
        </p:nvSpPr>
        <p:spPr>
          <a:xfrm>
            <a:off x="939800" y="1860880"/>
            <a:ext cx="10316845" cy="3775710"/>
          </a:xfrm>
          <a:prstGeom prst="rect">
            <a:avLst/>
          </a:prstGeom>
          <a:noFill/>
          <a:ln>
            <a:noFill/>
          </a:ln>
        </p:spPr>
        <p:txBody>
          <a:bodyPr anchorCtr="0" anchor="t" bIns="0" lIns="0" spcFirstLastPara="1" rIns="0" wrap="square" tIns="76200">
            <a:spAutoFit/>
          </a:bodyPr>
          <a:lstStyle/>
          <a:p>
            <a:pPr indent="0" lvl="0" marL="12700" marR="5080" rtl="0" algn="just">
              <a:lnSpc>
                <a:spcPct val="86200"/>
              </a:lnSpc>
              <a:spcBef>
                <a:spcPts val="0"/>
              </a:spcBef>
              <a:spcAft>
                <a:spcPts val="0"/>
              </a:spcAft>
              <a:buNone/>
            </a:pPr>
            <a:r>
              <a:rPr lang="en-US" sz="3000">
                <a:solidFill>
                  <a:schemeClr val="dk1"/>
                </a:solidFill>
                <a:latin typeface="Times New Roman"/>
                <a:ea typeface="Times New Roman"/>
                <a:cs typeface="Times New Roman"/>
                <a:sym typeface="Times New Roman"/>
              </a:rPr>
              <a:t>Whatever process you apply to fixing dev set labels, remember to  apply it to the test set labels too so that your dev and test sets  continue to be drawn from the same distribution</a:t>
            </a:r>
            <a:endParaRPr sz="3000">
              <a:solidFill>
                <a:schemeClr val="dk1"/>
              </a:solidFill>
              <a:latin typeface="Times New Roman"/>
              <a:ea typeface="Times New Roman"/>
              <a:cs typeface="Times New Roman"/>
              <a:sym typeface="Times New Roman"/>
            </a:endParaRPr>
          </a:p>
          <a:p>
            <a:pPr indent="0" lvl="0" marL="12700" marR="8255" rtl="0" algn="just">
              <a:lnSpc>
                <a:spcPct val="86200"/>
              </a:lnSpc>
              <a:spcBef>
                <a:spcPts val="2105"/>
              </a:spcBef>
              <a:spcAft>
                <a:spcPts val="0"/>
              </a:spcAft>
              <a:buNone/>
            </a:pPr>
            <a:r>
              <a:rPr lang="en-US" sz="3000">
                <a:solidFill>
                  <a:schemeClr val="dk1"/>
                </a:solidFill>
                <a:latin typeface="Times New Roman"/>
                <a:ea typeface="Times New Roman"/>
                <a:cs typeface="Times New Roman"/>
                <a:sym typeface="Times New Roman"/>
              </a:rPr>
              <a:t>If you decide to improve the label quality, consider double-  checking both the labels of examples that your system  misclassified as well as labels of examples it correctly classified.</a:t>
            </a:r>
            <a:endParaRPr sz="3000">
              <a:solidFill>
                <a:schemeClr val="dk1"/>
              </a:solidFill>
              <a:latin typeface="Times New Roman"/>
              <a:ea typeface="Times New Roman"/>
              <a:cs typeface="Times New Roman"/>
              <a:sym typeface="Times New Roman"/>
            </a:endParaRPr>
          </a:p>
          <a:p>
            <a:pPr indent="0" lvl="0" marL="12700" marR="6985" rtl="0" algn="just">
              <a:lnSpc>
                <a:spcPct val="103333"/>
              </a:lnSpc>
              <a:spcBef>
                <a:spcPts val="2125"/>
              </a:spcBef>
              <a:spcAft>
                <a:spcPts val="0"/>
              </a:spcAft>
              <a:buNone/>
            </a:pPr>
            <a:r>
              <a:rPr lang="en-US" sz="3000">
                <a:solidFill>
                  <a:schemeClr val="dk1"/>
                </a:solidFill>
                <a:latin typeface="Times New Roman"/>
                <a:ea typeface="Times New Roman"/>
                <a:cs typeface="Times New Roman"/>
                <a:sym typeface="Times New Roman"/>
              </a:rPr>
              <a:t>It is possible that both the original label and your learning  algorithm were wrong on an example</a:t>
            </a:r>
            <a:endParaRPr sz="3000">
              <a:solidFill>
                <a:schemeClr val="dk1"/>
              </a:solidFill>
              <a:latin typeface="Times New Roman"/>
              <a:ea typeface="Times New Roman"/>
              <a:cs typeface="Times New Roman"/>
              <a:sym typeface="Times New Roman"/>
            </a:endParaRPr>
          </a:p>
        </p:txBody>
      </p:sp>
      <p:sp>
        <p:nvSpPr>
          <p:cNvPr id="227" name="Google Shape;227;p1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28" name="Google Shape;228;p1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916939" y="626440"/>
            <a:ext cx="31330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Bias/Variance</a:t>
            </a:r>
            <a:endParaRPr/>
          </a:p>
        </p:txBody>
      </p:sp>
      <p:pic>
        <p:nvPicPr>
          <p:cNvPr id="234" name="Google Shape;234;p16"/>
          <p:cNvPicPr preferRelativeResize="0"/>
          <p:nvPr/>
        </p:nvPicPr>
        <p:blipFill rotWithShape="1">
          <a:blip r:embed="rId3">
            <a:alphaModFix/>
          </a:blip>
          <a:srcRect b="0" l="0" r="0" t="0"/>
          <a:stretch/>
        </p:blipFill>
        <p:spPr>
          <a:xfrm>
            <a:off x="1231391" y="2554223"/>
            <a:ext cx="9729216" cy="2955036"/>
          </a:xfrm>
          <a:prstGeom prst="rect">
            <a:avLst/>
          </a:prstGeom>
          <a:noFill/>
          <a:ln>
            <a:noFill/>
          </a:ln>
        </p:spPr>
      </p:pic>
      <p:sp>
        <p:nvSpPr>
          <p:cNvPr id="235" name="Google Shape;235;p16"/>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36" name="Google Shape;236;p16"/>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916939" y="626440"/>
            <a:ext cx="31330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Bias/Variance</a:t>
            </a:r>
            <a:endParaRPr/>
          </a:p>
        </p:txBody>
      </p:sp>
      <p:grpSp>
        <p:nvGrpSpPr>
          <p:cNvPr id="242" name="Google Shape;242;p17"/>
          <p:cNvGrpSpPr/>
          <p:nvPr/>
        </p:nvGrpSpPr>
        <p:grpSpPr>
          <a:xfrm>
            <a:off x="835152" y="2667000"/>
            <a:ext cx="5011039" cy="3341116"/>
            <a:chOff x="835152" y="2667000"/>
            <a:chExt cx="5011039" cy="3341116"/>
          </a:xfrm>
        </p:grpSpPr>
        <p:pic>
          <p:nvPicPr>
            <p:cNvPr id="243" name="Google Shape;243;p17"/>
            <p:cNvPicPr preferRelativeResize="0"/>
            <p:nvPr/>
          </p:nvPicPr>
          <p:blipFill rotWithShape="1">
            <a:blip r:embed="rId3">
              <a:alphaModFix/>
            </a:blip>
            <a:srcRect b="0" l="0" r="0" t="0"/>
            <a:stretch/>
          </p:blipFill>
          <p:spPr>
            <a:xfrm>
              <a:off x="835152" y="2667000"/>
              <a:ext cx="4511802" cy="2865882"/>
            </a:xfrm>
            <a:prstGeom prst="rect">
              <a:avLst/>
            </a:prstGeom>
            <a:noFill/>
            <a:ln>
              <a:noFill/>
            </a:ln>
          </p:spPr>
        </p:pic>
        <p:sp>
          <p:nvSpPr>
            <p:cNvPr id="244" name="Google Shape;244;p17"/>
            <p:cNvSpPr/>
            <p:nvPr/>
          </p:nvSpPr>
          <p:spPr>
            <a:xfrm>
              <a:off x="1339596" y="3145536"/>
              <a:ext cx="4506595" cy="2862580"/>
            </a:xfrm>
            <a:custGeom>
              <a:rect b="b" l="l" r="r" t="t"/>
              <a:pathLst>
                <a:path extrusionOk="0" h="2862579" w="4506595">
                  <a:moveTo>
                    <a:pt x="4220209" y="0"/>
                  </a:moveTo>
                  <a:lnTo>
                    <a:pt x="286258" y="0"/>
                  </a:lnTo>
                  <a:lnTo>
                    <a:pt x="239820" y="3746"/>
                  </a:lnTo>
                  <a:lnTo>
                    <a:pt x="195771" y="14591"/>
                  </a:lnTo>
                  <a:lnTo>
                    <a:pt x="154697" y="31947"/>
                  </a:lnTo>
                  <a:lnTo>
                    <a:pt x="117189" y="55225"/>
                  </a:lnTo>
                  <a:lnTo>
                    <a:pt x="83835" y="83835"/>
                  </a:lnTo>
                  <a:lnTo>
                    <a:pt x="55225" y="117189"/>
                  </a:lnTo>
                  <a:lnTo>
                    <a:pt x="31947" y="154697"/>
                  </a:lnTo>
                  <a:lnTo>
                    <a:pt x="14591" y="195771"/>
                  </a:lnTo>
                  <a:lnTo>
                    <a:pt x="3746" y="239820"/>
                  </a:lnTo>
                  <a:lnTo>
                    <a:pt x="0" y="286258"/>
                  </a:lnTo>
                  <a:lnTo>
                    <a:pt x="0" y="2575864"/>
                  </a:lnTo>
                  <a:lnTo>
                    <a:pt x="3746" y="2622288"/>
                  </a:lnTo>
                  <a:lnTo>
                    <a:pt x="14591" y="2666327"/>
                  </a:lnTo>
                  <a:lnTo>
                    <a:pt x="31947" y="2707391"/>
                  </a:lnTo>
                  <a:lnTo>
                    <a:pt x="55225" y="2744893"/>
                  </a:lnTo>
                  <a:lnTo>
                    <a:pt x="83835" y="2778242"/>
                  </a:lnTo>
                  <a:lnTo>
                    <a:pt x="117189" y="2806849"/>
                  </a:lnTo>
                  <a:lnTo>
                    <a:pt x="154697" y="2830125"/>
                  </a:lnTo>
                  <a:lnTo>
                    <a:pt x="195771" y="2847480"/>
                  </a:lnTo>
                  <a:lnTo>
                    <a:pt x="239820" y="2858325"/>
                  </a:lnTo>
                  <a:lnTo>
                    <a:pt x="286258" y="2862072"/>
                  </a:lnTo>
                  <a:lnTo>
                    <a:pt x="4220209" y="2862072"/>
                  </a:lnTo>
                  <a:lnTo>
                    <a:pt x="4266647" y="2858325"/>
                  </a:lnTo>
                  <a:lnTo>
                    <a:pt x="4310696" y="2847480"/>
                  </a:lnTo>
                  <a:lnTo>
                    <a:pt x="4351770" y="2830125"/>
                  </a:lnTo>
                  <a:lnTo>
                    <a:pt x="4389278" y="2806849"/>
                  </a:lnTo>
                  <a:lnTo>
                    <a:pt x="4422632" y="2778242"/>
                  </a:lnTo>
                  <a:lnTo>
                    <a:pt x="4451242" y="2744893"/>
                  </a:lnTo>
                  <a:lnTo>
                    <a:pt x="4474520" y="2707391"/>
                  </a:lnTo>
                  <a:lnTo>
                    <a:pt x="4491876" y="2666327"/>
                  </a:lnTo>
                  <a:lnTo>
                    <a:pt x="4502721" y="2622288"/>
                  </a:lnTo>
                  <a:lnTo>
                    <a:pt x="4506468" y="2575864"/>
                  </a:lnTo>
                  <a:lnTo>
                    <a:pt x="4506468" y="286258"/>
                  </a:lnTo>
                  <a:lnTo>
                    <a:pt x="4502721" y="239820"/>
                  </a:lnTo>
                  <a:lnTo>
                    <a:pt x="4491876" y="195771"/>
                  </a:lnTo>
                  <a:lnTo>
                    <a:pt x="4474520" y="154697"/>
                  </a:lnTo>
                  <a:lnTo>
                    <a:pt x="4451242" y="117189"/>
                  </a:lnTo>
                  <a:lnTo>
                    <a:pt x="4422632" y="83835"/>
                  </a:lnTo>
                  <a:lnTo>
                    <a:pt x="4389278" y="55225"/>
                  </a:lnTo>
                  <a:lnTo>
                    <a:pt x="4351770" y="31947"/>
                  </a:lnTo>
                  <a:lnTo>
                    <a:pt x="4310696" y="14591"/>
                  </a:lnTo>
                  <a:lnTo>
                    <a:pt x="4266647" y="3746"/>
                  </a:lnTo>
                  <a:lnTo>
                    <a:pt x="4220209"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7"/>
            <p:cNvSpPr/>
            <p:nvPr/>
          </p:nvSpPr>
          <p:spPr>
            <a:xfrm>
              <a:off x="1339596" y="3145536"/>
              <a:ext cx="4506595" cy="2862580"/>
            </a:xfrm>
            <a:custGeom>
              <a:rect b="b" l="l" r="r" t="t"/>
              <a:pathLst>
                <a:path extrusionOk="0" h="2862579" w="4506595">
                  <a:moveTo>
                    <a:pt x="0" y="286258"/>
                  </a:moveTo>
                  <a:lnTo>
                    <a:pt x="3746" y="239820"/>
                  </a:lnTo>
                  <a:lnTo>
                    <a:pt x="14591" y="195771"/>
                  </a:lnTo>
                  <a:lnTo>
                    <a:pt x="31947" y="154697"/>
                  </a:lnTo>
                  <a:lnTo>
                    <a:pt x="55225" y="117189"/>
                  </a:lnTo>
                  <a:lnTo>
                    <a:pt x="83835" y="83835"/>
                  </a:lnTo>
                  <a:lnTo>
                    <a:pt x="117189" y="55225"/>
                  </a:lnTo>
                  <a:lnTo>
                    <a:pt x="154697" y="31947"/>
                  </a:lnTo>
                  <a:lnTo>
                    <a:pt x="195771" y="14591"/>
                  </a:lnTo>
                  <a:lnTo>
                    <a:pt x="239820" y="3746"/>
                  </a:lnTo>
                  <a:lnTo>
                    <a:pt x="286258" y="0"/>
                  </a:lnTo>
                  <a:lnTo>
                    <a:pt x="4220209" y="0"/>
                  </a:lnTo>
                  <a:lnTo>
                    <a:pt x="4266647" y="3746"/>
                  </a:lnTo>
                  <a:lnTo>
                    <a:pt x="4310696" y="14591"/>
                  </a:lnTo>
                  <a:lnTo>
                    <a:pt x="4351770" y="31947"/>
                  </a:lnTo>
                  <a:lnTo>
                    <a:pt x="4389278" y="55225"/>
                  </a:lnTo>
                  <a:lnTo>
                    <a:pt x="4422632" y="83835"/>
                  </a:lnTo>
                  <a:lnTo>
                    <a:pt x="4451242" y="117189"/>
                  </a:lnTo>
                  <a:lnTo>
                    <a:pt x="4474520" y="154697"/>
                  </a:lnTo>
                  <a:lnTo>
                    <a:pt x="4491876" y="195771"/>
                  </a:lnTo>
                  <a:lnTo>
                    <a:pt x="4502721" y="239820"/>
                  </a:lnTo>
                  <a:lnTo>
                    <a:pt x="4506468" y="286258"/>
                  </a:lnTo>
                  <a:lnTo>
                    <a:pt x="4506468" y="2575864"/>
                  </a:lnTo>
                  <a:lnTo>
                    <a:pt x="4502721" y="2622288"/>
                  </a:lnTo>
                  <a:lnTo>
                    <a:pt x="4491876" y="2666327"/>
                  </a:lnTo>
                  <a:lnTo>
                    <a:pt x="4474520" y="2707391"/>
                  </a:lnTo>
                  <a:lnTo>
                    <a:pt x="4451242" y="2744893"/>
                  </a:lnTo>
                  <a:lnTo>
                    <a:pt x="4422632" y="2778242"/>
                  </a:lnTo>
                  <a:lnTo>
                    <a:pt x="4389278" y="2806849"/>
                  </a:lnTo>
                  <a:lnTo>
                    <a:pt x="4351770" y="2830125"/>
                  </a:lnTo>
                  <a:lnTo>
                    <a:pt x="4310696" y="2847480"/>
                  </a:lnTo>
                  <a:lnTo>
                    <a:pt x="4266647" y="2858325"/>
                  </a:lnTo>
                  <a:lnTo>
                    <a:pt x="4220209" y="2862072"/>
                  </a:lnTo>
                  <a:lnTo>
                    <a:pt x="286258" y="2862072"/>
                  </a:lnTo>
                  <a:lnTo>
                    <a:pt x="239820" y="2858325"/>
                  </a:lnTo>
                  <a:lnTo>
                    <a:pt x="195771" y="2847480"/>
                  </a:lnTo>
                  <a:lnTo>
                    <a:pt x="154697" y="2830125"/>
                  </a:lnTo>
                  <a:lnTo>
                    <a:pt x="117189" y="2806849"/>
                  </a:lnTo>
                  <a:lnTo>
                    <a:pt x="83835" y="2778242"/>
                  </a:lnTo>
                  <a:lnTo>
                    <a:pt x="55225" y="2744893"/>
                  </a:lnTo>
                  <a:lnTo>
                    <a:pt x="31947" y="2707391"/>
                  </a:lnTo>
                  <a:lnTo>
                    <a:pt x="14591" y="2666327"/>
                  </a:lnTo>
                  <a:lnTo>
                    <a:pt x="3746" y="2622288"/>
                  </a:lnTo>
                  <a:lnTo>
                    <a:pt x="0" y="2575864"/>
                  </a:lnTo>
                  <a:lnTo>
                    <a:pt x="0" y="286258"/>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6" name="Google Shape;246;p17"/>
          <p:cNvSpPr txBox="1"/>
          <p:nvPr/>
        </p:nvSpPr>
        <p:spPr>
          <a:xfrm>
            <a:off x="1525650" y="3948810"/>
            <a:ext cx="4131945" cy="1188085"/>
          </a:xfrm>
          <a:prstGeom prst="rect">
            <a:avLst/>
          </a:prstGeom>
          <a:noFill/>
          <a:ln>
            <a:noFill/>
          </a:ln>
        </p:spPr>
        <p:txBody>
          <a:bodyPr anchorCtr="0" anchor="t" bIns="0" lIns="0" spcFirstLastPara="1" rIns="0" wrap="square" tIns="70475">
            <a:spAutoFit/>
          </a:bodyPr>
          <a:lstStyle/>
          <a:p>
            <a:pPr indent="0" lvl="0" marL="12700" marR="5080" rtl="0" algn="ctr">
              <a:lnSpc>
                <a:spcPct val="86300"/>
              </a:lnSpc>
              <a:spcBef>
                <a:spcPts val="0"/>
              </a:spcBef>
              <a:spcAft>
                <a:spcPts val="0"/>
              </a:spcAft>
              <a:buNone/>
            </a:pPr>
            <a:r>
              <a:rPr lang="en-US" sz="2800">
                <a:solidFill>
                  <a:schemeClr val="dk1"/>
                </a:solidFill>
                <a:latin typeface="Times New Roman"/>
                <a:ea typeface="Times New Roman"/>
                <a:cs typeface="Times New Roman"/>
                <a:sym typeface="Times New Roman"/>
              </a:rPr>
              <a:t>The algorithm’s error rate on  the training set is  algorithm’s </a:t>
            </a:r>
            <a:r>
              <a:rPr b="1" lang="en-US" sz="2800">
                <a:solidFill>
                  <a:schemeClr val="dk1"/>
                </a:solidFill>
                <a:latin typeface="Times New Roman"/>
                <a:ea typeface="Times New Roman"/>
                <a:cs typeface="Times New Roman"/>
                <a:sym typeface="Times New Roman"/>
              </a:rPr>
              <a:t>bias </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grpSp>
        <p:nvGrpSpPr>
          <p:cNvPr id="247" name="Google Shape;247;p17"/>
          <p:cNvGrpSpPr/>
          <p:nvPr/>
        </p:nvGrpSpPr>
        <p:grpSpPr>
          <a:xfrm>
            <a:off x="6342888" y="2667000"/>
            <a:ext cx="5009769" cy="3341116"/>
            <a:chOff x="6342888" y="2667000"/>
            <a:chExt cx="5009769" cy="3341116"/>
          </a:xfrm>
        </p:grpSpPr>
        <p:pic>
          <p:nvPicPr>
            <p:cNvPr id="248" name="Google Shape;248;p17"/>
            <p:cNvPicPr preferRelativeResize="0"/>
            <p:nvPr/>
          </p:nvPicPr>
          <p:blipFill rotWithShape="1">
            <a:blip r:embed="rId4">
              <a:alphaModFix/>
            </a:blip>
            <a:srcRect b="0" l="0" r="0" t="0"/>
            <a:stretch/>
          </p:blipFill>
          <p:spPr>
            <a:xfrm>
              <a:off x="6342888" y="2667000"/>
              <a:ext cx="4510277" cy="2865882"/>
            </a:xfrm>
            <a:prstGeom prst="rect">
              <a:avLst/>
            </a:prstGeom>
            <a:noFill/>
            <a:ln>
              <a:noFill/>
            </a:ln>
          </p:spPr>
        </p:pic>
        <p:sp>
          <p:nvSpPr>
            <p:cNvPr id="249" name="Google Shape;249;p17"/>
            <p:cNvSpPr/>
            <p:nvPr/>
          </p:nvSpPr>
          <p:spPr>
            <a:xfrm>
              <a:off x="6847332" y="3145536"/>
              <a:ext cx="4505325" cy="2862580"/>
            </a:xfrm>
            <a:custGeom>
              <a:rect b="b" l="l" r="r" t="t"/>
              <a:pathLst>
                <a:path extrusionOk="0" h="2862579" w="4505325">
                  <a:moveTo>
                    <a:pt x="4218686" y="0"/>
                  </a:moveTo>
                  <a:lnTo>
                    <a:pt x="286258" y="0"/>
                  </a:lnTo>
                  <a:lnTo>
                    <a:pt x="239820" y="3746"/>
                  </a:lnTo>
                  <a:lnTo>
                    <a:pt x="195771" y="14591"/>
                  </a:lnTo>
                  <a:lnTo>
                    <a:pt x="154697" y="31947"/>
                  </a:lnTo>
                  <a:lnTo>
                    <a:pt x="117189" y="55225"/>
                  </a:lnTo>
                  <a:lnTo>
                    <a:pt x="83835" y="83835"/>
                  </a:lnTo>
                  <a:lnTo>
                    <a:pt x="55225" y="117189"/>
                  </a:lnTo>
                  <a:lnTo>
                    <a:pt x="31947" y="154697"/>
                  </a:lnTo>
                  <a:lnTo>
                    <a:pt x="14591" y="195771"/>
                  </a:lnTo>
                  <a:lnTo>
                    <a:pt x="3746" y="239820"/>
                  </a:lnTo>
                  <a:lnTo>
                    <a:pt x="0" y="286258"/>
                  </a:lnTo>
                  <a:lnTo>
                    <a:pt x="0" y="2575864"/>
                  </a:lnTo>
                  <a:lnTo>
                    <a:pt x="3746" y="2622288"/>
                  </a:lnTo>
                  <a:lnTo>
                    <a:pt x="14591" y="2666327"/>
                  </a:lnTo>
                  <a:lnTo>
                    <a:pt x="31947" y="2707391"/>
                  </a:lnTo>
                  <a:lnTo>
                    <a:pt x="55225" y="2744893"/>
                  </a:lnTo>
                  <a:lnTo>
                    <a:pt x="83835" y="2778242"/>
                  </a:lnTo>
                  <a:lnTo>
                    <a:pt x="117189" y="2806849"/>
                  </a:lnTo>
                  <a:lnTo>
                    <a:pt x="154697" y="2830125"/>
                  </a:lnTo>
                  <a:lnTo>
                    <a:pt x="195771" y="2847480"/>
                  </a:lnTo>
                  <a:lnTo>
                    <a:pt x="239820" y="2858325"/>
                  </a:lnTo>
                  <a:lnTo>
                    <a:pt x="286258" y="2862072"/>
                  </a:lnTo>
                  <a:lnTo>
                    <a:pt x="4218686" y="2862072"/>
                  </a:lnTo>
                  <a:lnTo>
                    <a:pt x="4265123" y="2858325"/>
                  </a:lnTo>
                  <a:lnTo>
                    <a:pt x="4309172" y="2847480"/>
                  </a:lnTo>
                  <a:lnTo>
                    <a:pt x="4350246" y="2830125"/>
                  </a:lnTo>
                  <a:lnTo>
                    <a:pt x="4387754" y="2806849"/>
                  </a:lnTo>
                  <a:lnTo>
                    <a:pt x="4421108" y="2778242"/>
                  </a:lnTo>
                  <a:lnTo>
                    <a:pt x="4449718" y="2744893"/>
                  </a:lnTo>
                  <a:lnTo>
                    <a:pt x="4472996" y="2707391"/>
                  </a:lnTo>
                  <a:lnTo>
                    <a:pt x="4490352" y="2666327"/>
                  </a:lnTo>
                  <a:lnTo>
                    <a:pt x="4501197" y="2622288"/>
                  </a:lnTo>
                  <a:lnTo>
                    <a:pt x="4504944" y="2575864"/>
                  </a:lnTo>
                  <a:lnTo>
                    <a:pt x="4504944" y="286258"/>
                  </a:lnTo>
                  <a:lnTo>
                    <a:pt x="4501197" y="239820"/>
                  </a:lnTo>
                  <a:lnTo>
                    <a:pt x="4490352" y="195771"/>
                  </a:lnTo>
                  <a:lnTo>
                    <a:pt x="4472996" y="154697"/>
                  </a:lnTo>
                  <a:lnTo>
                    <a:pt x="4449718" y="117189"/>
                  </a:lnTo>
                  <a:lnTo>
                    <a:pt x="4421108" y="83835"/>
                  </a:lnTo>
                  <a:lnTo>
                    <a:pt x="4387754" y="55225"/>
                  </a:lnTo>
                  <a:lnTo>
                    <a:pt x="4350246" y="31947"/>
                  </a:lnTo>
                  <a:lnTo>
                    <a:pt x="4309172" y="14591"/>
                  </a:lnTo>
                  <a:lnTo>
                    <a:pt x="4265123" y="3746"/>
                  </a:lnTo>
                  <a:lnTo>
                    <a:pt x="4218686"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7"/>
            <p:cNvSpPr/>
            <p:nvPr/>
          </p:nvSpPr>
          <p:spPr>
            <a:xfrm>
              <a:off x="6847332" y="3145536"/>
              <a:ext cx="4505325" cy="2862580"/>
            </a:xfrm>
            <a:custGeom>
              <a:rect b="b" l="l" r="r" t="t"/>
              <a:pathLst>
                <a:path extrusionOk="0" h="2862579" w="4505325">
                  <a:moveTo>
                    <a:pt x="0" y="286258"/>
                  </a:moveTo>
                  <a:lnTo>
                    <a:pt x="3746" y="239820"/>
                  </a:lnTo>
                  <a:lnTo>
                    <a:pt x="14591" y="195771"/>
                  </a:lnTo>
                  <a:lnTo>
                    <a:pt x="31947" y="154697"/>
                  </a:lnTo>
                  <a:lnTo>
                    <a:pt x="55225" y="117189"/>
                  </a:lnTo>
                  <a:lnTo>
                    <a:pt x="83835" y="83835"/>
                  </a:lnTo>
                  <a:lnTo>
                    <a:pt x="117189" y="55225"/>
                  </a:lnTo>
                  <a:lnTo>
                    <a:pt x="154697" y="31947"/>
                  </a:lnTo>
                  <a:lnTo>
                    <a:pt x="195771" y="14591"/>
                  </a:lnTo>
                  <a:lnTo>
                    <a:pt x="239820" y="3746"/>
                  </a:lnTo>
                  <a:lnTo>
                    <a:pt x="286258" y="0"/>
                  </a:lnTo>
                  <a:lnTo>
                    <a:pt x="4218686" y="0"/>
                  </a:lnTo>
                  <a:lnTo>
                    <a:pt x="4265123" y="3746"/>
                  </a:lnTo>
                  <a:lnTo>
                    <a:pt x="4309172" y="14591"/>
                  </a:lnTo>
                  <a:lnTo>
                    <a:pt x="4350246" y="31947"/>
                  </a:lnTo>
                  <a:lnTo>
                    <a:pt x="4387754" y="55225"/>
                  </a:lnTo>
                  <a:lnTo>
                    <a:pt x="4421108" y="83835"/>
                  </a:lnTo>
                  <a:lnTo>
                    <a:pt x="4449718" y="117189"/>
                  </a:lnTo>
                  <a:lnTo>
                    <a:pt x="4472996" y="154697"/>
                  </a:lnTo>
                  <a:lnTo>
                    <a:pt x="4490352" y="195771"/>
                  </a:lnTo>
                  <a:lnTo>
                    <a:pt x="4501197" y="239820"/>
                  </a:lnTo>
                  <a:lnTo>
                    <a:pt x="4504944" y="286258"/>
                  </a:lnTo>
                  <a:lnTo>
                    <a:pt x="4504944" y="2575864"/>
                  </a:lnTo>
                  <a:lnTo>
                    <a:pt x="4501197" y="2622288"/>
                  </a:lnTo>
                  <a:lnTo>
                    <a:pt x="4490352" y="2666327"/>
                  </a:lnTo>
                  <a:lnTo>
                    <a:pt x="4472996" y="2707391"/>
                  </a:lnTo>
                  <a:lnTo>
                    <a:pt x="4449718" y="2744893"/>
                  </a:lnTo>
                  <a:lnTo>
                    <a:pt x="4421108" y="2778242"/>
                  </a:lnTo>
                  <a:lnTo>
                    <a:pt x="4387754" y="2806849"/>
                  </a:lnTo>
                  <a:lnTo>
                    <a:pt x="4350246" y="2830125"/>
                  </a:lnTo>
                  <a:lnTo>
                    <a:pt x="4309172" y="2847480"/>
                  </a:lnTo>
                  <a:lnTo>
                    <a:pt x="4265123" y="2858325"/>
                  </a:lnTo>
                  <a:lnTo>
                    <a:pt x="4218686" y="2862072"/>
                  </a:lnTo>
                  <a:lnTo>
                    <a:pt x="286258" y="2862072"/>
                  </a:lnTo>
                  <a:lnTo>
                    <a:pt x="239820" y="2858325"/>
                  </a:lnTo>
                  <a:lnTo>
                    <a:pt x="195771" y="2847480"/>
                  </a:lnTo>
                  <a:lnTo>
                    <a:pt x="154697" y="2830125"/>
                  </a:lnTo>
                  <a:lnTo>
                    <a:pt x="117189" y="2806849"/>
                  </a:lnTo>
                  <a:lnTo>
                    <a:pt x="83835" y="2778242"/>
                  </a:lnTo>
                  <a:lnTo>
                    <a:pt x="55225" y="2744893"/>
                  </a:lnTo>
                  <a:lnTo>
                    <a:pt x="31947" y="2707391"/>
                  </a:lnTo>
                  <a:lnTo>
                    <a:pt x="14591" y="2666327"/>
                  </a:lnTo>
                  <a:lnTo>
                    <a:pt x="3746" y="2622288"/>
                  </a:lnTo>
                  <a:lnTo>
                    <a:pt x="0" y="2575864"/>
                  </a:lnTo>
                  <a:lnTo>
                    <a:pt x="0" y="286258"/>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1" name="Google Shape;251;p17"/>
          <p:cNvSpPr txBox="1"/>
          <p:nvPr/>
        </p:nvSpPr>
        <p:spPr>
          <a:xfrm>
            <a:off x="7076058" y="3764660"/>
            <a:ext cx="4044315" cy="1555750"/>
          </a:xfrm>
          <a:prstGeom prst="rect">
            <a:avLst/>
          </a:prstGeom>
          <a:noFill/>
          <a:ln>
            <a:noFill/>
          </a:ln>
        </p:spPr>
        <p:txBody>
          <a:bodyPr anchorCtr="0" anchor="t" bIns="0" lIns="0" spcFirstLastPara="1" rIns="0" wrap="square" tIns="71100">
            <a:spAutoFit/>
          </a:bodyPr>
          <a:lstStyle/>
          <a:p>
            <a:pPr indent="1904" lvl="0" marL="12700" marR="5080" rtl="0" algn="ctr">
              <a:lnSpc>
                <a:spcPct val="86200"/>
              </a:lnSpc>
              <a:spcBef>
                <a:spcPts val="0"/>
              </a:spcBef>
              <a:spcAft>
                <a:spcPts val="0"/>
              </a:spcAft>
              <a:buNone/>
            </a:pPr>
            <a:r>
              <a:rPr lang="en-US" sz="2800">
                <a:solidFill>
                  <a:schemeClr val="dk1"/>
                </a:solidFill>
                <a:latin typeface="Times New Roman"/>
                <a:ea typeface="Times New Roman"/>
                <a:cs typeface="Times New Roman"/>
                <a:sym typeface="Times New Roman"/>
              </a:rPr>
              <a:t>How much worse the  algorithm does on the dev  (or test) set than the training  set is algorithm’s </a:t>
            </a:r>
            <a:r>
              <a:rPr b="1" lang="en-US" sz="2800">
                <a:solidFill>
                  <a:schemeClr val="dk1"/>
                </a:solidFill>
                <a:latin typeface="Times New Roman"/>
                <a:ea typeface="Times New Roman"/>
                <a:cs typeface="Times New Roman"/>
                <a:sym typeface="Times New Roman"/>
              </a:rPr>
              <a:t>variance </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sp>
        <p:nvSpPr>
          <p:cNvPr id="252" name="Google Shape;252;p17"/>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53" name="Google Shape;253;p17"/>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916939" y="626440"/>
            <a:ext cx="31330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Bias/Variance</a:t>
            </a:r>
            <a:endParaRPr/>
          </a:p>
        </p:txBody>
      </p:sp>
      <p:graphicFrame>
        <p:nvGraphicFramePr>
          <p:cNvPr id="259" name="Google Shape;259;p18"/>
          <p:cNvGraphicFramePr/>
          <p:nvPr/>
        </p:nvGraphicFramePr>
        <p:xfrm>
          <a:off x="838200" y="1403603"/>
          <a:ext cx="3000000" cy="3000000"/>
        </p:xfrm>
        <a:graphic>
          <a:graphicData uri="http://schemas.openxmlformats.org/drawingml/2006/table">
            <a:tbl>
              <a:tblPr bandRow="1" firstRow="1">
                <a:noFill/>
                <a:tableStyleId>{F5053565-1A8A-4701-89FF-5675B42DAEC3}</a:tableStyleId>
              </a:tblPr>
              <a:tblGrid>
                <a:gridCol w="2169150"/>
                <a:gridCol w="2172325"/>
                <a:gridCol w="2172325"/>
                <a:gridCol w="2172325"/>
                <a:gridCol w="2169800"/>
              </a:tblGrid>
              <a:tr h="942150">
                <a:tc>
                  <a:txBody>
                    <a:bodyPr/>
                    <a:lstStyle/>
                    <a:p>
                      <a:pPr indent="0" lvl="0" marL="88265" marR="829310" rtl="0" algn="l">
                        <a:lnSpc>
                          <a:spcPct val="100000"/>
                        </a:lnSpc>
                        <a:spcBef>
                          <a:spcPts val="0"/>
                        </a:spcBef>
                        <a:spcAft>
                          <a:spcPts val="0"/>
                        </a:spcAft>
                        <a:buNone/>
                      </a:pPr>
                      <a:r>
                        <a:rPr lang="en-US" sz="2800" u="none" cap="none" strike="noStrike">
                          <a:latin typeface="Calibri"/>
                          <a:ea typeface="Calibri"/>
                          <a:cs typeface="Calibri"/>
                          <a:sym typeface="Calibri"/>
                        </a:rPr>
                        <a:t>Train Set  Error</a:t>
                      </a:r>
                      <a:endParaRPr sz="2800" u="none" cap="none" strike="noStrike">
                        <a:latin typeface="Calibri"/>
                        <a:ea typeface="Calibri"/>
                        <a:cs typeface="Calibri"/>
                        <a:sym typeface="Calibri"/>
                      </a:endParaRPr>
                    </a:p>
                  </a:txBody>
                  <a:tcPr marT="1967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800" u="none" cap="none" strike="noStrike">
                          <a:latin typeface="Calibri"/>
                          <a:ea typeface="Calibri"/>
                          <a:cs typeface="Calibri"/>
                          <a:sym typeface="Calibri"/>
                        </a:rPr>
                        <a:t>1</a:t>
                      </a:r>
                      <a:endParaRPr sz="2800" u="none" cap="none" strike="noStrike">
                        <a:latin typeface="Calibri"/>
                        <a:ea typeface="Calibri"/>
                        <a:cs typeface="Calibri"/>
                        <a:sym typeface="Calibri"/>
                      </a:endParaRPr>
                    </a:p>
                  </a:txBody>
                  <a:tcPr marT="19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12</a:t>
                      </a:r>
                      <a:endParaRPr sz="2800" u="none" cap="none" strike="noStrike">
                        <a:latin typeface="Calibri"/>
                        <a:ea typeface="Calibri"/>
                        <a:cs typeface="Calibri"/>
                        <a:sym typeface="Calibri"/>
                      </a:endParaRPr>
                    </a:p>
                  </a:txBody>
                  <a:tcPr marT="19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8</a:t>
                      </a:r>
                      <a:endParaRPr sz="2800" u="none" cap="none" strike="noStrike">
                        <a:latin typeface="Calibri"/>
                        <a:ea typeface="Calibri"/>
                        <a:cs typeface="Calibri"/>
                        <a:sym typeface="Calibri"/>
                      </a:endParaRPr>
                    </a:p>
                  </a:txBody>
                  <a:tcPr marT="19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1</a:t>
                      </a:r>
                      <a:endParaRPr sz="2800" u="none" cap="none" strike="noStrike">
                        <a:latin typeface="Calibri"/>
                        <a:ea typeface="Calibri"/>
                        <a:cs typeface="Calibri"/>
                        <a:sym typeface="Calibri"/>
                      </a:endParaRPr>
                    </a:p>
                  </a:txBody>
                  <a:tcPr marT="1967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518150">
                <a:tc>
                  <a:txBody>
                    <a:bodyPr/>
                    <a:lstStyle/>
                    <a:p>
                      <a:pPr indent="0" lvl="0" marL="88265" marR="0" rtl="0" algn="l">
                        <a:lnSpc>
                          <a:spcPct val="100000"/>
                        </a:lnSpc>
                        <a:spcBef>
                          <a:spcPts val="0"/>
                        </a:spcBef>
                        <a:spcAft>
                          <a:spcPts val="0"/>
                        </a:spcAft>
                        <a:buNone/>
                      </a:pPr>
                      <a:r>
                        <a:rPr lang="en-US" sz="2800" u="none" cap="none" strike="noStrike">
                          <a:latin typeface="Calibri"/>
                          <a:ea typeface="Calibri"/>
                          <a:cs typeface="Calibri"/>
                          <a:sym typeface="Calibri"/>
                        </a:rPr>
                        <a:t>Dev Set Error</a:t>
                      </a:r>
                      <a:endParaRPr sz="2800" u="none" cap="none" strike="noStrike">
                        <a:latin typeface="Calibri"/>
                        <a:ea typeface="Calibri"/>
                        <a:cs typeface="Calibri"/>
                        <a:sym typeface="Calibri"/>
                      </a:endParaRPr>
                    </a:p>
                  </a:txBody>
                  <a:tcPr marT="2285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800" u="none" cap="none" strike="noStrike">
                          <a:latin typeface="Calibri"/>
                          <a:ea typeface="Calibri"/>
                          <a:cs typeface="Calibri"/>
                          <a:sym typeface="Calibri"/>
                        </a:rPr>
                        <a:t>9</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13</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16</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1.5</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94487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800" u="none" cap="none" strike="noStrike">
                          <a:latin typeface="Calibri"/>
                          <a:ea typeface="Calibri"/>
                          <a:cs typeface="Calibri"/>
                          <a:sym typeface="Calibri"/>
                        </a:rPr>
                        <a:t>High Variance</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High Bias</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94615" rtl="0" algn="l">
                        <a:lnSpc>
                          <a:spcPct val="100000"/>
                        </a:lnSpc>
                        <a:spcBef>
                          <a:spcPts val="0"/>
                        </a:spcBef>
                        <a:spcAft>
                          <a:spcPts val="0"/>
                        </a:spcAft>
                        <a:buNone/>
                      </a:pPr>
                      <a:r>
                        <a:rPr lang="en-US" sz="2800" u="none" cap="none" strike="noStrike">
                          <a:latin typeface="Calibri"/>
                          <a:ea typeface="Calibri"/>
                          <a:cs typeface="Calibri"/>
                          <a:sym typeface="Calibri"/>
                        </a:rPr>
                        <a:t>High Bias,  High Variance</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159385" rtl="0" algn="l">
                        <a:lnSpc>
                          <a:spcPct val="100000"/>
                        </a:lnSpc>
                        <a:spcBef>
                          <a:spcPts val="0"/>
                        </a:spcBef>
                        <a:spcAft>
                          <a:spcPts val="0"/>
                        </a:spcAft>
                        <a:buNone/>
                      </a:pPr>
                      <a:r>
                        <a:rPr lang="en-US" sz="2800" u="none" cap="none" strike="noStrike">
                          <a:latin typeface="Calibri"/>
                          <a:ea typeface="Calibri"/>
                          <a:cs typeface="Calibri"/>
                          <a:sym typeface="Calibri"/>
                        </a:rPr>
                        <a:t>Low Bias  Low Variance</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51530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800" u="none" cap="none" strike="noStrike">
                          <a:latin typeface="Calibri"/>
                          <a:ea typeface="Calibri"/>
                          <a:cs typeface="Calibri"/>
                          <a:sym typeface="Calibri"/>
                        </a:rPr>
                        <a:t>Overfitting</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Underfitting</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Underfitting</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800" u="none" cap="none" strike="noStrike">
                          <a:latin typeface="Calibri"/>
                          <a:ea typeface="Calibri"/>
                          <a:cs typeface="Calibri"/>
                          <a:sym typeface="Calibri"/>
                        </a:rPr>
                        <a:t>Good fit</a:t>
                      </a:r>
                      <a:endParaRPr sz="2800" u="none" cap="none" strike="noStrike">
                        <a:latin typeface="Calibri"/>
                        <a:ea typeface="Calibri"/>
                        <a:cs typeface="Calibri"/>
                        <a:sym typeface="Calibri"/>
                      </a:endParaRPr>
                    </a:p>
                  </a:txBody>
                  <a:tcPr marT="2285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
        <p:nvSpPr>
          <p:cNvPr id="260" name="Google Shape;260;p18"/>
          <p:cNvSpPr/>
          <p:nvPr/>
        </p:nvSpPr>
        <p:spPr>
          <a:xfrm>
            <a:off x="838200" y="4553711"/>
            <a:ext cx="10861675" cy="800100"/>
          </a:xfrm>
          <a:custGeom>
            <a:rect b="b" l="l" r="r" t="t"/>
            <a:pathLst>
              <a:path extrusionOk="0" h="800100" w="10861675">
                <a:moveTo>
                  <a:pt x="0" y="800100"/>
                </a:moveTo>
                <a:lnTo>
                  <a:pt x="10861548" y="800100"/>
                </a:lnTo>
                <a:lnTo>
                  <a:pt x="10861548" y="0"/>
                </a:lnTo>
                <a:lnTo>
                  <a:pt x="0" y="0"/>
                </a:lnTo>
                <a:lnTo>
                  <a:pt x="0" y="80010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8"/>
          <p:cNvSpPr txBox="1"/>
          <p:nvPr/>
        </p:nvSpPr>
        <p:spPr>
          <a:xfrm>
            <a:off x="844296" y="4577029"/>
            <a:ext cx="10849610" cy="727710"/>
          </a:xfrm>
          <a:prstGeom prst="rect">
            <a:avLst/>
          </a:prstGeom>
          <a:noFill/>
          <a:ln>
            <a:noFill/>
          </a:ln>
        </p:spPr>
        <p:txBody>
          <a:bodyPr anchorCtr="0" anchor="t" bIns="0" lIns="0" spcFirstLastPara="1" rIns="0" wrap="square" tIns="13325">
            <a:spAutoFit/>
          </a:bodyPr>
          <a:lstStyle/>
          <a:p>
            <a:pPr indent="0" lvl="0" marL="85090" marR="0" rtl="0" algn="l">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Multi dimensional system can have high bias in some areas and high variance in some</a:t>
            </a:r>
            <a:endParaRPr sz="2300">
              <a:solidFill>
                <a:schemeClr val="dk1"/>
              </a:solidFill>
              <a:latin typeface="Times New Roman"/>
              <a:ea typeface="Times New Roman"/>
              <a:cs typeface="Times New Roman"/>
              <a:sym typeface="Times New Roman"/>
            </a:endParaRPr>
          </a:p>
          <a:p>
            <a:pPr indent="0" lvl="0" marL="85090" marR="0" rtl="0" algn="l">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other areas of the system, resulting in High Bias and High Variance issue</a:t>
            </a:r>
            <a:endParaRPr sz="2300">
              <a:solidFill>
                <a:schemeClr val="dk1"/>
              </a:solidFill>
              <a:latin typeface="Times New Roman"/>
              <a:ea typeface="Times New Roman"/>
              <a:cs typeface="Times New Roman"/>
              <a:sym typeface="Times New Roman"/>
            </a:endParaRPr>
          </a:p>
        </p:txBody>
      </p:sp>
      <p:sp>
        <p:nvSpPr>
          <p:cNvPr id="262" name="Google Shape;262;p18"/>
          <p:cNvSpPr/>
          <p:nvPr/>
        </p:nvSpPr>
        <p:spPr>
          <a:xfrm>
            <a:off x="838200" y="5315711"/>
            <a:ext cx="10862310" cy="0"/>
          </a:xfrm>
          <a:custGeom>
            <a:rect b="b" l="l" r="r" t="t"/>
            <a:pathLst>
              <a:path extrusionOk="0" h="120000" w="10862310">
                <a:moveTo>
                  <a:pt x="0" y="0"/>
                </a:moveTo>
                <a:lnTo>
                  <a:pt x="1086205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8"/>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64" name="Google Shape;264;p18"/>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19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19"/>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270" name="Google Shape;270;p19"/>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20</a:t>
            </a:r>
            <a:endParaRPr/>
          </a:p>
        </p:txBody>
      </p:sp>
      <p:sp>
        <p:nvSpPr>
          <p:cNvPr id="271" name="Google Shape;271;p19"/>
          <p:cNvSpPr txBox="1"/>
          <p:nvPr>
            <p:ph type="title"/>
          </p:nvPr>
        </p:nvSpPr>
        <p:spPr>
          <a:xfrm>
            <a:off x="916939" y="626440"/>
            <a:ext cx="22796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High Bias</a:t>
            </a:r>
            <a:endParaRPr/>
          </a:p>
        </p:txBody>
      </p:sp>
      <p:graphicFrame>
        <p:nvGraphicFramePr>
          <p:cNvPr id="272" name="Google Shape;272;p19"/>
          <p:cNvGraphicFramePr/>
          <p:nvPr/>
        </p:nvGraphicFramePr>
        <p:xfrm>
          <a:off x="507491" y="5216652"/>
          <a:ext cx="3000000" cy="3000000"/>
        </p:xfrm>
        <a:graphic>
          <a:graphicData uri="http://schemas.openxmlformats.org/drawingml/2006/table">
            <a:tbl>
              <a:tblPr bandRow="1" firstRow="1">
                <a:noFill/>
                <a:tableStyleId>{F5053565-1A8A-4701-89FF-5675B42DAEC3}</a:tableStyleId>
              </a:tblPr>
              <a:tblGrid>
                <a:gridCol w="3779525"/>
                <a:gridCol w="591175"/>
                <a:gridCol w="6787525"/>
              </a:tblGrid>
              <a:tr h="109725">
                <a:tc rowSpan="4">
                  <a:txBody>
                    <a:bodyPr/>
                    <a:lstStyle/>
                    <a:p>
                      <a:pPr indent="0" lvl="0" marL="43815" marR="39370" rtl="0" algn="ctr">
                        <a:lnSpc>
                          <a:spcPct val="86400"/>
                        </a:lnSpc>
                        <a:spcBef>
                          <a:spcPts val="0"/>
                        </a:spcBef>
                        <a:spcAft>
                          <a:spcPts val="0"/>
                        </a:spcAft>
                        <a:buNone/>
                      </a:pPr>
                      <a:r>
                        <a:rPr b="1" lang="en-US" sz="2100" u="none" cap="none" strike="noStrike">
                          <a:latin typeface="Times New Roman"/>
                          <a:ea typeface="Times New Roman"/>
                          <a:cs typeface="Times New Roman"/>
                          <a:sym typeface="Times New Roman"/>
                        </a:rPr>
                        <a:t>Modify model architecture </a:t>
                      </a:r>
                      <a:r>
                        <a:rPr lang="en-US" sz="2100" u="none" cap="none" strike="noStrike">
                          <a:latin typeface="Times New Roman"/>
                          <a:ea typeface="Times New Roman"/>
                          <a:cs typeface="Times New Roman"/>
                          <a:sym typeface="Times New Roman"/>
                        </a:rPr>
                        <a:t>(such  as neural network architecture) so  that it is more suitable for your  problem</a:t>
                      </a:r>
                      <a:endParaRPr sz="2100" u="none" cap="none" strike="noStrike">
                        <a:latin typeface="Times New Roman"/>
                        <a:ea typeface="Times New Roman"/>
                        <a:cs typeface="Times New Roman"/>
                        <a:sym typeface="Times New Roman"/>
                      </a:endParaRPr>
                    </a:p>
                  </a:txBody>
                  <a:tcPr marT="1275"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tcPr>
                </a:tc>
                <a:tc hMerge="1"/>
              </a:tr>
              <a:tr h="450350">
                <a:tc v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B cap="flat" cmpd="sng" w="12700">
                      <a:solidFill>
                        <a:srgbClr val="34589C"/>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2100" u="none" cap="none" strike="noStrike">
                          <a:latin typeface="Times New Roman"/>
                          <a:ea typeface="Times New Roman"/>
                          <a:cs typeface="Times New Roman"/>
                          <a:sym typeface="Times New Roman"/>
                        </a:rPr>
                        <a:t>This can affect both bias and variance.</a:t>
                      </a:r>
                      <a:endParaRPr sz="2100" u="none" cap="none" strike="noStrike">
                        <a:latin typeface="Times New Roman"/>
                        <a:ea typeface="Times New Roman"/>
                        <a:cs typeface="Times New Roman"/>
                        <a:sym typeface="Times New Roman"/>
                      </a:endParaRPr>
                    </a:p>
                  </a:txBody>
                  <a:tcPr marT="1275"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tcPr>
                </a:tc>
              </a:tr>
              <a:tr h="450350">
                <a:tc v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12700">
                      <a:solidFill>
                        <a:srgbClr val="34589C"/>
                      </a:solidFill>
                      <a:prstDash val="solid"/>
                      <a:round/>
                      <a:headEnd len="sm" w="sm" type="none"/>
                      <a:tailEnd len="sm" w="sm" type="none"/>
                    </a:lnT>
                  </a:tcPr>
                </a:tc>
                <a:tc vMerge="1"/>
              </a:tr>
              <a:tr h="109725">
                <a:tc vMerge="1"/>
                <a:tc gridSpan="2">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tcPr>
                </a:tc>
                <a:tc hMerge="1"/>
              </a:tr>
            </a:tbl>
          </a:graphicData>
        </a:graphic>
      </p:graphicFrame>
      <p:graphicFrame>
        <p:nvGraphicFramePr>
          <p:cNvPr id="273" name="Google Shape;273;p19"/>
          <p:cNvGraphicFramePr/>
          <p:nvPr/>
        </p:nvGraphicFramePr>
        <p:xfrm>
          <a:off x="507491" y="3947159"/>
          <a:ext cx="3000000" cy="3000000"/>
        </p:xfrm>
        <a:graphic>
          <a:graphicData uri="http://schemas.openxmlformats.org/drawingml/2006/table">
            <a:tbl>
              <a:tblPr bandRow="1" firstRow="1">
                <a:noFill/>
                <a:tableStyleId>{F5053565-1A8A-4701-89FF-5675B42DAEC3}</a:tableStyleId>
              </a:tblPr>
              <a:tblGrid>
                <a:gridCol w="3779525"/>
                <a:gridCol w="591175"/>
                <a:gridCol w="6787525"/>
              </a:tblGrid>
              <a:tr h="450350">
                <a:tc rowSpan="2">
                  <a:txBody>
                    <a:bodyPr/>
                    <a:lstStyle/>
                    <a:p>
                      <a:pPr indent="-634" lvl="0" marL="620395" marR="616585" rtl="0" algn="ctr">
                        <a:lnSpc>
                          <a:spcPct val="103333"/>
                        </a:lnSpc>
                        <a:spcBef>
                          <a:spcPts val="0"/>
                        </a:spcBef>
                        <a:spcAft>
                          <a:spcPts val="0"/>
                        </a:spcAft>
                        <a:buNone/>
                      </a:pPr>
                      <a:r>
                        <a:rPr b="1" lang="en-US" sz="2100" u="none" cap="none" strike="noStrike">
                          <a:latin typeface="Times New Roman"/>
                          <a:ea typeface="Times New Roman"/>
                          <a:cs typeface="Times New Roman"/>
                          <a:sym typeface="Times New Roman"/>
                        </a:rPr>
                        <a:t>Reduce or eliminate  regularization </a:t>
                      </a:r>
                      <a:r>
                        <a:rPr lang="en-US" sz="2100" u="none" cap="none" strike="noStrike">
                          <a:latin typeface="Times New Roman"/>
                          <a:ea typeface="Times New Roman"/>
                          <a:cs typeface="Times New Roman"/>
                          <a:sym typeface="Times New Roman"/>
                        </a:rPr>
                        <a:t>(L2, L1  regularization, dropout)</a:t>
                      </a:r>
                      <a:endParaRPr sz="2100" u="none" cap="none" strike="noStrike">
                        <a:latin typeface="Times New Roman"/>
                        <a:ea typeface="Times New Roman"/>
                        <a:cs typeface="Times New Roman"/>
                        <a:sym typeface="Times New Roman"/>
                      </a:endParaRPr>
                    </a:p>
                  </a:txBody>
                  <a:tcPr marT="3430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B cap="flat" cmpd="sng" w="12700">
                      <a:solidFill>
                        <a:srgbClr val="34589C"/>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2100" u="none" cap="none" strike="noStrike">
                          <a:latin typeface="Times New Roman"/>
                          <a:ea typeface="Times New Roman"/>
                          <a:cs typeface="Times New Roman"/>
                          <a:sym typeface="Times New Roman"/>
                        </a:rPr>
                        <a:t>reduces avoidable bias, but increase variance.</a:t>
                      </a:r>
                      <a:endParaRPr sz="2100" u="none" cap="none" strike="noStrike">
                        <a:latin typeface="Times New Roman"/>
                        <a:ea typeface="Times New Roman"/>
                        <a:cs typeface="Times New Roman"/>
                        <a:sym typeface="Times New Roman"/>
                      </a:endParaRPr>
                    </a:p>
                  </a:txBody>
                  <a:tcPr marT="1275"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r>
              <a:tr h="450350">
                <a:tc v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12700">
                      <a:solidFill>
                        <a:srgbClr val="34589C"/>
                      </a:solidFill>
                      <a:prstDash val="solid"/>
                      <a:round/>
                      <a:headEnd len="sm" w="sm" type="none"/>
                      <a:tailEnd len="sm" w="sm" type="none"/>
                    </a:lnT>
                  </a:tcPr>
                </a:tc>
                <a:tc vMerge="1"/>
              </a:tr>
            </a:tbl>
          </a:graphicData>
        </a:graphic>
      </p:graphicFrame>
      <p:graphicFrame>
        <p:nvGraphicFramePr>
          <p:cNvPr id="274" name="Google Shape;274;p19"/>
          <p:cNvGraphicFramePr/>
          <p:nvPr/>
        </p:nvGraphicFramePr>
        <p:xfrm>
          <a:off x="507491" y="2679192"/>
          <a:ext cx="3000000" cy="3000000"/>
        </p:xfrm>
        <a:graphic>
          <a:graphicData uri="http://schemas.openxmlformats.org/drawingml/2006/table">
            <a:tbl>
              <a:tblPr bandRow="1" firstRow="1">
                <a:noFill/>
                <a:tableStyleId>{F5053565-1A8A-4701-89FF-5675B42DAEC3}</a:tableStyleId>
              </a:tblPr>
              <a:tblGrid>
                <a:gridCol w="3779525"/>
                <a:gridCol w="591175"/>
                <a:gridCol w="6787525"/>
              </a:tblGrid>
              <a:tr h="448825">
                <a:tc rowSpan="2">
                  <a:txBody>
                    <a:bodyPr/>
                    <a:lstStyle/>
                    <a:p>
                      <a:pPr indent="-207645" lvl="0" marL="320040" marR="106679" rtl="0" algn="l">
                        <a:lnSpc>
                          <a:spcPct val="103333"/>
                        </a:lnSpc>
                        <a:spcBef>
                          <a:spcPts val="0"/>
                        </a:spcBef>
                        <a:spcAft>
                          <a:spcPts val="0"/>
                        </a:spcAft>
                        <a:buNone/>
                      </a:pPr>
                      <a:r>
                        <a:rPr b="1" lang="en-US" sz="2100" u="none" cap="none" strike="noStrike">
                          <a:latin typeface="Times New Roman"/>
                          <a:ea typeface="Times New Roman"/>
                          <a:cs typeface="Times New Roman"/>
                          <a:sym typeface="Times New Roman"/>
                        </a:rPr>
                        <a:t>Modify input features based on  insights from error analysis</a:t>
                      </a:r>
                      <a:endParaRPr sz="2100" u="none" cap="none" strike="noStrike">
                        <a:latin typeface="Times New Roman"/>
                        <a:ea typeface="Times New Roman"/>
                        <a:cs typeface="Times New Roman"/>
                        <a:sym typeface="Times New Roman"/>
                      </a:endParaRPr>
                    </a:p>
                  </a:txBody>
                  <a:tcPr marT="170825"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B cap="flat" cmpd="sng" w="12700">
                      <a:solidFill>
                        <a:srgbClr val="34589C"/>
                      </a:solidFill>
                      <a:prstDash val="solid"/>
                      <a:round/>
                      <a:headEnd len="sm" w="sm" type="none"/>
                      <a:tailEnd len="sm" w="sm" type="none"/>
                    </a:lnB>
                  </a:tcPr>
                </a:tc>
                <a:tc rowSpan="2">
                  <a:txBody>
                    <a:bodyPr/>
                    <a:lstStyle/>
                    <a:p>
                      <a:pPr indent="0" lvl="0" marL="156845" marR="154940" rtl="0" algn="ctr">
                        <a:lnSpc>
                          <a:spcPct val="103333"/>
                        </a:lnSpc>
                        <a:spcBef>
                          <a:spcPts val="0"/>
                        </a:spcBef>
                        <a:spcAft>
                          <a:spcPts val="0"/>
                        </a:spcAft>
                        <a:buNone/>
                      </a:pPr>
                      <a:r>
                        <a:rPr lang="en-US" sz="2100" u="none" cap="none" strike="noStrike">
                          <a:latin typeface="Times New Roman"/>
                          <a:ea typeface="Times New Roman"/>
                          <a:cs typeface="Times New Roman"/>
                          <a:sym typeface="Times New Roman"/>
                        </a:rPr>
                        <a:t>Create additional features that help the algorithm eliminate a  particular category of errors.	These new features could help  with both bias and variance.</a:t>
                      </a:r>
                      <a:endParaRPr sz="2100" u="none" cap="none" strike="noStrike">
                        <a:latin typeface="Times New Roman"/>
                        <a:ea typeface="Times New Roman"/>
                        <a:cs typeface="Times New Roman"/>
                        <a:sym typeface="Times New Roman"/>
                      </a:endParaRPr>
                    </a:p>
                  </a:txBody>
                  <a:tcPr marT="33025"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r>
              <a:tr h="450350">
                <a:tc v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12700">
                      <a:solidFill>
                        <a:srgbClr val="34589C"/>
                      </a:solidFill>
                      <a:prstDash val="solid"/>
                      <a:round/>
                      <a:headEnd len="sm" w="sm" type="none"/>
                      <a:tailEnd len="sm" w="sm" type="none"/>
                    </a:lnT>
                  </a:tcPr>
                </a:tc>
                <a:tc vMerge="1"/>
              </a:tr>
            </a:tbl>
          </a:graphicData>
        </a:graphic>
      </p:graphicFrame>
      <p:graphicFrame>
        <p:nvGraphicFramePr>
          <p:cNvPr id="275" name="Google Shape;275;p19"/>
          <p:cNvGraphicFramePr/>
          <p:nvPr/>
        </p:nvGraphicFramePr>
        <p:xfrm>
          <a:off x="507491" y="1409700"/>
          <a:ext cx="3000000" cy="3000000"/>
        </p:xfrm>
        <a:graphic>
          <a:graphicData uri="http://schemas.openxmlformats.org/drawingml/2006/table">
            <a:tbl>
              <a:tblPr bandRow="1" firstRow="1">
                <a:noFill/>
                <a:tableStyleId>{F5053565-1A8A-4701-89FF-5675B42DAEC3}</a:tableStyleId>
              </a:tblPr>
              <a:tblGrid>
                <a:gridCol w="3779525"/>
                <a:gridCol w="591175"/>
                <a:gridCol w="6787525"/>
              </a:tblGrid>
              <a:tr h="450350">
                <a:tc rowSpan="2">
                  <a:txBody>
                    <a:bodyPr/>
                    <a:lstStyle/>
                    <a:p>
                      <a:pPr indent="-370840" lvl="0" marL="480059" marR="103504" rtl="0" algn="l">
                        <a:lnSpc>
                          <a:spcPct val="103333"/>
                        </a:lnSpc>
                        <a:spcBef>
                          <a:spcPts val="0"/>
                        </a:spcBef>
                        <a:spcAft>
                          <a:spcPts val="0"/>
                        </a:spcAft>
                        <a:buNone/>
                      </a:pPr>
                      <a:r>
                        <a:rPr b="1" lang="en-US" sz="2100" u="none" cap="none" strike="noStrike">
                          <a:latin typeface="Times New Roman"/>
                          <a:ea typeface="Times New Roman"/>
                          <a:cs typeface="Times New Roman"/>
                          <a:sym typeface="Times New Roman"/>
                        </a:rPr>
                        <a:t>Increase the model size </a:t>
                      </a:r>
                      <a:r>
                        <a:rPr lang="en-US" sz="2100" u="none" cap="none" strike="noStrike">
                          <a:latin typeface="Times New Roman"/>
                          <a:ea typeface="Times New Roman"/>
                          <a:cs typeface="Times New Roman"/>
                          <a:sym typeface="Times New Roman"/>
                        </a:rPr>
                        <a:t>(such as  number of neurons/layers)</a:t>
                      </a:r>
                      <a:endParaRPr sz="2100" u="none" cap="none" strike="noStrike">
                        <a:latin typeface="Times New Roman"/>
                        <a:ea typeface="Times New Roman"/>
                        <a:cs typeface="Times New Roman"/>
                        <a:sym typeface="Times New Roman"/>
                      </a:endParaRPr>
                    </a:p>
                  </a:txBody>
                  <a:tcPr marT="17145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B cap="flat" cmpd="sng" w="12700">
                      <a:solidFill>
                        <a:srgbClr val="34589C"/>
                      </a:solidFill>
                      <a:prstDash val="solid"/>
                      <a:round/>
                      <a:headEnd len="sm" w="sm" type="none"/>
                      <a:tailEnd len="sm" w="sm" type="none"/>
                    </a:lnB>
                  </a:tcPr>
                </a:tc>
                <a:tc rowSpan="2">
                  <a:txBody>
                    <a:bodyPr/>
                    <a:lstStyle/>
                    <a:p>
                      <a:pPr indent="-1269" lvl="0" marL="85725" marR="81915" rtl="0" algn="ctr">
                        <a:lnSpc>
                          <a:spcPct val="103333"/>
                        </a:lnSpc>
                        <a:spcBef>
                          <a:spcPts val="0"/>
                        </a:spcBef>
                        <a:spcAft>
                          <a:spcPts val="0"/>
                        </a:spcAft>
                        <a:buNone/>
                      </a:pPr>
                      <a:r>
                        <a:rPr lang="en-US" sz="2100" u="none" cap="none" strike="noStrike">
                          <a:latin typeface="Times New Roman"/>
                          <a:ea typeface="Times New Roman"/>
                          <a:cs typeface="Times New Roman"/>
                          <a:sym typeface="Times New Roman"/>
                        </a:rPr>
                        <a:t>It allows to fit the training set better. If you find that this  increases variance, then use regularization, which will usually  eliminate the increase in variance.</a:t>
                      </a:r>
                      <a:endParaRPr sz="2100" u="none" cap="none" strike="noStrike">
                        <a:latin typeface="Times New Roman"/>
                        <a:ea typeface="Times New Roman"/>
                        <a:cs typeface="Times New Roman"/>
                        <a:sym typeface="Times New Roman"/>
                      </a:endParaRPr>
                    </a:p>
                  </a:txBody>
                  <a:tcPr marT="33025"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28575">
                      <a:solidFill>
                        <a:srgbClr val="3C67B0"/>
                      </a:solidFill>
                      <a:prstDash val="solid"/>
                      <a:round/>
                      <a:headEnd len="sm" w="sm" type="none"/>
                      <a:tailEnd len="sm" w="sm" type="none"/>
                    </a:lnT>
                    <a:lnB cap="flat" cmpd="sng" w="28575">
                      <a:solidFill>
                        <a:srgbClr val="3C67B0"/>
                      </a:solidFill>
                      <a:prstDash val="solid"/>
                      <a:round/>
                      <a:headEnd len="sm" w="sm" type="none"/>
                      <a:tailEnd len="sm" w="sm" type="none"/>
                    </a:lnB>
                  </a:tcPr>
                </a:tc>
              </a:tr>
              <a:tr h="450350">
                <a:tc v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28575">
                      <a:solidFill>
                        <a:srgbClr val="3C67B0"/>
                      </a:solidFill>
                      <a:prstDash val="solid"/>
                      <a:round/>
                      <a:headEnd len="sm" w="sm" type="none"/>
                      <a:tailEnd len="sm" w="sm" type="none"/>
                    </a:lnL>
                    <a:lnR cap="flat" cmpd="sng" w="28575">
                      <a:solidFill>
                        <a:srgbClr val="3C67B0"/>
                      </a:solidFill>
                      <a:prstDash val="solid"/>
                      <a:round/>
                      <a:headEnd len="sm" w="sm" type="none"/>
                      <a:tailEnd len="sm" w="sm" type="none"/>
                    </a:lnR>
                    <a:lnT cap="flat" cmpd="sng" w="12700">
                      <a:solidFill>
                        <a:srgbClr val="34589C"/>
                      </a:solidFill>
                      <a:prstDash val="solid"/>
                      <a:round/>
                      <a:headEnd len="sm" w="sm" type="none"/>
                      <a:tailEnd len="sm" w="sm" type="none"/>
                    </a:lnT>
                  </a:tcPr>
                </a:tc>
                <a:tc v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2"/>
          <p:cNvSpPr txBox="1"/>
          <p:nvPr>
            <p:ph type="title"/>
          </p:nvPr>
        </p:nvSpPr>
        <p:spPr>
          <a:xfrm>
            <a:off x="916939" y="324688"/>
            <a:ext cx="10358120" cy="1301114"/>
          </a:xfrm>
          <a:prstGeom prst="rect">
            <a:avLst/>
          </a:prstGeom>
          <a:noFill/>
          <a:ln>
            <a:noFill/>
          </a:ln>
        </p:spPr>
        <p:txBody>
          <a:bodyPr anchorCtr="0" anchor="t" bIns="0" lIns="0" spcFirstLastPara="1" rIns="0" wrap="square" tIns="336075">
            <a:spAutoFit/>
          </a:bodyPr>
          <a:lstStyle/>
          <a:p>
            <a:pPr indent="-3670300" lvl="0" marL="4848225" marR="5080" rtl="0" algn="l">
              <a:lnSpc>
                <a:spcPct val="108055"/>
              </a:lnSpc>
              <a:spcBef>
                <a:spcPts val="0"/>
              </a:spcBef>
              <a:spcAft>
                <a:spcPts val="0"/>
              </a:spcAft>
              <a:buNone/>
            </a:pPr>
            <a:r>
              <a:rPr lang="en-US" sz="3600"/>
              <a:t>Distribution of data for improving the accuracy of  the model</a:t>
            </a:r>
            <a:endParaRPr sz="3600"/>
          </a:p>
        </p:txBody>
      </p:sp>
      <p:pic>
        <p:nvPicPr>
          <p:cNvPr id="78" name="Google Shape;78;p2"/>
          <p:cNvPicPr preferRelativeResize="0"/>
          <p:nvPr/>
        </p:nvPicPr>
        <p:blipFill rotWithShape="1">
          <a:blip r:embed="rId3">
            <a:alphaModFix/>
          </a:blip>
          <a:srcRect b="0" l="0" r="0" t="0"/>
          <a:stretch/>
        </p:blipFill>
        <p:spPr>
          <a:xfrm>
            <a:off x="835152" y="6166103"/>
            <a:ext cx="10528554" cy="20573"/>
          </a:xfrm>
          <a:prstGeom prst="rect">
            <a:avLst/>
          </a:prstGeom>
          <a:noFill/>
          <a:ln>
            <a:noFill/>
          </a:ln>
        </p:spPr>
      </p:pic>
      <p:pic>
        <p:nvPicPr>
          <p:cNvPr id="79" name="Google Shape;79;p2"/>
          <p:cNvPicPr preferRelativeResize="0"/>
          <p:nvPr/>
        </p:nvPicPr>
        <p:blipFill rotWithShape="1">
          <a:blip r:embed="rId3">
            <a:alphaModFix/>
          </a:blip>
          <a:srcRect b="0" l="0" r="0" t="0"/>
          <a:stretch/>
        </p:blipFill>
        <p:spPr>
          <a:xfrm>
            <a:off x="835152" y="4692396"/>
            <a:ext cx="10528554" cy="20574"/>
          </a:xfrm>
          <a:prstGeom prst="rect">
            <a:avLst/>
          </a:prstGeom>
          <a:noFill/>
          <a:ln>
            <a:noFill/>
          </a:ln>
        </p:spPr>
      </p:pic>
      <p:grpSp>
        <p:nvGrpSpPr>
          <p:cNvPr id="80" name="Google Shape;80;p2"/>
          <p:cNvGrpSpPr/>
          <p:nvPr/>
        </p:nvGrpSpPr>
        <p:grpSpPr>
          <a:xfrm>
            <a:off x="824483" y="1812035"/>
            <a:ext cx="10539222" cy="1428750"/>
            <a:chOff x="824483" y="1812035"/>
            <a:chExt cx="10539222" cy="1428750"/>
          </a:xfrm>
        </p:grpSpPr>
        <p:pic>
          <p:nvPicPr>
            <p:cNvPr id="81" name="Google Shape;81;p2"/>
            <p:cNvPicPr preferRelativeResize="0"/>
            <p:nvPr/>
          </p:nvPicPr>
          <p:blipFill rotWithShape="1">
            <a:blip r:embed="rId3">
              <a:alphaModFix/>
            </a:blip>
            <a:srcRect b="0" l="0" r="0" t="0"/>
            <a:stretch/>
          </p:blipFill>
          <p:spPr>
            <a:xfrm>
              <a:off x="835151" y="3218687"/>
              <a:ext cx="10528554" cy="20574"/>
            </a:xfrm>
            <a:prstGeom prst="rect">
              <a:avLst/>
            </a:prstGeom>
            <a:noFill/>
            <a:ln>
              <a:noFill/>
            </a:ln>
          </p:spPr>
        </p:pic>
        <p:pic>
          <p:nvPicPr>
            <p:cNvPr id="82" name="Google Shape;82;p2"/>
            <p:cNvPicPr preferRelativeResize="0"/>
            <p:nvPr/>
          </p:nvPicPr>
          <p:blipFill rotWithShape="1">
            <a:blip r:embed="rId4">
              <a:alphaModFix/>
            </a:blip>
            <a:srcRect b="0" l="0" r="0" t="0"/>
            <a:stretch/>
          </p:blipFill>
          <p:spPr>
            <a:xfrm>
              <a:off x="824483" y="1812035"/>
              <a:ext cx="2759202" cy="1428750"/>
            </a:xfrm>
            <a:prstGeom prst="rect">
              <a:avLst/>
            </a:prstGeom>
            <a:noFill/>
            <a:ln>
              <a:noFill/>
            </a:ln>
          </p:spPr>
        </p:pic>
      </p:grpSp>
      <p:sp>
        <p:nvSpPr>
          <p:cNvPr id="83" name="Google Shape;83;p2"/>
          <p:cNvSpPr txBox="1"/>
          <p:nvPr/>
        </p:nvSpPr>
        <p:spPr>
          <a:xfrm>
            <a:off x="1216558" y="2256168"/>
            <a:ext cx="8114030" cy="931544"/>
          </a:xfrm>
          <a:prstGeom prst="rect">
            <a:avLst/>
          </a:prstGeom>
          <a:noFill/>
          <a:ln>
            <a:noFill/>
          </a:ln>
        </p:spPr>
        <p:txBody>
          <a:bodyPr anchorCtr="0" anchor="t" bIns="0" lIns="0" spcFirstLastPara="1" rIns="0" wrap="square" tIns="40000">
            <a:spAutoFit/>
          </a:bodyPr>
          <a:lstStyle/>
          <a:p>
            <a:pPr indent="0" lvl="0" marL="12700" marR="0" rtl="0" algn="l">
              <a:lnSpc>
                <a:spcPct val="100000"/>
              </a:lnSpc>
              <a:spcBef>
                <a:spcPts val="0"/>
              </a:spcBef>
              <a:spcAft>
                <a:spcPts val="0"/>
              </a:spcAft>
              <a:buNone/>
            </a:pPr>
            <a:r>
              <a:rPr b="1" lang="en-US" sz="3000">
                <a:solidFill>
                  <a:schemeClr val="dk1"/>
                </a:solidFill>
                <a:latin typeface="Times New Roman"/>
                <a:ea typeface="Times New Roman"/>
                <a:cs typeface="Times New Roman"/>
                <a:sym typeface="Times New Roman"/>
              </a:rPr>
              <a:t>Training set</a:t>
            </a:r>
            <a:endParaRPr sz="3000">
              <a:solidFill>
                <a:schemeClr val="dk1"/>
              </a:solidFill>
              <a:latin typeface="Times New Roman"/>
              <a:ea typeface="Times New Roman"/>
              <a:cs typeface="Times New Roman"/>
              <a:sym typeface="Times New Roman"/>
            </a:endParaRPr>
          </a:p>
          <a:p>
            <a:pPr indent="0" lvl="0" marL="2405380" marR="0" rtl="0" algn="l">
              <a:lnSpc>
                <a:spcPct val="100000"/>
              </a:lnSpc>
              <a:spcBef>
                <a:spcPts val="195"/>
              </a:spcBef>
              <a:spcAft>
                <a:spcPts val="0"/>
              </a:spcAft>
              <a:buNone/>
            </a:pPr>
            <a:r>
              <a:rPr lang="en-US" sz="2600">
                <a:solidFill>
                  <a:schemeClr val="dk1"/>
                </a:solidFill>
                <a:latin typeface="Times New Roman"/>
                <a:ea typeface="Times New Roman"/>
                <a:cs typeface="Times New Roman"/>
                <a:sym typeface="Times New Roman"/>
              </a:rPr>
              <a:t>Which you run your learning algorithm on.</a:t>
            </a:r>
            <a:endParaRPr sz="2600">
              <a:solidFill>
                <a:schemeClr val="dk1"/>
              </a:solidFill>
              <a:latin typeface="Times New Roman"/>
              <a:ea typeface="Times New Roman"/>
              <a:cs typeface="Times New Roman"/>
              <a:sym typeface="Times New Roman"/>
            </a:endParaRPr>
          </a:p>
        </p:txBody>
      </p:sp>
      <p:sp>
        <p:nvSpPr>
          <p:cNvPr id="84" name="Google Shape;84;p2"/>
          <p:cNvSpPr txBox="1"/>
          <p:nvPr/>
        </p:nvSpPr>
        <p:spPr>
          <a:xfrm>
            <a:off x="3609594" y="3555619"/>
            <a:ext cx="7660640" cy="1106805"/>
          </a:xfrm>
          <a:prstGeom prst="rect">
            <a:avLst/>
          </a:prstGeom>
          <a:noFill/>
          <a:ln>
            <a:noFill/>
          </a:ln>
        </p:spPr>
        <p:txBody>
          <a:bodyPr anchorCtr="0" anchor="t" bIns="0" lIns="0" spcFirstLastPara="1" rIns="0" wrap="square" tIns="67300">
            <a:spAutoFit/>
          </a:bodyPr>
          <a:lstStyle/>
          <a:p>
            <a:pPr indent="0" lvl="0" marL="12700" marR="5080" rtl="0" algn="l">
              <a:lnSpc>
                <a:spcPct val="86300"/>
              </a:lnSpc>
              <a:spcBef>
                <a:spcPts val="0"/>
              </a:spcBef>
              <a:spcAft>
                <a:spcPts val="0"/>
              </a:spcAft>
              <a:buNone/>
            </a:pPr>
            <a:r>
              <a:rPr lang="en-US" sz="2600">
                <a:solidFill>
                  <a:schemeClr val="dk1"/>
                </a:solidFill>
                <a:latin typeface="Times New Roman"/>
                <a:ea typeface="Times New Roman"/>
                <a:cs typeface="Times New Roman"/>
                <a:sym typeface="Times New Roman"/>
              </a:rPr>
              <a:t>Which you use to tune parameters, select features, and  make other decisions regarding the learning algorithm.  Sometimes also called the </a:t>
            </a:r>
            <a:r>
              <a:rPr b="1" lang="en-US" sz="2600">
                <a:solidFill>
                  <a:schemeClr val="dk1"/>
                </a:solidFill>
                <a:latin typeface="Times New Roman"/>
                <a:ea typeface="Times New Roman"/>
                <a:cs typeface="Times New Roman"/>
                <a:sym typeface="Times New Roman"/>
              </a:rPr>
              <a:t>hold-out cross validation set </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pic>
        <p:nvPicPr>
          <p:cNvPr id="85" name="Google Shape;85;p2"/>
          <p:cNvPicPr preferRelativeResize="0"/>
          <p:nvPr/>
        </p:nvPicPr>
        <p:blipFill rotWithShape="1">
          <a:blip r:embed="rId4">
            <a:alphaModFix/>
          </a:blip>
          <a:srcRect b="0" l="0" r="0" t="0"/>
          <a:stretch/>
        </p:blipFill>
        <p:spPr>
          <a:xfrm>
            <a:off x="824483" y="3285744"/>
            <a:ext cx="2759202" cy="1428749"/>
          </a:xfrm>
          <a:prstGeom prst="rect">
            <a:avLst/>
          </a:prstGeom>
          <a:noFill/>
          <a:ln>
            <a:noFill/>
          </a:ln>
        </p:spPr>
      </p:pic>
      <p:sp>
        <p:nvSpPr>
          <p:cNvPr id="86" name="Google Shape;86;p2"/>
          <p:cNvSpPr txBox="1"/>
          <p:nvPr/>
        </p:nvSpPr>
        <p:spPr>
          <a:xfrm>
            <a:off x="1029106" y="3363290"/>
            <a:ext cx="2352040" cy="1271270"/>
          </a:xfrm>
          <a:prstGeom prst="rect">
            <a:avLst/>
          </a:prstGeom>
          <a:noFill/>
          <a:ln>
            <a:noFill/>
          </a:ln>
        </p:spPr>
        <p:txBody>
          <a:bodyPr anchorCtr="0" anchor="t" bIns="0" lIns="0" spcFirstLastPara="1" rIns="0" wrap="square" tIns="76200">
            <a:spAutoFit/>
          </a:bodyPr>
          <a:lstStyle/>
          <a:p>
            <a:pPr indent="0" lvl="0" marL="12065" marR="5080" rtl="0" algn="ctr">
              <a:lnSpc>
                <a:spcPct val="86200"/>
              </a:lnSpc>
              <a:spcBef>
                <a:spcPts val="0"/>
              </a:spcBef>
              <a:spcAft>
                <a:spcPts val="0"/>
              </a:spcAft>
              <a:buNone/>
            </a:pPr>
            <a:r>
              <a:rPr b="1" lang="en-US" sz="3000">
                <a:solidFill>
                  <a:schemeClr val="dk1"/>
                </a:solidFill>
                <a:latin typeface="Times New Roman"/>
                <a:ea typeface="Times New Roman"/>
                <a:cs typeface="Times New Roman"/>
                <a:sym typeface="Times New Roman"/>
              </a:rPr>
              <a:t>Dev  (development)  set</a:t>
            </a:r>
            <a:endParaRPr sz="3000">
              <a:solidFill>
                <a:schemeClr val="dk1"/>
              </a:solidFill>
              <a:latin typeface="Times New Roman"/>
              <a:ea typeface="Times New Roman"/>
              <a:cs typeface="Times New Roman"/>
              <a:sym typeface="Times New Roman"/>
            </a:endParaRPr>
          </a:p>
        </p:txBody>
      </p:sp>
      <p:sp>
        <p:nvSpPr>
          <p:cNvPr id="87" name="Google Shape;87;p2"/>
          <p:cNvSpPr txBox="1"/>
          <p:nvPr/>
        </p:nvSpPr>
        <p:spPr>
          <a:xfrm>
            <a:off x="3609594" y="5029580"/>
            <a:ext cx="7481570" cy="1107440"/>
          </a:xfrm>
          <a:prstGeom prst="rect">
            <a:avLst/>
          </a:prstGeom>
          <a:noFill/>
          <a:ln>
            <a:noFill/>
          </a:ln>
        </p:spPr>
        <p:txBody>
          <a:bodyPr anchorCtr="0" anchor="t" bIns="0" lIns="0" spcFirstLastPara="1" rIns="0" wrap="square" tIns="66675">
            <a:spAutoFit/>
          </a:bodyPr>
          <a:lstStyle/>
          <a:p>
            <a:pPr indent="0" lvl="0" marL="12700" marR="5080" rtl="0" algn="l">
              <a:lnSpc>
                <a:spcPct val="86400"/>
              </a:lnSpc>
              <a:spcBef>
                <a:spcPts val="0"/>
              </a:spcBef>
              <a:spcAft>
                <a:spcPts val="0"/>
              </a:spcAft>
              <a:buNone/>
            </a:pPr>
            <a:r>
              <a:rPr lang="en-US" sz="2600">
                <a:solidFill>
                  <a:schemeClr val="dk1"/>
                </a:solidFill>
                <a:latin typeface="Times New Roman"/>
                <a:ea typeface="Times New Roman"/>
                <a:cs typeface="Times New Roman"/>
                <a:sym typeface="Times New Roman"/>
              </a:rPr>
              <a:t>which you use to evaluate the performance of the  algorithm, but not to make any decisions regarding what  learning algorithm or parameters to use.</a:t>
            </a:r>
            <a:endParaRPr sz="2600">
              <a:solidFill>
                <a:schemeClr val="dk1"/>
              </a:solidFill>
              <a:latin typeface="Times New Roman"/>
              <a:ea typeface="Times New Roman"/>
              <a:cs typeface="Times New Roman"/>
              <a:sym typeface="Times New Roman"/>
            </a:endParaRPr>
          </a:p>
        </p:txBody>
      </p:sp>
      <p:pic>
        <p:nvPicPr>
          <p:cNvPr id="88" name="Google Shape;88;p2"/>
          <p:cNvPicPr preferRelativeResize="0"/>
          <p:nvPr/>
        </p:nvPicPr>
        <p:blipFill rotWithShape="1">
          <a:blip r:embed="rId5">
            <a:alphaModFix/>
          </a:blip>
          <a:srcRect b="0" l="0" r="0" t="0"/>
          <a:stretch/>
        </p:blipFill>
        <p:spPr>
          <a:xfrm>
            <a:off x="824483" y="4759452"/>
            <a:ext cx="2759202" cy="1428750"/>
          </a:xfrm>
          <a:prstGeom prst="rect">
            <a:avLst/>
          </a:prstGeom>
          <a:noFill/>
          <a:ln>
            <a:noFill/>
          </a:ln>
        </p:spPr>
      </p:pic>
      <p:sp>
        <p:nvSpPr>
          <p:cNvPr id="89" name="Google Shape;89;p2"/>
          <p:cNvSpPr txBox="1"/>
          <p:nvPr/>
        </p:nvSpPr>
        <p:spPr>
          <a:xfrm>
            <a:off x="1591436" y="5232298"/>
            <a:ext cx="122872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chemeClr val="dk1"/>
                </a:solidFill>
                <a:latin typeface="Times New Roman"/>
                <a:ea typeface="Times New Roman"/>
                <a:cs typeface="Times New Roman"/>
                <a:sym typeface="Times New Roman"/>
              </a:rPr>
              <a:t>Test set</a:t>
            </a:r>
            <a:endParaRPr sz="3000">
              <a:solidFill>
                <a:schemeClr val="dk1"/>
              </a:solidFill>
              <a:latin typeface="Times New Roman"/>
              <a:ea typeface="Times New Roman"/>
              <a:cs typeface="Times New Roman"/>
              <a:sym typeface="Times New Roman"/>
            </a:endParaRPr>
          </a:p>
        </p:txBody>
      </p:sp>
      <p:sp>
        <p:nvSpPr>
          <p:cNvPr id="90" name="Google Shape;90;p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91" name="Google Shape;91;p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916939" y="311277"/>
            <a:ext cx="293560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High Variance</a:t>
            </a:r>
            <a:endParaRPr sz="4000"/>
          </a:p>
        </p:txBody>
      </p:sp>
      <p:grpSp>
        <p:nvGrpSpPr>
          <p:cNvPr id="281" name="Google Shape;281;p20"/>
          <p:cNvGrpSpPr/>
          <p:nvPr/>
        </p:nvGrpSpPr>
        <p:grpSpPr>
          <a:xfrm>
            <a:off x="0" y="4780788"/>
            <a:ext cx="5273166" cy="1015365"/>
            <a:chOff x="0" y="4780788"/>
            <a:chExt cx="5273166" cy="1015365"/>
          </a:xfrm>
        </p:grpSpPr>
        <p:sp>
          <p:nvSpPr>
            <p:cNvPr id="282" name="Google Shape;282;p20"/>
            <p:cNvSpPr/>
            <p:nvPr/>
          </p:nvSpPr>
          <p:spPr>
            <a:xfrm>
              <a:off x="4744211" y="5288280"/>
              <a:ext cx="528955" cy="0"/>
            </a:xfrm>
            <a:custGeom>
              <a:rect b="b" l="l" r="r" t="t"/>
              <a:pathLst>
                <a:path extrusionOk="0" h="120000" w="528954">
                  <a:moveTo>
                    <a:pt x="0" y="0"/>
                  </a:moveTo>
                  <a:lnTo>
                    <a:pt x="528954"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0"/>
            <p:cNvSpPr/>
            <p:nvPr/>
          </p:nvSpPr>
          <p:spPr>
            <a:xfrm>
              <a:off x="0" y="4780788"/>
              <a:ext cx="4744720" cy="1015365"/>
            </a:xfrm>
            <a:custGeom>
              <a:rect b="b" l="l" r="r" t="t"/>
              <a:pathLst>
                <a:path extrusionOk="0" h="1015364" w="4744720">
                  <a:moveTo>
                    <a:pt x="0" y="1014984"/>
                  </a:moveTo>
                  <a:lnTo>
                    <a:pt x="4744212" y="1014984"/>
                  </a:lnTo>
                  <a:lnTo>
                    <a:pt x="4744212" y="0"/>
                  </a:ln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4" name="Google Shape;284;p20"/>
          <p:cNvGrpSpPr/>
          <p:nvPr/>
        </p:nvGrpSpPr>
        <p:grpSpPr>
          <a:xfrm>
            <a:off x="0" y="3643884"/>
            <a:ext cx="5273166" cy="806450"/>
            <a:chOff x="0" y="3643884"/>
            <a:chExt cx="5273166" cy="806450"/>
          </a:xfrm>
        </p:grpSpPr>
        <p:sp>
          <p:nvSpPr>
            <p:cNvPr id="285" name="Google Shape;285;p20"/>
            <p:cNvSpPr/>
            <p:nvPr/>
          </p:nvSpPr>
          <p:spPr>
            <a:xfrm>
              <a:off x="4744211" y="4046220"/>
              <a:ext cx="528955" cy="0"/>
            </a:xfrm>
            <a:custGeom>
              <a:rect b="b" l="l" r="r" t="t"/>
              <a:pathLst>
                <a:path extrusionOk="0" h="120000" w="528954">
                  <a:moveTo>
                    <a:pt x="0" y="0"/>
                  </a:moveTo>
                  <a:lnTo>
                    <a:pt x="528954"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0"/>
            <p:cNvSpPr/>
            <p:nvPr/>
          </p:nvSpPr>
          <p:spPr>
            <a:xfrm>
              <a:off x="0" y="3643884"/>
              <a:ext cx="4744720" cy="806450"/>
            </a:xfrm>
            <a:custGeom>
              <a:rect b="b" l="l" r="r" t="t"/>
              <a:pathLst>
                <a:path extrusionOk="0" h="806450" w="4744720">
                  <a:moveTo>
                    <a:pt x="0" y="806195"/>
                  </a:moveTo>
                  <a:lnTo>
                    <a:pt x="4744212" y="806195"/>
                  </a:lnTo>
                  <a:lnTo>
                    <a:pt x="4744212" y="0"/>
                  </a:ln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7" name="Google Shape;287;p20"/>
          <p:cNvGrpSpPr/>
          <p:nvPr/>
        </p:nvGrpSpPr>
        <p:grpSpPr>
          <a:xfrm>
            <a:off x="0" y="2505455"/>
            <a:ext cx="5273166" cy="807720"/>
            <a:chOff x="0" y="2505455"/>
            <a:chExt cx="5273166" cy="807720"/>
          </a:xfrm>
        </p:grpSpPr>
        <p:sp>
          <p:nvSpPr>
            <p:cNvPr id="288" name="Google Shape;288;p20"/>
            <p:cNvSpPr/>
            <p:nvPr/>
          </p:nvSpPr>
          <p:spPr>
            <a:xfrm>
              <a:off x="4744211" y="2909315"/>
              <a:ext cx="528955" cy="0"/>
            </a:xfrm>
            <a:custGeom>
              <a:rect b="b" l="l" r="r" t="t"/>
              <a:pathLst>
                <a:path extrusionOk="0" h="120000" w="528954">
                  <a:moveTo>
                    <a:pt x="0" y="0"/>
                  </a:moveTo>
                  <a:lnTo>
                    <a:pt x="528954"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0"/>
            <p:cNvSpPr/>
            <p:nvPr/>
          </p:nvSpPr>
          <p:spPr>
            <a:xfrm>
              <a:off x="0" y="2505455"/>
              <a:ext cx="4744720" cy="807720"/>
            </a:xfrm>
            <a:custGeom>
              <a:rect b="b" l="l" r="r" t="t"/>
              <a:pathLst>
                <a:path extrusionOk="0" h="807720" w="4744720">
                  <a:moveTo>
                    <a:pt x="0" y="807720"/>
                  </a:moveTo>
                  <a:lnTo>
                    <a:pt x="4744212" y="807720"/>
                  </a:lnTo>
                  <a:lnTo>
                    <a:pt x="4744212" y="0"/>
                  </a:ln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0" name="Google Shape;290;p20"/>
          <p:cNvGrpSpPr/>
          <p:nvPr/>
        </p:nvGrpSpPr>
        <p:grpSpPr>
          <a:xfrm>
            <a:off x="0" y="1482852"/>
            <a:ext cx="5273166" cy="660400"/>
            <a:chOff x="0" y="1482852"/>
            <a:chExt cx="5273166" cy="660400"/>
          </a:xfrm>
        </p:grpSpPr>
        <p:sp>
          <p:nvSpPr>
            <p:cNvPr id="291" name="Google Shape;291;p20"/>
            <p:cNvSpPr/>
            <p:nvPr/>
          </p:nvSpPr>
          <p:spPr>
            <a:xfrm>
              <a:off x="4744211" y="1812036"/>
              <a:ext cx="528955" cy="0"/>
            </a:xfrm>
            <a:custGeom>
              <a:rect b="b" l="l" r="r" t="t"/>
              <a:pathLst>
                <a:path extrusionOk="0" h="120000" w="528954">
                  <a:moveTo>
                    <a:pt x="0" y="0"/>
                  </a:moveTo>
                  <a:lnTo>
                    <a:pt x="528954"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0"/>
            <p:cNvSpPr/>
            <p:nvPr/>
          </p:nvSpPr>
          <p:spPr>
            <a:xfrm>
              <a:off x="0" y="1482852"/>
              <a:ext cx="4744720" cy="660400"/>
            </a:xfrm>
            <a:custGeom>
              <a:rect b="b" l="l" r="r" t="t"/>
              <a:pathLst>
                <a:path extrusionOk="0" h="660400" w="4744720">
                  <a:moveTo>
                    <a:pt x="0" y="659891"/>
                  </a:moveTo>
                  <a:lnTo>
                    <a:pt x="4744212" y="659891"/>
                  </a:lnTo>
                  <a:lnTo>
                    <a:pt x="4744212" y="0"/>
                  </a:ln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3" name="Google Shape;293;p20"/>
          <p:cNvSpPr txBox="1"/>
          <p:nvPr/>
        </p:nvSpPr>
        <p:spPr>
          <a:xfrm>
            <a:off x="1036116" y="1618234"/>
            <a:ext cx="2660015" cy="3384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50">
                <a:solidFill>
                  <a:schemeClr val="dk1"/>
                </a:solidFill>
                <a:latin typeface="Times New Roman"/>
                <a:ea typeface="Times New Roman"/>
                <a:cs typeface="Times New Roman"/>
                <a:sym typeface="Times New Roman"/>
              </a:rPr>
              <a:t>Add more training data</a:t>
            </a:r>
            <a:endParaRPr sz="2050">
              <a:solidFill>
                <a:schemeClr val="dk1"/>
              </a:solidFill>
              <a:latin typeface="Times New Roman"/>
              <a:ea typeface="Times New Roman"/>
              <a:cs typeface="Times New Roman"/>
              <a:sym typeface="Times New Roman"/>
            </a:endParaRPr>
          </a:p>
        </p:txBody>
      </p:sp>
      <p:sp>
        <p:nvSpPr>
          <p:cNvPr id="294" name="Google Shape;294;p20"/>
          <p:cNvSpPr/>
          <p:nvPr/>
        </p:nvSpPr>
        <p:spPr>
          <a:xfrm>
            <a:off x="5273040" y="1339596"/>
            <a:ext cx="6918959" cy="946785"/>
          </a:xfrm>
          <a:custGeom>
            <a:rect b="b" l="l" r="r" t="t"/>
            <a:pathLst>
              <a:path extrusionOk="0" h="946785" w="6918959">
                <a:moveTo>
                  <a:pt x="0" y="946403"/>
                </a:moveTo>
                <a:lnTo>
                  <a:pt x="6918959" y="946403"/>
                </a:lnTo>
              </a:path>
              <a:path extrusionOk="0" h="946785" w="6918959">
                <a:moveTo>
                  <a:pt x="6918959" y="0"/>
                </a:moveTo>
                <a:lnTo>
                  <a:pt x="0" y="0"/>
                </a:lnTo>
                <a:lnTo>
                  <a:pt x="0" y="94640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0"/>
          <p:cNvSpPr txBox="1"/>
          <p:nvPr/>
        </p:nvSpPr>
        <p:spPr>
          <a:xfrm>
            <a:off x="5473953" y="1348867"/>
            <a:ext cx="6520815" cy="878205"/>
          </a:xfrm>
          <a:prstGeom prst="rect">
            <a:avLst/>
          </a:prstGeom>
          <a:noFill/>
          <a:ln>
            <a:noFill/>
          </a:ln>
        </p:spPr>
        <p:txBody>
          <a:bodyPr anchorCtr="0" anchor="t" bIns="0" lIns="0" spcFirstLastPara="1" rIns="0" wrap="square" tIns="57775">
            <a:spAutoFit/>
          </a:bodyPr>
          <a:lstStyle/>
          <a:p>
            <a:pPr indent="0" lvl="0" marL="12065" marR="5080" rtl="0" algn="ctr">
              <a:lnSpc>
                <a:spcPct val="103414"/>
              </a:lnSpc>
              <a:spcBef>
                <a:spcPts val="0"/>
              </a:spcBef>
              <a:spcAft>
                <a:spcPts val="0"/>
              </a:spcAft>
              <a:buNone/>
            </a:pPr>
            <a:r>
              <a:rPr lang="en-US" sz="2050">
                <a:solidFill>
                  <a:schemeClr val="dk1"/>
                </a:solidFill>
                <a:latin typeface="Times New Roman"/>
                <a:ea typeface="Times New Roman"/>
                <a:cs typeface="Times New Roman"/>
                <a:sym typeface="Times New Roman"/>
              </a:rPr>
              <a:t>Simplest and most reliable way to address variance, so long as  you have access to significantly more data and enough  computational power to process the data.</a:t>
            </a:r>
            <a:endParaRPr sz="2050">
              <a:solidFill>
                <a:schemeClr val="dk1"/>
              </a:solidFill>
              <a:latin typeface="Times New Roman"/>
              <a:ea typeface="Times New Roman"/>
              <a:cs typeface="Times New Roman"/>
              <a:sym typeface="Times New Roman"/>
            </a:endParaRPr>
          </a:p>
        </p:txBody>
      </p:sp>
      <p:sp>
        <p:nvSpPr>
          <p:cNvPr id="296" name="Google Shape;296;p20"/>
          <p:cNvSpPr txBox="1"/>
          <p:nvPr/>
        </p:nvSpPr>
        <p:spPr>
          <a:xfrm>
            <a:off x="75996" y="2580893"/>
            <a:ext cx="4579620" cy="608330"/>
          </a:xfrm>
          <a:prstGeom prst="rect">
            <a:avLst/>
          </a:prstGeom>
          <a:noFill/>
          <a:ln>
            <a:noFill/>
          </a:ln>
        </p:spPr>
        <p:txBody>
          <a:bodyPr anchorCtr="0" anchor="t" bIns="0" lIns="0" spcFirstLastPara="1" rIns="0" wrap="square" tIns="57775">
            <a:spAutoFit/>
          </a:bodyPr>
          <a:lstStyle/>
          <a:p>
            <a:pPr indent="-1827530" lvl="0" marL="1839595" marR="5080" rtl="0" algn="l">
              <a:lnSpc>
                <a:spcPct val="103414"/>
              </a:lnSpc>
              <a:spcBef>
                <a:spcPts val="0"/>
              </a:spcBef>
              <a:spcAft>
                <a:spcPts val="0"/>
              </a:spcAft>
              <a:buNone/>
            </a:pPr>
            <a:r>
              <a:rPr b="1" lang="en-US" sz="2050">
                <a:solidFill>
                  <a:schemeClr val="dk1"/>
                </a:solidFill>
                <a:latin typeface="Times New Roman"/>
                <a:ea typeface="Times New Roman"/>
                <a:cs typeface="Times New Roman"/>
                <a:sym typeface="Times New Roman"/>
              </a:rPr>
              <a:t>Add regularization </a:t>
            </a:r>
            <a:r>
              <a:rPr lang="en-US" sz="2050">
                <a:solidFill>
                  <a:schemeClr val="dk1"/>
                </a:solidFill>
                <a:latin typeface="Times New Roman"/>
                <a:ea typeface="Times New Roman"/>
                <a:cs typeface="Times New Roman"/>
                <a:sym typeface="Times New Roman"/>
              </a:rPr>
              <a:t>(L2, L1 regularization,  dropout)</a:t>
            </a:r>
            <a:endParaRPr sz="2050">
              <a:solidFill>
                <a:schemeClr val="dk1"/>
              </a:solidFill>
              <a:latin typeface="Times New Roman"/>
              <a:ea typeface="Times New Roman"/>
              <a:cs typeface="Times New Roman"/>
              <a:sym typeface="Times New Roman"/>
            </a:endParaRPr>
          </a:p>
        </p:txBody>
      </p:sp>
      <p:sp>
        <p:nvSpPr>
          <p:cNvPr id="297" name="Google Shape;297;p20"/>
          <p:cNvSpPr/>
          <p:nvPr/>
        </p:nvSpPr>
        <p:spPr>
          <a:xfrm>
            <a:off x="5273040" y="2616707"/>
            <a:ext cx="6918959" cy="585470"/>
          </a:xfrm>
          <a:custGeom>
            <a:rect b="b" l="l" r="r" t="t"/>
            <a:pathLst>
              <a:path extrusionOk="0" h="585469" w="6918959">
                <a:moveTo>
                  <a:pt x="0" y="585215"/>
                </a:moveTo>
                <a:lnTo>
                  <a:pt x="6918959" y="585215"/>
                </a:lnTo>
              </a:path>
              <a:path extrusionOk="0" h="585469" w="6918959">
                <a:moveTo>
                  <a:pt x="6918959" y="0"/>
                </a:moveTo>
                <a:lnTo>
                  <a:pt x="0" y="0"/>
                </a:lnTo>
                <a:lnTo>
                  <a:pt x="0" y="58521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0"/>
          <p:cNvSpPr txBox="1"/>
          <p:nvPr/>
        </p:nvSpPr>
        <p:spPr>
          <a:xfrm>
            <a:off x="6066790" y="2715513"/>
            <a:ext cx="5337810" cy="3384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This technique reduces variance but increases bias.</a:t>
            </a:r>
            <a:endParaRPr sz="2050">
              <a:solidFill>
                <a:schemeClr val="dk1"/>
              </a:solidFill>
              <a:latin typeface="Times New Roman"/>
              <a:ea typeface="Times New Roman"/>
              <a:cs typeface="Times New Roman"/>
              <a:sym typeface="Times New Roman"/>
            </a:endParaRPr>
          </a:p>
        </p:txBody>
      </p:sp>
      <p:sp>
        <p:nvSpPr>
          <p:cNvPr id="299" name="Google Shape;299;p20"/>
          <p:cNvSpPr txBox="1"/>
          <p:nvPr/>
        </p:nvSpPr>
        <p:spPr>
          <a:xfrm>
            <a:off x="114096" y="3718305"/>
            <a:ext cx="4503420" cy="608330"/>
          </a:xfrm>
          <a:prstGeom prst="rect">
            <a:avLst/>
          </a:prstGeom>
          <a:noFill/>
          <a:ln>
            <a:noFill/>
          </a:ln>
        </p:spPr>
        <p:txBody>
          <a:bodyPr anchorCtr="0" anchor="t" bIns="0" lIns="0" spcFirstLastPara="1" rIns="0" wrap="square" tIns="57775">
            <a:spAutoFit/>
          </a:bodyPr>
          <a:lstStyle/>
          <a:p>
            <a:pPr indent="-736600" lvl="0" marL="748665" marR="5080" rtl="0" algn="l">
              <a:lnSpc>
                <a:spcPct val="103414"/>
              </a:lnSpc>
              <a:spcBef>
                <a:spcPts val="0"/>
              </a:spcBef>
              <a:spcAft>
                <a:spcPts val="0"/>
              </a:spcAft>
              <a:buNone/>
            </a:pPr>
            <a:r>
              <a:rPr b="1" lang="en-US" sz="2050">
                <a:solidFill>
                  <a:schemeClr val="dk1"/>
                </a:solidFill>
                <a:latin typeface="Times New Roman"/>
                <a:ea typeface="Times New Roman"/>
                <a:cs typeface="Times New Roman"/>
                <a:sym typeface="Times New Roman"/>
              </a:rPr>
              <a:t>Add early stopping </a:t>
            </a:r>
            <a:r>
              <a:rPr lang="en-US" sz="2050">
                <a:solidFill>
                  <a:schemeClr val="dk1"/>
                </a:solidFill>
                <a:latin typeface="Times New Roman"/>
                <a:ea typeface="Times New Roman"/>
                <a:cs typeface="Times New Roman"/>
                <a:sym typeface="Times New Roman"/>
              </a:rPr>
              <a:t>(stop gradient descent  early, based on dev set error)</a:t>
            </a:r>
            <a:endParaRPr sz="2050">
              <a:solidFill>
                <a:schemeClr val="dk1"/>
              </a:solidFill>
              <a:latin typeface="Times New Roman"/>
              <a:ea typeface="Times New Roman"/>
              <a:cs typeface="Times New Roman"/>
              <a:sym typeface="Times New Roman"/>
            </a:endParaRPr>
          </a:p>
        </p:txBody>
      </p:sp>
      <p:sp>
        <p:nvSpPr>
          <p:cNvPr id="300" name="Google Shape;300;p20"/>
          <p:cNvSpPr/>
          <p:nvPr/>
        </p:nvSpPr>
        <p:spPr>
          <a:xfrm>
            <a:off x="5273040" y="3747515"/>
            <a:ext cx="6918959" cy="599440"/>
          </a:xfrm>
          <a:custGeom>
            <a:rect b="b" l="l" r="r" t="t"/>
            <a:pathLst>
              <a:path extrusionOk="0" h="599439" w="6918959">
                <a:moveTo>
                  <a:pt x="0" y="598931"/>
                </a:moveTo>
                <a:lnTo>
                  <a:pt x="6918959" y="598931"/>
                </a:lnTo>
              </a:path>
              <a:path extrusionOk="0" h="599439" w="6918959">
                <a:moveTo>
                  <a:pt x="6918959" y="0"/>
                </a:moveTo>
                <a:lnTo>
                  <a:pt x="0" y="0"/>
                </a:lnTo>
                <a:lnTo>
                  <a:pt x="0" y="59893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0"/>
          <p:cNvSpPr txBox="1"/>
          <p:nvPr/>
        </p:nvSpPr>
        <p:spPr>
          <a:xfrm>
            <a:off x="6826122" y="3853053"/>
            <a:ext cx="3820795" cy="3384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Reduces variance but increases bias.</a:t>
            </a:r>
            <a:endParaRPr sz="2050">
              <a:solidFill>
                <a:schemeClr val="dk1"/>
              </a:solidFill>
              <a:latin typeface="Times New Roman"/>
              <a:ea typeface="Times New Roman"/>
              <a:cs typeface="Times New Roman"/>
              <a:sym typeface="Times New Roman"/>
            </a:endParaRPr>
          </a:p>
        </p:txBody>
      </p:sp>
      <p:sp>
        <p:nvSpPr>
          <p:cNvPr id="302" name="Google Shape;302;p20"/>
          <p:cNvSpPr txBox="1"/>
          <p:nvPr/>
        </p:nvSpPr>
        <p:spPr>
          <a:xfrm>
            <a:off x="54660" y="4824425"/>
            <a:ext cx="4624070" cy="878840"/>
          </a:xfrm>
          <a:prstGeom prst="rect">
            <a:avLst/>
          </a:prstGeom>
          <a:noFill/>
          <a:ln>
            <a:noFill/>
          </a:ln>
        </p:spPr>
        <p:txBody>
          <a:bodyPr anchorCtr="0" anchor="t" bIns="0" lIns="0" spcFirstLastPara="1" rIns="0" wrap="square" tIns="55225">
            <a:spAutoFit/>
          </a:bodyPr>
          <a:lstStyle/>
          <a:p>
            <a:pPr indent="0" lvl="0" marL="12065" marR="5080" rtl="0" algn="ctr">
              <a:lnSpc>
                <a:spcPct val="86400"/>
              </a:lnSpc>
              <a:spcBef>
                <a:spcPts val="0"/>
              </a:spcBef>
              <a:spcAft>
                <a:spcPts val="0"/>
              </a:spcAft>
              <a:buNone/>
            </a:pPr>
            <a:r>
              <a:rPr b="1" lang="en-US" sz="2050">
                <a:solidFill>
                  <a:schemeClr val="dk1"/>
                </a:solidFill>
                <a:latin typeface="Times New Roman"/>
                <a:ea typeface="Times New Roman"/>
                <a:cs typeface="Times New Roman"/>
                <a:sym typeface="Times New Roman"/>
              </a:rPr>
              <a:t>Modify model architecture </a:t>
            </a:r>
            <a:r>
              <a:rPr lang="en-US" sz="2050">
                <a:solidFill>
                  <a:schemeClr val="dk1"/>
                </a:solidFill>
                <a:latin typeface="Times New Roman"/>
                <a:ea typeface="Times New Roman"/>
                <a:cs typeface="Times New Roman"/>
                <a:sym typeface="Times New Roman"/>
              </a:rPr>
              <a:t>(such as neural  network architecture) so that it is more  suitable for your problem</a:t>
            </a:r>
            <a:endParaRPr sz="2050">
              <a:solidFill>
                <a:schemeClr val="dk1"/>
              </a:solidFill>
              <a:latin typeface="Times New Roman"/>
              <a:ea typeface="Times New Roman"/>
              <a:cs typeface="Times New Roman"/>
              <a:sym typeface="Times New Roman"/>
            </a:endParaRPr>
          </a:p>
        </p:txBody>
      </p:sp>
      <p:sp>
        <p:nvSpPr>
          <p:cNvPr id="303" name="Google Shape;303;p20"/>
          <p:cNvSpPr/>
          <p:nvPr/>
        </p:nvSpPr>
        <p:spPr>
          <a:xfrm>
            <a:off x="5273040" y="5006340"/>
            <a:ext cx="6918959" cy="562610"/>
          </a:xfrm>
          <a:custGeom>
            <a:rect b="b" l="l" r="r" t="t"/>
            <a:pathLst>
              <a:path extrusionOk="0" h="562610" w="6918959">
                <a:moveTo>
                  <a:pt x="0" y="562356"/>
                </a:moveTo>
                <a:lnTo>
                  <a:pt x="6918959" y="562356"/>
                </a:lnTo>
              </a:path>
              <a:path extrusionOk="0" h="562610" w="6918959">
                <a:moveTo>
                  <a:pt x="6918959" y="0"/>
                </a:moveTo>
                <a:lnTo>
                  <a:pt x="0" y="0"/>
                </a:lnTo>
                <a:lnTo>
                  <a:pt x="0" y="562356"/>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20"/>
          <p:cNvSpPr txBox="1"/>
          <p:nvPr/>
        </p:nvSpPr>
        <p:spPr>
          <a:xfrm>
            <a:off x="6882510" y="5094478"/>
            <a:ext cx="3708400" cy="3384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This affects both bias and variance.</a:t>
            </a:r>
            <a:endParaRPr sz="2050">
              <a:solidFill>
                <a:schemeClr val="dk1"/>
              </a:solidFill>
              <a:latin typeface="Times New Roman"/>
              <a:ea typeface="Times New Roman"/>
              <a:cs typeface="Times New Roman"/>
              <a:sym typeface="Times New Roman"/>
            </a:endParaRPr>
          </a:p>
        </p:txBody>
      </p:sp>
      <p:sp>
        <p:nvSpPr>
          <p:cNvPr id="305" name="Google Shape;305;p20"/>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306" name="Google Shape;306;p20"/>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916939" y="626440"/>
            <a:ext cx="1034605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Often compare with human level performance</a:t>
            </a:r>
            <a:endParaRPr/>
          </a:p>
        </p:txBody>
      </p:sp>
      <p:sp>
        <p:nvSpPr>
          <p:cNvPr id="312" name="Google Shape;312;p21"/>
          <p:cNvSpPr/>
          <p:nvPr/>
        </p:nvSpPr>
        <p:spPr>
          <a:xfrm>
            <a:off x="1088136" y="1552955"/>
            <a:ext cx="10000615" cy="0"/>
          </a:xfrm>
          <a:custGeom>
            <a:rect b="b" l="l" r="r" t="t"/>
            <a:pathLst>
              <a:path extrusionOk="0" h="120000" w="10000615">
                <a:moveTo>
                  <a:pt x="0" y="0"/>
                </a:moveTo>
                <a:lnTo>
                  <a:pt x="10000488"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21"/>
          <p:cNvSpPr txBox="1"/>
          <p:nvPr/>
        </p:nvSpPr>
        <p:spPr>
          <a:xfrm>
            <a:off x="1182725" y="1583562"/>
            <a:ext cx="1988820" cy="1555750"/>
          </a:xfrm>
          <a:prstGeom prst="rect">
            <a:avLst/>
          </a:prstGeom>
          <a:noFill/>
          <a:ln>
            <a:noFill/>
          </a:ln>
        </p:spPr>
        <p:txBody>
          <a:bodyPr anchorCtr="0" anchor="t" bIns="0" lIns="0" spcFirstLastPara="1" rIns="0" wrap="square" tIns="71100">
            <a:spAutoFit/>
          </a:bodyPr>
          <a:lstStyle/>
          <a:p>
            <a:pPr indent="0" lvl="0" marL="12700" marR="5080" rtl="0" algn="l">
              <a:lnSpc>
                <a:spcPct val="86200"/>
              </a:lnSpc>
              <a:spcBef>
                <a:spcPts val="0"/>
              </a:spcBef>
              <a:spcAft>
                <a:spcPts val="0"/>
              </a:spcAft>
              <a:buNone/>
            </a:pPr>
            <a:r>
              <a:rPr lang="en-US" sz="2800">
                <a:solidFill>
                  <a:schemeClr val="dk1"/>
                </a:solidFill>
                <a:latin typeface="Times New Roman"/>
                <a:ea typeface="Times New Roman"/>
                <a:cs typeface="Times New Roman"/>
                <a:sym typeface="Times New Roman"/>
              </a:rPr>
              <a:t>Image  recognition,  spam  classification.</a:t>
            </a:r>
            <a:endParaRPr sz="2800">
              <a:solidFill>
                <a:schemeClr val="dk1"/>
              </a:solidFill>
              <a:latin typeface="Times New Roman"/>
              <a:ea typeface="Times New Roman"/>
              <a:cs typeface="Times New Roman"/>
              <a:sym typeface="Times New Roman"/>
            </a:endParaRPr>
          </a:p>
        </p:txBody>
      </p:sp>
      <p:sp>
        <p:nvSpPr>
          <p:cNvPr id="314" name="Google Shape;314;p21"/>
          <p:cNvSpPr txBox="1"/>
          <p:nvPr/>
        </p:nvSpPr>
        <p:spPr>
          <a:xfrm>
            <a:off x="3886327" y="1660651"/>
            <a:ext cx="622236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Ease of obtaining data from human labelers</a:t>
            </a:r>
            <a:endParaRPr sz="2800">
              <a:solidFill>
                <a:schemeClr val="dk1"/>
              </a:solidFill>
              <a:latin typeface="Times New Roman"/>
              <a:ea typeface="Times New Roman"/>
              <a:cs typeface="Times New Roman"/>
              <a:sym typeface="Times New Roman"/>
            </a:endParaRPr>
          </a:p>
        </p:txBody>
      </p:sp>
      <p:sp>
        <p:nvSpPr>
          <p:cNvPr id="315" name="Google Shape;315;p21"/>
          <p:cNvSpPr/>
          <p:nvPr/>
        </p:nvSpPr>
        <p:spPr>
          <a:xfrm>
            <a:off x="3653028" y="3172967"/>
            <a:ext cx="7429500" cy="0"/>
          </a:xfrm>
          <a:custGeom>
            <a:rect b="b" l="l" r="r" t="t"/>
            <a:pathLst>
              <a:path extrusionOk="0" h="120000" w="7429500">
                <a:moveTo>
                  <a:pt x="0" y="0"/>
                </a:moveTo>
                <a:lnTo>
                  <a:pt x="7429500" y="0"/>
                </a:lnTo>
              </a:path>
            </a:pathLst>
          </a:custGeom>
          <a:noFill/>
          <a:ln cap="flat" cmpd="sng" w="12175">
            <a:solidFill>
              <a:srgbClr val="C0C8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1"/>
          <p:cNvSpPr txBox="1"/>
          <p:nvPr/>
        </p:nvSpPr>
        <p:spPr>
          <a:xfrm>
            <a:off x="3886327" y="3280409"/>
            <a:ext cx="62769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Error analysis can draw on human intuition.</a:t>
            </a:r>
            <a:endParaRPr sz="2800">
              <a:solidFill>
                <a:schemeClr val="dk1"/>
              </a:solidFill>
              <a:latin typeface="Times New Roman"/>
              <a:ea typeface="Times New Roman"/>
              <a:cs typeface="Times New Roman"/>
              <a:sym typeface="Times New Roman"/>
            </a:endParaRPr>
          </a:p>
        </p:txBody>
      </p:sp>
      <p:sp>
        <p:nvSpPr>
          <p:cNvPr id="317" name="Google Shape;317;p21"/>
          <p:cNvSpPr/>
          <p:nvPr/>
        </p:nvSpPr>
        <p:spPr>
          <a:xfrm>
            <a:off x="3653028" y="4791455"/>
            <a:ext cx="7429500" cy="0"/>
          </a:xfrm>
          <a:custGeom>
            <a:rect b="b" l="l" r="r" t="t"/>
            <a:pathLst>
              <a:path extrusionOk="0" h="120000" w="7429500">
                <a:moveTo>
                  <a:pt x="0" y="0"/>
                </a:moveTo>
                <a:lnTo>
                  <a:pt x="7429500" y="0"/>
                </a:lnTo>
              </a:path>
            </a:pathLst>
          </a:custGeom>
          <a:noFill/>
          <a:ln cap="flat" cmpd="sng" w="12175">
            <a:solidFill>
              <a:srgbClr val="C0C8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21"/>
          <p:cNvSpPr txBox="1"/>
          <p:nvPr/>
        </p:nvSpPr>
        <p:spPr>
          <a:xfrm>
            <a:off x="3886327" y="4899482"/>
            <a:ext cx="6559550" cy="1188720"/>
          </a:xfrm>
          <a:prstGeom prst="rect">
            <a:avLst/>
          </a:prstGeom>
          <a:noFill/>
          <a:ln>
            <a:noFill/>
          </a:ln>
        </p:spPr>
        <p:txBody>
          <a:bodyPr anchorCtr="0" anchor="t" bIns="0" lIns="0" spcFirstLastPara="1" rIns="0" wrap="square" tIns="70475">
            <a:spAutoFit/>
          </a:bodyPr>
          <a:lstStyle/>
          <a:p>
            <a:pPr indent="0" lvl="0" marL="12700" marR="5080" rtl="0" algn="just">
              <a:lnSpc>
                <a:spcPct val="86300"/>
              </a:lnSpc>
              <a:spcBef>
                <a:spcPts val="0"/>
              </a:spcBef>
              <a:spcAft>
                <a:spcPts val="0"/>
              </a:spcAft>
              <a:buNone/>
            </a:pPr>
            <a:r>
              <a:rPr lang="en-US" sz="2800">
                <a:solidFill>
                  <a:schemeClr val="dk1"/>
                </a:solidFill>
                <a:latin typeface="Times New Roman"/>
                <a:ea typeface="Times New Roman"/>
                <a:cs typeface="Times New Roman"/>
                <a:sym typeface="Times New Roman"/>
              </a:rPr>
              <a:t>Use human-level performance to estimate the  optimal error rate and also set a “desired error  rate</a:t>
            </a:r>
            <a:endParaRPr sz="2800">
              <a:solidFill>
                <a:schemeClr val="dk1"/>
              </a:solidFill>
              <a:latin typeface="Times New Roman"/>
              <a:ea typeface="Times New Roman"/>
              <a:cs typeface="Times New Roman"/>
              <a:sym typeface="Times New Roman"/>
            </a:endParaRPr>
          </a:p>
        </p:txBody>
      </p:sp>
      <p:sp>
        <p:nvSpPr>
          <p:cNvPr id="319" name="Google Shape;319;p21"/>
          <p:cNvSpPr/>
          <p:nvPr/>
        </p:nvSpPr>
        <p:spPr>
          <a:xfrm>
            <a:off x="3653028" y="6411467"/>
            <a:ext cx="7429500" cy="0"/>
          </a:xfrm>
          <a:custGeom>
            <a:rect b="b" l="l" r="r" t="t"/>
            <a:pathLst>
              <a:path extrusionOk="0" h="120000" w="7429500">
                <a:moveTo>
                  <a:pt x="0" y="0"/>
                </a:moveTo>
                <a:lnTo>
                  <a:pt x="7429500" y="0"/>
                </a:lnTo>
              </a:path>
            </a:pathLst>
          </a:custGeom>
          <a:noFill/>
          <a:ln cap="flat" cmpd="sng" w="12175">
            <a:solidFill>
              <a:srgbClr val="C0C8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1"/>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321" name="Google Shape;321;p2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916939" y="324688"/>
            <a:ext cx="10358120" cy="1301114"/>
          </a:xfrm>
          <a:prstGeom prst="rect">
            <a:avLst/>
          </a:prstGeom>
          <a:noFill/>
          <a:ln>
            <a:noFill/>
          </a:ln>
        </p:spPr>
        <p:txBody>
          <a:bodyPr anchorCtr="0" anchor="t" bIns="0" lIns="0" spcFirstLastPara="1" rIns="0" wrap="square" tIns="145275">
            <a:spAutoFit/>
          </a:bodyPr>
          <a:lstStyle/>
          <a:p>
            <a:pPr indent="0" lvl="0" marL="12700" marR="5080" rtl="0" algn="l">
              <a:lnSpc>
                <a:spcPct val="108000"/>
              </a:lnSpc>
              <a:spcBef>
                <a:spcPts val="0"/>
              </a:spcBef>
              <a:spcAft>
                <a:spcPts val="0"/>
              </a:spcAft>
              <a:buNone/>
            </a:pPr>
            <a:r>
              <a:rPr lang="en-US" sz="4000"/>
              <a:t>Tasks Where we don’t compare with human level  performance</a:t>
            </a:r>
            <a:endParaRPr sz="4000"/>
          </a:p>
        </p:txBody>
      </p:sp>
      <p:sp>
        <p:nvSpPr>
          <p:cNvPr id="327" name="Google Shape;327;p22"/>
          <p:cNvSpPr/>
          <p:nvPr/>
        </p:nvSpPr>
        <p:spPr>
          <a:xfrm>
            <a:off x="1001267" y="1912620"/>
            <a:ext cx="9827260" cy="0"/>
          </a:xfrm>
          <a:custGeom>
            <a:rect b="b" l="l" r="r" t="t"/>
            <a:pathLst>
              <a:path extrusionOk="0" h="120000" w="9827260">
                <a:moveTo>
                  <a:pt x="0" y="0"/>
                </a:moveTo>
                <a:lnTo>
                  <a:pt x="9826752" y="0"/>
                </a:lnTo>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2"/>
          <p:cNvSpPr txBox="1"/>
          <p:nvPr/>
        </p:nvSpPr>
        <p:spPr>
          <a:xfrm>
            <a:off x="1095552" y="1943226"/>
            <a:ext cx="2718435" cy="3314700"/>
          </a:xfrm>
          <a:prstGeom prst="rect">
            <a:avLst/>
          </a:prstGeom>
          <a:noFill/>
          <a:ln>
            <a:noFill/>
          </a:ln>
        </p:spPr>
        <p:txBody>
          <a:bodyPr anchorCtr="0" anchor="t" bIns="0" lIns="0" spcFirstLastPara="1" rIns="0" wrap="square" tIns="70475">
            <a:spAutoFit/>
          </a:bodyPr>
          <a:lstStyle/>
          <a:p>
            <a:pPr indent="0" lvl="0" marL="12700" marR="5080" rtl="0" algn="just">
              <a:lnSpc>
                <a:spcPct val="86300"/>
              </a:lnSpc>
              <a:spcBef>
                <a:spcPts val="0"/>
              </a:spcBef>
              <a:spcAft>
                <a:spcPts val="0"/>
              </a:spcAft>
              <a:buNone/>
            </a:pPr>
            <a:r>
              <a:rPr lang="en-US" sz="2800">
                <a:solidFill>
                  <a:schemeClr val="dk1"/>
                </a:solidFill>
                <a:latin typeface="Times New Roman"/>
                <a:ea typeface="Times New Roman"/>
                <a:cs typeface="Times New Roman"/>
                <a:sym typeface="Times New Roman"/>
              </a:rPr>
              <a:t>Picking a book to  recommend to  you;</a:t>
            </a:r>
            <a:endParaRPr sz="2800">
              <a:solidFill>
                <a:schemeClr val="dk1"/>
              </a:solidFill>
              <a:latin typeface="Times New Roman"/>
              <a:ea typeface="Times New Roman"/>
              <a:cs typeface="Times New Roman"/>
              <a:sym typeface="Times New Roman"/>
            </a:endParaRPr>
          </a:p>
          <a:p>
            <a:pPr indent="0" lvl="0" marL="12700" marR="5080" rtl="0" algn="just">
              <a:lnSpc>
                <a:spcPct val="86300"/>
              </a:lnSpc>
              <a:spcBef>
                <a:spcPts val="1120"/>
              </a:spcBef>
              <a:spcAft>
                <a:spcPts val="0"/>
              </a:spcAft>
              <a:buNone/>
            </a:pPr>
            <a:r>
              <a:rPr lang="en-US" sz="2800">
                <a:solidFill>
                  <a:schemeClr val="dk1"/>
                </a:solidFill>
                <a:latin typeface="Times New Roman"/>
                <a:ea typeface="Times New Roman"/>
                <a:cs typeface="Times New Roman"/>
                <a:sym typeface="Times New Roman"/>
              </a:rPr>
              <a:t>picking an ad to  show a user on a  website;</a:t>
            </a:r>
            <a:endParaRPr sz="2800">
              <a:solidFill>
                <a:schemeClr val="dk1"/>
              </a:solidFill>
              <a:latin typeface="Times New Roman"/>
              <a:ea typeface="Times New Roman"/>
              <a:cs typeface="Times New Roman"/>
              <a:sym typeface="Times New Roman"/>
            </a:endParaRPr>
          </a:p>
          <a:p>
            <a:pPr indent="0" lvl="0" marL="12700" marR="6350" rtl="0" algn="just">
              <a:lnSpc>
                <a:spcPct val="103214"/>
              </a:lnSpc>
              <a:spcBef>
                <a:spcPts val="1160"/>
              </a:spcBef>
              <a:spcAft>
                <a:spcPts val="0"/>
              </a:spcAft>
              <a:buNone/>
            </a:pPr>
            <a:r>
              <a:rPr lang="en-US" sz="2800">
                <a:solidFill>
                  <a:schemeClr val="dk1"/>
                </a:solidFill>
                <a:latin typeface="Times New Roman"/>
                <a:ea typeface="Times New Roman"/>
                <a:cs typeface="Times New Roman"/>
                <a:sym typeface="Times New Roman"/>
              </a:rPr>
              <a:t>predicting stock  market.</a:t>
            </a:r>
            <a:endParaRPr sz="2800">
              <a:solidFill>
                <a:schemeClr val="dk1"/>
              </a:solidFill>
              <a:latin typeface="Times New Roman"/>
              <a:ea typeface="Times New Roman"/>
              <a:cs typeface="Times New Roman"/>
              <a:sym typeface="Times New Roman"/>
            </a:endParaRPr>
          </a:p>
        </p:txBody>
      </p:sp>
      <p:sp>
        <p:nvSpPr>
          <p:cNvPr id="329" name="Google Shape;329;p22"/>
          <p:cNvSpPr txBox="1"/>
          <p:nvPr/>
        </p:nvSpPr>
        <p:spPr>
          <a:xfrm>
            <a:off x="4130421" y="2010867"/>
            <a:ext cx="3827779"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It is harder to obtain labels</a:t>
            </a:r>
            <a:endParaRPr sz="2800">
              <a:solidFill>
                <a:schemeClr val="dk1"/>
              </a:solidFill>
              <a:latin typeface="Times New Roman"/>
              <a:ea typeface="Times New Roman"/>
              <a:cs typeface="Times New Roman"/>
              <a:sym typeface="Times New Roman"/>
            </a:endParaRPr>
          </a:p>
        </p:txBody>
      </p:sp>
      <p:sp>
        <p:nvSpPr>
          <p:cNvPr id="330" name="Google Shape;330;p22"/>
          <p:cNvSpPr/>
          <p:nvPr/>
        </p:nvSpPr>
        <p:spPr>
          <a:xfrm>
            <a:off x="3906011" y="3340608"/>
            <a:ext cx="6917690" cy="0"/>
          </a:xfrm>
          <a:custGeom>
            <a:rect b="b" l="l" r="r" t="t"/>
            <a:pathLst>
              <a:path extrusionOk="0" h="120000" w="6917690">
                <a:moveTo>
                  <a:pt x="0" y="0"/>
                </a:moveTo>
                <a:lnTo>
                  <a:pt x="6917436" y="0"/>
                </a:lnTo>
              </a:path>
            </a:pathLst>
          </a:custGeom>
          <a:noFill/>
          <a:ln cap="flat" cmpd="sng" w="12175">
            <a:solidFill>
              <a:srgbClr val="F6CC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2"/>
          <p:cNvSpPr txBox="1"/>
          <p:nvPr/>
        </p:nvSpPr>
        <p:spPr>
          <a:xfrm>
            <a:off x="4130421" y="3439414"/>
            <a:ext cx="53752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Human intuition is harder to count on</a:t>
            </a:r>
            <a:endParaRPr sz="2800">
              <a:solidFill>
                <a:schemeClr val="dk1"/>
              </a:solidFill>
              <a:latin typeface="Times New Roman"/>
              <a:ea typeface="Times New Roman"/>
              <a:cs typeface="Times New Roman"/>
              <a:sym typeface="Times New Roman"/>
            </a:endParaRPr>
          </a:p>
        </p:txBody>
      </p:sp>
      <p:sp>
        <p:nvSpPr>
          <p:cNvPr id="332" name="Google Shape;332;p22"/>
          <p:cNvSpPr/>
          <p:nvPr/>
        </p:nvSpPr>
        <p:spPr>
          <a:xfrm>
            <a:off x="3906011" y="4768596"/>
            <a:ext cx="6917690" cy="0"/>
          </a:xfrm>
          <a:custGeom>
            <a:rect b="b" l="l" r="r" t="t"/>
            <a:pathLst>
              <a:path extrusionOk="0" h="120000" w="6917690">
                <a:moveTo>
                  <a:pt x="0" y="0"/>
                </a:moveTo>
                <a:lnTo>
                  <a:pt x="6917436" y="0"/>
                </a:lnTo>
              </a:path>
            </a:pathLst>
          </a:custGeom>
          <a:noFill/>
          <a:ln cap="flat" cmpd="sng" w="12175">
            <a:solidFill>
              <a:srgbClr val="F6CC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2"/>
          <p:cNvSpPr txBox="1"/>
          <p:nvPr/>
        </p:nvSpPr>
        <p:spPr>
          <a:xfrm>
            <a:off x="4130421" y="4867402"/>
            <a:ext cx="6410960" cy="819150"/>
          </a:xfrm>
          <a:prstGeom prst="rect">
            <a:avLst/>
          </a:prstGeom>
          <a:noFill/>
          <a:ln>
            <a:noFill/>
          </a:ln>
        </p:spPr>
        <p:txBody>
          <a:bodyPr anchorCtr="0" anchor="t" bIns="0" lIns="0" spcFirstLastPara="1" rIns="0" wrap="square" tIns="74275">
            <a:spAutoFit/>
          </a:bodyPr>
          <a:lstStyle/>
          <a:p>
            <a:pPr indent="0" lvl="0" marL="12700" marR="5080" rtl="0" algn="l">
              <a:lnSpc>
                <a:spcPct val="103214"/>
              </a:lnSpc>
              <a:spcBef>
                <a:spcPts val="0"/>
              </a:spcBef>
              <a:spcAft>
                <a:spcPts val="0"/>
              </a:spcAft>
              <a:buNone/>
            </a:pPr>
            <a:r>
              <a:rPr lang="en-US" sz="2800">
                <a:solidFill>
                  <a:schemeClr val="dk1"/>
                </a:solidFill>
                <a:latin typeface="Times New Roman"/>
                <a:ea typeface="Times New Roman"/>
                <a:cs typeface="Times New Roman"/>
                <a:sym typeface="Times New Roman"/>
              </a:rPr>
              <a:t>It is hard to know what the optimal error rate  and reasonable desired error rate is</a:t>
            </a:r>
            <a:endParaRPr sz="2800">
              <a:solidFill>
                <a:schemeClr val="dk1"/>
              </a:solidFill>
              <a:latin typeface="Times New Roman"/>
              <a:ea typeface="Times New Roman"/>
              <a:cs typeface="Times New Roman"/>
              <a:sym typeface="Times New Roman"/>
            </a:endParaRPr>
          </a:p>
        </p:txBody>
      </p:sp>
      <p:sp>
        <p:nvSpPr>
          <p:cNvPr id="334" name="Google Shape;334;p22"/>
          <p:cNvSpPr/>
          <p:nvPr/>
        </p:nvSpPr>
        <p:spPr>
          <a:xfrm>
            <a:off x="3906011" y="6196584"/>
            <a:ext cx="6917690" cy="0"/>
          </a:xfrm>
          <a:custGeom>
            <a:rect b="b" l="l" r="r" t="t"/>
            <a:pathLst>
              <a:path extrusionOk="0" h="120000" w="6917690">
                <a:moveTo>
                  <a:pt x="0" y="0"/>
                </a:moveTo>
                <a:lnTo>
                  <a:pt x="6917436" y="0"/>
                </a:lnTo>
              </a:path>
            </a:pathLst>
          </a:custGeom>
          <a:noFill/>
          <a:ln cap="flat" cmpd="sng" w="12175">
            <a:solidFill>
              <a:srgbClr val="F6CC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336" name="Google Shape;336;p2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4437126" y="626440"/>
            <a:ext cx="331977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Regularization</a:t>
            </a:r>
            <a:endParaRPr/>
          </a:p>
        </p:txBody>
      </p:sp>
      <p:sp>
        <p:nvSpPr>
          <p:cNvPr id="342" name="Google Shape;342;p23"/>
          <p:cNvSpPr/>
          <p:nvPr/>
        </p:nvSpPr>
        <p:spPr>
          <a:xfrm>
            <a:off x="2307844" y="2811768"/>
            <a:ext cx="1821814" cy="425450"/>
          </a:xfrm>
          <a:custGeom>
            <a:rect b="b" l="l" r="r" t="t"/>
            <a:pathLst>
              <a:path extrusionOk="0" h="425450" w="1821814">
                <a:moveTo>
                  <a:pt x="0" y="425207"/>
                </a:moveTo>
                <a:lnTo>
                  <a:pt x="31438" y="389152"/>
                </a:lnTo>
                <a:lnTo>
                  <a:pt x="63997" y="354664"/>
                </a:lnTo>
                <a:lnTo>
                  <a:pt x="97626" y="321747"/>
                </a:lnTo>
                <a:lnTo>
                  <a:pt x="132277" y="290405"/>
                </a:lnTo>
                <a:lnTo>
                  <a:pt x="167898" y="260643"/>
                </a:lnTo>
                <a:lnTo>
                  <a:pt x="204440" y="232464"/>
                </a:lnTo>
                <a:lnTo>
                  <a:pt x="241852" y="205874"/>
                </a:lnTo>
                <a:lnTo>
                  <a:pt x="280086" y="180876"/>
                </a:lnTo>
                <a:lnTo>
                  <a:pt x="319089" y="157476"/>
                </a:lnTo>
                <a:lnTo>
                  <a:pt x="358813" y="135676"/>
                </a:lnTo>
                <a:lnTo>
                  <a:pt x="399208" y="115483"/>
                </a:lnTo>
                <a:lnTo>
                  <a:pt x="440223" y="96900"/>
                </a:lnTo>
                <a:lnTo>
                  <a:pt x="481809" y="79931"/>
                </a:lnTo>
                <a:lnTo>
                  <a:pt x="523915" y="64581"/>
                </a:lnTo>
                <a:lnTo>
                  <a:pt x="566491" y="50854"/>
                </a:lnTo>
                <a:lnTo>
                  <a:pt x="609487" y="38755"/>
                </a:lnTo>
                <a:lnTo>
                  <a:pt x="652854" y="28287"/>
                </a:lnTo>
                <a:lnTo>
                  <a:pt x="696541" y="19457"/>
                </a:lnTo>
                <a:lnTo>
                  <a:pt x="740498" y="12266"/>
                </a:lnTo>
                <a:lnTo>
                  <a:pt x="784675" y="6721"/>
                </a:lnTo>
                <a:lnTo>
                  <a:pt x="829022" y="2825"/>
                </a:lnTo>
                <a:lnTo>
                  <a:pt x="873490" y="583"/>
                </a:lnTo>
                <a:lnTo>
                  <a:pt x="918027" y="0"/>
                </a:lnTo>
                <a:lnTo>
                  <a:pt x="962584" y="1078"/>
                </a:lnTo>
                <a:lnTo>
                  <a:pt x="1007111" y="3824"/>
                </a:lnTo>
                <a:lnTo>
                  <a:pt x="1051558" y="8241"/>
                </a:lnTo>
                <a:lnTo>
                  <a:pt x="1095875" y="14333"/>
                </a:lnTo>
                <a:lnTo>
                  <a:pt x="1140012" y="22106"/>
                </a:lnTo>
                <a:lnTo>
                  <a:pt x="1183918" y="31562"/>
                </a:lnTo>
                <a:lnTo>
                  <a:pt x="1227544" y="42708"/>
                </a:lnTo>
                <a:lnTo>
                  <a:pt x="1270840" y="55546"/>
                </a:lnTo>
                <a:lnTo>
                  <a:pt x="1313756" y="70083"/>
                </a:lnTo>
                <a:lnTo>
                  <a:pt x="1356241" y="86320"/>
                </a:lnTo>
                <a:lnTo>
                  <a:pt x="1398245" y="104265"/>
                </a:lnTo>
                <a:lnTo>
                  <a:pt x="1439719" y="123919"/>
                </a:lnTo>
                <a:lnTo>
                  <a:pt x="1480613" y="145289"/>
                </a:lnTo>
                <a:lnTo>
                  <a:pt x="1520876" y="168378"/>
                </a:lnTo>
                <a:lnTo>
                  <a:pt x="1560458" y="193190"/>
                </a:lnTo>
                <a:lnTo>
                  <a:pt x="1599310" y="219731"/>
                </a:lnTo>
                <a:lnTo>
                  <a:pt x="1637381" y="248004"/>
                </a:lnTo>
                <a:lnTo>
                  <a:pt x="1674621" y="278014"/>
                </a:lnTo>
                <a:lnTo>
                  <a:pt x="1713781" y="312389"/>
                </a:lnTo>
                <a:lnTo>
                  <a:pt x="1751393" y="348419"/>
                </a:lnTo>
                <a:lnTo>
                  <a:pt x="1787386" y="386045"/>
                </a:lnTo>
                <a:lnTo>
                  <a:pt x="1821688" y="425207"/>
                </a:lnTo>
              </a:path>
            </a:pathLst>
          </a:custGeom>
          <a:noFill/>
          <a:ln cap="flat" cmpd="sng" w="9525">
            <a:solidFill>
              <a:srgbClr val="3458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3"/>
          <p:cNvSpPr/>
          <p:nvPr/>
        </p:nvSpPr>
        <p:spPr>
          <a:xfrm>
            <a:off x="2307844" y="4765547"/>
            <a:ext cx="1821814" cy="425450"/>
          </a:xfrm>
          <a:custGeom>
            <a:rect b="b" l="l" r="r" t="t"/>
            <a:pathLst>
              <a:path extrusionOk="0" h="425450" w="1821814">
                <a:moveTo>
                  <a:pt x="1821688" y="0"/>
                </a:moveTo>
                <a:lnTo>
                  <a:pt x="1790249" y="36054"/>
                </a:lnTo>
                <a:lnTo>
                  <a:pt x="1757690" y="70542"/>
                </a:lnTo>
                <a:lnTo>
                  <a:pt x="1724061" y="103459"/>
                </a:lnTo>
                <a:lnTo>
                  <a:pt x="1689410" y="134801"/>
                </a:lnTo>
                <a:lnTo>
                  <a:pt x="1653789" y="164564"/>
                </a:lnTo>
                <a:lnTo>
                  <a:pt x="1617247" y="192742"/>
                </a:lnTo>
                <a:lnTo>
                  <a:pt x="1579835" y="219332"/>
                </a:lnTo>
                <a:lnTo>
                  <a:pt x="1541601" y="244330"/>
                </a:lnTo>
                <a:lnTo>
                  <a:pt x="1502598" y="267731"/>
                </a:lnTo>
                <a:lnTo>
                  <a:pt x="1462874" y="289530"/>
                </a:lnTo>
                <a:lnTo>
                  <a:pt x="1422479" y="309723"/>
                </a:lnTo>
                <a:lnTo>
                  <a:pt x="1381464" y="328307"/>
                </a:lnTo>
                <a:lnTo>
                  <a:pt x="1339878" y="345275"/>
                </a:lnTo>
                <a:lnTo>
                  <a:pt x="1297772" y="360625"/>
                </a:lnTo>
                <a:lnTo>
                  <a:pt x="1255196" y="374352"/>
                </a:lnTo>
                <a:lnTo>
                  <a:pt x="1212200" y="386451"/>
                </a:lnTo>
                <a:lnTo>
                  <a:pt x="1168833" y="396919"/>
                </a:lnTo>
                <a:lnTo>
                  <a:pt x="1125146" y="405750"/>
                </a:lnTo>
                <a:lnTo>
                  <a:pt x="1081189" y="412940"/>
                </a:lnTo>
                <a:lnTo>
                  <a:pt x="1037012" y="418485"/>
                </a:lnTo>
                <a:lnTo>
                  <a:pt x="992665" y="422381"/>
                </a:lnTo>
                <a:lnTo>
                  <a:pt x="948197" y="424623"/>
                </a:lnTo>
                <a:lnTo>
                  <a:pt x="903660" y="425207"/>
                </a:lnTo>
                <a:lnTo>
                  <a:pt x="859103" y="424128"/>
                </a:lnTo>
                <a:lnTo>
                  <a:pt x="814576" y="421382"/>
                </a:lnTo>
                <a:lnTo>
                  <a:pt x="770129" y="416966"/>
                </a:lnTo>
                <a:lnTo>
                  <a:pt x="725812" y="410873"/>
                </a:lnTo>
                <a:lnTo>
                  <a:pt x="681675" y="403101"/>
                </a:lnTo>
                <a:lnTo>
                  <a:pt x="637769" y="393644"/>
                </a:lnTo>
                <a:lnTo>
                  <a:pt x="594143" y="382498"/>
                </a:lnTo>
                <a:lnTo>
                  <a:pt x="550847" y="369660"/>
                </a:lnTo>
                <a:lnTo>
                  <a:pt x="507931" y="355124"/>
                </a:lnTo>
                <a:lnTo>
                  <a:pt x="465446" y="338886"/>
                </a:lnTo>
                <a:lnTo>
                  <a:pt x="423442" y="320942"/>
                </a:lnTo>
                <a:lnTo>
                  <a:pt x="381968" y="301287"/>
                </a:lnTo>
                <a:lnTo>
                  <a:pt x="341074" y="279917"/>
                </a:lnTo>
                <a:lnTo>
                  <a:pt x="300811" y="256828"/>
                </a:lnTo>
                <a:lnTo>
                  <a:pt x="261229" y="232016"/>
                </a:lnTo>
                <a:lnTo>
                  <a:pt x="222377" y="205475"/>
                </a:lnTo>
                <a:lnTo>
                  <a:pt x="184306" y="177202"/>
                </a:lnTo>
                <a:lnTo>
                  <a:pt x="147066" y="147193"/>
                </a:lnTo>
                <a:lnTo>
                  <a:pt x="107906" y="112817"/>
                </a:lnTo>
                <a:lnTo>
                  <a:pt x="70294" y="76787"/>
                </a:lnTo>
                <a:lnTo>
                  <a:pt x="34301" y="39161"/>
                </a:lnTo>
                <a:lnTo>
                  <a:pt x="0" y="0"/>
                </a:lnTo>
              </a:path>
            </a:pathLst>
          </a:custGeom>
          <a:noFill/>
          <a:ln cap="flat" cmpd="sng" w="9525">
            <a:solidFill>
              <a:srgbClr val="3458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3"/>
          <p:cNvSpPr txBox="1"/>
          <p:nvPr/>
        </p:nvSpPr>
        <p:spPr>
          <a:xfrm>
            <a:off x="850493" y="3189477"/>
            <a:ext cx="4735195" cy="1555750"/>
          </a:xfrm>
          <a:prstGeom prst="rect">
            <a:avLst/>
          </a:prstGeom>
          <a:noFill/>
          <a:ln>
            <a:noFill/>
          </a:ln>
        </p:spPr>
        <p:txBody>
          <a:bodyPr anchorCtr="0" anchor="t" bIns="0" lIns="0" spcFirstLastPara="1" rIns="0" wrap="square" tIns="71100">
            <a:spAutoFit/>
          </a:bodyPr>
          <a:lstStyle/>
          <a:p>
            <a:pPr indent="-2539" lvl="0" marL="12700" marR="5080" rtl="0" algn="ctr">
              <a:lnSpc>
                <a:spcPct val="86200"/>
              </a:lnSpc>
              <a:spcBef>
                <a:spcPts val="0"/>
              </a:spcBef>
              <a:spcAft>
                <a:spcPts val="0"/>
              </a:spcAft>
              <a:buNone/>
            </a:pPr>
            <a:r>
              <a:rPr lang="en-US" sz="2800">
                <a:solidFill>
                  <a:schemeClr val="dk1"/>
                </a:solidFill>
                <a:latin typeface="Times New Roman"/>
                <a:ea typeface="Times New Roman"/>
                <a:cs typeface="Times New Roman"/>
                <a:sym typeface="Times New Roman"/>
              </a:rPr>
              <a:t>This technique discourages  learning a more complex or  flexible model, so as to avoid the  risk of overfitting.</a:t>
            </a:r>
            <a:endParaRPr sz="2800">
              <a:solidFill>
                <a:schemeClr val="dk1"/>
              </a:solidFill>
              <a:latin typeface="Times New Roman"/>
              <a:ea typeface="Times New Roman"/>
              <a:cs typeface="Times New Roman"/>
              <a:sym typeface="Times New Roman"/>
            </a:endParaRPr>
          </a:p>
        </p:txBody>
      </p:sp>
      <p:sp>
        <p:nvSpPr>
          <p:cNvPr id="345" name="Google Shape;345;p23"/>
          <p:cNvSpPr/>
          <p:nvPr/>
        </p:nvSpPr>
        <p:spPr>
          <a:xfrm>
            <a:off x="8062468" y="2811768"/>
            <a:ext cx="1821814" cy="425450"/>
          </a:xfrm>
          <a:custGeom>
            <a:rect b="b" l="l" r="r" t="t"/>
            <a:pathLst>
              <a:path extrusionOk="0" h="425450" w="1821815">
                <a:moveTo>
                  <a:pt x="0" y="425207"/>
                </a:moveTo>
                <a:lnTo>
                  <a:pt x="31438" y="389152"/>
                </a:lnTo>
                <a:lnTo>
                  <a:pt x="63997" y="354664"/>
                </a:lnTo>
                <a:lnTo>
                  <a:pt x="97626" y="321747"/>
                </a:lnTo>
                <a:lnTo>
                  <a:pt x="132277" y="290405"/>
                </a:lnTo>
                <a:lnTo>
                  <a:pt x="167898" y="260643"/>
                </a:lnTo>
                <a:lnTo>
                  <a:pt x="204440" y="232464"/>
                </a:lnTo>
                <a:lnTo>
                  <a:pt x="241852" y="205874"/>
                </a:lnTo>
                <a:lnTo>
                  <a:pt x="280086" y="180876"/>
                </a:lnTo>
                <a:lnTo>
                  <a:pt x="319089" y="157476"/>
                </a:lnTo>
                <a:lnTo>
                  <a:pt x="358813" y="135676"/>
                </a:lnTo>
                <a:lnTo>
                  <a:pt x="399208" y="115483"/>
                </a:lnTo>
                <a:lnTo>
                  <a:pt x="440223" y="96900"/>
                </a:lnTo>
                <a:lnTo>
                  <a:pt x="481809" y="79931"/>
                </a:lnTo>
                <a:lnTo>
                  <a:pt x="523915" y="64581"/>
                </a:lnTo>
                <a:lnTo>
                  <a:pt x="566491" y="50854"/>
                </a:lnTo>
                <a:lnTo>
                  <a:pt x="609487" y="38755"/>
                </a:lnTo>
                <a:lnTo>
                  <a:pt x="652854" y="28287"/>
                </a:lnTo>
                <a:lnTo>
                  <a:pt x="696541" y="19457"/>
                </a:lnTo>
                <a:lnTo>
                  <a:pt x="740498" y="12266"/>
                </a:lnTo>
                <a:lnTo>
                  <a:pt x="784675" y="6721"/>
                </a:lnTo>
                <a:lnTo>
                  <a:pt x="829022" y="2825"/>
                </a:lnTo>
                <a:lnTo>
                  <a:pt x="873490" y="583"/>
                </a:lnTo>
                <a:lnTo>
                  <a:pt x="918027" y="0"/>
                </a:lnTo>
                <a:lnTo>
                  <a:pt x="962584" y="1078"/>
                </a:lnTo>
                <a:lnTo>
                  <a:pt x="1007111" y="3824"/>
                </a:lnTo>
                <a:lnTo>
                  <a:pt x="1051558" y="8241"/>
                </a:lnTo>
                <a:lnTo>
                  <a:pt x="1095875" y="14333"/>
                </a:lnTo>
                <a:lnTo>
                  <a:pt x="1140012" y="22106"/>
                </a:lnTo>
                <a:lnTo>
                  <a:pt x="1183918" y="31562"/>
                </a:lnTo>
                <a:lnTo>
                  <a:pt x="1227544" y="42708"/>
                </a:lnTo>
                <a:lnTo>
                  <a:pt x="1270840" y="55546"/>
                </a:lnTo>
                <a:lnTo>
                  <a:pt x="1313756" y="70083"/>
                </a:lnTo>
                <a:lnTo>
                  <a:pt x="1356241" y="86320"/>
                </a:lnTo>
                <a:lnTo>
                  <a:pt x="1398245" y="104265"/>
                </a:lnTo>
                <a:lnTo>
                  <a:pt x="1439719" y="123919"/>
                </a:lnTo>
                <a:lnTo>
                  <a:pt x="1480613" y="145289"/>
                </a:lnTo>
                <a:lnTo>
                  <a:pt x="1520876" y="168378"/>
                </a:lnTo>
                <a:lnTo>
                  <a:pt x="1560458" y="193190"/>
                </a:lnTo>
                <a:lnTo>
                  <a:pt x="1599310" y="219731"/>
                </a:lnTo>
                <a:lnTo>
                  <a:pt x="1637381" y="248004"/>
                </a:lnTo>
                <a:lnTo>
                  <a:pt x="1674622" y="278014"/>
                </a:lnTo>
                <a:lnTo>
                  <a:pt x="1713781" y="312389"/>
                </a:lnTo>
                <a:lnTo>
                  <a:pt x="1751393" y="348419"/>
                </a:lnTo>
                <a:lnTo>
                  <a:pt x="1787386" y="386045"/>
                </a:lnTo>
                <a:lnTo>
                  <a:pt x="1821687" y="425207"/>
                </a:lnTo>
              </a:path>
            </a:pathLst>
          </a:custGeom>
          <a:noFill/>
          <a:ln cap="flat" cmpd="sng" w="9525">
            <a:solidFill>
              <a:srgbClr val="3458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3"/>
          <p:cNvSpPr/>
          <p:nvPr/>
        </p:nvSpPr>
        <p:spPr>
          <a:xfrm>
            <a:off x="8062468" y="4765547"/>
            <a:ext cx="1821814" cy="425450"/>
          </a:xfrm>
          <a:custGeom>
            <a:rect b="b" l="l" r="r" t="t"/>
            <a:pathLst>
              <a:path extrusionOk="0" h="425450" w="1821815">
                <a:moveTo>
                  <a:pt x="1821687" y="0"/>
                </a:moveTo>
                <a:lnTo>
                  <a:pt x="1790249" y="36054"/>
                </a:lnTo>
                <a:lnTo>
                  <a:pt x="1757690" y="70542"/>
                </a:lnTo>
                <a:lnTo>
                  <a:pt x="1724061" y="103459"/>
                </a:lnTo>
                <a:lnTo>
                  <a:pt x="1689410" y="134801"/>
                </a:lnTo>
                <a:lnTo>
                  <a:pt x="1653789" y="164564"/>
                </a:lnTo>
                <a:lnTo>
                  <a:pt x="1617247" y="192742"/>
                </a:lnTo>
                <a:lnTo>
                  <a:pt x="1579835" y="219332"/>
                </a:lnTo>
                <a:lnTo>
                  <a:pt x="1541601" y="244330"/>
                </a:lnTo>
                <a:lnTo>
                  <a:pt x="1502598" y="267731"/>
                </a:lnTo>
                <a:lnTo>
                  <a:pt x="1462874" y="289530"/>
                </a:lnTo>
                <a:lnTo>
                  <a:pt x="1422479" y="309723"/>
                </a:lnTo>
                <a:lnTo>
                  <a:pt x="1381464" y="328307"/>
                </a:lnTo>
                <a:lnTo>
                  <a:pt x="1339878" y="345275"/>
                </a:lnTo>
                <a:lnTo>
                  <a:pt x="1297772" y="360625"/>
                </a:lnTo>
                <a:lnTo>
                  <a:pt x="1255196" y="374352"/>
                </a:lnTo>
                <a:lnTo>
                  <a:pt x="1212200" y="386451"/>
                </a:lnTo>
                <a:lnTo>
                  <a:pt x="1168833" y="396919"/>
                </a:lnTo>
                <a:lnTo>
                  <a:pt x="1125146" y="405750"/>
                </a:lnTo>
                <a:lnTo>
                  <a:pt x="1081189" y="412940"/>
                </a:lnTo>
                <a:lnTo>
                  <a:pt x="1037012" y="418485"/>
                </a:lnTo>
                <a:lnTo>
                  <a:pt x="992665" y="422381"/>
                </a:lnTo>
                <a:lnTo>
                  <a:pt x="948197" y="424623"/>
                </a:lnTo>
                <a:lnTo>
                  <a:pt x="903660" y="425207"/>
                </a:lnTo>
                <a:lnTo>
                  <a:pt x="859103" y="424128"/>
                </a:lnTo>
                <a:lnTo>
                  <a:pt x="814576" y="421382"/>
                </a:lnTo>
                <a:lnTo>
                  <a:pt x="770129" y="416966"/>
                </a:lnTo>
                <a:lnTo>
                  <a:pt x="725812" y="410873"/>
                </a:lnTo>
                <a:lnTo>
                  <a:pt x="681675" y="403101"/>
                </a:lnTo>
                <a:lnTo>
                  <a:pt x="637769" y="393644"/>
                </a:lnTo>
                <a:lnTo>
                  <a:pt x="594143" y="382498"/>
                </a:lnTo>
                <a:lnTo>
                  <a:pt x="550847" y="369660"/>
                </a:lnTo>
                <a:lnTo>
                  <a:pt x="507931" y="355124"/>
                </a:lnTo>
                <a:lnTo>
                  <a:pt x="465446" y="338886"/>
                </a:lnTo>
                <a:lnTo>
                  <a:pt x="423442" y="320942"/>
                </a:lnTo>
                <a:lnTo>
                  <a:pt x="381968" y="301287"/>
                </a:lnTo>
                <a:lnTo>
                  <a:pt x="341074" y="279917"/>
                </a:lnTo>
                <a:lnTo>
                  <a:pt x="300811" y="256828"/>
                </a:lnTo>
                <a:lnTo>
                  <a:pt x="261229" y="232016"/>
                </a:lnTo>
                <a:lnTo>
                  <a:pt x="222377" y="205475"/>
                </a:lnTo>
                <a:lnTo>
                  <a:pt x="184306" y="177202"/>
                </a:lnTo>
                <a:lnTo>
                  <a:pt x="147065" y="147193"/>
                </a:lnTo>
                <a:lnTo>
                  <a:pt x="107906" y="112817"/>
                </a:lnTo>
                <a:lnTo>
                  <a:pt x="70294" y="76787"/>
                </a:lnTo>
                <a:lnTo>
                  <a:pt x="34301" y="39161"/>
                </a:lnTo>
                <a:lnTo>
                  <a:pt x="0" y="0"/>
                </a:lnTo>
              </a:path>
            </a:pathLst>
          </a:custGeom>
          <a:noFill/>
          <a:ln cap="flat" cmpd="sng" w="9525">
            <a:solidFill>
              <a:srgbClr val="3458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3"/>
          <p:cNvSpPr txBox="1"/>
          <p:nvPr/>
        </p:nvSpPr>
        <p:spPr>
          <a:xfrm>
            <a:off x="6685280" y="3244976"/>
            <a:ext cx="4578350" cy="1448435"/>
          </a:xfrm>
          <a:prstGeom prst="rect">
            <a:avLst/>
          </a:prstGeom>
          <a:noFill/>
          <a:ln>
            <a:noFill/>
          </a:ln>
        </p:spPr>
        <p:txBody>
          <a:bodyPr anchorCtr="0" anchor="t" bIns="0" lIns="0" spcFirstLastPara="1" rIns="0" wrap="square" tIns="67300">
            <a:spAutoFit/>
          </a:bodyPr>
          <a:lstStyle/>
          <a:p>
            <a:pPr indent="1904" lvl="0" marL="12700" marR="5080" rtl="0" algn="ctr">
              <a:lnSpc>
                <a:spcPct val="86300"/>
              </a:lnSpc>
              <a:spcBef>
                <a:spcPts val="0"/>
              </a:spcBef>
              <a:spcAft>
                <a:spcPts val="0"/>
              </a:spcAft>
              <a:buNone/>
            </a:pPr>
            <a:r>
              <a:rPr lang="en-US" sz="2600">
                <a:solidFill>
                  <a:schemeClr val="dk1"/>
                </a:solidFill>
                <a:latin typeface="Times New Roman"/>
                <a:ea typeface="Times New Roman"/>
                <a:cs typeface="Times New Roman"/>
                <a:sym typeface="Times New Roman"/>
              </a:rPr>
              <a:t>Any modification we make to the  learning algorithm that is intended  to reduce the generalization error,  but not its training error</a:t>
            </a:r>
            <a:endParaRPr sz="2600">
              <a:solidFill>
                <a:schemeClr val="dk1"/>
              </a:solidFill>
              <a:latin typeface="Times New Roman"/>
              <a:ea typeface="Times New Roman"/>
              <a:cs typeface="Times New Roman"/>
              <a:sym typeface="Times New Roman"/>
            </a:endParaRPr>
          </a:p>
        </p:txBody>
      </p:sp>
      <p:sp>
        <p:nvSpPr>
          <p:cNvPr id="348" name="Google Shape;348;p2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349" name="Google Shape;349;p2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916939" y="327786"/>
            <a:ext cx="749871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Regularization for a Neural Network</a:t>
            </a:r>
            <a:endParaRPr sz="4000"/>
          </a:p>
        </p:txBody>
      </p:sp>
      <p:sp>
        <p:nvSpPr>
          <p:cNvPr id="355" name="Google Shape;355;p24"/>
          <p:cNvSpPr txBox="1"/>
          <p:nvPr/>
        </p:nvSpPr>
        <p:spPr>
          <a:xfrm>
            <a:off x="433527" y="1752981"/>
            <a:ext cx="180975" cy="51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Cambria Math"/>
                <a:ea typeface="Cambria Math"/>
                <a:cs typeface="Cambria Math"/>
                <a:sym typeface="Cambria Math"/>
              </a:rPr>
              <a:t>𝐽</a:t>
            </a:r>
            <a:endParaRPr sz="3200">
              <a:solidFill>
                <a:schemeClr val="dk1"/>
              </a:solidFill>
              <a:latin typeface="Cambria Math"/>
              <a:ea typeface="Cambria Math"/>
              <a:cs typeface="Cambria Math"/>
              <a:sym typeface="Cambria Math"/>
            </a:endParaRPr>
          </a:p>
        </p:txBody>
      </p:sp>
      <p:sp>
        <p:nvSpPr>
          <p:cNvPr id="356" name="Google Shape;356;p24"/>
          <p:cNvSpPr/>
          <p:nvPr/>
        </p:nvSpPr>
        <p:spPr>
          <a:xfrm>
            <a:off x="736517" y="1811654"/>
            <a:ext cx="3854450" cy="491490"/>
          </a:xfrm>
          <a:custGeom>
            <a:rect b="b" l="l" r="r" t="t"/>
            <a:pathLst>
              <a:path extrusionOk="0" h="491489" w="3854450">
                <a:moveTo>
                  <a:pt x="3724992" y="0"/>
                </a:moveTo>
                <a:lnTo>
                  <a:pt x="3720039" y="16256"/>
                </a:lnTo>
                <a:lnTo>
                  <a:pt x="3742663" y="27971"/>
                </a:lnTo>
                <a:lnTo>
                  <a:pt x="3762346" y="45021"/>
                </a:lnTo>
                <a:lnTo>
                  <a:pt x="3792937" y="95123"/>
                </a:lnTo>
                <a:lnTo>
                  <a:pt x="3811511" y="163210"/>
                </a:lnTo>
                <a:lnTo>
                  <a:pt x="3816155" y="202725"/>
                </a:lnTo>
                <a:lnTo>
                  <a:pt x="3817702" y="245872"/>
                </a:lnTo>
                <a:lnTo>
                  <a:pt x="3816155" y="288996"/>
                </a:lnTo>
                <a:lnTo>
                  <a:pt x="3811511" y="328453"/>
                </a:lnTo>
                <a:lnTo>
                  <a:pt x="3792937" y="396367"/>
                </a:lnTo>
                <a:lnTo>
                  <a:pt x="3762346" y="446468"/>
                </a:lnTo>
                <a:lnTo>
                  <a:pt x="3720039" y="475234"/>
                </a:lnTo>
                <a:lnTo>
                  <a:pt x="3724992" y="491490"/>
                </a:lnTo>
                <a:lnTo>
                  <a:pt x="3779952" y="462264"/>
                </a:lnTo>
                <a:lnTo>
                  <a:pt x="3820623" y="407035"/>
                </a:lnTo>
                <a:lnTo>
                  <a:pt x="3835292" y="371385"/>
                </a:lnTo>
                <a:lnTo>
                  <a:pt x="3845769" y="332628"/>
                </a:lnTo>
                <a:lnTo>
                  <a:pt x="3852056" y="290752"/>
                </a:lnTo>
                <a:lnTo>
                  <a:pt x="3854151" y="245745"/>
                </a:lnTo>
                <a:lnTo>
                  <a:pt x="3852056" y="200719"/>
                </a:lnTo>
                <a:lnTo>
                  <a:pt x="3845769" y="158813"/>
                </a:lnTo>
                <a:lnTo>
                  <a:pt x="3835292" y="120050"/>
                </a:lnTo>
                <a:lnTo>
                  <a:pt x="3820623" y="84455"/>
                </a:lnTo>
                <a:lnTo>
                  <a:pt x="3779952" y="29225"/>
                </a:lnTo>
                <a:lnTo>
                  <a:pt x="3754258" y="11356"/>
                </a:lnTo>
                <a:lnTo>
                  <a:pt x="3724992" y="0"/>
                </a:lnTo>
                <a:close/>
              </a:path>
              <a:path extrusionOk="0" h="491489" w="3854450">
                <a:moveTo>
                  <a:pt x="129140" y="0"/>
                </a:moveTo>
                <a:lnTo>
                  <a:pt x="74250" y="29225"/>
                </a:lnTo>
                <a:lnTo>
                  <a:pt x="33572" y="84455"/>
                </a:lnTo>
                <a:lnTo>
                  <a:pt x="18880" y="120050"/>
                </a:lnTo>
                <a:lnTo>
                  <a:pt x="8387" y="158813"/>
                </a:lnTo>
                <a:lnTo>
                  <a:pt x="2092" y="200719"/>
                </a:lnTo>
                <a:lnTo>
                  <a:pt x="0" y="245872"/>
                </a:lnTo>
                <a:lnTo>
                  <a:pt x="2092" y="290752"/>
                </a:lnTo>
                <a:lnTo>
                  <a:pt x="8387" y="332628"/>
                </a:lnTo>
                <a:lnTo>
                  <a:pt x="18880" y="371385"/>
                </a:lnTo>
                <a:lnTo>
                  <a:pt x="33572" y="407035"/>
                </a:lnTo>
                <a:lnTo>
                  <a:pt x="74250" y="462264"/>
                </a:lnTo>
                <a:lnTo>
                  <a:pt x="129140" y="491490"/>
                </a:lnTo>
                <a:lnTo>
                  <a:pt x="134106" y="475234"/>
                </a:lnTo>
                <a:lnTo>
                  <a:pt x="111524" y="463518"/>
                </a:lnTo>
                <a:lnTo>
                  <a:pt x="91861" y="446468"/>
                </a:lnTo>
                <a:lnTo>
                  <a:pt x="61284" y="396367"/>
                </a:lnTo>
                <a:lnTo>
                  <a:pt x="42732" y="328453"/>
                </a:lnTo>
                <a:lnTo>
                  <a:pt x="38092" y="288996"/>
                </a:lnTo>
                <a:lnTo>
                  <a:pt x="36549" y="245745"/>
                </a:lnTo>
                <a:lnTo>
                  <a:pt x="38092" y="202725"/>
                </a:lnTo>
                <a:lnTo>
                  <a:pt x="42732" y="163210"/>
                </a:lnTo>
                <a:lnTo>
                  <a:pt x="61284" y="95123"/>
                </a:lnTo>
                <a:lnTo>
                  <a:pt x="91861" y="45021"/>
                </a:lnTo>
                <a:lnTo>
                  <a:pt x="134106" y="16256"/>
                </a:lnTo>
                <a:lnTo>
                  <a:pt x="1291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4"/>
          <p:cNvSpPr txBox="1"/>
          <p:nvPr/>
        </p:nvSpPr>
        <p:spPr>
          <a:xfrm>
            <a:off x="845515" y="1603628"/>
            <a:ext cx="3620770" cy="51371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US" sz="4800">
                <a:solidFill>
                  <a:schemeClr val="dk1"/>
                </a:solidFill>
                <a:latin typeface="Cambria Math"/>
                <a:ea typeface="Cambria Math"/>
                <a:cs typeface="Cambria Math"/>
                <a:sym typeface="Cambria Math"/>
              </a:rPr>
              <a:t>𝑤</a:t>
            </a:r>
            <a:r>
              <a:rPr lang="en-US" sz="2350">
                <a:solidFill>
                  <a:schemeClr val="dk1"/>
                </a:solidFill>
                <a:latin typeface="Cambria Math"/>
                <a:ea typeface="Cambria Math"/>
                <a:cs typeface="Cambria Math"/>
                <a:sym typeface="Cambria Math"/>
              </a:rPr>
              <a:t>[1]</a:t>
            </a:r>
            <a:r>
              <a:rPr baseline="-25000" lang="en-US" sz="4800">
                <a:solidFill>
                  <a:schemeClr val="dk1"/>
                </a:solidFill>
                <a:latin typeface="Cambria Math"/>
                <a:ea typeface="Cambria Math"/>
                <a:cs typeface="Cambria Math"/>
                <a:sym typeface="Cambria Math"/>
              </a:rPr>
              <a:t>, 𝑏</a:t>
            </a:r>
            <a:r>
              <a:rPr lang="en-US" sz="2350">
                <a:solidFill>
                  <a:schemeClr val="dk1"/>
                </a:solidFill>
                <a:latin typeface="Cambria Math"/>
                <a:ea typeface="Cambria Math"/>
                <a:cs typeface="Cambria Math"/>
                <a:sym typeface="Cambria Math"/>
              </a:rPr>
              <a:t>[1]</a:t>
            </a:r>
            <a:r>
              <a:rPr baseline="-25000" lang="en-US" sz="4800">
                <a:solidFill>
                  <a:schemeClr val="dk1"/>
                </a:solidFill>
                <a:latin typeface="Cambria Math"/>
                <a:ea typeface="Cambria Math"/>
                <a:cs typeface="Cambria Math"/>
                <a:sym typeface="Cambria Math"/>
              </a:rPr>
              <a:t>, … , 𝑤</a:t>
            </a:r>
            <a:r>
              <a:rPr lang="en-US" sz="2350">
                <a:solidFill>
                  <a:schemeClr val="dk1"/>
                </a:solidFill>
                <a:latin typeface="Cambria Math"/>
                <a:ea typeface="Cambria Math"/>
                <a:cs typeface="Cambria Math"/>
                <a:sym typeface="Cambria Math"/>
              </a:rPr>
              <a:t>[𝑙]</a:t>
            </a:r>
            <a:r>
              <a:rPr baseline="-25000" lang="en-US" sz="4800">
                <a:solidFill>
                  <a:schemeClr val="dk1"/>
                </a:solidFill>
                <a:latin typeface="Cambria Math"/>
                <a:ea typeface="Cambria Math"/>
                <a:cs typeface="Cambria Math"/>
                <a:sym typeface="Cambria Math"/>
              </a:rPr>
              <a:t>, 𝑏</a:t>
            </a:r>
            <a:r>
              <a:rPr lang="en-US" sz="2350">
                <a:solidFill>
                  <a:schemeClr val="dk1"/>
                </a:solidFill>
                <a:latin typeface="Cambria Math"/>
                <a:ea typeface="Cambria Math"/>
                <a:cs typeface="Cambria Math"/>
                <a:sym typeface="Cambria Math"/>
              </a:rPr>
              <a:t>[𝑙]</a:t>
            </a:r>
            <a:endParaRPr sz="2350">
              <a:solidFill>
                <a:schemeClr val="dk1"/>
              </a:solidFill>
              <a:latin typeface="Cambria Math"/>
              <a:ea typeface="Cambria Math"/>
              <a:cs typeface="Cambria Math"/>
              <a:sym typeface="Cambria Math"/>
            </a:endParaRPr>
          </a:p>
        </p:txBody>
      </p:sp>
      <p:sp>
        <p:nvSpPr>
          <p:cNvPr id="358" name="Google Shape;358;p24"/>
          <p:cNvSpPr/>
          <p:nvPr/>
        </p:nvSpPr>
        <p:spPr>
          <a:xfrm>
            <a:off x="5155438" y="2044064"/>
            <a:ext cx="349250" cy="26034"/>
          </a:xfrm>
          <a:custGeom>
            <a:rect b="b" l="l" r="r" t="t"/>
            <a:pathLst>
              <a:path extrusionOk="0" h="26035" w="349250">
                <a:moveTo>
                  <a:pt x="348996" y="0"/>
                </a:moveTo>
                <a:lnTo>
                  <a:pt x="0" y="0"/>
                </a:lnTo>
                <a:lnTo>
                  <a:pt x="0" y="25908"/>
                </a:lnTo>
                <a:lnTo>
                  <a:pt x="348996" y="25908"/>
                </a:lnTo>
                <a:lnTo>
                  <a:pt x="34899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4"/>
          <p:cNvSpPr txBox="1"/>
          <p:nvPr/>
        </p:nvSpPr>
        <p:spPr>
          <a:xfrm>
            <a:off x="5143246" y="2025472"/>
            <a:ext cx="367030" cy="5143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Cambria Math"/>
                <a:ea typeface="Cambria Math"/>
                <a:cs typeface="Cambria Math"/>
                <a:sym typeface="Cambria Math"/>
              </a:rPr>
              <a:t>𝑚</a:t>
            </a:r>
            <a:endParaRPr sz="3200">
              <a:solidFill>
                <a:schemeClr val="dk1"/>
              </a:solidFill>
              <a:latin typeface="Cambria Math"/>
              <a:ea typeface="Cambria Math"/>
              <a:cs typeface="Cambria Math"/>
              <a:sym typeface="Cambria Math"/>
            </a:endParaRPr>
          </a:p>
        </p:txBody>
      </p:sp>
      <p:sp>
        <p:nvSpPr>
          <p:cNvPr id="360" name="Google Shape;360;p24"/>
          <p:cNvSpPr txBox="1"/>
          <p:nvPr/>
        </p:nvSpPr>
        <p:spPr>
          <a:xfrm>
            <a:off x="5781802" y="1963292"/>
            <a:ext cx="528955"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𝑖=1</a:t>
            </a:r>
            <a:endParaRPr sz="2350">
              <a:solidFill>
                <a:schemeClr val="dk1"/>
              </a:solidFill>
              <a:latin typeface="Cambria Math"/>
              <a:ea typeface="Cambria Math"/>
              <a:cs typeface="Cambria Math"/>
              <a:sym typeface="Cambria Math"/>
            </a:endParaRPr>
          </a:p>
        </p:txBody>
      </p:sp>
      <p:sp>
        <p:nvSpPr>
          <p:cNvPr id="361" name="Google Shape;361;p24"/>
          <p:cNvSpPr/>
          <p:nvPr/>
        </p:nvSpPr>
        <p:spPr>
          <a:xfrm>
            <a:off x="6571869" y="1800859"/>
            <a:ext cx="1696720" cy="502284"/>
          </a:xfrm>
          <a:custGeom>
            <a:rect b="b" l="l" r="r" t="t"/>
            <a:pathLst>
              <a:path extrusionOk="0" h="502285" w="1696720">
                <a:moveTo>
                  <a:pt x="134112" y="27051"/>
                </a:moveTo>
                <a:lnTo>
                  <a:pt x="129159" y="10795"/>
                </a:lnTo>
                <a:lnTo>
                  <a:pt x="99961" y="22161"/>
                </a:lnTo>
                <a:lnTo>
                  <a:pt x="74307" y="40030"/>
                </a:lnTo>
                <a:lnTo>
                  <a:pt x="33655" y="95250"/>
                </a:lnTo>
                <a:lnTo>
                  <a:pt x="18910" y="130848"/>
                </a:lnTo>
                <a:lnTo>
                  <a:pt x="8394" y="169621"/>
                </a:lnTo>
                <a:lnTo>
                  <a:pt x="2095" y="211518"/>
                </a:lnTo>
                <a:lnTo>
                  <a:pt x="0" y="256667"/>
                </a:lnTo>
                <a:lnTo>
                  <a:pt x="2095" y="301548"/>
                </a:lnTo>
                <a:lnTo>
                  <a:pt x="8394" y="343433"/>
                </a:lnTo>
                <a:lnTo>
                  <a:pt x="18910" y="382181"/>
                </a:lnTo>
                <a:lnTo>
                  <a:pt x="33655" y="417830"/>
                </a:lnTo>
                <a:lnTo>
                  <a:pt x="74307" y="473062"/>
                </a:lnTo>
                <a:lnTo>
                  <a:pt x="129159" y="502285"/>
                </a:lnTo>
                <a:lnTo>
                  <a:pt x="134112" y="486029"/>
                </a:lnTo>
                <a:lnTo>
                  <a:pt x="111556" y="474319"/>
                </a:lnTo>
                <a:lnTo>
                  <a:pt x="91909" y="457263"/>
                </a:lnTo>
                <a:lnTo>
                  <a:pt x="61328" y="407162"/>
                </a:lnTo>
                <a:lnTo>
                  <a:pt x="42760" y="339255"/>
                </a:lnTo>
                <a:lnTo>
                  <a:pt x="38112" y="299796"/>
                </a:lnTo>
                <a:lnTo>
                  <a:pt x="36576" y="256540"/>
                </a:lnTo>
                <a:lnTo>
                  <a:pt x="38112" y="213525"/>
                </a:lnTo>
                <a:lnTo>
                  <a:pt x="42760" y="174015"/>
                </a:lnTo>
                <a:lnTo>
                  <a:pt x="61328" y="105918"/>
                </a:lnTo>
                <a:lnTo>
                  <a:pt x="91909" y="55816"/>
                </a:lnTo>
                <a:lnTo>
                  <a:pt x="111556" y="38773"/>
                </a:lnTo>
                <a:lnTo>
                  <a:pt x="134112" y="27051"/>
                </a:lnTo>
                <a:close/>
              </a:path>
              <a:path extrusionOk="0" h="502285" w="1696720">
                <a:moveTo>
                  <a:pt x="511810" y="11176"/>
                </a:moveTo>
                <a:lnTo>
                  <a:pt x="508000" y="0"/>
                </a:lnTo>
                <a:lnTo>
                  <a:pt x="487997" y="7226"/>
                </a:lnTo>
                <a:lnTo>
                  <a:pt x="470471" y="17653"/>
                </a:lnTo>
                <a:lnTo>
                  <a:pt x="442849" y="48260"/>
                </a:lnTo>
                <a:lnTo>
                  <a:pt x="425805" y="89154"/>
                </a:lnTo>
                <a:lnTo>
                  <a:pt x="420116" y="137668"/>
                </a:lnTo>
                <a:lnTo>
                  <a:pt x="421538" y="162991"/>
                </a:lnTo>
                <a:lnTo>
                  <a:pt x="432917" y="207759"/>
                </a:lnTo>
                <a:lnTo>
                  <a:pt x="455345" y="244068"/>
                </a:lnTo>
                <a:lnTo>
                  <a:pt x="487921" y="268122"/>
                </a:lnTo>
                <a:lnTo>
                  <a:pt x="508000" y="275336"/>
                </a:lnTo>
                <a:lnTo>
                  <a:pt x="511429" y="264160"/>
                </a:lnTo>
                <a:lnTo>
                  <a:pt x="495731" y="257187"/>
                </a:lnTo>
                <a:lnTo>
                  <a:pt x="482193" y="247497"/>
                </a:lnTo>
                <a:lnTo>
                  <a:pt x="454469" y="202387"/>
                </a:lnTo>
                <a:lnTo>
                  <a:pt x="446278" y="160566"/>
                </a:lnTo>
                <a:lnTo>
                  <a:pt x="445262" y="136271"/>
                </a:lnTo>
                <a:lnTo>
                  <a:pt x="446278" y="112763"/>
                </a:lnTo>
                <a:lnTo>
                  <a:pt x="454469" y="72034"/>
                </a:lnTo>
                <a:lnTo>
                  <a:pt x="482295" y="27673"/>
                </a:lnTo>
                <a:lnTo>
                  <a:pt x="495947" y="18110"/>
                </a:lnTo>
                <a:lnTo>
                  <a:pt x="511810" y="11176"/>
                </a:lnTo>
                <a:close/>
              </a:path>
              <a:path extrusionOk="0" h="502285" w="1696720">
                <a:moveTo>
                  <a:pt x="728980" y="137668"/>
                </a:moveTo>
                <a:lnTo>
                  <a:pt x="723328" y="89154"/>
                </a:lnTo>
                <a:lnTo>
                  <a:pt x="706247" y="48260"/>
                </a:lnTo>
                <a:lnTo>
                  <a:pt x="678637" y="17653"/>
                </a:lnTo>
                <a:lnTo>
                  <a:pt x="641223" y="0"/>
                </a:lnTo>
                <a:lnTo>
                  <a:pt x="637286" y="11176"/>
                </a:lnTo>
                <a:lnTo>
                  <a:pt x="653211" y="18110"/>
                </a:lnTo>
                <a:lnTo>
                  <a:pt x="666915" y="27673"/>
                </a:lnTo>
                <a:lnTo>
                  <a:pt x="694791" y="72034"/>
                </a:lnTo>
                <a:lnTo>
                  <a:pt x="702932" y="112763"/>
                </a:lnTo>
                <a:lnTo>
                  <a:pt x="703961" y="136271"/>
                </a:lnTo>
                <a:lnTo>
                  <a:pt x="702932" y="160566"/>
                </a:lnTo>
                <a:lnTo>
                  <a:pt x="694740" y="202387"/>
                </a:lnTo>
                <a:lnTo>
                  <a:pt x="666915" y="247497"/>
                </a:lnTo>
                <a:lnTo>
                  <a:pt x="637794" y="264160"/>
                </a:lnTo>
                <a:lnTo>
                  <a:pt x="641223" y="275336"/>
                </a:lnTo>
                <a:lnTo>
                  <a:pt x="678751" y="257708"/>
                </a:lnTo>
                <a:lnTo>
                  <a:pt x="706374" y="227203"/>
                </a:lnTo>
                <a:lnTo>
                  <a:pt x="723341" y="186347"/>
                </a:lnTo>
                <a:lnTo>
                  <a:pt x="727570" y="162991"/>
                </a:lnTo>
                <a:lnTo>
                  <a:pt x="728980" y="137668"/>
                </a:lnTo>
                <a:close/>
              </a:path>
              <a:path extrusionOk="0" h="502285" w="1696720">
                <a:moveTo>
                  <a:pt x="1289050" y="11176"/>
                </a:moveTo>
                <a:lnTo>
                  <a:pt x="1285240" y="0"/>
                </a:lnTo>
                <a:lnTo>
                  <a:pt x="1265237" y="7226"/>
                </a:lnTo>
                <a:lnTo>
                  <a:pt x="1247711" y="17653"/>
                </a:lnTo>
                <a:lnTo>
                  <a:pt x="1220089" y="48260"/>
                </a:lnTo>
                <a:lnTo>
                  <a:pt x="1203045" y="89154"/>
                </a:lnTo>
                <a:lnTo>
                  <a:pt x="1197356" y="137668"/>
                </a:lnTo>
                <a:lnTo>
                  <a:pt x="1198778" y="162991"/>
                </a:lnTo>
                <a:lnTo>
                  <a:pt x="1210157" y="207759"/>
                </a:lnTo>
                <a:lnTo>
                  <a:pt x="1232585" y="244068"/>
                </a:lnTo>
                <a:lnTo>
                  <a:pt x="1265161" y="268122"/>
                </a:lnTo>
                <a:lnTo>
                  <a:pt x="1285240" y="275336"/>
                </a:lnTo>
                <a:lnTo>
                  <a:pt x="1288669" y="264160"/>
                </a:lnTo>
                <a:lnTo>
                  <a:pt x="1272971" y="257187"/>
                </a:lnTo>
                <a:lnTo>
                  <a:pt x="1259433" y="247497"/>
                </a:lnTo>
                <a:lnTo>
                  <a:pt x="1231709" y="202387"/>
                </a:lnTo>
                <a:lnTo>
                  <a:pt x="1223518" y="160566"/>
                </a:lnTo>
                <a:lnTo>
                  <a:pt x="1222502" y="136271"/>
                </a:lnTo>
                <a:lnTo>
                  <a:pt x="1223518" y="112763"/>
                </a:lnTo>
                <a:lnTo>
                  <a:pt x="1231709" y="72034"/>
                </a:lnTo>
                <a:lnTo>
                  <a:pt x="1259535" y="27673"/>
                </a:lnTo>
                <a:lnTo>
                  <a:pt x="1273187" y="18110"/>
                </a:lnTo>
                <a:lnTo>
                  <a:pt x="1289050" y="11176"/>
                </a:lnTo>
                <a:close/>
              </a:path>
              <a:path extrusionOk="0" h="502285" w="1696720">
                <a:moveTo>
                  <a:pt x="1506220" y="137668"/>
                </a:moveTo>
                <a:lnTo>
                  <a:pt x="1500568" y="89154"/>
                </a:lnTo>
                <a:lnTo>
                  <a:pt x="1483487" y="48260"/>
                </a:lnTo>
                <a:lnTo>
                  <a:pt x="1455877" y="17653"/>
                </a:lnTo>
                <a:lnTo>
                  <a:pt x="1418463" y="0"/>
                </a:lnTo>
                <a:lnTo>
                  <a:pt x="1414526" y="11176"/>
                </a:lnTo>
                <a:lnTo>
                  <a:pt x="1430451" y="18110"/>
                </a:lnTo>
                <a:lnTo>
                  <a:pt x="1444155" y="27673"/>
                </a:lnTo>
                <a:lnTo>
                  <a:pt x="1472031" y="72034"/>
                </a:lnTo>
                <a:lnTo>
                  <a:pt x="1480172" y="112763"/>
                </a:lnTo>
                <a:lnTo>
                  <a:pt x="1481201" y="136271"/>
                </a:lnTo>
                <a:lnTo>
                  <a:pt x="1480172" y="160566"/>
                </a:lnTo>
                <a:lnTo>
                  <a:pt x="1471980" y="202387"/>
                </a:lnTo>
                <a:lnTo>
                  <a:pt x="1444155" y="247497"/>
                </a:lnTo>
                <a:lnTo>
                  <a:pt x="1415034" y="264160"/>
                </a:lnTo>
                <a:lnTo>
                  <a:pt x="1418463" y="275336"/>
                </a:lnTo>
                <a:lnTo>
                  <a:pt x="1455991" y="257708"/>
                </a:lnTo>
                <a:lnTo>
                  <a:pt x="1483614" y="227203"/>
                </a:lnTo>
                <a:lnTo>
                  <a:pt x="1500581" y="186347"/>
                </a:lnTo>
                <a:lnTo>
                  <a:pt x="1504810" y="162991"/>
                </a:lnTo>
                <a:lnTo>
                  <a:pt x="1506220" y="137668"/>
                </a:lnTo>
                <a:close/>
              </a:path>
              <a:path extrusionOk="0" h="502285" w="1696720">
                <a:moveTo>
                  <a:pt x="1696212" y="256540"/>
                </a:moveTo>
                <a:lnTo>
                  <a:pt x="1694116" y="211518"/>
                </a:lnTo>
                <a:lnTo>
                  <a:pt x="1687830" y="169621"/>
                </a:lnTo>
                <a:lnTo>
                  <a:pt x="1677352" y="130848"/>
                </a:lnTo>
                <a:lnTo>
                  <a:pt x="1662684" y="95250"/>
                </a:lnTo>
                <a:lnTo>
                  <a:pt x="1622005" y="40030"/>
                </a:lnTo>
                <a:lnTo>
                  <a:pt x="1567053" y="10795"/>
                </a:lnTo>
                <a:lnTo>
                  <a:pt x="1562100" y="27051"/>
                </a:lnTo>
                <a:lnTo>
                  <a:pt x="1584718" y="38773"/>
                </a:lnTo>
                <a:lnTo>
                  <a:pt x="1604403" y="55816"/>
                </a:lnTo>
                <a:lnTo>
                  <a:pt x="1634998" y="105918"/>
                </a:lnTo>
                <a:lnTo>
                  <a:pt x="1653565" y="174015"/>
                </a:lnTo>
                <a:lnTo>
                  <a:pt x="1658213" y="213525"/>
                </a:lnTo>
                <a:lnTo>
                  <a:pt x="1659763" y="256667"/>
                </a:lnTo>
                <a:lnTo>
                  <a:pt x="1658213" y="299796"/>
                </a:lnTo>
                <a:lnTo>
                  <a:pt x="1653565" y="339255"/>
                </a:lnTo>
                <a:lnTo>
                  <a:pt x="1634998" y="407162"/>
                </a:lnTo>
                <a:lnTo>
                  <a:pt x="1604403" y="457263"/>
                </a:lnTo>
                <a:lnTo>
                  <a:pt x="1562100" y="486029"/>
                </a:lnTo>
                <a:lnTo>
                  <a:pt x="1567053" y="502285"/>
                </a:lnTo>
                <a:lnTo>
                  <a:pt x="1622005" y="473062"/>
                </a:lnTo>
                <a:lnTo>
                  <a:pt x="1662684" y="417830"/>
                </a:lnTo>
                <a:lnTo>
                  <a:pt x="1677352" y="382181"/>
                </a:lnTo>
                <a:lnTo>
                  <a:pt x="1687830" y="343433"/>
                </a:lnTo>
                <a:lnTo>
                  <a:pt x="1694116" y="301548"/>
                </a:lnTo>
                <a:lnTo>
                  <a:pt x="1696212" y="25654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4"/>
          <p:cNvSpPr txBox="1"/>
          <p:nvPr/>
        </p:nvSpPr>
        <p:spPr>
          <a:xfrm>
            <a:off x="4689094" y="1445132"/>
            <a:ext cx="4060825" cy="821690"/>
          </a:xfrm>
          <a:prstGeom prst="rect">
            <a:avLst/>
          </a:prstGeom>
          <a:noFill/>
          <a:ln>
            <a:noFill/>
          </a:ln>
        </p:spPr>
        <p:txBody>
          <a:bodyPr anchorCtr="0" anchor="t" bIns="0" lIns="0" spcFirstLastPara="1" rIns="0" wrap="square" tIns="13325">
            <a:spAutoFit/>
          </a:bodyPr>
          <a:lstStyle/>
          <a:p>
            <a:pPr indent="0" lvl="0" marL="527685" marR="0" rtl="0" algn="l">
              <a:lnSpc>
                <a:spcPct val="97812"/>
              </a:lnSpc>
              <a:spcBef>
                <a:spcPts val="0"/>
              </a:spcBef>
              <a:spcAft>
                <a:spcPts val="0"/>
              </a:spcAft>
              <a:buNone/>
            </a:pPr>
            <a:r>
              <a:rPr lang="en-US" sz="3200">
                <a:solidFill>
                  <a:schemeClr val="dk1"/>
                </a:solidFill>
                <a:latin typeface="Cambria Math"/>
                <a:ea typeface="Cambria Math"/>
                <a:cs typeface="Cambria Math"/>
                <a:sym typeface="Cambria Math"/>
              </a:rPr>
              <a:t>1</a:t>
            </a:r>
            <a:endParaRPr sz="3200">
              <a:solidFill>
                <a:schemeClr val="dk1"/>
              </a:solidFill>
              <a:latin typeface="Cambria Math"/>
              <a:ea typeface="Cambria Math"/>
              <a:cs typeface="Cambria Math"/>
              <a:sym typeface="Cambria Math"/>
            </a:endParaRPr>
          </a:p>
          <a:p>
            <a:pPr indent="0" lvl="0" marL="50800" marR="0" rtl="0" algn="l">
              <a:lnSpc>
                <a:spcPct val="88794"/>
              </a:lnSpc>
              <a:spcBef>
                <a:spcPts val="0"/>
              </a:spcBef>
              <a:spcAft>
                <a:spcPts val="0"/>
              </a:spcAft>
              <a:buNone/>
            </a:pPr>
            <a:r>
              <a:rPr lang="en-US" sz="3200">
                <a:solidFill>
                  <a:schemeClr val="dk1"/>
                </a:solidFill>
                <a:latin typeface="Cambria Math"/>
                <a:ea typeface="Cambria Math"/>
                <a:cs typeface="Cambria Math"/>
                <a:sym typeface="Cambria Math"/>
              </a:rPr>
              <a:t>=	Σ</a:t>
            </a:r>
            <a:r>
              <a:rPr baseline="30000" lang="en-US" sz="3525">
                <a:solidFill>
                  <a:schemeClr val="dk1"/>
                </a:solidFill>
                <a:latin typeface="Cambria Math"/>
                <a:ea typeface="Cambria Math"/>
                <a:cs typeface="Cambria Math"/>
                <a:sym typeface="Cambria Math"/>
              </a:rPr>
              <a:t>𝑚	</a:t>
            </a:r>
            <a:r>
              <a:rPr lang="en-US" sz="3200">
                <a:solidFill>
                  <a:schemeClr val="dk1"/>
                </a:solidFill>
                <a:latin typeface="Cambria Math"/>
                <a:ea typeface="Cambria Math"/>
                <a:cs typeface="Cambria Math"/>
                <a:sym typeface="Cambria Math"/>
              </a:rPr>
              <a:t>𝐿	𝑦ො	</a:t>
            </a:r>
            <a:r>
              <a:rPr baseline="30000" lang="en-US" sz="3525">
                <a:solidFill>
                  <a:schemeClr val="dk1"/>
                </a:solidFill>
                <a:latin typeface="Cambria Math"/>
                <a:ea typeface="Cambria Math"/>
                <a:cs typeface="Cambria Math"/>
                <a:sym typeface="Cambria Math"/>
              </a:rPr>
              <a:t>𝑖	</a:t>
            </a:r>
            <a:r>
              <a:rPr lang="en-US" sz="3200">
                <a:solidFill>
                  <a:schemeClr val="dk1"/>
                </a:solidFill>
                <a:latin typeface="Cambria Math"/>
                <a:ea typeface="Cambria Math"/>
                <a:cs typeface="Cambria Math"/>
                <a:sym typeface="Cambria Math"/>
              </a:rPr>
              <a:t>, 𝑦	</a:t>
            </a:r>
            <a:r>
              <a:rPr baseline="30000" lang="en-US" sz="3525">
                <a:solidFill>
                  <a:schemeClr val="dk1"/>
                </a:solidFill>
                <a:latin typeface="Cambria Math"/>
                <a:ea typeface="Cambria Math"/>
                <a:cs typeface="Cambria Math"/>
                <a:sym typeface="Cambria Math"/>
              </a:rPr>
              <a:t>𝑖	</a:t>
            </a:r>
            <a:r>
              <a:rPr lang="en-US" sz="3200">
                <a:solidFill>
                  <a:schemeClr val="dk1"/>
                </a:solidFill>
                <a:latin typeface="Cambria Math"/>
                <a:ea typeface="Cambria Math"/>
                <a:cs typeface="Cambria Math"/>
                <a:sym typeface="Cambria Math"/>
              </a:rPr>
              <a:t>+</a:t>
            </a:r>
            <a:endParaRPr sz="3200">
              <a:solidFill>
                <a:schemeClr val="dk1"/>
              </a:solidFill>
              <a:latin typeface="Cambria Math"/>
              <a:ea typeface="Cambria Math"/>
              <a:cs typeface="Cambria Math"/>
              <a:sym typeface="Cambria Math"/>
            </a:endParaRPr>
          </a:p>
        </p:txBody>
      </p:sp>
      <p:sp>
        <p:nvSpPr>
          <p:cNvPr id="363" name="Google Shape;363;p24"/>
          <p:cNvSpPr/>
          <p:nvPr/>
        </p:nvSpPr>
        <p:spPr>
          <a:xfrm>
            <a:off x="8787130" y="2044064"/>
            <a:ext cx="573405" cy="26034"/>
          </a:xfrm>
          <a:custGeom>
            <a:rect b="b" l="l" r="r" t="t"/>
            <a:pathLst>
              <a:path extrusionOk="0" h="26035" w="573404">
                <a:moveTo>
                  <a:pt x="573024" y="0"/>
                </a:moveTo>
                <a:lnTo>
                  <a:pt x="0" y="0"/>
                </a:lnTo>
                <a:lnTo>
                  <a:pt x="0" y="25908"/>
                </a:lnTo>
                <a:lnTo>
                  <a:pt x="573024" y="25908"/>
                </a:lnTo>
                <a:lnTo>
                  <a:pt x="57302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4"/>
          <p:cNvSpPr txBox="1"/>
          <p:nvPr/>
        </p:nvSpPr>
        <p:spPr>
          <a:xfrm>
            <a:off x="8952356" y="1445132"/>
            <a:ext cx="236220" cy="51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Cambria Math"/>
                <a:ea typeface="Cambria Math"/>
                <a:cs typeface="Cambria Math"/>
                <a:sym typeface="Cambria Math"/>
              </a:rPr>
              <a:t>𝜆</a:t>
            </a:r>
            <a:endParaRPr sz="3200">
              <a:solidFill>
                <a:schemeClr val="dk1"/>
              </a:solidFill>
              <a:latin typeface="Cambria Math"/>
              <a:ea typeface="Cambria Math"/>
              <a:cs typeface="Cambria Math"/>
              <a:sym typeface="Cambria Math"/>
            </a:endParaRPr>
          </a:p>
        </p:txBody>
      </p:sp>
      <p:sp>
        <p:nvSpPr>
          <p:cNvPr id="365" name="Google Shape;365;p24"/>
          <p:cNvSpPr txBox="1"/>
          <p:nvPr/>
        </p:nvSpPr>
        <p:spPr>
          <a:xfrm>
            <a:off x="8775572" y="2025472"/>
            <a:ext cx="592455" cy="5143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Cambria Math"/>
                <a:ea typeface="Cambria Math"/>
                <a:cs typeface="Cambria Math"/>
                <a:sym typeface="Cambria Math"/>
              </a:rPr>
              <a:t>2𝑚</a:t>
            </a:r>
            <a:endParaRPr sz="3200">
              <a:solidFill>
                <a:schemeClr val="dk1"/>
              </a:solidFill>
              <a:latin typeface="Cambria Math"/>
              <a:ea typeface="Cambria Math"/>
              <a:cs typeface="Cambria Math"/>
              <a:sym typeface="Cambria Math"/>
            </a:endParaRPr>
          </a:p>
        </p:txBody>
      </p:sp>
      <p:sp>
        <p:nvSpPr>
          <p:cNvPr id="366" name="Google Shape;366;p24"/>
          <p:cNvSpPr txBox="1"/>
          <p:nvPr/>
        </p:nvSpPr>
        <p:spPr>
          <a:xfrm>
            <a:off x="9639681" y="1958721"/>
            <a:ext cx="528320"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𝑙=1</a:t>
            </a:r>
            <a:endParaRPr sz="2350">
              <a:solidFill>
                <a:schemeClr val="dk1"/>
              </a:solidFill>
              <a:latin typeface="Cambria Math"/>
              <a:ea typeface="Cambria Math"/>
              <a:cs typeface="Cambria Math"/>
              <a:sym typeface="Cambria Math"/>
            </a:endParaRPr>
          </a:p>
        </p:txBody>
      </p:sp>
      <p:sp>
        <p:nvSpPr>
          <p:cNvPr id="367" name="Google Shape;367;p24"/>
          <p:cNvSpPr txBox="1"/>
          <p:nvPr/>
        </p:nvSpPr>
        <p:spPr>
          <a:xfrm>
            <a:off x="9391777" y="1591437"/>
            <a:ext cx="473709" cy="51371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US" sz="4800">
                <a:solidFill>
                  <a:schemeClr val="dk1"/>
                </a:solidFill>
                <a:latin typeface="Cambria Math"/>
                <a:ea typeface="Cambria Math"/>
                <a:cs typeface="Cambria Math"/>
                <a:sym typeface="Cambria Math"/>
              </a:rPr>
              <a:t>Σ</a:t>
            </a:r>
            <a:r>
              <a:rPr lang="en-US" sz="2350">
                <a:solidFill>
                  <a:schemeClr val="dk1"/>
                </a:solidFill>
                <a:latin typeface="Cambria Math"/>
                <a:ea typeface="Cambria Math"/>
                <a:cs typeface="Cambria Math"/>
                <a:sym typeface="Cambria Math"/>
              </a:rPr>
              <a:t>𝐿</a:t>
            </a:r>
            <a:endParaRPr sz="2350">
              <a:solidFill>
                <a:schemeClr val="dk1"/>
              </a:solidFill>
              <a:latin typeface="Cambria Math"/>
              <a:ea typeface="Cambria Math"/>
              <a:cs typeface="Cambria Math"/>
              <a:sym typeface="Cambria Math"/>
            </a:endParaRPr>
          </a:p>
        </p:txBody>
      </p:sp>
      <p:sp>
        <p:nvSpPr>
          <p:cNvPr id="368" name="Google Shape;368;p24"/>
          <p:cNvSpPr/>
          <p:nvPr/>
        </p:nvSpPr>
        <p:spPr>
          <a:xfrm>
            <a:off x="11138916" y="1811654"/>
            <a:ext cx="31115" cy="491490"/>
          </a:xfrm>
          <a:custGeom>
            <a:rect b="b" l="l" r="r" t="t"/>
            <a:pathLst>
              <a:path extrusionOk="0" h="491489" w="31115">
                <a:moveTo>
                  <a:pt x="30606" y="0"/>
                </a:moveTo>
                <a:lnTo>
                  <a:pt x="0" y="0"/>
                </a:lnTo>
                <a:lnTo>
                  <a:pt x="0" y="491490"/>
                </a:lnTo>
                <a:lnTo>
                  <a:pt x="30606" y="491490"/>
                </a:lnTo>
                <a:lnTo>
                  <a:pt x="3060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4"/>
          <p:cNvSpPr/>
          <p:nvPr/>
        </p:nvSpPr>
        <p:spPr>
          <a:xfrm>
            <a:off x="10347959" y="1811654"/>
            <a:ext cx="31115" cy="491490"/>
          </a:xfrm>
          <a:custGeom>
            <a:rect b="b" l="l" r="r" t="t"/>
            <a:pathLst>
              <a:path extrusionOk="0" h="491489" w="31115">
                <a:moveTo>
                  <a:pt x="30607" y="0"/>
                </a:moveTo>
                <a:lnTo>
                  <a:pt x="0" y="0"/>
                </a:lnTo>
                <a:lnTo>
                  <a:pt x="0" y="491490"/>
                </a:lnTo>
                <a:lnTo>
                  <a:pt x="30607" y="491490"/>
                </a:lnTo>
                <a:lnTo>
                  <a:pt x="306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4"/>
          <p:cNvSpPr txBox="1"/>
          <p:nvPr/>
        </p:nvSpPr>
        <p:spPr>
          <a:xfrm>
            <a:off x="11336273" y="1952625"/>
            <a:ext cx="211454"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𝐹</a:t>
            </a:r>
            <a:endParaRPr sz="2350">
              <a:solidFill>
                <a:schemeClr val="dk1"/>
              </a:solidFill>
              <a:latin typeface="Cambria Math"/>
              <a:ea typeface="Cambria Math"/>
              <a:cs typeface="Cambria Math"/>
              <a:sym typeface="Cambria Math"/>
            </a:endParaRPr>
          </a:p>
        </p:txBody>
      </p:sp>
      <p:sp>
        <p:nvSpPr>
          <p:cNvPr id="371" name="Google Shape;371;p24"/>
          <p:cNvSpPr txBox="1"/>
          <p:nvPr/>
        </p:nvSpPr>
        <p:spPr>
          <a:xfrm>
            <a:off x="10133965" y="1603628"/>
            <a:ext cx="1425575" cy="51371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US" sz="4800">
                <a:solidFill>
                  <a:schemeClr val="dk1"/>
                </a:solidFill>
                <a:latin typeface="Cambria Math"/>
                <a:ea typeface="Cambria Math"/>
                <a:cs typeface="Cambria Math"/>
                <a:sym typeface="Cambria Math"/>
              </a:rPr>
              <a:t>| 𝑤</a:t>
            </a:r>
            <a:r>
              <a:rPr lang="en-US" sz="2350">
                <a:solidFill>
                  <a:schemeClr val="dk1"/>
                </a:solidFill>
                <a:latin typeface="Cambria Math"/>
                <a:ea typeface="Cambria Math"/>
                <a:cs typeface="Cambria Math"/>
                <a:sym typeface="Cambria Math"/>
              </a:rPr>
              <a:t>[𝑙]	</a:t>
            </a:r>
            <a:r>
              <a:rPr baseline="-25000" lang="en-US" sz="4800">
                <a:solidFill>
                  <a:schemeClr val="dk1"/>
                </a:solidFill>
                <a:latin typeface="Cambria Math"/>
                <a:ea typeface="Cambria Math"/>
                <a:cs typeface="Cambria Math"/>
                <a:sym typeface="Cambria Math"/>
              </a:rPr>
              <a:t>|</a:t>
            </a:r>
            <a:r>
              <a:rPr baseline="30000" lang="en-US" sz="3525">
                <a:solidFill>
                  <a:schemeClr val="dk1"/>
                </a:solidFill>
                <a:latin typeface="Cambria Math"/>
                <a:ea typeface="Cambria Math"/>
                <a:cs typeface="Cambria Math"/>
                <a:sym typeface="Cambria Math"/>
              </a:rPr>
              <a:t>2</a:t>
            </a:r>
            <a:endParaRPr baseline="30000" sz="3525">
              <a:solidFill>
                <a:schemeClr val="dk1"/>
              </a:solidFill>
              <a:latin typeface="Cambria Math"/>
              <a:ea typeface="Cambria Math"/>
              <a:cs typeface="Cambria Math"/>
              <a:sym typeface="Cambria Math"/>
            </a:endParaRPr>
          </a:p>
        </p:txBody>
      </p:sp>
      <p:sp>
        <p:nvSpPr>
          <p:cNvPr id="372" name="Google Shape;372;p24"/>
          <p:cNvSpPr/>
          <p:nvPr/>
        </p:nvSpPr>
        <p:spPr>
          <a:xfrm>
            <a:off x="1820672" y="3380613"/>
            <a:ext cx="31115" cy="491490"/>
          </a:xfrm>
          <a:custGeom>
            <a:rect b="b" l="l" r="r" t="t"/>
            <a:pathLst>
              <a:path extrusionOk="0" h="491489" w="31114">
                <a:moveTo>
                  <a:pt x="30606" y="0"/>
                </a:moveTo>
                <a:lnTo>
                  <a:pt x="0" y="0"/>
                </a:lnTo>
                <a:lnTo>
                  <a:pt x="0" y="491489"/>
                </a:lnTo>
                <a:lnTo>
                  <a:pt x="30606" y="491489"/>
                </a:lnTo>
                <a:lnTo>
                  <a:pt x="3060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4"/>
          <p:cNvSpPr/>
          <p:nvPr/>
        </p:nvSpPr>
        <p:spPr>
          <a:xfrm>
            <a:off x="1028217" y="3380613"/>
            <a:ext cx="31115" cy="491490"/>
          </a:xfrm>
          <a:custGeom>
            <a:rect b="b" l="l" r="r" t="t"/>
            <a:pathLst>
              <a:path extrusionOk="0" h="491489" w="31115">
                <a:moveTo>
                  <a:pt x="30594" y="0"/>
                </a:moveTo>
                <a:lnTo>
                  <a:pt x="0" y="0"/>
                </a:lnTo>
                <a:lnTo>
                  <a:pt x="0" y="491489"/>
                </a:lnTo>
                <a:lnTo>
                  <a:pt x="30594" y="491489"/>
                </a:lnTo>
                <a:lnTo>
                  <a:pt x="3059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4"/>
          <p:cNvSpPr txBox="1"/>
          <p:nvPr/>
        </p:nvSpPr>
        <p:spPr>
          <a:xfrm>
            <a:off x="2015108" y="3522090"/>
            <a:ext cx="211454"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𝐹</a:t>
            </a:r>
            <a:endParaRPr sz="2350">
              <a:solidFill>
                <a:schemeClr val="dk1"/>
              </a:solidFill>
              <a:latin typeface="Cambria Math"/>
              <a:ea typeface="Cambria Math"/>
              <a:cs typeface="Cambria Math"/>
              <a:sym typeface="Cambria Math"/>
            </a:endParaRPr>
          </a:p>
        </p:txBody>
      </p:sp>
      <p:sp>
        <p:nvSpPr>
          <p:cNvPr id="375" name="Google Shape;375;p24"/>
          <p:cNvSpPr txBox="1"/>
          <p:nvPr/>
        </p:nvSpPr>
        <p:spPr>
          <a:xfrm>
            <a:off x="1420749" y="3282823"/>
            <a:ext cx="791845"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[𝑙]	</a:t>
            </a:r>
            <a:r>
              <a:rPr baseline="30000" lang="en-US" sz="3525">
                <a:solidFill>
                  <a:schemeClr val="dk1"/>
                </a:solidFill>
                <a:latin typeface="Cambria Math"/>
                <a:ea typeface="Cambria Math"/>
                <a:cs typeface="Cambria Math"/>
                <a:sym typeface="Cambria Math"/>
              </a:rPr>
              <a:t>2</a:t>
            </a:r>
            <a:endParaRPr baseline="30000" sz="3525">
              <a:solidFill>
                <a:schemeClr val="dk1"/>
              </a:solidFill>
              <a:latin typeface="Cambria Math"/>
              <a:ea typeface="Cambria Math"/>
              <a:cs typeface="Cambria Math"/>
              <a:sym typeface="Cambria Math"/>
            </a:endParaRPr>
          </a:p>
        </p:txBody>
      </p:sp>
      <p:sp>
        <p:nvSpPr>
          <p:cNvPr id="376" name="Google Shape;376;p24"/>
          <p:cNvSpPr txBox="1"/>
          <p:nvPr/>
        </p:nvSpPr>
        <p:spPr>
          <a:xfrm>
            <a:off x="838606" y="3322446"/>
            <a:ext cx="2167890" cy="51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Cambria Math"/>
                <a:ea typeface="Cambria Math"/>
                <a:cs typeface="Cambria Math"/>
                <a:sym typeface="Cambria Math"/>
              </a:rPr>
              <a:t>| 𝑤	|	= Σ</a:t>
            </a:r>
            <a:endParaRPr sz="3200">
              <a:solidFill>
                <a:schemeClr val="dk1"/>
              </a:solidFill>
              <a:latin typeface="Cambria Math"/>
              <a:ea typeface="Cambria Math"/>
              <a:cs typeface="Cambria Math"/>
              <a:sym typeface="Cambria Math"/>
            </a:endParaRPr>
          </a:p>
        </p:txBody>
      </p:sp>
      <p:sp>
        <p:nvSpPr>
          <p:cNvPr id="377" name="Google Shape;377;p24"/>
          <p:cNvSpPr txBox="1"/>
          <p:nvPr/>
        </p:nvSpPr>
        <p:spPr>
          <a:xfrm>
            <a:off x="2980182" y="3532759"/>
            <a:ext cx="528320"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𝑖=1</a:t>
            </a:r>
            <a:endParaRPr sz="2350">
              <a:solidFill>
                <a:schemeClr val="dk1"/>
              </a:solidFill>
              <a:latin typeface="Cambria Math"/>
              <a:ea typeface="Cambria Math"/>
              <a:cs typeface="Cambria Math"/>
              <a:sym typeface="Cambria Math"/>
            </a:endParaRPr>
          </a:p>
        </p:txBody>
      </p:sp>
      <p:sp>
        <p:nvSpPr>
          <p:cNvPr id="378" name="Google Shape;378;p24"/>
          <p:cNvSpPr txBox="1"/>
          <p:nvPr/>
        </p:nvSpPr>
        <p:spPr>
          <a:xfrm>
            <a:off x="2992373" y="3266059"/>
            <a:ext cx="218440"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𝑛</a:t>
            </a:r>
            <a:endParaRPr sz="2350">
              <a:solidFill>
                <a:schemeClr val="dk1"/>
              </a:solidFill>
              <a:latin typeface="Cambria Math"/>
              <a:ea typeface="Cambria Math"/>
              <a:cs typeface="Cambria Math"/>
              <a:sym typeface="Cambria Math"/>
            </a:endParaRPr>
          </a:p>
        </p:txBody>
      </p:sp>
      <p:sp>
        <p:nvSpPr>
          <p:cNvPr id="379" name="Google Shape;379;p24"/>
          <p:cNvSpPr/>
          <p:nvPr/>
        </p:nvSpPr>
        <p:spPr>
          <a:xfrm>
            <a:off x="3713734" y="3284219"/>
            <a:ext cx="53340" cy="226060"/>
          </a:xfrm>
          <a:custGeom>
            <a:rect b="b" l="l" r="r" t="t"/>
            <a:pathLst>
              <a:path extrusionOk="0" h="226060" w="53339">
                <a:moveTo>
                  <a:pt x="53086" y="0"/>
                </a:moveTo>
                <a:lnTo>
                  <a:pt x="0" y="0"/>
                </a:lnTo>
                <a:lnTo>
                  <a:pt x="0" y="8890"/>
                </a:lnTo>
                <a:lnTo>
                  <a:pt x="33401" y="8890"/>
                </a:lnTo>
                <a:lnTo>
                  <a:pt x="33401" y="217170"/>
                </a:lnTo>
                <a:lnTo>
                  <a:pt x="0" y="217170"/>
                </a:lnTo>
                <a:lnTo>
                  <a:pt x="0" y="226060"/>
                </a:lnTo>
                <a:lnTo>
                  <a:pt x="53086" y="226060"/>
                </a:lnTo>
                <a:lnTo>
                  <a:pt x="53086" y="217170"/>
                </a:lnTo>
                <a:lnTo>
                  <a:pt x="53086" y="8890"/>
                </a:lnTo>
                <a:lnTo>
                  <a:pt x="5308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24"/>
          <p:cNvSpPr/>
          <p:nvPr/>
        </p:nvSpPr>
        <p:spPr>
          <a:xfrm>
            <a:off x="3229864" y="3284219"/>
            <a:ext cx="53340" cy="226060"/>
          </a:xfrm>
          <a:custGeom>
            <a:rect b="b" l="l" r="r" t="t"/>
            <a:pathLst>
              <a:path extrusionOk="0" h="226060" w="53339">
                <a:moveTo>
                  <a:pt x="53086" y="0"/>
                </a:moveTo>
                <a:lnTo>
                  <a:pt x="0" y="0"/>
                </a:lnTo>
                <a:lnTo>
                  <a:pt x="0" y="8890"/>
                </a:lnTo>
                <a:lnTo>
                  <a:pt x="0" y="217170"/>
                </a:lnTo>
                <a:lnTo>
                  <a:pt x="0" y="226060"/>
                </a:lnTo>
                <a:lnTo>
                  <a:pt x="53086" y="226060"/>
                </a:lnTo>
                <a:lnTo>
                  <a:pt x="53086" y="217170"/>
                </a:lnTo>
                <a:lnTo>
                  <a:pt x="19685" y="217170"/>
                </a:lnTo>
                <a:lnTo>
                  <a:pt x="19685" y="8890"/>
                </a:lnTo>
                <a:lnTo>
                  <a:pt x="53086" y="8890"/>
                </a:lnTo>
                <a:lnTo>
                  <a:pt x="5308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24"/>
          <p:cNvSpPr txBox="1"/>
          <p:nvPr/>
        </p:nvSpPr>
        <p:spPr>
          <a:xfrm>
            <a:off x="3275838" y="3211194"/>
            <a:ext cx="446405" cy="31813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900">
                <a:solidFill>
                  <a:schemeClr val="dk1"/>
                </a:solidFill>
                <a:latin typeface="Cambria Math"/>
                <a:ea typeface="Cambria Math"/>
                <a:cs typeface="Cambria Math"/>
                <a:sym typeface="Cambria Math"/>
              </a:rPr>
              <a:t>𝑙−1</a:t>
            </a:r>
            <a:endParaRPr sz="1900">
              <a:solidFill>
                <a:schemeClr val="dk1"/>
              </a:solidFill>
              <a:latin typeface="Cambria Math"/>
              <a:ea typeface="Cambria Math"/>
              <a:cs typeface="Cambria Math"/>
              <a:sym typeface="Cambria Math"/>
            </a:endParaRPr>
          </a:p>
        </p:txBody>
      </p:sp>
      <p:sp>
        <p:nvSpPr>
          <p:cNvPr id="382" name="Google Shape;382;p24"/>
          <p:cNvSpPr txBox="1"/>
          <p:nvPr/>
        </p:nvSpPr>
        <p:spPr>
          <a:xfrm>
            <a:off x="3810761" y="3322446"/>
            <a:ext cx="248920" cy="51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Cambria Math"/>
                <a:ea typeface="Cambria Math"/>
                <a:cs typeface="Cambria Math"/>
                <a:sym typeface="Cambria Math"/>
              </a:rPr>
              <a:t>Σ</a:t>
            </a:r>
            <a:endParaRPr sz="3200">
              <a:solidFill>
                <a:schemeClr val="dk1"/>
              </a:solidFill>
              <a:latin typeface="Cambria Math"/>
              <a:ea typeface="Cambria Math"/>
              <a:cs typeface="Cambria Math"/>
              <a:sym typeface="Cambria Math"/>
            </a:endParaRPr>
          </a:p>
        </p:txBody>
      </p:sp>
      <p:sp>
        <p:nvSpPr>
          <p:cNvPr id="383" name="Google Shape;383;p24"/>
          <p:cNvSpPr txBox="1"/>
          <p:nvPr/>
        </p:nvSpPr>
        <p:spPr>
          <a:xfrm>
            <a:off x="3996690" y="3532759"/>
            <a:ext cx="561975"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𝑗=1</a:t>
            </a:r>
            <a:endParaRPr sz="2350">
              <a:solidFill>
                <a:schemeClr val="dk1"/>
              </a:solidFill>
              <a:latin typeface="Cambria Math"/>
              <a:ea typeface="Cambria Math"/>
              <a:cs typeface="Cambria Math"/>
              <a:sym typeface="Cambria Math"/>
            </a:endParaRPr>
          </a:p>
        </p:txBody>
      </p:sp>
      <p:sp>
        <p:nvSpPr>
          <p:cNvPr id="384" name="Google Shape;384;p24"/>
          <p:cNvSpPr txBox="1"/>
          <p:nvPr/>
        </p:nvSpPr>
        <p:spPr>
          <a:xfrm>
            <a:off x="4045458" y="3266059"/>
            <a:ext cx="218440"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𝑛</a:t>
            </a:r>
            <a:endParaRPr sz="2350">
              <a:solidFill>
                <a:schemeClr val="dk1"/>
              </a:solidFill>
              <a:latin typeface="Cambria Math"/>
              <a:ea typeface="Cambria Math"/>
              <a:cs typeface="Cambria Math"/>
              <a:sym typeface="Cambria Math"/>
            </a:endParaRPr>
          </a:p>
        </p:txBody>
      </p:sp>
      <p:sp>
        <p:nvSpPr>
          <p:cNvPr id="385" name="Google Shape;385;p24"/>
          <p:cNvSpPr txBox="1"/>
          <p:nvPr/>
        </p:nvSpPr>
        <p:spPr>
          <a:xfrm>
            <a:off x="4242053" y="3211194"/>
            <a:ext cx="118110" cy="31813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900">
                <a:solidFill>
                  <a:schemeClr val="dk1"/>
                </a:solidFill>
                <a:latin typeface="Cambria Math"/>
                <a:ea typeface="Cambria Math"/>
                <a:cs typeface="Cambria Math"/>
                <a:sym typeface="Cambria Math"/>
              </a:rPr>
              <a:t>𝑙</a:t>
            </a:r>
            <a:endParaRPr sz="1900">
              <a:solidFill>
                <a:schemeClr val="dk1"/>
              </a:solidFill>
              <a:latin typeface="Cambria Math"/>
              <a:ea typeface="Cambria Math"/>
              <a:cs typeface="Cambria Math"/>
              <a:sym typeface="Cambria Math"/>
            </a:endParaRPr>
          </a:p>
        </p:txBody>
      </p:sp>
      <p:sp>
        <p:nvSpPr>
          <p:cNvPr id="386" name="Google Shape;386;p24"/>
          <p:cNvSpPr/>
          <p:nvPr/>
        </p:nvSpPr>
        <p:spPr>
          <a:xfrm>
            <a:off x="4664075" y="3290570"/>
            <a:ext cx="993775" cy="671195"/>
          </a:xfrm>
          <a:custGeom>
            <a:rect b="b" l="l" r="r" t="t"/>
            <a:pathLst>
              <a:path extrusionOk="0" h="671195" w="993775">
                <a:moveTo>
                  <a:pt x="848613" y="0"/>
                </a:moveTo>
                <a:lnTo>
                  <a:pt x="842263" y="15875"/>
                </a:lnTo>
                <a:lnTo>
                  <a:pt x="867263" y="36238"/>
                </a:lnTo>
                <a:lnTo>
                  <a:pt x="889476" y="62674"/>
                </a:lnTo>
                <a:lnTo>
                  <a:pt x="925449" y="133857"/>
                </a:lnTo>
                <a:lnTo>
                  <a:pt x="938690" y="177696"/>
                </a:lnTo>
                <a:lnTo>
                  <a:pt x="948134" y="225964"/>
                </a:lnTo>
                <a:lnTo>
                  <a:pt x="953791" y="278661"/>
                </a:lnTo>
                <a:lnTo>
                  <a:pt x="955675" y="335787"/>
                </a:lnTo>
                <a:lnTo>
                  <a:pt x="953793" y="391983"/>
                </a:lnTo>
                <a:lnTo>
                  <a:pt x="948150" y="444166"/>
                </a:lnTo>
                <a:lnTo>
                  <a:pt x="938744" y="492325"/>
                </a:lnTo>
                <a:lnTo>
                  <a:pt x="925576" y="536447"/>
                </a:lnTo>
                <a:lnTo>
                  <a:pt x="909093" y="575452"/>
                </a:lnTo>
                <a:lnTo>
                  <a:pt x="889730" y="608266"/>
                </a:lnTo>
                <a:lnTo>
                  <a:pt x="842263" y="655319"/>
                </a:lnTo>
                <a:lnTo>
                  <a:pt x="848613" y="671194"/>
                </a:lnTo>
                <a:lnTo>
                  <a:pt x="908367" y="623347"/>
                </a:lnTo>
                <a:lnTo>
                  <a:pt x="933088" y="588648"/>
                </a:lnTo>
                <a:lnTo>
                  <a:pt x="954404" y="546734"/>
                </a:lnTo>
                <a:lnTo>
                  <a:pt x="971573" y="499445"/>
                </a:lnTo>
                <a:lnTo>
                  <a:pt x="983837" y="448452"/>
                </a:lnTo>
                <a:lnTo>
                  <a:pt x="991195" y="393769"/>
                </a:lnTo>
                <a:lnTo>
                  <a:pt x="993648" y="335406"/>
                </a:lnTo>
                <a:lnTo>
                  <a:pt x="991195" y="276756"/>
                </a:lnTo>
                <a:lnTo>
                  <a:pt x="983837" y="221964"/>
                </a:lnTo>
                <a:lnTo>
                  <a:pt x="971573" y="171029"/>
                </a:lnTo>
                <a:lnTo>
                  <a:pt x="954404" y="123951"/>
                </a:lnTo>
                <a:lnTo>
                  <a:pt x="933088" y="82403"/>
                </a:lnTo>
                <a:lnTo>
                  <a:pt x="908367" y="47878"/>
                </a:lnTo>
                <a:lnTo>
                  <a:pt x="880217" y="20403"/>
                </a:lnTo>
                <a:lnTo>
                  <a:pt x="848613" y="0"/>
                </a:lnTo>
                <a:close/>
              </a:path>
              <a:path extrusionOk="0" h="671195" w="993775">
                <a:moveTo>
                  <a:pt x="144907" y="0"/>
                </a:moveTo>
                <a:lnTo>
                  <a:pt x="85264" y="47878"/>
                </a:lnTo>
                <a:lnTo>
                  <a:pt x="60557" y="82403"/>
                </a:lnTo>
                <a:lnTo>
                  <a:pt x="39242" y="123951"/>
                </a:lnTo>
                <a:lnTo>
                  <a:pt x="22074" y="171029"/>
                </a:lnTo>
                <a:lnTo>
                  <a:pt x="9810" y="221964"/>
                </a:lnTo>
                <a:lnTo>
                  <a:pt x="2452" y="276756"/>
                </a:lnTo>
                <a:lnTo>
                  <a:pt x="0" y="335406"/>
                </a:lnTo>
                <a:lnTo>
                  <a:pt x="2452" y="393769"/>
                </a:lnTo>
                <a:lnTo>
                  <a:pt x="9810" y="448452"/>
                </a:lnTo>
                <a:lnTo>
                  <a:pt x="22074" y="499445"/>
                </a:lnTo>
                <a:lnTo>
                  <a:pt x="39242" y="546734"/>
                </a:lnTo>
                <a:lnTo>
                  <a:pt x="60557" y="588648"/>
                </a:lnTo>
                <a:lnTo>
                  <a:pt x="85264" y="623347"/>
                </a:lnTo>
                <a:lnTo>
                  <a:pt x="113377" y="650855"/>
                </a:lnTo>
                <a:lnTo>
                  <a:pt x="144907" y="671194"/>
                </a:lnTo>
                <a:lnTo>
                  <a:pt x="151384" y="655319"/>
                </a:lnTo>
                <a:lnTo>
                  <a:pt x="126166" y="634888"/>
                </a:lnTo>
                <a:lnTo>
                  <a:pt x="103854" y="608266"/>
                </a:lnTo>
                <a:lnTo>
                  <a:pt x="84447" y="575452"/>
                </a:lnTo>
                <a:lnTo>
                  <a:pt x="67945" y="536447"/>
                </a:lnTo>
                <a:lnTo>
                  <a:pt x="54850" y="492325"/>
                </a:lnTo>
                <a:lnTo>
                  <a:pt x="45481" y="444166"/>
                </a:lnTo>
                <a:lnTo>
                  <a:pt x="39852" y="391983"/>
                </a:lnTo>
                <a:lnTo>
                  <a:pt x="37973" y="335787"/>
                </a:lnTo>
                <a:lnTo>
                  <a:pt x="39858" y="278661"/>
                </a:lnTo>
                <a:lnTo>
                  <a:pt x="45529" y="225964"/>
                </a:lnTo>
                <a:lnTo>
                  <a:pt x="55010" y="177696"/>
                </a:lnTo>
                <a:lnTo>
                  <a:pt x="68325" y="133857"/>
                </a:lnTo>
                <a:lnTo>
                  <a:pt x="84875" y="95206"/>
                </a:lnTo>
                <a:lnTo>
                  <a:pt x="126404" y="36238"/>
                </a:lnTo>
                <a:lnTo>
                  <a:pt x="151384" y="15875"/>
                </a:lnTo>
                <a:lnTo>
                  <a:pt x="1449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4"/>
          <p:cNvSpPr txBox="1"/>
          <p:nvPr/>
        </p:nvSpPr>
        <p:spPr>
          <a:xfrm>
            <a:off x="5091176" y="3557142"/>
            <a:ext cx="267970"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𝑖𝑗</a:t>
            </a:r>
            <a:endParaRPr sz="2350">
              <a:solidFill>
                <a:schemeClr val="dk1"/>
              </a:solidFill>
              <a:latin typeface="Cambria Math"/>
              <a:ea typeface="Cambria Math"/>
              <a:cs typeface="Cambria Math"/>
              <a:sym typeface="Cambria Math"/>
            </a:endParaRPr>
          </a:p>
        </p:txBody>
      </p:sp>
      <p:sp>
        <p:nvSpPr>
          <p:cNvPr id="388" name="Google Shape;388;p24"/>
          <p:cNvSpPr/>
          <p:nvPr/>
        </p:nvSpPr>
        <p:spPr>
          <a:xfrm>
            <a:off x="5186426" y="3310889"/>
            <a:ext cx="257810" cy="276860"/>
          </a:xfrm>
          <a:custGeom>
            <a:rect b="b" l="l" r="r" t="t"/>
            <a:pathLst>
              <a:path extrusionOk="0" h="276860" w="257810">
                <a:moveTo>
                  <a:pt x="64770" y="0"/>
                </a:moveTo>
                <a:lnTo>
                  <a:pt x="0" y="0"/>
                </a:lnTo>
                <a:lnTo>
                  <a:pt x="0" y="11430"/>
                </a:lnTo>
                <a:lnTo>
                  <a:pt x="0" y="265430"/>
                </a:lnTo>
                <a:lnTo>
                  <a:pt x="0" y="276860"/>
                </a:lnTo>
                <a:lnTo>
                  <a:pt x="64770" y="276860"/>
                </a:lnTo>
                <a:lnTo>
                  <a:pt x="64770" y="265430"/>
                </a:lnTo>
                <a:lnTo>
                  <a:pt x="24130" y="265430"/>
                </a:lnTo>
                <a:lnTo>
                  <a:pt x="24130" y="11430"/>
                </a:lnTo>
                <a:lnTo>
                  <a:pt x="64770" y="11430"/>
                </a:lnTo>
                <a:lnTo>
                  <a:pt x="64770" y="0"/>
                </a:lnTo>
                <a:close/>
              </a:path>
              <a:path extrusionOk="0" h="276860" w="257810">
                <a:moveTo>
                  <a:pt x="257429" y="0"/>
                </a:moveTo>
                <a:lnTo>
                  <a:pt x="192659" y="0"/>
                </a:lnTo>
                <a:lnTo>
                  <a:pt x="192659" y="11430"/>
                </a:lnTo>
                <a:lnTo>
                  <a:pt x="233299" y="11430"/>
                </a:lnTo>
                <a:lnTo>
                  <a:pt x="233299" y="265430"/>
                </a:lnTo>
                <a:lnTo>
                  <a:pt x="192659" y="265430"/>
                </a:lnTo>
                <a:lnTo>
                  <a:pt x="192659" y="276860"/>
                </a:lnTo>
                <a:lnTo>
                  <a:pt x="257429" y="276860"/>
                </a:lnTo>
                <a:lnTo>
                  <a:pt x="257429" y="265430"/>
                </a:lnTo>
                <a:lnTo>
                  <a:pt x="257429" y="11430"/>
                </a:lnTo>
                <a:lnTo>
                  <a:pt x="25742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4"/>
          <p:cNvSpPr txBox="1"/>
          <p:nvPr/>
        </p:nvSpPr>
        <p:spPr>
          <a:xfrm>
            <a:off x="4791202" y="3116707"/>
            <a:ext cx="609600" cy="51371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US" sz="4800">
                <a:solidFill>
                  <a:schemeClr val="dk1"/>
                </a:solidFill>
                <a:latin typeface="Cambria Math"/>
                <a:ea typeface="Cambria Math"/>
                <a:cs typeface="Cambria Math"/>
                <a:sym typeface="Cambria Math"/>
              </a:rPr>
              <a:t>𝑤 </a:t>
            </a:r>
            <a:r>
              <a:rPr lang="en-US" sz="2350">
                <a:solidFill>
                  <a:schemeClr val="dk1"/>
                </a:solidFill>
                <a:latin typeface="Cambria Math"/>
                <a:ea typeface="Cambria Math"/>
                <a:cs typeface="Cambria Math"/>
                <a:sym typeface="Cambria Math"/>
              </a:rPr>
              <a:t>𝑙</a:t>
            </a:r>
            <a:endParaRPr sz="2350">
              <a:solidFill>
                <a:schemeClr val="dk1"/>
              </a:solidFill>
              <a:latin typeface="Cambria Math"/>
              <a:ea typeface="Cambria Math"/>
              <a:cs typeface="Cambria Math"/>
              <a:sym typeface="Cambria Math"/>
            </a:endParaRPr>
          </a:p>
        </p:txBody>
      </p:sp>
      <p:sp>
        <p:nvSpPr>
          <p:cNvPr id="390" name="Google Shape;390;p24"/>
          <p:cNvSpPr txBox="1"/>
          <p:nvPr/>
        </p:nvSpPr>
        <p:spPr>
          <a:xfrm>
            <a:off x="5680964" y="3071825"/>
            <a:ext cx="198120" cy="3829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2</a:t>
            </a:r>
            <a:endParaRPr sz="2350">
              <a:solidFill>
                <a:schemeClr val="dk1"/>
              </a:solidFill>
              <a:latin typeface="Cambria Math"/>
              <a:ea typeface="Cambria Math"/>
              <a:cs typeface="Cambria Math"/>
              <a:sym typeface="Cambria Math"/>
            </a:endParaRPr>
          </a:p>
        </p:txBody>
      </p:sp>
      <p:sp>
        <p:nvSpPr>
          <p:cNvPr id="391" name="Google Shape;391;p24"/>
          <p:cNvSpPr/>
          <p:nvPr/>
        </p:nvSpPr>
        <p:spPr>
          <a:xfrm>
            <a:off x="8749665" y="3303269"/>
            <a:ext cx="48895" cy="207010"/>
          </a:xfrm>
          <a:custGeom>
            <a:rect b="b" l="l" r="r" t="t"/>
            <a:pathLst>
              <a:path extrusionOk="0" h="207010" w="48895">
                <a:moveTo>
                  <a:pt x="48387" y="0"/>
                </a:moveTo>
                <a:lnTo>
                  <a:pt x="0" y="0"/>
                </a:lnTo>
                <a:lnTo>
                  <a:pt x="0" y="7620"/>
                </a:lnTo>
                <a:lnTo>
                  <a:pt x="30353" y="7620"/>
                </a:lnTo>
                <a:lnTo>
                  <a:pt x="30353" y="198120"/>
                </a:lnTo>
                <a:lnTo>
                  <a:pt x="0" y="198120"/>
                </a:lnTo>
                <a:lnTo>
                  <a:pt x="0" y="207010"/>
                </a:lnTo>
                <a:lnTo>
                  <a:pt x="48387" y="207010"/>
                </a:lnTo>
                <a:lnTo>
                  <a:pt x="48387" y="198120"/>
                </a:lnTo>
                <a:lnTo>
                  <a:pt x="48387" y="7620"/>
                </a:lnTo>
                <a:lnTo>
                  <a:pt x="48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4"/>
          <p:cNvSpPr/>
          <p:nvPr/>
        </p:nvSpPr>
        <p:spPr>
          <a:xfrm>
            <a:off x="8315579" y="3303269"/>
            <a:ext cx="48895" cy="207010"/>
          </a:xfrm>
          <a:custGeom>
            <a:rect b="b" l="l" r="r" t="t"/>
            <a:pathLst>
              <a:path extrusionOk="0" h="207010" w="48895">
                <a:moveTo>
                  <a:pt x="48387" y="0"/>
                </a:moveTo>
                <a:lnTo>
                  <a:pt x="0" y="0"/>
                </a:lnTo>
                <a:lnTo>
                  <a:pt x="0" y="7620"/>
                </a:lnTo>
                <a:lnTo>
                  <a:pt x="0" y="198120"/>
                </a:lnTo>
                <a:lnTo>
                  <a:pt x="0" y="207010"/>
                </a:lnTo>
                <a:lnTo>
                  <a:pt x="48387" y="207010"/>
                </a:lnTo>
                <a:lnTo>
                  <a:pt x="48387" y="198120"/>
                </a:lnTo>
                <a:lnTo>
                  <a:pt x="18034" y="198120"/>
                </a:lnTo>
                <a:lnTo>
                  <a:pt x="18034" y="7620"/>
                </a:lnTo>
                <a:lnTo>
                  <a:pt x="48387" y="7620"/>
                </a:lnTo>
                <a:lnTo>
                  <a:pt x="48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4"/>
          <p:cNvSpPr/>
          <p:nvPr/>
        </p:nvSpPr>
        <p:spPr>
          <a:xfrm>
            <a:off x="9295257" y="3303269"/>
            <a:ext cx="48895" cy="207010"/>
          </a:xfrm>
          <a:custGeom>
            <a:rect b="b" l="l" r="r" t="t"/>
            <a:pathLst>
              <a:path extrusionOk="0" h="207010" w="48895">
                <a:moveTo>
                  <a:pt x="48387" y="0"/>
                </a:moveTo>
                <a:lnTo>
                  <a:pt x="0" y="0"/>
                </a:lnTo>
                <a:lnTo>
                  <a:pt x="0" y="7620"/>
                </a:lnTo>
                <a:lnTo>
                  <a:pt x="30353" y="7620"/>
                </a:lnTo>
                <a:lnTo>
                  <a:pt x="30353" y="198120"/>
                </a:lnTo>
                <a:lnTo>
                  <a:pt x="0" y="198120"/>
                </a:lnTo>
                <a:lnTo>
                  <a:pt x="0" y="207010"/>
                </a:lnTo>
                <a:lnTo>
                  <a:pt x="48387" y="207010"/>
                </a:lnTo>
                <a:lnTo>
                  <a:pt x="48387" y="198120"/>
                </a:lnTo>
                <a:lnTo>
                  <a:pt x="48387" y="7620"/>
                </a:lnTo>
                <a:lnTo>
                  <a:pt x="48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24"/>
          <p:cNvSpPr/>
          <p:nvPr/>
        </p:nvSpPr>
        <p:spPr>
          <a:xfrm>
            <a:off x="9152255" y="3303269"/>
            <a:ext cx="48895" cy="207010"/>
          </a:xfrm>
          <a:custGeom>
            <a:rect b="b" l="l" r="r" t="t"/>
            <a:pathLst>
              <a:path extrusionOk="0" h="207010" w="48895">
                <a:moveTo>
                  <a:pt x="48387" y="0"/>
                </a:moveTo>
                <a:lnTo>
                  <a:pt x="0" y="0"/>
                </a:lnTo>
                <a:lnTo>
                  <a:pt x="0" y="7620"/>
                </a:lnTo>
                <a:lnTo>
                  <a:pt x="0" y="198120"/>
                </a:lnTo>
                <a:lnTo>
                  <a:pt x="0" y="207010"/>
                </a:lnTo>
                <a:lnTo>
                  <a:pt x="48387" y="207010"/>
                </a:lnTo>
                <a:lnTo>
                  <a:pt x="48387" y="198120"/>
                </a:lnTo>
                <a:lnTo>
                  <a:pt x="18034" y="198120"/>
                </a:lnTo>
                <a:lnTo>
                  <a:pt x="18034" y="7620"/>
                </a:lnTo>
                <a:lnTo>
                  <a:pt x="48387" y="7620"/>
                </a:lnTo>
                <a:lnTo>
                  <a:pt x="48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4"/>
          <p:cNvSpPr txBox="1"/>
          <p:nvPr/>
        </p:nvSpPr>
        <p:spPr>
          <a:xfrm>
            <a:off x="7581645" y="3265423"/>
            <a:ext cx="196659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𝑤: (𝑛 </a:t>
            </a:r>
            <a:r>
              <a:rPr baseline="30000" lang="en-US" sz="2625">
                <a:solidFill>
                  <a:schemeClr val="dk1"/>
                </a:solidFill>
                <a:latin typeface="Cambria Math"/>
                <a:ea typeface="Cambria Math"/>
                <a:cs typeface="Cambria Math"/>
                <a:sym typeface="Cambria Math"/>
              </a:rPr>
              <a:t>𝑙−1  </a:t>
            </a:r>
            <a:r>
              <a:rPr lang="en-US" sz="2400">
                <a:solidFill>
                  <a:schemeClr val="dk1"/>
                </a:solidFill>
                <a:latin typeface="Cambria Math"/>
                <a:ea typeface="Cambria Math"/>
                <a:cs typeface="Cambria Math"/>
                <a:sym typeface="Cambria Math"/>
              </a:rPr>
              <a:t>, 𝑛 </a:t>
            </a:r>
            <a:r>
              <a:rPr baseline="30000" lang="en-US" sz="2625">
                <a:solidFill>
                  <a:schemeClr val="dk1"/>
                </a:solidFill>
                <a:latin typeface="Cambria Math"/>
                <a:ea typeface="Cambria Math"/>
                <a:cs typeface="Cambria Math"/>
                <a:sym typeface="Cambria Math"/>
              </a:rPr>
              <a:t>𝑙  </a:t>
            </a:r>
            <a:r>
              <a:rPr lang="en-US" sz="2400">
                <a:solidFill>
                  <a:schemeClr val="dk1"/>
                </a:solidFill>
                <a:latin typeface="Cambria Math"/>
                <a:ea typeface="Cambria Math"/>
                <a:cs typeface="Cambria Math"/>
                <a:sym typeface="Cambria Math"/>
              </a:rPr>
              <a:t>)</a:t>
            </a:r>
            <a:endParaRPr sz="2400">
              <a:solidFill>
                <a:schemeClr val="dk1"/>
              </a:solidFill>
              <a:latin typeface="Cambria Math"/>
              <a:ea typeface="Cambria Math"/>
              <a:cs typeface="Cambria Math"/>
              <a:sym typeface="Cambria Math"/>
            </a:endParaRPr>
          </a:p>
        </p:txBody>
      </p:sp>
      <p:sp>
        <p:nvSpPr>
          <p:cNvPr id="396" name="Google Shape;396;p24"/>
          <p:cNvSpPr txBox="1"/>
          <p:nvPr/>
        </p:nvSpPr>
        <p:spPr>
          <a:xfrm>
            <a:off x="947115" y="5884875"/>
            <a:ext cx="168211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0000"/>
                </a:solidFill>
                <a:latin typeface="Times New Roman"/>
                <a:ea typeface="Times New Roman"/>
                <a:cs typeface="Times New Roman"/>
                <a:sym typeface="Times New Roman"/>
              </a:rPr>
              <a:t>Weight decay</a:t>
            </a:r>
            <a:endParaRPr sz="2400">
              <a:solidFill>
                <a:schemeClr val="dk1"/>
              </a:solidFill>
              <a:latin typeface="Times New Roman"/>
              <a:ea typeface="Times New Roman"/>
              <a:cs typeface="Times New Roman"/>
              <a:sym typeface="Times New Roman"/>
            </a:endParaRPr>
          </a:p>
        </p:txBody>
      </p:sp>
      <p:sp>
        <p:nvSpPr>
          <p:cNvPr id="397" name="Google Shape;397;p24"/>
          <p:cNvSpPr txBox="1"/>
          <p:nvPr/>
        </p:nvSpPr>
        <p:spPr>
          <a:xfrm>
            <a:off x="3390265" y="5769355"/>
            <a:ext cx="88646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3600">
                <a:solidFill>
                  <a:srgbClr val="FF0000"/>
                </a:solidFill>
                <a:latin typeface="Cambria Math"/>
                <a:ea typeface="Cambria Math"/>
                <a:cs typeface="Cambria Math"/>
                <a:sym typeface="Cambria Math"/>
              </a:rPr>
              <a:t>𝑤</a:t>
            </a:r>
            <a:r>
              <a:rPr lang="en-US" sz="1750">
                <a:solidFill>
                  <a:srgbClr val="FF0000"/>
                </a:solidFill>
                <a:latin typeface="Cambria Math"/>
                <a:ea typeface="Cambria Math"/>
                <a:cs typeface="Cambria Math"/>
                <a:sym typeface="Cambria Math"/>
              </a:rPr>
              <a:t>[𝑙] </a:t>
            </a:r>
            <a:r>
              <a:rPr baseline="-25000" lang="en-US" sz="3600">
                <a:solidFill>
                  <a:srgbClr val="FF0000"/>
                </a:solidFill>
                <a:latin typeface="Cambria Math"/>
                <a:ea typeface="Cambria Math"/>
                <a:cs typeface="Cambria Math"/>
                <a:sym typeface="Cambria Math"/>
              </a:rPr>
              <a:t>=</a:t>
            </a:r>
            <a:endParaRPr baseline="-25000" sz="3600">
              <a:solidFill>
                <a:schemeClr val="dk1"/>
              </a:solidFill>
              <a:latin typeface="Cambria Math"/>
              <a:ea typeface="Cambria Math"/>
              <a:cs typeface="Cambria Math"/>
              <a:sym typeface="Cambria Math"/>
            </a:endParaRPr>
          </a:p>
        </p:txBody>
      </p:sp>
      <p:sp>
        <p:nvSpPr>
          <p:cNvPr id="398" name="Google Shape;398;p24"/>
          <p:cNvSpPr/>
          <p:nvPr/>
        </p:nvSpPr>
        <p:spPr>
          <a:xfrm>
            <a:off x="4347464" y="5720702"/>
            <a:ext cx="1175385" cy="777240"/>
          </a:xfrm>
          <a:custGeom>
            <a:rect b="b" l="l" r="r" t="t"/>
            <a:pathLst>
              <a:path extrusionOk="0" h="777239" w="1175385">
                <a:moveTo>
                  <a:pt x="140081" y="11163"/>
                </a:moveTo>
                <a:lnTo>
                  <a:pt x="104089" y="29413"/>
                </a:lnTo>
                <a:lnTo>
                  <a:pt x="78219" y="65265"/>
                </a:lnTo>
                <a:lnTo>
                  <a:pt x="55511" y="107543"/>
                </a:lnTo>
                <a:lnTo>
                  <a:pt x="35941" y="156260"/>
                </a:lnTo>
                <a:lnTo>
                  <a:pt x="22974" y="198793"/>
                </a:lnTo>
                <a:lnTo>
                  <a:pt x="12915" y="243230"/>
                </a:lnTo>
                <a:lnTo>
                  <a:pt x="5727" y="289610"/>
                </a:lnTo>
                <a:lnTo>
                  <a:pt x="1422" y="337908"/>
                </a:lnTo>
                <a:lnTo>
                  <a:pt x="0" y="388289"/>
                </a:lnTo>
                <a:lnTo>
                  <a:pt x="1422" y="437743"/>
                </a:lnTo>
                <a:lnTo>
                  <a:pt x="5727" y="485698"/>
                </a:lnTo>
                <a:lnTo>
                  <a:pt x="12915" y="531990"/>
                </a:lnTo>
                <a:lnTo>
                  <a:pt x="22974" y="576643"/>
                </a:lnTo>
                <a:lnTo>
                  <a:pt x="35941" y="619645"/>
                </a:lnTo>
                <a:lnTo>
                  <a:pt x="55511" y="669036"/>
                </a:lnTo>
                <a:lnTo>
                  <a:pt x="78232" y="711758"/>
                </a:lnTo>
                <a:lnTo>
                  <a:pt x="104089" y="747801"/>
                </a:lnTo>
                <a:lnTo>
                  <a:pt x="133096" y="777176"/>
                </a:lnTo>
                <a:lnTo>
                  <a:pt x="140081" y="766165"/>
                </a:lnTo>
                <a:lnTo>
                  <a:pt x="115138" y="736307"/>
                </a:lnTo>
                <a:lnTo>
                  <a:pt x="93281" y="700430"/>
                </a:lnTo>
                <a:lnTo>
                  <a:pt x="74460" y="658533"/>
                </a:lnTo>
                <a:lnTo>
                  <a:pt x="58674" y="610641"/>
                </a:lnTo>
                <a:lnTo>
                  <a:pt x="46164" y="558571"/>
                </a:lnTo>
                <a:lnTo>
                  <a:pt x="37236" y="504151"/>
                </a:lnTo>
                <a:lnTo>
                  <a:pt x="31877" y="447395"/>
                </a:lnTo>
                <a:lnTo>
                  <a:pt x="30099" y="388137"/>
                </a:lnTo>
                <a:lnTo>
                  <a:pt x="31877" y="328066"/>
                </a:lnTo>
                <a:lnTo>
                  <a:pt x="37236" y="270751"/>
                </a:lnTo>
                <a:lnTo>
                  <a:pt x="46164" y="216369"/>
                </a:lnTo>
                <a:lnTo>
                  <a:pt x="58674" y="164896"/>
                </a:lnTo>
                <a:lnTo>
                  <a:pt x="74536" y="117792"/>
                </a:lnTo>
                <a:lnTo>
                  <a:pt x="93370" y="76466"/>
                </a:lnTo>
                <a:lnTo>
                  <a:pt x="115214" y="40919"/>
                </a:lnTo>
                <a:lnTo>
                  <a:pt x="140081" y="11163"/>
                </a:lnTo>
                <a:close/>
              </a:path>
              <a:path extrusionOk="0" h="777239" w="1175385">
                <a:moveTo>
                  <a:pt x="1025017" y="379793"/>
                </a:moveTo>
                <a:lnTo>
                  <a:pt x="680593" y="379793"/>
                </a:lnTo>
                <a:lnTo>
                  <a:pt x="680593" y="399605"/>
                </a:lnTo>
                <a:lnTo>
                  <a:pt x="1025017" y="399605"/>
                </a:lnTo>
                <a:lnTo>
                  <a:pt x="1025017" y="379793"/>
                </a:lnTo>
                <a:close/>
              </a:path>
              <a:path extrusionOk="0" h="777239" w="1175385">
                <a:moveTo>
                  <a:pt x="1174877" y="388137"/>
                </a:moveTo>
                <a:lnTo>
                  <a:pt x="1173441" y="337908"/>
                </a:lnTo>
                <a:lnTo>
                  <a:pt x="1169136" y="289610"/>
                </a:lnTo>
                <a:lnTo>
                  <a:pt x="1161948" y="243230"/>
                </a:lnTo>
                <a:lnTo>
                  <a:pt x="1151890" y="198793"/>
                </a:lnTo>
                <a:lnTo>
                  <a:pt x="1138936" y="156260"/>
                </a:lnTo>
                <a:lnTo>
                  <a:pt x="1119428" y="107543"/>
                </a:lnTo>
                <a:lnTo>
                  <a:pt x="1096746" y="65265"/>
                </a:lnTo>
                <a:lnTo>
                  <a:pt x="1070902" y="29413"/>
                </a:lnTo>
                <a:lnTo>
                  <a:pt x="1041908" y="0"/>
                </a:lnTo>
                <a:lnTo>
                  <a:pt x="1034923" y="11163"/>
                </a:lnTo>
                <a:lnTo>
                  <a:pt x="1059649" y="40919"/>
                </a:lnTo>
                <a:lnTo>
                  <a:pt x="1081443" y="76466"/>
                </a:lnTo>
                <a:lnTo>
                  <a:pt x="1100264" y="117792"/>
                </a:lnTo>
                <a:lnTo>
                  <a:pt x="1116076" y="164896"/>
                </a:lnTo>
                <a:lnTo>
                  <a:pt x="1128661" y="216369"/>
                </a:lnTo>
                <a:lnTo>
                  <a:pt x="1137678" y="270751"/>
                </a:lnTo>
                <a:lnTo>
                  <a:pt x="1143088" y="328066"/>
                </a:lnTo>
                <a:lnTo>
                  <a:pt x="1144905" y="388289"/>
                </a:lnTo>
                <a:lnTo>
                  <a:pt x="1143114" y="447395"/>
                </a:lnTo>
                <a:lnTo>
                  <a:pt x="1137754" y="504151"/>
                </a:lnTo>
                <a:lnTo>
                  <a:pt x="1128826" y="558571"/>
                </a:lnTo>
                <a:lnTo>
                  <a:pt x="1116330" y="610641"/>
                </a:lnTo>
                <a:lnTo>
                  <a:pt x="1100518" y="658533"/>
                </a:lnTo>
                <a:lnTo>
                  <a:pt x="1081671" y="700430"/>
                </a:lnTo>
                <a:lnTo>
                  <a:pt x="1059802" y="736307"/>
                </a:lnTo>
                <a:lnTo>
                  <a:pt x="1034923" y="766165"/>
                </a:lnTo>
                <a:lnTo>
                  <a:pt x="1041908" y="777176"/>
                </a:lnTo>
                <a:lnTo>
                  <a:pt x="1070902" y="747801"/>
                </a:lnTo>
                <a:lnTo>
                  <a:pt x="1096746" y="711758"/>
                </a:lnTo>
                <a:lnTo>
                  <a:pt x="1119428" y="669036"/>
                </a:lnTo>
                <a:lnTo>
                  <a:pt x="1138936" y="619645"/>
                </a:lnTo>
                <a:lnTo>
                  <a:pt x="1151890" y="576643"/>
                </a:lnTo>
                <a:lnTo>
                  <a:pt x="1161948" y="531990"/>
                </a:lnTo>
                <a:lnTo>
                  <a:pt x="1169136" y="485698"/>
                </a:lnTo>
                <a:lnTo>
                  <a:pt x="1173441" y="437743"/>
                </a:lnTo>
                <a:lnTo>
                  <a:pt x="1174877" y="388137"/>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4"/>
          <p:cNvSpPr txBox="1"/>
          <p:nvPr/>
        </p:nvSpPr>
        <p:spPr>
          <a:xfrm>
            <a:off x="4485513" y="5649874"/>
            <a:ext cx="897255" cy="622300"/>
          </a:xfrm>
          <a:prstGeom prst="rect">
            <a:avLst/>
          </a:prstGeom>
          <a:noFill/>
          <a:ln>
            <a:noFill/>
          </a:ln>
        </p:spPr>
        <p:txBody>
          <a:bodyPr anchorCtr="0" anchor="t" bIns="0" lIns="0" spcFirstLastPara="1" rIns="0" wrap="square" tIns="12700">
            <a:spAutoFit/>
          </a:bodyPr>
          <a:lstStyle/>
          <a:p>
            <a:pPr indent="0" lvl="0" marL="542925" marR="0" rtl="0" algn="l">
              <a:lnSpc>
                <a:spcPct val="97708"/>
              </a:lnSpc>
              <a:spcBef>
                <a:spcPts val="0"/>
              </a:spcBef>
              <a:spcAft>
                <a:spcPts val="0"/>
              </a:spcAft>
              <a:buNone/>
            </a:pPr>
            <a:r>
              <a:rPr lang="en-US" sz="2400">
                <a:solidFill>
                  <a:srgbClr val="FF0000"/>
                </a:solidFill>
                <a:latin typeface="Cambria Math"/>
                <a:ea typeface="Cambria Math"/>
                <a:cs typeface="Cambria Math"/>
                <a:sym typeface="Cambria Math"/>
              </a:rPr>
              <a:t>𝛼𝜆</a:t>
            </a:r>
            <a:endParaRPr sz="2400">
              <a:solidFill>
                <a:schemeClr val="dk1"/>
              </a:solidFill>
              <a:latin typeface="Cambria Math"/>
              <a:ea typeface="Cambria Math"/>
              <a:cs typeface="Cambria Math"/>
              <a:sym typeface="Cambria Math"/>
            </a:endParaRPr>
          </a:p>
          <a:p>
            <a:pPr indent="0" lvl="0" marL="12700" marR="0" rtl="0" algn="l">
              <a:lnSpc>
                <a:spcPct val="97708"/>
              </a:lnSpc>
              <a:spcBef>
                <a:spcPts val="0"/>
              </a:spcBef>
              <a:spcAft>
                <a:spcPts val="0"/>
              </a:spcAft>
              <a:buNone/>
            </a:pPr>
            <a:r>
              <a:rPr lang="en-US" sz="2400">
                <a:solidFill>
                  <a:srgbClr val="FF0000"/>
                </a:solidFill>
                <a:latin typeface="Cambria Math"/>
                <a:ea typeface="Cambria Math"/>
                <a:cs typeface="Cambria Math"/>
                <a:sym typeface="Cambria Math"/>
              </a:rPr>
              <a:t>1 −</a:t>
            </a:r>
            <a:endParaRPr sz="2400">
              <a:solidFill>
                <a:schemeClr val="dk1"/>
              </a:solidFill>
              <a:latin typeface="Cambria Math"/>
              <a:ea typeface="Cambria Math"/>
              <a:cs typeface="Cambria Math"/>
              <a:sym typeface="Cambria Math"/>
            </a:endParaRPr>
          </a:p>
        </p:txBody>
      </p:sp>
      <p:sp>
        <p:nvSpPr>
          <p:cNvPr id="400" name="Google Shape;400;p24"/>
          <p:cNvSpPr txBox="1"/>
          <p:nvPr/>
        </p:nvSpPr>
        <p:spPr>
          <a:xfrm>
            <a:off x="5057013" y="6084823"/>
            <a:ext cx="28130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0000"/>
                </a:solidFill>
                <a:latin typeface="Cambria Math"/>
                <a:ea typeface="Cambria Math"/>
                <a:cs typeface="Cambria Math"/>
                <a:sym typeface="Cambria Math"/>
              </a:rPr>
              <a:t>𝑚</a:t>
            </a:r>
            <a:endParaRPr sz="2400">
              <a:solidFill>
                <a:schemeClr val="dk1"/>
              </a:solidFill>
              <a:latin typeface="Cambria Math"/>
              <a:ea typeface="Cambria Math"/>
              <a:cs typeface="Cambria Math"/>
              <a:sym typeface="Cambria Math"/>
            </a:endParaRPr>
          </a:p>
        </p:txBody>
      </p:sp>
      <p:sp>
        <p:nvSpPr>
          <p:cNvPr id="401" name="Google Shape;401;p24"/>
          <p:cNvSpPr/>
          <p:nvPr/>
        </p:nvSpPr>
        <p:spPr>
          <a:xfrm>
            <a:off x="6009640" y="5916929"/>
            <a:ext cx="48895" cy="207010"/>
          </a:xfrm>
          <a:custGeom>
            <a:rect b="b" l="l" r="r" t="t"/>
            <a:pathLst>
              <a:path extrusionOk="0" h="207010" w="48895">
                <a:moveTo>
                  <a:pt x="48514" y="0"/>
                </a:moveTo>
                <a:lnTo>
                  <a:pt x="0" y="0"/>
                </a:lnTo>
                <a:lnTo>
                  <a:pt x="0" y="8890"/>
                </a:lnTo>
                <a:lnTo>
                  <a:pt x="30480" y="8890"/>
                </a:lnTo>
                <a:lnTo>
                  <a:pt x="30480" y="199390"/>
                </a:lnTo>
                <a:lnTo>
                  <a:pt x="0" y="199390"/>
                </a:lnTo>
                <a:lnTo>
                  <a:pt x="0" y="207010"/>
                </a:lnTo>
                <a:lnTo>
                  <a:pt x="48514" y="207010"/>
                </a:lnTo>
                <a:lnTo>
                  <a:pt x="48514" y="199390"/>
                </a:lnTo>
                <a:lnTo>
                  <a:pt x="48514" y="8890"/>
                </a:lnTo>
                <a:lnTo>
                  <a:pt x="48514"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24"/>
          <p:cNvSpPr/>
          <p:nvPr/>
        </p:nvSpPr>
        <p:spPr>
          <a:xfrm>
            <a:off x="5866638" y="5916929"/>
            <a:ext cx="48895" cy="207010"/>
          </a:xfrm>
          <a:custGeom>
            <a:rect b="b" l="l" r="r" t="t"/>
            <a:pathLst>
              <a:path extrusionOk="0" h="207010" w="48895">
                <a:moveTo>
                  <a:pt x="48514" y="0"/>
                </a:moveTo>
                <a:lnTo>
                  <a:pt x="0" y="0"/>
                </a:lnTo>
                <a:lnTo>
                  <a:pt x="0" y="8890"/>
                </a:lnTo>
                <a:lnTo>
                  <a:pt x="0" y="199390"/>
                </a:lnTo>
                <a:lnTo>
                  <a:pt x="0" y="207010"/>
                </a:lnTo>
                <a:lnTo>
                  <a:pt x="48514" y="207010"/>
                </a:lnTo>
                <a:lnTo>
                  <a:pt x="48514" y="199390"/>
                </a:lnTo>
                <a:lnTo>
                  <a:pt x="18034" y="199390"/>
                </a:lnTo>
                <a:lnTo>
                  <a:pt x="18034" y="8890"/>
                </a:lnTo>
                <a:lnTo>
                  <a:pt x="48514" y="8890"/>
                </a:lnTo>
                <a:lnTo>
                  <a:pt x="48514"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4"/>
          <p:cNvSpPr txBox="1"/>
          <p:nvPr/>
        </p:nvSpPr>
        <p:spPr>
          <a:xfrm>
            <a:off x="5560821" y="5769355"/>
            <a:ext cx="47625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3600">
                <a:solidFill>
                  <a:srgbClr val="FF0000"/>
                </a:solidFill>
                <a:latin typeface="Cambria Math"/>
                <a:ea typeface="Cambria Math"/>
                <a:cs typeface="Cambria Math"/>
                <a:sym typeface="Cambria Math"/>
              </a:rPr>
              <a:t>𝑤 </a:t>
            </a:r>
            <a:r>
              <a:rPr lang="en-US" sz="1750">
                <a:solidFill>
                  <a:srgbClr val="FF0000"/>
                </a:solidFill>
                <a:latin typeface="Cambria Math"/>
                <a:ea typeface="Cambria Math"/>
                <a:cs typeface="Cambria Math"/>
                <a:sym typeface="Cambria Math"/>
              </a:rPr>
              <a:t>𝑙</a:t>
            </a:r>
            <a:endParaRPr sz="1750">
              <a:solidFill>
                <a:schemeClr val="dk1"/>
              </a:solidFill>
              <a:latin typeface="Cambria Math"/>
              <a:ea typeface="Cambria Math"/>
              <a:cs typeface="Cambria Math"/>
              <a:sym typeface="Cambria Math"/>
            </a:endParaRPr>
          </a:p>
        </p:txBody>
      </p:sp>
      <p:sp>
        <p:nvSpPr>
          <p:cNvPr id="404" name="Google Shape;404;p2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405" name="Google Shape;405;p2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27</a:t>
            </a:r>
            <a:endParaRPr/>
          </a:p>
        </p:txBody>
      </p:sp>
      <p:sp>
        <p:nvSpPr>
          <p:cNvPr id="406" name="Google Shape;406;p24"/>
          <p:cNvSpPr txBox="1"/>
          <p:nvPr/>
        </p:nvSpPr>
        <p:spPr>
          <a:xfrm>
            <a:off x="6126226" y="5880608"/>
            <a:ext cx="122555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rgbClr val="FF0000"/>
                </a:solidFill>
                <a:latin typeface="Cambria Math"/>
                <a:ea typeface="Cambria Math"/>
                <a:cs typeface="Cambria Math"/>
                <a:sym typeface="Cambria Math"/>
              </a:rPr>
              <a:t>− 𝛼𝑑𝑤</a:t>
            </a:r>
            <a:r>
              <a:rPr baseline="30000" lang="en-US" sz="2625">
                <a:solidFill>
                  <a:srgbClr val="FF0000"/>
                </a:solidFill>
                <a:latin typeface="Cambria Math"/>
                <a:ea typeface="Cambria Math"/>
                <a:cs typeface="Cambria Math"/>
                <a:sym typeface="Cambria Math"/>
              </a:rPr>
              <a:t>[𝑙]</a:t>
            </a:r>
            <a:endParaRPr baseline="30000" sz="2625">
              <a:solidFill>
                <a:schemeClr val="dk1"/>
              </a:solidFill>
              <a:latin typeface="Cambria Math"/>
              <a:ea typeface="Cambria Math"/>
              <a:cs typeface="Cambria Math"/>
              <a:sym typeface="Cambria Math"/>
            </a:endParaRPr>
          </a:p>
        </p:txBody>
      </p:sp>
      <p:sp>
        <p:nvSpPr>
          <p:cNvPr id="407" name="Google Shape;407;p24"/>
          <p:cNvSpPr txBox="1"/>
          <p:nvPr/>
        </p:nvSpPr>
        <p:spPr>
          <a:xfrm>
            <a:off x="7402068" y="4212335"/>
            <a:ext cx="2973705" cy="585470"/>
          </a:xfrm>
          <a:prstGeom prst="rect">
            <a:avLst/>
          </a:prstGeom>
          <a:solidFill>
            <a:srgbClr val="5B9BD4"/>
          </a:solidFill>
          <a:ln cap="flat" cmpd="sng" w="12175">
            <a:solidFill>
              <a:srgbClr val="41709C"/>
            </a:solidFill>
            <a:prstDash val="solid"/>
            <a:round/>
            <a:headEnd len="sm" w="sm" type="none"/>
            <a:tailEnd len="sm" w="sm" type="none"/>
          </a:ln>
        </p:spPr>
        <p:txBody>
          <a:bodyPr anchorCtr="0" anchor="t" bIns="0" lIns="0" spcFirstLastPara="1" rIns="0" wrap="square" tIns="33650">
            <a:spAutoFit/>
          </a:bodyPr>
          <a:lstStyle/>
          <a:p>
            <a:pPr indent="0" lvl="0" marL="92710" marR="0" rtl="0" algn="l">
              <a:lnSpc>
                <a:spcPct val="100000"/>
              </a:lnSpc>
              <a:spcBef>
                <a:spcPts val="0"/>
              </a:spcBef>
              <a:spcAft>
                <a:spcPts val="0"/>
              </a:spcAft>
              <a:buNone/>
            </a:pPr>
            <a:r>
              <a:rPr lang="en-US" sz="3200">
                <a:solidFill>
                  <a:srgbClr val="FFFFFF"/>
                </a:solidFill>
                <a:latin typeface="Times New Roman"/>
                <a:ea typeface="Times New Roman"/>
                <a:cs typeface="Times New Roman"/>
                <a:sym typeface="Times New Roman"/>
              </a:rPr>
              <a:t>Frobenius Norm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1" name="Shape 411"/>
        <p:cNvGrpSpPr/>
        <p:nvPr/>
      </p:nvGrpSpPr>
      <p:grpSpPr>
        <a:xfrm>
          <a:off x="0" y="0"/>
          <a:ext cx="0" cy="0"/>
          <a:chOff x="0" y="0"/>
          <a:chExt cx="0" cy="0"/>
        </a:xfrm>
      </p:grpSpPr>
      <p:sp>
        <p:nvSpPr>
          <p:cNvPr id="412" name="Google Shape;412;p25"/>
          <p:cNvSpPr txBox="1"/>
          <p:nvPr>
            <p:ph type="title"/>
          </p:nvPr>
        </p:nvSpPr>
        <p:spPr>
          <a:xfrm>
            <a:off x="916939" y="626440"/>
            <a:ext cx="62833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L2 Regularization. Intuition</a:t>
            </a:r>
            <a:endParaRPr/>
          </a:p>
        </p:txBody>
      </p:sp>
      <p:grpSp>
        <p:nvGrpSpPr>
          <p:cNvPr id="413" name="Google Shape;413;p25"/>
          <p:cNvGrpSpPr/>
          <p:nvPr/>
        </p:nvGrpSpPr>
        <p:grpSpPr>
          <a:xfrm>
            <a:off x="409939" y="3240011"/>
            <a:ext cx="11553460" cy="377964"/>
            <a:chOff x="409939" y="3240011"/>
            <a:chExt cx="11553460" cy="377964"/>
          </a:xfrm>
        </p:grpSpPr>
        <p:pic>
          <p:nvPicPr>
            <p:cNvPr id="414" name="Google Shape;414;p25"/>
            <p:cNvPicPr preferRelativeResize="0"/>
            <p:nvPr/>
          </p:nvPicPr>
          <p:blipFill rotWithShape="1">
            <a:blip r:embed="rId3">
              <a:alphaModFix/>
            </a:blip>
            <a:srcRect b="0" l="0" r="0" t="0"/>
            <a:stretch/>
          </p:blipFill>
          <p:spPr>
            <a:xfrm>
              <a:off x="409939" y="3249010"/>
              <a:ext cx="1653572" cy="368965"/>
            </a:xfrm>
            <a:prstGeom prst="rect">
              <a:avLst/>
            </a:prstGeom>
            <a:noFill/>
            <a:ln>
              <a:noFill/>
            </a:ln>
          </p:spPr>
        </p:pic>
        <p:pic>
          <p:nvPicPr>
            <p:cNvPr id="415" name="Google Shape;415;p25"/>
            <p:cNvPicPr preferRelativeResize="0"/>
            <p:nvPr/>
          </p:nvPicPr>
          <p:blipFill rotWithShape="1">
            <a:blip r:embed="rId4">
              <a:alphaModFix/>
            </a:blip>
            <a:srcRect b="0" l="0" r="0" t="0"/>
            <a:stretch/>
          </p:blipFill>
          <p:spPr>
            <a:xfrm>
              <a:off x="460247" y="3282696"/>
              <a:ext cx="1557527" cy="259079"/>
            </a:xfrm>
            <a:prstGeom prst="rect">
              <a:avLst/>
            </a:prstGeom>
            <a:noFill/>
            <a:ln>
              <a:noFill/>
            </a:ln>
          </p:spPr>
        </p:pic>
        <p:sp>
          <p:nvSpPr>
            <p:cNvPr id="416" name="Google Shape;416;p25"/>
            <p:cNvSpPr/>
            <p:nvPr/>
          </p:nvSpPr>
          <p:spPr>
            <a:xfrm>
              <a:off x="460247" y="3282696"/>
              <a:ext cx="1557655" cy="259079"/>
            </a:xfrm>
            <a:custGeom>
              <a:rect b="b" l="l" r="r" t="t"/>
              <a:pathLst>
                <a:path extrusionOk="0" h="259079" w="1557655">
                  <a:moveTo>
                    <a:pt x="0" y="259079"/>
                  </a:moveTo>
                  <a:lnTo>
                    <a:pt x="364883" y="0"/>
                  </a:lnTo>
                  <a:lnTo>
                    <a:pt x="1557527" y="0"/>
                  </a:lnTo>
                  <a:lnTo>
                    <a:pt x="1192657"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7" name="Google Shape;417;p25"/>
            <p:cNvPicPr preferRelativeResize="0"/>
            <p:nvPr/>
          </p:nvPicPr>
          <p:blipFill rotWithShape="1">
            <a:blip r:embed="rId5">
              <a:alphaModFix/>
            </a:blip>
            <a:srcRect b="0" l="0" r="0" t="0"/>
            <a:stretch/>
          </p:blipFill>
          <p:spPr>
            <a:xfrm>
              <a:off x="2039111" y="3240011"/>
              <a:ext cx="1688591" cy="377964"/>
            </a:xfrm>
            <a:prstGeom prst="rect">
              <a:avLst/>
            </a:prstGeom>
            <a:noFill/>
            <a:ln>
              <a:noFill/>
            </a:ln>
          </p:spPr>
        </p:pic>
        <p:pic>
          <p:nvPicPr>
            <p:cNvPr id="418" name="Google Shape;418;p25"/>
            <p:cNvPicPr preferRelativeResize="0"/>
            <p:nvPr/>
          </p:nvPicPr>
          <p:blipFill rotWithShape="1">
            <a:blip r:embed="rId6">
              <a:alphaModFix/>
            </a:blip>
            <a:srcRect b="0" l="0" r="0" t="0"/>
            <a:stretch/>
          </p:blipFill>
          <p:spPr>
            <a:xfrm>
              <a:off x="2107691" y="3282696"/>
              <a:ext cx="1556004" cy="259079"/>
            </a:xfrm>
            <a:prstGeom prst="rect">
              <a:avLst/>
            </a:prstGeom>
            <a:noFill/>
            <a:ln>
              <a:noFill/>
            </a:ln>
          </p:spPr>
        </p:pic>
        <p:sp>
          <p:nvSpPr>
            <p:cNvPr id="419" name="Google Shape;419;p25"/>
            <p:cNvSpPr/>
            <p:nvPr/>
          </p:nvSpPr>
          <p:spPr>
            <a:xfrm>
              <a:off x="2107691" y="3282696"/>
              <a:ext cx="1556385" cy="259079"/>
            </a:xfrm>
            <a:custGeom>
              <a:rect b="b" l="l" r="r" t="t"/>
              <a:pathLst>
                <a:path extrusionOk="0" h="259079" w="1556385">
                  <a:moveTo>
                    <a:pt x="0" y="259079"/>
                  </a:moveTo>
                  <a:lnTo>
                    <a:pt x="364870" y="0"/>
                  </a:lnTo>
                  <a:lnTo>
                    <a:pt x="1556004" y="0"/>
                  </a:lnTo>
                  <a:lnTo>
                    <a:pt x="1191133"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0" name="Google Shape;420;p25"/>
            <p:cNvPicPr preferRelativeResize="0"/>
            <p:nvPr/>
          </p:nvPicPr>
          <p:blipFill rotWithShape="1">
            <a:blip r:embed="rId5">
              <a:alphaModFix/>
            </a:blip>
            <a:srcRect b="0" l="0" r="0" t="0"/>
            <a:stretch/>
          </p:blipFill>
          <p:spPr>
            <a:xfrm>
              <a:off x="3686556" y="3240011"/>
              <a:ext cx="1688592" cy="377964"/>
            </a:xfrm>
            <a:prstGeom prst="rect">
              <a:avLst/>
            </a:prstGeom>
            <a:noFill/>
            <a:ln>
              <a:noFill/>
            </a:ln>
          </p:spPr>
        </p:pic>
        <p:pic>
          <p:nvPicPr>
            <p:cNvPr id="421" name="Google Shape;421;p25"/>
            <p:cNvPicPr preferRelativeResize="0"/>
            <p:nvPr/>
          </p:nvPicPr>
          <p:blipFill rotWithShape="1">
            <a:blip r:embed="rId7">
              <a:alphaModFix/>
            </a:blip>
            <a:srcRect b="0" l="0" r="0" t="0"/>
            <a:stretch/>
          </p:blipFill>
          <p:spPr>
            <a:xfrm>
              <a:off x="3755136" y="3282696"/>
              <a:ext cx="1556003" cy="259079"/>
            </a:xfrm>
            <a:prstGeom prst="rect">
              <a:avLst/>
            </a:prstGeom>
            <a:noFill/>
            <a:ln>
              <a:noFill/>
            </a:ln>
          </p:spPr>
        </p:pic>
        <p:sp>
          <p:nvSpPr>
            <p:cNvPr id="422" name="Google Shape;422;p25"/>
            <p:cNvSpPr/>
            <p:nvPr/>
          </p:nvSpPr>
          <p:spPr>
            <a:xfrm>
              <a:off x="3755136" y="3282696"/>
              <a:ext cx="1556385" cy="259079"/>
            </a:xfrm>
            <a:custGeom>
              <a:rect b="b" l="l" r="r" t="t"/>
              <a:pathLst>
                <a:path extrusionOk="0" h="259079" w="1556385">
                  <a:moveTo>
                    <a:pt x="0" y="259079"/>
                  </a:moveTo>
                  <a:lnTo>
                    <a:pt x="364871" y="0"/>
                  </a:lnTo>
                  <a:lnTo>
                    <a:pt x="1556003" y="0"/>
                  </a:lnTo>
                  <a:lnTo>
                    <a:pt x="1191133"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3" name="Google Shape;423;p25"/>
            <p:cNvPicPr preferRelativeResize="0"/>
            <p:nvPr/>
          </p:nvPicPr>
          <p:blipFill rotWithShape="1">
            <a:blip r:embed="rId5">
              <a:alphaModFix/>
            </a:blip>
            <a:srcRect b="0" l="0" r="0" t="0"/>
            <a:stretch/>
          </p:blipFill>
          <p:spPr>
            <a:xfrm>
              <a:off x="5333999" y="3240011"/>
              <a:ext cx="1688592" cy="377964"/>
            </a:xfrm>
            <a:prstGeom prst="rect">
              <a:avLst/>
            </a:prstGeom>
            <a:noFill/>
            <a:ln>
              <a:noFill/>
            </a:ln>
          </p:spPr>
        </p:pic>
        <p:pic>
          <p:nvPicPr>
            <p:cNvPr id="424" name="Google Shape;424;p25"/>
            <p:cNvPicPr preferRelativeResize="0"/>
            <p:nvPr/>
          </p:nvPicPr>
          <p:blipFill rotWithShape="1">
            <a:blip r:embed="rId7">
              <a:alphaModFix/>
            </a:blip>
            <a:srcRect b="0" l="0" r="0" t="0"/>
            <a:stretch/>
          </p:blipFill>
          <p:spPr>
            <a:xfrm>
              <a:off x="5402580" y="3282696"/>
              <a:ext cx="1556003" cy="259079"/>
            </a:xfrm>
            <a:prstGeom prst="rect">
              <a:avLst/>
            </a:prstGeom>
            <a:noFill/>
            <a:ln>
              <a:noFill/>
            </a:ln>
          </p:spPr>
        </p:pic>
        <p:sp>
          <p:nvSpPr>
            <p:cNvPr id="425" name="Google Shape;425;p25"/>
            <p:cNvSpPr/>
            <p:nvPr/>
          </p:nvSpPr>
          <p:spPr>
            <a:xfrm>
              <a:off x="5402580" y="3282696"/>
              <a:ext cx="1556385" cy="259079"/>
            </a:xfrm>
            <a:custGeom>
              <a:rect b="b" l="l" r="r" t="t"/>
              <a:pathLst>
                <a:path extrusionOk="0" h="259079" w="1556384">
                  <a:moveTo>
                    <a:pt x="0" y="259079"/>
                  </a:moveTo>
                  <a:lnTo>
                    <a:pt x="364871" y="0"/>
                  </a:lnTo>
                  <a:lnTo>
                    <a:pt x="1556003" y="0"/>
                  </a:lnTo>
                  <a:lnTo>
                    <a:pt x="1191133"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6" name="Google Shape;426;p25"/>
            <p:cNvPicPr preferRelativeResize="0"/>
            <p:nvPr/>
          </p:nvPicPr>
          <p:blipFill rotWithShape="1">
            <a:blip r:embed="rId5">
              <a:alphaModFix/>
            </a:blip>
            <a:srcRect b="0" l="0" r="0" t="0"/>
            <a:stretch/>
          </p:blipFill>
          <p:spPr>
            <a:xfrm>
              <a:off x="6981443" y="3240011"/>
              <a:ext cx="1688592" cy="377964"/>
            </a:xfrm>
            <a:prstGeom prst="rect">
              <a:avLst/>
            </a:prstGeom>
            <a:noFill/>
            <a:ln>
              <a:noFill/>
            </a:ln>
          </p:spPr>
        </p:pic>
        <p:pic>
          <p:nvPicPr>
            <p:cNvPr id="427" name="Google Shape;427;p25"/>
            <p:cNvPicPr preferRelativeResize="0"/>
            <p:nvPr/>
          </p:nvPicPr>
          <p:blipFill rotWithShape="1">
            <a:blip r:embed="rId7">
              <a:alphaModFix/>
            </a:blip>
            <a:srcRect b="0" l="0" r="0" t="0"/>
            <a:stretch/>
          </p:blipFill>
          <p:spPr>
            <a:xfrm>
              <a:off x="7050024" y="3282696"/>
              <a:ext cx="1556003" cy="259079"/>
            </a:xfrm>
            <a:prstGeom prst="rect">
              <a:avLst/>
            </a:prstGeom>
            <a:noFill/>
            <a:ln>
              <a:noFill/>
            </a:ln>
          </p:spPr>
        </p:pic>
        <p:sp>
          <p:nvSpPr>
            <p:cNvPr id="428" name="Google Shape;428;p25"/>
            <p:cNvSpPr/>
            <p:nvPr/>
          </p:nvSpPr>
          <p:spPr>
            <a:xfrm>
              <a:off x="7050024" y="3282696"/>
              <a:ext cx="1556385" cy="259079"/>
            </a:xfrm>
            <a:custGeom>
              <a:rect b="b" l="l" r="r" t="t"/>
              <a:pathLst>
                <a:path extrusionOk="0" h="259079" w="1556384">
                  <a:moveTo>
                    <a:pt x="0" y="259079"/>
                  </a:moveTo>
                  <a:lnTo>
                    <a:pt x="364871" y="0"/>
                  </a:lnTo>
                  <a:lnTo>
                    <a:pt x="1556003" y="0"/>
                  </a:lnTo>
                  <a:lnTo>
                    <a:pt x="1191132"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9" name="Google Shape;429;p25"/>
            <p:cNvPicPr preferRelativeResize="0"/>
            <p:nvPr/>
          </p:nvPicPr>
          <p:blipFill rotWithShape="1">
            <a:blip r:embed="rId8">
              <a:alphaModFix/>
            </a:blip>
            <a:srcRect b="0" l="0" r="0" t="0"/>
            <a:stretch/>
          </p:blipFill>
          <p:spPr>
            <a:xfrm>
              <a:off x="8627364" y="3240011"/>
              <a:ext cx="1690116" cy="377964"/>
            </a:xfrm>
            <a:prstGeom prst="rect">
              <a:avLst/>
            </a:prstGeom>
            <a:noFill/>
            <a:ln>
              <a:noFill/>
            </a:ln>
          </p:spPr>
        </p:pic>
        <p:pic>
          <p:nvPicPr>
            <p:cNvPr id="430" name="Google Shape;430;p25"/>
            <p:cNvPicPr preferRelativeResize="0"/>
            <p:nvPr/>
          </p:nvPicPr>
          <p:blipFill rotWithShape="1">
            <a:blip r:embed="rId4">
              <a:alphaModFix/>
            </a:blip>
            <a:srcRect b="0" l="0" r="0" t="0"/>
            <a:stretch/>
          </p:blipFill>
          <p:spPr>
            <a:xfrm>
              <a:off x="8695943" y="3282696"/>
              <a:ext cx="1557527" cy="259079"/>
            </a:xfrm>
            <a:prstGeom prst="rect">
              <a:avLst/>
            </a:prstGeom>
            <a:noFill/>
            <a:ln>
              <a:noFill/>
            </a:ln>
          </p:spPr>
        </p:pic>
        <p:sp>
          <p:nvSpPr>
            <p:cNvPr id="431" name="Google Shape;431;p25"/>
            <p:cNvSpPr/>
            <p:nvPr/>
          </p:nvSpPr>
          <p:spPr>
            <a:xfrm>
              <a:off x="8695943" y="3282696"/>
              <a:ext cx="1557655" cy="259079"/>
            </a:xfrm>
            <a:custGeom>
              <a:rect b="b" l="l" r="r" t="t"/>
              <a:pathLst>
                <a:path extrusionOk="0" h="259079" w="1557654">
                  <a:moveTo>
                    <a:pt x="0" y="259079"/>
                  </a:moveTo>
                  <a:lnTo>
                    <a:pt x="364871" y="0"/>
                  </a:lnTo>
                  <a:lnTo>
                    <a:pt x="1557527" y="0"/>
                  </a:lnTo>
                  <a:lnTo>
                    <a:pt x="1192656"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32" name="Google Shape;432;p25"/>
            <p:cNvPicPr preferRelativeResize="0"/>
            <p:nvPr/>
          </p:nvPicPr>
          <p:blipFill rotWithShape="1">
            <a:blip r:embed="rId5">
              <a:alphaModFix/>
            </a:blip>
            <a:srcRect b="0" l="0" r="0" t="0"/>
            <a:stretch/>
          </p:blipFill>
          <p:spPr>
            <a:xfrm>
              <a:off x="10274807" y="3240011"/>
              <a:ext cx="1688592" cy="377964"/>
            </a:xfrm>
            <a:prstGeom prst="rect">
              <a:avLst/>
            </a:prstGeom>
            <a:noFill/>
            <a:ln>
              <a:noFill/>
            </a:ln>
          </p:spPr>
        </p:pic>
        <p:pic>
          <p:nvPicPr>
            <p:cNvPr id="433" name="Google Shape;433;p25"/>
            <p:cNvPicPr preferRelativeResize="0"/>
            <p:nvPr/>
          </p:nvPicPr>
          <p:blipFill rotWithShape="1">
            <a:blip r:embed="rId7">
              <a:alphaModFix/>
            </a:blip>
            <a:srcRect b="0" l="0" r="0" t="0"/>
            <a:stretch/>
          </p:blipFill>
          <p:spPr>
            <a:xfrm>
              <a:off x="10343388" y="3282696"/>
              <a:ext cx="1556003" cy="259079"/>
            </a:xfrm>
            <a:prstGeom prst="rect">
              <a:avLst/>
            </a:prstGeom>
            <a:noFill/>
            <a:ln>
              <a:noFill/>
            </a:ln>
          </p:spPr>
        </p:pic>
        <p:sp>
          <p:nvSpPr>
            <p:cNvPr id="434" name="Google Shape;434;p25"/>
            <p:cNvSpPr/>
            <p:nvPr/>
          </p:nvSpPr>
          <p:spPr>
            <a:xfrm>
              <a:off x="10343388" y="3282696"/>
              <a:ext cx="1556385" cy="259079"/>
            </a:xfrm>
            <a:custGeom>
              <a:rect b="b" l="l" r="r" t="t"/>
              <a:pathLst>
                <a:path extrusionOk="0" h="259079" w="1556384">
                  <a:moveTo>
                    <a:pt x="0" y="259079"/>
                  </a:moveTo>
                  <a:lnTo>
                    <a:pt x="364870" y="0"/>
                  </a:lnTo>
                  <a:lnTo>
                    <a:pt x="1556003" y="0"/>
                  </a:lnTo>
                  <a:lnTo>
                    <a:pt x="1191132" y="259079"/>
                  </a:lnTo>
                  <a:lnTo>
                    <a:pt x="0" y="259079"/>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5" name="Google Shape;435;p25"/>
          <p:cNvSpPr txBox="1"/>
          <p:nvPr/>
        </p:nvSpPr>
        <p:spPr>
          <a:xfrm>
            <a:off x="547217" y="2420493"/>
            <a:ext cx="11391900" cy="2791460"/>
          </a:xfrm>
          <a:prstGeom prst="rect">
            <a:avLst/>
          </a:prstGeom>
          <a:noFill/>
          <a:ln>
            <a:noFill/>
          </a:ln>
        </p:spPr>
        <p:txBody>
          <a:bodyPr anchorCtr="0" anchor="t" bIns="0" lIns="0" spcFirstLastPara="1" rIns="0" wrap="square" tIns="64750">
            <a:spAutoFit/>
          </a:bodyPr>
          <a:lstStyle/>
          <a:p>
            <a:pPr indent="0" lvl="0" marL="12700" marR="156210" rtl="0" algn="l">
              <a:lnSpc>
                <a:spcPct val="105384"/>
              </a:lnSpc>
              <a:spcBef>
                <a:spcPts val="0"/>
              </a:spcBef>
              <a:spcAft>
                <a:spcPts val="0"/>
              </a:spcAft>
              <a:buNone/>
            </a:pPr>
            <a:r>
              <a:rPr lang="en-US" sz="2600">
                <a:solidFill>
                  <a:schemeClr val="dk1"/>
                </a:solidFill>
                <a:latin typeface="Times New Roman"/>
                <a:ea typeface="Times New Roman"/>
                <a:cs typeface="Times New Roman"/>
                <a:sym typeface="Times New Roman"/>
              </a:rPr>
              <a:t>Mostly we use L2 Regularization instead of L1. It has Direct effect on the weights as  we end up in the reduction of weights by a factor of (1-</a:t>
            </a:r>
            <a:r>
              <a:rPr lang="en-US" sz="2600">
                <a:solidFill>
                  <a:schemeClr val="dk1"/>
                </a:solidFill>
                <a:latin typeface="Cambria Math"/>
                <a:ea typeface="Cambria Math"/>
                <a:cs typeface="Cambria Math"/>
                <a:sym typeface="Cambria Math"/>
              </a:rPr>
              <a:t>𝖺 λ/𝑚)</a:t>
            </a:r>
            <a:endParaRPr sz="2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None/>
            </a:pPr>
            <a:r>
              <a:t/>
            </a:r>
            <a:endParaRPr sz="4200">
              <a:solidFill>
                <a:schemeClr val="dk1"/>
              </a:solidFill>
              <a:latin typeface="Cambria Math"/>
              <a:ea typeface="Cambria Math"/>
              <a:cs typeface="Cambria Math"/>
              <a:sym typeface="Cambria Math"/>
            </a:endParaRPr>
          </a:p>
          <a:p>
            <a:pPr indent="0" lvl="0" marL="71120" marR="5080" rtl="0" algn="l">
              <a:lnSpc>
                <a:spcPct val="87800"/>
              </a:lnSpc>
              <a:spcBef>
                <a:spcPts val="0"/>
              </a:spcBef>
              <a:spcAft>
                <a:spcPts val="0"/>
              </a:spcAft>
              <a:buNone/>
            </a:pPr>
            <a:r>
              <a:rPr lang="en-US" sz="2600">
                <a:solidFill>
                  <a:schemeClr val="dk1"/>
                </a:solidFill>
                <a:latin typeface="Times New Roman"/>
                <a:ea typeface="Times New Roman"/>
                <a:cs typeface="Times New Roman"/>
                <a:sym typeface="Times New Roman"/>
              </a:rPr>
              <a:t>This is also referred to as weight decay. The larger values of lambda may lead to  weights going close to zero and that may than go towards underfitting. The value of </a:t>
            </a:r>
            <a:r>
              <a:rPr lang="en-US" sz="2600">
                <a:solidFill>
                  <a:schemeClr val="dk1"/>
                </a:solidFill>
                <a:latin typeface="Cambria Math"/>
                <a:ea typeface="Cambria Math"/>
                <a:cs typeface="Cambria Math"/>
                <a:sym typeface="Cambria Math"/>
              </a:rPr>
              <a:t>λ  </a:t>
            </a:r>
            <a:r>
              <a:rPr lang="en-US" sz="2600">
                <a:solidFill>
                  <a:schemeClr val="dk1"/>
                </a:solidFill>
                <a:latin typeface="Times New Roman"/>
                <a:ea typeface="Times New Roman"/>
                <a:cs typeface="Times New Roman"/>
                <a:sym typeface="Times New Roman"/>
              </a:rPr>
              <a:t>needs to be balanced. Similarly the small values of </a:t>
            </a:r>
            <a:r>
              <a:rPr lang="en-US" sz="2600">
                <a:solidFill>
                  <a:schemeClr val="dk1"/>
                </a:solidFill>
                <a:latin typeface="Cambria Math"/>
                <a:ea typeface="Cambria Math"/>
                <a:cs typeface="Cambria Math"/>
                <a:sym typeface="Cambria Math"/>
              </a:rPr>
              <a:t>λ </a:t>
            </a:r>
            <a:r>
              <a:rPr lang="en-US" sz="2600">
                <a:solidFill>
                  <a:schemeClr val="dk1"/>
                </a:solidFill>
                <a:latin typeface="Times New Roman"/>
                <a:ea typeface="Times New Roman"/>
                <a:cs typeface="Times New Roman"/>
                <a:sym typeface="Times New Roman"/>
              </a:rPr>
              <a:t>may not have any significant  impact on the weights.</a:t>
            </a:r>
            <a:r>
              <a:rPr lang="en-US" sz="2600">
                <a:solidFill>
                  <a:schemeClr val="dk1"/>
                </a:solidFill>
                <a:latin typeface="Cambria Math"/>
                <a:ea typeface="Cambria Math"/>
                <a:cs typeface="Cambria Math"/>
                <a:sym typeface="Cambria Math"/>
              </a:rPr>
              <a:t>λ</a:t>
            </a:r>
            <a:r>
              <a:rPr lang="en-US" sz="2600">
                <a:solidFill>
                  <a:schemeClr val="dk1"/>
                </a:solidFill>
                <a:latin typeface="Times New Roman"/>
                <a:ea typeface="Times New Roman"/>
                <a:cs typeface="Times New Roman"/>
                <a:sym typeface="Times New Roman"/>
              </a:rPr>
              <a:t>, becomes another hyperparameter to handle.</a:t>
            </a:r>
            <a:endParaRPr sz="2600">
              <a:solidFill>
                <a:schemeClr val="dk1"/>
              </a:solidFill>
              <a:latin typeface="Times New Roman"/>
              <a:ea typeface="Times New Roman"/>
              <a:cs typeface="Times New Roman"/>
              <a:sym typeface="Times New Roman"/>
            </a:endParaRPr>
          </a:p>
        </p:txBody>
      </p:sp>
      <p:grpSp>
        <p:nvGrpSpPr>
          <p:cNvPr id="436" name="Google Shape;436;p25"/>
          <p:cNvGrpSpPr/>
          <p:nvPr/>
        </p:nvGrpSpPr>
        <p:grpSpPr>
          <a:xfrm>
            <a:off x="469359" y="5260847"/>
            <a:ext cx="11553476" cy="379475"/>
            <a:chOff x="469359" y="5260847"/>
            <a:chExt cx="11553476" cy="379475"/>
          </a:xfrm>
        </p:grpSpPr>
        <p:pic>
          <p:nvPicPr>
            <p:cNvPr id="437" name="Google Shape;437;p25"/>
            <p:cNvPicPr preferRelativeResize="0"/>
            <p:nvPr/>
          </p:nvPicPr>
          <p:blipFill rotWithShape="1">
            <a:blip r:embed="rId9">
              <a:alphaModFix/>
            </a:blip>
            <a:srcRect b="0" l="0" r="0" t="0"/>
            <a:stretch/>
          </p:blipFill>
          <p:spPr>
            <a:xfrm>
              <a:off x="469359" y="5260847"/>
              <a:ext cx="1652081" cy="379475"/>
            </a:xfrm>
            <a:prstGeom prst="rect">
              <a:avLst/>
            </a:prstGeom>
            <a:noFill/>
            <a:ln>
              <a:noFill/>
            </a:ln>
          </p:spPr>
        </p:pic>
        <p:pic>
          <p:nvPicPr>
            <p:cNvPr id="438" name="Google Shape;438;p25"/>
            <p:cNvPicPr preferRelativeResize="0"/>
            <p:nvPr/>
          </p:nvPicPr>
          <p:blipFill rotWithShape="1">
            <a:blip r:embed="rId10">
              <a:alphaModFix/>
            </a:blip>
            <a:srcRect b="0" l="0" r="0" t="0"/>
            <a:stretch/>
          </p:blipFill>
          <p:spPr>
            <a:xfrm>
              <a:off x="519683" y="5303519"/>
              <a:ext cx="1556004" cy="260604"/>
            </a:xfrm>
            <a:prstGeom prst="rect">
              <a:avLst/>
            </a:prstGeom>
            <a:noFill/>
            <a:ln>
              <a:noFill/>
            </a:ln>
          </p:spPr>
        </p:pic>
        <p:sp>
          <p:nvSpPr>
            <p:cNvPr id="439" name="Google Shape;439;p25"/>
            <p:cNvSpPr/>
            <p:nvPr/>
          </p:nvSpPr>
          <p:spPr>
            <a:xfrm>
              <a:off x="519683" y="5303519"/>
              <a:ext cx="1556385" cy="260985"/>
            </a:xfrm>
            <a:custGeom>
              <a:rect b="b" l="l" r="r" t="t"/>
              <a:pathLst>
                <a:path extrusionOk="0" h="260985" w="1556385">
                  <a:moveTo>
                    <a:pt x="0" y="260603"/>
                  </a:moveTo>
                  <a:lnTo>
                    <a:pt x="367029" y="0"/>
                  </a:lnTo>
                  <a:lnTo>
                    <a:pt x="1556004" y="0"/>
                  </a:lnTo>
                  <a:lnTo>
                    <a:pt x="1188973"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0" name="Google Shape;440;p25"/>
            <p:cNvPicPr preferRelativeResize="0"/>
            <p:nvPr/>
          </p:nvPicPr>
          <p:blipFill rotWithShape="1">
            <a:blip r:embed="rId11">
              <a:alphaModFix/>
            </a:blip>
            <a:srcRect b="0" l="0" r="0" t="0"/>
            <a:stretch/>
          </p:blipFill>
          <p:spPr>
            <a:xfrm>
              <a:off x="2097024" y="5260847"/>
              <a:ext cx="1690116" cy="379475"/>
            </a:xfrm>
            <a:prstGeom prst="rect">
              <a:avLst/>
            </a:prstGeom>
            <a:noFill/>
            <a:ln>
              <a:noFill/>
            </a:ln>
          </p:spPr>
        </p:pic>
        <p:pic>
          <p:nvPicPr>
            <p:cNvPr id="441" name="Google Shape;441;p25"/>
            <p:cNvPicPr preferRelativeResize="0"/>
            <p:nvPr/>
          </p:nvPicPr>
          <p:blipFill rotWithShape="1">
            <a:blip r:embed="rId12">
              <a:alphaModFix/>
            </a:blip>
            <a:srcRect b="0" l="0" r="0" t="0"/>
            <a:stretch/>
          </p:blipFill>
          <p:spPr>
            <a:xfrm>
              <a:off x="2165603" y="5303519"/>
              <a:ext cx="1557528" cy="260604"/>
            </a:xfrm>
            <a:prstGeom prst="rect">
              <a:avLst/>
            </a:prstGeom>
            <a:noFill/>
            <a:ln>
              <a:noFill/>
            </a:ln>
          </p:spPr>
        </p:pic>
        <p:sp>
          <p:nvSpPr>
            <p:cNvPr id="442" name="Google Shape;442;p25"/>
            <p:cNvSpPr/>
            <p:nvPr/>
          </p:nvSpPr>
          <p:spPr>
            <a:xfrm>
              <a:off x="2165603" y="5303519"/>
              <a:ext cx="1557655" cy="260985"/>
            </a:xfrm>
            <a:custGeom>
              <a:rect b="b" l="l" r="r" t="t"/>
              <a:pathLst>
                <a:path extrusionOk="0" h="260985" w="1557654">
                  <a:moveTo>
                    <a:pt x="0" y="260603"/>
                  </a:moveTo>
                  <a:lnTo>
                    <a:pt x="367029" y="0"/>
                  </a:lnTo>
                  <a:lnTo>
                    <a:pt x="1557528" y="0"/>
                  </a:lnTo>
                  <a:lnTo>
                    <a:pt x="1190497"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3" name="Google Shape;443;p25"/>
            <p:cNvPicPr preferRelativeResize="0"/>
            <p:nvPr/>
          </p:nvPicPr>
          <p:blipFill rotWithShape="1">
            <a:blip r:embed="rId11">
              <a:alphaModFix/>
            </a:blip>
            <a:srcRect b="0" l="0" r="0" t="0"/>
            <a:stretch/>
          </p:blipFill>
          <p:spPr>
            <a:xfrm>
              <a:off x="3744468" y="5260847"/>
              <a:ext cx="1690115" cy="379475"/>
            </a:xfrm>
            <a:prstGeom prst="rect">
              <a:avLst/>
            </a:prstGeom>
            <a:noFill/>
            <a:ln>
              <a:noFill/>
            </a:ln>
          </p:spPr>
        </p:pic>
        <p:pic>
          <p:nvPicPr>
            <p:cNvPr id="444" name="Google Shape;444;p25"/>
            <p:cNvPicPr preferRelativeResize="0"/>
            <p:nvPr/>
          </p:nvPicPr>
          <p:blipFill rotWithShape="1">
            <a:blip r:embed="rId13">
              <a:alphaModFix/>
            </a:blip>
            <a:srcRect b="0" l="0" r="0" t="0"/>
            <a:stretch/>
          </p:blipFill>
          <p:spPr>
            <a:xfrm>
              <a:off x="3813047" y="5303519"/>
              <a:ext cx="1557527" cy="260604"/>
            </a:xfrm>
            <a:prstGeom prst="rect">
              <a:avLst/>
            </a:prstGeom>
            <a:noFill/>
            <a:ln>
              <a:noFill/>
            </a:ln>
          </p:spPr>
        </p:pic>
        <p:sp>
          <p:nvSpPr>
            <p:cNvPr id="445" name="Google Shape;445;p25"/>
            <p:cNvSpPr/>
            <p:nvPr/>
          </p:nvSpPr>
          <p:spPr>
            <a:xfrm>
              <a:off x="3813047" y="5303519"/>
              <a:ext cx="1557655" cy="260985"/>
            </a:xfrm>
            <a:custGeom>
              <a:rect b="b" l="l" r="r" t="t"/>
              <a:pathLst>
                <a:path extrusionOk="0" h="260985" w="1557654">
                  <a:moveTo>
                    <a:pt x="0" y="260603"/>
                  </a:moveTo>
                  <a:lnTo>
                    <a:pt x="367029" y="0"/>
                  </a:lnTo>
                  <a:lnTo>
                    <a:pt x="1557527" y="0"/>
                  </a:lnTo>
                  <a:lnTo>
                    <a:pt x="1190498"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6" name="Google Shape;446;p25"/>
            <p:cNvPicPr preferRelativeResize="0"/>
            <p:nvPr/>
          </p:nvPicPr>
          <p:blipFill rotWithShape="1">
            <a:blip r:embed="rId14">
              <a:alphaModFix/>
            </a:blip>
            <a:srcRect b="0" l="0" r="0" t="0"/>
            <a:stretch/>
          </p:blipFill>
          <p:spPr>
            <a:xfrm>
              <a:off x="5391912" y="5260847"/>
              <a:ext cx="1688591" cy="379475"/>
            </a:xfrm>
            <a:prstGeom prst="rect">
              <a:avLst/>
            </a:prstGeom>
            <a:noFill/>
            <a:ln>
              <a:noFill/>
            </a:ln>
          </p:spPr>
        </p:pic>
        <p:pic>
          <p:nvPicPr>
            <p:cNvPr id="447" name="Google Shape;447;p25"/>
            <p:cNvPicPr preferRelativeResize="0"/>
            <p:nvPr/>
          </p:nvPicPr>
          <p:blipFill rotWithShape="1">
            <a:blip r:embed="rId15">
              <a:alphaModFix/>
            </a:blip>
            <a:srcRect b="0" l="0" r="0" t="0"/>
            <a:stretch/>
          </p:blipFill>
          <p:spPr>
            <a:xfrm>
              <a:off x="5460491" y="5303519"/>
              <a:ext cx="1556004" cy="260604"/>
            </a:xfrm>
            <a:prstGeom prst="rect">
              <a:avLst/>
            </a:prstGeom>
            <a:noFill/>
            <a:ln>
              <a:noFill/>
            </a:ln>
          </p:spPr>
        </p:pic>
        <p:sp>
          <p:nvSpPr>
            <p:cNvPr id="448" name="Google Shape;448;p25"/>
            <p:cNvSpPr/>
            <p:nvPr/>
          </p:nvSpPr>
          <p:spPr>
            <a:xfrm>
              <a:off x="5460491" y="5303519"/>
              <a:ext cx="1556385" cy="260985"/>
            </a:xfrm>
            <a:custGeom>
              <a:rect b="b" l="l" r="r" t="t"/>
              <a:pathLst>
                <a:path extrusionOk="0" h="260985" w="1556384">
                  <a:moveTo>
                    <a:pt x="0" y="260603"/>
                  </a:moveTo>
                  <a:lnTo>
                    <a:pt x="367030" y="0"/>
                  </a:lnTo>
                  <a:lnTo>
                    <a:pt x="1556004" y="0"/>
                  </a:lnTo>
                  <a:lnTo>
                    <a:pt x="1188974"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9" name="Google Shape;449;p25"/>
            <p:cNvPicPr preferRelativeResize="0"/>
            <p:nvPr/>
          </p:nvPicPr>
          <p:blipFill rotWithShape="1">
            <a:blip r:embed="rId14">
              <a:alphaModFix/>
            </a:blip>
            <a:srcRect b="0" l="0" r="0" t="0"/>
            <a:stretch/>
          </p:blipFill>
          <p:spPr>
            <a:xfrm>
              <a:off x="7039355" y="5260847"/>
              <a:ext cx="1688592" cy="379475"/>
            </a:xfrm>
            <a:prstGeom prst="rect">
              <a:avLst/>
            </a:prstGeom>
            <a:noFill/>
            <a:ln>
              <a:noFill/>
            </a:ln>
          </p:spPr>
        </p:pic>
        <p:pic>
          <p:nvPicPr>
            <p:cNvPr id="450" name="Google Shape;450;p25"/>
            <p:cNvPicPr preferRelativeResize="0"/>
            <p:nvPr/>
          </p:nvPicPr>
          <p:blipFill rotWithShape="1">
            <a:blip r:embed="rId10">
              <a:alphaModFix/>
            </a:blip>
            <a:srcRect b="0" l="0" r="0" t="0"/>
            <a:stretch/>
          </p:blipFill>
          <p:spPr>
            <a:xfrm>
              <a:off x="7107936" y="5303519"/>
              <a:ext cx="1556004" cy="260604"/>
            </a:xfrm>
            <a:prstGeom prst="rect">
              <a:avLst/>
            </a:prstGeom>
            <a:noFill/>
            <a:ln>
              <a:noFill/>
            </a:ln>
          </p:spPr>
        </p:pic>
        <p:sp>
          <p:nvSpPr>
            <p:cNvPr id="451" name="Google Shape;451;p25"/>
            <p:cNvSpPr/>
            <p:nvPr/>
          </p:nvSpPr>
          <p:spPr>
            <a:xfrm>
              <a:off x="7107936" y="5303519"/>
              <a:ext cx="1556385" cy="260985"/>
            </a:xfrm>
            <a:custGeom>
              <a:rect b="b" l="l" r="r" t="t"/>
              <a:pathLst>
                <a:path extrusionOk="0" h="260985" w="1556384">
                  <a:moveTo>
                    <a:pt x="0" y="260603"/>
                  </a:moveTo>
                  <a:lnTo>
                    <a:pt x="367030" y="0"/>
                  </a:lnTo>
                  <a:lnTo>
                    <a:pt x="1556004" y="0"/>
                  </a:lnTo>
                  <a:lnTo>
                    <a:pt x="1188974"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2" name="Google Shape;452;p25"/>
            <p:cNvPicPr preferRelativeResize="0"/>
            <p:nvPr/>
          </p:nvPicPr>
          <p:blipFill rotWithShape="1">
            <a:blip r:embed="rId14">
              <a:alphaModFix/>
            </a:blip>
            <a:srcRect b="0" l="0" r="0" t="0"/>
            <a:stretch/>
          </p:blipFill>
          <p:spPr>
            <a:xfrm>
              <a:off x="8686800" y="5260847"/>
              <a:ext cx="1688592" cy="379475"/>
            </a:xfrm>
            <a:prstGeom prst="rect">
              <a:avLst/>
            </a:prstGeom>
            <a:noFill/>
            <a:ln>
              <a:noFill/>
            </a:ln>
          </p:spPr>
        </p:pic>
        <p:pic>
          <p:nvPicPr>
            <p:cNvPr id="453" name="Google Shape;453;p25"/>
            <p:cNvPicPr preferRelativeResize="0"/>
            <p:nvPr/>
          </p:nvPicPr>
          <p:blipFill rotWithShape="1">
            <a:blip r:embed="rId10">
              <a:alphaModFix/>
            </a:blip>
            <a:srcRect b="0" l="0" r="0" t="0"/>
            <a:stretch/>
          </p:blipFill>
          <p:spPr>
            <a:xfrm>
              <a:off x="8755379" y="5303519"/>
              <a:ext cx="1556003" cy="260604"/>
            </a:xfrm>
            <a:prstGeom prst="rect">
              <a:avLst/>
            </a:prstGeom>
            <a:noFill/>
            <a:ln>
              <a:noFill/>
            </a:ln>
          </p:spPr>
        </p:pic>
        <p:sp>
          <p:nvSpPr>
            <p:cNvPr id="454" name="Google Shape;454;p25"/>
            <p:cNvSpPr/>
            <p:nvPr/>
          </p:nvSpPr>
          <p:spPr>
            <a:xfrm>
              <a:off x="8755379" y="5303519"/>
              <a:ext cx="1556385" cy="260985"/>
            </a:xfrm>
            <a:custGeom>
              <a:rect b="b" l="l" r="r" t="t"/>
              <a:pathLst>
                <a:path extrusionOk="0" h="260985" w="1556384">
                  <a:moveTo>
                    <a:pt x="0" y="260603"/>
                  </a:moveTo>
                  <a:lnTo>
                    <a:pt x="367029" y="0"/>
                  </a:lnTo>
                  <a:lnTo>
                    <a:pt x="1556003" y="0"/>
                  </a:lnTo>
                  <a:lnTo>
                    <a:pt x="1188974"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5" name="Google Shape;455;p25"/>
            <p:cNvPicPr preferRelativeResize="0"/>
            <p:nvPr/>
          </p:nvPicPr>
          <p:blipFill rotWithShape="1">
            <a:blip r:embed="rId14">
              <a:alphaModFix/>
            </a:blip>
            <a:srcRect b="0" l="0" r="0" t="0"/>
            <a:stretch/>
          </p:blipFill>
          <p:spPr>
            <a:xfrm>
              <a:off x="10334243" y="5260847"/>
              <a:ext cx="1688592" cy="379475"/>
            </a:xfrm>
            <a:prstGeom prst="rect">
              <a:avLst/>
            </a:prstGeom>
            <a:noFill/>
            <a:ln>
              <a:noFill/>
            </a:ln>
          </p:spPr>
        </p:pic>
        <p:pic>
          <p:nvPicPr>
            <p:cNvPr id="456" name="Google Shape;456;p25"/>
            <p:cNvPicPr preferRelativeResize="0"/>
            <p:nvPr/>
          </p:nvPicPr>
          <p:blipFill rotWithShape="1">
            <a:blip r:embed="rId10">
              <a:alphaModFix/>
            </a:blip>
            <a:srcRect b="0" l="0" r="0" t="0"/>
            <a:stretch/>
          </p:blipFill>
          <p:spPr>
            <a:xfrm>
              <a:off x="10402824" y="5303519"/>
              <a:ext cx="1556003" cy="260604"/>
            </a:xfrm>
            <a:prstGeom prst="rect">
              <a:avLst/>
            </a:prstGeom>
            <a:noFill/>
            <a:ln>
              <a:noFill/>
            </a:ln>
          </p:spPr>
        </p:pic>
        <p:sp>
          <p:nvSpPr>
            <p:cNvPr id="457" name="Google Shape;457;p25"/>
            <p:cNvSpPr/>
            <p:nvPr/>
          </p:nvSpPr>
          <p:spPr>
            <a:xfrm>
              <a:off x="10402824" y="5303519"/>
              <a:ext cx="1556385" cy="260985"/>
            </a:xfrm>
            <a:custGeom>
              <a:rect b="b" l="l" r="r" t="t"/>
              <a:pathLst>
                <a:path extrusionOk="0" h="260985" w="1556384">
                  <a:moveTo>
                    <a:pt x="0" y="260603"/>
                  </a:moveTo>
                  <a:lnTo>
                    <a:pt x="367029" y="0"/>
                  </a:lnTo>
                  <a:lnTo>
                    <a:pt x="1556003" y="0"/>
                  </a:lnTo>
                  <a:lnTo>
                    <a:pt x="1188974" y="260603"/>
                  </a:lnTo>
                  <a:lnTo>
                    <a:pt x="0" y="260603"/>
                  </a:lnTo>
                  <a:close/>
                </a:path>
              </a:pathLst>
            </a:custGeom>
            <a:noFill/>
            <a:ln cap="flat" cmpd="sng" w="9525">
              <a:solidFill>
                <a:srgbClr val="9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8" name="Google Shape;458;p2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459" name="Google Shape;459;p2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3" name="Shape 463"/>
        <p:cNvGrpSpPr/>
        <p:nvPr/>
      </p:nvGrpSpPr>
      <p:grpSpPr>
        <a:xfrm>
          <a:off x="0" y="0"/>
          <a:ext cx="0" cy="0"/>
          <a:chOff x="0" y="0"/>
          <a:chExt cx="0" cy="0"/>
        </a:xfrm>
      </p:grpSpPr>
      <p:sp>
        <p:nvSpPr>
          <p:cNvPr id="464" name="Google Shape;464;p26"/>
          <p:cNvSpPr txBox="1"/>
          <p:nvPr>
            <p:ph type="title"/>
          </p:nvPr>
        </p:nvSpPr>
        <p:spPr>
          <a:xfrm>
            <a:off x="916939" y="313689"/>
            <a:ext cx="5133340"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Dropout regularization</a:t>
            </a:r>
            <a:endParaRPr/>
          </a:p>
        </p:txBody>
      </p:sp>
      <p:sp>
        <p:nvSpPr>
          <p:cNvPr id="465" name="Google Shape;465;p26"/>
          <p:cNvSpPr txBox="1"/>
          <p:nvPr/>
        </p:nvSpPr>
        <p:spPr>
          <a:xfrm>
            <a:off x="1180896" y="2352802"/>
            <a:ext cx="410209" cy="1113790"/>
          </a:xfrm>
          <a:prstGeom prst="rect">
            <a:avLst/>
          </a:prstGeom>
          <a:no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𝑥</a:t>
            </a:r>
            <a:r>
              <a:rPr baseline="-25000" lang="en-US" sz="2625">
                <a:solidFill>
                  <a:schemeClr val="dk1"/>
                </a:solidFill>
                <a:latin typeface="Cambria Math"/>
                <a:ea typeface="Cambria Math"/>
                <a:cs typeface="Cambria Math"/>
                <a:sym typeface="Cambria Math"/>
              </a:rPr>
              <a:t>1</a:t>
            </a:r>
            <a:endParaRPr baseline="-25000" sz="2625">
              <a:solidFill>
                <a:schemeClr val="dk1"/>
              </a:solidFill>
              <a:latin typeface="Cambria Math"/>
              <a:ea typeface="Cambria Math"/>
              <a:cs typeface="Cambria Math"/>
              <a:sym typeface="Cambria Math"/>
            </a:endParaRPr>
          </a:p>
          <a:p>
            <a:pPr indent="0" lvl="0" marL="0" marR="0" rtl="0" algn="l">
              <a:lnSpc>
                <a:spcPct val="100000"/>
              </a:lnSpc>
              <a:spcBef>
                <a:spcPts val="50"/>
              </a:spcBef>
              <a:spcAft>
                <a:spcPts val="0"/>
              </a:spcAft>
              <a:buNone/>
            </a:pPr>
            <a:r>
              <a:t/>
            </a:r>
            <a:endParaRPr sz="2350">
              <a:solidFill>
                <a:schemeClr val="dk1"/>
              </a:solidFill>
              <a:latin typeface="Cambria Math"/>
              <a:ea typeface="Cambria Math"/>
              <a:cs typeface="Cambria Math"/>
              <a:sym typeface="Cambria Math"/>
            </a:endParaRPr>
          </a:p>
          <a:p>
            <a:pPr indent="0" lvl="0" marL="71755"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𝑥</a:t>
            </a:r>
            <a:r>
              <a:rPr baseline="-25000" lang="en-US" sz="2625">
                <a:solidFill>
                  <a:schemeClr val="dk1"/>
                </a:solidFill>
                <a:latin typeface="Cambria Math"/>
                <a:ea typeface="Cambria Math"/>
                <a:cs typeface="Cambria Math"/>
                <a:sym typeface="Cambria Math"/>
              </a:rPr>
              <a:t>2</a:t>
            </a:r>
            <a:endParaRPr baseline="-25000" sz="2625">
              <a:solidFill>
                <a:schemeClr val="dk1"/>
              </a:solidFill>
              <a:latin typeface="Cambria Math"/>
              <a:ea typeface="Cambria Math"/>
              <a:cs typeface="Cambria Math"/>
              <a:sym typeface="Cambria Math"/>
            </a:endParaRPr>
          </a:p>
        </p:txBody>
      </p:sp>
      <p:sp>
        <p:nvSpPr>
          <p:cNvPr id="466" name="Google Shape;466;p26"/>
          <p:cNvSpPr txBox="1"/>
          <p:nvPr/>
        </p:nvSpPr>
        <p:spPr>
          <a:xfrm>
            <a:off x="1175715" y="3797554"/>
            <a:ext cx="415290" cy="1113790"/>
          </a:xfrm>
          <a:prstGeom prst="rect">
            <a:avLst/>
          </a:prstGeom>
          <a:noFill/>
          <a:ln>
            <a:noFill/>
          </a:ln>
        </p:spPr>
        <p:txBody>
          <a:bodyPr anchorCtr="0" anchor="t" bIns="0" lIns="0" spcFirstLastPara="1" rIns="0" wrap="square" tIns="12700">
            <a:spAutoFit/>
          </a:bodyPr>
          <a:lstStyle/>
          <a:p>
            <a:pPr indent="0" lvl="0" marL="76835"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𝑥</a:t>
            </a:r>
            <a:r>
              <a:rPr baseline="-25000" lang="en-US" sz="2625">
                <a:solidFill>
                  <a:schemeClr val="dk1"/>
                </a:solidFill>
                <a:latin typeface="Cambria Math"/>
                <a:ea typeface="Cambria Math"/>
                <a:cs typeface="Cambria Math"/>
                <a:sym typeface="Cambria Math"/>
              </a:rPr>
              <a:t>3</a:t>
            </a:r>
            <a:endParaRPr baseline="-25000" sz="2625">
              <a:solidFill>
                <a:schemeClr val="dk1"/>
              </a:solidFill>
              <a:latin typeface="Cambria Math"/>
              <a:ea typeface="Cambria Math"/>
              <a:cs typeface="Cambria Math"/>
              <a:sym typeface="Cambria Math"/>
            </a:endParaRPr>
          </a:p>
          <a:p>
            <a:pPr indent="0" lvl="0" marL="0" marR="0" rtl="0" algn="l">
              <a:lnSpc>
                <a:spcPct val="100000"/>
              </a:lnSpc>
              <a:spcBef>
                <a:spcPts val="50"/>
              </a:spcBef>
              <a:spcAft>
                <a:spcPts val="0"/>
              </a:spcAft>
              <a:buNone/>
            </a:pPr>
            <a:r>
              <a:t/>
            </a:r>
            <a:endParaRPr sz="2350">
              <a:solidFill>
                <a:schemeClr val="dk1"/>
              </a:solidFill>
              <a:latin typeface="Cambria Math"/>
              <a:ea typeface="Cambria Math"/>
              <a:cs typeface="Cambria Math"/>
              <a:sym typeface="Cambria Math"/>
            </a:endParaRPr>
          </a:p>
          <a:p>
            <a:pPr indent="0" lvl="0" marL="508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𝑥</a:t>
            </a:r>
            <a:r>
              <a:rPr baseline="-25000" lang="en-US" sz="2625">
                <a:solidFill>
                  <a:schemeClr val="dk1"/>
                </a:solidFill>
                <a:latin typeface="Cambria Math"/>
                <a:ea typeface="Cambria Math"/>
                <a:cs typeface="Cambria Math"/>
                <a:sym typeface="Cambria Math"/>
              </a:rPr>
              <a:t>4</a:t>
            </a:r>
            <a:endParaRPr baseline="-25000" sz="2625">
              <a:solidFill>
                <a:schemeClr val="dk1"/>
              </a:solidFill>
              <a:latin typeface="Cambria Math"/>
              <a:ea typeface="Cambria Math"/>
              <a:cs typeface="Cambria Math"/>
              <a:sym typeface="Cambria Math"/>
            </a:endParaRPr>
          </a:p>
        </p:txBody>
      </p:sp>
      <p:grpSp>
        <p:nvGrpSpPr>
          <p:cNvPr id="467" name="Google Shape;467;p26"/>
          <p:cNvGrpSpPr/>
          <p:nvPr/>
        </p:nvGrpSpPr>
        <p:grpSpPr>
          <a:xfrm>
            <a:off x="1647698" y="2337816"/>
            <a:ext cx="4263390" cy="2546984"/>
            <a:chOff x="1647698" y="2337816"/>
            <a:chExt cx="4263390" cy="2546984"/>
          </a:xfrm>
        </p:grpSpPr>
        <p:sp>
          <p:nvSpPr>
            <p:cNvPr id="468" name="Google Shape;468;p26"/>
            <p:cNvSpPr/>
            <p:nvPr/>
          </p:nvSpPr>
          <p:spPr>
            <a:xfrm>
              <a:off x="2197608" y="3144012"/>
              <a:ext cx="367665" cy="992505"/>
            </a:xfrm>
            <a:custGeom>
              <a:rect b="b" l="l" r="r" t="t"/>
              <a:pathLst>
                <a:path extrusionOk="0" h="992504" w="367664">
                  <a:moveTo>
                    <a:pt x="7619" y="812292"/>
                  </a:moveTo>
                  <a:lnTo>
                    <a:pt x="14044" y="764487"/>
                  </a:lnTo>
                  <a:lnTo>
                    <a:pt x="32173" y="721529"/>
                  </a:lnTo>
                  <a:lnTo>
                    <a:pt x="60293" y="685133"/>
                  </a:lnTo>
                  <a:lnTo>
                    <a:pt x="96689" y="657013"/>
                  </a:lnTo>
                  <a:lnTo>
                    <a:pt x="139647" y="638884"/>
                  </a:lnTo>
                  <a:lnTo>
                    <a:pt x="187452" y="632460"/>
                  </a:lnTo>
                  <a:lnTo>
                    <a:pt x="235256" y="638884"/>
                  </a:lnTo>
                  <a:lnTo>
                    <a:pt x="278214" y="657013"/>
                  </a:lnTo>
                  <a:lnTo>
                    <a:pt x="314610" y="685133"/>
                  </a:lnTo>
                  <a:lnTo>
                    <a:pt x="342730" y="721529"/>
                  </a:lnTo>
                  <a:lnTo>
                    <a:pt x="360859" y="764487"/>
                  </a:lnTo>
                  <a:lnTo>
                    <a:pt x="367284" y="812292"/>
                  </a:lnTo>
                  <a:lnTo>
                    <a:pt x="360859" y="860096"/>
                  </a:lnTo>
                  <a:lnTo>
                    <a:pt x="342730" y="903054"/>
                  </a:lnTo>
                  <a:lnTo>
                    <a:pt x="314610" y="939450"/>
                  </a:lnTo>
                  <a:lnTo>
                    <a:pt x="278214" y="967570"/>
                  </a:lnTo>
                  <a:lnTo>
                    <a:pt x="235256" y="985699"/>
                  </a:lnTo>
                  <a:lnTo>
                    <a:pt x="187452" y="992124"/>
                  </a:lnTo>
                  <a:lnTo>
                    <a:pt x="139647" y="985699"/>
                  </a:lnTo>
                  <a:lnTo>
                    <a:pt x="96689" y="967570"/>
                  </a:lnTo>
                  <a:lnTo>
                    <a:pt x="60293" y="939450"/>
                  </a:lnTo>
                  <a:lnTo>
                    <a:pt x="32173" y="903054"/>
                  </a:lnTo>
                  <a:lnTo>
                    <a:pt x="14044" y="860096"/>
                  </a:lnTo>
                  <a:lnTo>
                    <a:pt x="7619" y="812292"/>
                  </a:lnTo>
                  <a:close/>
                </a:path>
                <a:path extrusionOk="0" h="992504" w="367664">
                  <a:moveTo>
                    <a:pt x="0" y="180593"/>
                  </a:moveTo>
                  <a:lnTo>
                    <a:pt x="6424" y="132600"/>
                  </a:lnTo>
                  <a:lnTo>
                    <a:pt x="24553" y="89464"/>
                  </a:lnTo>
                  <a:lnTo>
                    <a:pt x="52673" y="52911"/>
                  </a:lnTo>
                  <a:lnTo>
                    <a:pt x="89069" y="24666"/>
                  </a:lnTo>
                  <a:lnTo>
                    <a:pt x="132027" y="6454"/>
                  </a:lnTo>
                  <a:lnTo>
                    <a:pt x="179831" y="0"/>
                  </a:lnTo>
                  <a:lnTo>
                    <a:pt x="227636" y="6454"/>
                  </a:lnTo>
                  <a:lnTo>
                    <a:pt x="270594" y="24666"/>
                  </a:lnTo>
                  <a:lnTo>
                    <a:pt x="306990" y="52911"/>
                  </a:lnTo>
                  <a:lnTo>
                    <a:pt x="335110" y="89464"/>
                  </a:lnTo>
                  <a:lnTo>
                    <a:pt x="353239" y="132600"/>
                  </a:lnTo>
                  <a:lnTo>
                    <a:pt x="359664" y="180593"/>
                  </a:lnTo>
                  <a:lnTo>
                    <a:pt x="353239" y="228587"/>
                  </a:lnTo>
                  <a:lnTo>
                    <a:pt x="335110" y="271723"/>
                  </a:lnTo>
                  <a:lnTo>
                    <a:pt x="306990" y="308276"/>
                  </a:lnTo>
                  <a:lnTo>
                    <a:pt x="270594" y="336521"/>
                  </a:lnTo>
                  <a:lnTo>
                    <a:pt x="227636" y="354733"/>
                  </a:lnTo>
                  <a:lnTo>
                    <a:pt x="179831" y="361188"/>
                  </a:lnTo>
                  <a:lnTo>
                    <a:pt x="132027" y="354733"/>
                  </a:lnTo>
                  <a:lnTo>
                    <a:pt x="89069" y="336521"/>
                  </a:lnTo>
                  <a:lnTo>
                    <a:pt x="52673" y="308276"/>
                  </a:lnTo>
                  <a:lnTo>
                    <a:pt x="24553" y="271723"/>
                  </a:lnTo>
                  <a:lnTo>
                    <a:pt x="6424" y="228587"/>
                  </a:lnTo>
                  <a:lnTo>
                    <a:pt x="0" y="180593"/>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26"/>
            <p:cNvSpPr/>
            <p:nvPr/>
          </p:nvSpPr>
          <p:spPr>
            <a:xfrm>
              <a:off x="2249424" y="3197352"/>
              <a:ext cx="254635" cy="254635"/>
            </a:xfrm>
            <a:custGeom>
              <a:rect b="b" l="l" r="r" t="t"/>
              <a:pathLst>
                <a:path extrusionOk="0" h="254635" w="254635">
                  <a:moveTo>
                    <a:pt x="0" y="0"/>
                  </a:moveTo>
                  <a:lnTo>
                    <a:pt x="254507" y="254508"/>
                  </a:lnTo>
                </a:path>
                <a:path extrusionOk="0" h="254635" w="254635">
                  <a:moveTo>
                    <a:pt x="0" y="254508"/>
                  </a:moveTo>
                  <a:lnTo>
                    <a:pt x="254507"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26"/>
            <p:cNvSpPr/>
            <p:nvPr/>
          </p:nvSpPr>
          <p:spPr>
            <a:xfrm>
              <a:off x="2212848" y="2337816"/>
              <a:ext cx="360045" cy="360045"/>
            </a:xfrm>
            <a:custGeom>
              <a:rect b="b" l="l" r="r" t="t"/>
              <a:pathLst>
                <a:path extrusionOk="0" h="360044" w="360044">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3" y="179832"/>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26"/>
            <p:cNvSpPr/>
            <p:nvPr/>
          </p:nvSpPr>
          <p:spPr>
            <a:xfrm>
              <a:off x="1647698" y="2486532"/>
              <a:ext cx="575945" cy="1532255"/>
            </a:xfrm>
            <a:custGeom>
              <a:rect b="b" l="l" r="r" t="t"/>
              <a:pathLst>
                <a:path extrusionOk="0" h="1532254" w="575944">
                  <a:moveTo>
                    <a:pt x="575437" y="115697"/>
                  </a:moveTo>
                  <a:lnTo>
                    <a:pt x="572109" y="88773"/>
                  </a:lnTo>
                  <a:lnTo>
                    <a:pt x="565061" y="31483"/>
                  </a:lnTo>
                  <a:lnTo>
                    <a:pt x="565658" y="31115"/>
                  </a:lnTo>
                  <a:lnTo>
                    <a:pt x="564032" y="30480"/>
                  </a:lnTo>
                  <a:lnTo>
                    <a:pt x="533260" y="18427"/>
                  </a:lnTo>
                  <a:lnTo>
                    <a:pt x="533260" y="101663"/>
                  </a:lnTo>
                  <a:lnTo>
                    <a:pt x="291122" y="782523"/>
                  </a:lnTo>
                  <a:lnTo>
                    <a:pt x="284708" y="766381"/>
                  </a:lnTo>
                  <a:lnTo>
                    <a:pt x="284708" y="800582"/>
                  </a:lnTo>
                  <a:lnTo>
                    <a:pt x="208089" y="1016012"/>
                  </a:lnTo>
                  <a:lnTo>
                    <a:pt x="41287" y="803757"/>
                  </a:lnTo>
                  <a:lnTo>
                    <a:pt x="196405" y="578231"/>
                  </a:lnTo>
                  <a:lnTo>
                    <a:pt x="284708" y="800582"/>
                  </a:lnTo>
                  <a:lnTo>
                    <a:pt x="284708" y="766381"/>
                  </a:lnTo>
                  <a:lnTo>
                    <a:pt x="205003" y="565734"/>
                  </a:lnTo>
                  <a:lnTo>
                    <a:pt x="526503" y="98310"/>
                  </a:lnTo>
                  <a:lnTo>
                    <a:pt x="530352" y="99682"/>
                  </a:lnTo>
                  <a:lnTo>
                    <a:pt x="533260" y="101663"/>
                  </a:lnTo>
                  <a:lnTo>
                    <a:pt x="533260" y="18427"/>
                  </a:lnTo>
                  <a:lnTo>
                    <a:pt x="514210" y="10960"/>
                  </a:lnTo>
                  <a:lnTo>
                    <a:pt x="514210" y="93929"/>
                  </a:lnTo>
                  <a:lnTo>
                    <a:pt x="199377" y="551586"/>
                  </a:lnTo>
                  <a:lnTo>
                    <a:pt x="14998" y="87490"/>
                  </a:lnTo>
                  <a:lnTo>
                    <a:pt x="490283" y="44335"/>
                  </a:lnTo>
                  <a:lnTo>
                    <a:pt x="492696" y="71043"/>
                  </a:lnTo>
                  <a:lnTo>
                    <a:pt x="490474" y="72263"/>
                  </a:lnTo>
                  <a:lnTo>
                    <a:pt x="492950" y="73977"/>
                  </a:lnTo>
                  <a:lnTo>
                    <a:pt x="493141" y="75946"/>
                  </a:lnTo>
                  <a:lnTo>
                    <a:pt x="494550" y="75082"/>
                  </a:lnTo>
                  <a:lnTo>
                    <a:pt x="509028" y="85026"/>
                  </a:lnTo>
                  <a:lnTo>
                    <a:pt x="503682" y="90170"/>
                  </a:lnTo>
                  <a:lnTo>
                    <a:pt x="514210" y="93929"/>
                  </a:lnTo>
                  <a:lnTo>
                    <a:pt x="514210" y="10960"/>
                  </a:lnTo>
                  <a:lnTo>
                    <a:pt x="486283" y="0"/>
                  </a:lnTo>
                  <a:lnTo>
                    <a:pt x="489127" y="31635"/>
                  </a:lnTo>
                  <a:lnTo>
                    <a:pt x="5207" y="75565"/>
                  </a:lnTo>
                  <a:lnTo>
                    <a:pt x="5791" y="81432"/>
                  </a:lnTo>
                  <a:lnTo>
                    <a:pt x="0" y="83693"/>
                  </a:lnTo>
                  <a:lnTo>
                    <a:pt x="190779" y="564070"/>
                  </a:lnTo>
                  <a:lnTo>
                    <a:pt x="28067" y="800608"/>
                  </a:lnTo>
                  <a:lnTo>
                    <a:pt x="32969" y="804024"/>
                  </a:lnTo>
                  <a:lnTo>
                    <a:pt x="28321" y="807720"/>
                  </a:lnTo>
                  <a:lnTo>
                    <a:pt x="203060" y="1030147"/>
                  </a:lnTo>
                  <a:lnTo>
                    <a:pt x="27305" y="1524381"/>
                  </a:lnTo>
                  <a:lnTo>
                    <a:pt x="33337" y="1526514"/>
                  </a:lnTo>
                  <a:lnTo>
                    <a:pt x="33909" y="1532128"/>
                  </a:lnTo>
                  <a:lnTo>
                    <a:pt x="481749" y="1484210"/>
                  </a:lnTo>
                  <a:lnTo>
                    <a:pt x="485140" y="1515745"/>
                  </a:lnTo>
                  <a:lnTo>
                    <a:pt x="556298" y="1470152"/>
                  </a:lnTo>
                  <a:lnTo>
                    <a:pt x="556653" y="1469923"/>
                  </a:lnTo>
                  <a:lnTo>
                    <a:pt x="556895" y="1470025"/>
                  </a:lnTo>
                  <a:lnTo>
                    <a:pt x="556844" y="1469809"/>
                  </a:lnTo>
                  <a:lnTo>
                    <a:pt x="556742" y="1469313"/>
                  </a:lnTo>
                  <a:lnTo>
                    <a:pt x="557403" y="1469898"/>
                  </a:lnTo>
                  <a:lnTo>
                    <a:pt x="562229" y="1413256"/>
                  </a:lnTo>
                  <a:lnTo>
                    <a:pt x="564642" y="1385062"/>
                  </a:lnTo>
                  <a:lnTo>
                    <a:pt x="554278" y="1389176"/>
                  </a:lnTo>
                  <a:lnTo>
                    <a:pt x="554278" y="1468805"/>
                  </a:lnTo>
                  <a:lnTo>
                    <a:pt x="477012" y="1439926"/>
                  </a:lnTo>
                  <a:lnTo>
                    <a:pt x="480390" y="1471510"/>
                  </a:lnTo>
                  <a:lnTo>
                    <a:pt x="42875" y="1518335"/>
                  </a:lnTo>
                  <a:lnTo>
                    <a:pt x="212318" y="1041920"/>
                  </a:lnTo>
                  <a:lnTo>
                    <a:pt x="501586" y="1410093"/>
                  </a:lnTo>
                  <a:lnTo>
                    <a:pt x="493903" y="1413129"/>
                  </a:lnTo>
                  <a:lnTo>
                    <a:pt x="499554" y="1418196"/>
                  </a:lnTo>
                  <a:lnTo>
                    <a:pt x="479806" y="1433703"/>
                  </a:lnTo>
                  <a:lnTo>
                    <a:pt x="554278" y="1468805"/>
                  </a:lnTo>
                  <a:lnTo>
                    <a:pt x="554278" y="1389176"/>
                  </a:lnTo>
                  <a:lnTo>
                    <a:pt x="541324" y="1394320"/>
                  </a:lnTo>
                  <a:lnTo>
                    <a:pt x="539750" y="1386586"/>
                  </a:lnTo>
                  <a:lnTo>
                    <a:pt x="533184" y="1391754"/>
                  </a:lnTo>
                  <a:lnTo>
                    <a:pt x="522757" y="1365516"/>
                  </a:lnTo>
                  <a:lnTo>
                    <a:pt x="522757" y="1399946"/>
                  </a:lnTo>
                  <a:lnTo>
                    <a:pt x="518274" y="1403464"/>
                  </a:lnTo>
                  <a:lnTo>
                    <a:pt x="513943" y="1405191"/>
                  </a:lnTo>
                  <a:lnTo>
                    <a:pt x="217347" y="1027798"/>
                  </a:lnTo>
                  <a:lnTo>
                    <a:pt x="291795" y="818438"/>
                  </a:lnTo>
                  <a:lnTo>
                    <a:pt x="522757" y="1399946"/>
                  </a:lnTo>
                  <a:lnTo>
                    <a:pt x="522757" y="1365516"/>
                  </a:lnTo>
                  <a:lnTo>
                    <a:pt x="298221" y="800379"/>
                  </a:lnTo>
                  <a:lnTo>
                    <a:pt x="544080" y="109093"/>
                  </a:lnTo>
                  <a:lnTo>
                    <a:pt x="553339" y="115443"/>
                  </a:lnTo>
                  <a:lnTo>
                    <a:pt x="554329" y="108204"/>
                  </a:lnTo>
                  <a:lnTo>
                    <a:pt x="575437" y="11569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6"/>
            <p:cNvSpPr/>
            <p:nvPr/>
          </p:nvSpPr>
          <p:spPr>
            <a:xfrm>
              <a:off x="2197608" y="4509516"/>
              <a:ext cx="360045" cy="360045"/>
            </a:xfrm>
            <a:custGeom>
              <a:rect b="b" l="l" r="r" t="t"/>
              <a:pathLst>
                <a:path extrusionOk="0" h="360045" w="360044">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26"/>
            <p:cNvSpPr/>
            <p:nvPr/>
          </p:nvSpPr>
          <p:spPr>
            <a:xfrm>
              <a:off x="2255520" y="4568952"/>
              <a:ext cx="254635" cy="254635"/>
            </a:xfrm>
            <a:custGeom>
              <a:rect b="b" l="l" r="r" t="t"/>
              <a:pathLst>
                <a:path extrusionOk="0" h="254635" w="254635">
                  <a:moveTo>
                    <a:pt x="0" y="0"/>
                  </a:moveTo>
                  <a:lnTo>
                    <a:pt x="254507" y="254508"/>
                  </a:lnTo>
                </a:path>
                <a:path extrusionOk="0" h="254635" w="254635">
                  <a:moveTo>
                    <a:pt x="0" y="254508"/>
                  </a:moveTo>
                  <a:lnTo>
                    <a:pt x="254507"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6"/>
            <p:cNvSpPr/>
            <p:nvPr/>
          </p:nvSpPr>
          <p:spPr>
            <a:xfrm>
              <a:off x="1648968" y="2517647"/>
              <a:ext cx="582930" cy="2220595"/>
            </a:xfrm>
            <a:custGeom>
              <a:rect b="b" l="l" r="r" t="t"/>
              <a:pathLst>
                <a:path extrusionOk="0" h="2220595" w="582930">
                  <a:moveTo>
                    <a:pt x="582422" y="83185"/>
                  </a:moveTo>
                  <a:lnTo>
                    <a:pt x="577329" y="60071"/>
                  </a:lnTo>
                  <a:lnTo>
                    <a:pt x="564134" y="0"/>
                  </a:lnTo>
                  <a:lnTo>
                    <a:pt x="508508" y="64643"/>
                  </a:lnTo>
                  <a:lnTo>
                    <a:pt x="539318" y="72377"/>
                  </a:lnTo>
                  <a:lnTo>
                    <a:pt x="0" y="2216023"/>
                  </a:lnTo>
                  <a:lnTo>
                    <a:pt x="7645" y="2218017"/>
                  </a:lnTo>
                  <a:lnTo>
                    <a:pt x="11290" y="2220595"/>
                  </a:lnTo>
                  <a:lnTo>
                    <a:pt x="517067" y="1504518"/>
                  </a:lnTo>
                  <a:lnTo>
                    <a:pt x="543052" y="1522857"/>
                  </a:lnTo>
                  <a:lnTo>
                    <a:pt x="548525" y="1486916"/>
                  </a:lnTo>
                  <a:lnTo>
                    <a:pt x="555879" y="1438656"/>
                  </a:lnTo>
                  <a:lnTo>
                    <a:pt x="480822" y="1478915"/>
                  </a:lnTo>
                  <a:lnTo>
                    <a:pt x="506780" y="1497253"/>
                  </a:lnTo>
                  <a:lnTo>
                    <a:pt x="20764" y="2185085"/>
                  </a:lnTo>
                  <a:lnTo>
                    <a:pt x="551624" y="75463"/>
                  </a:lnTo>
                  <a:lnTo>
                    <a:pt x="582422" y="8318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6"/>
            <p:cNvSpPr/>
            <p:nvPr/>
          </p:nvSpPr>
          <p:spPr>
            <a:xfrm>
              <a:off x="3118104" y="2357628"/>
              <a:ext cx="360045" cy="360045"/>
            </a:xfrm>
            <a:custGeom>
              <a:rect b="b" l="l" r="r" t="t"/>
              <a:pathLst>
                <a:path extrusionOk="0" h="360044" w="360045">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3" y="179832"/>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6"/>
            <p:cNvSpPr/>
            <p:nvPr/>
          </p:nvSpPr>
          <p:spPr>
            <a:xfrm>
              <a:off x="3171444" y="2392680"/>
              <a:ext cx="254635" cy="254635"/>
            </a:xfrm>
            <a:custGeom>
              <a:rect b="b" l="l" r="r" t="t"/>
              <a:pathLst>
                <a:path extrusionOk="0" h="254635" w="254635">
                  <a:moveTo>
                    <a:pt x="0" y="0"/>
                  </a:moveTo>
                  <a:lnTo>
                    <a:pt x="254507" y="254508"/>
                  </a:lnTo>
                </a:path>
                <a:path extrusionOk="0" h="254635" w="254635">
                  <a:moveTo>
                    <a:pt x="0" y="254508"/>
                  </a:moveTo>
                  <a:lnTo>
                    <a:pt x="254507"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6"/>
            <p:cNvSpPr/>
            <p:nvPr/>
          </p:nvSpPr>
          <p:spPr>
            <a:xfrm>
              <a:off x="3118104" y="3069336"/>
              <a:ext cx="360045" cy="360045"/>
            </a:xfrm>
            <a:custGeom>
              <a:rect b="b" l="l" r="r" t="t"/>
              <a:pathLst>
                <a:path extrusionOk="0" h="360045" w="360045">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3"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26"/>
            <p:cNvSpPr/>
            <p:nvPr/>
          </p:nvSpPr>
          <p:spPr>
            <a:xfrm>
              <a:off x="2567432" y="2513838"/>
              <a:ext cx="550545" cy="735965"/>
            </a:xfrm>
            <a:custGeom>
              <a:rect b="b" l="l" r="r" t="t"/>
              <a:pathLst>
                <a:path extrusionOk="0" h="735964" w="550544">
                  <a:moveTo>
                    <a:pt x="499693" y="678089"/>
                  </a:moveTo>
                  <a:lnTo>
                    <a:pt x="474218" y="697102"/>
                  </a:lnTo>
                  <a:lnTo>
                    <a:pt x="550291" y="735457"/>
                  </a:lnTo>
                  <a:lnTo>
                    <a:pt x="541857" y="688213"/>
                  </a:lnTo>
                  <a:lnTo>
                    <a:pt x="507238" y="688213"/>
                  </a:lnTo>
                  <a:lnTo>
                    <a:pt x="499693" y="678089"/>
                  </a:lnTo>
                  <a:close/>
                </a:path>
                <a:path extrusionOk="0" h="735964" w="550544">
                  <a:moveTo>
                    <a:pt x="509810" y="670537"/>
                  </a:moveTo>
                  <a:lnTo>
                    <a:pt x="499693" y="678089"/>
                  </a:lnTo>
                  <a:lnTo>
                    <a:pt x="507238" y="688213"/>
                  </a:lnTo>
                  <a:lnTo>
                    <a:pt x="517398" y="680720"/>
                  </a:lnTo>
                  <a:lnTo>
                    <a:pt x="509810" y="670537"/>
                  </a:lnTo>
                  <a:close/>
                </a:path>
                <a:path extrusionOk="0" h="735964" w="550544">
                  <a:moveTo>
                    <a:pt x="535305" y="651510"/>
                  </a:moveTo>
                  <a:lnTo>
                    <a:pt x="509810" y="670537"/>
                  </a:lnTo>
                  <a:lnTo>
                    <a:pt x="517398" y="680720"/>
                  </a:lnTo>
                  <a:lnTo>
                    <a:pt x="507238" y="688213"/>
                  </a:lnTo>
                  <a:lnTo>
                    <a:pt x="541857" y="688213"/>
                  </a:lnTo>
                  <a:lnTo>
                    <a:pt x="535305" y="651510"/>
                  </a:lnTo>
                  <a:close/>
                </a:path>
                <a:path extrusionOk="0" h="735964" w="550544">
                  <a:moveTo>
                    <a:pt x="10160" y="0"/>
                  </a:moveTo>
                  <a:lnTo>
                    <a:pt x="0" y="7620"/>
                  </a:lnTo>
                  <a:lnTo>
                    <a:pt x="499693" y="678089"/>
                  </a:lnTo>
                  <a:lnTo>
                    <a:pt x="509810" y="670537"/>
                  </a:lnTo>
                  <a:lnTo>
                    <a:pt x="10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26"/>
            <p:cNvSpPr/>
            <p:nvPr/>
          </p:nvSpPr>
          <p:spPr>
            <a:xfrm>
              <a:off x="3118104" y="3796284"/>
              <a:ext cx="360045" cy="360045"/>
            </a:xfrm>
            <a:custGeom>
              <a:rect b="b" l="l" r="r" t="t"/>
              <a:pathLst>
                <a:path extrusionOk="0" h="360045" w="360045">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3"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6"/>
            <p:cNvSpPr/>
            <p:nvPr/>
          </p:nvSpPr>
          <p:spPr>
            <a:xfrm>
              <a:off x="2559939" y="2515361"/>
              <a:ext cx="567055" cy="1496060"/>
            </a:xfrm>
            <a:custGeom>
              <a:rect b="b" l="l" r="r" t="t"/>
              <a:pathLst>
                <a:path extrusionOk="0" h="1496060" w="567055">
                  <a:moveTo>
                    <a:pt x="549478" y="1464691"/>
                  </a:moveTo>
                  <a:lnTo>
                    <a:pt x="494665" y="1464691"/>
                  </a:lnTo>
                  <a:lnTo>
                    <a:pt x="481965" y="1464691"/>
                  </a:lnTo>
                  <a:lnTo>
                    <a:pt x="480822" y="1495933"/>
                  </a:lnTo>
                  <a:lnTo>
                    <a:pt x="549478" y="1464691"/>
                  </a:lnTo>
                  <a:close/>
                </a:path>
                <a:path extrusionOk="0" h="1496060" w="567055">
                  <a:moveTo>
                    <a:pt x="566801" y="1376553"/>
                  </a:moveTo>
                  <a:lnTo>
                    <a:pt x="555231" y="1380883"/>
                  </a:lnTo>
                  <a:lnTo>
                    <a:pt x="555231" y="1458899"/>
                  </a:lnTo>
                  <a:lnTo>
                    <a:pt x="483616" y="1419860"/>
                  </a:lnTo>
                  <a:lnTo>
                    <a:pt x="482447" y="1451546"/>
                  </a:lnTo>
                  <a:lnTo>
                    <a:pt x="18084" y="1435061"/>
                  </a:lnTo>
                  <a:lnTo>
                    <a:pt x="372046" y="982421"/>
                  </a:lnTo>
                  <a:lnTo>
                    <a:pt x="525145" y="1392123"/>
                  </a:lnTo>
                  <a:lnTo>
                    <a:pt x="495427" y="1403223"/>
                  </a:lnTo>
                  <a:lnTo>
                    <a:pt x="555231" y="1458899"/>
                  </a:lnTo>
                  <a:lnTo>
                    <a:pt x="555231" y="1380883"/>
                  </a:lnTo>
                  <a:lnTo>
                    <a:pt x="537083" y="1387665"/>
                  </a:lnTo>
                  <a:lnTo>
                    <a:pt x="381241" y="970648"/>
                  </a:lnTo>
                  <a:lnTo>
                    <a:pt x="516458" y="797750"/>
                  </a:lnTo>
                  <a:lnTo>
                    <a:pt x="541401" y="817245"/>
                  </a:lnTo>
                  <a:lnTo>
                    <a:pt x="549008" y="779907"/>
                  </a:lnTo>
                  <a:lnTo>
                    <a:pt x="558419" y="733806"/>
                  </a:lnTo>
                  <a:lnTo>
                    <a:pt x="481457" y="770382"/>
                  </a:lnTo>
                  <a:lnTo>
                    <a:pt x="506412" y="789901"/>
                  </a:lnTo>
                  <a:lnTo>
                    <a:pt x="376021" y="956678"/>
                  </a:lnTo>
                  <a:lnTo>
                    <a:pt x="18542" y="0"/>
                  </a:lnTo>
                  <a:lnTo>
                    <a:pt x="6604" y="4445"/>
                  </a:lnTo>
                  <a:lnTo>
                    <a:pt x="366814" y="968451"/>
                  </a:lnTo>
                  <a:lnTo>
                    <a:pt x="0" y="1437640"/>
                  </a:lnTo>
                  <a:lnTo>
                    <a:pt x="4927" y="1441564"/>
                  </a:lnTo>
                  <a:lnTo>
                    <a:pt x="4699" y="1447292"/>
                  </a:lnTo>
                  <a:lnTo>
                    <a:pt x="481977" y="1464246"/>
                  </a:lnTo>
                  <a:lnTo>
                    <a:pt x="494677" y="1464246"/>
                  </a:lnTo>
                  <a:lnTo>
                    <a:pt x="550468" y="1464246"/>
                  </a:lnTo>
                  <a:lnTo>
                    <a:pt x="557530" y="1461033"/>
                  </a:lnTo>
                  <a:lnTo>
                    <a:pt x="557784" y="1461262"/>
                  </a:lnTo>
                  <a:lnTo>
                    <a:pt x="557822" y="1460906"/>
                  </a:lnTo>
                  <a:lnTo>
                    <a:pt x="558419" y="1460627"/>
                  </a:lnTo>
                  <a:lnTo>
                    <a:pt x="557872" y="1460334"/>
                  </a:lnTo>
                  <a:lnTo>
                    <a:pt x="563880" y="1403985"/>
                  </a:lnTo>
                  <a:lnTo>
                    <a:pt x="566801" y="137655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26"/>
            <p:cNvSpPr/>
            <p:nvPr/>
          </p:nvSpPr>
          <p:spPr>
            <a:xfrm>
              <a:off x="4038600" y="3069336"/>
              <a:ext cx="361315" cy="360045"/>
            </a:xfrm>
            <a:custGeom>
              <a:rect b="b" l="l" r="r" t="t"/>
              <a:pathLst>
                <a:path extrusionOk="0" h="360045" w="361314">
                  <a:moveTo>
                    <a:pt x="0" y="179831"/>
                  </a:moveTo>
                  <a:lnTo>
                    <a:pt x="6454" y="132027"/>
                  </a:lnTo>
                  <a:lnTo>
                    <a:pt x="24666" y="89069"/>
                  </a:lnTo>
                  <a:lnTo>
                    <a:pt x="52911" y="52673"/>
                  </a:lnTo>
                  <a:lnTo>
                    <a:pt x="89464" y="24553"/>
                  </a:lnTo>
                  <a:lnTo>
                    <a:pt x="132600" y="6424"/>
                  </a:lnTo>
                  <a:lnTo>
                    <a:pt x="180594" y="0"/>
                  </a:lnTo>
                  <a:lnTo>
                    <a:pt x="228587" y="6424"/>
                  </a:lnTo>
                  <a:lnTo>
                    <a:pt x="271723" y="24553"/>
                  </a:lnTo>
                  <a:lnTo>
                    <a:pt x="308276" y="52673"/>
                  </a:lnTo>
                  <a:lnTo>
                    <a:pt x="336521" y="89069"/>
                  </a:lnTo>
                  <a:lnTo>
                    <a:pt x="354733" y="132027"/>
                  </a:lnTo>
                  <a:lnTo>
                    <a:pt x="361188" y="179831"/>
                  </a:lnTo>
                  <a:lnTo>
                    <a:pt x="354733" y="227636"/>
                  </a:lnTo>
                  <a:lnTo>
                    <a:pt x="336521" y="270594"/>
                  </a:lnTo>
                  <a:lnTo>
                    <a:pt x="308276" y="306990"/>
                  </a:lnTo>
                  <a:lnTo>
                    <a:pt x="271723" y="335110"/>
                  </a:lnTo>
                  <a:lnTo>
                    <a:pt x="228587" y="353239"/>
                  </a:lnTo>
                  <a:lnTo>
                    <a:pt x="180594" y="359663"/>
                  </a:lnTo>
                  <a:lnTo>
                    <a:pt x="132600" y="353239"/>
                  </a:lnTo>
                  <a:lnTo>
                    <a:pt x="89464" y="335110"/>
                  </a:lnTo>
                  <a:lnTo>
                    <a:pt x="52911" y="306990"/>
                  </a:lnTo>
                  <a:lnTo>
                    <a:pt x="24666" y="270594"/>
                  </a:lnTo>
                  <a:lnTo>
                    <a:pt x="6454" y="227636"/>
                  </a:lnTo>
                  <a:lnTo>
                    <a:pt x="0" y="17983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26"/>
            <p:cNvSpPr/>
            <p:nvPr/>
          </p:nvSpPr>
          <p:spPr>
            <a:xfrm>
              <a:off x="3477768" y="3211068"/>
              <a:ext cx="561340" cy="76200"/>
            </a:xfrm>
            <a:custGeom>
              <a:rect b="b" l="l" r="r" t="t"/>
              <a:pathLst>
                <a:path extrusionOk="0" h="76200" w="561339">
                  <a:moveTo>
                    <a:pt x="484759" y="0"/>
                  </a:moveTo>
                  <a:lnTo>
                    <a:pt x="484759" y="76200"/>
                  </a:lnTo>
                  <a:lnTo>
                    <a:pt x="548259" y="44450"/>
                  </a:lnTo>
                  <a:lnTo>
                    <a:pt x="497459" y="44450"/>
                  </a:lnTo>
                  <a:lnTo>
                    <a:pt x="497459" y="31750"/>
                  </a:lnTo>
                  <a:lnTo>
                    <a:pt x="548259" y="31750"/>
                  </a:lnTo>
                  <a:lnTo>
                    <a:pt x="484759" y="0"/>
                  </a:lnTo>
                  <a:close/>
                </a:path>
                <a:path extrusionOk="0" h="76200" w="561339">
                  <a:moveTo>
                    <a:pt x="484759" y="31750"/>
                  </a:moveTo>
                  <a:lnTo>
                    <a:pt x="0" y="31750"/>
                  </a:lnTo>
                  <a:lnTo>
                    <a:pt x="0" y="44450"/>
                  </a:lnTo>
                  <a:lnTo>
                    <a:pt x="484759" y="44450"/>
                  </a:lnTo>
                  <a:lnTo>
                    <a:pt x="484759" y="31750"/>
                  </a:lnTo>
                  <a:close/>
                </a:path>
                <a:path extrusionOk="0" h="76200" w="561339">
                  <a:moveTo>
                    <a:pt x="548259" y="31750"/>
                  </a:moveTo>
                  <a:lnTo>
                    <a:pt x="497459" y="31750"/>
                  </a:lnTo>
                  <a:lnTo>
                    <a:pt x="497459" y="44450"/>
                  </a:lnTo>
                  <a:lnTo>
                    <a:pt x="548259" y="44450"/>
                  </a:lnTo>
                  <a:lnTo>
                    <a:pt x="560959" y="38100"/>
                  </a:lnTo>
                  <a:lnTo>
                    <a:pt x="548259"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26"/>
            <p:cNvSpPr/>
            <p:nvPr/>
          </p:nvSpPr>
          <p:spPr>
            <a:xfrm>
              <a:off x="3118104" y="4504944"/>
              <a:ext cx="360045" cy="360045"/>
            </a:xfrm>
            <a:custGeom>
              <a:rect b="b" l="l" r="r" t="t"/>
              <a:pathLst>
                <a:path extrusionOk="0" h="360045" w="360045">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3"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6"/>
            <p:cNvSpPr/>
            <p:nvPr/>
          </p:nvSpPr>
          <p:spPr>
            <a:xfrm>
              <a:off x="3171444" y="4524755"/>
              <a:ext cx="254635" cy="254635"/>
            </a:xfrm>
            <a:custGeom>
              <a:rect b="b" l="l" r="r" t="t"/>
              <a:pathLst>
                <a:path extrusionOk="0" h="254635" w="254635">
                  <a:moveTo>
                    <a:pt x="0" y="0"/>
                  </a:moveTo>
                  <a:lnTo>
                    <a:pt x="254507" y="254508"/>
                  </a:lnTo>
                </a:path>
                <a:path extrusionOk="0" h="254635" w="254635">
                  <a:moveTo>
                    <a:pt x="0" y="254508"/>
                  </a:moveTo>
                  <a:lnTo>
                    <a:pt x="254507"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26"/>
            <p:cNvSpPr/>
            <p:nvPr/>
          </p:nvSpPr>
          <p:spPr>
            <a:xfrm>
              <a:off x="4038600" y="3796284"/>
              <a:ext cx="361315" cy="360045"/>
            </a:xfrm>
            <a:custGeom>
              <a:rect b="b" l="l" r="r" t="t"/>
              <a:pathLst>
                <a:path extrusionOk="0" h="360045" w="361314">
                  <a:moveTo>
                    <a:pt x="0" y="179832"/>
                  </a:moveTo>
                  <a:lnTo>
                    <a:pt x="6454" y="132027"/>
                  </a:lnTo>
                  <a:lnTo>
                    <a:pt x="24666" y="89069"/>
                  </a:lnTo>
                  <a:lnTo>
                    <a:pt x="52911" y="52673"/>
                  </a:lnTo>
                  <a:lnTo>
                    <a:pt x="89464" y="24553"/>
                  </a:lnTo>
                  <a:lnTo>
                    <a:pt x="132600" y="6424"/>
                  </a:lnTo>
                  <a:lnTo>
                    <a:pt x="180594" y="0"/>
                  </a:lnTo>
                  <a:lnTo>
                    <a:pt x="228587" y="6424"/>
                  </a:lnTo>
                  <a:lnTo>
                    <a:pt x="271723" y="24553"/>
                  </a:lnTo>
                  <a:lnTo>
                    <a:pt x="308276" y="52673"/>
                  </a:lnTo>
                  <a:lnTo>
                    <a:pt x="336521" y="89069"/>
                  </a:lnTo>
                  <a:lnTo>
                    <a:pt x="354733" y="132027"/>
                  </a:lnTo>
                  <a:lnTo>
                    <a:pt x="361188" y="179832"/>
                  </a:lnTo>
                  <a:lnTo>
                    <a:pt x="354733" y="227636"/>
                  </a:lnTo>
                  <a:lnTo>
                    <a:pt x="336521" y="270594"/>
                  </a:lnTo>
                  <a:lnTo>
                    <a:pt x="308276" y="306990"/>
                  </a:lnTo>
                  <a:lnTo>
                    <a:pt x="271723" y="335110"/>
                  </a:lnTo>
                  <a:lnTo>
                    <a:pt x="228587" y="353239"/>
                  </a:lnTo>
                  <a:lnTo>
                    <a:pt x="180594" y="359664"/>
                  </a:lnTo>
                  <a:lnTo>
                    <a:pt x="132600" y="353239"/>
                  </a:lnTo>
                  <a:lnTo>
                    <a:pt x="89464" y="335110"/>
                  </a:lnTo>
                  <a:lnTo>
                    <a:pt x="52911" y="306990"/>
                  </a:lnTo>
                  <a:lnTo>
                    <a:pt x="24666" y="270594"/>
                  </a:lnTo>
                  <a:lnTo>
                    <a:pt x="6454" y="227636"/>
                  </a:lnTo>
                  <a:lnTo>
                    <a:pt x="0" y="17983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6"/>
            <p:cNvSpPr/>
            <p:nvPr/>
          </p:nvSpPr>
          <p:spPr>
            <a:xfrm>
              <a:off x="4091940" y="3863340"/>
              <a:ext cx="254635" cy="254635"/>
            </a:xfrm>
            <a:custGeom>
              <a:rect b="b" l="l" r="r" t="t"/>
              <a:pathLst>
                <a:path extrusionOk="0" h="254635" w="254635">
                  <a:moveTo>
                    <a:pt x="0" y="0"/>
                  </a:moveTo>
                  <a:lnTo>
                    <a:pt x="254508" y="254508"/>
                  </a:lnTo>
                </a:path>
                <a:path extrusionOk="0" h="254635" w="254635">
                  <a:moveTo>
                    <a:pt x="0" y="254508"/>
                  </a:moveTo>
                  <a:lnTo>
                    <a:pt x="254508"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26"/>
            <p:cNvSpPr/>
            <p:nvPr/>
          </p:nvSpPr>
          <p:spPr>
            <a:xfrm>
              <a:off x="4038600" y="4524755"/>
              <a:ext cx="361315" cy="360045"/>
            </a:xfrm>
            <a:custGeom>
              <a:rect b="b" l="l" r="r" t="t"/>
              <a:pathLst>
                <a:path extrusionOk="0" h="360045" w="361314">
                  <a:moveTo>
                    <a:pt x="0" y="179832"/>
                  </a:moveTo>
                  <a:lnTo>
                    <a:pt x="6454" y="132027"/>
                  </a:lnTo>
                  <a:lnTo>
                    <a:pt x="24666" y="89069"/>
                  </a:lnTo>
                  <a:lnTo>
                    <a:pt x="52911" y="52673"/>
                  </a:lnTo>
                  <a:lnTo>
                    <a:pt x="89464" y="24553"/>
                  </a:lnTo>
                  <a:lnTo>
                    <a:pt x="132600" y="6424"/>
                  </a:lnTo>
                  <a:lnTo>
                    <a:pt x="180594" y="0"/>
                  </a:lnTo>
                  <a:lnTo>
                    <a:pt x="228587" y="6424"/>
                  </a:lnTo>
                  <a:lnTo>
                    <a:pt x="271723" y="24553"/>
                  </a:lnTo>
                  <a:lnTo>
                    <a:pt x="308276" y="52673"/>
                  </a:lnTo>
                  <a:lnTo>
                    <a:pt x="336521" y="89069"/>
                  </a:lnTo>
                  <a:lnTo>
                    <a:pt x="354733" y="132027"/>
                  </a:lnTo>
                  <a:lnTo>
                    <a:pt x="361188" y="179832"/>
                  </a:lnTo>
                  <a:lnTo>
                    <a:pt x="354733" y="227636"/>
                  </a:lnTo>
                  <a:lnTo>
                    <a:pt x="336521" y="270594"/>
                  </a:lnTo>
                  <a:lnTo>
                    <a:pt x="308276" y="306990"/>
                  </a:lnTo>
                  <a:lnTo>
                    <a:pt x="271723" y="335110"/>
                  </a:lnTo>
                  <a:lnTo>
                    <a:pt x="228587" y="353239"/>
                  </a:lnTo>
                  <a:lnTo>
                    <a:pt x="180594" y="359664"/>
                  </a:lnTo>
                  <a:lnTo>
                    <a:pt x="132600" y="353239"/>
                  </a:lnTo>
                  <a:lnTo>
                    <a:pt x="89464" y="335110"/>
                  </a:lnTo>
                  <a:lnTo>
                    <a:pt x="52911" y="306990"/>
                  </a:lnTo>
                  <a:lnTo>
                    <a:pt x="24666" y="270594"/>
                  </a:lnTo>
                  <a:lnTo>
                    <a:pt x="6454" y="227636"/>
                  </a:lnTo>
                  <a:lnTo>
                    <a:pt x="0" y="17983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6"/>
            <p:cNvSpPr/>
            <p:nvPr/>
          </p:nvSpPr>
          <p:spPr>
            <a:xfrm>
              <a:off x="3471799" y="3246881"/>
              <a:ext cx="575310" cy="1457960"/>
            </a:xfrm>
            <a:custGeom>
              <a:rect b="b" l="l" r="r" t="t"/>
              <a:pathLst>
                <a:path extrusionOk="0" h="1457960" w="575310">
                  <a:moveTo>
                    <a:pt x="575056" y="1372870"/>
                  </a:moveTo>
                  <a:lnTo>
                    <a:pt x="552119" y="1381721"/>
                  </a:lnTo>
                  <a:lnTo>
                    <a:pt x="550545" y="1373632"/>
                  </a:lnTo>
                  <a:lnTo>
                    <a:pt x="543458" y="1379093"/>
                  </a:lnTo>
                  <a:lnTo>
                    <a:pt x="532892" y="1351686"/>
                  </a:lnTo>
                  <a:lnTo>
                    <a:pt x="532892" y="1387233"/>
                  </a:lnTo>
                  <a:lnTo>
                    <a:pt x="527939" y="1391043"/>
                  </a:lnTo>
                  <a:lnTo>
                    <a:pt x="524776" y="1392262"/>
                  </a:lnTo>
                  <a:lnTo>
                    <a:pt x="14224" y="729437"/>
                  </a:lnTo>
                  <a:lnTo>
                    <a:pt x="190995" y="500151"/>
                  </a:lnTo>
                  <a:lnTo>
                    <a:pt x="532892" y="1387233"/>
                  </a:lnTo>
                  <a:lnTo>
                    <a:pt x="532892" y="1351686"/>
                  </a:lnTo>
                  <a:lnTo>
                    <a:pt x="200126" y="488315"/>
                  </a:lnTo>
                  <a:lnTo>
                    <a:pt x="525373" y="66471"/>
                  </a:lnTo>
                  <a:lnTo>
                    <a:pt x="550545" y="85852"/>
                  </a:lnTo>
                  <a:lnTo>
                    <a:pt x="557834" y="48641"/>
                  </a:lnTo>
                  <a:lnTo>
                    <a:pt x="566928" y="2286"/>
                  </a:lnTo>
                  <a:lnTo>
                    <a:pt x="490220" y="39370"/>
                  </a:lnTo>
                  <a:lnTo>
                    <a:pt x="515327" y="58724"/>
                  </a:lnTo>
                  <a:lnTo>
                    <a:pt x="194767" y="474395"/>
                  </a:lnTo>
                  <a:lnTo>
                    <a:pt x="11938" y="0"/>
                  </a:lnTo>
                  <a:lnTo>
                    <a:pt x="0" y="4572"/>
                  </a:lnTo>
                  <a:lnTo>
                    <a:pt x="185635" y="486244"/>
                  </a:lnTo>
                  <a:lnTo>
                    <a:pt x="889" y="725805"/>
                  </a:lnTo>
                  <a:lnTo>
                    <a:pt x="5676" y="729462"/>
                  </a:lnTo>
                  <a:lnTo>
                    <a:pt x="889" y="733171"/>
                  </a:lnTo>
                  <a:lnTo>
                    <a:pt x="512445" y="1397025"/>
                  </a:lnTo>
                  <a:lnTo>
                    <a:pt x="503936" y="1400302"/>
                  </a:lnTo>
                  <a:lnTo>
                    <a:pt x="509422" y="1405318"/>
                  </a:lnTo>
                  <a:lnTo>
                    <a:pt x="490220" y="1420114"/>
                  </a:lnTo>
                  <a:lnTo>
                    <a:pt x="565734" y="1456626"/>
                  </a:lnTo>
                  <a:lnTo>
                    <a:pt x="566928" y="1457706"/>
                  </a:lnTo>
                  <a:lnTo>
                    <a:pt x="572389" y="1400683"/>
                  </a:lnTo>
                  <a:lnTo>
                    <a:pt x="575056" y="137287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26"/>
            <p:cNvSpPr/>
            <p:nvPr/>
          </p:nvSpPr>
          <p:spPr>
            <a:xfrm>
              <a:off x="4943856" y="3451860"/>
              <a:ext cx="361315" cy="360045"/>
            </a:xfrm>
            <a:custGeom>
              <a:rect b="b" l="l" r="r" t="t"/>
              <a:pathLst>
                <a:path extrusionOk="0" h="360045" w="361314">
                  <a:moveTo>
                    <a:pt x="0" y="179831"/>
                  </a:moveTo>
                  <a:lnTo>
                    <a:pt x="6454" y="132027"/>
                  </a:lnTo>
                  <a:lnTo>
                    <a:pt x="24666" y="89069"/>
                  </a:lnTo>
                  <a:lnTo>
                    <a:pt x="52911" y="52673"/>
                  </a:lnTo>
                  <a:lnTo>
                    <a:pt x="89464" y="24553"/>
                  </a:lnTo>
                  <a:lnTo>
                    <a:pt x="132600" y="6424"/>
                  </a:lnTo>
                  <a:lnTo>
                    <a:pt x="180594" y="0"/>
                  </a:lnTo>
                  <a:lnTo>
                    <a:pt x="228587" y="6424"/>
                  </a:lnTo>
                  <a:lnTo>
                    <a:pt x="271723" y="24553"/>
                  </a:lnTo>
                  <a:lnTo>
                    <a:pt x="308276" y="52673"/>
                  </a:lnTo>
                  <a:lnTo>
                    <a:pt x="336521" y="89069"/>
                  </a:lnTo>
                  <a:lnTo>
                    <a:pt x="354733" y="132027"/>
                  </a:lnTo>
                  <a:lnTo>
                    <a:pt x="361188" y="179831"/>
                  </a:lnTo>
                  <a:lnTo>
                    <a:pt x="354733" y="227636"/>
                  </a:lnTo>
                  <a:lnTo>
                    <a:pt x="336521" y="270594"/>
                  </a:lnTo>
                  <a:lnTo>
                    <a:pt x="308276" y="306990"/>
                  </a:lnTo>
                  <a:lnTo>
                    <a:pt x="271723" y="335110"/>
                  </a:lnTo>
                  <a:lnTo>
                    <a:pt x="228587" y="353239"/>
                  </a:lnTo>
                  <a:lnTo>
                    <a:pt x="180594" y="359663"/>
                  </a:lnTo>
                  <a:lnTo>
                    <a:pt x="132600" y="353239"/>
                  </a:lnTo>
                  <a:lnTo>
                    <a:pt x="89464" y="335110"/>
                  </a:lnTo>
                  <a:lnTo>
                    <a:pt x="52911" y="306990"/>
                  </a:lnTo>
                  <a:lnTo>
                    <a:pt x="24666" y="270594"/>
                  </a:lnTo>
                  <a:lnTo>
                    <a:pt x="6454" y="227636"/>
                  </a:lnTo>
                  <a:lnTo>
                    <a:pt x="0" y="17983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26"/>
            <p:cNvSpPr/>
            <p:nvPr/>
          </p:nvSpPr>
          <p:spPr>
            <a:xfrm>
              <a:off x="4394073" y="3243960"/>
              <a:ext cx="1517015" cy="1464310"/>
            </a:xfrm>
            <a:custGeom>
              <a:rect b="b" l="l" r="r" t="t"/>
              <a:pathLst>
                <a:path extrusionOk="0" h="1464310" w="1517014">
                  <a:moveTo>
                    <a:pt x="550926" y="387731"/>
                  </a:moveTo>
                  <a:lnTo>
                    <a:pt x="482473" y="438404"/>
                  </a:lnTo>
                  <a:lnTo>
                    <a:pt x="510743" y="452793"/>
                  </a:lnTo>
                  <a:lnTo>
                    <a:pt x="0" y="1457960"/>
                  </a:lnTo>
                  <a:lnTo>
                    <a:pt x="11430" y="1463802"/>
                  </a:lnTo>
                  <a:lnTo>
                    <a:pt x="522033" y="458533"/>
                  </a:lnTo>
                  <a:lnTo>
                    <a:pt x="550418" y="472948"/>
                  </a:lnTo>
                  <a:lnTo>
                    <a:pt x="550595" y="441452"/>
                  </a:lnTo>
                  <a:lnTo>
                    <a:pt x="550926" y="387731"/>
                  </a:lnTo>
                  <a:close/>
                </a:path>
                <a:path extrusionOk="0" h="1464310" w="1517014">
                  <a:moveTo>
                    <a:pt x="550926" y="387477"/>
                  </a:moveTo>
                  <a:lnTo>
                    <a:pt x="534022" y="356247"/>
                  </a:lnTo>
                  <a:lnTo>
                    <a:pt x="510413" y="312559"/>
                  </a:lnTo>
                  <a:lnTo>
                    <a:pt x="492150" y="338543"/>
                  </a:lnTo>
                  <a:lnTo>
                    <a:pt x="9398" y="0"/>
                  </a:lnTo>
                  <a:lnTo>
                    <a:pt x="2032" y="10414"/>
                  </a:lnTo>
                  <a:lnTo>
                    <a:pt x="484847" y="348919"/>
                  </a:lnTo>
                  <a:lnTo>
                    <a:pt x="466598" y="374904"/>
                  </a:lnTo>
                  <a:lnTo>
                    <a:pt x="550926" y="387477"/>
                  </a:lnTo>
                  <a:close/>
                </a:path>
                <a:path extrusionOk="0" h="1464310" w="1517014">
                  <a:moveTo>
                    <a:pt x="1513446" y="436118"/>
                  </a:moveTo>
                  <a:lnTo>
                    <a:pt x="1453134" y="436118"/>
                  </a:lnTo>
                  <a:lnTo>
                    <a:pt x="1440383" y="436118"/>
                  </a:lnTo>
                  <a:lnTo>
                    <a:pt x="1438021" y="466852"/>
                  </a:lnTo>
                  <a:lnTo>
                    <a:pt x="1513446" y="436118"/>
                  </a:lnTo>
                  <a:close/>
                </a:path>
                <a:path extrusionOk="0" h="1464310" w="1517014">
                  <a:moveTo>
                    <a:pt x="1516888" y="434721"/>
                  </a:moveTo>
                  <a:lnTo>
                    <a:pt x="1443863" y="390906"/>
                  </a:lnTo>
                  <a:lnTo>
                    <a:pt x="1441424" y="422567"/>
                  </a:lnTo>
                  <a:lnTo>
                    <a:pt x="911479" y="381381"/>
                  </a:lnTo>
                  <a:lnTo>
                    <a:pt x="910463" y="394081"/>
                  </a:lnTo>
                  <a:lnTo>
                    <a:pt x="1440459" y="435140"/>
                  </a:lnTo>
                  <a:lnTo>
                    <a:pt x="1453210" y="435140"/>
                  </a:lnTo>
                  <a:lnTo>
                    <a:pt x="1515859" y="435140"/>
                  </a:lnTo>
                  <a:lnTo>
                    <a:pt x="1516888" y="43472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91" name="Google Shape;491;p26"/>
          <p:cNvGrpSpPr/>
          <p:nvPr/>
        </p:nvGrpSpPr>
        <p:grpSpPr>
          <a:xfrm>
            <a:off x="4038599" y="2346960"/>
            <a:ext cx="361315" cy="360045"/>
            <a:chOff x="4038599" y="2346960"/>
            <a:chExt cx="361315" cy="360045"/>
          </a:xfrm>
        </p:grpSpPr>
        <p:sp>
          <p:nvSpPr>
            <p:cNvPr id="492" name="Google Shape;492;p26"/>
            <p:cNvSpPr/>
            <p:nvPr/>
          </p:nvSpPr>
          <p:spPr>
            <a:xfrm>
              <a:off x="4038599" y="2346960"/>
              <a:ext cx="361315" cy="360045"/>
            </a:xfrm>
            <a:custGeom>
              <a:rect b="b" l="l" r="r" t="t"/>
              <a:pathLst>
                <a:path extrusionOk="0" h="360044" w="361314">
                  <a:moveTo>
                    <a:pt x="0" y="179831"/>
                  </a:moveTo>
                  <a:lnTo>
                    <a:pt x="6454" y="132027"/>
                  </a:lnTo>
                  <a:lnTo>
                    <a:pt x="24666" y="89069"/>
                  </a:lnTo>
                  <a:lnTo>
                    <a:pt x="52911" y="52673"/>
                  </a:lnTo>
                  <a:lnTo>
                    <a:pt x="89464" y="24553"/>
                  </a:lnTo>
                  <a:lnTo>
                    <a:pt x="132600" y="6424"/>
                  </a:lnTo>
                  <a:lnTo>
                    <a:pt x="180594" y="0"/>
                  </a:lnTo>
                  <a:lnTo>
                    <a:pt x="228587" y="6424"/>
                  </a:lnTo>
                  <a:lnTo>
                    <a:pt x="271723" y="24553"/>
                  </a:lnTo>
                  <a:lnTo>
                    <a:pt x="308276" y="52673"/>
                  </a:lnTo>
                  <a:lnTo>
                    <a:pt x="336521" y="89069"/>
                  </a:lnTo>
                  <a:lnTo>
                    <a:pt x="354733" y="132027"/>
                  </a:lnTo>
                  <a:lnTo>
                    <a:pt x="361188" y="179831"/>
                  </a:lnTo>
                  <a:lnTo>
                    <a:pt x="354733" y="227636"/>
                  </a:lnTo>
                  <a:lnTo>
                    <a:pt x="336521" y="270594"/>
                  </a:lnTo>
                  <a:lnTo>
                    <a:pt x="308276" y="306990"/>
                  </a:lnTo>
                  <a:lnTo>
                    <a:pt x="271723" y="335110"/>
                  </a:lnTo>
                  <a:lnTo>
                    <a:pt x="228587" y="353239"/>
                  </a:lnTo>
                  <a:lnTo>
                    <a:pt x="180594" y="359663"/>
                  </a:lnTo>
                  <a:lnTo>
                    <a:pt x="132600" y="353239"/>
                  </a:lnTo>
                  <a:lnTo>
                    <a:pt x="89464" y="335110"/>
                  </a:lnTo>
                  <a:lnTo>
                    <a:pt x="52911" y="306990"/>
                  </a:lnTo>
                  <a:lnTo>
                    <a:pt x="24666" y="270594"/>
                  </a:lnTo>
                  <a:lnTo>
                    <a:pt x="6454" y="227636"/>
                  </a:lnTo>
                  <a:lnTo>
                    <a:pt x="0" y="17983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6"/>
            <p:cNvSpPr/>
            <p:nvPr/>
          </p:nvSpPr>
          <p:spPr>
            <a:xfrm>
              <a:off x="4093463" y="2401824"/>
              <a:ext cx="254635" cy="254635"/>
            </a:xfrm>
            <a:custGeom>
              <a:rect b="b" l="l" r="r" t="t"/>
              <a:pathLst>
                <a:path extrusionOk="0" h="254635" w="254635">
                  <a:moveTo>
                    <a:pt x="0" y="0"/>
                  </a:moveTo>
                  <a:lnTo>
                    <a:pt x="254508" y="254508"/>
                  </a:lnTo>
                </a:path>
                <a:path extrusionOk="0" h="254635" w="254635">
                  <a:moveTo>
                    <a:pt x="0" y="254508"/>
                  </a:moveTo>
                  <a:lnTo>
                    <a:pt x="254508"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4" name="Google Shape;494;p26"/>
          <p:cNvSpPr txBox="1"/>
          <p:nvPr/>
        </p:nvSpPr>
        <p:spPr>
          <a:xfrm>
            <a:off x="6024753" y="3462604"/>
            <a:ext cx="19050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𝑦ො</a:t>
            </a:r>
            <a:endParaRPr sz="2400">
              <a:solidFill>
                <a:schemeClr val="dk1"/>
              </a:solidFill>
              <a:latin typeface="Cambria Math"/>
              <a:ea typeface="Cambria Math"/>
              <a:cs typeface="Cambria Math"/>
              <a:sym typeface="Cambria Math"/>
            </a:endParaRPr>
          </a:p>
        </p:txBody>
      </p:sp>
      <p:pic>
        <p:nvPicPr>
          <p:cNvPr id="495" name="Google Shape;495;p26"/>
          <p:cNvPicPr preferRelativeResize="0"/>
          <p:nvPr/>
        </p:nvPicPr>
        <p:blipFill rotWithShape="1">
          <a:blip r:embed="rId3">
            <a:alphaModFix/>
          </a:blip>
          <a:srcRect b="0" l="0" r="0" t="0"/>
          <a:stretch/>
        </p:blipFill>
        <p:spPr>
          <a:xfrm>
            <a:off x="6300215" y="2292095"/>
            <a:ext cx="5856732" cy="3038855"/>
          </a:xfrm>
          <a:prstGeom prst="rect">
            <a:avLst/>
          </a:prstGeom>
          <a:noFill/>
          <a:ln>
            <a:noFill/>
          </a:ln>
        </p:spPr>
      </p:pic>
      <p:sp>
        <p:nvSpPr>
          <p:cNvPr id="496" name="Google Shape;496;p26"/>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497" name="Google Shape;497;p26"/>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29</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1" name="Shape 501"/>
        <p:cNvGrpSpPr/>
        <p:nvPr/>
      </p:nvGrpSpPr>
      <p:grpSpPr>
        <a:xfrm>
          <a:off x="0" y="0"/>
          <a:ext cx="0" cy="0"/>
          <a:chOff x="0" y="0"/>
          <a:chExt cx="0" cy="0"/>
        </a:xfrm>
      </p:grpSpPr>
      <p:sp>
        <p:nvSpPr>
          <p:cNvPr id="502" name="Google Shape;502;p27"/>
          <p:cNvSpPr txBox="1"/>
          <p:nvPr>
            <p:ph type="title"/>
          </p:nvPr>
        </p:nvSpPr>
        <p:spPr>
          <a:xfrm>
            <a:off x="916939" y="626440"/>
            <a:ext cx="1011618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Drop out regularization: Prevents Overfitting</a:t>
            </a:r>
            <a:endParaRPr/>
          </a:p>
        </p:txBody>
      </p:sp>
      <p:pic>
        <p:nvPicPr>
          <p:cNvPr id="503" name="Google Shape;503;p27"/>
          <p:cNvPicPr preferRelativeResize="0"/>
          <p:nvPr/>
        </p:nvPicPr>
        <p:blipFill rotWithShape="1">
          <a:blip r:embed="rId3">
            <a:alphaModFix/>
          </a:blip>
          <a:srcRect b="0" l="0" r="0" t="0"/>
          <a:stretch/>
        </p:blipFill>
        <p:spPr>
          <a:xfrm>
            <a:off x="403859" y="1848611"/>
            <a:ext cx="11461242" cy="1221486"/>
          </a:xfrm>
          <a:prstGeom prst="rect">
            <a:avLst/>
          </a:prstGeom>
          <a:noFill/>
          <a:ln>
            <a:noFill/>
          </a:ln>
        </p:spPr>
      </p:pic>
      <p:pic>
        <p:nvPicPr>
          <p:cNvPr id="504" name="Google Shape;504;p27"/>
          <p:cNvPicPr preferRelativeResize="0"/>
          <p:nvPr/>
        </p:nvPicPr>
        <p:blipFill rotWithShape="1">
          <a:blip r:embed="rId4">
            <a:alphaModFix/>
          </a:blip>
          <a:srcRect b="0" l="0" r="0" t="0"/>
          <a:stretch/>
        </p:blipFill>
        <p:spPr>
          <a:xfrm>
            <a:off x="403859" y="3252203"/>
            <a:ext cx="11461242" cy="1223022"/>
          </a:xfrm>
          <a:prstGeom prst="rect">
            <a:avLst/>
          </a:prstGeom>
          <a:noFill/>
          <a:ln>
            <a:noFill/>
          </a:ln>
        </p:spPr>
      </p:pic>
      <p:pic>
        <p:nvPicPr>
          <p:cNvPr id="505" name="Google Shape;505;p27"/>
          <p:cNvPicPr preferRelativeResize="0"/>
          <p:nvPr/>
        </p:nvPicPr>
        <p:blipFill rotWithShape="1">
          <a:blip r:embed="rId5">
            <a:alphaModFix/>
          </a:blip>
          <a:srcRect b="0" l="0" r="0" t="0"/>
          <a:stretch/>
        </p:blipFill>
        <p:spPr>
          <a:xfrm>
            <a:off x="403859" y="4655820"/>
            <a:ext cx="11461242" cy="1223022"/>
          </a:xfrm>
          <a:prstGeom prst="rect">
            <a:avLst/>
          </a:prstGeom>
          <a:noFill/>
          <a:ln>
            <a:noFill/>
          </a:ln>
        </p:spPr>
      </p:pic>
      <p:sp>
        <p:nvSpPr>
          <p:cNvPr id="506" name="Google Shape;506;p27"/>
          <p:cNvSpPr txBox="1"/>
          <p:nvPr/>
        </p:nvSpPr>
        <p:spPr>
          <a:xfrm>
            <a:off x="537768" y="1963877"/>
            <a:ext cx="11158855" cy="3458845"/>
          </a:xfrm>
          <a:prstGeom prst="rect">
            <a:avLst/>
          </a:prstGeom>
          <a:noFill/>
          <a:ln>
            <a:noFill/>
          </a:ln>
        </p:spPr>
        <p:txBody>
          <a:bodyPr anchorCtr="0" anchor="t" bIns="0" lIns="0" spcFirstLastPara="1" rIns="0" wrap="square" tIns="57775">
            <a:spAutoFit/>
          </a:bodyPr>
          <a:lstStyle/>
          <a:p>
            <a:pPr indent="0" lvl="0" marL="12700" marR="55244" rtl="0" algn="l">
              <a:lnSpc>
                <a:spcPct val="86400"/>
              </a:lnSpc>
              <a:spcBef>
                <a:spcPts val="0"/>
              </a:spcBef>
              <a:spcAft>
                <a:spcPts val="0"/>
              </a:spcAft>
              <a:buNone/>
            </a:pPr>
            <a:r>
              <a:rPr lang="en-US" sz="2200">
                <a:solidFill>
                  <a:schemeClr val="dk1"/>
                </a:solidFill>
                <a:latin typeface="Times New Roman"/>
                <a:ea typeface="Times New Roman"/>
                <a:cs typeface="Times New Roman"/>
                <a:sym typeface="Times New Roman"/>
              </a:rPr>
              <a:t>This technique has also become popular recently. We drop out some of the hidden units for specific  training examples. Different hidden units may go off for different examples. In different iterations  of the optimization the different units may be dropped randomly.</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5080" rtl="0" algn="l">
              <a:lnSpc>
                <a:spcPct val="103636"/>
              </a:lnSpc>
              <a:spcBef>
                <a:spcPts val="1475"/>
              </a:spcBef>
              <a:spcAft>
                <a:spcPts val="0"/>
              </a:spcAft>
              <a:buNone/>
            </a:pPr>
            <a:r>
              <a:rPr lang="en-US" sz="2200">
                <a:solidFill>
                  <a:schemeClr val="dk1"/>
                </a:solidFill>
                <a:latin typeface="Times New Roman"/>
                <a:ea typeface="Times New Roman"/>
                <a:cs typeface="Times New Roman"/>
                <a:sym typeface="Times New Roman"/>
              </a:rPr>
              <a:t>The drop outs can also be different for different layers. So, we can select specific layers which have  higher number of units and may be contributing more towards overfitting; thus suitable for higher  dropout rates.</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29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US" sz="2200">
                <a:solidFill>
                  <a:schemeClr val="dk1"/>
                </a:solidFill>
                <a:latin typeface="Times New Roman"/>
                <a:ea typeface="Times New Roman"/>
                <a:cs typeface="Times New Roman"/>
                <a:sym typeface="Times New Roman"/>
              </a:rPr>
              <a:t>For some of the layers drop-out can be 0, that means no dropout</a:t>
            </a:r>
            <a:endParaRPr sz="2200">
              <a:solidFill>
                <a:schemeClr val="dk1"/>
              </a:solidFill>
              <a:latin typeface="Times New Roman"/>
              <a:ea typeface="Times New Roman"/>
              <a:cs typeface="Times New Roman"/>
              <a:sym typeface="Times New Roman"/>
            </a:endParaRPr>
          </a:p>
        </p:txBody>
      </p:sp>
      <p:sp>
        <p:nvSpPr>
          <p:cNvPr id="507" name="Google Shape;507;p27"/>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08" name="Google Shape;508;p27"/>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966927" y="378663"/>
            <a:ext cx="45148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Layer wise drop out</a:t>
            </a:r>
            <a:endParaRPr/>
          </a:p>
        </p:txBody>
      </p:sp>
      <p:pic>
        <p:nvPicPr>
          <p:cNvPr id="514" name="Google Shape;514;p28"/>
          <p:cNvPicPr preferRelativeResize="0"/>
          <p:nvPr/>
        </p:nvPicPr>
        <p:blipFill rotWithShape="1">
          <a:blip r:embed="rId3">
            <a:alphaModFix/>
          </a:blip>
          <a:srcRect b="0" l="0" r="0" t="0"/>
          <a:stretch/>
        </p:blipFill>
        <p:spPr>
          <a:xfrm>
            <a:off x="2804160" y="1173480"/>
            <a:ext cx="6955536" cy="4125467"/>
          </a:xfrm>
          <a:prstGeom prst="rect">
            <a:avLst/>
          </a:prstGeom>
          <a:noFill/>
          <a:ln>
            <a:noFill/>
          </a:ln>
        </p:spPr>
      </p:pic>
      <p:sp>
        <p:nvSpPr>
          <p:cNvPr id="515" name="Google Shape;515;p28"/>
          <p:cNvSpPr txBox="1"/>
          <p:nvPr/>
        </p:nvSpPr>
        <p:spPr>
          <a:xfrm>
            <a:off x="2988691" y="5572759"/>
            <a:ext cx="1530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a:t>
            </a:r>
            <a:endParaRPr sz="2000">
              <a:solidFill>
                <a:schemeClr val="dk1"/>
              </a:solidFill>
              <a:latin typeface="Times New Roman"/>
              <a:ea typeface="Times New Roman"/>
              <a:cs typeface="Times New Roman"/>
              <a:sym typeface="Times New Roman"/>
            </a:endParaRPr>
          </a:p>
        </p:txBody>
      </p:sp>
      <p:sp>
        <p:nvSpPr>
          <p:cNvPr id="516" name="Google Shape;516;p28"/>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17" name="Google Shape;517;p28"/>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31</a:t>
            </a:r>
            <a:endParaRPr/>
          </a:p>
        </p:txBody>
      </p:sp>
      <p:sp>
        <p:nvSpPr>
          <p:cNvPr id="518" name="Google Shape;518;p28"/>
          <p:cNvSpPr txBox="1"/>
          <p:nvPr/>
        </p:nvSpPr>
        <p:spPr>
          <a:xfrm>
            <a:off x="4639938" y="5572759"/>
            <a:ext cx="3435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0.2</a:t>
            </a:r>
            <a:endParaRPr sz="2000">
              <a:solidFill>
                <a:schemeClr val="dk1"/>
              </a:solidFill>
              <a:latin typeface="Times New Roman"/>
              <a:ea typeface="Times New Roman"/>
              <a:cs typeface="Times New Roman"/>
              <a:sym typeface="Times New Roman"/>
            </a:endParaRPr>
          </a:p>
        </p:txBody>
      </p:sp>
      <p:sp>
        <p:nvSpPr>
          <p:cNvPr id="519" name="Google Shape;519;p28"/>
          <p:cNvSpPr txBox="1"/>
          <p:nvPr/>
        </p:nvSpPr>
        <p:spPr>
          <a:xfrm>
            <a:off x="5529444" y="5572759"/>
            <a:ext cx="3448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0.2</a:t>
            </a:r>
            <a:endParaRPr sz="2000">
              <a:solidFill>
                <a:schemeClr val="dk1"/>
              </a:solidFill>
              <a:latin typeface="Times New Roman"/>
              <a:ea typeface="Times New Roman"/>
              <a:cs typeface="Times New Roman"/>
              <a:sym typeface="Times New Roman"/>
            </a:endParaRPr>
          </a:p>
        </p:txBody>
      </p:sp>
      <p:sp>
        <p:nvSpPr>
          <p:cNvPr id="520" name="Google Shape;520;p28"/>
          <p:cNvSpPr txBox="1"/>
          <p:nvPr/>
        </p:nvSpPr>
        <p:spPr>
          <a:xfrm>
            <a:off x="6672185" y="5572759"/>
            <a:ext cx="7874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	0</a:t>
            </a:r>
            <a:endParaRPr sz="2000">
              <a:solidFill>
                <a:schemeClr val="dk1"/>
              </a:solidFill>
              <a:latin typeface="Times New Roman"/>
              <a:ea typeface="Times New Roman"/>
              <a:cs typeface="Times New Roman"/>
              <a:sym typeface="Times New Roman"/>
            </a:endParaRPr>
          </a:p>
        </p:txBody>
      </p:sp>
      <p:sp>
        <p:nvSpPr>
          <p:cNvPr id="521" name="Google Shape;521;p28"/>
          <p:cNvSpPr txBox="1"/>
          <p:nvPr/>
        </p:nvSpPr>
        <p:spPr>
          <a:xfrm>
            <a:off x="8005298" y="5572759"/>
            <a:ext cx="1530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0</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5" name="Shape 525"/>
        <p:cNvGrpSpPr/>
        <p:nvPr/>
      </p:nvGrpSpPr>
      <p:grpSpPr>
        <a:xfrm>
          <a:off x="0" y="0"/>
          <a:ext cx="0" cy="0"/>
          <a:chOff x="0" y="0"/>
          <a:chExt cx="0" cy="0"/>
        </a:xfrm>
      </p:grpSpPr>
      <p:sp>
        <p:nvSpPr>
          <p:cNvPr id="526" name="Google Shape;526;p29"/>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27" name="Google Shape;527;p29"/>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32</a:t>
            </a:r>
            <a:endParaRPr/>
          </a:p>
        </p:txBody>
      </p:sp>
      <p:sp>
        <p:nvSpPr>
          <p:cNvPr id="528" name="Google Shape;528;p29"/>
          <p:cNvSpPr txBox="1"/>
          <p:nvPr>
            <p:ph type="title"/>
          </p:nvPr>
        </p:nvSpPr>
        <p:spPr>
          <a:xfrm>
            <a:off x="916939" y="626440"/>
            <a:ext cx="20288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Drop out</a:t>
            </a:r>
            <a:endParaRPr/>
          </a:p>
        </p:txBody>
      </p:sp>
      <p:sp>
        <p:nvSpPr>
          <p:cNvPr id="529" name="Google Shape;529;p29"/>
          <p:cNvSpPr txBox="1"/>
          <p:nvPr/>
        </p:nvSpPr>
        <p:spPr>
          <a:xfrm>
            <a:off x="916939" y="1803857"/>
            <a:ext cx="10359390" cy="3138170"/>
          </a:xfrm>
          <a:prstGeom prst="rect">
            <a:avLst/>
          </a:prstGeom>
          <a:noFill/>
          <a:ln>
            <a:noFill/>
          </a:ln>
        </p:spPr>
        <p:txBody>
          <a:bodyPr anchorCtr="0" anchor="t" bIns="0" lIns="0" spcFirstLastPara="1" rIns="0" wrap="square" tIns="55225">
            <a:spAutoFit/>
          </a:bodyPr>
          <a:lstStyle/>
          <a:p>
            <a:pPr indent="-229234" lvl="0" marL="241300" marR="5715" rtl="0" algn="just">
              <a:lnSpc>
                <a:spcPct val="9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Drop out also help in spreading out the weights at all layers as the  system will be reluctant to put more weight on some specific node. So  it help in shrinking weights and has an adaptive effect on the weights.</a:t>
            </a:r>
            <a:endParaRPr sz="2800">
              <a:solidFill>
                <a:schemeClr val="dk1"/>
              </a:solidFill>
              <a:latin typeface="Times New Roman"/>
              <a:ea typeface="Times New Roman"/>
              <a:cs typeface="Times New Roman"/>
              <a:sym typeface="Times New Roman"/>
            </a:endParaRPr>
          </a:p>
          <a:p>
            <a:pPr indent="-229234" lvl="0" marL="241300" marR="0" rtl="0" algn="just">
              <a:lnSpc>
                <a:spcPct val="100000"/>
              </a:lnSpc>
              <a:spcBef>
                <a:spcPts val="67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Dropout has a similar effect as L2 regularization for overfitting.</a:t>
            </a:r>
            <a:endParaRPr sz="2800">
              <a:solidFill>
                <a:schemeClr val="dk1"/>
              </a:solidFill>
              <a:latin typeface="Times New Roman"/>
              <a:ea typeface="Times New Roman"/>
              <a:cs typeface="Times New Roman"/>
              <a:sym typeface="Times New Roman"/>
            </a:endParaRPr>
          </a:p>
          <a:p>
            <a:pPr indent="-229234" lvl="0" marL="241300" marR="0" rtl="0" algn="just">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We don’t use dropout for test examples</a:t>
            </a:r>
            <a:endParaRPr sz="2800">
              <a:solidFill>
                <a:schemeClr val="dk1"/>
              </a:solidFill>
              <a:latin typeface="Times New Roman"/>
              <a:ea typeface="Times New Roman"/>
              <a:cs typeface="Times New Roman"/>
              <a:sym typeface="Times New Roman"/>
            </a:endParaRPr>
          </a:p>
          <a:p>
            <a:pPr indent="-229234" lvl="0" marL="241300" marR="5080" rtl="0" algn="just">
              <a:lnSpc>
                <a:spcPct val="107857"/>
              </a:lnSpc>
              <a:spcBef>
                <a:spcPts val="104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We also need to bump up the values at the output of each layer  corresponding to the dropout</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txBox="1"/>
          <p:nvPr>
            <p:ph type="title"/>
          </p:nvPr>
        </p:nvSpPr>
        <p:spPr>
          <a:xfrm>
            <a:off x="1486280" y="626440"/>
            <a:ext cx="92176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Partition your data in different categories</a:t>
            </a:r>
            <a:endParaRPr/>
          </a:p>
        </p:txBody>
      </p:sp>
      <p:graphicFrame>
        <p:nvGraphicFramePr>
          <p:cNvPr id="97" name="Google Shape;97;p3"/>
          <p:cNvGraphicFramePr/>
          <p:nvPr/>
        </p:nvGraphicFramePr>
        <p:xfrm>
          <a:off x="838200" y="1824227"/>
          <a:ext cx="3000000" cy="3000000"/>
        </p:xfrm>
        <a:graphic>
          <a:graphicData uri="http://schemas.openxmlformats.org/drawingml/2006/table">
            <a:tbl>
              <a:tblPr bandRow="1" firstRow="1">
                <a:noFill/>
                <a:tableStyleId>{F5053565-1A8A-4701-89FF-5675B42DAEC3}</a:tableStyleId>
              </a:tblPr>
              <a:tblGrid>
                <a:gridCol w="6099175"/>
                <a:gridCol w="2987675"/>
                <a:gridCol w="1421125"/>
              </a:tblGrid>
              <a:tr h="117677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1225"/>
                        </a:spcBef>
                        <a:spcAft>
                          <a:spcPts val="0"/>
                        </a:spcAft>
                        <a:buNone/>
                      </a:pPr>
                      <a:r>
                        <a:rPr b="1" lang="en-US" sz="1800" u="none" cap="none" strike="noStrike">
                          <a:solidFill>
                            <a:srgbClr val="FFFFFF"/>
                          </a:solidFill>
                          <a:latin typeface="Times New Roman"/>
                          <a:ea typeface="Times New Roman"/>
                          <a:cs typeface="Times New Roman"/>
                          <a:sym typeface="Times New Roman"/>
                        </a:rPr>
                        <a:t>Training Set</a:t>
                      </a:r>
                      <a:endParaRPr sz="1800" u="none" cap="none" strike="noStrike">
                        <a:latin typeface="Times New Roman"/>
                        <a:ea typeface="Times New Roman"/>
                        <a:cs typeface="Times New Roman"/>
                        <a:sym typeface="Times New Roman"/>
                      </a:endParaRPr>
                    </a:p>
                  </a:txBody>
                  <a:tcPr marT="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Dev Test or</a:t>
                      </a:r>
                      <a:endParaRPr sz="1800" u="none" cap="none" strike="noStrike">
                        <a:latin typeface="Times New Roman"/>
                        <a:ea typeface="Times New Roman"/>
                        <a:cs typeface="Times New Roman"/>
                        <a:sym typeface="Times New Roman"/>
                      </a:endParaRPr>
                    </a:p>
                    <a:p>
                      <a:pPr indent="0" lvl="0" marL="3175" marR="0" rtl="0" algn="ctr">
                        <a:lnSpc>
                          <a:spcPct val="100000"/>
                        </a:lnSpc>
                        <a:spcBef>
                          <a:spcPts val="0"/>
                        </a:spcBef>
                        <a:spcAft>
                          <a:spcPts val="0"/>
                        </a:spcAft>
                        <a:buNone/>
                      </a:pPr>
                      <a:r>
                        <a:rPr b="1" lang="en-US" sz="1800" u="none" cap="none" strike="noStrike">
                          <a:solidFill>
                            <a:srgbClr val="FFFFFF"/>
                          </a:solidFill>
                          <a:latin typeface="Times New Roman"/>
                          <a:ea typeface="Times New Roman"/>
                          <a:cs typeface="Times New Roman"/>
                          <a:sym typeface="Times New Roman"/>
                        </a:rPr>
                        <a:t>Hold Out Cross Validation</a:t>
                      </a:r>
                      <a:endParaRPr sz="1800" u="none" cap="none" strike="noStrike">
                        <a:latin typeface="Times New Roman"/>
                        <a:ea typeface="Times New Roman"/>
                        <a:cs typeface="Times New Roman"/>
                        <a:sym typeface="Times New Roman"/>
                      </a:endParaRPr>
                    </a:p>
                    <a:p>
                      <a:pPr indent="0" lvl="0" marL="635" marR="0" rtl="0" algn="ctr">
                        <a:lnSpc>
                          <a:spcPct val="100000"/>
                        </a:lnSpc>
                        <a:spcBef>
                          <a:spcPts val="5"/>
                        </a:spcBef>
                        <a:spcAft>
                          <a:spcPts val="0"/>
                        </a:spcAft>
                        <a:buNone/>
                      </a:pPr>
                      <a:r>
                        <a:rPr b="1" lang="en-US" sz="1800" u="none" cap="none" strike="noStrike">
                          <a:solidFill>
                            <a:srgbClr val="FFFFFF"/>
                          </a:solidFill>
                          <a:latin typeface="Times New Roman"/>
                          <a:ea typeface="Times New Roman"/>
                          <a:cs typeface="Times New Roman"/>
                          <a:sym typeface="Times New Roman"/>
                        </a:rPr>
                        <a:t>Set</a:t>
                      </a:r>
                      <a:endParaRPr sz="1800" u="none" cap="none" strike="noStrike">
                        <a:latin typeface="Times New Roman"/>
                        <a:ea typeface="Times New Roman"/>
                        <a:cs typeface="Times New Roman"/>
                        <a:sym typeface="Times New Roman"/>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4471C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333375" marR="0" rtl="0" algn="l">
                        <a:lnSpc>
                          <a:spcPct val="100000"/>
                        </a:lnSpc>
                        <a:spcBef>
                          <a:spcPts val="1225"/>
                        </a:spcBef>
                        <a:spcAft>
                          <a:spcPts val="0"/>
                        </a:spcAft>
                        <a:buNone/>
                      </a:pPr>
                      <a:r>
                        <a:rPr b="1" lang="en-US" sz="1800" u="none" cap="none" strike="noStrike">
                          <a:solidFill>
                            <a:srgbClr val="FFFFFF"/>
                          </a:solidFill>
                          <a:latin typeface="Times New Roman"/>
                          <a:ea typeface="Times New Roman"/>
                          <a:cs typeface="Times New Roman"/>
                          <a:sym typeface="Times New Roman"/>
                        </a:rPr>
                        <a:t>Test Set</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4471C4"/>
                    </a:solidFill>
                  </a:tcPr>
                </a:tc>
              </a:tr>
            </a:tbl>
          </a:graphicData>
        </a:graphic>
      </p:graphicFrame>
      <p:sp>
        <p:nvSpPr>
          <p:cNvPr id="98" name="Google Shape;98;p3"/>
          <p:cNvSpPr/>
          <p:nvPr/>
        </p:nvSpPr>
        <p:spPr>
          <a:xfrm>
            <a:off x="134873" y="3986021"/>
            <a:ext cx="11924030" cy="2281555"/>
          </a:xfrm>
          <a:custGeom>
            <a:rect b="b" l="l" r="r" t="t"/>
            <a:pathLst>
              <a:path extrusionOk="0" h="2281554" w="11924030">
                <a:moveTo>
                  <a:pt x="0" y="380238"/>
                </a:moveTo>
                <a:lnTo>
                  <a:pt x="2962" y="332530"/>
                </a:lnTo>
                <a:lnTo>
                  <a:pt x="11613" y="286594"/>
                </a:lnTo>
                <a:lnTo>
                  <a:pt x="25595" y="242785"/>
                </a:lnTo>
                <a:lnTo>
                  <a:pt x="44552" y="201460"/>
                </a:lnTo>
                <a:lnTo>
                  <a:pt x="68128" y="162974"/>
                </a:lnTo>
                <a:lnTo>
                  <a:pt x="95966" y="127683"/>
                </a:lnTo>
                <a:lnTo>
                  <a:pt x="127710" y="95943"/>
                </a:lnTo>
                <a:lnTo>
                  <a:pt x="163005" y="68110"/>
                </a:lnTo>
                <a:lnTo>
                  <a:pt x="201492" y="44539"/>
                </a:lnTo>
                <a:lnTo>
                  <a:pt x="242817" y="25587"/>
                </a:lnTo>
                <a:lnTo>
                  <a:pt x="286622" y="11609"/>
                </a:lnTo>
                <a:lnTo>
                  <a:pt x="332552" y="2961"/>
                </a:lnTo>
                <a:lnTo>
                  <a:pt x="380250" y="0"/>
                </a:lnTo>
                <a:lnTo>
                  <a:pt x="11543538" y="0"/>
                </a:lnTo>
                <a:lnTo>
                  <a:pt x="11591245" y="2961"/>
                </a:lnTo>
                <a:lnTo>
                  <a:pt x="11637181" y="11609"/>
                </a:lnTo>
                <a:lnTo>
                  <a:pt x="11680990" y="25587"/>
                </a:lnTo>
                <a:lnTo>
                  <a:pt x="11722315" y="44539"/>
                </a:lnTo>
                <a:lnTo>
                  <a:pt x="11760801" y="68110"/>
                </a:lnTo>
                <a:lnTo>
                  <a:pt x="11796092" y="95943"/>
                </a:lnTo>
                <a:lnTo>
                  <a:pt x="11827832" y="127683"/>
                </a:lnTo>
                <a:lnTo>
                  <a:pt x="11855665" y="162974"/>
                </a:lnTo>
                <a:lnTo>
                  <a:pt x="11879236" y="201460"/>
                </a:lnTo>
                <a:lnTo>
                  <a:pt x="11898188" y="242785"/>
                </a:lnTo>
                <a:lnTo>
                  <a:pt x="11912166" y="286594"/>
                </a:lnTo>
                <a:lnTo>
                  <a:pt x="11920814" y="332530"/>
                </a:lnTo>
                <a:lnTo>
                  <a:pt x="11923776" y="380238"/>
                </a:lnTo>
                <a:lnTo>
                  <a:pt x="11923776" y="1901177"/>
                </a:lnTo>
                <a:lnTo>
                  <a:pt x="11920814" y="1948875"/>
                </a:lnTo>
                <a:lnTo>
                  <a:pt x="11912166" y="1994805"/>
                </a:lnTo>
                <a:lnTo>
                  <a:pt x="11898188" y="2038610"/>
                </a:lnTo>
                <a:lnTo>
                  <a:pt x="11879236" y="2079935"/>
                </a:lnTo>
                <a:lnTo>
                  <a:pt x="11855665" y="2118422"/>
                </a:lnTo>
                <a:lnTo>
                  <a:pt x="11827832" y="2153717"/>
                </a:lnTo>
                <a:lnTo>
                  <a:pt x="11796092" y="2185461"/>
                </a:lnTo>
                <a:lnTo>
                  <a:pt x="11760801" y="2213299"/>
                </a:lnTo>
                <a:lnTo>
                  <a:pt x="11722315" y="2236875"/>
                </a:lnTo>
                <a:lnTo>
                  <a:pt x="11680990" y="2255832"/>
                </a:lnTo>
                <a:lnTo>
                  <a:pt x="11637181" y="2269814"/>
                </a:lnTo>
                <a:lnTo>
                  <a:pt x="11591245" y="2278465"/>
                </a:lnTo>
                <a:lnTo>
                  <a:pt x="11543538" y="2281428"/>
                </a:lnTo>
                <a:lnTo>
                  <a:pt x="380250" y="2281428"/>
                </a:lnTo>
                <a:lnTo>
                  <a:pt x="332552" y="2278465"/>
                </a:lnTo>
                <a:lnTo>
                  <a:pt x="286622" y="2269814"/>
                </a:lnTo>
                <a:lnTo>
                  <a:pt x="242817" y="2255832"/>
                </a:lnTo>
                <a:lnTo>
                  <a:pt x="201492" y="2236875"/>
                </a:lnTo>
                <a:lnTo>
                  <a:pt x="163005" y="2213299"/>
                </a:lnTo>
                <a:lnTo>
                  <a:pt x="127710" y="2185461"/>
                </a:lnTo>
                <a:lnTo>
                  <a:pt x="95966" y="2153717"/>
                </a:lnTo>
                <a:lnTo>
                  <a:pt x="68128" y="2118422"/>
                </a:lnTo>
                <a:lnTo>
                  <a:pt x="44552" y="2079935"/>
                </a:lnTo>
                <a:lnTo>
                  <a:pt x="25595" y="2038610"/>
                </a:lnTo>
                <a:lnTo>
                  <a:pt x="11613" y="1994805"/>
                </a:lnTo>
                <a:lnTo>
                  <a:pt x="2962" y="1948875"/>
                </a:lnTo>
                <a:lnTo>
                  <a:pt x="0" y="1901177"/>
                </a:lnTo>
                <a:lnTo>
                  <a:pt x="0" y="380238"/>
                </a:lnTo>
                <a:close/>
              </a:path>
            </a:pathLst>
          </a:custGeom>
          <a:noFill/>
          <a:ln cap="flat" cmpd="sng" w="19800">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txBox="1"/>
          <p:nvPr/>
        </p:nvSpPr>
        <p:spPr>
          <a:xfrm>
            <a:off x="324104" y="3169412"/>
            <a:ext cx="11544300" cy="2925445"/>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lang="en-US" sz="3200">
                <a:solidFill>
                  <a:srgbClr val="2E5496"/>
                </a:solidFill>
                <a:latin typeface="Times New Roman"/>
                <a:ea typeface="Times New Roman"/>
                <a:cs typeface="Times New Roman"/>
                <a:sym typeface="Times New Roman"/>
              </a:rPr>
              <a:t>Traditional Style partitioning	70/30	or 60/20/20</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But in the era of Deep Learning may even go down to 99 0.5 0.5</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3300">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If the data size is 1,00,0000 then 5000 5000 data size will still be there  in dev and test sets</a:t>
            </a:r>
            <a:endParaRPr sz="3200">
              <a:solidFill>
                <a:schemeClr val="dk1"/>
              </a:solidFill>
              <a:latin typeface="Times New Roman"/>
              <a:ea typeface="Times New Roman"/>
              <a:cs typeface="Times New Roman"/>
              <a:sym typeface="Times New Roman"/>
            </a:endParaRPr>
          </a:p>
        </p:txBody>
      </p:sp>
      <p:sp>
        <p:nvSpPr>
          <p:cNvPr id="100" name="Google Shape;100;p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01" name="Google Shape;101;p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3" name="Shape 533"/>
        <p:cNvGrpSpPr/>
        <p:nvPr/>
      </p:nvGrpSpPr>
      <p:grpSpPr>
        <a:xfrm>
          <a:off x="0" y="0"/>
          <a:ext cx="0" cy="0"/>
          <a:chOff x="0" y="0"/>
          <a:chExt cx="0" cy="0"/>
        </a:xfrm>
      </p:grpSpPr>
      <p:sp>
        <p:nvSpPr>
          <p:cNvPr id="534" name="Google Shape;534;p30"/>
          <p:cNvSpPr txBox="1"/>
          <p:nvPr>
            <p:ph type="title"/>
          </p:nvPr>
        </p:nvSpPr>
        <p:spPr>
          <a:xfrm>
            <a:off x="916939" y="626440"/>
            <a:ext cx="438975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Data Augmentation</a:t>
            </a:r>
            <a:endParaRPr/>
          </a:p>
        </p:txBody>
      </p:sp>
      <p:sp>
        <p:nvSpPr>
          <p:cNvPr id="535" name="Google Shape;535;p30"/>
          <p:cNvSpPr/>
          <p:nvPr/>
        </p:nvSpPr>
        <p:spPr>
          <a:xfrm>
            <a:off x="838200" y="1825751"/>
            <a:ext cx="10515600" cy="0"/>
          </a:xfrm>
          <a:custGeom>
            <a:rect b="b" l="l" r="r" t="t"/>
            <a:pathLst>
              <a:path extrusionOk="0" h="120000" w="10515600">
                <a:moveTo>
                  <a:pt x="0" y="0"/>
                </a:moveTo>
                <a:lnTo>
                  <a:pt x="10515600"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30"/>
          <p:cNvSpPr/>
          <p:nvPr/>
        </p:nvSpPr>
        <p:spPr>
          <a:xfrm>
            <a:off x="838200" y="2695955"/>
            <a:ext cx="10515600" cy="0"/>
          </a:xfrm>
          <a:custGeom>
            <a:rect b="b" l="l" r="r" t="t"/>
            <a:pathLst>
              <a:path extrusionOk="0" h="120000" w="10515600">
                <a:moveTo>
                  <a:pt x="0" y="0"/>
                </a:moveTo>
                <a:lnTo>
                  <a:pt x="10515600"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30"/>
          <p:cNvSpPr/>
          <p:nvPr/>
        </p:nvSpPr>
        <p:spPr>
          <a:xfrm>
            <a:off x="838200" y="3566159"/>
            <a:ext cx="10515600" cy="0"/>
          </a:xfrm>
          <a:custGeom>
            <a:rect b="b" l="l" r="r" t="t"/>
            <a:pathLst>
              <a:path extrusionOk="0" h="120000" w="10515600">
                <a:moveTo>
                  <a:pt x="0" y="0"/>
                </a:moveTo>
                <a:lnTo>
                  <a:pt x="10515600"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30"/>
          <p:cNvSpPr/>
          <p:nvPr/>
        </p:nvSpPr>
        <p:spPr>
          <a:xfrm>
            <a:off x="838200" y="4436364"/>
            <a:ext cx="10515600" cy="0"/>
          </a:xfrm>
          <a:custGeom>
            <a:rect b="b" l="l" r="r" t="t"/>
            <a:pathLst>
              <a:path extrusionOk="0" h="120000" w="10515600">
                <a:moveTo>
                  <a:pt x="0" y="0"/>
                </a:moveTo>
                <a:lnTo>
                  <a:pt x="10515600"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30"/>
          <p:cNvSpPr/>
          <p:nvPr/>
        </p:nvSpPr>
        <p:spPr>
          <a:xfrm>
            <a:off x="838200" y="5306567"/>
            <a:ext cx="10515600" cy="0"/>
          </a:xfrm>
          <a:custGeom>
            <a:rect b="b" l="l" r="r" t="t"/>
            <a:pathLst>
              <a:path extrusionOk="0" h="120000" w="10515600">
                <a:moveTo>
                  <a:pt x="0" y="0"/>
                </a:moveTo>
                <a:lnTo>
                  <a:pt x="10515600"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30"/>
          <p:cNvSpPr txBox="1"/>
          <p:nvPr/>
        </p:nvSpPr>
        <p:spPr>
          <a:xfrm>
            <a:off x="924560" y="1852041"/>
            <a:ext cx="10345420" cy="424688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More training data is one more solution for overfitting.</a:t>
            </a:r>
            <a:endParaRPr sz="2600">
              <a:solidFill>
                <a:schemeClr val="dk1"/>
              </a:solidFill>
              <a:latin typeface="Times New Roman"/>
              <a:ea typeface="Times New Roman"/>
              <a:cs typeface="Times New Roman"/>
              <a:sym typeface="Times New Roman"/>
            </a:endParaRPr>
          </a:p>
          <a:p>
            <a:pPr indent="0" lvl="0" marL="12700" marR="923925" rtl="0" algn="l">
              <a:lnSpc>
                <a:spcPct val="219600"/>
              </a:lnSpc>
              <a:spcBef>
                <a:spcPts val="0"/>
              </a:spcBef>
              <a:spcAft>
                <a:spcPts val="0"/>
              </a:spcAft>
              <a:buNone/>
            </a:pPr>
            <a:r>
              <a:rPr lang="en-US" sz="2600">
                <a:solidFill>
                  <a:schemeClr val="dk1"/>
                </a:solidFill>
                <a:latin typeface="Times New Roman"/>
                <a:ea typeface="Times New Roman"/>
                <a:cs typeface="Times New Roman"/>
                <a:sym typeface="Times New Roman"/>
              </a:rPr>
              <a:t>As getting additional data may be expensive and may not be possible  Flipping of all the images can be one of the ways to increase your data.</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US" sz="2600">
                <a:solidFill>
                  <a:schemeClr val="dk1"/>
                </a:solidFill>
                <a:latin typeface="Times New Roman"/>
                <a:ea typeface="Times New Roman"/>
                <a:cs typeface="Times New Roman"/>
                <a:sym typeface="Times New Roman"/>
              </a:rPr>
              <a:t>Randomly zooming in and zooming out can be another way</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3600">
              <a:solidFill>
                <a:schemeClr val="dk1"/>
              </a:solidFill>
              <a:latin typeface="Times New Roman"/>
              <a:ea typeface="Times New Roman"/>
              <a:cs typeface="Times New Roman"/>
              <a:sym typeface="Times New Roman"/>
            </a:endParaRPr>
          </a:p>
          <a:p>
            <a:pPr indent="0" lvl="0" marL="12700" marR="5080" rtl="0" algn="l">
              <a:lnSpc>
                <a:spcPct val="103846"/>
              </a:lnSpc>
              <a:spcBef>
                <a:spcPts val="0"/>
              </a:spcBef>
              <a:spcAft>
                <a:spcPts val="0"/>
              </a:spcAft>
              <a:buNone/>
            </a:pPr>
            <a:r>
              <a:rPr lang="en-US" sz="2600">
                <a:solidFill>
                  <a:schemeClr val="dk1"/>
                </a:solidFill>
                <a:latin typeface="Times New Roman"/>
                <a:ea typeface="Times New Roman"/>
                <a:cs typeface="Times New Roman"/>
                <a:sym typeface="Times New Roman"/>
              </a:rPr>
              <a:t>Distorting some of the images based on your application may be another way  to increase your data.</a:t>
            </a:r>
            <a:endParaRPr sz="2600">
              <a:solidFill>
                <a:schemeClr val="dk1"/>
              </a:solidFill>
              <a:latin typeface="Times New Roman"/>
              <a:ea typeface="Times New Roman"/>
              <a:cs typeface="Times New Roman"/>
              <a:sym typeface="Times New Roman"/>
            </a:endParaRPr>
          </a:p>
        </p:txBody>
      </p:sp>
      <p:sp>
        <p:nvSpPr>
          <p:cNvPr id="541" name="Google Shape;541;p30"/>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42" name="Google Shape;542;p30"/>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pic>
        <p:nvPicPr>
          <p:cNvPr id="547" name="Google Shape;547;p31"/>
          <p:cNvPicPr preferRelativeResize="0"/>
          <p:nvPr/>
        </p:nvPicPr>
        <p:blipFill rotWithShape="1">
          <a:blip r:embed="rId3">
            <a:alphaModFix/>
          </a:blip>
          <a:srcRect b="0" l="0" r="0" t="0"/>
          <a:stretch/>
        </p:blipFill>
        <p:spPr>
          <a:xfrm>
            <a:off x="2694432" y="736640"/>
            <a:ext cx="6803135" cy="3061595"/>
          </a:xfrm>
          <a:prstGeom prst="rect">
            <a:avLst/>
          </a:prstGeom>
          <a:noFill/>
          <a:ln>
            <a:noFill/>
          </a:ln>
        </p:spPr>
      </p:pic>
      <p:sp>
        <p:nvSpPr>
          <p:cNvPr id="548" name="Google Shape;548;p31"/>
          <p:cNvSpPr txBox="1"/>
          <p:nvPr>
            <p:ph type="title"/>
          </p:nvPr>
        </p:nvSpPr>
        <p:spPr>
          <a:xfrm>
            <a:off x="3115436" y="4798263"/>
            <a:ext cx="5972810" cy="9404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000"/>
              <a:t>Data Augmentation</a:t>
            </a:r>
            <a:endParaRPr sz="6000"/>
          </a:p>
        </p:txBody>
      </p:sp>
      <p:sp>
        <p:nvSpPr>
          <p:cNvPr id="549" name="Google Shape;549;p31"/>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50" name="Google Shape;550;p3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4" name="Shape 554"/>
        <p:cNvGrpSpPr/>
        <p:nvPr/>
      </p:nvGrpSpPr>
      <p:grpSpPr>
        <a:xfrm>
          <a:off x="0" y="0"/>
          <a:ext cx="0" cy="0"/>
          <a:chOff x="0" y="0"/>
          <a:chExt cx="0" cy="0"/>
        </a:xfrm>
      </p:grpSpPr>
      <p:sp>
        <p:nvSpPr>
          <p:cNvPr id="555" name="Google Shape;555;p32"/>
          <p:cNvSpPr txBox="1"/>
          <p:nvPr>
            <p:ph type="title"/>
          </p:nvPr>
        </p:nvSpPr>
        <p:spPr>
          <a:xfrm>
            <a:off x="916939" y="328371"/>
            <a:ext cx="330390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Early stopping</a:t>
            </a:r>
            <a:endParaRPr/>
          </a:p>
        </p:txBody>
      </p:sp>
      <p:sp>
        <p:nvSpPr>
          <p:cNvPr id="556" name="Google Shape;556;p32"/>
          <p:cNvSpPr/>
          <p:nvPr/>
        </p:nvSpPr>
        <p:spPr>
          <a:xfrm>
            <a:off x="838187" y="1429511"/>
            <a:ext cx="9877425" cy="4971415"/>
          </a:xfrm>
          <a:custGeom>
            <a:rect b="b" l="l" r="r" t="t"/>
            <a:pathLst>
              <a:path extrusionOk="0" h="4971415" w="9877425">
                <a:moveTo>
                  <a:pt x="9877057" y="4726610"/>
                </a:moveTo>
                <a:lnTo>
                  <a:pt x="9800857" y="4688408"/>
                </a:lnTo>
                <a:lnTo>
                  <a:pt x="9800793" y="4720158"/>
                </a:lnTo>
                <a:lnTo>
                  <a:pt x="687590" y="4708283"/>
                </a:lnTo>
                <a:lnTo>
                  <a:pt x="687590" y="76200"/>
                </a:lnTo>
                <a:lnTo>
                  <a:pt x="719340" y="76200"/>
                </a:lnTo>
                <a:lnTo>
                  <a:pt x="712990" y="63500"/>
                </a:lnTo>
                <a:lnTo>
                  <a:pt x="681240" y="0"/>
                </a:lnTo>
                <a:lnTo>
                  <a:pt x="643140" y="76200"/>
                </a:lnTo>
                <a:lnTo>
                  <a:pt x="674890" y="76200"/>
                </a:lnTo>
                <a:lnTo>
                  <a:pt x="674890" y="4708271"/>
                </a:lnTo>
                <a:lnTo>
                  <a:pt x="25" y="4707382"/>
                </a:lnTo>
                <a:lnTo>
                  <a:pt x="0" y="4720082"/>
                </a:lnTo>
                <a:lnTo>
                  <a:pt x="674890" y="4720971"/>
                </a:lnTo>
                <a:lnTo>
                  <a:pt x="674890" y="4971262"/>
                </a:lnTo>
                <a:lnTo>
                  <a:pt x="687590" y="4971250"/>
                </a:lnTo>
                <a:lnTo>
                  <a:pt x="687590" y="4720983"/>
                </a:lnTo>
                <a:lnTo>
                  <a:pt x="9800780" y="4732858"/>
                </a:lnTo>
                <a:lnTo>
                  <a:pt x="9800730" y="4764608"/>
                </a:lnTo>
                <a:lnTo>
                  <a:pt x="9864471" y="4732871"/>
                </a:lnTo>
                <a:lnTo>
                  <a:pt x="9877057" y="472661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32"/>
          <p:cNvSpPr txBox="1"/>
          <p:nvPr/>
        </p:nvSpPr>
        <p:spPr>
          <a:xfrm>
            <a:off x="1933448" y="6084823"/>
            <a:ext cx="1845945"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 iterations</a:t>
            </a:r>
            <a:endParaRPr sz="3200">
              <a:solidFill>
                <a:schemeClr val="dk1"/>
              </a:solidFill>
              <a:latin typeface="Times New Roman"/>
              <a:ea typeface="Times New Roman"/>
              <a:cs typeface="Times New Roman"/>
              <a:sym typeface="Times New Roman"/>
            </a:endParaRPr>
          </a:p>
        </p:txBody>
      </p:sp>
      <p:grpSp>
        <p:nvGrpSpPr>
          <p:cNvPr id="558" name="Google Shape;558;p32"/>
          <p:cNvGrpSpPr/>
          <p:nvPr/>
        </p:nvGrpSpPr>
        <p:grpSpPr>
          <a:xfrm>
            <a:off x="1855470" y="1094232"/>
            <a:ext cx="9079611" cy="4844414"/>
            <a:chOff x="1855470" y="1094232"/>
            <a:chExt cx="9079611" cy="4844414"/>
          </a:xfrm>
        </p:grpSpPr>
        <p:sp>
          <p:nvSpPr>
            <p:cNvPr id="559" name="Google Shape;559;p32"/>
            <p:cNvSpPr/>
            <p:nvPr/>
          </p:nvSpPr>
          <p:spPr>
            <a:xfrm>
              <a:off x="1855470" y="1418081"/>
              <a:ext cx="8114030" cy="4520565"/>
            </a:xfrm>
            <a:custGeom>
              <a:rect b="b" l="l" r="r" t="t"/>
              <a:pathLst>
                <a:path extrusionOk="0" h="4520565" w="8114030">
                  <a:moveTo>
                    <a:pt x="0" y="0"/>
                  </a:moveTo>
                  <a:lnTo>
                    <a:pt x="11761" y="46852"/>
                  </a:lnTo>
                  <a:lnTo>
                    <a:pt x="23534" y="93699"/>
                  </a:lnTo>
                  <a:lnTo>
                    <a:pt x="35330" y="140535"/>
                  </a:lnTo>
                  <a:lnTo>
                    <a:pt x="47159" y="187354"/>
                  </a:lnTo>
                  <a:lnTo>
                    <a:pt x="59033" y="234150"/>
                  </a:lnTo>
                  <a:lnTo>
                    <a:pt x="70963" y="280917"/>
                  </a:lnTo>
                  <a:lnTo>
                    <a:pt x="82960" y="327650"/>
                  </a:lnTo>
                  <a:lnTo>
                    <a:pt x="95036" y="374343"/>
                  </a:lnTo>
                  <a:lnTo>
                    <a:pt x="107201" y="420990"/>
                  </a:lnTo>
                  <a:lnTo>
                    <a:pt x="119468" y="467585"/>
                  </a:lnTo>
                  <a:lnTo>
                    <a:pt x="131847" y="514124"/>
                  </a:lnTo>
                  <a:lnTo>
                    <a:pt x="144349" y="560599"/>
                  </a:lnTo>
                  <a:lnTo>
                    <a:pt x="156986" y="607005"/>
                  </a:lnTo>
                  <a:lnTo>
                    <a:pt x="169768" y="653337"/>
                  </a:lnTo>
                  <a:lnTo>
                    <a:pt x="182708" y="699589"/>
                  </a:lnTo>
                  <a:lnTo>
                    <a:pt x="195816" y="745754"/>
                  </a:lnTo>
                  <a:lnTo>
                    <a:pt x="209103" y="791828"/>
                  </a:lnTo>
                  <a:lnTo>
                    <a:pt x="222581" y="837804"/>
                  </a:lnTo>
                  <a:lnTo>
                    <a:pt x="236261" y="883678"/>
                  </a:lnTo>
                  <a:lnTo>
                    <a:pt x="250154" y="929442"/>
                  </a:lnTo>
                  <a:lnTo>
                    <a:pt x="264272" y="975091"/>
                  </a:lnTo>
                  <a:lnTo>
                    <a:pt x="278625" y="1020620"/>
                  </a:lnTo>
                  <a:lnTo>
                    <a:pt x="293225" y="1066023"/>
                  </a:lnTo>
                  <a:lnTo>
                    <a:pt x="308083" y="1111294"/>
                  </a:lnTo>
                  <a:lnTo>
                    <a:pt x="323210" y="1156427"/>
                  </a:lnTo>
                  <a:lnTo>
                    <a:pt x="338617" y="1201417"/>
                  </a:lnTo>
                  <a:lnTo>
                    <a:pt x="354317" y="1246258"/>
                  </a:lnTo>
                  <a:lnTo>
                    <a:pt x="370319" y="1290944"/>
                  </a:lnTo>
                  <a:lnTo>
                    <a:pt x="386635" y="1335469"/>
                  </a:lnTo>
                  <a:lnTo>
                    <a:pt x="403276" y="1379828"/>
                  </a:lnTo>
                  <a:lnTo>
                    <a:pt x="420255" y="1424014"/>
                  </a:lnTo>
                  <a:lnTo>
                    <a:pt x="437580" y="1468023"/>
                  </a:lnTo>
                  <a:lnTo>
                    <a:pt x="455265" y="1511848"/>
                  </a:lnTo>
                  <a:lnTo>
                    <a:pt x="473320" y="1555484"/>
                  </a:lnTo>
                  <a:lnTo>
                    <a:pt x="491756" y="1598925"/>
                  </a:lnTo>
                  <a:lnTo>
                    <a:pt x="510585" y="1642165"/>
                  </a:lnTo>
                  <a:lnTo>
                    <a:pt x="529818" y="1685199"/>
                  </a:lnTo>
                  <a:lnTo>
                    <a:pt x="549466" y="1728020"/>
                  </a:lnTo>
                  <a:lnTo>
                    <a:pt x="569540" y="1770623"/>
                  </a:lnTo>
                  <a:lnTo>
                    <a:pt x="590052" y="1813002"/>
                  </a:lnTo>
                  <a:lnTo>
                    <a:pt x="611012" y="1855152"/>
                  </a:lnTo>
                  <a:lnTo>
                    <a:pt x="632433" y="1897067"/>
                  </a:lnTo>
                  <a:lnTo>
                    <a:pt x="654324" y="1938740"/>
                  </a:lnTo>
                  <a:lnTo>
                    <a:pt x="676698" y="1980167"/>
                  </a:lnTo>
                  <a:lnTo>
                    <a:pt x="699565" y="2021341"/>
                  </a:lnTo>
                  <a:lnTo>
                    <a:pt x="722938" y="2062257"/>
                  </a:lnTo>
                  <a:lnTo>
                    <a:pt x="746826" y="2102909"/>
                  </a:lnTo>
                  <a:lnTo>
                    <a:pt x="771241" y="2143292"/>
                  </a:lnTo>
                  <a:lnTo>
                    <a:pt x="796195" y="2183399"/>
                  </a:lnTo>
                  <a:lnTo>
                    <a:pt x="821699" y="2223224"/>
                  </a:lnTo>
                  <a:lnTo>
                    <a:pt x="847763" y="2262763"/>
                  </a:lnTo>
                  <a:lnTo>
                    <a:pt x="874400" y="2302009"/>
                  </a:lnTo>
                  <a:lnTo>
                    <a:pt x="901620" y="2340957"/>
                  </a:lnTo>
                  <a:lnTo>
                    <a:pt x="929434" y="2379601"/>
                  </a:lnTo>
                  <a:lnTo>
                    <a:pt x="957855" y="2417934"/>
                  </a:lnTo>
                  <a:lnTo>
                    <a:pt x="986892" y="2455953"/>
                  </a:lnTo>
                  <a:lnTo>
                    <a:pt x="1016557" y="2493649"/>
                  </a:lnTo>
                  <a:lnTo>
                    <a:pt x="1046862" y="2531019"/>
                  </a:lnTo>
                  <a:lnTo>
                    <a:pt x="1077818" y="2568055"/>
                  </a:lnTo>
                  <a:lnTo>
                    <a:pt x="1109435" y="2604754"/>
                  </a:lnTo>
                  <a:lnTo>
                    <a:pt x="1141725" y="2641107"/>
                  </a:lnTo>
                  <a:lnTo>
                    <a:pt x="1174700" y="2677111"/>
                  </a:lnTo>
                  <a:lnTo>
                    <a:pt x="1208370" y="2712759"/>
                  </a:lnTo>
                  <a:lnTo>
                    <a:pt x="1242747" y="2748045"/>
                  </a:lnTo>
                  <a:lnTo>
                    <a:pt x="1277842" y="2782964"/>
                  </a:lnTo>
                  <a:lnTo>
                    <a:pt x="1313666" y="2817510"/>
                  </a:lnTo>
                  <a:lnTo>
                    <a:pt x="1350230" y="2851677"/>
                  </a:lnTo>
                  <a:lnTo>
                    <a:pt x="1387546" y="2885460"/>
                  </a:lnTo>
                  <a:lnTo>
                    <a:pt x="1425625" y="2918852"/>
                  </a:lnTo>
                  <a:lnTo>
                    <a:pt x="1464478" y="2951849"/>
                  </a:lnTo>
                  <a:lnTo>
                    <a:pt x="1504116" y="2984443"/>
                  </a:lnTo>
                  <a:lnTo>
                    <a:pt x="1544551" y="3016630"/>
                  </a:lnTo>
                  <a:lnTo>
                    <a:pt x="1585793" y="3048404"/>
                  </a:lnTo>
                  <a:lnTo>
                    <a:pt x="1627854" y="3079759"/>
                  </a:lnTo>
                  <a:lnTo>
                    <a:pt x="1670745" y="3110689"/>
                  </a:lnTo>
                  <a:lnTo>
                    <a:pt x="1714478" y="3141189"/>
                  </a:lnTo>
                  <a:lnTo>
                    <a:pt x="1759063" y="3171253"/>
                  </a:lnTo>
                  <a:lnTo>
                    <a:pt x="1804512" y="3200874"/>
                  </a:lnTo>
                  <a:lnTo>
                    <a:pt x="1850836" y="3230048"/>
                  </a:lnTo>
                  <a:lnTo>
                    <a:pt x="1898046" y="3258769"/>
                  </a:lnTo>
                  <a:lnTo>
                    <a:pt x="1946153" y="3287030"/>
                  </a:lnTo>
                  <a:lnTo>
                    <a:pt x="1995170" y="3314827"/>
                  </a:lnTo>
                  <a:lnTo>
                    <a:pt x="3521702" y="3820989"/>
                  </a:lnTo>
                  <a:lnTo>
                    <a:pt x="5561583" y="4200017"/>
                  </a:lnTo>
                  <a:lnTo>
                    <a:pt x="7347910" y="4437788"/>
                  </a:lnTo>
                  <a:lnTo>
                    <a:pt x="8113776" y="4520183"/>
                  </a:lnTo>
                  <a:lnTo>
                    <a:pt x="7914258" y="4480877"/>
                  </a:lnTo>
                </a:path>
              </a:pathLst>
            </a:custGeom>
            <a:noFill/>
            <a:ln cap="flat" cmpd="sng" w="2895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32"/>
            <p:cNvSpPr/>
            <p:nvPr/>
          </p:nvSpPr>
          <p:spPr>
            <a:xfrm>
              <a:off x="2200656" y="1094232"/>
              <a:ext cx="8734425" cy="3599815"/>
            </a:xfrm>
            <a:custGeom>
              <a:rect b="b" l="l" r="r" t="t"/>
              <a:pathLst>
                <a:path extrusionOk="0" h="3599815" w="8734425">
                  <a:moveTo>
                    <a:pt x="0" y="0"/>
                  </a:moveTo>
                  <a:lnTo>
                    <a:pt x="14157" y="55569"/>
                  </a:lnTo>
                  <a:lnTo>
                    <a:pt x="28320" y="111126"/>
                  </a:lnTo>
                  <a:lnTo>
                    <a:pt x="42494" y="166660"/>
                  </a:lnTo>
                  <a:lnTo>
                    <a:pt x="56687" y="222157"/>
                  </a:lnTo>
                  <a:lnTo>
                    <a:pt x="70902" y="277606"/>
                  </a:lnTo>
                  <a:lnTo>
                    <a:pt x="85147" y="332996"/>
                  </a:lnTo>
                  <a:lnTo>
                    <a:pt x="99426" y="388313"/>
                  </a:lnTo>
                  <a:lnTo>
                    <a:pt x="113747" y="443546"/>
                  </a:lnTo>
                  <a:lnTo>
                    <a:pt x="128115" y="498684"/>
                  </a:lnTo>
                  <a:lnTo>
                    <a:pt x="142535" y="553714"/>
                  </a:lnTo>
                  <a:lnTo>
                    <a:pt x="157014" y="608623"/>
                  </a:lnTo>
                  <a:lnTo>
                    <a:pt x="171557" y="663402"/>
                  </a:lnTo>
                  <a:lnTo>
                    <a:pt x="186170" y="718036"/>
                  </a:lnTo>
                  <a:lnTo>
                    <a:pt x="200860" y="772514"/>
                  </a:lnTo>
                  <a:lnTo>
                    <a:pt x="215632" y="826825"/>
                  </a:lnTo>
                  <a:lnTo>
                    <a:pt x="230491" y="880956"/>
                  </a:lnTo>
                  <a:lnTo>
                    <a:pt x="245445" y="934896"/>
                  </a:lnTo>
                  <a:lnTo>
                    <a:pt x="260498" y="988631"/>
                  </a:lnTo>
                  <a:lnTo>
                    <a:pt x="275656" y="1042152"/>
                  </a:lnTo>
                  <a:lnTo>
                    <a:pt x="290926" y="1095444"/>
                  </a:lnTo>
                  <a:lnTo>
                    <a:pt x="306313" y="1148497"/>
                  </a:lnTo>
                  <a:lnTo>
                    <a:pt x="321823" y="1201299"/>
                  </a:lnTo>
                  <a:lnTo>
                    <a:pt x="337463" y="1253837"/>
                  </a:lnTo>
                  <a:lnTo>
                    <a:pt x="353237" y="1306099"/>
                  </a:lnTo>
                  <a:lnTo>
                    <a:pt x="369151" y="1358075"/>
                  </a:lnTo>
                  <a:lnTo>
                    <a:pt x="385213" y="1409750"/>
                  </a:lnTo>
                  <a:lnTo>
                    <a:pt x="401427" y="1461115"/>
                  </a:lnTo>
                  <a:lnTo>
                    <a:pt x="417799" y="1512156"/>
                  </a:lnTo>
                  <a:lnTo>
                    <a:pt x="434335" y="1562862"/>
                  </a:lnTo>
                  <a:lnTo>
                    <a:pt x="451041" y="1613220"/>
                  </a:lnTo>
                  <a:lnTo>
                    <a:pt x="467924" y="1663219"/>
                  </a:lnTo>
                  <a:lnTo>
                    <a:pt x="484988" y="1712847"/>
                  </a:lnTo>
                  <a:lnTo>
                    <a:pt x="502240" y="1762092"/>
                  </a:lnTo>
                  <a:lnTo>
                    <a:pt x="519685" y="1810942"/>
                  </a:lnTo>
                  <a:lnTo>
                    <a:pt x="537330" y="1859384"/>
                  </a:lnTo>
                  <a:lnTo>
                    <a:pt x="555180" y="1907408"/>
                  </a:lnTo>
                  <a:lnTo>
                    <a:pt x="573241" y="1955000"/>
                  </a:lnTo>
                  <a:lnTo>
                    <a:pt x="591519" y="2002149"/>
                  </a:lnTo>
                  <a:lnTo>
                    <a:pt x="610020" y="2048844"/>
                  </a:lnTo>
                  <a:lnTo>
                    <a:pt x="628750" y="2095071"/>
                  </a:lnTo>
                  <a:lnTo>
                    <a:pt x="647714" y="2140819"/>
                  </a:lnTo>
                  <a:lnTo>
                    <a:pt x="666919" y="2186077"/>
                  </a:lnTo>
                  <a:lnTo>
                    <a:pt x="686370" y="2230831"/>
                  </a:lnTo>
                  <a:lnTo>
                    <a:pt x="706074" y="2275071"/>
                  </a:lnTo>
                  <a:lnTo>
                    <a:pt x="726035" y="2318784"/>
                  </a:lnTo>
                  <a:lnTo>
                    <a:pt x="746261" y="2361958"/>
                  </a:lnTo>
                  <a:lnTo>
                    <a:pt x="766756" y="2404581"/>
                  </a:lnTo>
                  <a:lnTo>
                    <a:pt x="787527" y="2446641"/>
                  </a:lnTo>
                  <a:lnTo>
                    <a:pt x="808579" y="2488127"/>
                  </a:lnTo>
                  <a:lnTo>
                    <a:pt x="829919" y="2529026"/>
                  </a:lnTo>
                  <a:lnTo>
                    <a:pt x="851553" y="2569326"/>
                  </a:lnTo>
                  <a:lnTo>
                    <a:pt x="873485" y="2609016"/>
                  </a:lnTo>
                  <a:lnTo>
                    <a:pt x="895723" y="2648083"/>
                  </a:lnTo>
                  <a:lnTo>
                    <a:pt x="918271" y="2686515"/>
                  </a:lnTo>
                  <a:lnTo>
                    <a:pt x="941136" y="2724301"/>
                  </a:lnTo>
                  <a:lnTo>
                    <a:pt x="964324" y="2761429"/>
                  </a:lnTo>
                  <a:lnTo>
                    <a:pt x="987840" y="2797886"/>
                  </a:lnTo>
                  <a:lnTo>
                    <a:pt x="1011691" y="2833660"/>
                  </a:lnTo>
                  <a:lnTo>
                    <a:pt x="1035882" y="2868740"/>
                  </a:lnTo>
                  <a:lnTo>
                    <a:pt x="1060419" y="2903114"/>
                  </a:lnTo>
                  <a:lnTo>
                    <a:pt x="1085308" y="2936769"/>
                  </a:lnTo>
                  <a:lnTo>
                    <a:pt x="1110555" y="2969694"/>
                  </a:lnTo>
                  <a:lnTo>
                    <a:pt x="1136166" y="3001876"/>
                  </a:lnTo>
                  <a:lnTo>
                    <a:pt x="1162146" y="3033305"/>
                  </a:lnTo>
                  <a:lnTo>
                    <a:pt x="1188501" y="3063967"/>
                  </a:lnTo>
                  <a:lnTo>
                    <a:pt x="1215238" y="3093851"/>
                  </a:lnTo>
                  <a:lnTo>
                    <a:pt x="1242363" y="3122944"/>
                  </a:lnTo>
                  <a:lnTo>
                    <a:pt x="1269880" y="3151236"/>
                  </a:lnTo>
                  <a:lnTo>
                    <a:pt x="1297796" y="3178713"/>
                  </a:lnTo>
                  <a:lnTo>
                    <a:pt x="1326117" y="3205364"/>
                  </a:lnTo>
                  <a:lnTo>
                    <a:pt x="1354849" y="3231177"/>
                  </a:lnTo>
                  <a:lnTo>
                    <a:pt x="1383997" y="3256140"/>
                  </a:lnTo>
                  <a:lnTo>
                    <a:pt x="1413568" y="3280241"/>
                  </a:lnTo>
                  <a:lnTo>
                    <a:pt x="1474000" y="3325809"/>
                  </a:lnTo>
                  <a:lnTo>
                    <a:pt x="1536192" y="3367785"/>
                  </a:lnTo>
                  <a:lnTo>
                    <a:pt x="1570693" y="3388976"/>
                  </a:lnTo>
                  <a:lnTo>
                    <a:pt x="1605782" y="3409028"/>
                  </a:lnTo>
                  <a:lnTo>
                    <a:pt x="1641448" y="3427961"/>
                  </a:lnTo>
                  <a:lnTo>
                    <a:pt x="1677681" y="3445793"/>
                  </a:lnTo>
                  <a:lnTo>
                    <a:pt x="1714471" y="3462542"/>
                  </a:lnTo>
                  <a:lnTo>
                    <a:pt x="1751807" y="3478227"/>
                  </a:lnTo>
                  <a:lnTo>
                    <a:pt x="1789679" y="3492865"/>
                  </a:lnTo>
                  <a:lnTo>
                    <a:pt x="1828077" y="3506475"/>
                  </a:lnTo>
                  <a:lnTo>
                    <a:pt x="1866990" y="3519076"/>
                  </a:lnTo>
                  <a:lnTo>
                    <a:pt x="1906408" y="3530685"/>
                  </a:lnTo>
                  <a:lnTo>
                    <a:pt x="1946321" y="3541321"/>
                  </a:lnTo>
                  <a:lnTo>
                    <a:pt x="1986719" y="3551002"/>
                  </a:lnTo>
                  <a:lnTo>
                    <a:pt x="2027591" y="3559747"/>
                  </a:lnTo>
                  <a:lnTo>
                    <a:pt x="2068927" y="3567574"/>
                  </a:lnTo>
                  <a:lnTo>
                    <a:pt x="2110717" y="3574501"/>
                  </a:lnTo>
                  <a:lnTo>
                    <a:pt x="2152950" y="3580546"/>
                  </a:lnTo>
                  <a:lnTo>
                    <a:pt x="2195616" y="3585728"/>
                  </a:lnTo>
                  <a:lnTo>
                    <a:pt x="2238704" y="3590065"/>
                  </a:lnTo>
                  <a:lnTo>
                    <a:pt x="2282205" y="3593576"/>
                  </a:lnTo>
                  <a:lnTo>
                    <a:pt x="2326109" y="3596278"/>
                  </a:lnTo>
                  <a:lnTo>
                    <a:pt x="2370404" y="3598190"/>
                  </a:lnTo>
                  <a:lnTo>
                    <a:pt x="2415080" y="3599330"/>
                  </a:lnTo>
                  <a:lnTo>
                    <a:pt x="2460128" y="3599717"/>
                  </a:lnTo>
                  <a:lnTo>
                    <a:pt x="2505537" y="3599369"/>
                  </a:lnTo>
                  <a:lnTo>
                    <a:pt x="2551296" y="3598303"/>
                  </a:lnTo>
                  <a:lnTo>
                    <a:pt x="2597396" y="3596540"/>
                  </a:lnTo>
                  <a:lnTo>
                    <a:pt x="2643826" y="3594096"/>
                  </a:lnTo>
                  <a:lnTo>
                    <a:pt x="2690576" y="3590990"/>
                  </a:lnTo>
                  <a:lnTo>
                    <a:pt x="2737635" y="3587240"/>
                  </a:lnTo>
                  <a:lnTo>
                    <a:pt x="2784993" y="3582865"/>
                  </a:lnTo>
                  <a:lnTo>
                    <a:pt x="2832640" y="3577883"/>
                  </a:lnTo>
                  <a:lnTo>
                    <a:pt x="2880565" y="3572313"/>
                  </a:lnTo>
                  <a:lnTo>
                    <a:pt x="2928759" y="3566171"/>
                  </a:lnTo>
                  <a:lnTo>
                    <a:pt x="2977210" y="3559478"/>
                  </a:lnTo>
                  <a:lnTo>
                    <a:pt x="3025910" y="3552251"/>
                  </a:lnTo>
                  <a:lnTo>
                    <a:pt x="3074846" y="3544508"/>
                  </a:lnTo>
                  <a:lnTo>
                    <a:pt x="3124010" y="3536268"/>
                  </a:lnTo>
                  <a:lnTo>
                    <a:pt x="3173390" y="3527550"/>
                  </a:lnTo>
                  <a:lnTo>
                    <a:pt x="3222977" y="3518370"/>
                  </a:lnTo>
                  <a:lnTo>
                    <a:pt x="3272760" y="3508748"/>
                  </a:lnTo>
                  <a:lnTo>
                    <a:pt x="3322729" y="3498703"/>
                  </a:lnTo>
                  <a:lnTo>
                    <a:pt x="3372873" y="3488251"/>
                  </a:lnTo>
                  <a:lnTo>
                    <a:pt x="3423183" y="3477412"/>
                  </a:lnTo>
                  <a:lnTo>
                    <a:pt x="3473647" y="3466204"/>
                  </a:lnTo>
                  <a:lnTo>
                    <a:pt x="3524256" y="3454645"/>
                  </a:lnTo>
                  <a:lnTo>
                    <a:pt x="3575000" y="3442753"/>
                  </a:lnTo>
                  <a:lnTo>
                    <a:pt x="3625867" y="3430548"/>
                  </a:lnTo>
                  <a:lnTo>
                    <a:pt x="3676848" y="3418046"/>
                  </a:lnTo>
                  <a:lnTo>
                    <a:pt x="3727933" y="3405267"/>
                  </a:lnTo>
                  <a:lnTo>
                    <a:pt x="3779111" y="3392228"/>
                  </a:lnTo>
                  <a:lnTo>
                    <a:pt x="3830371" y="3378949"/>
                  </a:lnTo>
                  <a:lnTo>
                    <a:pt x="3881704" y="3365446"/>
                  </a:lnTo>
                  <a:lnTo>
                    <a:pt x="3933100" y="3351740"/>
                  </a:lnTo>
                  <a:lnTo>
                    <a:pt x="3984547" y="3337847"/>
                  </a:lnTo>
                  <a:lnTo>
                    <a:pt x="4036036" y="3323786"/>
                  </a:lnTo>
                  <a:lnTo>
                    <a:pt x="4087556" y="3309576"/>
                  </a:lnTo>
                  <a:lnTo>
                    <a:pt x="4139097" y="3295234"/>
                  </a:lnTo>
                  <a:lnTo>
                    <a:pt x="4190649" y="3280780"/>
                  </a:lnTo>
                  <a:lnTo>
                    <a:pt x="4242202" y="3266231"/>
                  </a:lnTo>
                  <a:lnTo>
                    <a:pt x="4293744" y="3251606"/>
                  </a:lnTo>
                  <a:lnTo>
                    <a:pt x="4345266" y="3236923"/>
                  </a:lnTo>
                  <a:lnTo>
                    <a:pt x="4396758" y="3222200"/>
                  </a:lnTo>
                  <a:lnTo>
                    <a:pt x="4448209" y="3207455"/>
                  </a:lnTo>
                  <a:lnTo>
                    <a:pt x="4499610" y="3192708"/>
                  </a:lnTo>
                  <a:lnTo>
                    <a:pt x="4550948" y="3177975"/>
                  </a:lnTo>
                  <a:lnTo>
                    <a:pt x="4602215" y="3163277"/>
                  </a:lnTo>
                  <a:lnTo>
                    <a:pt x="4653400" y="3148630"/>
                  </a:lnTo>
                  <a:lnTo>
                    <a:pt x="4704493" y="3134053"/>
                  </a:lnTo>
                  <a:lnTo>
                    <a:pt x="4755483" y="3119564"/>
                  </a:lnTo>
                  <a:lnTo>
                    <a:pt x="4806360" y="3105182"/>
                  </a:lnTo>
                  <a:lnTo>
                    <a:pt x="4857115" y="3090925"/>
                  </a:lnTo>
                  <a:lnTo>
                    <a:pt x="5968984" y="2677743"/>
                  </a:lnTo>
                  <a:lnTo>
                    <a:pt x="7245445" y="2096135"/>
                  </a:lnTo>
                  <a:lnTo>
                    <a:pt x="8296973" y="1577486"/>
                  </a:lnTo>
                  <a:lnTo>
                    <a:pt x="8734044" y="1353184"/>
                  </a:lnTo>
                </a:path>
              </a:pathLst>
            </a:custGeom>
            <a:noFill/>
            <a:ln cap="flat" cmpd="sng" w="12175">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1" name="Google Shape;561;p32"/>
          <p:cNvSpPr txBox="1"/>
          <p:nvPr/>
        </p:nvSpPr>
        <p:spPr>
          <a:xfrm>
            <a:off x="10657458" y="2086178"/>
            <a:ext cx="121983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85622"/>
                </a:solidFill>
                <a:latin typeface="Times New Roman"/>
                <a:ea typeface="Times New Roman"/>
                <a:cs typeface="Times New Roman"/>
                <a:sym typeface="Times New Roman"/>
              </a:rPr>
              <a:t>Dev set error</a:t>
            </a:r>
            <a:endParaRPr sz="1800">
              <a:solidFill>
                <a:schemeClr val="dk1"/>
              </a:solidFill>
              <a:latin typeface="Times New Roman"/>
              <a:ea typeface="Times New Roman"/>
              <a:cs typeface="Times New Roman"/>
              <a:sym typeface="Times New Roman"/>
            </a:endParaRPr>
          </a:p>
        </p:txBody>
      </p:sp>
      <p:sp>
        <p:nvSpPr>
          <p:cNvPr id="562" name="Google Shape;562;p32"/>
          <p:cNvSpPr txBox="1"/>
          <p:nvPr/>
        </p:nvSpPr>
        <p:spPr>
          <a:xfrm>
            <a:off x="9955530" y="5465775"/>
            <a:ext cx="13068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85622"/>
                </a:solidFill>
                <a:latin typeface="Times New Roman"/>
                <a:ea typeface="Times New Roman"/>
                <a:cs typeface="Times New Roman"/>
                <a:sym typeface="Times New Roman"/>
              </a:rPr>
              <a:t>Training error</a:t>
            </a:r>
            <a:endParaRPr sz="1800">
              <a:solidFill>
                <a:schemeClr val="dk1"/>
              </a:solidFill>
              <a:latin typeface="Times New Roman"/>
              <a:ea typeface="Times New Roman"/>
              <a:cs typeface="Times New Roman"/>
              <a:sym typeface="Times New Roman"/>
            </a:endParaRPr>
          </a:p>
        </p:txBody>
      </p:sp>
      <p:sp>
        <p:nvSpPr>
          <p:cNvPr id="563" name="Google Shape;563;p32"/>
          <p:cNvSpPr txBox="1"/>
          <p:nvPr/>
        </p:nvSpPr>
        <p:spPr>
          <a:xfrm>
            <a:off x="916939" y="6427114"/>
            <a:ext cx="8439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25 June 2018</a:t>
            </a:r>
            <a:endParaRPr sz="1200">
              <a:solidFill>
                <a:schemeClr val="dk1"/>
              </a:solidFill>
              <a:latin typeface="Calibri"/>
              <a:ea typeface="Calibri"/>
              <a:cs typeface="Calibri"/>
              <a:sym typeface="Calibri"/>
            </a:endParaRPr>
          </a:p>
        </p:txBody>
      </p:sp>
      <p:sp>
        <p:nvSpPr>
          <p:cNvPr id="564" name="Google Shape;564;p32"/>
          <p:cNvSpPr txBox="1"/>
          <p:nvPr/>
        </p:nvSpPr>
        <p:spPr>
          <a:xfrm>
            <a:off x="4174997" y="6427114"/>
            <a:ext cx="384238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leadingindia.ai A nationwide AI Skilling and Research Initiative</a:t>
            </a:r>
            <a:endParaRPr sz="1200">
              <a:solidFill>
                <a:schemeClr val="dk1"/>
              </a:solidFill>
              <a:latin typeface="Calibri"/>
              <a:ea typeface="Calibri"/>
              <a:cs typeface="Calibri"/>
              <a:sym typeface="Calibri"/>
            </a:endParaRPr>
          </a:p>
        </p:txBody>
      </p:sp>
      <p:sp>
        <p:nvSpPr>
          <p:cNvPr id="565" name="Google Shape;565;p32"/>
          <p:cNvSpPr txBox="1"/>
          <p:nvPr/>
        </p:nvSpPr>
        <p:spPr>
          <a:xfrm>
            <a:off x="11094211" y="6427114"/>
            <a:ext cx="18097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35</a:t>
            </a:r>
            <a:endParaRPr sz="1200">
              <a:solidFill>
                <a:schemeClr val="dk1"/>
              </a:solidFill>
              <a:latin typeface="Calibri"/>
              <a:ea typeface="Calibri"/>
              <a:cs typeface="Calibri"/>
              <a:sym typeface="Calibri"/>
            </a:endParaRPr>
          </a:p>
        </p:txBody>
      </p:sp>
      <p:sp>
        <p:nvSpPr>
          <p:cNvPr id="566" name="Google Shape;566;p3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67" name="Google Shape;567;p3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1" name="Shape 571"/>
        <p:cNvGrpSpPr/>
        <p:nvPr/>
      </p:nvGrpSpPr>
      <p:grpSpPr>
        <a:xfrm>
          <a:off x="0" y="0"/>
          <a:ext cx="0" cy="0"/>
          <a:chOff x="0" y="0"/>
          <a:chExt cx="0" cy="0"/>
        </a:xfrm>
      </p:grpSpPr>
      <p:sp>
        <p:nvSpPr>
          <p:cNvPr id="572" name="Google Shape;572;p33"/>
          <p:cNvSpPr txBox="1"/>
          <p:nvPr>
            <p:ph type="title"/>
          </p:nvPr>
        </p:nvSpPr>
        <p:spPr>
          <a:xfrm>
            <a:off x="916939" y="626440"/>
            <a:ext cx="33972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Early Stopping</a:t>
            </a:r>
            <a:endParaRPr/>
          </a:p>
        </p:txBody>
      </p:sp>
      <p:sp>
        <p:nvSpPr>
          <p:cNvPr id="573" name="Google Shape;573;p33"/>
          <p:cNvSpPr txBox="1"/>
          <p:nvPr/>
        </p:nvSpPr>
        <p:spPr>
          <a:xfrm>
            <a:off x="2265426" y="1550669"/>
            <a:ext cx="3731260" cy="2237740"/>
          </a:xfrm>
          <a:prstGeom prst="rect">
            <a:avLst/>
          </a:prstGeom>
          <a:noFill/>
          <a:ln cap="flat" cmpd="sng" w="19800">
            <a:solidFill>
              <a:srgbClr val="3C67B0"/>
            </a:solidFill>
            <a:prstDash val="solid"/>
            <a:round/>
            <a:headEnd len="sm" w="sm" type="none"/>
            <a:tailEnd len="sm" w="sm" type="none"/>
          </a:ln>
        </p:spPr>
        <p:txBody>
          <a:bodyPr anchorCtr="0" anchor="t" bIns="0" lIns="0" spcFirstLastPara="1" rIns="0" wrap="square" tIns="167000">
            <a:spAutoFit/>
          </a:bodyPr>
          <a:lstStyle/>
          <a:p>
            <a:pPr indent="0" lvl="0" marL="91440" marR="81915" rtl="0" algn="just">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Sometime dev set error goes  down and then it start going  up. So you may decide to  stop where the curve has  started taking a different  turn.</a:t>
            </a:r>
            <a:endParaRPr sz="2400">
              <a:solidFill>
                <a:schemeClr val="dk1"/>
              </a:solidFill>
              <a:latin typeface="Times New Roman"/>
              <a:ea typeface="Times New Roman"/>
              <a:cs typeface="Times New Roman"/>
              <a:sym typeface="Times New Roman"/>
            </a:endParaRPr>
          </a:p>
        </p:txBody>
      </p:sp>
      <p:sp>
        <p:nvSpPr>
          <p:cNvPr id="574" name="Google Shape;574;p33"/>
          <p:cNvSpPr txBox="1"/>
          <p:nvPr/>
        </p:nvSpPr>
        <p:spPr>
          <a:xfrm>
            <a:off x="6369558" y="1550669"/>
            <a:ext cx="3731260" cy="2237740"/>
          </a:xfrm>
          <a:prstGeom prst="rect">
            <a:avLst/>
          </a:prstGeom>
          <a:noFill/>
          <a:ln cap="flat" cmpd="sng" w="19800">
            <a:solidFill>
              <a:srgbClr val="3C67B0"/>
            </a:solidFill>
            <a:prstDash val="solid"/>
            <a:round/>
            <a:headEnd len="sm" w="sm" type="none"/>
            <a:tailEnd len="sm" w="sm" type="none"/>
          </a:ln>
        </p:spPr>
        <p:txBody>
          <a:bodyPr anchorCtr="0" anchor="t" bIns="0" lIns="0" spcFirstLastPara="1" rIns="0" wrap="square" tIns="625">
            <a:spAutoFit/>
          </a:bodyPr>
          <a:lstStyle/>
          <a:p>
            <a:pPr indent="0" lvl="0" marL="0" marR="0" rtl="0" algn="l">
              <a:lnSpc>
                <a:spcPct val="100000"/>
              </a:lnSpc>
              <a:spcBef>
                <a:spcPts val="0"/>
              </a:spcBef>
              <a:spcAft>
                <a:spcPts val="0"/>
              </a:spcAft>
              <a:buNone/>
            </a:pPr>
            <a:r>
              <a:t/>
            </a:r>
            <a:endParaRPr sz="3300">
              <a:solidFill>
                <a:schemeClr val="dk1"/>
              </a:solidFill>
              <a:latin typeface="Times New Roman"/>
              <a:ea typeface="Times New Roman"/>
              <a:cs typeface="Times New Roman"/>
              <a:sym typeface="Times New Roman"/>
            </a:endParaRPr>
          </a:p>
          <a:p>
            <a:pPr indent="0" lvl="0" marL="91440" marR="83185" rtl="0" algn="just">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By stopping halfway we also  reduce number of iterations  to train and the computation  time.</a:t>
            </a:r>
            <a:endParaRPr sz="2400">
              <a:solidFill>
                <a:schemeClr val="dk1"/>
              </a:solidFill>
              <a:latin typeface="Times New Roman"/>
              <a:ea typeface="Times New Roman"/>
              <a:cs typeface="Times New Roman"/>
              <a:sym typeface="Times New Roman"/>
            </a:endParaRPr>
          </a:p>
        </p:txBody>
      </p:sp>
      <p:sp>
        <p:nvSpPr>
          <p:cNvPr id="575" name="Google Shape;575;p33"/>
          <p:cNvSpPr/>
          <p:nvPr/>
        </p:nvSpPr>
        <p:spPr>
          <a:xfrm>
            <a:off x="2265426" y="4118609"/>
            <a:ext cx="3731260" cy="2239010"/>
          </a:xfrm>
          <a:custGeom>
            <a:rect b="b" l="l" r="r" t="t"/>
            <a:pathLst>
              <a:path extrusionOk="0" h="2239010" w="3731260">
                <a:moveTo>
                  <a:pt x="0" y="2238755"/>
                </a:moveTo>
                <a:lnTo>
                  <a:pt x="3730752" y="2238755"/>
                </a:lnTo>
                <a:lnTo>
                  <a:pt x="3730752" y="0"/>
                </a:lnTo>
                <a:lnTo>
                  <a:pt x="0" y="0"/>
                </a:lnTo>
                <a:lnTo>
                  <a:pt x="0" y="2238755"/>
                </a:lnTo>
                <a:close/>
              </a:path>
            </a:pathLst>
          </a:custGeom>
          <a:noFill/>
          <a:ln cap="flat" cmpd="sng" w="19800">
            <a:solidFill>
              <a:srgbClr val="3C67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33"/>
          <p:cNvSpPr txBox="1"/>
          <p:nvPr/>
        </p:nvSpPr>
        <p:spPr>
          <a:xfrm>
            <a:off x="2356357" y="4067047"/>
            <a:ext cx="3561715" cy="1969135"/>
          </a:xfrm>
          <a:prstGeom prst="rect">
            <a:avLst/>
          </a:prstGeom>
          <a:noFill/>
          <a:ln>
            <a:noFill/>
          </a:ln>
        </p:spPr>
        <p:txBody>
          <a:bodyPr anchorCtr="0" anchor="t" bIns="0" lIns="0" spcFirstLastPara="1" rIns="0" wrap="square" tIns="62850">
            <a:spAutoFit/>
          </a:bodyPr>
          <a:lstStyle/>
          <a:p>
            <a:pPr indent="0" lvl="0" marL="0" marR="5080" rtl="0" algn="just">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Early stopping does not go  fine with orthogonalization  because it contradicts with  our original objective of  optimizing(w,b)  to      the</a:t>
            </a:r>
            <a:endParaRPr sz="2400">
              <a:solidFill>
                <a:schemeClr val="dk1"/>
              </a:solidFill>
              <a:latin typeface="Times New Roman"/>
              <a:ea typeface="Times New Roman"/>
              <a:cs typeface="Times New Roman"/>
              <a:sym typeface="Times New Roman"/>
            </a:endParaRPr>
          </a:p>
          <a:p>
            <a:pPr indent="0" lvl="0" marL="0" marR="5080" rtl="0" algn="r">
              <a:lnSpc>
                <a:spcPct val="103541"/>
              </a:lnSpc>
              <a:spcBef>
                <a:spcPts val="0"/>
              </a:spcBef>
              <a:spcAft>
                <a:spcPts val="0"/>
              </a:spcAft>
              <a:buNone/>
            </a:pPr>
            <a:r>
              <a:rPr lang="en-US" sz="2400">
                <a:solidFill>
                  <a:schemeClr val="dk1"/>
                </a:solidFill>
                <a:latin typeface="Times New Roman"/>
                <a:ea typeface="Times New Roman"/>
                <a:cs typeface="Times New Roman"/>
                <a:sym typeface="Times New Roman"/>
              </a:rPr>
              <a:t>cost</a:t>
            </a:r>
            <a:endParaRPr sz="2400">
              <a:solidFill>
                <a:schemeClr val="dk1"/>
              </a:solidFill>
              <a:latin typeface="Times New Roman"/>
              <a:ea typeface="Times New Roman"/>
              <a:cs typeface="Times New Roman"/>
              <a:sym typeface="Times New Roman"/>
            </a:endParaRPr>
          </a:p>
        </p:txBody>
      </p:sp>
      <p:sp>
        <p:nvSpPr>
          <p:cNvPr id="577" name="Google Shape;577;p3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78" name="Google Shape;578;p3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36</a:t>
            </a:r>
            <a:endParaRPr/>
          </a:p>
        </p:txBody>
      </p:sp>
      <p:sp>
        <p:nvSpPr>
          <p:cNvPr id="579" name="Google Shape;579;p33"/>
          <p:cNvSpPr txBox="1"/>
          <p:nvPr/>
        </p:nvSpPr>
        <p:spPr>
          <a:xfrm>
            <a:off x="2356357" y="5644692"/>
            <a:ext cx="2634615" cy="705485"/>
          </a:xfrm>
          <a:prstGeom prst="rect">
            <a:avLst/>
          </a:prstGeom>
          <a:noFill/>
          <a:ln>
            <a:noFill/>
          </a:ln>
        </p:spPr>
        <p:txBody>
          <a:bodyPr anchorCtr="0" anchor="t" bIns="0" lIns="0" spcFirstLastPara="1" rIns="0" wrap="square" tIns="66675">
            <a:spAutoFit/>
          </a:bodyPr>
          <a:lstStyle/>
          <a:p>
            <a:pPr indent="0" lvl="0" marL="0" marR="5080" rtl="0" algn="l">
              <a:lnSpc>
                <a:spcPct val="102916"/>
              </a:lnSpc>
              <a:spcBef>
                <a:spcPts val="0"/>
              </a:spcBef>
              <a:spcAft>
                <a:spcPts val="0"/>
              </a:spcAft>
              <a:buNone/>
            </a:pPr>
            <a:r>
              <a:rPr lang="en-US" sz="2400">
                <a:solidFill>
                  <a:schemeClr val="dk1"/>
                </a:solidFill>
                <a:latin typeface="Times New Roman"/>
                <a:ea typeface="Times New Roman"/>
                <a:cs typeface="Times New Roman"/>
                <a:sym typeface="Times New Roman"/>
              </a:rPr>
              <a:t>minimum	possible  function.</a:t>
            </a:r>
            <a:endParaRPr sz="2400">
              <a:solidFill>
                <a:schemeClr val="dk1"/>
              </a:solidFill>
              <a:latin typeface="Times New Roman"/>
              <a:ea typeface="Times New Roman"/>
              <a:cs typeface="Times New Roman"/>
              <a:sym typeface="Times New Roman"/>
            </a:endParaRPr>
          </a:p>
        </p:txBody>
      </p:sp>
      <p:sp>
        <p:nvSpPr>
          <p:cNvPr id="580" name="Google Shape;580;p33"/>
          <p:cNvSpPr txBox="1"/>
          <p:nvPr/>
        </p:nvSpPr>
        <p:spPr>
          <a:xfrm>
            <a:off x="6369558" y="4161282"/>
            <a:ext cx="3731260" cy="2239010"/>
          </a:xfrm>
          <a:prstGeom prst="rect">
            <a:avLst/>
          </a:prstGeom>
          <a:noFill/>
          <a:ln cap="flat" cmpd="sng" w="19800">
            <a:solidFill>
              <a:srgbClr val="3C67B0"/>
            </a:solidFill>
            <a:prstDash val="solid"/>
            <a:round/>
            <a:headEnd len="sm" w="sm" type="none"/>
            <a:tailEnd len="sm" w="sm" type="none"/>
          </a:ln>
        </p:spPr>
        <p:txBody>
          <a:bodyPr anchorCtr="0" anchor="t" bIns="0" lIns="0" spcFirstLastPara="1" rIns="0" wrap="square" tIns="5075">
            <a:spAutoFit/>
          </a:bodyPr>
          <a:lstStyle/>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 marR="81915" rtl="0" algn="just">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We are stopping the process  of optimization in between  to take care of the overfitting  which is a different  objective then optimization.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4" name="Shape 584"/>
        <p:cNvGrpSpPr/>
        <p:nvPr/>
      </p:nvGrpSpPr>
      <p:grpSpPr>
        <a:xfrm>
          <a:off x="0" y="0"/>
          <a:ext cx="0" cy="0"/>
          <a:chOff x="0" y="0"/>
          <a:chExt cx="0" cy="0"/>
        </a:xfrm>
      </p:grpSpPr>
      <p:sp>
        <p:nvSpPr>
          <p:cNvPr id="585" name="Google Shape;585;p34"/>
          <p:cNvSpPr txBox="1"/>
          <p:nvPr>
            <p:ph type="title"/>
          </p:nvPr>
        </p:nvSpPr>
        <p:spPr>
          <a:xfrm>
            <a:off x="916939" y="626440"/>
            <a:ext cx="511619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Normalizing Data Sets</a:t>
            </a:r>
            <a:endParaRPr/>
          </a:p>
        </p:txBody>
      </p:sp>
      <p:pic>
        <p:nvPicPr>
          <p:cNvPr id="586" name="Google Shape;586;p34"/>
          <p:cNvPicPr preferRelativeResize="0"/>
          <p:nvPr/>
        </p:nvPicPr>
        <p:blipFill rotWithShape="1">
          <a:blip r:embed="rId3">
            <a:alphaModFix/>
          </a:blip>
          <a:srcRect b="0" l="0" r="0" t="0"/>
          <a:stretch/>
        </p:blipFill>
        <p:spPr>
          <a:xfrm>
            <a:off x="614172" y="2186939"/>
            <a:ext cx="7062216" cy="2560319"/>
          </a:xfrm>
          <a:prstGeom prst="rect">
            <a:avLst/>
          </a:prstGeom>
          <a:noFill/>
          <a:ln>
            <a:noFill/>
          </a:ln>
        </p:spPr>
      </p:pic>
      <p:pic>
        <p:nvPicPr>
          <p:cNvPr id="587" name="Google Shape;587;p34"/>
          <p:cNvPicPr preferRelativeResize="0"/>
          <p:nvPr/>
        </p:nvPicPr>
        <p:blipFill rotWithShape="1">
          <a:blip r:embed="rId4">
            <a:alphaModFix/>
          </a:blip>
          <a:srcRect b="0" l="0" r="0" t="0"/>
          <a:stretch/>
        </p:blipFill>
        <p:spPr>
          <a:xfrm>
            <a:off x="7905543" y="2441448"/>
            <a:ext cx="3655520" cy="2286000"/>
          </a:xfrm>
          <a:prstGeom prst="rect">
            <a:avLst/>
          </a:prstGeom>
          <a:noFill/>
          <a:ln>
            <a:noFill/>
          </a:ln>
        </p:spPr>
      </p:pic>
      <p:sp>
        <p:nvSpPr>
          <p:cNvPr id="588" name="Google Shape;588;p3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589" name="Google Shape;589;p3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3" name="Shape 593"/>
        <p:cNvGrpSpPr/>
        <p:nvPr/>
      </p:nvGrpSpPr>
      <p:grpSpPr>
        <a:xfrm>
          <a:off x="0" y="0"/>
          <a:ext cx="0" cy="0"/>
          <a:chOff x="0" y="0"/>
          <a:chExt cx="0" cy="0"/>
        </a:xfrm>
      </p:grpSpPr>
      <p:sp>
        <p:nvSpPr>
          <p:cNvPr id="594" name="Google Shape;594;p35"/>
          <p:cNvSpPr txBox="1"/>
          <p:nvPr>
            <p:ph type="title"/>
          </p:nvPr>
        </p:nvSpPr>
        <p:spPr>
          <a:xfrm>
            <a:off x="916939" y="626440"/>
            <a:ext cx="940879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Speed up the training/ Why normalization</a:t>
            </a:r>
            <a:endParaRPr/>
          </a:p>
        </p:txBody>
      </p:sp>
      <p:sp>
        <p:nvSpPr>
          <p:cNvPr id="595" name="Google Shape;595;p35"/>
          <p:cNvSpPr/>
          <p:nvPr/>
        </p:nvSpPr>
        <p:spPr>
          <a:xfrm>
            <a:off x="671322" y="1547622"/>
            <a:ext cx="9775190" cy="783590"/>
          </a:xfrm>
          <a:custGeom>
            <a:rect b="b" l="l" r="r" t="t"/>
            <a:pathLst>
              <a:path extrusionOk="0" h="783589" w="9775190">
                <a:moveTo>
                  <a:pt x="0" y="78358"/>
                </a:moveTo>
                <a:lnTo>
                  <a:pt x="7095" y="47845"/>
                </a:lnTo>
                <a:lnTo>
                  <a:pt x="26446" y="22939"/>
                </a:lnTo>
                <a:lnTo>
                  <a:pt x="55147" y="6153"/>
                </a:lnTo>
                <a:lnTo>
                  <a:pt x="90297" y="0"/>
                </a:lnTo>
                <a:lnTo>
                  <a:pt x="9684639" y="0"/>
                </a:lnTo>
                <a:lnTo>
                  <a:pt x="9719804" y="6153"/>
                </a:lnTo>
                <a:lnTo>
                  <a:pt x="9748504" y="22939"/>
                </a:lnTo>
                <a:lnTo>
                  <a:pt x="9767845" y="47845"/>
                </a:lnTo>
                <a:lnTo>
                  <a:pt x="9774936" y="78358"/>
                </a:lnTo>
                <a:lnTo>
                  <a:pt x="9774936" y="704976"/>
                </a:lnTo>
                <a:lnTo>
                  <a:pt x="9767845" y="735490"/>
                </a:lnTo>
                <a:lnTo>
                  <a:pt x="9748504" y="760396"/>
                </a:lnTo>
                <a:lnTo>
                  <a:pt x="9719804" y="777182"/>
                </a:lnTo>
                <a:lnTo>
                  <a:pt x="9684639" y="783336"/>
                </a:lnTo>
                <a:lnTo>
                  <a:pt x="90297" y="783336"/>
                </a:lnTo>
                <a:lnTo>
                  <a:pt x="55147" y="777182"/>
                </a:lnTo>
                <a:lnTo>
                  <a:pt x="26446" y="760396"/>
                </a:lnTo>
                <a:lnTo>
                  <a:pt x="7095" y="735490"/>
                </a:lnTo>
                <a:lnTo>
                  <a:pt x="0" y="704976"/>
                </a:lnTo>
                <a:lnTo>
                  <a:pt x="0" y="78358"/>
                </a:lnTo>
                <a:close/>
              </a:path>
            </a:pathLst>
          </a:custGeom>
          <a:noFill/>
          <a:ln cap="flat" cmpd="sng" w="19800">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35"/>
          <p:cNvSpPr/>
          <p:nvPr/>
        </p:nvSpPr>
        <p:spPr>
          <a:xfrm>
            <a:off x="1078230" y="2792729"/>
            <a:ext cx="9775190" cy="783590"/>
          </a:xfrm>
          <a:custGeom>
            <a:rect b="b" l="l" r="r" t="t"/>
            <a:pathLst>
              <a:path extrusionOk="0" h="783589" w="9775190">
                <a:moveTo>
                  <a:pt x="0" y="78359"/>
                </a:moveTo>
                <a:lnTo>
                  <a:pt x="7095" y="47845"/>
                </a:lnTo>
                <a:lnTo>
                  <a:pt x="26446" y="22939"/>
                </a:lnTo>
                <a:lnTo>
                  <a:pt x="55147" y="6153"/>
                </a:lnTo>
                <a:lnTo>
                  <a:pt x="90297" y="0"/>
                </a:lnTo>
                <a:lnTo>
                  <a:pt x="9684639" y="0"/>
                </a:lnTo>
                <a:lnTo>
                  <a:pt x="9719804" y="6153"/>
                </a:lnTo>
                <a:lnTo>
                  <a:pt x="9748504" y="22939"/>
                </a:lnTo>
                <a:lnTo>
                  <a:pt x="9767845" y="47845"/>
                </a:lnTo>
                <a:lnTo>
                  <a:pt x="9774936" y="78359"/>
                </a:lnTo>
                <a:lnTo>
                  <a:pt x="9774936" y="704977"/>
                </a:lnTo>
                <a:lnTo>
                  <a:pt x="9767845" y="735490"/>
                </a:lnTo>
                <a:lnTo>
                  <a:pt x="9748504" y="760396"/>
                </a:lnTo>
                <a:lnTo>
                  <a:pt x="9719804" y="777182"/>
                </a:lnTo>
                <a:lnTo>
                  <a:pt x="9684639" y="783336"/>
                </a:lnTo>
                <a:lnTo>
                  <a:pt x="90297" y="783336"/>
                </a:lnTo>
                <a:lnTo>
                  <a:pt x="55147" y="777182"/>
                </a:lnTo>
                <a:lnTo>
                  <a:pt x="26446" y="760396"/>
                </a:lnTo>
                <a:lnTo>
                  <a:pt x="7095" y="735490"/>
                </a:lnTo>
                <a:lnTo>
                  <a:pt x="0" y="704977"/>
                </a:lnTo>
                <a:lnTo>
                  <a:pt x="0" y="78359"/>
                </a:lnTo>
                <a:close/>
              </a:path>
            </a:pathLst>
          </a:custGeom>
          <a:noFill/>
          <a:ln cap="flat" cmpd="sng" w="19800">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35"/>
          <p:cNvSpPr/>
          <p:nvPr/>
        </p:nvSpPr>
        <p:spPr>
          <a:xfrm>
            <a:off x="1747266" y="3867150"/>
            <a:ext cx="9775190" cy="783590"/>
          </a:xfrm>
          <a:custGeom>
            <a:rect b="b" l="l" r="r" t="t"/>
            <a:pathLst>
              <a:path extrusionOk="0" h="783589" w="9775190">
                <a:moveTo>
                  <a:pt x="0" y="78358"/>
                </a:moveTo>
                <a:lnTo>
                  <a:pt x="7090" y="47845"/>
                </a:lnTo>
                <a:lnTo>
                  <a:pt x="26431" y="22939"/>
                </a:lnTo>
                <a:lnTo>
                  <a:pt x="55131" y="6153"/>
                </a:lnTo>
                <a:lnTo>
                  <a:pt x="90296" y="0"/>
                </a:lnTo>
                <a:lnTo>
                  <a:pt x="9684639" y="0"/>
                </a:lnTo>
                <a:lnTo>
                  <a:pt x="9719804" y="6153"/>
                </a:lnTo>
                <a:lnTo>
                  <a:pt x="9748504" y="22939"/>
                </a:lnTo>
                <a:lnTo>
                  <a:pt x="9767845" y="47845"/>
                </a:lnTo>
                <a:lnTo>
                  <a:pt x="9774936" y="78358"/>
                </a:lnTo>
                <a:lnTo>
                  <a:pt x="9774936" y="704976"/>
                </a:lnTo>
                <a:lnTo>
                  <a:pt x="9767845" y="735490"/>
                </a:lnTo>
                <a:lnTo>
                  <a:pt x="9748504" y="760396"/>
                </a:lnTo>
                <a:lnTo>
                  <a:pt x="9719804" y="777182"/>
                </a:lnTo>
                <a:lnTo>
                  <a:pt x="9684639" y="783336"/>
                </a:lnTo>
                <a:lnTo>
                  <a:pt x="90296" y="783336"/>
                </a:lnTo>
                <a:lnTo>
                  <a:pt x="55131" y="777182"/>
                </a:lnTo>
                <a:lnTo>
                  <a:pt x="26431" y="760396"/>
                </a:lnTo>
                <a:lnTo>
                  <a:pt x="7090" y="735490"/>
                </a:lnTo>
                <a:lnTo>
                  <a:pt x="0" y="704976"/>
                </a:lnTo>
                <a:lnTo>
                  <a:pt x="0" y="78358"/>
                </a:lnTo>
                <a:close/>
              </a:path>
            </a:pathLst>
          </a:custGeom>
          <a:noFill/>
          <a:ln cap="flat" cmpd="sng" w="19800">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35"/>
          <p:cNvSpPr/>
          <p:nvPr/>
        </p:nvSpPr>
        <p:spPr>
          <a:xfrm>
            <a:off x="2210561" y="4969002"/>
            <a:ext cx="9775190" cy="783590"/>
          </a:xfrm>
          <a:custGeom>
            <a:rect b="b" l="l" r="r" t="t"/>
            <a:pathLst>
              <a:path extrusionOk="0" h="783589" w="9775190">
                <a:moveTo>
                  <a:pt x="0" y="78359"/>
                </a:moveTo>
                <a:lnTo>
                  <a:pt x="7090" y="47845"/>
                </a:lnTo>
                <a:lnTo>
                  <a:pt x="26431" y="22939"/>
                </a:lnTo>
                <a:lnTo>
                  <a:pt x="55131" y="6153"/>
                </a:lnTo>
                <a:lnTo>
                  <a:pt x="90296" y="0"/>
                </a:lnTo>
                <a:lnTo>
                  <a:pt x="9684639" y="0"/>
                </a:lnTo>
                <a:lnTo>
                  <a:pt x="9719804" y="6153"/>
                </a:lnTo>
                <a:lnTo>
                  <a:pt x="9748504" y="22939"/>
                </a:lnTo>
                <a:lnTo>
                  <a:pt x="9767845" y="47845"/>
                </a:lnTo>
                <a:lnTo>
                  <a:pt x="9774936" y="78359"/>
                </a:lnTo>
                <a:lnTo>
                  <a:pt x="9774936" y="705002"/>
                </a:lnTo>
                <a:lnTo>
                  <a:pt x="9767845" y="735490"/>
                </a:lnTo>
                <a:lnTo>
                  <a:pt x="9748504" y="760390"/>
                </a:lnTo>
                <a:lnTo>
                  <a:pt x="9719804" y="777179"/>
                </a:lnTo>
                <a:lnTo>
                  <a:pt x="9684639" y="783336"/>
                </a:lnTo>
                <a:lnTo>
                  <a:pt x="90296" y="783336"/>
                </a:lnTo>
                <a:lnTo>
                  <a:pt x="55131" y="777179"/>
                </a:lnTo>
                <a:lnTo>
                  <a:pt x="26431" y="760390"/>
                </a:lnTo>
                <a:lnTo>
                  <a:pt x="7090" y="735490"/>
                </a:lnTo>
                <a:lnTo>
                  <a:pt x="0" y="705002"/>
                </a:lnTo>
                <a:lnTo>
                  <a:pt x="0" y="78359"/>
                </a:lnTo>
                <a:close/>
              </a:path>
            </a:pathLst>
          </a:custGeom>
          <a:noFill/>
          <a:ln cap="flat" cmpd="sng" w="19800">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35"/>
          <p:cNvSpPr txBox="1"/>
          <p:nvPr/>
        </p:nvSpPr>
        <p:spPr>
          <a:xfrm>
            <a:off x="772464" y="1550289"/>
            <a:ext cx="8808720" cy="4142104"/>
          </a:xfrm>
          <a:prstGeom prst="rect">
            <a:avLst/>
          </a:prstGeom>
          <a:noFill/>
          <a:ln>
            <a:noFill/>
          </a:ln>
        </p:spPr>
        <p:txBody>
          <a:bodyPr anchorCtr="0" anchor="t" bIns="0" lIns="0" spcFirstLastPara="1" rIns="0" wrap="square" tIns="53975">
            <a:spAutoFit/>
          </a:bodyPr>
          <a:lstStyle/>
          <a:p>
            <a:pPr indent="0" lvl="0" marL="12700" marR="574675" rtl="0" algn="l">
              <a:lnSpc>
                <a:spcPct val="107916"/>
              </a:lnSpc>
              <a:spcBef>
                <a:spcPts val="0"/>
              </a:spcBef>
              <a:spcAft>
                <a:spcPts val="0"/>
              </a:spcAft>
              <a:buNone/>
            </a:pPr>
            <a:r>
              <a:rPr lang="en-US" sz="2400">
                <a:solidFill>
                  <a:schemeClr val="dk1"/>
                </a:solidFill>
                <a:latin typeface="Times New Roman"/>
                <a:ea typeface="Times New Roman"/>
                <a:cs typeface="Times New Roman"/>
                <a:sym typeface="Times New Roman"/>
              </a:rPr>
              <a:t>Use same normalizer in the test set also, exactly in the same way as  training set</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3700">
              <a:solidFill>
                <a:schemeClr val="dk1"/>
              </a:solidFill>
              <a:latin typeface="Times New Roman"/>
              <a:ea typeface="Times New Roman"/>
              <a:cs typeface="Times New Roman"/>
              <a:sym typeface="Times New Roman"/>
            </a:endParaRPr>
          </a:p>
          <a:p>
            <a:pPr indent="0" lvl="0" marL="419100" marR="0" rtl="0" algn="l">
              <a:lnSpc>
                <a:spcPct val="114166"/>
              </a:lnSpc>
              <a:spcBef>
                <a:spcPts val="5"/>
              </a:spcBef>
              <a:spcAft>
                <a:spcPts val="0"/>
              </a:spcAft>
              <a:buNone/>
            </a:pPr>
            <a:r>
              <a:rPr lang="en-US" sz="2400">
                <a:solidFill>
                  <a:schemeClr val="dk1"/>
                </a:solidFill>
                <a:latin typeface="Times New Roman"/>
                <a:ea typeface="Times New Roman"/>
                <a:cs typeface="Times New Roman"/>
                <a:sym typeface="Times New Roman"/>
              </a:rPr>
              <a:t>If the features are on different scale 1, 1000 and 0,1 weights will end</a:t>
            </a:r>
            <a:endParaRPr sz="2400">
              <a:solidFill>
                <a:schemeClr val="dk1"/>
              </a:solidFill>
              <a:latin typeface="Times New Roman"/>
              <a:ea typeface="Times New Roman"/>
              <a:cs typeface="Times New Roman"/>
              <a:sym typeface="Times New Roman"/>
            </a:endParaRPr>
          </a:p>
          <a:p>
            <a:pPr indent="0" lvl="0" marL="419100" marR="0" rtl="0" algn="l">
              <a:lnSpc>
                <a:spcPct val="114166"/>
              </a:lnSpc>
              <a:spcBef>
                <a:spcPts val="0"/>
              </a:spcBef>
              <a:spcAft>
                <a:spcPts val="0"/>
              </a:spcAft>
              <a:buNone/>
            </a:pPr>
            <a:r>
              <a:rPr lang="en-US" sz="2400">
                <a:solidFill>
                  <a:schemeClr val="dk1"/>
                </a:solidFill>
                <a:latin typeface="Times New Roman"/>
                <a:ea typeface="Times New Roman"/>
                <a:cs typeface="Times New Roman"/>
                <a:sym typeface="Times New Roman"/>
              </a:rPr>
              <a:t>up taking very different values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2850">
              <a:solidFill>
                <a:schemeClr val="dk1"/>
              </a:solidFill>
              <a:latin typeface="Times New Roman"/>
              <a:ea typeface="Times New Roman"/>
              <a:cs typeface="Times New Roman"/>
              <a:sym typeface="Times New Roman"/>
            </a:endParaRPr>
          </a:p>
          <a:p>
            <a:pPr indent="0" lvl="0" marL="1088390" marR="266065" rtl="0" algn="l">
              <a:lnSpc>
                <a:spcPct val="107916"/>
              </a:lnSpc>
              <a:spcBef>
                <a:spcPts val="0"/>
              </a:spcBef>
              <a:spcAft>
                <a:spcPts val="0"/>
              </a:spcAft>
              <a:buNone/>
            </a:pPr>
            <a:r>
              <a:rPr lang="en-US" sz="2400">
                <a:solidFill>
                  <a:schemeClr val="dk1"/>
                </a:solidFill>
                <a:latin typeface="Times New Roman"/>
                <a:ea typeface="Times New Roman"/>
                <a:cs typeface="Times New Roman"/>
                <a:sym typeface="Times New Roman"/>
              </a:rPr>
              <a:t>More steps may be needed to reach the optimal value and the  learning can be slow.</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3000">
              <a:solidFill>
                <a:schemeClr val="dk1"/>
              </a:solidFill>
              <a:latin typeface="Times New Roman"/>
              <a:ea typeface="Times New Roman"/>
              <a:cs typeface="Times New Roman"/>
              <a:sym typeface="Times New Roman"/>
            </a:endParaRPr>
          </a:p>
          <a:p>
            <a:pPr indent="0" lvl="0" marL="1551305" marR="223520" rtl="0" algn="l">
              <a:lnSpc>
                <a:spcPct val="107916"/>
              </a:lnSpc>
              <a:spcBef>
                <a:spcPts val="0"/>
              </a:spcBef>
              <a:spcAft>
                <a:spcPts val="0"/>
              </a:spcAft>
              <a:buNone/>
            </a:pPr>
            <a:r>
              <a:rPr lang="en-US" sz="2400">
                <a:solidFill>
                  <a:schemeClr val="dk1"/>
                </a:solidFill>
                <a:latin typeface="Times New Roman"/>
                <a:ea typeface="Times New Roman"/>
                <a:cs typeface="Times New Roman"/>
                <a:sym typeface="Times New Roman"/>
              </a:rPr>
              <a:t>Shape of the Normalized bowl will be more spherical and  symmetrical making it easier to faster to optimize</a:t>
            </a:r>
            <a:endParaRPr sz="2400">
              <a:solidFill>
                <a:schemeClr val="dk1"/>
              </a:solidFill>
              <a:latin typeface="Times New Roman"/>
              <a:ea typeface="Times New Roman"/>
              <a:cs typeface="Times New Roman"/>
              <a:sym typeface="Times New Roman"/>
            </a:endParaRPr>
          </a:p>
        </p:txBody>
      </p:sp>
      <p:sp>
        <p:nvSpPr>
          <p:cNvPr id="600" name="Google Shape;600;p3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601" name="Google Shape;601;p3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38</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5" name="Shape 605"/>
        <p:cNvGrpSpPr/>
        <p:nvPr/>
      </p:nvGrpSpPr>
      <p:grpSpPr>
        <a:xfrm>
          <a:off x="0" y="0"/>
          <a:ext cx="0" cy="0"/>
          <a:chOff x="0" y="0"/>
          <a:chExt cx="0" cy="0"/>
        </a:xfrm>
      </p:grpSpPr>
      <p:sp>
        <p:nvSpPr>
          <p:cNvPr id="606" name="Google Shape;606;p36"/>
          <p:cNvSpPr txBox="1"/>
          <p:nvPr>
            <p:ph type="title"/>
          </p:nvPr>
        </p:nvSpPr>
        <p:spPr>
          <a:xfrm>
            <a:off x="916939" y="626440"/>
            <a:ext cx="59556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Normalizing Training Sets</a:t>
            </a:r>
            <a:endParaRPr/>
          </a:p>
        </p:txBody>
      </p:sp>
      <p:sp>
        <p:nvSpPr>
          <p:cNvPr id="607" name="Google Shape;607;p36"/>
          <p:cNvSpPr txBox="1"/>
          <p:nvPr/>
        </p:nvSpPr>
        <p:spPr>
          <a:xfrm>
            <a:off x="1122375" y="1534109"/>
            <a:ext cx="210502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6F2F9F"/>
                </a:solidFill>
                <a:latin typeface="Times New Roman"/>
                <a:ea typeface="Times New Roman"/>
                <a:cs typeface="Times New Roman"/>
                <a:sym typeface="Times New Roman"/>
              </a:rPr>
              <a:t>Subtract Mean</a:t>
            </a:r>
            <a:endParaRPr sz="2800">
              <a:solidFill>
                <a:schemeClr val="dk1"/>
              </a:solidFill>
              <a:latin typeface="Times New Roman"/>
              <a:ea typeface="Times New Roman"/>
              <a:cs typeface="Times New Roman"/>
              <a:sym typeface="Times New Roman"/>
            </a:endParaRPr>
          </a:p>
        </p:txBody>
      </p:sp>
      <p:sp>
        <p:nvSpPr>
          <p:cNvPr id="608" name="Google Shape;608;p36"/>
          <p:cNvSpPr txBox="1"/>
          <p:nvPr/>
        </p:nvSpPr>
        <p:spPr>
          <a:xfrm>
            <a:off x="4154423" y="2606167"/>
            <a:ext cx="581660" cy="45212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𝜇 =</a:t>
            </a:r>
            <a:endParaRPr sz="2800">
              <a:solidFill>
                <a:schemeClr val="dk1"/>
              </a:solidFill>
              <a:latin typeface="Cambria Math"/>
              <a:ea typeface="Cambria Math"/>
              <a:cs typeface="Cambria Math"/>
              <a:sym typeface="Cambria Math"/>
            </a:endParaRPr>
          </a:p>
        </p:txBody>
      </p:sp>
      <p:sp>
        <p:nvSpPr>
          <p:cNvPr id="609" name="Google Shape;609;p36"/>
          <p:cNvSpPr/>
          <p:nvPr/>
        </p:nvSpPr>
        <p:spPr>
          <a:xfrm>
            <a:off x="4821301" y="2860420"/>
            <a:ext cx="304800" cy="22860"/>
          </a:xfrm>
          <a:custGeom>
            <a:rect b="b" l="l" r="r" t="t"/>
            <a:pathLst>
              <a:path extrusionOk="0" h="22860" w="304800">
                <a:moveTo>
                  <a:pt x="304800" y="0"/>
                </a:moveTo>
                <a:lnTo>
                  <a:pt x="0" y="0"/>
                </a:lnTo>
                <a:lnTo>
                  <a:pt x="0" y="22860"/>
                </a:lnTo>
                <a:lnTo>
                  <a:pt x="304800" y="22860"/>
                </a:lnTo>
                <a:lnTo>
                  <a:pt x="304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36"/>
          <p:cNvSpPr txBox="1"/>
          <p:nvPr/>
        </p:nvSpPr>
        <p:spPr>
          <a:xfrm>
            <a:off x="4875276" y="2337942"/>
            <a:ext cx="209550" cy="45212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1</a:t>
            </a:r>
            <a:endParaRPr sz="2800">
              <a:solidFill>
                <a:schemeClr val="dk1"/>
              </a:solidFill>
              <a:latin typeface="Cambria Math"/>
              <a:ea typeface="Cambria Math"/>
              <a:cs typeface="Cambria Math"/>
              <a:sym typeface="Cambria Math"/>
            </a:endParaRPr>
          </a:p>
        </p:txBody>
      </p:sp>
      <p:sp>
        <p:nvSpPr>
          <p:cNvPr id="611" name="Google Shape;611;p36"/>
          <p:cNvSpPr txBox="1"/>
          <p:nvPr/>
        </p:nvSpPr>
        <p:spPr>
          <a:xfrm>
            <a:off x="4821935" y="2843606"/>
            <a:ext cx="311150" cy="45212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𝑚</a:t>
            </a:r>
            <a:endParaRPr sz="2800">
              <a:solidFill>
                <a:schemeClr val="dk1"/>
              </a:solidFill>
              <a:latin typeface="Cambria Math"/>
              <a:ea typeface="Cambria Math"/>
              <a:cs typeface="Cambria Math"/>
              <a:sym typeface="Cambria Math"/>
            </a:endParaRPr>
          </a:p>
        </p:txBody>
      </p:sp>
      <p:sp>
        <p:nvSpPr>
          <p:cNvPr id="612" name="Google Shape;612;p36"/>
          <p:cNvSpPr txBox="1"/>
          <p:nvPr/>
        </p:nvSpPr>
        <p:spPr>
          <a:xfrm>
            <a:off x="5135371" y="2476626"/>
            <a:ext cx="1287780" cy="648970"/>
          </a:xfrm>
          <a:prstGeom prst="rect">
            <a:avLst/>
          </a:prstGeom>
          <a:noFill/>
          <a:ln>
            <a:noFill/>
          </a:ln>
        </p:spPr>
        <p:txBody>
          <a:bodyPr anchorCtr="0" anchor="t" bIns="0" lIns="0" spcFirstLastPara="1" rIns="0" wrap="square" tIns="12050">
            <a:spAutoFit/>
          </a:bodyPr>
          <a:lstStyle/>
          <a:p>
            <a:pPr indent="0" lvl="0" marL="50800" marR="0" rtl="0" algn="l">
              <a:lnSpc>
                <a:spcPct val="69166"/>
              </a:lnSpc>
              <a:spcBef>
                <a:spcPts val="0"/>
              </a:spcBef>
              <a:spcAft>
                <a:spcPts val="0"/>
              </a:spcAft>
              <a:buNone/>
            </a:pPr>
            <a:r>
              <a:rPr baseline="-25000" lang="en-US" sz="4200">
                <a:solidFill>
                  <a:schemeClr val="dk1"/>
                </a:solidFill>
                <a:latin typeface="Cambria Math"/>
                <a:ea typeface="Cambria Math"/>
                <a:cs typeface="Cambria Math"/>
                <a:sym typeface="Cambria Math"/>
              </a:rPr>
              <a:t>Σ</a:t>
            </a:r>
            <a:r>
              <a:rPr baseline="30000" lang="en-US" sz="3075">
                <a:solidFill>
                  <a:schemeClr val="dk1"/>
                </a:solidFill>
                <a:latin typeface="Cambria Math"/>
                <a:ea typeface="Cambria Math"/>
                <a:cs typeface="Cambria Math"/>
                <a:sym typeface="Cambria Math"/>
              </a:rPr>
              <a:t>𝑚	</a:t>
            </a:r>
            <a:r>
              <a:rPr baseline="-25000" lang="en-US" sz="4200">
                <a:solidFill>
                  <a:schemeClr val="dk1"/>
                </a:solidFill>
                <a:latin typeface="Cambria Math"/>
                <a:ea typeface="Cambria Math"/>
                <a:cs typeface="Cambria Math"/>
                <a:sym typeface="Cambria Math"/>
              </a:rPr>
              <a:t>𝑥</a:t>
            </a:r>
            <a:r>
              <a:rPr lang="en-US" sz="2050">
                <a:solidFill>
                  <a:schemeClr val="dk1"/>
                </a:solidFill>
                <a:latin typeface="Cambria Math"/>
                <a:ea typeface="Cambria Math"/>
                <a:cs typeface="Cambria Math"/>
                <a:sym typeface="Cambria Math"/>
              </a:rPr>
              <a:t>(𝑖)</a:t>
            </a:r>
            <a:endParaRPr sz="2050">
              <a:solidFill>
                <a:schemeClr val="dk1"/>
              </a:solidFill>
              <a:latin typeface="Cambria Math"/>
              <a:ea typeface="Cambria Math"/>
              <a:cs typeface="Cambria Math"/>
              <a:sym typeface="Cambria Math"/>
            </a:endParaRPr>
          </a:p>
          <a:p>
            <a:pPr indent="0" lvl="0" marL="245745" marR="0" rtl="0" algn="l">
              <a:lnSpc>
                <a:spcPct val="97804"/>
              </a:lnSpc>
              <a:spcBef>
                <a:spcPts val="0"/>
              </a:spcBef>
              <a:spcAft>
                <a:spcPts val="0"/>
              </a:spcAft>
              <a:buNone/>
            </a:pPr>
            <a:r>
              <a:rPr lang="en-US" sz="2050">
                <a:solidFill>
                  <a:schemeClr val="dk1"/>
                </a:solidFill>
                <a:latin typeface="Cambria Math"/>
                <a:ea typeface="Cambria Math"/>
                <a:cs typeface="Cambria Math"/>
                <a:sym typeface="Cambria Math"/>
              </a:rPr>
              <a:t>𝑙=1</a:t>
            </a:r>
            <a:endParaRPr sz="2050">
              <a:solidFill>
                <a:schemeClr val="dk1"/>
              </a:solidFill>
              <a:latin typeface="Cambria Math"/>
              <a:ea typeface="Cambria Math"/>
              <a:cs typeface="Cambria Math"/>
              <a:sym typeface="Cambria Math"/>
            </a:endParaRPr>
          </a:p>
        </p:txBody>
      </p:sp>
      <p:sp>
        <p:nvSpPr>
          <p:cNvPr id="613" name="Google Shape;613;p36"/>
          <p:cNvSpPr txBox="1"/>
          <p:nvPr/>
        </p:nvSpPr>
        <p:spPr>
          <a:xfrm>
            <a:off x="1122375" y="3190112"/>
            <a:ext cx="4890770" cy="1305560"/>
          </a:xfrm>
          <a:prstGeom prst="rect">
            <a:avLst/>
          </a:prstGeom>
          <a:noFill/>
          <a:ln>
            <a:noFill/>
          </a:ln>
        </p:spPr>
        <p:txBody>
          <a:bodyPr anchorCtr="0" anchor="t" bIns="0" lIns="0" spcFirstLastPara="1" rIns="0" wrap="square" tIns="12050">
            <a:spAutoFit/>
          </a:bodyPr>
          <a:lstStyle/>
          <a:p>
            <a:pPr indent="0" lvl="0" marL="0" marR="5080" rtl="0" algn="r">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𝑥 = 𝑥 − 𝜇</a:t>
            </a:r>
            <a:endParaRPr sz="2800">
              <a:solidFill>
                <a:schemeClr val="dk1"/>
              </a:solidFill>
              <a:latin typeface="Cambria Math"/>
              <a:ea typeface="Cambria Math"/>
              <a:cs typeface="Cambria Math"/>
              <a:sym typeface="Cambria Math"/>
            </a:endParaRPr>
          </a:p>
          <a:p>
            <a:pPr indent="0" lvl="0" marL="0" marR="0" rtl="0" algn="l">
              <a:lnSpc>
                <a:spcPct val="100000"/>
              </a:lnSpc>
              <a:spcBef>
                <a:spcPts val="15"/>
              </a:spcBef>
              <a:spcAft>
                <a:spcPts val="0"/>
              </a:spcAft>
              <a:buNone/>
            </a:pPr>
            <a:r>
              <a:t/>
            </a:r>
            <a:endParaRPr sz="2850">
              <a:solidFill>
                <a:schemeClr val="dk1"/>
              </a:solidFill>
              <a:latin typeface="Cambria Math"/>
              <a:ea typeface="Cambria Math"/>
              <a:cs typeface="Cambria Math"/>
              <a:sym typeface="Cambria Math"/>
            </a:endParaRPr>
          </a:p>
          <a:p>
            <a:pPr indent="0" lvl="0" marL="12700" marR="0" rtl="0" algn="l">
              <a:lnSpc>
                <a:spcPct val="100000"/>
              </a:lnSpc>
              <a:spcBef>
                <a:spcPts val="5"/>
              </a:spcBef>
              <a:spcAft>
                <a:spcPts val="0"/>
              </a:spcAft>
              <a:buNone/>
            </a:pPr>
            <a:r>
              <a:rPr lang="en-US" sz="2800">
                <a:solidFill>
                  <a:srgbClr val="6F2F9F"/>
                </a:solidFill>
                <a:latin typeface="Times New Roman"/>
                <a:ea typeface="Times New Roman"/>
                <a:cs typeface="Times New Roman"/>
                <a:sym typeface="Times New Roman"/>
              </a:rPr>
              <a:t>Normalize Variance</a:t>
            </a:r>
            <a:endParaRPr sz="2800">
              <a:solidFill>
                <a:schemeClr val="dk1"/>
              </a:solidFill>
              <a:latin typeface="Times New Roman"/>
              <a:ea typeface="Times New Roman"/>
              <a:cs typeface="Times New Roman"/>
              <a:sym typeface="Times New Roman"/>
            </a:endParaRPr>
          </a:p>
        </p:txBody>
      </p:sp>
      <p:sp>
        <p:nvSpPr>
          <p:cNvPr id="614" name="Google Shape;614;p36"/>
          <p:cNvSpPr/>
          <p:nvPr/>
        </p:nvSpPr>
        <p:spPr>
          <a:xfrm>
            <a:off x="4568316" y="5368925"/>
            <a:ext cx="304800" cy="22860"/>
          </a:xfrm>
          <a:custGeom>
            <a:rect b="b" l="l" r="r" t="t"/>
            <a:pathLst>
              <a:path extrusionOk="0" h="22860" w="304800">
                <a:moveTo>
                  <a:pt x="304800" y="0"/>
                </a:moveTo>
                <a:lnTo>
                  <a:pt x="0" y="0"/>
                </a:lnTo>
                <a:lnTo>
                  <a:pt x="0" y="22859"/>
                </a:lnTo>
                <a:lnTo>
                  <a:pt x="304800" y="22859"/>
                </a:lnTo>
                <a:lnTo>
                  <a:pt x="304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36"/>
          <p:cNvSpPr txBox="1"/>
          <p:nvPr/>
        </p:nvSpPr>
        <p:spPr>
          <a:xfrm>
            <a:off x="4568952" y="5352694"/>
            <a:ext cx="311150" cy="45212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𝑚</a:t>
            </a:r>
            <a:endParaRPr sz="2800">
              <a:solidFill>
                <a:schemeClr val="dk1"/>
              </a:solidFill>
              <a:latin typeface="Cambria Math"/>
              <a:ea typeface="Cambria Math"/>
              <a:cs typeface="Cambria Math"/>
              <a:sym typeface="Cambria Math"/>
            </a:endParaRPr>
          </a:p>
        </p:txBody>
      </p:sp>
      <p:sp>
        <p:nvSpPr>
          <p:cNvPr id="616" name="Google Shape;616;p36"/>
          <p:cNvSpPr txBox="1"/>
          <p:nvPr/>
        </p:nvSpPr>
        <p:spPr>
          <a:xfrm>
            <a:off x="5126735" y="5301234"/>
            <a:ext cx="452755" cy="336550"/>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2050">
                <a:solidFill>
                  <a:schemeClr val="dk1"/>
                </a:solidFill>
                <a:latin typeface="Cambria Math"/>
                <a:ea typeface="Cambria Math"/>
                <a:cs typeface="Cambria Math"/>
                <a:sym typeface="Cambria Math"/>
              </a:rPr>
              <a:t>𝑖=1</a:t>
            </a:r>
            <a:endParaRPr sz="2050">
              <a:solidFill>
                <a:schemeClr val="dk1"/>
              </a:solidFill>
              <a:latin typeface="Cambria Math"/>
              <a:ea typeface="Cambria Math"/>
              <a:cs typeface="Cambria Math"/>
              <a:sym typeface="Cambria Math"/>
            </a:endParaRPr>
          </a:p>
        </p:txBody>
      </p:sp>
      <p:sp>
        <p:nvSpPr>
          <p:cNvPr id="617" name="Google Shape;617;p36"/>
          <p:cNvSpPr txBox="1"/>
          <p:nvPr/>
        </p:nvSpPr>
        <p:spPr>
          <a:xfrm>
            <a:off x="3672840" y="5115305"/>
            <a:ext cx="3195320" cy="45212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𝜎</a:t>
            </a:r>
            <a:r>
              <a:rPr baseline="30000" lang="en-US" sz="3075">
                <a:solidFill>
                  <a:schemeClr val="dk1"/>
                </a:solidFill>
                <a:latin typeface="Cambria Math"/>
                <a:ea typeface="Cambria Math"/>
                <a:cs typeface="Cambria Math"/>
                <a:sym typeface="Cambria Math"/>
              </a:rPr>
              <a:t>2 </a:t>
            </a:r>
            <a:r>
              <a:rPr lang="en-US" sz="2800">
                <a:solidFill>
                  <a:schemeClr val="dk1"/>
                </a:solidFill>
                <a:latin typeface="Cambria Math"/>
                <a:ea typeface="Cambria Math"/>
                <a:cs typeface="Cambria Math"/>
                <a:sym typeface="Cambria Math"/>
              </a:rPr>
              <a:t>=	</a:t>
            </a:r>
            <a:r>
              <a:rPr baseline="30000" lang="en-US" sz="4200">
                <a:solidFill>
                  <a:schemeClr val="dk1"/>
                </a:solidFill>
                <a:latin typeface="Cambria Math"/>
                <a:ea typeface="Cambria Math"/>
                <a:cs typeface="Cambria Math"/>
                <a:sym typeface="Cambria Math"/>
              </a:rPr>
              <a:t>1 </a:t>
            </a:r>
            <a:r>
              <a:rPr lang="en-US" sz="2800">
                <a:solidFill>
                  <a:schemeClr val="dk1"/>
                </a:solidFill>
                <a:latin typeface="Cambria Math"/>
                <a:ea typeface="Cambria Math"/>
                <a:cs typeface="Cambria Math"/>
                <a:sym typeface="Cambria Math"/>
              </a:rPr>
              <a:t>Σ</a:t>
            </a:r>
            <a:r>
              <a:rPr baseline="30000" lang="en-US" sz="3075">
                <a:solidFill>
                  <a:schemeClr val="dk1"/>
                </a:solidFill>
                <a:latin typeface="Cambria Math"/>
                <a:ea typeface="Cambria Math"/>
                <a:cs typeface="Cambria Math"/>
                <a:sym typeface="Cambria Math"/>
              </a:rPr>
              <a:t>𝑚	</a:t>
            </a:r>
            <a:r>
              <a:rPr lang="en-US" sz="2800">
                <a:solidFill>
                  <a:schemeClr val="dk1"/>
                </a:solidFill>
                <a:latin typeface="Cambria Math"/>
                <a:ea typeface="Cambria Math"/>
                <a:cs typeface="Cambria Math"/>
                <a:sym typeface="Cambria Math"/>
              </a:rPr>
              <a:t>𝑥</a:t>
            </a:r>
            <a:r>
              <a:rPr baseline="30000" lang="en-US" sz="3075">
                <a:solidFill>
                  <a:schemeClr val="dk1"/>
                </a:solidFill>
                <a:latin typeface="Cambria Math"/>
                <a:ea typeface="Cambria Math"/>
                <a:cs typeface="Cambria Math"/>
                <a:sym typeface="Cambria Math"/>
              </a:rPr>
              <a:t>(𝑖) </a:t>
            </a:r>
            <a:r>
              <a:rPr lang="en-US" sz="2800">
                <a:solidFill>
                  <a:schemeClr val="dk1"/>
                </a:solidFill>
                <a:latin typeface="Cambria Math"/>
                <a:ea typeface="Cambria Math"/>
                <a:cs typeface="Cambria Math"/>
                <a:sym typeface="Cambria Math"/>
              </a:rPr>
              <a:t>∗∗ 2</a:t>
            </a:r>
            <a:endParaRPr sz="2800">
              <a:solidFill>
                <a:schemeClr val="dk1"/>
              </a:solidFill>
              <a:latin typeface="Cambria Math"/>
              <a:ea typeface="Cambria Math"/>
              <a:cs typeface="Cambria Math"/>
              <a:sym typeface="Cambria Math"/>
            </a:endParaRPr>
          </a:p>
        </p:txBody>
      </p:sp>
      <p:sp>
        <p:nvSpPr>
          <p:cNvPr id="618" name="Google Shape;618;p36"/>
          <p:cNvSpPr txBox="1"/>
          <p:nvPr/>
        </p:nvSpPr>
        <p:spPr>
          <a:xfrm>
            <a:off x="4673091" y="5700776"/>
            <a:ext cx="1180465" cy="452120"/>
          </a:xfrm>
          <a:prstGeom prst="rect">
            <a:avLst/>
          </a:prstGeom>
          <a:noFill/>
          <a:ln>
            <a:noFill/>
          </a:ln>
        </p:spPr>
        <p:txBody>
          <a:bodyPr anchorCtr="0" anchor="t" bIns="0" lIns="0" spcFirstLastPara="1" rIns="0" wrap="square" tIns="12050">
            <a:spAutoFit/>
          </a:bodyPr>
          <a:lstStyle/>
          <a:p>
            <a:pPr indent="0" lvl="0" marL="2540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𝑥/= 𝜎</a:t>
            </a:r>
            <a:r>
              <a:rPr baseline="30000" lang="en-US" sz="3075">
                <a:solidFill>
                  <a:schemeClr val="dk1"/>
                </a:solidFill>
                <a:latin typeface="Cambria Math"/>
                <a:ea typeface="Cambria Math"/>
                <a:cs typeface="Cambria Math"/>
                <a:sym typeface="Cambria Math"/>
              </a:rPr>
              <a:t>2</a:t>
            </a:r>
            <a:endParaRPr baseline="30000" sz="3075">
              <a:solidFill>
                <a:schemeClr val="dk1"/>
              </a:solidFill>
              <a:latin typeface="Cambria Math"/>
              <a:ea typeface="Cambria Math"/>
              <a:cs typeface="Cambria Math"/>
              <a:sym typeface="Cambria Math"/>
            </a:endParaRPr>
          </a:p>
        </p:txBody>
      </p:sp>
      <p:sp>
        <p:nvSpPr>
          <p:cNvPr id="619" name="Google Shape;619;p36"/>
          <p:cNvSpPr/>
          <p:nvPr/>
        </p:nvSpPr>
        <p:spPr>
          <a:xfrm>
            <a:off x="3313176" y="2159507"/>
            <a:ext cx="3816350" cy="1828800"/>
          </a:xfrm>
          <a:custGeom>
            <a:rect b="b" l="l" r="r" t="t"/>
            <a:pathLst>
              <a:path extrusionOk="0" h="1828800" w="3816350">
                <a:moveTo>
                  <a:pt x="0" y="1828800"/>
                </a:moveTo>
                <a:lnTo>
                  <a:pt x="3816096" y="1828800"/>
                </a:lnTo>
                <a:lnTo>
                  <a:pt x="3816096" y="0"/>
                </a:lnTo>
                <a:lnTo>
                  <a:pt x="0" y="0"/>
                </a:lnTo>
                <a:lnTo>
                  <a:pt x="0" y="182880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36"/>
          <p:cNvSpPr/>
          <p:nvPr/>
        </p:nvSpPr>
        <p:spPr>
          <a:xfrm>
            <a:off x="3313176" y="4645152"/>
            <a:ext cx="3816350" cy="1828800"/>
          </a:xfrm>
          <a:custGeom>
            <a:rect b="b" l="l" r="r" t="t"/>
            <a:pathLst>
              <a:path extrusionOk="0" h="1828800" w="3816350">
                <a:moveTo>
                  <a:pt x="0" y="1828800"/>
                </a:moveTo>
                <a:lnTo>
                  <a:pt x="3816096" y="1828800"/>
                </a:lnTo>
                <a:lnTo>
                  <a:pt x="3816096" y="0"/>
                </a:lnTo>
                <a:lnTo>
                  <a:pt x="0" y="0"/>
                </a:lnTo>
                <a:lnTo>
                  <a:pt x="0" y="182880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36"/>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622" name="Google Shape;622;p36"/>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39</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6" name="Shape 626"/>
        <p:cNvGrpSpPr/>
        <p:nvPr/>
      </p:nvGrpSpPr>
      <p:grpSpPr>
        <a:xfrm>
          <a:off x="0" y="0"/>
          <a:ext cx="0" cy="0"/>
          <a:chOff x="0" y="0"/>
          <a:chExt cx="0" cy="0"/>
        </a:xfrm>
      </p:grpSpPr>
      <p:sp>
        <p:nvSpPr>
          <p:cNvPr id="627" name="Google Shape;627;p37"/>
          <p:cNvSpPr txBox="1"/>
          <p:nvPr>
            <p:ph type="title"/>
          </p:nvPr>
        </p:nvSpPr>
        <p:spPr>
          <a:xfrm>
            <a:off x="916939" y="425018"/>
            <a:ext cx="68421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Vanishing/exploding gradients</a:t>
            </a:r>
            <a:endParaRPr/>
          </a:p>
        </p:txBody>
      </p:sp>
      <p:sp>
        <p:nvSpPr>
          <p:cNvPr id="628" name="Google Shape;628;p37"/>
          <p:cNvSpPr txBox="1"/>
          <p:nvPr/>
        </p:nvSpPr>
        <p:spPr>
          <a:xfrm>
            <a:off x="1090574" y="1924634"/>
            <a:ext cx="2708910" cy="39179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3600">
                <a:solidFill>
                  <a:schemeClr val="dk1"/>
                </a:solidFill>
                <a:latin typeface="Cambria Math"/>
                <a:ea typeface="Cambria Math"/>
                <a:cs typeface="Cambria Math"/>
                <a:sym typeface="Cambria Math"/>
              </a:rPr>
              <a:t>𝑦ො = 𝑤</a:t>
            </a:r>
            <a:r>
              <a:rPr lang="en-US" sz="1750">
                <a:solidFill>
                  <a:schemeClr val="dk1"/>
                </a:solidFill>
                <a:latin typeface="Cambria Math"/>
                <a:ea typeface="Cambria Math"/>
                <a:cs typeface="Cambria Math"/>
                <a:sym typeface="Cambria Math"/>
              </a:rPr>
              <a:t>[𝑙]</a:t>
            </a:r>
            <a:r>
              <a:rPr baseline="-25000" lang="en-US" sz="3600">
                <a:solidFill>
                  <a:schemeClr val="dk1"/>
                </a:solidFill>
                <a:latin typeface="Cambria Math"/>
                <a:ea typeface="Cambria Math"/>
                <a:cs typeface="Cambria Math"/>
                <a:sym typeface="Cambria Math"/>
              </a:rPr>
              <a:t>𝑤</a:t>
            </a:r>
            <a:r>
              <a:rPr lang="en-US" sz="1750">
                <a:solidFill>
                  <a:schemeClr val="dk1"/>
                </a:solidFill>
                <a:latin typeface="Cambria Math"/>
                <a:ea typeface="Cambria Math"/>
                <a:cs typeface="Cambria Math"/>
                <a:sym typeface="Cambria Math"/>
              </a:rPr>
              <a:t>[𝑙−1]</a:t>
            </a:r>
            <a:r>
              <a:rPr baseline="-25000" lang="en-US" sz="3600">
                <a:solidFill>
                  <a:schemeClr val="dk1"/>
                </a:solidFill>
                <a:latin typeface="Cambria Math"/>
                <a:ea typeface="Cambria Math"/>
                <a:cs typeface="Cambria Math"/>
                <a:sym typeface="Cambria Math"/>
              </a:rPr>
              <a:t>𝑤</a:t>
            </a:r>
            <a:r>
              <a:rPr lang="en-US" sz="1750">
                <a:solidFill>
                  <a:schemeClr val="dk1"/>
                </a:solidFill>
                <a:latin typeface="Cambria Math"/>
                <a:ea typeface="Cambria Math"/>
                <a:cs typeface="Cambria Math"/>
                <a:sym typeface="Cambria Math"/>
              </a:rPr>
              <a:t>[𝑙−2]</a:t>
            </a:r>
            <a:endParaRPr sz="1750">
              <a:solidFill>
                <a:schemeClr val="dk1"/>
              </a:solidFill>
              <a:latin typeface="Cambria Math"/>
              <a:ea typeface="Cambria Math"/>
              <a:cs typeface="Cambria Math"/>
              <a:sym typeface="Cambria Math"/>
            </a:endParaRPr>
          </a:p>
        </p:txBody>
      </p:sp>
      <p:sp>
        <p:nvSpPr>
          <p:cNvPr id="629" name="Google Shape;629;p37"/>
          <p:cNvSpPr/>
          <p:nvPr/>
        </p:nvSpPr>
        <p:spPr>
          <a:xfrm>
            <a:off x="4624705" y="2073909"/>
            <a:ext cx="48895" cy="207010"/>
          </a:xfrm>
          <a:custGeom>
            <a:rect b="b" l="l" r="r" t="t"/>
            <a:pathLst>
              <a:path extrusionOk="0" h="207010" w="48895">
                <a:moveTo>
                  <a:pt x="48514" y="0"/>
                </a:moveTo>
                <a:lnTo>
                  <a:pt x="0" y="0"/>
                </a:lnTo>
                <a:lnTo>
                  <a:pt x="0" y="8890"/>
                </a:lnTo>
                <a:lnTo>
                  <a:pt x="30480" y="8890"/>
                </a:lnTo>
                <a:lnTo>
                  <a:pt x="30480" y="199390"/>
                </a:lnTo>
                <a:lnTo>
                  <a:pt x="0" y="199390"/>
                </a:lnTo>
                <a:lnTo>
                  <a:pt x="0" y="207010"/>
                </a:lnTo>
                <a:lnTo>
                  <a:pt x="48514" y="207010"/>
                </a:lnTo>
                <a:lnTo>
                  <a:pt x="48514" y="199390"/>
                </a:lnTo>
                <a:lnTo>
                  <a:pt x="48514" y="8890"/>
                </a:lnTo>
                <a:lnTo>
                  <a:pt x="485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7"/>
          <p:cNvSpPr/>
          <p:nvPr/>
        </p:nvSpPr>
        <p:spPr>
          <a:xfrm>
            <a:off x="4439031" y="2073909"/>
            <a:ext cx="48895" cy="207010"/>
          </a:xfrm>
          <a:custGeom>
            <a:rect b="b" l="l" r="r" t="t"/>
            <a:pathLst>
              <a:path extrusionOk="0" h="207010" w="48895">
                <a:moveTo>
                  <a:pt x="48514" y="0"/>
                </a:moveTo>
                <a:lnTo>
                  <a:pt x="0" y="0"/>
                </a:lnTo>
                <a:lnTo>
                  <a:pt x="0" y="8890"/>
                </a:lnTo>
                <a:lnTo>
                  <a:pt x="0" y="199390"/>
                </a:lnTo>
                <a:lnTo>
                  <a:pt x="0" y="207010"/>
                </a:lnTo>
                <a:lnTo>
                  <a:pt x="48514" y="207010"/>
                </a:lnTo>
                <a:lnTo>
                  <a:pt x="48514" y="199390"/>
                </a:lnTo>
                <a:lnTo>
                  <a:pt x="18034" y="199390"/>
                </a:lnTo>
                <a:lnTo>
                  <a:pt x="18034" y="8890"/>
                </a:lnTo>
                <a:lnTo>
                  <a:pt x="48514" y="8890"/>
                </a:lnTo>
                <a:lnTo>
                  <a:pt x="485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37"/>
          <p:cNvSpPr/>
          <p:nvPr/>
        </p:nvSpPr>
        <p:spPr>
          <a:xfrm>
            <a:off x="5165725" y="2073909"/>
            <a:ext cx="48895" cy="207010"/>
          </a:xfrm>
          <a:custGeom>
            <a:rect b="b" l="l" r="r" t="t"/>
            <a:pathLst>
              <a:path extrusionOk="0" h="207010" w="48895">
                <a:moveTo>
                  <a:pt x="48514" y="0"/>
                </a:moveTo>
                <a:lnTo>
                  <a:pt x="0" y="0"/>
                </a:lnTo>
                <a:lnTo>
                  <a:pt x="0" y="8890"/>
                </a:lnTo>
                <a:lnTo>
                  <a:pt x="30480" y="8890"/>
                </a:lnTo>
                <a:lnTo>
                  <a:pt x="30480" y="199390"/>
                </a:lnTo>
                <a:lnTo>
                  <a:pt x="0" y="199390"/>
                </a:lnTo>
                <a:lnTo>
                  <a:pt x="0" y="207010"/>
                </a:lnTo>
                <a:lnTo>
                  <a:pt x="48514" y="207010"/>
                </a:lnTo>
                <a:lnTo>
                  <a:pt x="48514" y="199390"/>
                </a:lnTo>
                <a:lnTo>
                  <a:pt x="48514" y="8890"/>
                </a:lnTo>
                <a:lnTo>
                  <a:pt x="485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7"/>
          <p:cNvSpPr/>
          <p:nvPr/>
        </p:nvSpPr>
        <p:spPr>
          <a:xfrm>
            <a:off x="4980051" y="2073909"/>
            <a:ext cx="48895" cy="207010"/>
          </a:xfrm>
          <a:custGeom>
            <a:rect b="b" l="l" r="r" t="t"/>
            <a:pathLst>
              <a:path extrusionOk="0" h="207010" w="48895">
                <a:moveTo>
                  <a:pt x="48514" y="0"/>
                </a:moveTo>
                <a:lnTo>
                  <a:pt x="0" y="0"/>
                </a:lnTo>
                <a:lnTo>
                  <a:pt x="0" y="8890"/>
                </a:lnTo>
                <a:lnTo>
                  <a:pt x="0" y="199390"/>
                </a:lnTo>
                <a:lnTo>
                  <a:pt x="0" y="207010"/>
                </a:lnTo>
                <a:lnTo>
                  <a:pt x="48514" y="207010"/>
                </a:lnTo>
                <a:lnTo>
                  <a:pt x="48514" y="199390"/>
                </a:lnTo>
                <a:lnTo>
                  <a:pt x="18034" y="199390"/>
                </a:lnTo>
                <a:lnTo>
                  <a:pt x="18034" y="8890"/>
                </a:lnTo>
                <a:lnTo>
                  <a:pt x="48514" y="8890"/>
                </a:lnTo>
                <a:lnTo>
                  <a:pt x="485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37"/>
          <p:cNvSpPr/>
          <p:nvPr/>
        </p:nvSpPr>
        <p:spPr>
          <a:xfrm>
            <a:off x="5706745" y="2073909"/>
            <a:ext cx="48895" cy="207010"/>
          </a:xfrm>
          <a:custGeom>
            <a:rect b="b" l="l" r="r" t="t"/>
            <a:pathLst>
              <a:path extrusionOk="0" h="207010" w="48895">
                <a:moveTo>
                  <a:pt x="48514" y="0"/>
                </a:moveTo>
                <a:lnTo>
                  <a:pt x="0" y="0"/>
                </a:lnTo>
                <a:lnTo>
                  <a:pt x="0" y="8890"/>
                </a:lnTo>
                <a:lnTo>
                  <a:pt x="30480" y="8890"/>
                </a:lnTo>
                <a:lnTo>
                  <a:pt x="30480" y="199390"/>
                </a:lnTo>
                <a:lnTo>
                  <a:pt x="0" y="199390"/>
                </a:lnTo>
                <a:lnTo>
                  <a:pt x="0" y="207010"/>
                </a:lnTo>
                <a:lnTo>
                  <a:pt x="48514" y="207010"/>
                </a:lnTo>
                <a:lnTo>
                  <a:pt x="48514" y="199390"/>
                </a:lnTo>
                <a:lnTo>
                  <a:pt x="48514" y="8890"/>
                </a:lnTo>
                <a:lnTo>
                  <a:pt x="485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37"/>
          <p:cNvSpPr/>
          <p:nvPr/>
        </p:nvSpPr>
        <p:spPr>
          <a:xfrm>
            <a:off x="5521071" y="2073909"/>
            <a:ext cx="48895" cy="207010"/>
          </a:xfrm>
          <a:custGeom>
            <a:rect b="b" l="l" r="r" t="t"/>
            <a:pathLst>
              <a:path extrusionOk="0" h="207010" w="48895">
                <a:moveTo>
                  <a:pt x="48514" y="0"/>
                </a:moveTo>
                <a:lnTo>
                  <a:pt x="0" y="0"/>
                </a:lnTo>
                <a:lnTo>
                  <a:pt x="0" y="8890"/>
                </a:lnTo>
                <a:lnTo>
                  <a:pt x="0" y="199390"/>
                </a:lnTo>
                <a:lnTo>
                  <a:pt x="0" y="207010"/>
                </a:lnTo>
                <a:lnTo>
                  <a:pt x="48514" y="207010"/>
                </a:lnTo>
                <a:lnTo>
                  <a:pt x="48514" y="199390"/>
                </a:lnTo>
                <a:lnTo>
                  <a:pt x="18034" y="199390"/>
                </a:lnTo>
                <a:lnTo>
                  <a:pt x="18034" y="8890"/>
                </a:lnTo>
                <a:lnTo>
                  <a:pt x="48514" y="8890"/>
                </a:lnTo>
                <a:lnTo>
                  <a:pt x="485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37"/>
          <p:cNvSpPr txBox="1"/>
          <p:nvPr/>
        </p:nvSpPr>
        <p:spPr>
          <a:xfrm>
            <a:off x="3841241" y="2035886"/>
            <a:ext cx="2220595" cy="391795"/>
          </a:xfrm>
          <a:prstGeom prst="rect">
            <a:avLst/>
          </a:prstGeom>
          <a:no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 𝑤 </a:t>
            </a:r>
            <a:r>
              <a:rPr baseline="30000" lang="en-US" sz="2625">
                <a:solidFill>
                  <a:schemeClr val="dk1"/>
                </a:solidFill>
                <a:latin typeface="Cambria Math"/>
                <a:ea typeface="Cambria Math"/>
                <a:cs typeface="Cambria Math"/>
                <a:sym typeface="Cambria Math"/>
              </a:rPr>
              <a:t>3 </a:t>
            </a:r>
            <a:r>
              <a:rPr lang="en-US" sz="2400">
                <a:solidFill>
                  <a:schemeClr val="dk1"/>
                </a:solidFill>
                <a:latin typeface="Cambria Math"/>
                <a:ea typeface="Cambria Math"/>
                <a:cs typeface="Cambria Math"/>
                <a:sym typeface="Cambria Math"/>
              </a:rPr>
              <a:t>𝑤 </a:t>
            </a:r>
            <a:r>
              <a:rPr baseline="30000" lang="en-US" sz="2625">
                <a:solidFill>
                  <a:schemeClr val="dk1"/>
                </a:solidFill>
                <a:latin typeface="Cambria Math"/>
                <a:ea typeface="Cambria Math"/>
                <a:cs typeface="Cambria Math"/>
                <a:sym typeface="Cambria Math"/>
              </a:rPr>
              <a:t>2 </a:t>
            </a:r>
            <a:r>
              <a:rPr lang="en-US" sz="2400">
                <a:solidFill>
                  <a:schemeClr val="dk1"/>
                </a:solidFill>
                <a:latin typeface="Cambria Math"/>
                <a:ea typeface="Cambria Math"/>
                <a:cs typeface="Cambria Math"/>
                <a:sym typeface="Cambria Math"/>
              </a:rPr>
              <a:t>𝑤 </a:t>
            </a:r>
            <a:r>
              <a:rPr baseline="30000" lang="en-US" sz="2625">
                <a:solidFill>
                  <a:schemeClr val="dk1"/>
                </a:solidFill>
                <a:latin typeface="Cambria Math"/>
                <a:ea typeface="Cambria Math"/>
                <a:cs typeface="Cambria Math"/>
                <a:sym typeface="Cambria Math"/>
              </a:rPr>
              <a:t>1	</a:t>
            </a:r>
            <a:r>
              <a:rPr lang="en-US" sz="2400">
                <a:solidFill>
                  <a:schemeClr val="dk1"/>
                </a:solidFill>
                <a:latin typeface="Cambria Math"/>
                <a:ea typeface="Cambria Math"/>
                <a:cs typeface="Cambria Math"/>
                <a:sym typeface="Cambria Math"/>
              </a:rPr>
              <a:t>𝑥</a:t>
            </a:r>
            <a:endParaRPr sz="2400">
              <a:solidFill>
                <a:schemeClr val="dk1"/>
              </a:solidFill>
              <a:latin typeface="Cambria Math"/>
              <a:ea typeface="Cambria Math"/>
              <a:cs typeface="Cambria Math"/>
              <a:sym typeface="Cambria Math"/>
            </a:endParaRPr>
          </a:p>
        </p:txBody>
      </p:sp>
      <p:grpSp>
        <p:nvGrpSpPr>
          <p:cNvPr id="636" name="Google Shape;636;p37"/>
          <p:cNvGrpSpPr/>
          <p:nvPr/>
        </p:nvGrpSpPr>
        <p:grpSpPr>
          <a:xfrm>
            <a:off x="547116" y="2718816"/>
            <a:ext cx="11097895" cy="1420495"/>
            <a:chOff x="547116" y="2718816"/>
            <a:chExt cx="11097895" cy="1420495"/>
          </a:xfrm>
        </p:grpSpPr>
        <p:pic>
          <p:nvPicPr>
            <p:cNvPr id="637" name="Google Shape;637;p37"/>
            <p:cNvPicPr preferRelativeResize="0"/>
            <p:nvPr/>
          </p:nvPicPr>
          <p:blipFill rotWithShape="1">
            <a:blip r:embed="rId3">
              <a:alphaModFix/>
            </a:blip>
            <a:srcRect b="0" l="0" r="0" t="0"/>
            <a:stretch/>
          </p:blipFill>
          <p:spPr>
            <a:xfrm>
              <a:off x="856529" y="2723388"/>
              <a:ext cx="10783782" cy="1411224"/>
            </a:xfrm>
            <a:prstGeom prst="rect">
              <a:avLst/>
            </a:prstGeom>
            <a:noFill/>
            <a:ln>
              <a:noFill/>
            </a:ln>
          </p:spPr>
        </p:pic>
        <p:sp>
          <p:nvSpPr>
            <p:cNvPr id="638" name="Google Shape;638;p37"/>
            <p:cNvSpPr/>
            <p:nvPr/>
          </p:nvSpPr>
          <p:spPr>
            <a:xfrm>
              <a:off x="547116" y="2718816"/>
              <a:ext cx="11097895" cy="1420495"/>
            </a:xfrm>
            <a:custGeom>
              <a:rect b="b" l="l" r="r" t="t"/>
              <a:pathLst>
                <a:path extrusionOk="0" h="1420495" w="11097895">
                  <a:moveTo>
                    <a:pt x="0" y="1420368"/>
                  </a:moveTo>
                  <a:lnTo>
                    <a:pt x="11097768" y="1420368"/>
                  </a:lnTo>
                  <a:lnTo>
                    <a:pt x="11097768" y="0"/>
                  </a:lnTo>
                  <a:lnTo>
                    <a:pt x="0" y="0"/>
                  </a:lnTo>
                  <a:lnTo>
                    <a:pt x="0" y="142036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39" name="Google Shape;639;p37"/>
          <p:cNvGrpSpPr/>
          <p:nvPr/>
        </p:nvGrpSpPr>
        <p:grpSpPr>
          <a:xfrm>
            <a:off x="1098804" y="1383792"/>
            <a:ext cx="5843270" cy="524510"/>
            <a:chOff x="1098804" y="1383792"/>
            <a:chExt cx="5843270" cy="524510"/>
          </a:xfrm>
        </p:grpSpPr>
        <p:sp>
          <p:nvSpPr>
            <p:cNvPr id="640" name="Google Shape;640;p37"/>
            <p:cNvSpPr/>
            <p:nvPr/>
          </p:nvSpPr>
          <p:spPr>
            <a:xfrm>
              <a:off x="1098804" y="1383792"/>
              <a:ext cx="5843270" cy="524510"/>
            </a:xfrm>
            <a:custGeom>
              <a:rect b="b" l="l" r="r" t="t"/>
              <a:pathLst>
                <a:path extrusionOk="0" h="524510" w="5843270">
                  <a:moveTo>
                    <a:pt x="5843016" y="0"/>
                  </a:moveTo>
                  <a:lnTo>
                    <a:pt x="0" y="0"/>
                  </a:lnTo>
                  <a:lnTo>
                    <a:pt x="0" y="524255"/>
                  </a:lnTo>
                  <a:lnTo>
                    <a:pt x="5843016" y="524255"/>
                  </a:lnTo>
                  <a:lnTo>
                    <a:pt x="5843016"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37"/>
            <p:cNvSpPr/>
            <p:nvPr/>
          </p:nvSpPr>
          <p:spPr>
            <a:xfrm>
              <a:off x="1098804" y="1383792"/>
              <a:ext cx="5843270" cy="524510"/>
            </a:xfrm>
            <a:custGeom>
              <a:rect b="b" l="l" r="r" t="t"/>
              <a:pathLst>
                <a:path extrusionOk="0" h="524510" w="5843270">
                  <a:moveTo>
                    <a:pt x="0" y="524255"/>
                  </a:moveTo>
                  <a:lnTo>
                    <a:pt x="5843016" y="524255"/>
                  </a:lnTo>
                  <a:lnTo>
                    <a:pt x="5843016" y="0"/>
                  </a:lnTo>
                  <a:lnTo>
                    <a:pt x="0" y="0"/>
                  </a:lnTo>
                  <a:lnTo>
                    <a:pt x="0" y="524255"/>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2" name="Google Shape;642;p37"/>
          <p:cNvSpPr txBox="1"/>
          <p:nvPr/>
        </p:nvSpPr>
        <p:spPr>
          <a:xfrm>
            <a:off x="1190244" y="1394841"/>
            <a:ext cx="3742690" cy="45212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800">
                <a:solidFill>
                  <a:srgbClr val="FFFFFF"/>
                </a:solidFill>
                <a:latin typeface="Calibri"/>
                <a:ea typeface="Calibri"/>
                <a:cs typeface="Calibri"/>
                <a:sym typeface="Calibri"/>
              </a:rPr>
              <a:t>g(z) = z # A linear function</a:t>
            </a:r>
            <a:endParaRPr sz="2800">
              <a:solidFill>
                <a:schemeClr val="dk1"/>
              </a:solidFill>
              <a:latin typeface="Calibri"/>
              <a:ea typeface="Calibri"/>
              <a:cs typeface="Calibri"/>
              <a:sym typeface="Calibri"/>
            </a:endParaRPr>
          </a:p>
        </p:txBody>
      </p:sp>
      <p:sp>
        <p:nvSpPr>
          <p:cNvPr id="643" name="Google Shape;643;p37"/>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644" name="Google Shape;644;p37"/>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40</a:t>
            </a:r>
            <a:endParaRPr/>
          </a:p>
        </p:txBody>
      </p:sp>
      <p:sp>
        <p:nvSpPr>
          <p:cNvPr id="645" name="Google Shape;645;p37"/>
          <p:cNvSpPr txBox="1"/>
          <p:nvPr/>
        </p:nvSpPr>
        <p:spPr>
          <a:xfrm>
            <a:off x="5139976" y="1288161"/>
            <a:ext cx="812165" cy="452120"/>
          </a:xfrm>
          <a:prstGeom prst="rect">
            <a:avLst/>
          </a:prstGeom>
          <a:noFill/>
          <a:ln>
            <a:noFill/>
          </a:ln>
        </p:spPr>
        <p:txBody>
          <a:bodyPr anchorCtr="0" anchor="t" bIns="0" lIns="0" spcFirstLastPara="1" rIns="0" wrap="square" tIns="12050">
            <a:spAutoFit/>
          </a:bodyPr>
          <a:lstStyle/>
          <a:p>
            <a:pPr indent="0" lvl="0" marL="25400" marR="0" rtl="0" algn="l">
              <a:lnSpc>
                <a:spcPct val="100000"/>
              </a:lnSpc>
              <a:spcBef>
                <a:spcPts val="0"/>
              </a:spcBef>
              <a:spcAft>
                <a:spcPts val="0"/>
              </a:spcAft>
              <a:buNone/>
            </a:pPr>
            <a:r>
              <a:rPr baseline="-25000" lang="en-US" sz="4200">
                <a:solidFill>
                  <a:srgbClr val="FFFFFF"/>
                </a:solidFill>
                <a:latin typeface="Calibri"/>
                <a:ea typeface="Calibri"/>
                <a:cs typeface="Calibri"/>
                <a:sym typeface="Calibri"/>
              </a:rPr>
              <a:t>b</a:t>
            </a:r>
            <a:r>
              <a:rPr lang="en-US" sz="1850">
                <a:solidFill>
                  <a:srgbClr val="FFFFFF"/>
                </a:solidFill>
                <a:latin typeface="Calibri"/>
                <a:ea typeface="Calibri"/>
                <a:cs typeface="Calibri"/>
                <a:sym typeface="Calibri"/>
              </a:rPr>
              <a:t>[l]</a:t>
            </a:r>
            <a:r>
              <a:rPr baseline="-25000" lang="en-US" sz="4200">
                <a:solidFill>
                  <a:srgbClr val="FFFFFF"/>
                </a:solidFill>
                <a:latin typeface="Calibri"/>
                <a:ea typeface="Calibri"/>
                <a:cs typeface="Calibri"/>
                <a:sym typeface="Calibri"/>
              </a:rPr>
              <a:t>=0</a:t>
            </a:r>
            <a:endParaRPr baseline="-25000" sz="4200">
              <a:solidFill>
                <a:schemeClr val="dk1"/>
              </a:solidFill>
              <a:latin typeface="Calibri"/>
              <a:ea typeface="Calibri"/>
              <a:cs typeface="Calibri"/>
              <a:sym typeface="Calibri"/>
            </a:endParaRPr>
          </a:p>
        </p:txBody>
      </p:sp>
      <p:graphicFrame>
        <p:nvGraphicFramePr>
          <p:cNvPr id="646" name="Google Shape;646;p37"/>
          <p:cNvGraphicFramePr/>
          <p:nvPr/>
        </p:nvGraphicFramePr>
        <p:xfrm>
          <a:off x="396240" y="4828032"/>
          <a:ext cx="3000000" cy="3000000"/>
        </p:xfrm>
        <a:graphic>
          <a:graphicData uri="http://schemas.openxmlformats.org/drawingml/2006/table">
            <a:tbl>
              <a:tblPr bandRow="1" firstRow="1">
                <a:noFill/>
                <a:tableStyleId>{F5053565-1A8A-4701-89FF-5675B42DAEC3}</a:tableStyleId>
              </a:tblPr>
              <a:tblGrid>
                <a:gridCol w="682625"/>
                <a:gridCol w="981075"/>
              </a:tblGrid>
              <a:tr h="367850">
                <a:tc>
                  <a:txBody>
                    <a:bodyPr/>
                    <a:lstStyle/>
                    <a:p>
                      <a:pPr indent="0" lvl="0" marL="88265" marR="0" rtl="0" algn="l">
                        <a:lnSpc>
                          <a:spcPct val="100000"/>
                        </a:lnSpc>
                        <a:spcBef>
                          <a:spcPts val="0"/>
                        </a:spcBef>
                        <a:spcAft>
                          <a:spcPts val="0"/>
                        </a:spcAft>
                        <a:buNone/>
                      </a:pPr>
                      <a:r>
                        <a:rPr lang="en-US" sz="1800" u="none" cap="none" strike="noStrike">
                          <a:latin typeface="Calibri"/>
                          <a:ea typeface="Calibri"/>
                          <a:cs typeface="Calibri"/>
                          <a:sym typeface="Calibri"/>
                        </a:rPr>
                        <a:t>1.5</a:t>
                      </a:r>
                      <a:endParaRPr sz="1800" u="none" cap="none" strike="noStrike">
                        <a:latin typeface="Calibri"/>
                        <a:ea typeface="Calibri"/>
                        <a:cs typeface="Calibri"/>
                        <a:sym typeface="Calibri"/>
                      </a:endParaRPr>
                    </a:p>
                  </a:txBody>
                  <a:tcPr marT="2857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2857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67725">
                <a:tc>
                  <a:txBody>
                    <a:bodyPr/>
                    <a:lstStyle/>
                    <a:p>
                      <a:pPr indent="0" lvl="0" marL="8826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75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1.5</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graphicFrame>
        <p:nvGraphicFramePr>
          <p:cNvPr id="647" name="Google Shape;647;p37"/>
          <p:cNvGraphicFramePr/>
          <p:nvPr/>
        </p:nvGraphicFramePr>
        <p:xfrm>
          <a:off x="3832859" y="4828032"/>
          <a:ext cx="3000000" cy="3000000"/>
        </p:xfrm>
        <a:graphic>
          <a:graphicData uri="http://schemas.openxmlformats.org/drawingml/2006/table">
            <a:tbl>
              <a:tblPr bandRow="1" firstRow="1">
                <a:noFill/>
                <a:tableStyleId>{F5053565-1A8A-4701-89FF-5675B42DAEC3}</a:tableStyleId>
              </a:tblPr>
              <a:tblGrid>
                <a:gridCol w="682625"/>
                <a:gridCol w="981075"/>
              </a:tblGrid>
              <a:tr h="367850">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.5</a:t>
                      </a:r>
                      <a:endParaRPr sz="1800" u="none" cap="none" strike="noStrike">
                        <a:latin typeface="Calibri"/>
                        <a:ea typeface="Calibri"/>
                        <a:cs typeface="Calibri"/>
                        <a:sym typeface="Calibri"/>
                      </a:endParaRPr>
                    </a:p>
                  </a:txBody>
                  <a:tcPr marT="2857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2857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6772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75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.5</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
        <p:nvSpPr>
          <p:cNvPr id="648" name="Google Shape;648;p37"/>
          <p:cNvSpPr txBox="1"/>
          <p:nvPr/>
        </p:nvSpPr>
        <p:spPr>
          <a:xfrm>
            <a:off x="6728206" y="4853127"/>
            <a:ext cx="4488180" cy="941069"/>
          </a:xfrm>
          <a:prstGeom prst="rect">
            <a:avLst/>
          </a:prstGeom>
          <a:noFill/>
          <a:ln>
            <a:noFill/>
          </a:ln>
        </p:spPr>
        <p:txBody>
          <a:bodyPr anchorCtr="0" anchor="t" bIns="0" lIns="0" spcFirstLastPara="1" rIns="0" wrap="square" tIns="13325">
            <a:spAutoFit/>
          </a:bodyPr>
          <a:lstStyle/>
          <a:p>
            <a:pPr indent="0" lvl="0" marL="38100" marR="30480" rtl="0" algn="l">
              <a:lnSpc>
                <a:spcPct val="100000"/>
              </a:lnSpc>
              <a:spcBef>
                <a:spcPts val="0"/>
              </a:spcBef>
              <a:spcAft>
                <a:spcPts val="0"/>
              </a:spcAft>
              <a:buNone/>
            </a:pPr>
            <a:r>
              <a:rPr lang="en-US" sz="2000">
                <a:solidFill>
                  <a:srgbClr val="001F5F"/>
                </a:solidFill>
                <a:latin typeface="Times New Roman"/>
                <a:ea typeface="Times New Roman"/>
                <a:cs typeface="Times New Roman"/>
                <a:sym typeface="Times New Roman"/>
              </a:rPr>
              <a:t>The matrix will be multiplied by l-1 (as w</a:t>
            </a:r>
            <a:r>
              <a:rPr baseline="30000" lang="en-US" sz="1950">
                <a:solidFill>
                  <a:srgbClr val="001F5F"/>
                </a:solidFill>
                <a:latin typeface="Times New Roman"/>
                <a:ea typeface="Times New Roman"/>
                <a:cs typeface="Times New Roman"/>
                <a:sym typeface="Times New Roman"/>
              </a:rPr>
              <a:t>[l]  </a:t>
            </a:r>
            <a:r>
              <a:rPr lang="en-US" sz="2000">
                <a:solidFill>
                  <a:srgbClr val="001F5F"/>
                </a:solidFill>
                <a:latin typeface="Times New Roman"/>
                <a:ea typeface="Times New Roman"/>
                <a:cs typeface="Times New Roman"/>
                <a:sym typeface="Times New Roman"/>
              </a:rPr>
              <a:t>will be different dimension) leading to  exploding and vanishing gradients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2" name="Shape 652"/>
        <p:cNvGrpSpPr/>
        <p:nvPr/>
      </p:nvGrpSpPr>
      <p:grpSpPr>
        <a:xfrm>
          <a:off x="0" y="0"/>
          <a:ext cx="0" cy="0"/>
          <a:chOff x="0" y="0"/>
          <a:chExt cx="0" cy="0"/>
        </a:xfrm>
      </p:grpSpPr>
      <p:sp>
        <p:nvSpPr>
          <p:cNvPr id="653" name="Google Shape;653;p38"/>
          <p:cNvSpPr txBox="1"/>
          <p:nvPr>
            <p:ph type="title"/>
          </p:nvPr>
        </p:nvSpPr>
        <p:spPr>
          <a:xfrm>
            <a:off x="2658236" y="626440"/>
            <a:ext cx="687450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Exploding/vanishing gradients</a:t>
            </a:r>
            <a:endParaRPr/>
          </a:p>
        </p:txBody>
      </p:sp>
      <p:graphicFrame>
        <p:nvGraphicFramePr>
          <p:cNvPr id="654" name="Google Shape;654;p38"/>
          <p:cNvGraphicFramePr/>
          <p:nvPr/>
        </p:nvGraphicFramePr>
        <p:xfrm>
          <a:off x="2375916" y="1504188"/>
          <a:ext cx="3000000" cy="3000000"/>
        </p:xfrm>
        <a:graphic>
          <a:graphicData uri="http://schemas.openxmlformats.org/drawingml/2006/table">
            <a:tbl>
              <a:tblPr bandRow="1" firstRow="1">
                <a:noFill/>
                <a:tableStyleId>{F5053565-1A8A-4701-89FF-5675B42DAEC3}</a:tableStyleId>
              </a:tblPr>
              <a:tblGrid>
                <a:gridCol w="9105900"/>
              </a:tblGrid>
              <a:tr h="949450">
                <a:tc>
                  <a:txBody>
                    <a:bodyPr/>
                    <a:lstStyle/>
                    <a:p>
                      <a:pPr indent="0" lvl="0" marL="0" marR="0" rtl="0" algn="ctr">
                        <a:lnSpc>
                          <a:spcPct val="100000"/>
                        </a:lnSpc>
                        <a:spcBef>
                          <a:spcPts val="0"/>
                        </a:spcBef>
                        <a:spcAft>
                          <a:spcPts val="0"/>
                        </a:spcAft>
                        <a:buNone/>
                      </a:pPr>
                      <a:r>
                        <a:rPr lang="en-US" sz="2800" u="none" cap="none" strike="noStrike">
                          <a:latin typeface="Times New Roman"/>
                          <a:ea typeface="Times New Roman"/>
                          <a:cs typeface="Times New Roman"/>
                          <a:sym typeface="Times New Roman"/>
                        </a:rPr>
                        <a:t>Gradients/slope becoming too small or two large</a:t>
                      </a:r>
                      <a:endParaRPr sz="2800" u="none" cap="none" strike="noStrike">
                        <a:latin typeface="Times New Roman"/>
                        <a:ea typeface="Times New Roman"/>
                        <a:cs typeface="Times New Roman"/>
                        <a:sym typeface="Times New Roman"/>
                      </a:endParaRPr>
                    </a:p>
                  </a:txBody>
                  <a:tcPr marT="227325"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r h="950975">
                <a:tc>
                  <a:txBody>
                    <a:bodyPr/>
                    <a:lstStyle/>
                    <a:p>
                      <a:pPr indent="-3353435" lvl="0" marL="3999865" marR="641985" rtl="0" algn="l">
                        <a:lnSpc>
                          <a:spcPct val="103214"/>
                        </a:lnSpc>
                        <a:spcBef>
                          <a:spcPts val="0"/>
                        </a:spcBef>
                        <a:spcAft>
                          <a:spcPts val="0"/>
                        </a:spcAft>
                        <a:buNone/>
                      </a:pPr>
                      <a:r>
                        <a:rPr lang="en-US" sz="2800" u="none" cap="none" strike="noStrike">
                          <a:latin typeface="Times New Roman"/>
                          <a:ea typeface="Times New Roman"/>
                          <a:cs typeface="Times New Roman"/>
                          <a:sym typeface="Times New Roman"/>
                        </a:rPr>
                        <a:t>So it is very important to see that how we initialize our  weights</a:t>
                      </a:r>
                      <a:endParaRPr sz="2800" u="none" cap="none" strike="noStrike">
                        <a:latin typeface="Times New Roman"/>
                        <a:ea typeface="Times New Roman"/>
                        <a:cs typeface="Times New Roman"/>
                        <a:sym typeface="Times New Roman"/>
                      </a:endParaRPr>
                    </a:p>
                  </a:txBody>
                  <a:tcPr marT="105400"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r h="949450">
                <a:tc>
                  <a:txBody>
                    <a:bodyPr/>
                    <a:lstStyle/>
                    <a:p>
                      <a:pPr indent="-3824603" lvl="0" marL="4169409" marR="339725" rtl="0" algn="l">
                        <a:lnSpc>
                          <a:spcPct val="103214"/>
                        </a:lnSpc>
                        <a:spcBef>
                          <a:spcPts val="0"/>
                        </a:spcBef>
                        <a:spcAft>
                          <a:spcPts val="0"/>
                        </a:spcAft>
                        <a:buNone/>
                      </a:pPr>
                      <a:r>
                        <a:rPr lang="en-US" sz="2800" u="none" cap="none" strike="noStrike">
                          <a:latin typeface="Times New Roman"/>
                          <a:ea typeface="Times New Roman"/>
                          <a:cs typeface="Times New Roman"/>
                          <a:sym typeface="Times New Roman"/>
                        </a:rPr>
                        <a:t>If the value of features are large than weights needs to very  small</a:t>
                      </a:r>
                      <a:endParaRPr sz="2800" u="none" cap="none" strike="noStrike">
                        <a:latin typeface="Times New Roman"/>
                        <a:ea typeface="Times New Roman"/>
                        <a:cs typeface="Times New Roman"/>
                        <a:sym typeface="Times New Roman"/>
                      </a:endParaRPr>
                    </a:p>
                  </a:txBody>
                  <a:tcPr marT="104150"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r h="949450">
                <a:tc>
                  <a:txBody>
                    <a:bodyPr/>
                    <a:lstStyle/>
                    <a:p>
                      <a:pPr indent="-3811903" lvl="0" marL="3931284" marR="114935" rtl="0" algn="l">
                        <a:lnSpc>
                          <a:spcPct val="103214"/>
                        </a:lnSpc>
                        <a:spcBef>
                          <a:spcPts val="0"/>
                        </a:spcBef>
                        <a:spcAft>
                          <a:spcPts val="0"/>
                        </a:spcAft>
                        <a:buNone/>
                      </a:pPr>
                      <a:r>
                        <a:rPr lang="en-US" sz="2800" u="none" cap="none" strike="noStrike">
                          <a:latin typeface="Times New Roman"/>
                          <a:ea typeface="Times New Roman"/>
                          <a:cs typeface="Times New Roman"/>
                          <a:sym typeface="Times New Roman"/>
                        </a:rPr>
                        <a:t>It has been proposed to have the variance between the weights  to be 2/n</a:t>
                      </a:r>
                      <a:endParaRPr sz="2800" u="none" cap="none" strike="noStrike">
                        <a:latin typeface="Times New Roman"/>
                        <a:ea typeface="Times New Roman"/>
                        <a:cs typeface="Times New Roman"/>
                        <a:sym typeface="Times New Roman"/>
                      </a:endParaRPr>
                    </a:p>
                  </a:txBody>
                  <a:tcPr marT="104775"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r h="222500">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r h="224025">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r h="224025">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9525">
                      <a:solidFill>
                        <a:srgbClr val="4471C4"/>
                      </a:solidFill>
                      <a:prstDash val="solid"/>
                      <a:round/>
                      <a:headEnd len="sm" w="sm" type="none"/>
                      <a:tailEnd len="sm" w="sm" type="none"/>
                    </a:lnL>
                    <a:lnR cap="flat" cmpd="sng" w="9525">
                      <a:solidFill>
                        <a:srgbClr val="4471C4"/>
                      </a:solidFill>
                      <a:prstDash val="solid"/>
                      <a:round/>
                      <a:headEnd len="sm" w="sm" type="none"/>
                      <a:tailEnd len="sm" w="sm" type="none"/>
                    </a:lnR>
                    <a:lnT cap="flat" cmpd="sng" w="9525">
                      <a:solidFill>
                        <a:srgbClr val="4471C4"/>
                      </a:solidFill>
                      <a:prstDash val="solid"/>
                      <a:round/>
                      <a:headEnd len="sm" w="sm" type="none"/>
                      <a:tailEnd len="sm" w="sm" type="none"/>
                    </a:lnT>
                    <a:lnB cap="flat" cmpd="sng" w="9525">
                      <a:solidFill>
                        <a:srgbClr val="4471C4"/>
                      </a:solidFill>
                      <a:prstDash val="solid"/>
                      <a:round/>
                      <a:headEnd len="sm" w="sm" type="none"/>
                      <a:tailEnd len="sm" w="sm" type="none"/>
                    </a:lnB>
                  </a:tcPr>
                </a:tc>
              </a:tr>
            </a:tbl>
          </a:graphicData>
        </a:graphic>
      </p:graphicFrame>
      <p:grpSp>
        <p:nvGrpSpPr>
          <p:cNvPr id="655" name="Google Shape;655;p38"/>
          <p:cNvGrpSpPr/>
          <p:nvPr/>
        </p:nvGrpSpPr>
        <p:grpSpPr>
          <a:xfrm>
            <a:off x="144779" y="1507236"/>
            <a:ext cx="2234947" cy="4469892"/>
            <a:chOff x="144779" y="1507236"/>
            <a:chExt cx="2234947" cy="4469892"/>
          </a:xfrm>
        </p:grpSpPr>
        <p:pic>
          <p:nvPicPr>
            <p:cNvPr id="656" name="Google Shape;656;p38"/>
            <p:cNvPicPr preferRelativeResize="0"/>
            <p:nvPr/>
          </p:nvPicPr>
          <p:blipFill rotWithShape="1">
            <a:blip r:embed="rId3">
              <a:alphaModFix/>
            </a:blip>
            <a:srcRect b="0" l="0" r="0" t="0"/>
            <a:stretch/>
          </p:blipFill>
          <p:spPr>
            <a:xfrm>
              <a:off x="144779" y="1507236"/>
              <a:ext cx="2234946" cy="4469892"/>
            </a:xfrm>
            <a:prstGeom prst="rect">
              <a:avLst/>
            </a:prstGeom>
            <a:noFill/>
            <a:ln>
              <a:noFill/>
            </a:ln>
          </p:spPr>
        </p:pic>
        <p:pic>
          <p:nvPicPr>
            <p:cNvPr id="657" name="Google Shape;657;p38"/>
            <p:cNvPicPr preferRelativeResize="0"/>
            <p:nvPr/>
          </p:nvPicPr>
          <p:blipFill rotWithShape="1">
            <a:blip r:embed="rId4">
              <a:alphaModFix/>
            </a:blip>
            <a:srcRect b="0" l="0" r="0" t="0"/>
            <a:stretch/>
          </p:blipFill>
          <p:spPr>
            <a:xfrm>
              <a:off x="731520" y="2456688"/>
              <a:ext cx="1648206" cy="3296412"/>
            </a:xfrm>
            <a:prstGeom prst="rect">
              <a:avLst/>
            </a:prstGeom>
            <a:noFill/>
            <a:ln>
              <a:noFill/>
            </a:ln>
          </p:spPr>
        </p:pic>
        <p:pic>
          <p:nvPicPr>
            <p:cNvPr id="658" name="Google Shape;658;p38"/>
            <p:cNvPicPr preferRelativeResize="0"/>
            <p:nvPr/>
          </p:nvPicPr>
          <p:blipFill rotWithShape="1">
            <a:blip r:embed="rId5">
              <a:alphaModFix/>
            </a:blip>
            <a:srcRect b="0" l="0" r="0" t="0"/>
            <a:stretch/>
          </p:blipFill>
          <p:spPr>
            <a:xfrm>
              <a:off x="1318260" y="3407663"/>
              <a:ext cx="1061466" cy="2121408"/>
            </a:xfrm>
            <a:prstGeom prst="rect">
              <a:avLst/>
            </a:prstGeom>
            <a:noFill/>
            <a:ln>
              <a:noFill/>
            </a:ln>
          </p:spPr>
        </p:pic>
        <p:pic>
          <p:nvPicPr>
            <p:cNvPr id="659" name="Google Shape;659;p38"/>
            <p:cNvPicPr preferRelativeResize="0"/>
            <p:nvPr/>
          </p:nvPicPr>
          <p:blipFill rotWithShape="1">
            <a:blip r:embed="rId6">
              <a:alphaModFix/>
            </a:blip>
            <a:srcRect b="0" l="0" r="0" t="0"/>
            <a:stretch/>
          </p:blipFill>
          <p:spPr>
            <a:xfrm>
              <a:off x="1905000" y="4357115"/>
              <a:ext cx="474725" cy="949451"/>
            </a:xfrm>
            <a:prstGeom prst="rect">
              <a:avLst/>
            </a:prstGeom>
            <a:noFill/>
            <a:ln>
              <a:noFill/>
            </a:ln>
          </p:spPr>
        </p:pic>
      </p:grpSp>
      <p:sp>
        <p:nvSpPr>
          <p:cNvPr id="660" name="Google Shape;660;p38"/>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661" name="Google Shape;661;p38"/>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41</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5" name="Shape 665"/>
        <p:cNvGrpSpPr/>
        <p:nvPr/>
      </p:nvGrpSpPr>
      <p:grpSpPr>
        <a:xfrm>
          <a:off x="0" y="0"/>
          <a:ext cx="0" cy="0"/>
          <a:chOff x="0" y="0"/>
          <a:chExt cx="0" cy="0"/>
        </a:xfrm>
      </p:grpSpPr>
      <p:sp>
        <p:nvSpPr>
          <p:cNvPr id="666" name="Google Shape;666;p39"/>
          <p:cNvSpPr txBox="1"/>
          <p:nvPr>
            <p:ph type="title"/>
          </p:nvPr>
        </p:nvSpPr>
        <p:spPr>
          <a:xfrm>
            <a:off x="2297938" y="730377"/>
            <a:ext cx="768540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Batch vs. mini-batch gradient descent</a:t>
            </a:r>
            <a:endParaRPr sz="4000"/>
          </a:p>
        </p:txBody>
      </p:sp>
      <p:grpSp>
        <p:nvGrpSpPr>
          <p:cNvPr id="667" name="Google Shape;667;p39"/>
          <p:cNvGrpSpPr/>
          <p:nvPr/>
        </p:nvGrpSpPr>
        <p:grpSpPr>
          <a:xfrm>
            <a:off x="5948171" y="2075433"/>
            <a:ext cx="1640586" cy="667766"/>
            <a:chOff x="5948171" y="2075433"/>
            <a:chExt cx="1640586" cy="667766"/>
          </a:xfrm>
        </p:grpSpPr>
        <p:sp>
          <p:nvSpPr>
            <p:cNvPr id="668" name="Google Shape;668;p39"/>
            <p:cNvSpPr/>
            <p:nvPr/>
          </p:nvSpPr>
          <p:spPr>
            <a:xfrm>
              <a:off x="7570977" y="2075433"/>
              <a:ext cx="17780" cy="276225"/>
            </a:xfrm>
            <a:custGeom>
              <a:rect b="b" l="l" r="r" t="t"/>
              <a:pathLst>
                <a:path extrusionOk="0" h="276225" w="17779">
                  <a:moveTo>
                    <a:pt x="17272" y="0"/>
                  </a:moveTo>
                  <a:lnTo>
                    <a:pt x="0" y="0"/>
                  </a:lnTo>
                  <a:lnTo>
                    <a:pt x="0" y="276225"/>
                  </a:lnTo>
                  <a:lnTo>
                    <a:pt x="17272" y="276225"/>
                  </a:lnTo>
                  <a:lnTo>
                    <a:pt x="172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39"/>
            <p:cNvSpPr/>
            <p:nvPr/>
          </p:nvSpPr>
          <p:spPr>
            <a:xfrm>
              <a:off x="5948171" y="2369819"/>
              <a:ext cx="1617345" cy="373380"/>
            </a:xfrm>
            <a:custGeom>
              <a:rect b="b" l="l" r="r" t="t"/>
              <a:pathLst>
                <a:path extrusionOk="0" h="373380" w="1617345">
                  <a:moveTo>
                    <a:pt x="1616963" y="0"/>
                  </a:moveTo>
                  <a:lnTo>
                    <a:pt x="1614513" y="72675"/>
                  </a:lnTo>
                  <a:lnTo>
                    <a:pt x="1607835" y="132016"/>
                  </a:lnTo>
                  <a:lnTo>
                    <a:pt x="1597943" y="172021"/>
                  </a:lnTo>
                  <a:lnTo>
                    <a:pt x="1585849" y="186689"/>
                  </a:lnTo>
                  <a:lnTo>
                    <a:pt x="839597" y="186689"/>
                  </a:lnTo>
                  <a:lnTo>
                    <a:pt x="827502" y="201358"/>
                  </a:lnTo>
                  <a:lnTo>
                    <a:pt x="817610" y="241363"/>
                  </a:lnTo>
                  <a:lnTo>
                    <a:pt x="810932" y="300704"/>
                  </a:lnTo>
                  <a:lnTo>
                    <a:pt x="808481" y="373379"/>
                  </a:lnTo>
                  <a:lnTo>
                    <a:pt x="806031" y="300704"/>
                  </a:lnTo>
                  <a:lnTo>
                    <a:pt x="799353" y="241363"/>
                  </a:lnTo>
                  <a:lnTo>
                    <a:pt x="789461" y="201358"/>
                  </a:lnTo>
                  <a:lnTo>
                    <a:pt x="777367" y="186689"/>
                  </a:lnTo>
                  <a:lnTo>
                    <a:pt x="31114" y="186689"/>
                  </a:lnTo>
                  <a:lnTo>
                    <a:pt x="19020" y="172021"/>
                  </a:lnTo>
                  <a:lnTo>
                    <a:pt x="9128" y="132016"/>
                  </a:lnTo>
                  <a:lnTo>
                    <a:pt x="2450" y="7267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0" name="Google Shape;670;p39"/>
          <p:cNvSpPr/>
          <p:nvPr/>
        </p:nvSpPr>
        <p:spPr>
          <a:xfrm>
            <a:off x="5870194" y="2075433"/>
            <a:ext cx="17780" cy="276225"/>
          </a:xfrm>
          <a:custGeom>
            <a:rect b="b" l="l" r="r" t="t"/>
            <a:pathLst>
              <a:path extrusionOk="0" h="276225" w="17779">
                <a:moveTo>
                  <a:pt x="17271" y="0"/>
                </a:moveTo>
                <a:lnTo>
                  <a:pt x="0" y="0"/>
                </a:lnTo>
                <a:lnTo>
                  <a:pt x="0" y="276225"/>
                </a:lnTo>
                <a:lnTo>
                  <a:pt x="17271" y="276225"/>
                </a:lnTo>
                <a:lnTo>
                  <a:pt x="1727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39"/>
          <p:cNvSpPr/>
          <p:nvPr/>
        </p:nvSpPr>
        <p:spPr>
          <a:xfrm>
            <a:off x="6560947" y="2068829"/>
            <a:ext cx="36830" cy="156210"/>
          </a:xfrm>
          <a:custGeom>
            <a:rect b="b" l="l" r="r" t="t"/>
            <a:pathLst>
              <a:path extrusionOk="0" h="156210" w="36829">
                <a:moveTo>
                  <a:pt x="36449" y="0"/>
                </a:moveTo>
                <a:lnTo>
                  <a:pt x="0" y="0"/>
                </a:lnTo>
                <a:lnTo>
                  <a:pt x="0" y="6350"/>
                </a:lnTo>
                <a:lnTo>
                  <a:pt x="22847" y="6350"/>
                </a:lnTo>
                <a:lnTo>
                  <a:pt x="22847" y="149860"/>
                </a:lnTo>
                <a:lnTo>
                  <a:pt x="0" y="149860"/>
                </a:lnTo>
                <a:lnTo>
                  <a:pt x="0" y="156210"/>
                </a:lnTo>
                <a:lnTo>
                  <a:pt x="36449" y="156210"/>
                </a:lnTo>
                <a:lnTo>
                  <a:pt x="36449" y="14986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9"/>
          <p:cNvSpPr/>
          <p:nvPr/>
        </p:nvSpPr>
        <p:spPr>
          <a:xfrm>
            <a:off x="6115812" y="2068829"/>
            <a:ext cx="36830" cy="156210"/>
          </a:xfrm>
          <a:custGeom>
            <a:rect b="b" l="l" r="r" t="t"/>
            <a:pathLst>
              <a:path extrusionOk="0" h="156210" w="36829">
                <a:moveTo>
                  <a:pt x="36449" y="0"/>
                </a:moveTo>
                <a:lnTo>
                  <a:pt x="0" y="0"/>
                </a:lnTo>
                <a:lnTo>
                  <a:pt x="0" y="6350"/>
                </a:lnTo>
                <a:lnTo>
                  <a:pt x="0" y="149860"/>
                </a:lnTo>
                <a:lnTo>
                  <a:pt x="0" y="156210"/>
                </a:lnTo>
                <a:lnTo>
                  <a:pt x="36449" y="156210"/>
                </a:lnTo>
                <a:lnTo>
                  <a:pt x="36449" y="149860"/>
                </a:lnTo>
                <a:lnTo>
                  <a:pt x="13589" y="149860"/>
                </a:lnTo>
                <a:lnTo>
                  <a:pt x="13589" y="635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39"/>
          <p:cNvSpPr/>
          <p:nvPr/>
        </p:nvSpPr>
        <p:spPr>
          <a:xfrm>
            <a:off x="7478395" y="2068829"/>
            <a:ext cx="36830" cy="156210"/>
          </a:xfrm>
          <a:custGeom>
            <a:rect b="b" l="l" r="r" t="t"/>
            <a:pathLst>
              <a:path extrusionOk="0" h="156210" w="36829">
                <a:moveTo>
                  <a:pt x="36449" y="0"/>
                </a:moveTo>
                <a:lnTo>
                  <a:pt x="0" y="0"/>
                </a:lnTo>
                <a:lnTo>
                  <a:pt x="0" y="6350"/>
                </a:lnTo>
                <a:lnTo>
                  <a:pt x="22860" y="6350"/>
                </a:lnTo>
                <a:lnTo>
                  <a:pt x="22860" y="149860"/>
                </a:lnTo>
                <a:lnTo>
                  <a:pt x="0" y="149860"/>
                </a:lnTo>
                <a:lnTo>
                  <a:pt x="0" y="156210"/>
                </a:lnTo>
                <a:lnTo>
                  <a:pt x="36449" y="156210"/>
                </a:lnTo>
                <a:lnTo>
                  <a:pt x="36449" y="14986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39"/>
          <p:cNvSpPr/>
          <p:nvPr/>
        </p:nvSpPr>
        <p:spPr>
          <a:xfrm>
            <a:off x="7034784" y="2068829"/>
            <a:ext cx="36830" cy="156210"/>
          </a:xfrm>
          <a:custGeom>
            <a:rect b="b" l="l" r="r" t="t"/>
            <a:pathLst>
              <a:path extrusionOk="0" h="156210" w="36829">
                <a:moveTo>
                  <a:pt x="36449" y="0"/>
                </a:moveTo>
                <a:lnTo>
                  <a:pt x="0" y="0"/>
                </a:lnTo>
                <a:lnTo>
                  <a:pt x="0" y="6350"/>
                </a:lnTo>
                <a:lnTo>
                  <a:pt x="0" y="149860"/>
                </a:lnTo>
                <a:lnTo>
                  <a:pt x="0" y="156210"/>
                </a:lnTo>
                <a:lnTo>
                  <a:pt x="36449" y="156210"/>
                </a:lnTo>
                <a:lnTo>
                  <a:pt x="36449" y="149860"/>
                </a:lnTo>
                <a:lnTo>
                  <a:pt x="13589" y="149860"/>
                </a:lnTo>
                <a:lnTo>
                  <a:pt x="13589" y="635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39"/>
          <p:cNvSpPr txBox="1"/>
          <p:nvPr/>
        </p:nvSpPr>
        <p:spPr>
          <a:xfrm>
            <a:off x="3085083" y="1954148"/>
            <a:ext cx="4443095" cy="299720"/>
          </a:xfrm>
          <a:prstGeom prst="rect">
            <a:avLst/>
          </a:prstGeom>
          <a:noFill/>
          <a:ln>
            <a:noFill/>
          </a:ln>
        </p:spPr>
        <p:txBody>
          <a:bodyPr anchorCtr="0" anchor="t" bIns="0" lIns="0" spcFirstLastPara="1" rIns="0" wrap="square" tIns="12700">
            <a:spAutoFit/>
          </a:bodyPr>
          <a:lstStyle/>
          <a:p>
            <a:pPr indent="0" lvl="0" marL="63500" marR="0" rtl="0" algn="l">
              <a:lnSpc>
                <a:spcPct val="100000"/>
              </a:lnSpc>
              <a:spcBef>
                <a:spcPts val="0"/>
              </a:spcBef>
              <a:spcAft>
                <a:spcPts val="0"/>
              </a:spcAft>
              <a:buNone/>
            </a:pPr>
            <a:r>
              <a:rPr baseline="-25000" lang="en-US" sz="2700">
                <a:solidFill>
                  <a:schemeClr val="dk1"/>
                </a:solidFill>
                <a:latin typeface="Cambria Math"/>
                <a:ea typeface="Cambria Math"/>
                <a:cs typeface="Cambria Math"/>
                <a:sym typeface="Cambria Math"/>
              </a:rPr>
              <a:t>𝑿 =  [𝒙</a:t>
            </a:r>
            <a:r>
              <a:rPr lang="en-US" sz="1300">
                <a:solidFill>
                  <a:schemeClr val="dk1"/>
                </a:solidFill>
                <a:latin typeface="Cambria Math"/>
                <a:ea typeface="Cambria Math"/>
                <a:cs typeface="Cambria Math"/>
                <a:sym typeface="Cambria Math"/>
              </a:rPr>
              <a:t>[𝟏]  </a:t>
            </a:r>
            <a:r>
              <a:rPr baseline="-25000" lang="en-US" sz="2700">
                <a:solidFill>
                  <a:schemeClr val="dk1"/>
                </a:solidFill>
                <a:latin typeface="Cambria Math"/>
                <a:ea typeface="Cambria Math"/>
                <a:cs typeface="Cambria Math"/>
                <a:sym typeface="Cambria Math"/>
              </a:rPr>
              <a:t>𝒙</a:t>
            </a:r>
            <a:r>
              <a:rPr lang="en-US" sz="1300">
                <a:solidFill>
                  <a:schemeClr val="dk1"/>
                </a:solidFill>
                <a:latin typeface="Cambria Math"/>
                <a:ea typeface="Cambria Math"/>
                <a:cs typeface="Cambria Math"/>
                <a:sym typeface="Cambria Math"/>
              </a:rPr>
              <a:t>[𝟐]  </a:t>
            </a:r>
            <a:r>
              <a:rPr baseline="-25000" lang="en-US" sz="2700">
                <a:solidFill>
                  <a:schemeClr val="dk1"/>
                </a:solidFill>
                <a:latin typeface="Cambria Math"/>
                <a:ea typeface="Cambria Math"/>
                <a:cs typeface="Cambria Math"/>
                <a:sym typeface="Cambria Math"/>
              </a:rPr>
              <a:t>𝒙</a:t>
            </a:r>
            <a:r>
              <a:rPr lang="en-US" sz="1300">
                <a:solidFill>
                  <a:schemeClr val="dk1"/>
                </a:solidFill>
                <a:latin typeface="Cambria Math"/>
                <a:ea typeface="Cambria Math"/>
                <a:cs typeface="Cambria Math"/>
                <a:sym typeface="Cambria Math"/>
              </a:rPr>
              <a:t>[𝟑]  </a:t>
            </a:r>
            <a:r>
              <a:rPr b="1" baseline="-25000" lang="en-US" sz="2700">
                <a:solidFill>
                  <a:schemeClr val="dk1"/>
                </a:solidFill>
                <a:latin typeface="Calibri"/>
                <a:ea typeface="Calibri"/>
                <a:cs typeface="Calibri"/>
                <a:sym typeface="Calibri"/>
              </a:rPr>
              <a:t>… </a:t>
            </a:r>
            <a:r>
              <a:rPr baseline="-25000" lang="en-US" sz="2700">
                <a:solidFill>
                  <a:schemeClr val="dk1"/>
                </a:solidFill>
                <a:latin typeface="Cambria Math"/>
                <a:ea typeface="Cambria Math"/>
                <a:cs typeface="Cambria Math"/>
                <a:sym typeface="Cambria Math"/>
              </a:rPr>
              <a:t>𝒙</a:t>
            </a:r>
            <a:r>
              <a:rPr lang="en-US" sz="1300">
                <a:solidFill>
                  <a:schemeClr val="dk1"/>
                </a:solidFill>
                <a:latin typeface="Cambria Math"/>
                <a:ea typeface="Cambria Math"/>
                <a:cs typeface="Cambria Math"/>
                <a:sym typeface="Cambria Math"/>
              </a:rPr>
              <a:t>[𝟏𝟎𝟎𝟎]	</a:t>
            </a:r>
            <a:r>
              <a:rPr baseline="-25000" lang="en-US" sz="2700">
                <a:solidFill>
                  <a:schemeClr val="dk1"/>
                </a:solidFill>
                <a:latin typeface="Cambria Math"/>
                <a:ea typeface="Cambria Math"/>
                <a:cs typeface="Cambria Math"/>
                <a:sym typeface="Cambria Math"/>
              </a:rPr>
              <a:t>𝒙 </a:t>
            </a:r>
            <a:r>
              <a:rPr lang="en-US" sz="1300">
                <a:solidFill>
                  <a:schemeClr val="dk1"/>
                </a:solidFill>
                <a:latin typeface="Cambria Math"/>
                <a:ea typeface="Cambria Math"/>
                <a:cs typeface="Cambria Math"/>
                <a:sym typeface="Cambria Math"/>
              </a:rPr>
              <a:t>𝟏𝟎𝟎𝟏   </a:t>
            </a:r>
            <a:r>
              <a:rPr baseline="-25000" lang="en-US" sz="2700">
                <a:solidFill>
                  <a:schemeClr val="dk1"/>
                </a:solidFill>
                <a:latin typeface="Cambria Math"/>
                <a:ea typeface="Cambria Math"/>
                <a:cs typeface="Cambria Math"/>
                <a:sym typeface="Cambria Math"/>
              </a:rPr>
              <a:t>… 𝒙 </a:t>
            </a:r>
            <a:r>
              <a:rPr lang="en-US" sz="1300">
                <a:solidFill>
                  <a:schemeClr val="dk1"/>
                </a:solidFill>
                <a:latin typeface="Cambria Math"/>
                <a:ea typeface="Cambria Math"/>
                <a:cs typeface="Cambria Math"/>
                <a:sym typeface="Cambria Math"/>
              </a:rPr>
              <a:t>𝟐𝟎𝟎𝟎</a:t>
            </a:r>
            <a:endParaRPr sz="1300">
              <a:solidFill>
                <a:schemeClr val="dk1"/>
              </a:solidFill>
              <a:latin typeface="Cambria Math"/>
              <a:ea typeface="Cambria Math"/>
              <a:cs typeface="Cambria Math"/>
              <a:sym typeface="Cambria Math"/>
            </a:endParaRPr>
          </a:p>
        </p:txBody>
      </p:sp>
      <p:sp>
        <p:nvSpPr>
          <p:cNvPr id="676" name="Google Shape;676;p39"/>
          <p:cNvSpPr/>
          <p:nvPr/>
        </p:nvSpPr>
        <p:spPr>
          <a:xfrm>
            <a:off x="8581771" y="2068829"/>
            <a:ext cx="36830" cy="156210"/>
          </a:xfrm>
          <a:custGeom>
            <a:rect b="b" l="l" r="r" t="t"/>
            <a:pathLst>
              <a:path extrusionOk="0" h="156210" w="36829">
                <a:moveTo>
                  <a:pt x="36449" y="0"/>
                </a:moveTo>
                <a:lnTo>
                  <a:pt x="0" y="0"/>
                </a:lnTo>
                <a:lnTo>
                  <a:pt x="0" y="6350"/>
                </a:lnTo>
                <a:lnTo>
                  <a:pt x="22860" y="6350"/>
                </a:lnTo>
                <a:lnTo>
                  <a:pt x="22860" y="149860"/>
                </a:lnTo>
                <a:lnTo>
                  <a:pt x="0" y="149860"/>
                </a:lnTo>
                <a:lnTo>
                  <a:pt x="0" y="156210"/>
                </a:lnTo>
                <a:lnTo>
                  <a:pt x="36449" y="156210"/>
                </a:lnTo>
                <a:lnTo>
                  <a:pt x="36449" y="14986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39"/>
          <p:cNvSpPr/>
          <p:nvPr/>
        </p:nvSpPr>
        <p:spPr>
          <a:xfrm>
            <a:off x="8385048" y="2068829"/>
            <a:ext cx="36830" cy="156210"/>
          </a:xfrm>
          <a:custGeom>
            <a:rect b="b" l="l" r="r" t="t"/>
            <a:pathLst>
              <a:path extrusionOk="0" h="156210" w="36829">
                <a:moveTo>
                  <a:pt x="36449" y="0"/>
                </a:moveTo>
                <a:lnTo>
                  <a:pt x="0" y="0"/>
                </a:lnTo>
                <a:lnTo>
                  <a:pt x="0" y="6350"/>
                </a:lnTo>
                <a:lnTo>
                  <a:pt x="0" y="149860"/>
                </a:lnTo>
                <a:lnTo>
                  <a:pt x="0" y="156210"/>
                </a:lnTo>
                <a:lnTo>
                  <a:pt x="36449" y="156210"/>
                </a:lnTo>
                <a:lnTo>
                  <a:pt x="36449" y="149860"/>
                </a:lnTo>
                <a:lnTo>
                  <a:pt x="13589" y="149860"/>
                </a:lnTo>
                <a:lnTo>
                  <a:pt x="13589" y="635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39"/>
          <p:cNvSpPr txBox="1"/>
          <p:nvPr/>
        </p:nvSpPr>
        <p:spPr>
          <a:xfrm>
            <a:off x="7614539" y="2037969"/>
            <a:ext cx="1151890"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 |  … 𝒙 </a:t>
            </a:r>
            <a:r>
              <a:rPr baseline="30000" lang="en-US" sz="1950">
                <a:solidFill>
                  <a:schemeClr val="dk1"/>
                </a:solidFill>
                <a:latin typeface="Cambria Math"/>
                <a:ea typeface="Cambria Math"/>
                <a:cs typeface="Cambria Math"/>
                <a:sym typeface="Cambria Math"/>
              </a:rPr>
              <a:t>𝒎  </a:t>
            </a:r>
            <a:r>
              <a:rPr lang="en-US" sz="1800">
                <a:solidFill>
                  <a:schemeClr val="dk1"/>
                </a:solidFill>
                <a:latin typeface="Cambria Math"/>
                <a:ea typeface="Cambria Math"/>
                <a:cs typeface="Cambria Math"/>
                <a:sym typeface="Cambria Math"/>
              </a:rPr>
              <a:t>]</a:t>
            </a:r>
            <a:endParaRPr sz="1800">
              <a:solidFill>
                <a:schemeClr val="dk1"/>
              </a:solidFill>
              <a:latin typeface="Cambria Math"/>
              <a:ea typeface="Cambria Math"/>
              <a:cs typeface="Cambria Math"/>
              <a:sym typeface="Cambria Math"/>
            </a:endParaRPr>
          </a:p>
        </p:txBody>
      </p:sp>
      <p:sp>
        <p:nvSpPr>
          <p:cNvPr id="679" name="Google Shape;679;p39"/>
          <p:cNvSpPr txBox="1"/>
          <p:nvPr/>
        </p:nvSpPr>
        <p:spPr>
          <a:xfrm>
            <a:off x="2879725" y="2672334"/>
            <a:ext cx="748030"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(n</a:t>
            </a:r>
            <a:r>
              <a:rPr baseline="-25000" lang="en-US" sz="1800">
                <a:solidFill>
                  <a:schemeClr val="dk1"/>
                </a:solidFill>
                <a:latin typeface="Times New Roman"/>
                <a:ea typeface="Times New Roman"/>
                <a:cs typeface="Times New Roman"/>
                <a:sym typeface="Times New Roman"/>
              </a:rPr>
              <a:t>x </a:t>
            </a:r>
            <a:r>
              <a:rPr lang="en-US" sz="1800">
                <a:solidFill>
                  <a:schemeClr val="dk1"/>
                </a:solidFill>
                <a:latin typeface="Times New Roman"/>
                <a:ea typeface="Times New Roman"/>
                <a:cs typeface="Times New Roman"/>
                <a:sym typeface="Times New Roman"/>
              </a:rPr>
              <a:t>, m)</a:t>
            </a:r>
            <a:endParaRPr sz="1800">
              <a:solidFill>
                <a:schemeClr val="dk1"/>
              </a:solidFill>
              <a:latin typeface="Times New Roman"/>
              <a:ea typeface="Times New Roman"/>
              <a:cs typeface="Times New Roman"/>
              <a:sym typeface="Times New Roman"/>
            </a:endParaRPr>
          </a:p>
        </p:txBody>
      </p:sp>
      <p:sp>
        <p:nvSpPr>
          <p:cNvPr id="680" name="Google Shape;680;p39"/>
          <p:cNvSpPr/>
          <p:nvPr/>
        </p:nvSpPr>
        <p:spPr>
          <a:xfrm>
            <a:off x="3691128" y="2398776"/>
            <a:ext cx="2147570" cy="373380"/>
          </a:xfrm>
          <a:custGeom>
            <a:rect b="b" l="l" r="r" t="t"/>
            <a:pathLst>
              <a:path extrusionOk="0" h="373380" w="2147570">
                <a:moveTo>
                  <a:pt x="2147316" y="0"/>
                </a:moveTo>
                <a:lnTo>
                  <a:pt x="2144865" y="72675"/>
                </a:lnTo>
                <a:lnTo>
                  <a:pt x="2138187" y="132016"/>
                </a:lnTo>
                <a:lnTo>
                  <a:pt x="2128295" y="172021"/>
                </a:lnTo>
                <a:lnTo>
                  <a:pt x="2116201" y="186689"/>
                </a:lnTo>
                <a:lnTo>
                  <a:pt x="1104773" y="186689"/>
                </a:lnTo>
                <a:lnTo>
                  <a:pt x="1092678" y="201358"/>
                </a:lnTo>
                <a:lnTo>
                  <a:pt x="1082786" y="241363"/>
                </a:lnTo>
                <a:lnTo>
                  <a:pt x="1076108" y="300704"/>
                </a:lnTo>
                <a:lnTo>
                  <a:pt x="1073658" y="373379"/>
                </a:lnTo>
                <a:lnTo>
                  <a:pt x="1071207" y="300704"/>
                </a:lnTo>
                <a:lnTo>
                  <a:pt x="1064529" y="241363"/>
                </a:lnTo>
                <a:lnTo>
                  <a:pt x="1054637" y="201358"/>
                </a:lnTo>
                <a:lnTo>
                  <a:pt x="1042543" y="186689"/>
                </a:lnTo>
                <a:lnTo>
                  <a:pt x="31114" y="186689"/>
                </a:lnTo>
                <a:lnTo>
                  <a:pt x="19020" y="172021"/>
                </a:lnTo>
                <a:lnTo>
                  <a:pt x="9128" y="132016"/>
                </a:lnTo>
                <a:lnTo>
                  <a:pt x="2450" y="7267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39"/>
          <p:cNvSpPr txBox="1"/>
          <p:nvPr/>
        </p:nvSpPr>
        <p:spPr>
          <a:xfrm>
            <a:off x="4377816" y="2759709"/>
            <a:ext cx="1492250"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𝑿</a:t>
            </a:r>
            <a:r>
              <a:rPr baseline="30000" lang="en-US" sz="1950">
                <a:solidFill>
                  <a:schemeClr val="dk1"/>
                </a:solidFill>
                <a:latin typeface="Cambria Math"/>
                <a:ea typeface="Cambria Math"/>
                <a:cs typeface="Cambria Math"/>
                <a:sym typeface="Cambria Math"/>
              </a:rPr>
              <a:t>{𝟏} </a:t>
            </a:r>
            <a:r>
              <a:rPr b="1" lang="en-US" sz="1800">
                <a:solidFill>
                  <a:schemeClr val="dk1"/>
                </a:solidFill>
                <a:latin typeface="Times New Roman"/>
                <a:ea typeface="Times New Roman"/>
                <a:cs typeface="Times New Roman"/>
                <a:sym typeface="Times New Roman"/>
              </a:rPr>
              <a:t>(n</a:t>
            </a:r>
            <a:r>
              <a:rPr b="1" baseline="-25000" lang="en-US" sz="1800">
                <a:solidFill>
                  <a:schemeClr val="dk1"/>
                </a:solidFill>
                <a:latin typeface="Times New Roman"/>
                <a:ea typeface="Times New Roman"/>
                <a:cs typeface="Times New Roman"/>
                <a:sym typeface="Times New Roman"/>
              </a:rPr>
              <a:t>x </a:t>
            </a:r>
            <a:r>
              <a:rPr b="1" lang="en-US" sz="1800">
                <a:solidFill>
                  <a:schemeClr val="dk1"/>
                </a:solidFill>
                <a:latin typeface="Times New Roman"/>
                <a:ea typeface="Times New Roman"/>
                <a:cs typeface="Times New Roman"/>
                <a:sym typeface="Times New Roman"/>
              </a:rPr>
              <a:t>, 1000)</a:t>
            </a:r>
            <a:endParaRPr sz="1800">
              <a:solidFill>
                <a:schemeClr val="dk1"/>
              </a:solidFill>
              <a:latin typeface="Times New Roman"/>
              <a:ea typeface="Times New Roman"/>
              <a:cs typeface="Times New Roman"/>
              <a:sym typeface="Times New Roman"/>
            </a:endParaRPr>
          </a:p>
        </p:txBody>
      </p:sp>
      <p:sp>
        <p:nvSpPr>
          <p:cNvPr id="682" name="Google Shape;682;p39"/>
          <p:cNvSpPr txBox="1"/>
          <p:nvPr/>
        </p:nvSpPr>
        <p:spPr>
          <a:xfrm>
            <a:off x="6044184" y="2786329"/>
            <a:ext cx="1735455" cy="30035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𝑿</a:t>
            </a:r>
            <a:r>
              <a:rPr baseline="30000" lang="en-US" sz="1950">
                <a:solidFill>
                  <a:schemeClr val="dk1"/>
                </a:solidFill>
                <a:latin typeface="Cambria Math"/>
                <a:ea typeface="Cambria Math"/>
                <a:cs typeface="Cambria Math"/>
                <a:sym typeface="Cambria Math"/>
              </a:rPr>
              <a:t>{𝟐} </a:t>
            </a:r>
            <a:r>
              <a:rPr b="1" lang="en-US" sz="1800">
                <a:solidFill>
                  <a:schemeClr val="dk1"/>
                </a:solidFill>
                <a:latin typeface="Times New Roman"/>
                <a:ea typeface="Times New Roman"/>
                <a:cs typeface="Times New Roman"/>
                <a:sym typeface="Times New Roman"/>
              </a:rPr>
              <a:t>(n</a:t>
            </a:r>
            <a:r>
              <a:rPr b="1" baseline="-25000" lang="en-US" sz="1800">
                <a:solidFill>
                  <a:schemeClr val="dk1"/>
                </a:solidFill>
                <a:latin typeface="Times New Roman"/>
                <a:ea typeface="Times New Roman"/>
                <a:cs typeface="Times New Roman"/>
                <a:sym typeface="Times New Roman"/>
              </a:rPr>
              <a:t>x </a:t>
            </a:r>
            <a:r>
              <a:rPr b="1" lang="en-US" sz="1800">
                <a:solidFill>
                  <a:schemeClr val="dk1"/>
                </a:solidFill>
                <a:latin typeface="Times New Roman"/>
                <a:ea typeface="Times New Roman"/>
                <a:cs typeface="Times New Roman"/>
                <a:sym typeface="Times New Roman"/>
              </a:rPr>
              <a:t>, 1000) </a:t>
            </a:r>
            <a:r>
              <a:rPr baseline="30000" lang="en-US" sz="2700">
                <a:solidFill>
                  <a:schemeClr val="dk1"/>
                </a:solidFill>
                <a:latin typeface="Cambria Math"/>
                <a:ea typeface="Cambria Math"/>
                <a:cs typeface="Cambria Math"/>
                <a:sym typeface="Cambria Math"/>
              </a:rPr>
              <a:t>…</a:t>
            </a:r>
            <a:endParaRPr baseline="30000" sz="2700">
              <a:solidFill>
                <a:schemeClr val="dk1"/>
              </a:solidFill>
              <a:latin typeface="Cambria Math"/>
              <a:ea typeface="Cambria Math"/>
              <a:cs typeface="Cambria Math"/>
              <a:sym typeface="Cambria Math"/>
            </a:endParaRPr>
          </a:p>
        </p:txBody>
      </p:sp>
      <p:sp>
        <p:nvSpPr>
          <p:cNvPr id="683" name="Google Shape;683;p39"/>
          <p:cNvSpPr txBox="1"/>
          <p:nvPr/>
        </p:nvSpPr>
        <p:spPr>
          <a:xfrm>
            <a:off x="7982077" y="2804616"/>
            <a:ext cx="1793239" cy="30035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𝑿</a:t>
            </a:r>
            <a:r>
              <a:rPr baseline="30000" lang="en-US" sz="1950">
                <a:solidFill>
                  <a:schemeClr val="dk1"/>
                </a:solidFill>
                <a:latin typeface="Cambria Math"/>
                <a:ea typeface="Cambria Math"/>
                <a:cs typeface="Cambria Math"/>
                <a:sym typeface="Cambria Math"/>
              </a:rPr>
              <a:t>{𝟓𝟎𝟎𝟎} </a:t>
            </a:r>
            <a:r>
              <a:rPr b="1" lang="en-US" sz="1800">
                <a:solidFill>
                  <a:schemeClr val="dk1"/>
                </a:solidFill>
                <a:latin typeface="Times New Roman"/>
                <a:ea typeface="Times New Roman"/>
                <a:cs typeface="Times New Roman"/>
                <a:sym typeface="Times New Roman"/>
              </a:rPr>
              <a:t>(n</a:t>
            </a:r>
            <a:r>
              <a:rPr b="1" baseline="-25000" lang="en-US" sz="1800">
                <a:solidFill>
                  <a:schemeClr val="dk1"/>
                </a:solidFill>
                <a:latin typeface="Times New Roman"/>
                <a:ea typeface="Times New Roman"/>
                <a:cs typeface="Times New Roman"/>
                <a:sym typeface="Times New Roman"/>
              </a:rPr>
              <a:t>x </a:t>
            </a:r>
            <a:r>
              <a:rPr b="1" lang="en-US" sz="1800">
                <a:solidFill>
                  <a:schemeClr val="dk1"/>
                </a:solidFill>
                <a:latin typeface="Times New Roman"/>
                <a:ea typeface="Times New Roman"/>
                <a:cs typeface="Times New Roman"/>
                <a:sym typeface="Times New Roman"/>
              </a:rPr>
              <a:t>, 1000)</a:t>
            </a:r>
            <a:endParaRPr sz="1800">
              <a:solidFill>
                <a:schemeClr val="dk1"/>
              </a:solidFill>
              <a:latin typeface="Times New Roman"/>
              <a:ea typeface="Times New Roman"/>
              <a:cs typeface="Times New Roman"/>
              <a:sym typeface="Times New Roman"/>
            </a:endParaRPr>
          </a:p>
        </p:txBody>
      </p:sp>
      <p:sp>
        <p:nvSpPr>
          <p:cNvPr id="684" name="Google Shape;684;p39"/>
          <p:cNvSpPr/>
          <p:nvPr/>
        </p:nvSpPr>
        <p:spPr>
          <a:xfrm>
            <a:off x="7837931" y="2404872"/>
            <a:ext cx="757555" cy="373380"/>
          </a:xfrm>
          <a:custGeom>
            <a:rect b="b" l="l" r="r" t="t"/>
            <a:pathLst>
              <a:path extrusionOk="0" h="373380" w="757554">
                <a:moveTo>
                  <a:pt x="757427" y="0"/>
                </a:moveTo>
                <a:lnTo>
                  <a:pt x="754977" y="72675"/>
                </a:lnTo>
                <a:lnTo>
                  <a:pt x="748299" y="132016"/>
                </a:lnTo>
                <a:lnTo>
                  <a:pt x="738407" y="172021"/>
                </a:lnTo>
                <a:lnTo>
                  <a:pt x="726313" y="186689"/>
                </a:lnTo>
                <a:lnTo>
                  <a:pt x="409828" y="186689"/>
                </a:lnTo>
                <a:lnTo>
                  <a:pt x="397734" y="201358"/>
                </a:lnTo>
                <a:lnTo>
                  <a:pt x="387842" y="241363"/>
                </a:lnTo>
                <a:lnTo>
                  <a:pt x="381164" y="300704"/>
                </a:lnTo>
                <a:lnTo>
                  <a:pt x="378714" y="373379"/>
                </a:lnTo>
                <a:lnTo>
                  <a:pt x="376263" y="300704"/>
                </a:lnTo>
                <a:lnTo>
                  <a:pt x="369585" y="241363"/>
                </a:lnTo>
                <a:lnTo>
                  <a:pt x="359693" y="201358"/>
                </a:lnTo>
                <a:lnTo>
                  <a:pt x="347599" y="186689"/>
                </a:lnTo>
                <a:lnTo>
                  <a:pt x="31115" y="186689"/>
                </a:lnTo>
                <a:lnTo>
                  <a:pt x="19020" y="172021"/>
                </a:lnTo>
                <a:lnTo>
                  <a:pt x="9128" y="132016"/>
                </a:lnTo>
                <a:lnTo>
                  <a:pt x="2450" y="7267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39"/>
          <p:cNvSpPr/>
          <p:nvPr/>
        </p:nvSpPr>
        <p:spPr>
          <a:xfrm>
            <a:off x="7609078" y="4236973"/>
            <a:ext cx="17780" cy="276225"/>
          </a:xfrm>
          <a:custGeom>
            <a:rect b="b" l="l" r="r" t="t"/>
            <a:pathLst>
              <a:path extrusionOk="0" h="276225" w="17779">
                <a:moveTo>
                  <a:pt x="17272" y="0"/>
                </a:moveTo>
                <a:lnTo>
                  <a:pt x="0" y="0"/>
                </a:lnTo>
                <a:lnTo>
                  <a:pt x="0" y="276098"/>
                </a:lnTo>
                <a:lnTo>
                  <a:pt x="17272" y="276098"/>
                </a:lnTo>
                <a:lnTo>
                  <a:pt x="172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39"/>
          <p:cNvSpPr/>
          <p:nvPr/>
        </p:nvSpPr>
        <p:spPr>
          <a:xfrm>
            <a:off x="5918961" y="4236973"/>
            <a:ext cx="17780" cy="276225"/>
          </a:xfrm>
          <a:custGeom>
            <a:rect b="b" l="l" r="r" t="t"/>
            <a:pathLst>
              <a:path extrusionOk="0" h="276225" w="17779">
                <a:moveTo>
                  <a:pt x="17272" y="0"/>
                </a:moveTo>
                <a:lnTo>
                  <a:pt x="0" y="0"/>
                </a:lnTo>
                <a:lnTo>
                  <a:pt x="0" y="276098"/>
                </a:lnTo>
                <a:lnTo>
                  <a:pt x="17272" y="276098"/>
                </a:lnTo>
                <a:lnTo>
                  <a:pt x="172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39"/>
          <p:cNvSpPr/>
          <p:nvPr/>
        </p:nvSpPr>
        <p:spPr>
          <a:xfrm>
            <a:off x="6603619" y="4230369"/>
            <a:ext cx="36830" cy="156210"/>
          </a:xfrm>
          <a:custGeom>
            <a:rect b="b" l="l" r="r" t="t"/>
            <a:pathLst>
              <a:path extrusionOk="0" h="156210" w="36829">
                <a:moveTo>
                  <a:pt x="36449" y="0"/>
                </a:moveTo>
                <a:lnTo>
                  <a:pt x="0" y="0"/>
                </a:lnTo>
                <a:lnTo>
                  <a:pt x="0" y="6350"/>
                </a:lnTo>
                <a:lnTo>
                  <a:pt x="22860" y="6350"/>
                </a:lnTo>
                <a:lnTo>
                  <a:pt x="22860" y="149860"/>
                </a:lnTo>
                <a:lnTo>
                  <a:pt x="0" y="149860"/>
                </a:lnTo>
                <a:lnTo>
                  <a:pt x="0" y="156210"/>
                </a:lnTo>
                <a:lnTo>
                  <a:pt x="36449" y="156210"/>
                </a:lnTo>
                <a:lnTo>
                  <a:pt x="36449" y="14986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39"/>
          <p:cNvSpPr/>
          <p:nvPr/>
        </p:nvSpPr>
        <p:spPr>
          <a:xfrm>
            <a:off x="6172200" y="4230369"/>
            <a:ext cx="36830" cy="156210"/>
          </a:xfrm>
          <a:custGeom>
            <a:rect b="b" l="l" r="r" t="t"/>
            <a:pathLst>
              <a:path extrusionOk="0" h="156210" w="36829">
                <a:moveTo>
                  <a:pt x="36449" y="0"/>
                </a:moveTo>
                <a:lnTo>
                  <a:pt x="0" y="0"/>
                </a:lnTo>
                <a:lnTo>
                  <a:pt x="0" y="6350"/>
                </a:lnTo>
                <a:lnTo>
                  <a:pt x="0" y="149860"/>
                </a:lnTo>
                <a:lnTo>
                  <a:pt x="0" y="156210"/>
                </a:lnTo>
                <a:lnTo>
                  <a:pt x="36449" y="156210"/>
                </a:lnTo>
                <a:lnTo>
                  <a:pt x="36449" y="149860"/>
                </a:lnTo>
                <a:lnTo>
                  <a:pt x="13589" y="149860"/>
                </a:lnTo>
                <a:lnTo>
                  <a:pt x="13589" y="635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9"/>
          <p:cNvSpPr/>
          <p:nvPr/>
        </p:nvSpPr>
        <p:spPr>
          <a:xfrm>
            <a:off x="7518019" y="4230369"/>
            <a:ext cx="36830" cy="156210"/>
          </a:xfrm>
          <a:custGeom>
            <a:rect b="b" l="l" r="r" t="t"/>
            <a:pathLst>
              <a:path extrusionOk="0" h="156210" w="36829">
                <a:moveTo>
                  <a:pt x="36449" y="0"/>
                </a:moveTo>
                <a:lnTo>
                  <a:pt x="0" y="0"/>
                </a:lnTo>
                <a:lnTo>
                  <a:pt x="0" y="6350"/>
                </a:lnTo>
                <a:lnTo>
                  <a:pt x="22860" y="6350"/>
                </a:lnTo>
                <a:lnTo>
                  <a:pt x="22860" y="149860"/>
                </a:lnTo>
                <a:lnTo>
                  <a:pt x="0" y="149860"/>
                </a:lnTo>
                <a:lnTo>
                  <a:pt x="0" y="156210"/>
                </a:lnTo>
                <a:lnTo>
                  <a:pt x="36449" y="156210"/>
                </a:lnTo>
                <a:lnTo>
                  <a:pt x="36449" y="14986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39"/>
          <p:cNvSpPr/>
          <p:nvPr/>
        </p:nvSpPr>
        <p:spPr>
          <a:xfrm>
            <a:off x="7085076" y="4230369"/>
            <a:ext cx="36830" cy="156210"/>
          </a:xfrm>
          <a:custGeom>
            <a:rect b="b" l="l" r="r" t="t"/>
            <a:pathLst>
              <a:path extrusionOk="0" h="156210" w="36829">
                <a:moveTo>
                  <a:pt x="36449" y="0"/>
                </a:moveTo>
                <a:lnTo>
                  <a:pt x="0" y="0"/>
                </a:lnTo>
                <a:lnTo>
                  <a:pt x="0" y="6350"/>
                </a:lnTo>
                <a:lnTo>
                  <a:pt x="0" y="149860"/>
                </a:lnTo>
                <a:lnTo>
                  <a:pt x="0" y="156210"/>
                </a:lnTo>
                <a:lnTo>
                  <a:pt x="36449" y="156210"/>
                </a:lnTo>
                <a:lnTo>
                  <a:pt x="36449" y="149860"/>
                </a:lnTo>
                <a:lnTo>
                  <a:pt x="13589" y="149860"/>
                </a:lnTo>
                <a:lnTo>
                  <a:pt x="13589" y="635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39"/>
          <p:cNvSpPr txBox="1"/>
          <p:nvPr/>
        </p:nvSpPr>
        <p:spPr>
          <a:xfrm>
            <a:off x="3237483" y="4116451"/>
            <a:ext cx="4328160" cy="299720"/>
          </a:xfrm>
          <a:prstGeom prst="rect">
            <a:avLst/>
          </a:prstGeom>
          <a:noFill/>
          <a:ln>
            <a:noFill/>
          </a:ln>
        </p:spPr>
        <p:txBody>
          <a:bodyPr anchorCtr="0" anchor="t" bIns="0" lIns="0" spcFirstLastPara="1" rIns="0" wrap="square" tIns="12700">
            <a:spAutoFit/>
          </a:bodyPr>
          <a:lstStyle/>
          <a:p>
            <a:pPr indent="0" lvl="0" marL="63500" marR="0" rtl="0" algn="l">
              <a:lnSpc>
                <a:spcPct val="100000"/>
              </a:lnSpc>
              <a:spcBef>
                <a:spcPts val="0"/>
              </a:spcBef>
              <a:spcAft>
                <a:spcPts val="0"/>
              </a:spcAft>
              <a:buNone/>
            </a:pPr>
            <a:r>
              <a:rPr baseline="-25000" lang="en-US" sz="2700">
                <a:solidFill>
                  <a:schemeClr val="dk1"/>
                </a:solidFill>
                <a:latin typeface="Calibri"/>
                <a:ea typeface="Calibri"/>
                <a:cs typeface="Calibri"/>
                <a:sym typeface="Calibri"/>
              </a:rPr>
              <a:t>Y</a:t>
            </a:r>
            <a:r>
              <a:rPr baseline="-25000" lang="en-US" sz="2700">
                <a:solidFill>
                  <a:schemeClr val="dk1"/>
                </a:solidFill>
                <a:latin typeface="Cambria Math"/>
                <a:ea typeface="Cambria Math"/>
                <a:cs typeface="Cambria Math"/>
                <a:sym typeface="Cambria Math"/>
              </a:rPr>
              <a:t>=  [𝑦</a:t>
            </a:r>
            <a:r>
              <a:rPr lang="en-US" sz="1300">
                <a:solidFill>
                  <a:schemeClr val="dk1"/>
                </a:solidFill>
                <a:latin typeface="Cambria Math"/>
                <a:ea typeface="Cambria Math"/>
                <a:cs typeface="Cambria Math"/>
                <a:sym typeface="Cambria Math"/>
              </a:rPr>
              <a:t>[1]  </a:t>
            </a:r>
            <a:r>
              <a:rPr baseline="-25000" lang="en-US" sz="2700">
                <a:solidFill>
                  <a:schemeClr val="dk1"/>
                </a:solidFill>
                <a:latin typeface="Cambria Math"/>
                <a:ea typeface="Cambria Math"/>
                <a:cs typeface="Cambria Math"/>
                <a:sym typeface="Cambria Math"/>
              </a:rPr>
              <a:t>𝑦</a:t>
            </a:r>
            <a:r>
              <a:rPr lang="en-US" sz="1300">
                <a:solidFill>
                  <a:schemeClr val="dk1"/>
                </a:solidFill>
                <a:latin typeface="Cambria Math"/>
                <a:ea typeface="Cambria Math"/>
                <a:cs typeface="Cambria Math"/>
                <a:sym typeface="Cambria Math"/>
              </a:rPr>
              <a:t>[2]  </a:t>
            </a:r>
            <a:r>
              <a:rPr baseline="-25000" lang="en-US" sz="2700">
                <a:solidFill>
                  <a:schemeClr val="dk1"/>
                </a:solidFill>
                <a:latin typeface="Cambria Math"/>
                <a:ea typeface="Cambria Math"/>
                <a:cs typeface="Cambria Math"/>
                <a:sym typeface="Cambria Math"/>
              </a:rPr>
              <a:t>𝑦</a:t>
            </a:r>
            <a:r>
              <a:rPr lang="en-US" sz="1300">
                <a:solidFill>
                  <a:schemeClr val="dk1"/>
                </a:solidFill>
                <a:latin typeface="Cambria Math"/>
                <a:ea typeface="Cambria Math"/>
                <a:cs typeface="Cambria Math"/>
                <a:sym typeface="Cambria Math"/>
              </a:rPr>
              <a:t>[3]  </a:t>
            </a:r>
            <a:r>
              <a:rPr baseline="-25000" lang="en-US" sz="2700">
                <a:solidFill>
                  <a:schemeClr val="dk1"/>
                </a:solidFill>
                <a:latin typeface="Calibri"/>
                <a:ea typeface="Calibri"/>
                <a:cs typeface="Calibri"/>
                <a:sym typeface="Calibri"/>
              </a:rPr>
              <a:t>… </a:t>
            </a:r>
            <a:r>
              <a:rPr baseline="-25000" lang="en-US" sz="2700">
                <a:solidFill>
                  <a:schemeClr val="dk1"/>
                </a:solidFill>
                <a:latin typeface="Cambria Math"/>
                <a:ea typeface="Cambria Math"/>
                <a:cs typeface="Cambria Math"/>
                <a:sym typeface="Cambria Math"/>
              </a:rPr>
              <a:t>𝑦</a:t>
            </a:r>
            <a:r>
              <a:rPr lang="en-US" sz="1300">
                <a:solidFill>
                  <a:schemeClr val="dk1"/>
                </a:solidFill>
                <a:latin typeface="Cambria Math"/>
                <a:ea typeface="Cambria Math"/>
                <a:cs typeface="Cambria Math"/>
                <a:sym typeface="Cambria Math"/>
              </a:rPr>
              <a:t>[1000]	</a:t>
            </a:r>
            <a:r>
              <a:rPr baseline="-25000" lang="en-US" sz="2700">
                <a:solidFill>
                  <a:schemeClr val="dk1"/>
                </a:solidFill>
                <a:latin typeface="Cambria Math"/>
                <a:ea typeface="Cambria Math"/>
                <a:cs typeface="Cambria Math"/>
                <a:sym typeface="Cambria Math"/>
              </a:rPr>
              <a:t>𝑦 </a:t>
            </a:r>
            <a:r>
              <a:rPr lang="en-US" sz="1300">
                <a:solidFill>
                  <a:schemeClr val="dk1"/>
                </a:solidFill>
                <a:latin typeface="Cambria Math"/>
                <a:ea typeface="Cambria Math"/>
                <a:cs typeface="Cambria Math"/>
                <a:sym typeface="Cambria Math"/>
              </a:rPr>
              <a:t>1001   </a:t>
            </a:r>
            <a:r>
              <a:rPr baseline="-25000" lang="en-US" sz="2700">
                <a:solidFill>
                  <a:schemeClr val="dk1"/>
                </a:solidFill>
                <a:latin typeface="Cambria Math"/>
                <a:ea typeface="Cambria Math"/>
                <a:cs typeface="Cambria Math"/>
                <a:sym typeface="Cambria Math"/>
              </a:rPr>
              <a:t>… 𝑦 </a:t>
            </a:r>
            <a:r>
              <a:rPr lang="en-US" sz="1300">
                <a:solidFill>
                  <a:schemeClr val="dk1"/>
                </a:solidFill>
                <a:latin typeface="Cambria Math"/>
                <a:ea typeface="Cambria Math"/>
                <a:cs typeface="Cambria Math"/>
                <a:sym typeface="Cambria Math"/>
              </a:rPr>
              <a:t>2000</a:t>
            </a:r>
            <a:endParaRPr sz="1300">
              <a:solidFill>
                <a:schemeClr val="dk1"/>
              </a:solidFill>
              <a:latin typeface="Cambria Math"/>
              <a:ea typeface="Cambria Math"/>
              <a:cs typeface="Cambria Math"/>
              <a:sym typeface="Cambria Math"/>
            </a:endParaRPr>
          </a:p>
        </p:txBody>
      </p:sp>
      <p:sp>
        <p:nvSpPr>
          <p:cNvPr id="692" name="Google Shape;692;p39"/>
          <p:cNvSpPr/>
          <p:nvPr/>
        </p:nvSpPr>
        <p:spPr>
          <a:xfrm>
            <a:off x="8633587" y="4230369"/>
            <a:ext cx="36830" cy="156210"/>
          </a:xfrm>
          <a:custGeom>
            <a:rect b="b" l="l" r="r" t="t"/>
            <a:pathLst>
              <a:path extrusionOk="0" h="156210" w="36829">
                <a:moveTo>
                  <a:pt x="36449" y="0"/>
                </a:moveTo>
                <a:lnTo>
                  <a:pt x="0" y="0"/>
                </a:lnTo>
                <a:lnTo>
                  <a:pt x="0" y="6350"/>
                </a:lnTo>
                <a:lnTo>
                  <a:pt x="22860" y="6350"/>
                </a:lnTo>
                <a:lnTo>
                  <a:pt x="22860" y="149860"/>
                </a:lnTo>
                <a:lnTo>
                  <a:pt x="0" y="149860"/>
                </a:lnTo>
                <a:lnTo>
                  <a:pt x="0" y="156210"/>
                </a:lnTo>
                <a:lnTo>
                  <a:pt x="36449" y="156210"/>
                </a:lnTo>
                <a:lnTo>
                  <a:pt x="36449" y="14986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39"/>
          <p:cNvSpPr/>
          <p:nvPr/>
        </p:nvSpPr>
        <p:spPr>
          <a:xfrm>
            <a:off x="8430768" y="4230369"/>
            <a:ext cx="36830" cy="156210"/>
          </a:xfrm>
          <a:custGeom>
            <a:rect b="b" l="l" r="r" t="t"/>
            <a:pathLst>
              <a:path extrusionOk="0" h="156210" w="36829">
                <a:moveTo>
                  <a:pt x="36449" y="0"/>
                </a:moveTo>
                <a:lnTo>
                  <a:pt x="0" y="0"/>
                </a:lnTo>
                <a:lnTo>
                  <a:pt x="0" y="6350"/>
                </a:lnTo>
                <a:lnTo>
                  <a:pt x="0" y="149860"/>
                </a:lnTo>
                <a:lnTo>
                  <a:pt x="0" y="156210"/>
                </a:lnTo>
                <a:lnTo>
                  <a:pt x="36449" y="156210"/>
                </a:lnTo>
                <a:lnTo>
                  <a:pt x="36449" y="149860"/>
                </a:lnTo>
                <a:lnTo>
                  <a:pt x="13589" y="149860"/>
                </a:lnTo>
                <a:lnTo>
                  <a:pt x="13589" y="6350"/>
                </a:lnTo>
                <a:lnTo>
                  <a:pt x="36449" y="6350"/>
                </a:lnTo>
                <a:lnTo>
                  <a:pt x="3644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39"/>
          <p:cNvSpPr txBox="1"/>
          <p:nvPr/>
        </p:nvSpPr>
        <p:spPr>
          <a:xfrm>
            <a:off x="7654163" y="4200270"/>
            <a:ext cx="116268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 |  … 𝑦 </a:t>
            </a:r>
            <a:r>
              <a:rPr baseline="30000" lang="en-US" sz="1950">
                <a:solidFill>
                  <a:schemeClr val="dk1"/>
                </a:solidFill>
                <a:latin typeface="Cambria Math"/>
                <a:ea typeface="Cambria Math"/>
                <a:cs typeface="Cambria Math"/>
                <a:sym typeface="Cambria Math"/>
              </a:rPr>
              <a:t>𝑚  </a:t>
            </a:r>
            <a:r>
              <a:rPr lang="en-US" sz="1800">
                <a:solidFill>
                  <a:schemeClr val="dk1"/>
                </a:solidFill>
                <a:latin typeface="Cambria Math"/>
                <a:ea typeface="Cambria Math"/>
                <a:cs typeface="Cambria Math"/>
                <a:sym typeface="Cambria Math"/>
              </a:rPr>
              <a:t>]</a:t>
            </a:r>
            <a:endParaRPr sz="1800">
              <a:solidFill>
                <a:schemeClr val="dk1"/>
              </a:solidFill>
              <a:latin typeface="Cambria Math"/>
              <a:ea typeface="Cambria Math"/>
              <a:cs typeface="Cambria Math"/>
              <a:sym typeface="Cambria Math"/>
            </a:endParaRPr>
          </a:p>
        </p:txBody>
      </p:sp>
      <p:sp>
        <p:nvSpPr>
          <p:cNvPr id="695" name="Google Shape;695;p39"/>
          <p:cNvSpPr txBox="1"/>
          <p:nvPr/>
        </p:nvSpPr>
        <p:spPr>
          <a:xfrm>
            <a:off x="3057525" y="4834254"/>
            <a:ext cx="6210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 , m)</a:t>
            </a:r>
            <a:endParaRPr sz="1800">
              <a:solidFill>
                <a:schemeClr val="dk1"/>
              </a:solidFill>
              <a:latin typeface="Times New Roman"/>
              <a:ea typeface="Times New Roman"/>
              <a:cs typeface="Times New Roman"/>
              <a:sym typeface="Times New Roman"/>
            </a:endParaRPr>
          </a:p>
        </p:txBody>
      </p:sp>
      <p:sp>
        <p:nvSpPr>
          <p:cNvPr id="696" name="Google Shape;696;p39"/>
          <p:cNvSpPr/>
          <p:nvPr/>
        </p:nvSpPr>
        <p:spPr>
          <a:xfrm>
            <a:off x="3843528" y="4561332"/>
            <a:ext cx="2147570" cy="373380"/>
          </a:xfrm>
          <a:custGeom>
            <a:rect b="b" l="l" r="r" t="t"/>
            <a:pathLst>
              <a:path extrusionOk="0" h="373379" w="2147570">
                <a:moveTo>
                  <a:pt x="2147316" y="0"/>
                </a:moveTo>
                <a:lnTo>
                  <a:pt x="2144865" y="72675"/>
                </a:lnTo>
                <a:lnTo>
                  <a:pt x="2138187" y="132016"/>
                </a:lnTo>
                <a:lnTo>
                  <a:pt x="2128295" y="172021"/>
                </a:lnTo>
                <a:lnTo>
                  <a:pt x="2116201" y="186690"/>
                </a:lnTo>
                <a:lnTo>
                  <a:pt x="1104773" y="186690"/>
                </a:lnTo>
                <a:lnTo>
                  <a:pt x="1092678" y="201358"/>
                </a:lnTo>
                <a:lnTo>
                  <a:pt x="1082786" y="241363"/>
                </a:lnTo>
                <a:lnTo>
                  <a:pt x="1076108" y="300704"/>
                </a:lnTo>
                <a:lnTo>
                  <a:pt x="1073658" y="373380"/>
                </a:lnTo>
                <a:lnTo>
                  <a:pt x="1071207" y="300704"/>
                </a:lnTo>
                <a:lnTo>
                  <a:pt x="1064529" y="241363"/>
                </a:lnTo>
                <a:lnTo>
                  <a:pt x="1054637" y="201358"/>
                </a:lnTo>
                <a:lnTo>
                  <a:pt x="1042543" y="186690"/>
                </a:lnTo>
                <a:lnTo>
                  <a:pt x="31114" y="186690"/>
                </a:lnTo>
                <a:lnTo>
                  <a:pt x="19020" y="172021"/>
                </a:lnTo>
                <a:lnTo>
                  <a:pt x="9128" y="132016"/>
                </a:lnTo>
                <a:lnTo>
                  <a:pt x="2450" y="7267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39"/>
          <p:cNvSpPr txBox="1"/>
          <p:nvPr/>
        </p:nvSpPr>
        <p:spPr>
          <a:xfrm>
            <a:off x="4530216" y="4921757"/>
            <a:ext cx="135064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𝑌</a:t>
            </a:r>
            <a:r>
              <a:rPr baseline="30000" lang="en-US" sz="1950">
                <a:solidFill>
                  <a:schemeClr val="dk1"/>
                </a:solidFill>
                <a:latin typeface="Cambria Math"/>
                <a:ea typeface="Cambria Math"/>
                <a:cs typeface="Cambria Math"/>
                <a:sym typeface="Cambria Math"/>
              </a:rPr>
              <a:t>{1} </a:t>
            </a:r>
            <a:r>
              <a:rPr lang="en-US" sz="1800">
                <a:solidFill>
                  <a:schemeClr val="dk1"/>
                </a:solidFill>
                <a:latin typeface="Times New Roman"/>
                <a:ea typeface="Times New Roman"/>
                <a:cs typeface="Times New Roman"/>
                <a:sym typeface="Times New Roman"/>
              </a:rPr>
              <a:t>(1, 1000)</a:t>
            </a:r>
            <a:endParaRPr sz="1800">
              <a:solidFill>
                <a:schemeClr val="dk1"/>
              </a:solidFill>
              <a:latin typeface="Times New Roman"/>
              <a:ea typeface="Times New Roman"/>
              <a:cs typeface="Times New Roman"/>
              <a:sym typeface="Times New Roman"/>
            </a:endParaRPr>
          </a:p>
        </p:txBody>
      </p:sp>
      <p:sp>
        <p:nvSpPr>
          <p:cNvPr id="698" name="Google Shape;698;p39"/>
          <p:cNvSpPr txBox="1"/>
          <p:nvPr/>
        </p:nvSpPr>
        <p:spPr>
          <a:xfrm>
            <a:off x="6196584" y="4948808"/>
            <a:ext cx="135064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𝑌</a:t>
            </a:r>
            <a:r>
              <a:rPr baseline="30000" lang="en-US" sz="1950">
                <a:solidFill>
                  <a:schemeClr val="dk1"/>
                </a:solidFill>
                <a:latin typeface="Cambria Math"/>
                <a:ea typeface="Cambria Math"/>
                <a:cs typeface="Cambria Math"/>
                <a:sym typeface="Cambria Math"/>
              </a:rPr>
              <a:t>{2} </a:t>
            </a:r>
            <a:r>
              <a:rPr lang="en-US" sz="1800">
                <a:solidFill>
                  <a:schemeClr val="dk1"/>
                </a:solidFill>
                <a:latin typeface="Times New Roman"/>
                <a:ea typeface="Times New Roman"/>
                <a:cs typeface="Times New Roman"/>
                <a:sym typeface="Times New Roman"/>
              </a:rPr>
              <a:t>(1, 1000)</a:t>
            </a:r>
            <a:endParaRPr sz="1800">
              <a:solidFill>
                <a:schemeClr val="dk1"/>
              </a:solidFill>
              <a:latin typeface="Times New Roman"/>
              <a:ea typeface="Times New Roman"/>
              <a:cs typeface="Times New Roman"/>
              <a:sym typeface="Times New Roman"/>
            </a:endParaRPr>
          </a:p>
        </p:txBody>
      </p:sp>
      <p:sp>
        <p:nvSpPr>
          <p:cNvPr id="699" name="Google Shape;699;p39"/>
          <p:cNvSpPr/>
          <p:nvPr/>
        </p:nvSpPr>
        <p:spPr>
          <a:xfrm>
            <a:off x="6100571" y="4530852"/>
            <a:ext cx="1617345" cy="373380"/>
          </a:xfrm>
          <a:custGeom>
            <a:rect b="b" l="l" r="r" t="t"/>
            <a:pathLst>
              <a:path extrusionOk="0" h="373379" w="1617345">
                <a:moveTo>
                  <a:pt x="1616963" y="0"/>
                </a:moveTo>
                <a:lnTo>
                  <a:pt x="1614513" y="72675"/>
                </a:lnTo>
                <a:lnTo>
                  <a:pt x="1607835" y="132016"/>
                </a:lnTo>
                <a:lnTo>
                  <a:pt x="1597943" y="172021"/>
                </a:lnTo>
                <a:lnTo>
                  <a:pt x="1585849" y="186690"/>
                </a:lnTo>
                <a:lnTo>
                  <a:pt x="839597" y="186690"/>
                </a:lnTo>
                <a:lnTo>
                  <a:pt x="827502" y="201358"/>
                </a:lnTo>
                <a:lnTo>
                  <a:pt x="817610" y="241363"/>
                </a:lnTo>
                <a:lnTo>
                  <a:pt x="810932" y="300704"/>
                </a:lnTo>
                <a:lnTo>
                  <a:pt x="808481" y="373380"/>
                </a:lnTo>
                <a:lnTo>
                  <a:pt x="806031" y="300704"/>
                </a:lnTo>
                <a:lnTo>
                  <a:pt x="799353" y="241363"/>
                </a:lnTo>
                <a:lnTo>
                  <a:pt x="789461" y="201358"/>
                </a:lnTo>
                <a:lnTo>
                  <a:pt x="777367" y="186690"/>
                </a:lnTo>
                <a:lnTo>
                  <a:pt x="31114" y="186690"/>
                </a:lnTo>
                <a:lnTo>
                  <a:pt x="19020" y="172021"/>
                </a:lnTo>
                <a:lnTo>
                  <a:pt x="9128" y="132016"/>
                </a:lnTo>
                <a:lnTo>
                  <a:pt x="2450" y="7267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39"/>
          <p:cNvSpPr txBox="1"/>
          <p:nvPr/>
        </p:nvSpPr>
        <p:spPr>
          <a:xfrm>
            <a:off x="8134477" y="4967096"/>
            <a:ext cx="158559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𝑌</a:t>
            </a:r>
            <a:r>
              <a:rPr baseline="30000" lang="en-US" sz="1950">
                <a:solidFill>
                  <a:schemeClr val="dk1"/>
                </a:solidFill>
                <a:latin typeface="Cambria Math"/>
                <a:ea typeface="Cambria Math"/>
                <a:cs typeface="Cambria Math"/>
                <a:sym typeface="Cambria Math"/>
              </a:rPr>
              <a:t>{5000} </a:t>
            </a:r>
            <a:r>
              <a:rPr lang="en-US" sz="1800">
                <a:solidFill>
                  <a:schemeClr val="dk1"/>
                </a:solidFill>
                <a:latin typeface="Times New Roman"/>
                <a:ea typeface="Times New Roman"/>
                <a:cs typeface="Times New Roman"/>
                <a:sym typeface="Times New Roman"/>
              </a:rPr>
              <a:t>(1,1000)</a:t>
            </a:r>
            <a:endParaRPr sz="1800">
              <a:solidFill>
                <a:schemeClr val="dk1"/>
              </a:solidFill>
              <a:latin typeface="Times New Roman"/>
              <a:ea typeface="Times New Roman"/>
              <a:cs typeface="Times New Roman"/>
              <a:sym typeface="Times New Roman"/>
            </a:endParaRPr>
          </a:p>
        </p:txBody>
      </p:sp>
      <p:sp>
        <p:nvSpPr>
          <p:cNvPr id="701" name="Google Shape;701;p39"/>
          <p:cNvSpPr/>
          <p:nvPr/>
        </p:nvSpPr>
        <p:spPr>
          <a:xfrm>
            <a:off x="7990331" y="4567428"/>
            <a:ext cx="757555" cy="373380"/>
          </a:xfrm>
          <a:custGeom>
            <a:rect b="b" l="l" r="r" t="t"/>
            <a:pathLst>
              <a:path extrusionOk="0" h="373379" w="757554">
                <a:moveTo>
                  <a:pt x="757427" y="0"/>
                </a:moveTo>
                <a:lnTo>
                  <a:pt x="754977" y="72675"/>
                </a:lnTo>
                <a:lnTo>
                  <a:pt x="748299" y="132016"/>
                </a:lnTo>
                <a:lnTo>
                  <a:pt x="738407" y="172021"/>
                </a:lnTo>
                <a:lnTo>
                  <a:pt x="726313" y="186690"/>
                </a:lnTo>
                <a:lnTo>
                  <a:pt x="409828" y="186690"/>
                </a:lnTo>
                <a:lnTo>
                  <a:pt x="397734" y="201358"/>
                </a:lnTo>
                <a:lnTo>
                  <a:pt x="387842" y="241363"/>
                </a:lnTo>
                <a:lnTo>
                  <a:pt x="381164" y="300704"/>
                </a:lnTo>
                <a:lnTo>
                  <a:pt x="378714" y="373380"/>
                </a:lnTo>
                <a:lnTo>
                  <a:pt x="376263" y="300704"/>
                </a:lnTo>
                <a:lnTo>
                  <a:pt x="369585" y="241363"/>
                </a:lnTo>
                <a:lnTo>
                  <a:pt x="359693" y="201358"/>
                </a:lnTo>
                <a:lnTo>
                  <a:pt x="347599" y="186690"/>
                </a:lnTo>
                <a:lnTo>
                  <a:pt x="31115" y="186690"/>
                </a:lnTo>
                <a:lnTo>
                  <a:pt x="19020" y="172021"/>
                </a:lnTo>
                <a:lnTo>
                  <a:pt x="9128" y="132016"/>
                </a:lnTo>
                <a:lnTo>
                  <a:pt x="2450" y="7267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39"/>
          <p:cNvSpPr txBox="1"/>
          <p:nvPr/>
        </p:nvSpPr>
        <p:spPr>
          <a:xfrm>
            <a:off x="7709154" y="4921377"/>
            <a:ext cx="1974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mbria Math"/>
                <a:ea typeface="Cambria Math"/>
                <a:cs typeface="Cambria Math"/>
                <a:sym typeface="Cambria Math"/>
              </a:rPr>
              <a:t>…</a:t>
            </a:r>
            <a:endParaRPr sz="1800">
              <a:solidFill>
                <a:schemeClr val="dk1"/>
              </a:solidFill>
              <a:latin typeface="Cambria Math"/>
              <a:ea typeface="Cambria Math"/>
              <a:cs typeface="Cambria Math"/>
              <a:sym typeface="Cambria Math"/>
            </a:endParaRPr>
          </a:p>
        </p:txBody>
      </p:sp>
      <p:sp>
        <p:nvSpPr>
          <p:cNvPr id="703" name="Google Shape;703;p39"/>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04" name="Google Shape;704;p39"/>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42</a:t>
            </a:r>
            <a:endParaRPr/>
          </a:p>
        </p:txBody>
      </p:sp>
      <p:sp>
        <p:nvSpPr>
          <p:cNvPr id="705" name="Google Shape;705;p39"/>
          <p:cNvSpPr txBox="1"/>
          <p:nvPr/>
        </p:nvSpPr>
        <p:spPr>
          <a:xfrm>
            <a:off x="3130295" y="3395471"/>
            <a:ext cx="6116320" cy="368935"/>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31100">
            <a:spAutoFit/>
          </a:bodyPr>
          <a:lstStyle/>
          <a:p>
            <a:pPr indent="0" lvl="0" marL="92075" marR="0" rtl="0" algn="l">
              <a:lnSpc>
                <a:spcPct val="100000"/>
              </a:lnSpc>
              <a:spcBef>
                <a:spcPts val="0"/>
              </a:spcBef>
              <a:spcAft>
                <a:spcPts val="0"/>
              </a:spcAft>
              <a:buNone/>
            </a:pPr>
            <a:r>
              <a:rPr lang="en-US" sz="1800">
                <a:solidFill>
                  <a:schemeClr val="dk1"/>
                </a:solidFill>
                <a:latin typeface="Calibri"/>
                <a:ea typeface="Calibri"/>
                <a:cs typeface="Calibri"/>
                <a:sym typeface="Calibri"/>
              </a:rPr>
              <a:t>M=5,000,000 5000 mini batches of 1000 each</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4"/>
          <p:cNvSpPr txBox="1"/>
          <p:nvPr>
            <p:ph type="title"/>
          </p:nvPr>
        </p:nvSpPr>
        <p:spPr>
          <a:xfrm>
            <a:off x="917549" y="626440"/>
            <a:ext cx="1084135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Importance of Choosing dev and test sets wisely</a:t>
            </a:r>
            <a:endParaRPr/>
          </a:p>
        </p:txBody>
      </p:sp>
      <p:pic>
        <p:nvPicPr>
          <p:cNvPr id="107" name="Google Shape;107;p4"/>
          <p:cNvPicPr preferRelativeResize="0"/>
          <p:nvPr/>
        </p:nvPicPr>
        <p:blipFill rotWithShape="1">
          <a:blip r:embed="rId3">
            <a:alphaModFix/>
          </a:blip>
          <a:srcRect b="0" l="0" r="0" t="0"/>
          <a:stretch/>
        </p:blipFill>
        <p:spPr>
          <a:xfrm>
            <a:off x="690372" y="2965704"/>
            <a:ext cx="3441954" cy="2068830"/>
          </a:xfrm>
          <a:prstGeom prst="rect">
            <a:avLst/>
          </a:prstGeom>
          <a:noFill/>
          <a:ln>
            <a:noFill/>
          </a:ln>
        </p:spPr>
      </p:pic>
      <p:sp>
        <p:nvSpPr>
          <p:cNvPr id="108" name="Google Shape;108;p4"/>
          <p:cNvSpPr txBox="1"/>
          <p:nvPr/>
        </p:nvSpPr>
        <p:spPr>
          <a:xfrm>
            <a:off x="786485" y="2988309"/>
            <a:ext cx="3251200" cy="1969135"/>
          </a:xfrm>
          <a:prstGeom prst="rect">
            <a:avLst/>
          </a:prstGeom>
          <a:noFill/>
          <a:ln>
            <a:noFill/>
          </a:ln>
        </p:spPr>
        <p:txBody>
          <a:bodyPr anchorCtr="0" anchor="t" bIns="0" lIns="0" spcFirstLastPara="1" rIns="0" wrap="square" tIns="62850">
            <a:spAutoFit/>
          </a:bodyPr>
          <a:lstStyle/>
          <a:p>
            <a:pPr indent="1270" lvl="0" marL="12700" marR="5080" rtl="0" algn="ctr">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The purpose of the dev  and test sets are to direct  your team toward the  most important changes to  make to the machine  learning system</a:t>
            </a:r>
            <a:endParaRPr sz="2400">
              <a:solidFill>
                <a:schemeClr val="dk1"/>
              </a:solidFill>
              <a:latin typeface="Times New Roman"/>
              <a:ea typeface="Times New Roman"/>
              <a:cs typeface="Times New Roman"/>
              <a:sym typeface="Times New Roman"/>
            </a:endParaRPr>
          </a:p>
        </p:txBody>
      </p:sp>
      <p:pic>
        <p:nvPicPr>
          <p:cNvPr id="109" name="Google Shape;109;p4"/>
          <p:cNvPicPr preferRelativeResize="0"/>
          <p:nvPr/>
        </p:nvPicPr>
        <p:blipFill rotWithShape="1">
          <a:blip r:embed="rId3">
            <a:alphaModFix/>
          </a:blip>
          <a:srcRect b="0" l="0" r="0" t="0"/>
          <a:stretch/>
        </p:blipFill>
        <p:spPr>
          <a:xfrm>
            <a:off x="4471415" y="2965704"/>
            <a:ext cx="3441953" cy="2068830"/>
          </a:xfrm>
          <a:prstGeom prst="rect">
            <a:avLst/>
          </a:prstGeom>
          <a:noFill/>
          <a:ln>
            <a:noFill/>
          </a:ln>
        </p:spPr>
      </p:pic>
      <p:sp>
        <p:nvSpPr>
          <p:cNvPr id="110" name="Google Shape;110;p4"/>
          <p:cNvSpPr txBox="1"/>
          <p:nvPr/>
        </p:nvSpPr>
        <p:spPr>
          <a:xfrm>
            <a:off x="4576953" y="3145612"/>
            <a:ext cx="3234055" cy="1654175"/>
          </a:xfrm>
          <a:prstGeom prst="rect">
            <a:avLst/>
          </a:prstGeom>
          <a:noFill/>
          <a:ln>
            <a:noFill/>
          </a:ln>
        </p:spPr>
        <p:txBody>
          <a:bodyPr anchorCtr="0" anchor="t" bIns="0" lIns="0" spcFirstLastPara="1" rIns="0" wrap="square" tIns="62850">
            <a:spAutoFit/>
          </a:bodyPr>
          <a:lstStyle/>
          <a:p>
            <a:pPr indent="2540" lvl="0" marL="12700" marR="5080" rtl="0" algn="ctr">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Very important that dev  and test set reflect data  you expect to get in the  future and want to do well  on.</a:t>
            </a:r>
            <a:endParaRPr sz="2400">
              <a:solidFill>
                <a:schemeClr val="dk1"/>
              </a:solidFill>
              <a:latin typeface="Times New Roman"/>
              <a:ea typeface="Times New Roman"/>
              <a:cs typeface="Times New Roman"/>
              <a:sym typeface="Times New Roman"/>
            </a:endParaRPr>
          </a:p>
        </p:txBody>
      </p:sp>
      <p:pic>
        <p:nvPicPr>
          <p:cNvPr id="111" name="Google Shape;111;p4"/>
          <p:cNvPicPr preferRelativeResize="0"/>
          <p:nvPr/>
        </p:nvPicPr>
        <p:blipFill rotWithShape="1">
          <a:blip r:embed="rId4">
            <a:alphaModFix/>
          </a:blip>
          <a:srcRect b="0" l="0" r="0" t="0"/>
          <a:stretch/>
        </p:blipFill>
        <p:spPr>
          <a:xfrm>
            <a:off x="8252459" y="2965704"/>
            <a:ext cx="3441954" cy="2068830"/>
          </a:xfrm>
          <a:prstGeom prst="rect">
            <a:avLst/>
          </a:prstGeom>
          <a:noFill/>
          <a:ln>
            <a:noFill/>
          </a:ln>
        </p:spPr>
      </p:pic>
      <p:sp>
        <p:nvSpPr>
          <p:cNvPr id="112" name="Google Shape;112;p4"/>
          <p:cNvSpPr txBox="1"/>
          <p:nvPr/>
        </p:nvSpPr>
        <p:spPr>
          <a:xfrm>
            <a:off x="8358631" y="3303778"/>
            <a:ext cx="3234055" cy="1337945"/>
          </a:xfrm>
          <a:prstGeom prst="rect">
            <a:avLst/>
          </a:prstGeom>
          <a:noFill/>
          <a:ln>
            <a:noFill/>
          </a:ln>
        </p:spPr>
        <p:txBody>
          <a:bodyPr anchorCtr="0" anchor="t" bIns="0" lIns="0" spcFirstLastPara="1" rIns="0" wrap="square" tIns="62850">
            <a:spAutoFit/>
          </a:bodyPr>
          <a:lstStyle/>
          <a:p>
            <a:pPr indent="-3175" lvl="0" marL="12700" marR="5080" rtl="0" algn="ctr">
              <a:lnSpc>
                <a:spcPct val="86300"/>
              </a:lnSpc>
              <a:spcBef>
                <a:spcPts val="0"/>
              </a:spcBef>
              <a:spcAft>
                <a:spcPts val="0"/>
              </a:spcAft>
              <a:buNone/>
            </a:pPr>
            <a:r>
              <a:rPr lang="en-US" sz="2400">
                <a:solidFill>
                  <a:schemeClr val="dk1"/>
                </a:solidFill>
                <a:latin typeface="Times New Roman"/>
                <a:ea typeface="Times New Roman"/>
                <a:cs typeface="Times New Roman"/>
                <a:sym typeface="Times New Roman"/>
              </a:rPr>
              <a:t>Bad distribution will  severely restrict analysis  to guess that why test data  is not giving good results</a:t>
            </a:r>
            <a:endParaRPr sz="2400">
              <a:solidFill>
                <a:schemeClr val="dk1"/>
              </a:solidFill>
              <a:latin typeface="Times New Roman"/>
              <a:ea typeface="Times New Roman"/>
              <a:cs typeface="Times New Roman"/>
              <a:sym typeface="Times New Roman"/>
            </a:endParaRPr>
          </a:p>
        </p:txBody>
      </p:sp>
      <p:sp>
        <p:nvSpPr>
          <p:cNvPr id="113" name="Google Shape;113;p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14" name="Google Shape;114;p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9" name="Shape 709"/>
        <p:cNvGrpSpPr/>
        <p:nvPr/>
      </p:nvGrpSpPr>
      <p:grpSpPr>
        <a:xfrm>
          <a:off x="0" y="0"/>
          <a:ext cx="0" cy="0"/>
          <a:chOff x="0" y="0"/>
          <a:chExt cx="0" cy="0"/>
        </a:xfrm>
      </p:grpSpPr>
      <p:sp>
        <p:nvSpPr>
          <p:cNvPr id="710" name="Google Shape;710;p40"/>
          <p:cNvSpPr txBox="1"/>
          <p:nvPr>
            <p:ph type="title"/>
          </p:nvPr>
        </p:nvSpPr>
        <p:spPr>
          <a:xfrm>
            <a:off x="2921635" y="467995"/>
            <a:ext cx="637222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Mini batch gradient Descent</a:t>
            </a:r>
            <a:endParaRPr/>
          </a:p>
        </p:txBody>
      </p:sp>
      <p:pic>
        <p:nvPicPr>
          <p:cNvPr id="711" name="Google Shape;711;p40"/>
          <p:cNvPicPr preferRelativeResize="0"/>
          <p:nvPr/>
        </p:nvPicPr>
        <p:blipFill rotWithShape="1">
          <a:blip r:embed="rId3">
            <a:alphaModFix/>
          </a:blip>
          <a:srcRect b="0" l="0" r="0" t="0"/>
          <a:stretch/>
        </p:blipFill>
        <p:spPr>
          <a:xfrm>
            <a:off x="658368" y="1354836"/>
            <a:ext cx="11273788" cy="20574"/>
          </a:xfrm>
          <a:prstGeom prst="rect">
            <a:avLst/>
          </a:prstGeom>
          <a:noFill/>
          <a:ln>
            <a:noFill/>
          </a:ln>
        </p:spPr>
      </p:pic>
      <p:pic>
        <p:nvPicPr>
          <p:cNvPr id="712" name="Google Shape;712;p40"/>
          <p:cNvPicPr preferRelativeResize="0"/>
          <p:nvPr/>
        </p:nvPicPr>
        <p:blipFill rotWithShape="1">
          <a:blip r:embed="rId4">
            <a:alphaModFix/>
          </a:blip>
          <a:srcRect b="0" l="0" r="0" t="0"/>
          <a:stretch/>
        </p:blipFill>
        <p:spPr>
          <a:xfrm>
            <a:off x="658368" y="2081783"/>
            <a:ext cx="11273788" cy="20574"/>
          </a:xfrm>
          <a:prstGeom prst="rect">
            <a:avLst/>
          </a:prstGeom>
          <a:noFill/>
          <a:ln>
            <a:noFill/>
          </a:ln>
        </p:spPr>
      </p:pic>
      <p:pic>
        <p:nvPicPr>
          <p:cNvPr id="713" name="Google Shape;713;p40"/>
          <p:cNvPicPr preferRelativeResize="0"/>
          <p:nvPr/>
        </p:nvPicPr>
        <p:blipFill rotWithShape="1">
          <a:blip r:embed="rId5">
            <a:alphaModFix/>
          </a:blip>
          <a:srcRect b="0" l="0" r="0" t="0"/>
          <a:stretch/>
        </p:blipFill>
        <p:spPr>
          <a:xfrm>
            <a:off x="658368" y="2808732"/>
            <a:ext cx="11273788" cy="20574"/>
          </a:xfrm>
          <a:prstGeom prst="rect">
            <a:avLst/>
          </a:prstGeom>
          <a:noFill/>
          <a:ln>
            <a:noFill/>
          </a:ln>
        </p:spPr>
      </p:pic>
      <p:pic>
        <p:nvPicPr>
          <p:cNvPr id="714" name="Google Shape;714;p40"/>
          <p:cNvPicPr preferRelativeResize="0"/>
          <p:nvPr/>
        </p:nvPicPr>
        <p:blipFill rotWithShape="1">
          <a:blip r:embed="rId6">
            <a:alphaModFix/>
          </a:blip>
          <a:srcRect b="0" l="0" r="0" t="0"/>
          <a:stretch/>
        </p:blipFill>
        <p:spPr>
          <a:xfrm>
            <a:off x="658368" y="3535679"/>
            <a:ext cx="11278362" cy="19050"/>
          </a:xfrm>
          <a:prstGeom prst="rect">
            <a:avLst/>
          </a:prstGeom>
          <a:noFill/>
          <a:ln>
            <a:noFill/>
          </a:ln>
        </p:spPr>
      </p:pic>
      <p:pic>
        <p:nvPicPr>
          <p:cNvPr id="715" name="Google Shape;715;p40"/>
          <p:cNvPicPr preferRelativeResize="0"/>
          <p:nvPr/>
        </p:nvPicPr>
        <p:blipFill rotWithShape="1">
          <a:blip r:embed="rId7">
            <a:alphaModFix/>
          </a:blip>
          <a:srcRect b="0" l="0" r="0" t="0"/>
          <a:stretch/>
        </p:blipFill>
        <p:spPr>
          <a:xfrm>
            <a:off x="658368" y="4262628"/>
            <a:ext cx="11278362" cy="19050"/>
          </a:xfrm>
          <a:prstGeom prst="rect">
            <a:avLst/>
          </a:prstGeom>
          <a:noFill/>
          <a:ln>
            <a:noFill/>
          </a:ln>
        </p:spPr>
      </p:pic>
      <p:pic>
        <p:nvPicPr>
          <p:cNvPr id="716" name="Google Shape;716;p40"/>
          <p:cNvPicPr preferRelativeResize="0"/>
          <p:nvPr/>
        </p:nvPicPr>
        <p:blipFill rotWithShape="1">
          <a:blip r:embed="rId8">
            <a:alphaModFix/>
          </a:blip>
          <a:srcRect b="0" l="0" r="0" t="0"/>
          <a:stretch/>
        </p:blipFill>
        <p:spPr>
          <a:xfrm>
            <a:off x="658368" y="4989576"/>
            <a:ext cx="11278362" cy="19050"/>
          </a:xfrm>
          <a:prstGeom prst="rect">
            <a:avLst/>
          </a:prstGeom>
          <a:noFill/>
          <a:ln>
            <a:noFill/>
          </a:ln>
        </p:spPr>
      </p:pic>
      <p:pic>
        <p:nvPicPr>
          <p:cNvPr id="717" name="Google Shape;717;p40"/>
          <p:cNvPicPr preferRelativeResize="0"/>
          <p:nvPr/>
        </p:nvPicPr>
        <p:blipFill rotWithShape="1">
          <a:blip r:embed="rId9">
            <a:alphaModFix/>
          </a:blip>
          <a:srcRect b="0" l="0" r="0" t="0"/>
          <a:stretch/>
        </p:blipFill>
        <p:spPr>
          <a:xfrm>
            <a:off x="658368" y="5716523"/>
            <a:ext cx="11278362" cy="19050"/>
          </a:xfrm>
          <a:prstGeom prst="rect">
            <a:avLst/>
          </a:prstGeom>
          <a:noFill/>
          <a:ln>
            <a:noFill/>
          </a:ln>
        </p:spPr>
      </p:pic>
      <p:sp>
        <p:nvSpPr>
          <p:cNvPr id="718" name="Google Shape;718;p40"/>
          <p:cNvSpPr txBox="1"/>
          <p:nvPr/>
        </p:nvSpPr>
        <p:spPr>
          <a:xfrm>
            <a:off x="741375" y="1390015"/>
            <a:ext cx="11109960" cy="47529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Size of the mini batch needs to be chosen carefully</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4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If mini batch size = m then it is same as batch gradient descent</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800">
              <a:solidFill>
                <a:schemeClr val="dk1"/>
              </a:solidFill>
              <a:latin typeface="Times New Roman"/>
              <a:ea typeface="Times New Roman"/>
              <a:cs typeface="Times New Roman"/>
              <a:sym typeface="Times New Roman"/>
            </a:endParaRPr>
          </a:p>
          <a:p>
            <a:pPr indent="0" lvl="0" marL="12700" marR="5080" rtl="0" algn="l">
              <a:lnSpc>
                <a:spcPct val="103333"/>
              </a:lnSpc>
              <a:spcBef>
                <a:spcPts val="0"/>
              </a:spcBef>
              <a:spcAft>
                <a:spcPts val="0"/>
              </a:spcAft>
              <a:buNone/>
            </a:pPr>
            <a:r>
              <a:rPr lang="en-US" sz="2400">
                <a:solidFill>
                  <a:schemeClr val="dk1"/>
                </a:solidFill>
                <a:latin typeface="Times New Roman"/>
                <a:ea typeface="Times New Roman"/>
                <a:cs typeface="Times New Roman"/>
                <a:sym typeface="Times New Roman"/>
              </a:rPr>
              <a:t>If mini batch size =1 then all individual training examples are mini batch in themselves.  The training becomes very slow and we can not use vectorization.</a:t>
            </a:r>
            <a:endParaRPr sz="2400">
              <a:solidFill>
                <a:schemeClr val="dk1"/>
              </a:solidFill>
              <a:latin typeface="Times New Roman"/>
              <a:ea typeface="Times New Roman"/>
              <a:cs typeface="Times New Roman"/>
              <a:sym typeface="Times New Roman"/>
            </a:endParaRPr>
          </a:p>
          <a:p>
            <a:pPr indent="0" lvl="0" marL="12700" marR="6985" rtl="0" algn="l">
              <a:lnSpc>
                <a:spcPct val="103333"/>
              </a:lnSpc>
              <a:spcBef>
                <a:spcPts val="765"/>
              </a:spcBef>
              <a:spcAft>
                <a:spcPts val="0"/>
              </a:spcAft>
              <a:buNone/>
            </a:pPr>
            <a:r>
              <a:rPr lang="en-US" sz="2400">
                <a:solidFill>
                  <a:schemeClr val="dk1"/>
                </a:solidFill>
                <a:latin typeface="Times New Roman"/>
                <a:ea typeface="Times New Roman"/>
                <a:cs typeface="Times New Roman"/>
                <a:sym typeface="Times New Roman"/>
              </a:rPr>
              <a:t>Mini batch GD helps us to make early progress without iterating through the entire data  set and results in faster learning. It also takes advantage of vectorization.</a:t>
            </a:r>
            <a:endParaRPr sz="2400">
              <a:solidFill>
                <a:schemeClr val="dk1"/>
              </a:solidFill>
              <a:latin typeface="Times New Roman"/>
              <a:ea typeface="Times New Roman"/>
              <a:cs typeface="Times New Roman"/>
              <a:sym typeface="Times New Roman"/>
            </a:endParaRPr>
          </a:p>
          <a:p>
            <a:pPr indent="0" lvl="0" marL="12700" marR="6350" rtl="0" algn="l">
              <a:lnSpc>
                <a:spcPct val="103333"/>
              </a:lnSpc>
              <a:spcBef>
                <a:spcPts val="765"/>
              </a:spcBef>
              <a:spcAft>
                <a:spcPts val="0"/>
              </a:spcAft>
              <a:buNone/>
            </a:pPr>
            <a:r>
              <a:rPr lang="en-US" sz="2400">
                <a:solidFill>
                  <a:schemeClr val="dk1"/>
                </a:solidFill>
                <a:latin typeface="Times New Roman"/>
                <a:ea typeface="Times New Roman"/>
                <a:cs typeface="Times New Roman"/>
                <a:sym typeface="Times New Roman"/>
              </a:rPr>
              <a:t>So, the size need not be too big or too small. To take advantage of the CPU/GPU Memory  the mini batch size may be in context of the available RAM.</a:t>
            </a:r>
            <a:endParaRPr sz="2400">
              <a:solidFill>
                <a:schemeClr val="dk1"/>
              </a:solidFill>
              <a:latin typeface="Times New Roman"/>
              <a:ea typeface="Times New Roman"/>
              <a:cs typeface="Times New Roman"/>
              <a:sym typeface="Times New Roman"/>
            </a:endParaRPr>
          </a:p>
          <a:p>
            <a:pPr indent="0" lvl="0" marL="12700" marR="5080" rtl="0" algn="l">
              <a:lnSpc>
                <a:spcPct val="103333"/>
              </a:lnSpc>
              <a:spcBef>
                <a:spcPts val="765"/>
              </a:spcBef>
              <a:spcAft>
                <a:spcPts val="0"/>
              </a:spcAft>
              <a:buNone/>
            </a:pPr>
            <a:r>
              <a:rPr lang="en-US" sz="2400">
                <a:solidFill>
                  <a:schemeClr val="dk1"/>
                </a:solidFill>
                <a:latin typeface="Times New Roman"/>
                <a:ea typeface="Times New Roman"/>
                <a:cs typeface="Times New Roman"/>
                <a:sym typeface="Times New Roman"/>
              </a:rPr>
              <a:t>Generally	the	minibatch	size	is	taken	as	a	power	of	2.	A  mini	batch	of	512	or	1024  depending upon your application can be your starting point.</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345"/>
              </a:spcBef>
              <a:spcAft>
                <a:spcPts val="0"/>
              </a:spcAft>
              <a:buNone/>
            </a:pPr>
            <a:r>
              <a:rPr lang="en-US" sz="2400">
                <a:solidFill>
                  <a:schemeClr val="dk1"/>
                </a:solidFill>
                <a:latin typeface="Times New Roman"/>
                <a:ea typeface="Times New Roman"/>
                <a:cs typeface="Times New Roman"/>
                <a:sym typeface="Times New Roman"/>
              </a:rPr>
              <a:t>If the training data set is less than 5000 then there is no need of using mini-batches.</a:t>
            </a:r>
            <a:endParaRPr sz="2400">
              <a:solidFill>
                <a:schemeClr val="dk1"/>
              </a:solidFill>
              <a:latin typeface="Times New Roman"/>
              <a:ea typeface="Times New Roman"/>
              <a:cs typeface="Times New Roman"/>
              <a:sym typeface="Times New Roman"/>
            </a:endParaRPr>
          </a:p>
        </p:txBody>
      </p:sp>
      <p:sp>
        <p:nvSpPr>
          <p:cNvPr id="719" name="Google Shape;719;p40"/>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20" name="Google Shape;720;p40"/>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4" name="Shape 724"/>
        <p:cNvGrpSpPr/>
        <p:nvPr/>
      </p:nvGrpSpPr>
      <p:grpSpPr>
        <a:xfrm>
          <a:off x="0" y="0"/>
          <a:ext cx="0" cy="0"/>
          <a:chOff x="0" y="0"/>
          <a:chExt cx="0" cy="0"/>
        </a:xfrm>
      </p:grpSpPr>
      <p:sp>
        <p:nvSpPr>
          <p:cNvPr id="725" name="Google Shape;725;p41"/>
          <p:cNvSpPr txBox="1"/>
          <p:nvPr>
            <p:ph type="title"/>
          </p:nvPr>
        </p:nvSpPr>
        <p:spPr>
          <a:xfrm>
            <a:off x="916939" y="626440"/>
            <a:ext cx="744474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Exponentially weighted averages</a:t>
            </a:r>
            <a:endParaRPr/>
          </a:p>
        </p:txBody>
      </p:sp>
      <p:pic>
        <p:nvPicPr>
          <p:cNvPr id="726" name="Google Shape;726;p41"/>
          <p:cNvPicPr preferRelativeResize="0"/>
          <p:nvPr/>
        </p:nvPicPr>
        <p:blipFill rotWithShape="1">
          <a:blip r:embed="rId3">
            <a:alphaModFix/>
          </a:blip>
          <a:srcRect b="0" l="0" r="0" t="0"/>
          <a:stretch/>
        </p:blipFill>
        <p:spPr>
          <a:xfrm>
            <a:off x="2504723" y="2233422"/>
            <a:ext cx="6973009" cy="3848100"/>
          </a:xfrm>
          <a:prstGeom prst="rect">
            <a:avLst/>
          </a:prstGeom>
          <a:noFill/>
          <a:ln>
            <a:noFill/>
          </a:ln>
        </p:spPr>
      </p:pic>
      <p:sp>
        <p:nvSpPr>
          <p:cNvPr id="727" name="Google Shape;727;p41"/>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28" name="Google Shape;728;p4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2" name="Shape 732"/>
        <p:cNvGrpSpPr/>
        <p:nvPr/>
      </p:nvGrpSpPr>
      <p:grpSpPr>
        <a:xfrm>
          <a:off x="0" y="0"/>
          <a:ext cx="0" cy="0"/>
          <a:chOff x="0" y="0"/>
          <a:chExt cx="0" cy="0"/>
        </a:xfrm>
      </p:grpSpPr>
      <p:sp>
        <p:nvSpPr>
          <p:cNvPr id="733" name="Google Shape;733;p42"/>
          <p:cNvSpPr txBox="1"/>
          <p:nvPr>
            <p:ph type="title"/>
          </p:nvPr>
        </p:nvSpPr>
        <p:spPr>
          <a:xfrm>
            <a:off x="2373248" y="626440"/>
            <a:ext cx="744410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Exponentially weighted averages</a:t>
            </a:r>
            <a:endParaRPr/>
          </a:p>
        </p:txBody>
      </p:sp>
      <p:sp>
        <p:nvSpPr>
          <p:cNvPr id="734" name="Google Shape;734;p42"/>
          <p:cNvSpPr txBox="1"/>
          <p:nvPr/>
        </p:nvSpPr>
        <p:spPr>
          <a:xfrm>
            <a:off x="339445" y="2905023"/>
            <a:ext cx="11609705" cy="2583815"/>
          </a:xfrm>
          <a:prstGeom prst="rect">
            <a:avLst/>
          </a:prstGeom>
          <a:noFill/>
          <a:ln>
            <a:noFill/>
          </a:ln>
        </p:spPr>
        <p:txBody>
          <a:bodyPr anchorCtr="0" anchor="t" bIns="0" lIns="0" spcFirstLastPara="1" rIns="0" wrap="square" tIns="98425">
            <a:spAutoFit/>
          </a:bodyPr>
          <a:lstStyle/>
          <a:p>
            <a:pPr indent="-228600" lvl="0" marL="292100" marR="0" rtl="0" algn="l">
              <a:lnSpc>
                <a:spcPct val="10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100</a:t>
            </a:r>
            <a:r>
              <a:rPr lang="en-US" sz="2800">
                <a:solidFill>
                  <a:schemeClr val="dk1"/>
                </a:solidFill>
                <a:latin typeface="Times New Roman"/>
                <a:ea typeface="Times New Roman"/>
                <a:cs typeface="Times New Roman"/>
                <a:sym typeface="Times New Roman"/>
              </a:rPr>
              <a:t>= 0.9</a:t>
            </a:r>
            <a:r>
              <a:rPr lang="en-US" sz="2800">
                <a:solidFill>
                  <a:schemeClr val="dk1"/>
                </a:solidFill>
                <a:latin typeface="Cambria Math"/>
                <a:ea typeface="Cambria Math"/>
                <a:cs typeface="Cambria Math"/>
                <a:sym typeface="Cambria Math"/>
              </a:rPr>
              <a:t>V</a:t>
            </a:r>
            <a:r>
              <a:rPr baseline="-25000" lang="en-US" sz="2775">
                <a:solidFill>
                  <a:schemeClr val="dk1"/>
                </a:solidFill>
                <a:latin typeface="Times New Roman"/>
                <a:ea typeface="Times New Roman"/>
                <a:cs typeface="Times New Roman"/>
                <a:sym typeface="Times New Roman"/>
              </a:rPr>
              <a:t>99</a:t>
            </a:r>
            <a:r>
              <a:rPr lang="en-US" sz="2800">
                <a:solidFill>
                  <a:schemeClr val="dk1"/>
                </a:solidFill>
                <a:latin typeface="Times New Roman"/>
                <a:ea typeface="Times New Roman"/>
                <a:cs typeface="Times New Roman"/>
                <a:sym typeface="Times New Roman"/>
              </a:rPr>
              <a:t>+0.1</a:t>
            </a:r>
            <a:r>
              <a:rPr lang="en-US" sz="2800">
                <a:solidFill>
                  <a:schemeClr val="dk1"/>
                </a:solidFill>
                <a:latin typeface="Cambria Math"/>
                <a:ea typeface="Cambria Math"/>
                <a:cs typeface="Cambria Math"/>
                <a:sym typeface="Cambria Math"/>
              </a:rPr>
              <a:t>θ</a:t>
            </a:r>
            <a:r>
              <a:rPr baseline="-25000" lang="en-US" sz="2775">
                <a:solidFill>
                  <a:schemeClr val="dk1"/>
                </a:solidFill>
                <a:latin typeface="Cambria Math"/>
                <a:ea typeface="Cambria Math"/>
                <a:cs typeface="Cambria Math"/>
                <a:sym typeface="Cambria Math"/>
              </a:rPr>
              <a:t>100</a:t>
            </a:r>
            <a:endParaRPr baseline="-25000" sz="2775">
              <a:solidFill>
                <a:schemeClr val="dk1"/>
              </a:solidFill>
              <a:latin typeface="Cambria Math"/>
              <a:ea typeface="Cambria Math"/>
              <a:cs typeface="Cambria Math"/>
              <a:sym typeface="Cambria Math"/>
            </a:endParaRPr>
          </a:p>
          <a:p>
            <a:pPr indent="-228600" lvl="0" marL="2921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99</a:t>
            </a:r>
            <a:r>
              <a:rPr lang="en-US" sz="2800">
                <a:solidFill>
                  <a:schemeClr val="dk1"/>
                </a:solidFill>
                <a:latin typeface="Times New Roman"/>
                <a:ea typeface="Times New Roman"/>
                <a:cs typeface="Times New Roman"/>
                <a:sym typeface="Times New Roman"/>
              </a:rPr>
              <a:t>= 0.9</a:t>
            </a:r>
            <a:r>
              <a:rPr lang="en-US" sz="2800">
                <a:solidFill>
                  <a:schemeClr val="dk1"/>
                </a:solidFill>
                <a:latin typeface="Cambria Math"/>
                <a:ea typeface="Cambria Math"/>
                <a:cs typeface="Cambria Math"/>
                <a:sym typeface="Cambria Math"/>
              </a:rPr>
              <a:t>V</a:t>
            </a:r>
            <a:r>
              <a:rPr baseline="-25000" lang="en-US" sz="2775">
                <a:solidFill>
                  <a:schemeClr val="dk1"/>
                </a:solidFill>
                <a:latin typeface="Times New Roman"/>
                <a:ea typeface="Times New Roman"/>
                <a:cs typeface="Times New Roman"/>
                <a:sym typeface="Times New Roman"/>
              </a:rPr>
              <a:t>98</a:t>
            </a:r>
            <a:r>
              <a:rPr lang="en-US" sz="2800">
                <a:solidFill>
                  <a:schemeClr val="dk1"/>
                </a:solidFill>
                <a:latin typeface="Times New Roman"/>
                <a:ea typeface="Times New Roman"/>
                <a:cs typeface="Times New Roman"/>
                <a:sym typeface="Times New Roman"/>
              </a:rPr>
              <a:t>+0.1</a:t>
            </a:r>
            <a:r>
              <a:rPr lang="en-US" sz="2800">
                <a:solidFill>
                  <a:schemeClr val="dk1"/>
                </a:solidFill>
                <a:latin typeface="Cambria Math"/>
                <a:ea typeface="Cambria Math"/>
                <a:cs typeface="Cambria Math"/>
                <a:sym typeface="Cambria Math"/>
              </a:rPr>
              <a:t>θ</a:t>
            </a:r>
            <a:r>
              <a:rPr baseline="-25000" lang="en-US" sz="2775">
                <a:solidFill>
                  <a:schemeClr val="dk1"/>
                </a:solidFill>
                <a:latin typeface="Times New Roman"/>
                <a:ea typeface="Times New Roman"/>
                <a:cs typeface="Times New Roman"/>
                <a:sym typeface="Times New Roman"/>
              </a:rPr>
              <a:t>99</a:t>
            </a:r>
            <a:endParaRPr baseline="-25000" sz="2775">
              <a:solidFill>
                <a:schemeClr val="dk1"/>
              </a:solidFill>
              <a:latin typeface="Times New Roman"/>
              <a:ea typeface="Times New Roman"/>
              <a:cs typeface="Times New Roman"/>
              <a:sym typeface="Times New Roman"/>
            </a:endParaRPr>
          </a:p>
          <a:p>
            <a:pPr indent="-228600" lvl="0" marL="2921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98</a:t>
            </a:r>
            <a:r>
              <a:rPr lang="en-US" sz="2800">
                <a:solidFill>
                  <a:schemeClr val="dk1"/>
                </a:solidFill>
                <a:latin typeface="Times New Roman"/>
                <a:ea typeface="Times New Roman"/>
                <a:cs typeface="Times New Roman"/>
                <a:sym typeface="Times New Roman"/>
              </a:rPr>
              <a:t>= 0.9</a:t>
            </a:r>
            <a:r>
              <a:rPr lang="en-US" sz="2800">
                <a:solidFill>
                  <a:schemeClr val="dk1"/>
                </a:solidFill>
                <a:latin typeface="Cambria Math"/>
                <a:ea typeface="Cambria Math"/>
                <a:cs typeface="Cambria Math"/>
                <a:sym typeface="Cambria Math"/>
              </a:rPr>
              <a:t>V</a:t>
            </a:r>
            <a:r>
              <a:rPr baseline="-25000" lang="en-US" sz="2775">
                <a:solidFill>
                  <a:schemeClr val="dk1"/>
                </a:solidFill>
                <a:latin typeface="Times New Roman"/>
                <a:ea typeface="Times New Roman"/>
                <a:cs typeface="Times New Roman"/>
                <a:sym typeface="Times New Roman"/>
              </a:rPr>
              <a:t>97</a:t>
            </a:r>
            <a:r>
              <a:rPr lang="en-US" sz="2800">
                <a:solidFill>
                  <a:schemeClr val="dk1"/>
                </a:solidFill>
                <a:latin typeface="Times New Roman"/>
                <a:ea typeface="Times New Roman"/>
                <a:cs typeface="Times New Roman"/>
                <a:sym typeface="Times New Roman"/>
              </a:rPr>
              <a:t>+0.1</a:t>
            </a:r>
            <a:r>
              <a:rPr lang="en-US" sz="2800">
                <a:solidFill>
                  <a:schemeClr val="dk1"/>
                </a:solidFill>
                <a:latin typeface="Cambria Math"/>
                <a:ea typeface="Cambria Math"/>
                <a:cs typeface="Cambria Math"/>
                <a:sym typeface="Cambria Math"/>
              </a:rPr>
              <a:t>θ</a:t>
            </a:r>
            <a:r>
              <a:rPr baseline="-25000" lang="en-US" sz="2775">
                <a:solidFill>
                  <a:schemeClr val="dk1"/>
                </a:solidFill>
                <a:latin typeface="Times New Roman"/>
                <a:ea typeface="Times New Roman"/>
                <a:cs typeface="Times New Roman"/>
                <a:sym typeface="Times New Roman"/>
              </a:rPr>
              <a:t>98</a:t>
            </a:r>
            <a:endParaRPr baseline="-25000" sz="2775">
              <a:solidFill>
                <a:schemeClr val="dk1"/>
              </a:solidFill>
              <a:latin typeface="Times New Roman"/>
              <a:ea typeface="Times New Roman"/>
              <a:cs typeface="Times New Roman"/>
              <a:sym typeface="Times New Roman"/>
            </a:endParaRPr>
          </a:p>
          <a:p>
            <a:pPr indent="-228600" lvl="0" marL="2921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t</a:t>
            </a:r>
            <a:r>
              <a:rPr lang="en-US" sz="2800">
                <a:solidFill>
                  <a:schemeClr val="dk1"/>
                </a:solidFill>
                <a:latin typeface="Times New Roman"/>
                <a:ea typeface="Times New Roman"/>
                <a:cs typeface="Times New Roman"/>
                <a:sym typeface="Times New Roman"/>
              </a:rPr>
              <a:t>= </a:t>
            </a:r>
            <a:r>
              <a:rPr lang="en-US" sz="2800">
                <a:solidFill>
                  <a:schemeClr val="dk1"/>
                </a:solidFill>
                <a:latin typeface="Cambria Math"/>
                <a:ea typeface="Cambria Math"/>
                <a:cs typeface="Cambria Math"/>
                <a:sym typeface="Cambria Math"/>
              </a:rPr>
              <a:t>𝛽V</a:t>
            </a:r>
            <a:r>
              <a:rPr baseline="-25000" lang="en-US" sz="2775">
                <a:solidFill>
                  <a:schemeClr val="dk1"/>
                </a:solidFill>
                <a:latin typeface="Times New Roman"/>
                <a:ea typeface="Times New Roman"/>
                <a:cs typeface="Times New Roman"/>
                <a:sym typeface="Times New Roman"/>
              </a:rPr>
              <a:t>t-1</a:t>
            </a:r>
            <a:r>
              <a:rPr lang="en-US" sz="2800">
                <a:solidFill>
                  <a:schemeClr val="dk1"/>
                </a:solidFill>
                <a:latin typeface="Times New Roman"/>
                <a:ea typeface="Times New Roman"/>
                <a:cs typeface="Times New Roman"/>
                <a:sym typeface="Times New Roman"/>
              </a:rPr>
              <a:t>+(1-</a:t>
            </a:r>
            <a:r>
              <a:rPr lang="en-US" sz="2800">
                <a:solidFill>
                  <a:schemeClr val="dk1"/>
                </a:solidFill>
                <a:latin typeface="Cambria Math"/>
                <a:ea typeface="Cambria Math"/>
                <a:cs typeface="Cambria Math"/>
                <a:sym typeface="Cambria Math"/>
              </a:rPr>
              <a:t>𝛽)θ</a:t>
            </a:r>
            <a:r>
              <a:rPr baseline="-25000" lang="en-US" sz="2775">
                <a:solidFill>
                  <a:schemeClr val="dk1"/>
                </a:solidFill>
                <a:latin typeface="Cambria Math"/>
                <a:ea typeface="Cambria Math"/>
                <a:cs typeface="Cambria Math"/>
                <a:sym typeface="Cambria Math"/>
              </a:rPr>
              <a:t>𝑡</a:t>
            </a:r>
            <a:endParaRPr baseline="-25000" sz="2775">
              <a:solidFill>
                <a:schemeClr val="dk1"/>
              </a:solidFill>
              <a:latin typeface="Cambria Math"/>
              <a:ea typeface="Cambria Math"/>
              <a:cs typeface="Cambria Math"/>
              <a:sym typeface="Cambria Math"/>
            </a:endParaRPr>
          </a:p>
          <a:p>
            <a:pPr indent="-228600" lvl="0" marL="2921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mbria Math"/>
                <a:ea typeface="Cambria Math"/>
                <a:cs typeface="Cambria Math"/>
                <a:sym typeface="Cambria Math"/>
              </a:rPr>
              <a:t>𝛽</a:t>
            </a:r>
            <a:r>
              <a:rPr lang="en-US" sz="2800">
                <a:solidFill>
                  <a:schemeClr val="dk1"/>
                </a:solidFill>
                <a:latin typeface="Times New Roman"/>
                <a:ea typeface="Times New Roman"/>
                <a:cs typeface="Times New Roman"/>
                <a:sym typeface="Times New Roman"/>
              </a:rPr>
              <a:t>=0.9	V</a:t>
            </a:r>
            <a:r>
              <a:rPr baseline="-25000" lang="en-US" sz="2775">
                <a:solidFill>
                  <a:schemeClr val="dk1"/>
                </a:solidFill>
                <a:latin typeface="Times New Roman"/>
                <a:ea typeface="Times New Roman"/>
                <a:cs typeface="Times New Roman"/>
                <a:sym typeface="Times New Roman"/>
              </a:rPr>
              <a:t>t	</a:t>
            </a:r>
            <a:r>
              <a:rPr lang="en-US" sz="2800">
                <a:solidFill>
                  <a:schemeClr val="dk1"/>
                </a:solidFill>
                <a:latin typeface="Times New Roman"/>
                <a:ea typeface="Times New Roman"/>
                <a:cs typeface="Times New Roman"/>
                <a:sym typeface="Times New Roman"/>
              </a:rPr>
              <a:t>is approximately average over 1/1- </a:t>
            </a:r>
            <a:r>
              <a:rPr lang="en-US" sz="2800">
                <a:solidFill>
                  <a:schemeClr val="dk1"/>
                </a:solidFill>
                <a:latin typeface="Cambria Math"/>
                <a:ea typeface="Cambria Math"/>
                <a:cs typeface="Cambria Math"/>
                <a:sym typeface="Cambria Math"/>
              </a:rPr>
              <a:t>𝛽 </a:t>
            </a:r>
            <a:r>
              <a:rPr lang="en-US" sz="2800">
                <a:solidFill>
                  <a:schemeClr val="dk1"/>
                </a:solidFill>
                <a:latin typeface="Times New Roman"/>
                <a:ea typeface="Times New Roman"/>
                <a:cs typeface="Times New Roman"/>
                <a:sym typeface="Times New Roman"/>
              </a:rPr>
              <a:t>days eg 1/1-0.9 = 10 days</a:t>
            </a:r>
            <a:endParaRPr sz="2800">
              <a:solidFill>
                <a:schemeClr val="dk1"/>
              </a:solidFill>
              <a:latin typeface="Times New Roman"/>
              <a:ea typeface="Times New Roman"/>
              <a:cs typeface="Times New Roman"/>
              <a:sym typeface="Times New Roman"/>
            </a:endParaRPr>
          </a:p>
        </p:txBody>
      </p:sp>
      <p:grpSp>
        <p:nvGrpSpPr>
          <p:cNvPr id="735" name="Google Shape;735;p42"/>
          <p:cNvGrpSpPr/>
          <p:nvPr/>
        </p:nvGrpSpPr>
        <p:grpSpPr>
          <a:xfrm>
            <a:off x="1769362" y="1563554"/>
            <a:ext cx="8401815" cy="972381"/>
            <a:chOff x="1769362" y="1563554"/>
            <a:chExt cx="8401815" cy="972381"/>
          </a:xfrm>
        </p:grpSpPr>
        <p:pic>
          <p:nvPicPr>
            <p:cNvPr id="736" name="Google Shape;736;p42"/>
            <p:cNvPicPr preferRelativeResize="0"/>
            <p:nvPr/>
          </p:nvPicPr>
          <p:blipFill rotWithShape="1">
            <a:blip r:embed="rId3">
              <a:alphaModFix/>
            </a:blip>
            <a:srcRect b="0" l="0" r="0" t="0"/>
            <a:stretch/>
          </p:blipFill>
          <p:spPr>
            <a:xfrm>
              <a:off x="1769362" y="1563554"/>
              <a:ext cx="8401815" cy="972381"/>
            </a:xfrm>
            <a:prstGeom prst="rect">
              <a:avLst/>
            </a:prstGeom>
            <a:noFill/>
            <a:ln>
              <a:noFill/>
            </a:ln>
          </p:spPr>
        </p:pic>
        <p:pic>
          <p:nvPicPr>
            <p:cNvPr id="737" name="Google Shape;737;p42"/>
            <p:cNvPicPr preferRelativeResize="0"/>
            <p:nvPr/>
          </p:nvPicPr>
          <p:blipFill rotWithShape="1">
            <a:blip r:embed="rId4">
              <a:alphaModFix/>
            </a:blip>
            <a:srcRect b="0" l="0" r="0" t="0"/>
            <a:stretch/>
          </p:blipFill>
          <p:spPr>
            <a:xfrm>
              <a:off x="1853184" y="1648980"/>
              <a:ext cx="7039356" cy="830567"/>
            </a:xfrm>
            <a:prstGeom prst="rect">
              <a:avLst/>
            </a:prstGeom>
            <a:noFill/>
            <a:ln>
              <a:noFill/>
            </a:ln>
          </p:spPr>
        </p:pic>
        <p:pic>
          <p:nvPicPr>
            <p:cNvPr id="738" name="Google Shape;738;p42"/>
            <p:cNvPicPr preferRelativeResize="0"/>
            <p:nvPr/>
          </p:nvPicPr>
          <p:blipFill rotWithShape="1">
            <a:blip r:embed="rId5">
              <a:alphaModFix/>
            </a:blip>
            <a:srcRect b="0" l="0" r="0" t="0"/>
            <a:stretch/>
          </p:blipFill>
          <p:spPr>
            <a:xfrm>
              <a:off x="1819656" y="1594103"/>
              <a:ext cx="8305800" cy="868680"/>
            </a:xfrm>
            <a:prstGeom prst="rect">
              <a:avLst/>
            </a:prstGeom>
            <a:noFill/>
            <a:ln>
              <a:noFill/>
            </a:ln>
          </p:spPr>
        </p:pic>
        <p:pic>
          <p:nvPicPr>
            <p:cNvPr id="739" name="Google Shape;739;p42"/>
            <p:cNvPicPr preferRelativeResize="0"/>
            <p:nvPr/>
          </p:nvPicPr>
          <p:blipFill rotWithShape="1">
            <a:blip r:embed="rId6">
              <a:alphaModFix/>
            </a:blip>
            <a:srcRect b="0" l="0" r="0" t="0"/>
            <a:stretch/>
          </p:blipFill>
          <p:spPr>
            <a:xfrm>
              <a:off x="1913255" y="1688972"/>
              <a:ext cx="6924294" cy="716407"/>
            </a:xfrm>
            <a:prstGeom prst="rect">
              <a:avLst/>
            </a:prstGeom>
            <a:noFill/>
            <a:ln>
              <a:noFill/>
            </a:ln>
          </p:spPr>
        </p:pic>
      </p:grpSp>
      <p:sp>
        <p:nvSpPr>
          <p:cNvPr id="740" name="Google Shape;740;p4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41" name="Google Shape;741;p4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5" name="Shape 745"/>
        <p:cNvGrpSpPr/>
        <p:nvPr/>
      </p:nvGrpSpPr>
      <p:grpSpPr>
        <a:xfrm>
          <a:off x="0" y="0"/>
          <a:ext cx="0" cy="0"/>
          <a:chOff x="0" y="0"/>
          <a:chExt cx="0" cy="0"/>
        </a:xfrm>
      </p:grpSpPr>
      <p:sp>
        <p:nvSpPr>
          <p:cNvPr id="746" name="Google Shape;746;p43"/>
          <p:cNvSpPr txBox="1"/>
          <p:nvPr>
            <p:ph type="title"/>
          </p:nvPr>
        </p:nvSpPr>
        <p:spPr>
          <a:xfrm>
            <a:off x="916939" y="698068"/>
            <a:ext cx="981583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Exponentially weighted averages or moving averages</a:t>
            </a:r>
            <a:endParaRPr sz="3600"/>
          </a:p>
        </p:txBody>
      </p:sp>
      <p:sp>
        <p:nvSpPr>
          <p:cNvPr id="747" name="Google Shape;747;p43"/>
          <p:cNvSpPr txBox="1"/>
          <p:nvPr/>
        </p:nvSpPr>
        <p:spPr>
          <a:xfrm>
            <a:off x="264769" y="1212291"/>
            <a:ext cx="11206480" cy="2179955"/>
          </a:xfrm>
          <a:prstGeom prst="rect">
            <a:avLst/>
          </a:prstGeom>
          <a:noFill/>
          <a:ln>
            <a:noFill/>
          </a:ln>
        </p:spPr>
        <p:txBody>
          <a:bodyPr anchorCtr="0" anchor="t" bIns="0" lIns="0" spcFirstLastPara="1" rIns="0" wrap="square" tIns="12700">
            <a:spAutoFit/>
          </a:bodyPr>
          <a:lstStyle/>
          <a:p>
            <a:pPr indent="-228600" lvl="0" marL="2540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V</a:t>
            </a:r>
            <a:r>
              <a:rPr baseline="-25000" lang="en-US" sz="24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0</a:t>
            </a:r>
            <a:endParaRPr sz="2400">
              <a:solidFill>
                <a:schemeClr val="dk1"/>
              </a:solidFill>
              <a:latin typeface="Times New Roman"/>
              <a:ea typeface="Times New Roman"/>
              <a:cs typeface="Times New Roman"/>
              <a:sym typeface="Times New Roman"/>
            </a:endParaRPr>
          </a:p>
          <a:p>
            <a:pPr indent="-228600" lvl="0" marL="2540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V</a:t>
            </a:r>
            <a:r>
              <a:rPr baseline="-25000" lang="en-US" sz="24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a:t>
            </a:r>
            <a:r>
              <a:rPr lang="en-US" sz="2400">
                <a:solidFill>
                  <a:schemeClr val="dk1"/>
                </a:solidFill>
                <a:latin typeface="Cambria Math"/>
                <a:ea typeface="Cambria Math"/>
                <a:cs typeface="Cambria Math"/>
                <a:sym typeface="Cambria Math"/>
              </a:rPr>
              <a:t>𝛽V</a:t>
            </a:r>
            <a:r>
              <a:rPr baseline="-25000" lang="en-US" sz="24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+(1-</a:t>
            </a:r>
            <a:r>
              <a:rPr lang="en-US" sz="2400">
                <a:solidFill>
                  <a:schemeClr val="dk1"/>
                </a:solidFill>
                <a:latin typeface="Cambria Math"/>
                <a:ea typeface="Cambria Math"/>
                <a:cs typeface="Cambria Math"/>
                <a:sym typeface="Cambria Math"/>
              </a:rPr>
              <a:t>𝛽)θ</a:t>
            </a:r>
            <a:r>
              <a:rPr baseline="-25000" lang="en-US" sz="2400">
                <a:solidFill>
                  <a:schemeClr val="dk1"/>
                </a:solidFill>
                <a:latin typeface="Cambria Math"/>
                <a:ea typeface="Cambria Math"/>
                <a:cs typeface="Cambria Math"/>
                <a:sym typeface="Cambria Math"/>
              </a:rPr>
              <a:t>1</a:t>
            </a:r>
            <a:endParaRPr baseline="-25000" sz="2400">
              <a:solidFill>
                <a:schemeClr val="dk1"/>
              </a:solidFill>
              <a:latin typeface="Cambria Math"/>
              <a:ea typeface="Cambria Math"/>
              <a:cs typeface="Cambria Math"/>
              <a:sym typeface="Cambria Math"/>
            </a:endParaRPr>
          </a:p>
          <a:p>
            <a:pPr indent="-228600" lvl="0" marL="254000" marR="0" rtl="0" algn="l">
              <a:lnSpc>
                <a:spcPct val="100000"/>
              </a:lnSpc>
              <a:spcBef>
                <a:spcPts val="1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V</a:t>
            </a:r>
            <a:r>
              <a:rPr baseline="-25000" lang="en-US" sz="24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a:t>
            </a:r>
            <a:r>
              <a:rPr lang="en-US" sz="2400">
                <a:solidFill>
                  <a:schemeClr val="dk1"/>
                </a:solidFill>
                <a:latin typeface="Cambria Math"/>
                <a:ea typeface="Cambria Math"/>
                <a:cs typeface="Cambria Math"/>
                <a:sym typeface="Cambria Math"/>
              </a:rPr>
              <a:t>𝛽V</a:t>
            </a:r>
            <a:r>
              <a:rPr baseline="-25000" lang="en-US" sz="24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+(1-</a:t>
            </a:r>
            <a:r>
              <a:rPr lang="en-US" sz="2400">
                <a:solidFill>
                  <a:schemeClr val="dk1"/>
                </a:solidFill>
                <a:latin typeface="Cambria Math"/>
                <a:ea typeface="Cambria Math"/>
                <a:cs typeface="Cambria Math"/>
                <a:sym typeface="Cambria Math"/>
              </a:rPr>
              <a:t>𝛽)θ</a:t>
            </a:r>
            <a:r>
              <a:rPr baseline="-25000" lang="en-US" sz="2400">
                <a:solidFill>
                  <a:schemeClr val="dk1"/>
                </a:solidFill>
                <a:latin typeface="Cambria Math"/>
                <a:ea typeface="Cambria Math"/>
                <a:cs typeface="Cambria Math"/>
                <a:sym typeface="Cambria Math"/>
              </a:rPr>
              <a:t>2</a:t>
            </a:r>
            <a:endParaRPr baseline="-25000" sz="2400">
              <a:solidFill>
                <a:schemeClr val="dk1"/>
              </a:solidFill>
              <a:latin typeface="Cambria Math"/>
              <a:ea typeface="Cambria Math"/>
              <a:cs typeface="Cambria Math"/>
              <a:sym typeface="Cambria Math"/>
            </a:endParaRPr>
          </a:p>
          <a:p>
            <a:pPr indent="-228600" lvl="0" marL="254000" marR="0" rtl="0" algn="l">
              <a:lnSpc>
                <a:spcPct val="100000"/>
              </a:lnSpc>
              <a:spcBef>
                <a:spcPts val="13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25400" marR="17780" rtl="0" algn="l">
              <a:lnSpc>
                <a:spcPct val="70000"/>
              </a:lnSpc>
              <a:spcBef>
                <a:spcPts val="1000"/>
              </a:spcBef>
              <a:spcAft>
                <a:spcPts val="0"/>
              </a:spcAft>
              <a:buNone/>
            </a:pPr>
            <a:r>
              <a:rPr lang="en-US" sz="2400">
                <a:solidFill>
                  <a:schemeClr val="dk1"/>
                </a:solidFill>
                <a:latin typeface="Times New Roman"/>
                <a:ea typeface="Times New Roman"/>
                <a:cs typeface="Times New Roman"/>
                <a:sym typeface="Times New Roman"/>
              </a:rPr>
              <a:t>There is a problem of cold start-up in case the initial values are low. So we need to do some  warming up.</a:t>
            </a:r>
            <a:endParaRPr sz="2400">
              <a:solidFill>
                <a:schemeClr val="dk1"/>
              </a:solidFill>
              <a:latin typeface="Times New Roman"/>
              <a:ea typeface="Times New Roman"/>
              <a:cs typeface="Times New Roman"/>
              <a:sym typeface="Times New Roman"/>
            </a:endParaRPr>
          </a:p>
        </p:txBody>
      </p:sp>
      <p:sp>
        <p:nvSpPr>
          <p:cNvPr id="748" name="Google Shape;748;p43"/>
          <p:cNvSpPr txBox="1"/>
          <p:nvPr/>
        </p:nvSpPr>
        <p:spPr>
          <a:xfrm>
            <a:off x="277469" y="3540379"/>
            <a:ext cx="88468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To solve this we use Bias correction in Exponentially weighted averages</a:t>
            </a:r>
            <a:endParaRPr sz="2400">
              <a:solidFill>
                <a:schemeClr val="dk1"/>
              </a:solidFill>
              <a:latin typeface="Times New Roman"/>
              <a:ea typeface="Times New Roman"/>
              <a:cs typeface="Times New Roman"/>
              <a:sym typeface="Times New Roman"/>
            </a:endParaRPr>
          </a:p>
        </p:txBody>
      </p:sp>
      <p:sp>
        <p:nvSpPr>
          <p:cNvPr id="749" name="Google Shape;749;p43"/>
          <p:cNvSpPr/>
          <p:nvPr/>
        </p:nvSpPr>
        <p:spPr>
          <a:xfrm>
            <a:off x="9188831" y="3700017"/>
            <a:ext cx="836930" cy="32384"/>
          </a:xfrm>
          <a:custGeom>
            <a:rect b="b" l="l" r="r" t="t"/>
            <a:pathLst>
              <a:path extrusionOk="0" h="32385" w="836929">
                <a:moveTo>
                  <a:pt x="836676" y="0"/>
                </a:moveTo>
                <a:lnTo>
                  <a:pt x="0" y="0"/>
                </a:lnTo>
                <a:lnTo>
                  <a:pt x="0" y="32003"/>
                </a:lnTo>
                <a:lnTo>
                  <a:pt x="836676" y="32003"/>
                </a:lnTo>
                <a:lnTo>
                  <a:pt x="8366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43"/>
          <p:cNvSpPr txBox="1"/>
          <p:nvPr/>
        </p:nvSpPr>
        <p:spPr>
          <a:xfrm>
            <a:off x="9409430" y="3194430"/>
            <a:ext cx="386715" cy="45910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2850">
                <a:solidFill>
                  <a:schemeClr val="dk1"/>
                </a:solidFill>
                <a:latin typeface="Cambria Math"/>
                <a:ea typeface="Cambria Math"/>
                <a:cs typeface="Cambria Math"/>
                <a:sym typeface="Cambria Math"/>
              </a:rPr>
              <a:t>𝑣</a:t>
            </a:r>
            <a:r>
              <a:rPr baseline="-25000" lang="en-US" sz="2850">
                <a:solidFill>
                  <a:schemeClr val="dk1"/>
                </a:solidFill>
                <a:latin typeface="Cambria Math"/>
                <a:ea typeface="Cambria Math"/>
                <a:cs typeface="Cambria Math"/>
                <a:sym typeface="Cambria Math"/>
              </a:rPr>
              <a:t>𝑡</a:t>
            </a:r>
            <a:endParaRPr baseline="-25000" sz="2850">
              <a:solidFill>
                <a:schemeClr val="dk1"/>
              </a:solidFill>
              <a:latin typeface="Cambria Math"/>
              <a:ea typeface="Cambria Math"/>
              <a:cs typeface="Cambria Math"/>
              <a:sym typeface="Cambria Math"/>
            </a:endParaRPr>
          </a:p>
        </p:txBody>
      </p:sp>
      <p:sp>
        <p:nvSpPr>
          <p:cNvPr id="751" name="Google Shape;751;p43"/>
          <p:cNvSpPr txBox="1"/>
          <p:nvPr/>
        </p:nvSpPr>
        <p:spPr>
          <a:xfrm>
            <a:off x="9151873" y="3732098"/>
            <a:ext cx="904875" cy="45974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lang="en-US" sz="2850">
                <a:solidFill>
                  <a:schemeClr val="dk1"/>
                </a:solidFill>
                <a:latin typeface="Cambria Math"/>
                <a:ea typeface="Cambria Math"/>
                <a:cs typeface="Cambria Math"/>
                <a:sym typeface="Cambria Math"/>
              </a:rPr>
              <a:t>1−𝛽</a:t>
            </a:r>
            <a:r>
              <a:rPr baseline="30000" lang="en-US" sz="2850">
                <a:solidFill>
                  <a:schemeClr val="dk1"/>
                </a:solidFill>
                <a:latin typeface="Cambria Math"/>
                <a:ea typeface="Cambria Math"/>
                <a:cs typeface="Cambria Math"/>
                <a:sym typeface="Cambria Math"/>
              </a:rPr>
              <a:t>𝑡</a:t>
            </a:r>
            <a:endParaRPr baseline="30000" sz="2850">
              <a:solidFill>
                <a:schemeClr val="dk1"/>
              </a:solidFill>
              <a:latin typeface="Cambria Math"/>
              <a:ea typeface="Cambria Math"/>
              <a:cs typeface="Cambria Math"/>
              <a:sym typeface="Cambria Math"/>
            </a:endParaRPr>
          </a:p>
        </p:txBody>
      </p:sp>
      <p:sp>
        <p:nvSpPr>
          <p:cNvPr id="752" name="Google Shape;752;p43"/>
          <p:cNvSpPr txBox="1"/>
          <p:nvPr/>
        </p:nvSpPr>
        <p:spPr>
          <a:xfrm>
            <a:off x="277469" y="4307204"/>
            <a:ext cx="740410" cy="39116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t=2,</a:t>
            </a:r>
            <a:endParaRPr sz="2400">
              <a:solidFill>
                <a:schemeClr val="dk1"/>
              </a:solidFill>
              <a:latin typeface="Times New Roman"/>
              <a:ea typeface="Times New Roman"/>
              <a:cs typeface="Times New Roman"/>
              <a:sym typeface="Times New Roman"/>
            </a:endParaRPr>
          </a:p>
        </p:txBody>
      </p:sp>
      <p:sp>
        <p:nvSpPr>
          <p:cNvPr id="753" name="Google Shape;753;p43"/>
          <p:cNvSpPr/>
          <p:nvPr/>
        </p:nvSpPr>
        <p:spPr>
          <a:xfrm>
            <a:off x="1232052" y="4498594"/>
            <a:ext cx="664845" cy="26034"/>
          </a:xfrm>
          <a:custGeom>
            <a:rect b="b" l="l" r="r" t="t"/>
            <a:pathLst>
              <a:path extrusionOk="0" h="26035" w="664844">
                <a:moveTo>
                  <a:pt x="664463" y="0"/>
                </a:moveTo>
                <a:lnTo>
                  <a:pt x="0" y="0"/>
                </a:lnTo>
                <a:lnTo>
                  <a:pt x="0" y="25907"/>
                </a:lnTo>
                <a:lnTo>
                  <a:pt x="664463" y="25907"/>
                </a:lnTo>
                <a:lnTo>
                  <a:pt x="6644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43"/>
          <p:cNvSpPr txBox="1"/>
          <p:nvPr/>
        </p:nvSpPr>
        <p:spPr>
          <a:xfrm>
            <a:off x="1398397" y="3988689"/>
            <a:ext cx="2769870" cy="49784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lang="en-US" sz="2250">
                <a:solidFill>
                  <a:schemeClr val="dk1"/>
                </a:solidFill>
                <a:latin typeface="Cambria Math"/>
                <a:ea typeface="Cambria Math"/>
                <a:cs typeface="Cambria Math"/>
                <a:sym typeface="Cambria Math"/>
              </a:rPr>
              <a:t>𝑣</a:t>
            </a:r>
            <a:r>
              <a:rPr baseline="-25000" lang="en-US" sz="2250">
                <a:solidFill>
                  <a:schemeClr val="dk1"/>
                </a:solidFill>
                <a:latin typeface="Cambria Math"/>
                <a:ea typeface="Cambria Math"/>
                <a:cs typeface="Cambria Math"/>
                <a:sym typeface="Cambria Math"/>
              </a:rPr>
              <a:t>𝑡	</a:t>
            </a:r>
            <a:r>
              <a:rPr baseline="-25000" lang="en-US" sz="3600">
                <a:solidFill>
                  <a:schemeClr val="dk1"/>
                </a:solidFill>
                <a:latin typeface="Times New Roman"/>
                <a:ea typeface="Times New Roman"/>
                <a:cs typeface="Times New Roman"/>
                <a:sym typeface="Times New Roman"/>
              </a:rPr>
              <a:t>= </a:t>
            </a:r>
            <a:r>
              <a:rPr baseline="30000" lang="en-US" sz="3375">
                <a:solidFill>
                  <a:schemeClr val="dk1"/>
                </a:solidFill>
                <a:latin typeface="Cambria Math"/>
                <a:ea typeface="Cambria Math"/>
                <a:cs typeface="Cambria Math"/>
                <a:sym typeface="Cambria Math"/>
              </a:rPr>
              <a:t>𝛽V</a:t>
            </a:r>
            <a:r>
              <a:rPr baseline="-25000" lang="en-US" sz="3075">
                <a:solidFill>
                  <a:schemeClr val="dk1"/>
                </a:solidFill>
                <a:latin typeface="Times New Roman"/>
                <a:ea typeface="Times New Roman"/>
                <a:cs typeface="Times New Roman"/>
                <a:sym typeface="Times New Roman"/>
              </a:rPr>
              <a:t>1</a:t>
            </a:r>
            <a:r>
              <a:rPr lang="en-US" sz="3100">
                <a:solidFill>
                  <a:schemeClr val="dk1"/>
                </a:solidFill>
                <a:latin typeface="Times New Roman"/>
                <a:ea typeface="Times New Roman"/>
                <a:cs typeface="Times New Roman"/>
                <a:sym typeface="Times New Roman"/>
              </a:rPr>
              <a:t>+(1−</a:t>
            </a:r>
            <a:r>
              <a:rPr baseline="30000" lang="en-US" sz="3375">
                <a:solidFill>
                  <a:schemeClr val="dk1"/>
                </a:solidFill>
                <a:latin typeface="Cambria Math"/>
                <a:ea typeface="Cambria Math"/>
                <a:cs typeface="Cambria Math"/>
                <a:sym typeface="Cambria Math"/>
              </a:rPr>
              <a:t>𝛽)θ</a:t>
            </a:r>
            <a:r>
              <a:rPr baseline="-25000" lang="en-US" sz="2250">
                <a:solidFill>
                  <a:schemeClr val="dk1"/>
                </a:solidFill>
                <a:latin typeface="Cambria Math"/>
                <a:ea typeface="Cambria Math"/>
                <a:cs typeface="Cambria Math"/>
                <a:sym typeface="Cambria Math"/>
              </a:rPr>
              <a:t>2</a:t>
            </a:r>
            <a:endParaRPr baseline="-25000" sz="2250">
              <a:solidFill>
                <a:schemeClr val="dk1"/>
              </a:solidFill>
              <a:latin typeface="Cambria Math"/>
              <a:ea typeface="Cambria Math"/>
              <a:cs typeface="Cambria Math"/>
              <a:sym typeface="Cambria Math"/>
            </a:endParaRPr>
          </a:p>
        </p:txBody>
      </p:sp>
      <p:sp>
        <p:nvSpPr>
          <p:cNvPr id="755" name="Google Shape;755;p43"/>
          <p:cNvSpPr/>
          <p:nvPr/>
        </p:nvSpPr>
        <p:spPr>
          <a:xfrm>
            <a:off x="2219579" y="4498594"/>
            <a:ext cx="1973580" cy="26034"/>
          </a:xfrm>
          <a:custGeom>
            <a:rect b="b" l="l" r="r" t="t"/>
            <a:pathLst>
              <a:path extrusionOk="0" h="26035" w="1973579">
                <a:moveTo>
                  <a:pt x="1973580" y="0"/>
                </a:moveTo>
                <a:lnTo>
                  <a:pt x="0" y="0"/>
                </a:lnTo>
                <a:lnTo>
                  <a:pt x="0" y="25907"/>
                </a:lnTo>
                <a:lnTo>
                  <a:pt x="1973580" y="25907"/>
                </a:lnTo>
                <a:lnTo>
                  <a:pt x="19735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43"/>
          <p:cNvSpPr txBox="1"/>
          <p:nvPr/>
        </p:nvSpPr>
        <p:spPr>
          <a:xfrm>
            <a:off x="1181506" y="4523613"/>
            <a:ext cx="2400935" cy="369570"/>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lang="en-US" sz="2250">
                <a:solidFill>
                  <a:schemeClr val="dk1"/>
                </a:solidFill>
                <a:latin typeface="Cambria Math"/>
                <a:ea typeface="Cambria Math"/>
                <a:cs typeface="Cambria Math"/>
                <a:sym typeface="Cambria Math"/>
              </a:rPr>
              <a:t>1−𝛽</a:t>
            </a:r>
            <a:r>
              <a:rPr baseline="30000" lang="en-US" sz="2250">
                <a:solidFill>
                  <a:schemeClr val="dk1"/>
                </a:solidFill>
                <a:latin typeface="Cambria Math"/>
                <a:ea typeface="Cambria Math"/>
                <a:cs typeface="Cambria Math"/>
                <a:sym typeface="Cambria Math"/>
              </a:rPr>
              <a:t>𝑡	</a:t>
            </a:r>
            <a:r>
              <a:rPr lang="en-US" sz="2250">
                <a:solidFill>
                  <a:schemeClr val="dk1"/>
                </a:solidFill>
                <a:latin typeface="Cambria Math"/>
                <a:ea typeface="Cambria Math"/>
                <a:cs typeface="Cambria Math"/>
                <a:sym typeface="Cambria Math"/>
              </a:rPr>
              <a:t>1−𝛽</a:t>
            </a:r>
            <a:r>
              <a:rPr baseline="30000" lang="en-US" sz="2250">
                <a:solidFill>
                  <a:schemeClr val="dk1"/>
                </a:solidFill>
                <a:latin typeface="Cambria Math"/>
                <a:ea typeface="Cambria Math"/>
                <a:cs typeface="Cambria Math"/>
                <a:sym typeface="Cambria Math"/>
              </a:rPr>
              <a:t>𝑡</a:t>
            </a:r>
            <a:endParaRPr baseline="30000" sz="2250">
              <a:solidFill>
                <a:schemeClr val="dk1"/>
              </a:solidFill>
              <a:latin typeface="Cambria Math"/>
              <a:ea typeface="Cambria Math"/>
              <a:cs typeface="Cambria Math"/>
              <a:sym typeface="Cambria Math"/>
            </a:endParaRPr>
          </a:p>
        </p:txBody>
      </p:sp>
      <p:sp>
        <p:nvSpPr>
          <p:cNvPr id="757" name="Google Shape;757;p4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58" name="Google Shape;758;p4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46</a:t>
            </a:r>
            <a:endParaRPr/>
          </a:p>
        </p:txBody>
      </p:sp>
      <p:sp>
        <p:nvSpPr>
          <p:cNvPr id="759" name="Google Shape;759;p43"/>
          <p:cNvSpPr txBox="1"/>
          <p:nvPr/>
        </p:nvSpPr>
        <p:spPr>
          <a:xfrm>
            <a:off x="277469" y="4822317"/>
            <a:ext cx="10843895" cy="1031875"/>
          </a:xfrm>
          <a:prstGeom prst="rect">
            <a:avLst/>
          </a:prstGeom>
          <a:noFill/>
          <a:ln>
            <a:noFill/>
          </a:ln>
        </p:spPr>
        <p:txBody>
          <a:bodyPr anchorCtr="0" anchor="t" bIns="0" lIns="0" spcFirstLastPara="1" rIns="0" wrap="square" tIns="10775">
            <a:spAutoFit/>
          </a:bodyPr>
          <a:lstStyle/>
          <a:p>
            <a:pPr indent="-152400" lvl="0" marL="12700" marR="5080" rtl="0" algn="l">
              <a:lnSpc>
                <a:spcPct val="125833"/>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This is only used for initial few steps after that we don’t have the issue of cold start up.  A moving average is commonly used with time series data to smooth out short-term</a:t>
            </a:r>
            <a:endParaRPr sz="2400">
              <a:solidFill>
                <a:schemeClr val="dk1"/>
              </a:solidFill>
              <a:latin typeface="Times New Roman"/>
              <a:ea typeface="Times New Roman"/>
              <a:cs typeface="Times New Roman"/>
              <a:sym typeface="Times New Roman"/>
            </a:endParaRPr>
          </a:p>
          <a:p>
            <a:pPr indent="0" lvl="0" marL="12700" marR="0" rtl="0" algn="l">
              <a:lnSpc>
                <a:spcPct val="79166"/>
              </a:lnSpc>
              <a:spcBef>
                <a:spcPts val="0"/>
              </a:spcBef>
              <a:spcAft>
                <a:spcPts val="0"/>
              </a:spcAft>
              <a:buNone/>
            </a:pPr>
            <a:r>
              <a:rPr lang="en-US" sz="2400">
                <a:solidFill>
                  <a:schemeClr val="dk1"/>
                </a:solidFill>
                <a:latin typeface="Times New Roman"/>
                <a:ea typeface="Times New Roman"/>
                <a:cs typeface="Times New Roman"/>
                <a:sym typeface="Times New Roman"/>
              </a:rPr>
              <a:t>fluctuations and highlight longer-term trends or cycles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3" name="Shape 763"/>
        <p:cNvGrpSpPr/>
        <p:nvPr/>
      </p:nvGrpSpPr>
      <p:grpSpPr>
        <a:xfrm>
          <a:off x="0" y="0"/>
          <a:ext cx="0" cy="0"/>
          <a:chOff x="0" y="0"/>
          <a:chExt cx="0" cy="0"/>
        </a:xfrm>
      </p:grpSpPr>
      <p:pic>
        <p:nvPicPr>
          <p:cNvPr id="764" name="Google Shape;764;p44"/>
          <p:cNvPicPr preferRelativeResize="0"/>
          <p:nvPr/>
        </p:nvPicPr>
        <p:blipFill rotWithShape="1">
          <a:blip r:embed="rId3">
            <a:alphaModFix/>
          </a:blip>
          <a:srcRect b="0" l="0" r="0" t="0"/>
          <a:stretch/>
        </p:blipFill>
        <p:spPr>
          <a:xfrm>
            <a:off x="729995" y="2633472"/>
            <a:ext cx="4905756" cy="2375657"/>
          </a:xfrm>
          <a:prstGeom prst="rect">
            <a:avLst/>
          </a:prstGeom>
          <a:noFill/>
          <a:ln>
            <a:noFill/>
          </a:ln>
        </p:spPr>
      </p:pic>
      <p:sp>
        <p:nvSpPr>
          <p:cNvPr id="765" name="Google Shape;765;p44"/>
          <p:cNvSpPr txBox="1"/>
          <p:nvPr>
            <p:ph type="title"/>
          </p:nvPr>
        </p:nvSpPr>
        <p:spPr>
          <a:xfrm>
            <a:off x="1612519" y="1079703"/>
            <a:ext cx="287147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Momentum</a:t>
            </a:r>
            <a:endParaRPr sz="4800"/>
          </a:p>
        </p:txBody>
      </p:sp>
      <p:sp>
        <p:nvSpPr>
          <p:cNvPr id="766" name="Google Shape;766;p4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67" name="Google Shape;767;p4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47</a:t>
            </a:r>
            <a:endParaRPr/>
          </a:p>
        </p:txBody>
      </p:sp>
      <p:sp>
        <p:nvSpPr>
          <p:cNvPr id="768" name="Google Shape;768;p44"/>
          <p:cNvSpPr txBox="1"/>
          <p:nvPr/>
        </p:nvSpPr>
        <p:spPr>
          <a:xfrm>
            <a:off x="6137528" y="700811"/>
            <a:ext cx="5065395" cy="4756785"/>
          </a:xfrm>
          <a:prstGeom prst="rect">
            <a:avLst/>
          </a:prstGeom>
          <a:noFill/>
          <a:ln>
            <a:noFill/>
          </a:ln>
        </p:spPr>
        <p:txBody>
          <a:bodyPr anchorCtr="0" anchor="t" bIns="0" lIns="0" spcFirstLastPara="1" rIns="0" wrap="square" tIns="97775">
            <a:spAutoFit/>
          </a:bodyPr>
          <a:lstStyle/>
          <a:p>
            <a:pPr indent="-228600" lvl="0" marL="279400" marR="0" rtl="0" algn="l">
              <a:lnSpc>
                <a:spcPct val="10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On iteration t</a:t>
            </a:r>
            <a:endParaRPr sz="2800">
              <a:solidFill>
                <a:schemeClr val="dk1"/>
              </a:solidFill>
              <a:latin typeface="Times New Roman"/>
              <a:ea typeface="Times New Roman"/>
              <a:cs typeface="Times New Roman"/>
              <a:sym typeface="Times New Roman"/>
            </a:endParaRPr>
          </a:p>
          <a:p>
            <a:pPr indent="-228600" lvl="0" marL="279400" marR="43180" rtl="0" algn="l">
              <a:lnSpc>
                <a:spcPct val="107857"/>
              </a:lnSpc>
              <a:spcBef>
                <a:spcPts val="105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Compute dw, db on current mini-  batch</a:t>
            </a:r>
            <a:endParaRPr sz="2800">
              <a:solidFill>
                <a:schemeClr val="dk1"/>
              </a:solidFill>
              <a:latin typeface="Times New Roman"/>
              <a:ea typeface="Times New Roman"/>
              <a:cs typeface="Times New Roman"/>
              <a:sym typeface="Times New Roman"/>
            </a:endParaRPr>
          </a:p>
          <a:p>
            <a:pPr indent="-228600" lvl="0" marL="2794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dw</a:t>
            </a:r>
            <a:r>
              <a:rPr lang="en-US" sz="2800">
                <a:solidFill>
                  <a:schemeClr val="dk1"/>
                </a:solidFill>
                <a:latin typeface="Times New Roman"/>
                <a:ea typeface="Times New Roman"/>
                <a:cs typeface="Times New Roman"/>
                <a:sym typeface="Times New Roman"/>
              </a:rPr>
              <a:t>= </a:t>
            </a:r>
            <a:r>
              <a:rPr lang="en-US" sz="2800">
                <a:solidFill>
                  <a:schemeClr val="dk1"/>
                </a:solidFill>
                <a:latin typeface="Cambria Math"/>
                <a:ea typeface="Cambria Math"/>
                <a:cs typeface="Cambria Math"/>
                <a:sym typeface="Cambria Math"/>
              </a:rPr>
              <a:t>𝛽V</a:t>
            </a:r>
            <a:r>
              <a:rPr baseline="-25000" lang="en-US" sz="2775">
                <a:solidFill>
                  <a:schemeClr val="dk1"/>
                </a:solidFill>
                <a:latin typeface="Times New Roman"/>
                <a:ea typeface="Times New Roman"/>
                <a:cs typeface="Times New Roman"/>
                <a:sym typeface="Times New Roman"/>
              </a:rPr>
              <a:t>dw</a:t>
            </a:r>
            <a:r>
              <a:rPr lang="en-US" sz="2800">
                <a:solidFill>
                  <a:schemeClr val="dk1"/>
                </a:solidFill>
                <a:latin typeface="Times New Roman"/>
                <a:ea typeface="Times New Roman"/>
                <a:cs typeface="Times New Roman"/>
                <a:sym typeface="Times New Roman"/>
              </a:rPr>
              <a:t>+(1-</a:t>
            </a:r>
            <a:r>
              <a:rPr lang="en-US" sz="2800">
                <a:solidFill>
                  <a:schemeClr val="dk1"/>
                </a:solidFill>
                <a:latin typeface="Cambria Math"/>
                <a:ea typeface="Cambria Math"/>
                <a:cs typeface="Cambria Math"/>
                <a:sym typeface="Cambria Math"/>
              </a:rPr>
              <a:t>𝛽)𝑑𝑤</a:t>
            </a:r>
            <a:endParaRPr sz="2800">
              <a:solidFill>
                <a:schemeClr val="dk1"/>
              </a:solidFill>
              <a:latin typeface="Cambria Math"/>
              <a:ea typeface="Cambria Math"/>
              <a:cs typeface="Cambria Math"/>
              <a:sym typeface="Cambria Math"/>
            </a:endParaRPr>
          </a:p>
          <a:p>
            <a:pPr indent="-228600" lvl="0" marL="2794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db</a:t>
            </a:r>
            <a:r>
              <a:rPr lang="en-US" sz="2800">
                <a:solidFill>
                  <a:schemeClr val="dk1"/>
                </a:solidFill>
                <a:latin typeface="Times New Roman"/>
                <a:ea typeface="Times New Roman"/>
                <a:cs typeface="Times New Roman"/>
                <a:sym typeface="Times New Roman"/>
              </a:rPr>
              <a:t>= </a:t>
            </a:r>
            <a:r>
              <a:rPr lang="en-US" sz="2800">
                <a:solidFill>
                  <a:schemeClr val="dk1"/>
                </a:solidFill>
                <a:latin typeface="Cambria Math"/>
                <a:ea typeface="Cambria Math"/>
                <a:cs typeface="Cambria Math"/>
                <a:sym typeface="Cambria Math"/>
              </a:rPr>
              <a:t>𝛽V</a:t>
            </a:r>
            <a:r>
              <a:rPr baseline="-25000" lang="en-US" sz="2775">
                <a:solidFill>
                  <a:schemeClr val="dk1"/>
                </a:solidFill>
                <a:latin typeface="Times New Roman"/>
                <a:ea typeface="Times New Roman"/>
                <a:cs typeface="Times New Roman"/>
                <a:sym typeface="Times New Roman"/>
              </a:rPr>
              <a:t>db</a:t>
            </a:r>
            <a:r>
              <a:rPr lang="en-US" sz="2800">
                <a:solidFill>
                  <a:schemeClr val="dk1"/>
                </a:solidFill>
                <a:latin typeface="Times New Roman"/>
                <a:ea typeface="Times New Roman"/>
                <a:cs typeface="Times New Roman"/>
                <a:sym typeface="Times New Roman"/>
              </a:rPr>
              <a:t>+(1-</a:t>
            </a:r>
            <a:r>
              <a:rPr lang="en-US" sz="2800">
                <a:solidFill>
                  <a:schemeClr val="dk1"/>
                </a:solidFill>
                <a:latin typeface="Cambria Math"/>
                <a:ea typeface="Cambria Math"/>
                <a:cs typeface="Cambria Math"/>
                <a:sym typeface="Cambria Math"/>
              </a:rPr>
              <a:t>𝛽)𝑑𝑏</a:t>
            </a:r>
            <a:endParaRPr sz="2800">
              <a:solidFill>
                <a:schemeClr val="dk1"/>
              </a:solidFill>
              <a:latin typeface="Cambria Math"/>
              <a:ea typeface="Cambria Math"/>
              <a:cs typeface="Cambria Math"/>
              <a:sym typeface="Cambria Math"/>
            </a:endParaRPr>
          </a:p>
          <a:p>
            <a:pPr indent="-177800" lvl="0" marL="50800" marR="3002915" rtl="0" algn="l">
              <a:lnSpc>
                <a:spcPct val="119600"/>
              </a:lnSpc>
              <a:spcBef>
                <a:spcPts val="1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w= w-</a:t>
            </a:r>
            <a:r>
              <a:rPr lang="en-US" sz="2800">
                <a:solidFill>
                  <a:schemeClr val="dk1"/>
                </a:solidFill>
                <a:latin typeface="Cambria Math"/>
                <a:ea typeface="Cambria Math"/>
                <a:cs typeface="Cambria Math"/>
                <a:sym typeface="Cambria Math"/>
              </a:rPr>
              <a:t>𝛼 </a:t>
            </a: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dw  </a:t>
            </a:r>
            <a:r>
              <a:rPr lang="en-US" sz="2800">
                <a:solidFill>
                  <a:schemeClr val="dk1"/>
                </a:solidFill>
                <a:latin typeface="Times New Roman"/>
                <a:ea typeface="Times New Roman"/>
                <a:cs typeface="Times New Roman"/>
                <a:sym typeface="Times New Roman"/>
              </a:rPr>
              <a:t>b=b-</a:t>
            </a:r>
            <a:r>
              <a:rPr lang="en-US" sz="2800">
                <a:solidFill>
                  <a:schemeClr val="dk1"/>
                </a:solidFill>
                <a:latin typeface="Cambria Math"/>
                <a:ea typeface="Cambria Math"/>
                <a:cs typeface="Cambria Math"/>
                <a:sym typeface="Cambria Math"/>
              </a:rPr>
              <a:t>𝛼 </a:t>
            </a:r>
            <a:r>
              <a:rPr lang="en-US" sz="2800">
                <a:solidFill>
                  <a:schemeClr val="dk1"/>
                </a:solidFill>
                <a:latin typeface="Times New Roman"/>
                <a:ea typeface="Times New Roman"/>
                <a:cs typeface="Times New Roman"/>
                <a:sym typeface="Times New Roman"/>
              </a:rPr>
              <a:t>V</a:t>
            </a:r>
            <a:r>
              <a:rPr baseline="-25000" lang="en-US" sz="2775">
                <a:solidFill>
                  <a:schemeClr val="dk1"/>
                </a:solidFill>
                <a:latin typeface="Times New Roman"/>
                <a:ea typeface="Times New Roman"/>
                <a:cs typeface="Times New Roman"/>
                <a:sym typeface="Times New Roman"/>
              </a:rPr>
              <a:t>db</a:t>
            </a:r>
            <a:endParaRPr baseline="-25000" sz="2775">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3500">
              <a:solidFill>
                <a:schemeClr val="dk1"/>
              </a:solidFill>
              <a:latin typeface="Times New Roman"/>
              <a:ea typeface="Times New Roman"/>
              <a:cs typeface="Times New Roman"/>
              <a:sym typeface="Times New Roman"/>
            </a:endParaRPr>
          </a:p>
          <a:p>
            <a:pPr indent="0" lvl="0" marL="50800" marR="332105" rtl="0" algn="l">
              <a:lnSpc>
                <a:spcPct val="107857"/>
              </a:lnSpc>
              <a:spcBef>
                <a:spcPts val="0"/>
              </a:spcBef>
              <a:spcAft>
                <a:spcPts val="0"/>
              </a:spcAft>
              <a:buNone/>
            </a:pPr>
            <a:r>
              <a:rPr lang="en-US" sz="2800">
                <a:solidFill>
                  <a:schemeClr val="dk1"/>
                </a:solidFill>
                <a:latin typeface="Cambria Math"/>
                <a:ea typeface="Cambria Math"/>
                <a:cs typeface="Cambria Math"/>
                <a:sym typeface="Cambria Math"/>
              </a:rPr>
              <a:t>𝛽 </a:t>
            </a:r>
            <a:r>
              <a:rPr lang="en-US" sz="2800">
                <a:solidFill>
                  <a:schemeClr val="dk1"/>
                </a:solidFill>
                <a:latin typeface="Times New Roman"/>
                <a:ea typeface="Times New Roman"/>
                <a:cs typeface="Times New Roman"/>
                <a:sym typeface="Times New Roman"/>
              </a:rPr>
              <a:t>is new hyperparameter and the  recommended value is 0.9</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2" name="Shape 772"/>
        <p:cNvGrpSpPr/>
        <p:nvPr/>
      </p:nvGrpSpPr>
      <p:grpSpPr>
        <a:xfrm>
          <a:off x="0" y="0"/>
          <a:ext cx="0" cy="0"/>
          <a:chOff x="0" y="0"/>
          <a:chExt cx="0" cy="0"/>
        </a:xfrm>
      </p:grpSpPr>
      <p:sp>
        <p:nvSpPr>
          <p:cNvPr id="773" name="Google Shape;773;p4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74" name="Google Shape;774;p4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48</a:t>
            </a:r>
            <a:endParaRPr/>
          </a:p>
        </p:txBody>
      </p:sp>
      <p:sp>
        <p:nvSpPr>
          <p:cNvPr id="775" name="Google Shape;775;p45"/>
          <p:cNvSpPr txBox="1"/>
          <p:nvPr>
            <p:ph type="title"/>
          </p:nvPr>
        </p:nvSpPr>
        <p:spPr>
          <a:xfrm>
            <a:off x="916939" y="609676"/>
            <a:ext cx="27108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0000"/>
                </a:solidFill>
                <a:latin typeface="Calibri"/>
                <a:ea typeface="Calibri"/>
                <a:cs typeface="Calibri"/>
                <a:sym typeface="Calibri"/>
              </a:rPr>
              <a:t>Momentum</a:t>
            </a:r>
            <a:endParaRPr/>
          </a:p>
        </p:txBody>
      </p:sp>
      <p:sp>
        <p:nvSpPr>
          <p:cNvPr id="776" name="Google Shape;776;p45"/>
          <p:cNvSpPr txBox="1"/>
          <p:nvPr/>
        </p:nvSpPr>
        <p:spPr>
          <a:xfrm>
            <a:off x="916939" y="1793189"/>
            <a:ext cx="10216515" cy="2627630"/>
          </a:xfrm>
          <a:prstGeom prst="rect">
            <a:avLst/>
          </a:prstGeom>
          <a:noFill/>
          <a:ln>
            <a:noFill/>
          </a:ln>
        </p:spPr>
        <p:txBody>
          <a:bodyPr anchorCtr="0" anchor="t" bIns="0" lIns="0" spcFirstLastPara="1" rIns="0" wrap="square" tIns="60325">
            <a:spAutoFit/>
          </a:bodyPr>
          <a:lstStyle/>
          <a:p>
            <a:pPr indent="-229234" lvl="0" marL="241300" marR="154305"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helps accelerate gradient vectors in the right directions, that helps  in faster convergence.</a:t>
            </a:r>
            <a:endParaRPr sz="2800">
              <a:solidFill>
                <a:schemeClr val="dk1"/>
              </a:solidFill>
              <a:latin typeface="Calibri"/>
              <a:ea typeface="Calibri"/>
              <a:cs typeface="Calibri"/>
              <a:sym typeface="Calibri"/>
            </a:endParaRPr>
          </a:p>
          <a:p>
            <a:pPr indent="-229234" lvl="0" marL="241300" marR="5080"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will moderate the movements in the vertical direction and will help  us move faster in the horizontal direction.</a:t>
            </a:r>
            <a:endParaRPr sz="2800">
              <a:solidFill>
                <a:schemeClr val="dk1"/>
              </a:solidFill>
              <a:latin typeface="Calibri"/>
              <a:ea typeface="Calibri"/>
              <a:cs typeface="Calibri"/>
              <a:sym typeface="Calibri"/>
            </a:endParaRPr>
          </a:p>
          <a:p>
            <a:pPr indent="-229234" lvl="0" marL="241300" marR="208915"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Instead of calculating gradients independently we use exponentially  weighted averages to calculate the gradient.</a:t>
            </a:r>
            <a:endParaRPr sz="2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0" name="Shape 780"/>
        <p:cNvGrpSpPr/>
        <p:nvPr/>
      </p:nvGrpSpPr>
      <p:grpSpPr>
        <a:xfrm>
          <a:off x="0" y="0"/>
          <a:ext cx="0" cy="0"/>
          <a:chOff x="0" y="0"/>
          <a:chExt cx="0" cy="0"/>
        </a:xfrm>
      </p:grpSpPr>
      <p:sp>
        <p:nvSpPr>
          <p:cNvPr id="781" name="Google Shape;781;p46"/>
          <p:cNvSpPr txBox="1"/>
          <p:nvPr>
            <p:ph type="title"/>
          </p:nvPr>
        </p:nvSpPr>
        <p:spPr>
          <a:xfrm>
            <a:off x="916939" y="626440"/>
            <a:ext cx="81610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RMSProp (Root Mean Square Prop)</a:t>
            </a:r>
            <a:endParaRPr/>
          </a:p>
        </p:txBody>
      </p:sp>
      <p:sp>
        <p:nvSpPr>
          <p:cNvPr id="782" name="Google Shape;782;p46"/>
          <p:cNvSpPr txBox="1"/>
          <p:nvPr/>
        </p:nvSpPr>
        <p:spPr>
          <a:xfrm>
            <a:off x="891539" y="1718721"/>
            <a:ext cx="5418455" cy="1478915"/>
          </a:xfrm>
          <a:prstGeom prst="rect">
            <a:avLst/>
          </a:prstGeom>
          <a:noFill/>
          <a:ln>
            <a:noFill/>
          </a:ln>
        </p:spPr>
        <p:txBody>
          <a:bodyPr anchorCtr="0" anchor="t" bIns="0" lIns="0" spcFirstLastPara="1" rIns="0" wrap="square" tIns="101600">
            <a:spAutoFit/>
          </a:bodyPr>
          <a:lstStyle/>
          <a:p>
            <a:pPr indent="-229234" lvl="0" marL="2667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On iteration t</a:t>
            </a:r>
            <a:endParaRPr sz="2600">
              <a:solidFill>
                <a:schemeClr val="dk1"/>
              </a:solidFill>
              <a:latin typeface="Times New Roman"/>
              <a:ea typeface="Times New Roman"/>
              <a:cs typeface="Times New Roman"/>
              <a:sym typeface="Times New Roman"/>
            </a:endParaRPr>
          </a:p>
          <a:p>
            <a:pPr indent="-229234" lvl="0" marL="266700" marR="0" rtl="0" algn="l">
              <a:lnSpc>
                <a:spcPct val="100000"/>
              </a:lnSpc>
              <a:spcBef>
                <a:spcPts val="70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Compute dw, db on current mini-batch</a:t>
            </a:r>
            <a:endParaRPr sz="2600">
              <a:solidFill>
                <a:schemeClr val="dk1"/>
              </a:solidFill>
              <a:latin typeface="Times New Roman"/>
              <a:ea typeface="Times New Roman"/>
              <a:cs typeface="Times New Roman"/>
              <a:sym typeface="Times New Roman"/>
            </a:endParaRPr>
          </a:p>
          <a:p>
            <a:pPr indent="-229234" lvl="0" marL="266700" marR="0" rtl="0" algn="l">
              <a:lnSpc>
                <a:spcPct val="100000"/>
              </a:lnSpc>
              <a:spcBef>
                <a:spcPts val="68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S</a:t>
            </a:r>
            <a:r>
              <a:rPr baseline="-25000" lang="en-US" sz="2550">
                <a:solidFill>
                  <a:schemeClr val="dk1"/>
                </a:solidFill>
                <a:latin typeface="Times New Roman"/>
                <a:ea typeface="Times New Roman"/>
                <a:cs typeface="Times New Roman"/>
                <a:sym typeface="Times New Roman"/>
              </a:rPr>
              <a:t>dw</a:t>
            </a:r>
            <a:r>
              <a:rPr lang="en-US" sz="2600">
                <a:solidFill>
                  <a:schemeClr val="dk1"/>
                </a:solidFill>
                <a:latin typeface="Times New Roman"/>
                <a:ea typeface="Times New Roman"/>
                <a:cs typeface="Times New Roman"/>
                <a:sym typeface="Times New Roman"/>
              </a:rPr>
              <a:t>= </a:t>
            </a:r>
            <a:r>
              <a:rPr lang="en-US" sz="2600">
                <a:solidFill>
                  <a:schemeClr val="dk1"/>
                </a:solidFill>
                <a:latin typeface="Cambria Math"/>
                <a:ea typeface="Cambria Math"/>
                <a:cs typeface="Cambria Math"/>
                <a:sym typeface="Cambria Math"/>
              </a:rPr>
              <a:t>𝛽</a:t>
            </a:r>
            <a:r>
              <a:rPr baseline="-25000" lang="en-US" sz="2550">
                <a:solidFill>
                  <a:schemeClr val="dk1"/>
                </a:solidFill>
                <a:latin typeface="Cambria Math"/>
                <a:ea typeface="Cambria Math"/>
                <a:cs typeface="Cambria Math"/>
                <a:sym typeface="Cambria Math"/>
              </a:rPr>
              <a:t>2</a:t>
            </a:r>
            <a:r>
              <a:rPr lang="en-US" sz="2600">
                <a:solidFill>
                  <a:schemeClr val="dk1"/>
                </a:solidFill>
                <a:latin typeface="Cambria Math"/>
                <a:ea typeface="Cambria Math"/>
                <a:cs typeface="Cambria Math"/>
                <a:sym typeface="Cambria Math"/>
              </a:rPr>
              <a:t>S</a:t>
            </a:r>
            <a:r>
              <a:rPr baseline="-25000" lang="en-US" sz="2550">
                <a:solidFill>
                  <a:schemeClr val="dk1"/>
                </a:solidFill>
                <a:latin typeface="Times New Roman"/>
                <a:ea typeface="Times New Roman"/>
                <a:cs typeface="Times New Roman"/>
                <a:sym typeface="Times New Roman"/>
              </a:rPr>
              <a:t>dw</a:t>
            </a:r>
            <a:r>
              <a:rPr lang="en-US" sz="2600">
                <a:solidFill>
                  <a:schemeClr val="dk1"/>
                </a:solidFill>
                <a:latin typeface="Times New Roman"/>
                <a:ea typeface="Times New Roman"/>
                <a:cs typeface="Times New Roman"/>
                <a:sym typeface="Times New Roman"/>
              </a:rPr>
              <a:t>+(1-</a:t>
            </a:r>
            <a:r>
              <a:rPr lang="en-US" sz="2600">
                <a:solidFill>
                  <a:schemeClr val="dk1"/>
                </a:solidFill>
                <a:latin typeface="Cambria Math"/>
                <a:ea typeface="Cambria Math"/>
                <a:cs typeface="Cambria Math"/>
                <a:sym typeface="Cambria Math"/>
              </a:rPr>
              <a:t>𝛽</a:t>
            </a:r>
            <a:r>
              <a:rPr baseline="-25000" lang="en-US" sz="2550">
                <a:solidFill>
                  <a:schemeClr val="dk1"/>
                </a:solidFill>
                <a:latin typeface="Cambria Math"/>
                <a:ea typeface="Cambria Math"/>
                <a:cs typeface="Cambria Math"/>
                <a:sym typeface="Cambria Math"/>
              </a:rPr>
              <a:t>2</a:t>
            </a:r>
            <a:r>
              <a:rPr lang="en-US" sz="2600">
                <a:solidFill>
                  <a:schemeClr val="dk1"/>
                </a:solidFill>
                <a:latin typeface="Cambria Math"/>
                <a:ea typeface="Cambria Math"/>
                <a:cs typeface="Cambria Math"/>
                <a:sym typeface="Cambria Math"/>
              </a:rPr>
              <a:t>)𝑑𝑤</a:t>
            </a:r>
            <a:r>
              <a:rPr baseline="30000" lang="en-US" sz="2550">
                <a:solidFill>
                  <a:schemeClr val="dk1"/>
                </a:solidFill>
                <a:latin typeface="Cambria Math"/>
                <a:ea typeface="Cambria Math"/>
                <a:cs typeface="Cambria Math"/>
                <a:sym typeface="Cambria Math"/>
              </a:rPr>
              <a:t>2</a:t>
            </a:r>
            <a:endParaRPr baseline="30000" sz="2550">
              <a:solidFill>
                <a:schemeClr val="dk1"/>
              </a:solidFill>
              <a:latin typeface="Cambria Math"/>
              <a:ea typeface="Cambria Math"/>
              <a:cs typeface="Cambria Math"/>
              <a:sym typeface="Cambria Math"/>
            </a:endParaRPr>
          </a:p>
        </p:txBody>
      </p:sp>
      <p:sp>
        <p:nvSpPr>
          <p:cNvPr id="783" name="Google Shape;783;p46"/>
          <p:cNvSpPr txBox="1"/>
          <p:nvPr/>
        </p:nvSpPr>
        <p:spPr>
          <a:xfrm>
            <a:off x="878839" y="3258134"/>
            <a:ext cx="3226435" cy="422909"/>
          </a:xfrm>
          <a:prstGeom prst="rect">
            <a:avLst/>
          </a:prstGeom>
          <a:noFill/>
          <a:ln>
            <a:noFill/>
          </a:ln>
        </p:spPr>
        <p:txBody>
          <a:bodyPr anchorCtr="0" anchor="t" bIns="0" lIns="0" spcFirstLastPara="1" rIns="0" wrap="square" tIns="13325">
            <a:spAutoFit/>
          </a:bodyPr>
          <a:lstStyle/>
          <a:p>
            <a:pPr indent="-229234" lvl="0" marL="2794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S</a:t>
            </a:r>
            <a:r>
              <a:rPr baseline="-25000" lang="en-US" sz="2550">
                <a:solidFill>
                  <a:schemeClr val="dk1"/>
                </a:solidFill>
                <a:latin typeface="Times New Roman"/>
                <a:ea typeface="Times New Roman"/>
                <a:cs typeface="Times New Roman"/>
                <a:sym typeface="Times New Roman"/>
              </a:rPr>
              <a:t>db</a:t>
            </a:r>
            <a:r>
              <a:rPr lang="en-US" sz="2600">
                <a:solidFill>
                  <a:schemeClr val="dk1"/>
                </a:solidFill>
                <a:latin typeface="Times New Roman"/>
                <a:ea typeface="Times New Roman"/>
                <a:cs typeface="Times New Roman"/>
                <a:sym typeface="Times New Roman"/>
              </a:rPr>
              <a:t>= </a:t>
            </a:r>
            <a:r>
              <a:rPr lang="en-US" sz="2600">
                <a:solidFill>
                  <a:schemeClr val="dk1"/>
                </a:solidFill>
                <a:latin typeface="Cambria Math"/>
                <a:ea typeface="Cambria Math"/>
                <a:cs typeface="Cambria Math"/>
                <a:sym typeface="Cambria Math"/>
              </a:rPr>
              <a:t>𝛽</a:t>
            </a:r>
            <a:r>
              <a:rPr baseline="-25000" lang="en-US" sz="2550">
                <a:solidFill>
                  <a:schemeClr val="dk1"/>
                </a:solidFill>
                <a:latin typeface="Cambria Math"/>
                <a:ea typeface="Cambria Math"/>
                <a:cs typeface="Cambria Math"/>
                <a:sym typeface="Cambria Math"/>
              </a:rPr>
              <a:t>2</a:t>
            </a:r>
            <a:r>
              <a:rPr lang="en-US" sz="2600">
                <a:solidFill>
                  <a:schemeClr val="dk1"/>
                </a:solidFill>
                <a:latin typeface="Cambria Math"/>
                <a:ea typeface="Cambria Math"/>
                <a:cs typeface="Cambria Math"/>
                <a:sym typeface="Cambria Math"/>
              </a:rPr>
              <a:t>S</a:t>
            </a:r>
            <a:r>
              <a:rPr baseline="-25000" lang="en-US" sz="2550">
                <a:solidFill>
                  <a:schemeClr val="dk1"/>
                </a:solidFill>
                <a:latin typeface="Times New Roman"/>
                <a:ea typeface="Times New Roman"/>
                <a:cs typeface="Times New Roman"/>
                <a:sym typeface="Times New Roman"/>
              </a:rPr>
              <a:t>db</a:t>
            </a:r>
            <a:r>
              <a:rPr lang="en-US" sz="2600">
                <a:solidFill>
                  <a:schemeClr val="dk1"/>
                </a:solidFill>
                <a:latin typeface="Times New Roman"/>
                <a:ea typeface="Times New Roman"/>
                <a:cs typeface="Times New Roman"/>
                <a:sym typeface="Times New Roman"/>
              </a:rPr>
              <a:t>+(1-</a:t>
            </a:r>
            <a:r>
              <a:rPr lang="en-US" sz="2600">
                <a:solidFill>
                  <a:schemeClr val="dk1"/>
                </a:solidFill>
                <a:latin typeface="Cambria Math"/>
                <a:ea typeface="Cambria Math"/>
                <a:cs typeface="Cambria Math"/>
                <a:sym typeface="Cambria Math"/>
              </a:rPr>
              <a:t>𝛽</a:t>
            </a:r>
            <a:r>
              <a:rPr baseline="-25000" lang="en-US" sz="2550">
                <a:solidFill>
                  <a:schemeClr val="dk1"/>
                </a:solidFill>
                <a:latin typeface="Cambria Math"/>
                <a:ea typeface="Cambria Math"/>
                <a:cs typeface="Cambria Math"/>
                <a:sym typeface="Cambria Math"/>
              </a:rPr>
              <a:t>2</a:t>
            </a:r>
            <a:r>
              <a:rPr lang="en-US" sz="2600">
                <a:solidFill>
                  <a:schemeClr val="dk1"/>
                </a:solidFill>
                <a:latin typeface="Cambria Math"/>
                <a:ea typeface="Cambria Math"/>
                <a:cs typeface="Cambria Math"/>
                <a:sym typeface="Cambria Math"/>
              </a:rPr>
              <a:t>)𝑑𝑏</a:t>
            </a:r>
            <a:r>
              <a:rPr baseline="30000" lang="en-US" sz="2550">
                <a:solidFill>
                  <a:schemeClr val="dk1"/>
                </a:solidFill>
                <a:latin typeface="Times New Roman"/>
                <a:ea typeface="Times New Roman"/>
                <a:cs typeface="Times New Roman"/>
                <a:sym typeface="Times New Roman"/>
              </a:rPr>
              <a:t>2</a:t>
            </a:r>
            <a:endParaRPr baseline="30000" sz="2550">
              <a:solidFill>
                <a:schemeClr val="dk1"/>
              </a:solidFill>
              <a:latin typeface="Times New Roman"/>
              <a:ea typeface="Times New Roman"/>
              <a:cs typeface="Times New Roman"/>
              <a:sym typeface="Times New Roman"/>
            </a:endParaRPr>
          </a:p>
        </p:txBody>
      </p:sp>
      <p:sp>
        <p:nvSpPr>
          <p:cNvPr id="784" name="Google Shape;784;p46"/>
          <p:cNvSpPr txBox="1"/>
          <p:nvPr/>
        </p:nvSpPr>
        <p:spPr>
          <a:xfrm>
            <a:off x="916939" y="3821048"/>
            <a:ext cx="1308100" cy="422275"/>
          </a:xfrm>
          <a:prstGeom prst="rect">
            <a:avLst/>
          </a:prstGeom>
          <a:noFill/>
          <a:ln>
            <a:noFill/>
          </a:ln>
        </p:spPr>
        <p:txBody>
          <a:bodyPr anchorCtr="0" anchor="t" bIns="0" lIns="0" spcFirstLastPara="1" rIns="0" wrap="square" tIns="12700">
            <a:spAutoFit/>
          </a:bodyPr>
          <a:lstStyle/>
          <a:p>
            <a:pPr indent="-229234"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w= w-</a:t>
            </a:r>
            <a:r>
              <a:rPr lang="en-US" sz="2600">
                <a:solidFill>
                  <a:schemeClr val="dk1"/>
                </a:solidFill>
                <a:latin typeface="Cambria Math"/>
                <a:ea typeface="Cambria Math"/>
                <a:cs typeface="Cambria Math"/>
                <a:sym typeface="Cambria Math"/>
              </a:rPr>
              <a:t>𝛼</a:t>
            </a:r>
            <a:endParaRPr sz="2600">
              <a:solidFill>
                <a:schemeClr val="dk1"/>
              </a:solidFill>
              <a:latin typeface="Cambria Math"/>
              <a:ea typeface="Cambria Math"/>
              <a:cs typeface="Cambria Math"/>
              <a:sym typeface="Cambria Math"/>
            </a:endParaRPr>
          </a:p>
        </p:txBody>
      </p:sp>
      <p:sp>
        <p:nvSpPr>
          <p:cNvPr id="785" name="Google Shape;785;p46"/>
          <p:cNvSpPr/>
          <p:nvPr/>
        </p:nvSpPr>
        <p:spPr>
          <a:xfrm>
            <a:off x="2276856" y="4058284"/>
            <a:ext cx="858519" cy="296545"/>
          </a:xfrm>
          <a:custGeom>
            <a:rect b="b" l="l" r="r" t="t"/>
            <a:pathLst>
              <a:path extrusionOk="0" h="296545" w="858519">
                <a:moveTo>
                  <a:pt x="533400" y="64008"/>
                </a:moveTo>
                <a:lnTo>
                  <a:pt x="158496" y="64008"/>
                </a:lnTo>
                <a:lnTo>
                  <a:pt x="158496" y="64770"/>
                </a:lnTo>
                <a:lnTo>
                  <a:pt x="142240" y="64770"/>
                </a:lnTo>
                <a:lnTo>
                  <a:pt x="84201" y="265430"/>
                </a:lnTo>
                <a:lnTo>
                  <a:pt x="42672" y="174244"/>
                </a:lnTo>
                <a:lnTo>
                  <a:pt x="4064" y="191897"/>
                </a:lnTo>
                <a:lnTo>
                  <a:pt x="7747" y="200660"/>
                </a:lnTo>
                <a:lnTo>
                  <a:pt x="27686" y="191897"/>
                </a:lnTo>
                <a:lnTo>
                  <a:pt x="76327" y="296545"/>
                </a:lnTo>
                <a:lnTo>
                  <a:pt x="87757" y="296545"/>
                </a:lnTo>
                <a:lnTo>
                  <a:pt x="151003" y="80391"/>
                </a:lnTo>
                <a:lnTo>
                  <a:pt x="172212" y="80391"/>
                </a:lnTo>
                <a:lnTo>
                  <a:pt x="172212" y="79248"/>
                </a:lnTo>
                <a:lnTo>
                  <a:pt x="533400" y="79248"/>
                </a:lnTo>
                <a:lnTo>
                  <a:pt x="533400" y="64008"/>
                </a:lnTo>
                <a:close/>
              </a:path>
              <a:path extrusionOk="0" h="296545" w="858519">
                <a:moveTo>
                  <a:pt x="858012" y="0"/>
                </a:moveTo>
                <a:lnTo>
                  <a:pt x="0" y="0"/>
                </a:lnTo>
                <a:lnTo>
                  <a:pt x="0" y="21336"/>
                </a:lnTo>
                <a:lnTo>
                  <a:pt x="858012" y="21336"/>
                </a:lnTo>
                <a:lnTo>
                  <a:pt x="8580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46"/>
          <p:cNvSpPr txBox="1"/>
          <p:nvPr/>
        </p:nvSpPr>
        <p:spPr>
          <a:xfrm>
            <a:off x="2514345" y="3717416"/>
            <a:ext cx="376555" cy="314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900">
                <a:solidFill>
                  <a:schemeClr val="dk1"/>
                </a:solidFill>
                <a:latin typeface="Cambria Math"/>
                <a:ea typeface="Cambria Math"/>
                <a:cs typeface="Cambria Math"/>
                <a:sym typeface="Cambria Math"/>
              </a:rPr>
              <a:t>𝑑𝑤</a:t>
            </a:r>
            <a:endParaRPr sz="1900">
              <a:solidFill>
                <a:schemeClr val="dk1"/>
              </a:solidFill>
              <a:latin typeface="Cambria Math"/>
              <a:ea typeface="Cambria Math"/>
              <a:cs typeface="Cambria Math"/>
              <a:sym typeface="Cambria Math"/>
            </a:endParaRPr>
          </a:p>
        </p:txBody>
      </p:sp>
      <p:sp>
        <p:nvSpPr>
          <p:cNvPr id="787" name="Google Shape;787;p46"/>
          <p:cNvSpPr txBox="1"/>
          <p:nvPr/>
        </p:nvSpPr>
        <p:spPr>
          <a:xfrm>
            <a:off x="2296922" y="4077080"/>
            <a:ext cx="877569" cy="616585"/>
          </a:xfrm>
          <a:prstGeom prst="rect">
            <a:avLst/>
          </a:prstGeom>
          <a:noFill/>
          <a:ln>
            <a:noFill/>
          </a:ln>
        </p:spPr>
        <p:txBody>
          <a:bodyPr anchorCtr="0" anchor="t" bIns="0" lIns="0" spcFirstLastPara="1" rIns="0" wrap="square" tIns="12050">
            <a:spAutoFit/>
          </a:bodyPr>
          <a:lstStyle/>
          <a:p>
            <a:pPr indent="0" lvl="0" marL="138430" marR="0" rtl="0" algn="l">
              <a:lnSpc>
                <a:spcPct val="100000"/>
              </a:lnSpc>
              <a:spcBef>
                <a:spcPts val="0"/>
              </a:spcBef>
              <a:spcAft>
                <a:spcPts val="0"/>
              </a:spcAft>
              <a:buNone/>
            </a:pPr>
            <a:r>
              <a:rPr lang="en-US" sz="1900">
                <a:solidFill>
                  <a:schemeClr val="dk1"/>
                </a:solidFill>
                <a:latin typeface="Cambria Math"/>
                <a:ea typeface="Cambria Math"/>
                <a:cs typeface="Cambria Math"/>
                <a:sym typeface="Cambria Math"/>
              </a:rPr>
              <a:t>𝑆</a:t>
            </a:r>
            <a:r>
              <a:rPr baseline="-25000" lang="en-US" sz="1875">
                <a:solidFill>
                  <a:schemeClr val="dk1"/>
                </a:solidFill>
                <a:latin typeface="Cambria Math"/>
                <a:ea typeface="Cambria Math"/>
                <a:cs typeface="Cambria Math"/>
                <a:sym typeface="Cambria Math"/>
              </a:rPr>
              <a:t>𝑑𝑤</a:t>
            </a:r>
            <a:r>
              <a:rPr lang="en-US" sz="1900">
                <a:solidFill>
                  <a:schemeClr val="dk1"/>
                </a:solidFill>
                <a:latin typeface="Cambria Math"/>
                <a:ea typeface="Cambria Math"/>
                <a:cs typeface="Cambria Math"/>
                <a:sym typeface="Cambria Math"/>
              </a:rPr>
              <a:t>+∈</a:t>
            </a:r>
            <a:endParaRPr sz="1900">
              <a:solidFill>
                <a:schemeClr val="dk1"/>
              </a:solidFill>
              <a:latin typeface="Cambria Math"/>
              <a:ea typeface="Cambria Math"/>
              <a:cs typeface="Cambria Math"/>
              <a:sym typeface="Cambria Math"/>
            </a:endParaRPr>
          </a:p>
          <a:p>
            <a:pPr indent="0" lvl="0" marL="38100" marR="0" rtl="0" algn="l">
              <a:lnSpc>
                <a:spcPct val="100000"/>
              </a:lnSpc>
              <a:spcBef>
                <a:spcPts val="95"/>
              </a:spcBef>
              <a:spcAft>
                <a:spcPts val="0"/>
              </a:spcAft>
              <a:buNone/>
            </a:pPr>
            <a:r>
              <a:rPr lang="en-US" sz="1900">
                <a:solidFill>
                  <a:schemeClr val="dk1"/>
                </a:solidFill>
                <a:latin typeface="Cambria Math"/>
                <a:ea typeface="Cambria Math"/>
                <a:cs typeface="Cambria Math"/>
                <a:sym typeface="Cambria Math"/>
              </a:rPr>
              <a:t>𝑑𝑏</a:t>
            </a:r>
            <a:endParaRPr sz="1900">
              <a:solidFill>
                <a:schemeClr val="dk1"/>
              </a:solidFill>
              <a:latin typeface="Cambria Math"/>
              <a:ea typeface="Cambria Math"/>
              <a:cs typeface="Cambria Math"/>
              <a:sym typeface="Cambria Math"/>
            </a:endParaRPr>
          </a:p>
        </p:txBody>
      </p:sp>
      <p:sp>
        <p:nvSpPr>
          <p:cNvPr id="788" name="Google Shape;788;p46"/>
          <p:cNvSpPr txBox="1"/>
          <p:nvPr/>
        </p:nvSpPr>
        <p:spPr>
          <a:xfrm>
            <a:off x="916939" y="4482160"/>
            <a:ext cx="1080770" cy="422909"/>
          </a:xfrm>
          <a:prstGeom prst="rect">
            <a:avLst/>
          </a:prstGeom>
          <a:noFill/>
          <a:ln>
            <a:noFill/>
          </a:ln>
        </p:spPr>
        <p:txBody>
          <a:bodyPr anchorCtr="0" anchor="t" bIns="0" lIns="0" spcFirstLastPara="1" rIns="0" wrap="square" tIns="13325">
            <a:spAutoFit/>
          </a:bodyPr>
          <a:lstStyle/>
          <a:p>
            <a:pPr indent="-229234"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b=b-</a:t>
            </a:r>
            <a:r>
              <a:rPr lang="en-US" sz="2600">
                <a:solidFill>
                  <a:schemeClr val="dk1"/>
                </a:solidFill>
                <a:latin typeface="Cambria Math"/>
                <a:ea typeface="Cambria Math"/>
                <a:cs typeface="Cambria Math"/>
                <a:sym typeface="Cambria Math"/>
              </a:rPr>
              <a:t>𝛼</a:t>
            </a:r>
            <a:endParaRPr sz="2600">
              <a:solidFill>
                <a:schemeClr val="dk1"/>
              </a:solidFill>
              <a:latin typeface="Cambria Math"/>
              <a:ea typeface="Cambria Math"/>
              <a:cs typeface="Cambria Math"/>
              <a:sym typeface="Cambria Math"/>
            </a:endParaRPr>
          </a:p>
        </p:txBody>
      </p:sp>
      <p:sp>
        <p:nvSpPr>
          <p:cNvPr id="789" name="Google Shape;789;p46"/>
          <p:cNvSpPr/>
          <p:nvPr/>
        </p:nvSpPr>
        <p:spPr>
          <a:xfrm>
            <a:off x="2075688" y="4719701"/>
            <a:ext cx="822960" cy="296545"/>
          </a:xfrm>
          <a:custGeom>
            <a:rect b="b" l="l" r="r" t="t"/>
            <a:pathLst>
              <a:path extrusionOk="0" h="296545" w="822960">
                <a:moveTo>
                  <a:pt x="498348" y="64008"/>
                </a:moveTo>
                <a:lnTo>
                  <a:pt x="158496" y="64008"/>
                </a:lnTo>
                <a:lnTo>
                  <a:pt x="158496" y="64770"/>
                </a:lnTo>
                <a:lnTo>
                  <a:pt x="142240" y="64770"/>
                </a:lnTo>
                <a:lnTo>
                  <a:pt x="84201" y="265430"/>
                </a:lnTo>
                <a:lnTo>
                  <a:pt x="42672" y="174244"/>
                </a:lnTo>
                <a:lnTo>
                  <a:pt x="4064" y="191897"/>
                </a:lnTo>
                <a:lnTo>
                  <a:pt x="7747" y="200660"/>
                </a:lnTo>
                <a:lnTo>
                  <a:pt x="27686" y="191897"/>
                </a:lnTo>
                <a:lnTo>
                  <a:pt x="76327" y="296545"/>
                </a:lnTo>
                <a:lnTo>
                  <a:pt x="87757" y="296545"/>
                </a:lnTo>
                <a:lnTo>
                  <a:pt x="151003" y="80391"/>
                </a:lnTo>
                <a:lnTo>
                  <a:pt x="172212" y="80391"/>
                </a:lnTo>
                <a:lnTo>
                  <a:pt x="172212" y="79248"/>
                </a:lnTo>
                <a:lnTo>
                  <a:pt x="498348" y="79248"/>
                </a:lnTo>
                <a:lnTo>
                  <a:pt x="498348" y="64008"/>
                </a:lnTo>
                <a:close/>
              </a:path>
              <a:path extrusionOk="0" h="296545" w="822960">
                <a:moveTo>
                  <a:pt x="822960" y="0"/>
                </a:moveTo>
                <a:lnTo>
                  <a:pt x="0" y="0"/>
                </a:lnTo>
                <a:lnTo>
                  <a:pt x="0" y="21336"/>
                </a:lnTo>
                <a:lnTo>
                  <a:pt x="822960" y="21336"/>
                </a:lnTo>
                <a:lnTo>
                  <a:pt x="8229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46"/>
          <p:cNvSpPr txBox="1"/>
          <p:nvPr/>
        </p:nvSpPr>
        <p:spPr>
          <a:xfrm>
            <a:off x="2196338" y="4738878"/>
            <a:ext cx="741680" cy="31496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lang="en-US" sz="1900">
                <a:solidFill>
                  <a:schemeClr val="dk1"/>
                </a:solidFill>
                <a:latin typeface="Cambria Math"/>
                <a:ea typeface="Cambria Math"/>
                <a:cs typeface="Cambria Math"/>
                <a:sym typeface="Cambria Math"/>
              </a:rPr>
              <a:t>𝑆</a:t>
            </a:r>
            <a:r>
              <a:rPr baseline="-25000" lang="en-US" sz="1875">
                <a:solidFill>
                  <a:schemeClr val="dk1"/>
                </a:solidFill>
                <a:latin typeface="Cambria Math"/>
                <a:ea typeface="Cambria Math"/>
                <a:cs typeface="Cambria Math"/>
                <a:sym typeface="Cambria Math"/>
              </a:rPr>
              <a:t>𝑑𝑏</a:t>
            </a:r>
            <a:r>
              <a:rPr lang="en-US" sz="1900">
                <a:solidFill>
                  <a:schemeClr val="dk1"/>
                </a:solidFill>
                <a:latin typeface="Cambria Math"/>
                <a:ea typeface="Cambria Math"/>
                <a:cs typeface="Cambria Math"/>
                <a:sym typeface="Cambria Math"/>
              </a:rPr>
              <a:t>+∈</a:t>
            </a:r>
            <a:endParaRPr sz="1900">
              <a:solidFill>
                <a:schemeClr val="dk1"/>
              </a:solidFill>
              <a:latin typeface="Cambria Math"/>
              <a:ea typeface="Cambria Math"/>
              <a:cs typeface="Cambria Math"/>
              <a:sym typeface="Cambria Math"/>
            </a:endParaRPr>
          </a:p>
        </p:txBody>
      </p:sp>
      <p:sp>
        <p:nvSpPr>
          <p:cNvPr id="791" name="Google Shape;791;p46"/>
          <p:cNvSpPr txBox="1"/>
          <p:nvPr/>
        </p:nvSpPr>
        <p:spPr>
          <a:xfrm>
            <a:off x="878839" y="4975758"/>
            <a:ext cx="3487420" cy="995044"/>
          </a:xfrm>
          <a:prstGeom prst="rect">
            <a:avLst/>
          </a:prstGeom>
          <a:noFill/>
          <a:ln>
            <a:noFill/>
          </a:ln>
        </p:spPr>
        <p:txBody>
          <a:bodyPr anchorCtr="0" anchor="t" bIns="0" lIns="0" spcFirstLastPara="1" rIns="0" wrap="square" tIns="100950">
            <a:spAutoFit/>
          </a:bodyPr>
          <a:lstStyle/>
          <a:p>
            <a:pPr indent="-229234" lvl="0" marL="279400" marR="0" rtl="0" algn="l">
              <a:lnSpc>
                <a:spcPct val="100000"/>
              </a:lnSpc>
              <a:spcBef>
                <a:spcPts val="0"/>
              </a:spcBef>
              <a:spcAft>
                <a:spcPts val="0"/>
              </a:spcAft>
              <a:buClr>
                <a:schemeClr val="dk1"/>
              </a:buClr>
              <a:buSzPts val="2600"/>
              <a:buFont typeface="Arial"/>
              <a:buChar char="•"/>
            </a:pPr>
            <a:r>
              <a:rPr lang="en-US" sz="2600">
                <a:solidFill>
                  <a:schemeClr val="dk1"/>
                </a:solidFill>
                <a:latin typeface="Cambria Math"/>
                <a:ea typeface="Cambria Math"/>
                <a:cs typeface="Cambria Math"/>
                <a:sym typeface="Cambria Math"/>
              </a:rPr>
              <a:t>∈ = </a:t>
            </a:r>
            <a:r>
              <a:rPr lang="en-US" sz="2600">
                <a:solidFill>
                  <a:schemeClr val="dk1"/>
                </a:solidFill>
                <a:latin typeface="Times New Roman"/>
                <a:ea typeface="Times New Roman"/>
                <a:cs typeface="Times New Roman"/>
                <a:sym typeface="Times New Roman"/>
              </a:rPr>
              <a:t>10</a:t>
            </a:r>
            <a:r>
              <a:rPr baseline="30000" lang="en-US" sz="2550">
                <a:solidFill>
                  <a:schemeClr val="dk1"/>
                </a:solidFill>
                <a:latin typeface="Times New Roman"/>
                <a:ea typeface="Times New Roman"/>
                <a:cs typeface="Times New Roman"/>
                <a:sym typeface="Times New Roman"/>
              </a:rPr>
              <a:t>-8</a:t>
            </a:r>
            <a:endParaRPr baseline="30000" sz="2550">
              <a:solidFill>
                <a:schemeClr val="dk1"/>
              </a:solidFill>
              <a:latin typeface="Times New Roman"/>
              <a:ea typeface="Times New Roman"/>
              <a:cs typeface="Times New Roman"/>
              <a:sym typeface="Times New Roman"/>
            </a:endParaRPr>
          </a:p>
          <a:p>
            <a:pPr indent="-229234" lvl="0" marL="279400" marR="0" rtl="0" algn="l">
              <a:lnSpc>
                <a:spcPct val="100000"/>
              </a:lnSpc>
              <a:spcBef>
                <a:spcPts val="695"/>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b is large and w is small</a:t>
            </a:r>
            <a:endParaRPr sz="2600">
              <a:solidFill>
                <a:schemeClr val="dk1"/>
              </a:solidFill>
              <a:latin typeface="Times New Roman"/>
              <a:ea typeface="Times New Roman"/>
              <a:cs typeface="Times New Roman"/>
              <a:sym typeface="Times New Roman"/>
            </a:endParaRPr>
          </a:p>
        </p:txBody>
      </p:sp>
      <p:sp>
        <p:nvSpPr>
          <p:cNvPr id="792" name="Google Shape;792;p46"/>
          <p:cNvSpPr/>
          <p:nvPr/>
        </p:nvSpPr>
        <p:spPr>
          <a:xfrm>
            <a:off x="8116824" y="1425701"/>
            <a:ext cx="1916430" cy="1473200"/>
          </a:xfrm>
          <a:custGeom>
            <a:rect b="b" l="l" r="r" t="t"/>
            <a:pathLst>
              <a:path extrusionOk="0" h="1473200" w="1916429">
                <a:moveTo>
                  <a:pt x="86868" y="86868"/>
                </a:moveTo>
                <a:lnTo>
                  <a:pt x="79629" y="72390"/>
                </a:lnTo>
                <a:lnTo>
                  <a:pt x="43434" y="0"/>
                </a:lnTo>
                <a:lnTo>
                  <a:pt x="0" y="86868"/>
                </a:lnTo>
                <a:lnTo>
                  <a:pt x="28956" y="86868"/>
                </a:lnTo>
                <a:lnTo>
                  <a:pt x="28956" y="1403350"/>
                </a:lnTo>
                <a:lnTo>
                  <a:pt x="57912" y="1403350"/>
                </a:lnTo>
                <a:lnTo>
                  <a:pt x="57912" y="86868"/>
                </a:lnTo>
                <a:lnTo>
                  <a:pt x="86868" y="86868"/>
                </a:lnTo>
                <a:close/>
              </a:path>
              <a:path extrusionOk="0" h="1473200" w="1916429">
                <a:moveTo>
                  <a:pt x="1916430" y="1429512"/>
                </a:moveTo>
                <a:lnTo>
                  <a:pt x="1887474" y="1415034"/>
                </a:lnTo>
                <a:lnTo>
                  <a:pt x="1829562" y="1386078"/>
                </a:lnTo>
                <a:lnTo>
                  <a:pt x="1829562" y="1415034"/>
                </a:lnTo>
                <a:lnTo>
                  <a:pt x="49530" y="1415034"/>
                </a:lnTo>
                <a:lnTo>
                  <a:pt x="49530" y="1443990"/>
                </a:lnTo>
                <a:lnTo>
                  <a:pt x="1829562" y="1443990"/>
                </a:lnTo>
                <a:lnTo>
                  <a:pt x="1829562" y="1472946"/>
                </a:lnTo>
                <a:lnTo>
                  <a:pt x="1887474" y="1443990"/>
                </a:lnTo>
                <a:lnTo>
                  <a:pt x="1916430" y="1429512"/>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46"/>
          <p:cNvSpPr txBox="1"/>
          <p:nvPr/>
        </p:nvSpPr>
        <p:spPr>
          <a:xfrm>
            <a:off x="8906382" y="3106039"/>
            <a:ext cx="229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400">
                <a:solidFill>
                  <a:schemeClr val="dk1"/>
                </a:solidFill>
                <a:latin typeface="Times New Roman"/>
                <a:ea typeface="Times New Roman"/>
                <a:cs typeface="Times New Roman"/>
                <a:sym typeface="Times New Roman"/>
              </a:rPr>
              <a:t>w</a:t>
            </a:r>
            <a:endParaRPr sz="2400">
              <a:solidFill>
                <a:schemeClr val="dk1"/>
              </a:solidFill>
              <a:latin typeface="Times New Roman"/>
              <a:ea typeface="Times New Roman"/>
              <a:cs typeface="Times New Roman"/>
              <a:sym typeface="Times New Roman"/>
            </a:endParaRPr>
          </a:p>
        </p:txBody>
      </p:sp>
      <p:sp>
        <p:nvSpPr>
          <p:cNvPr id="794" name="Google Shape;794;p46"/>
          <p:cNvSpPr txBox="1"/>
          <p:nvPr/>
        </p:nvSpPr>
        <p:spPr>
          <a:xfrm>
            <a:off x="7623429" y="1949958"/>
            <a:ext cx="177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400">
                <a:solidFill>
                  <a:schemeClr val="dk1"/>
                </a:solidFill>
                <a:latin typeface="Times New Roman"/>
                <a:ea typeface="Times New Roman"/>
                <a:cs typeface="Times New Roman"/>
                <a:sym typeface="Times New Roman"/>
              </a:rPr>
              <a:t>b</a:t>
            </a:r>
            <a:endParaRPr sz="2400">
              <a:solidFill>
                <a:schemeClr val="dk1"/>
              </a:solidFill>
              <a:latin typeface="Times New Roman"/>
              <a:ea typeface="Times New Roman"/>
              <a:cs typeface="Times New Roman"/>
              <a:sym typeface="Times New Roman"/>
            </a:endParaRPr>
          </a:p>
        </p:txBody>
      </p:sp>
      <p:pic>
        <p:nvPicPr>
          <p:cNvPr id="795" name="Google Shape;795;p46"/>
          <p:cNvPicPr preferRelativeResize="0"/>
          <p:nvPr/>
        </p:nvPicPr>
        <p:blipFill rotWithShape="1">
          <a:blip r:embed="rId3">
            <a:alphaModFix/>
          </a:blip>
          <a:srcRect b="0" l="0" r="0" t="0"/>
          <a:stretch/>
        </p:blipFill>
        <p:spPr>
          <a:xfrm>
            <a:off x="7019543" y="4002023"/>
            <a:ext cx="4158996" cy="2016581"/>
          </a:xfrm>
          <a:prstGeom prst="rect">
            <a:avLst/>
          </a:prstGeom>
          <a:noFill/>
          <a:ln>
            <a:noFill/>
          </a:ln>
        </p:spPr>
      </p:pic>
      <p:sp>
        <p:nvSpPr>
          <p:cNvPr id="796" name="Google Shape;796;p46"/>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797" name="Google Shape;797;p46"/>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49</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1" name="Shape 801"/>
        <p:cNvGrpSpPr/>
        <p:nvPr/>
      </p:nvGrpSpPr>
      <p:grpSpPr>
        <a:xfrm>
          <a:off x="0" y="0"/>
          <a:ext cx="0" cy="0"/>
          <a:chOff x="0" y="0"/>
          <a:chExt cx="0" cy="0"/>
        </a:xfrm>
      </p:grpSpPr>
      <p:sp>
        <p:nvSpPr>
          <p:cNvPr id="802" name="Google Shape;802;p47"/>
          <p:cNvSpPr txBox="1"/>
          <p:nvPr>
            <p:ph type="title"/>
          </p:nvPr>
        </p:nvSpPr>
        <p:spPr>
          <a:xfrm>
            <a:off x="916939" y="332054"/>
            <a:ext cx="617664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Adam optimization Algorithm</a:t>
            </a:r>
            <a:endParaRPr sz="4000"/>
          </a:p>
        </p:txBody>
      </p:sp>
      <p:sp>
        <p:nvSpPr>
          <p:cNvPr id="803" name="Google Shape;803;p47"/>
          <p:cNvSpPr/>
          <p:nvPr/>
        </p:nvSpPr>
        <p:spPr>
          <a:xfrm>
            <a:off x="838200" y="1028700"/>
            <a:ext cx="10625455" cy="5524500"/>
          </a:xfrm>
          <a:custGeom>
            <a:rect b="b" l="l" r="r" t="t"/>
            <a:pathLst>
              <a:path extrusionOk="0" h="5524500" w="10625455">
                <a:moveTo>
                  <a:pt x="0" y="5524500"/>
                </a:moveTo>
                <a:lnTo>
                  <a:pt x="10625328" y="5524500"/>
                </a:lnTo>
                <a:lnTo>
                  <a:pt x="10625328" y="0"/>
                </a:lnTo>
                <a:lnTo>
                  <a:pt x="0" y="0"/>
                </a:lnTo>
                <a:lnTo>
                  <a:pt x="0" y="552450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47"/>
          <p:cNvSpPr txBox="1"/>
          <p:nvPr/>
        </p:nvSpPr>
        <p:spPr>
          <a:xfrm>
            <a:off x="916939" y="926135"/>
            <a:ext cx="4579620" cy="882015"/>
          </a:xfrm>
          <a:prstGeom prst="rect">
            <a:avLst/>
          </a:prstGeom>
          <a:noFill/>
          <a:ln>
            <a:noFill/>
          </a:ln>
        </p:spPr>
        <p:txBody>
          <a:bodyPr anchorCtr="0" anchor="t" bIns="0" lIns="0" spcFirstLastPara="1" rIns="0" wrap="square" tIns="105400">
            <a:spAutoFit/>
          </a:bodyPr>
          <a:lstStyle/>
          <a:p>
            <a:pPr indent="-229234" lvl="0" marL="241300" marR="0" rtl="0" algn="l">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On iteration t</a:t>
            </a:r>
            <a:endParaRPr sz="2200">
              <a:solidFill>
                <a:schemeClr val="dk1"/>
              </a:solidFill>
              <a:latin typeface="Times New Roman"/>
              <a:ea typeface="Times New Roman"/>
              <a:cs typeface="Times New Roman"/>
              <a:sym typeface="Times New Roman"/>
            </a:endParaRPr>
          </a:p>
          <a:p>
            <a:pPr indent="-229234" lvl="0" marL="241300" marR="0" rtl="0" algn="l">
              <a:lnSpc>
                <a:spcPct val="100000"/>
              </a:lnSpc>
              <a:spcBef>
                <a:spcPts val="73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Compute dw, db on current mini-batch</a:t>
            </a:r>
            <a:endParaRPr sz="2200">
              <a:solidFill>
                <a:schemeClr val="dk1"/>
              </a:solidFill>
              <a:latin typeface="Times New Roman"/>
              <a:ea typeface="Times New Roman"/>
              <a:cs typeface="Times New Roman"/>
              <a:sym typeface="Times New Roman"/>
            </a:endParaRPr>
          </a:p>
        </p:txBody>
      </p:sp>
      <p:sp>
        <p:nvSpPr>
          <p:cNvPr id="805" name="Google Shape;805;p47"/>
          <p:cNvSpPr txBox="1"/>
          <p:nvPr/>
        </p:nvSpPr>
        <p:spPr>
          <a:xfrm>
            <a:off x="891539" y="1784121"/>
            <a:ext cx="2897505" cy="882015"/>
          </a:xfrm>
          <a:prstGeom prst="rect">
            <a:avLst/>
          </a:prstGeom>
          <a:noFill/>
          <a:ln>
            <a:noFill/>
          </a:ln>
        </p:spPr>
        <p:txBody>
          <a:bodyPr anchorCtr="0" anchor="t" bIns="0" lIns="0" spcFirstLastPara="1" rIns="0" wrap="square" tIns="105400">
            <a:spAutoFit/>
          </a:bodyPr>
          <a:lstStyle/>
          <a:p>
            <a:pPr indent="-229234" lvl="0" marL="266700" marR="0" rtl="0" algn="l">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V</a:t>
            </a:r>
            <a:r>
              <a:rPr baseline="-25000" lang="en-US" sz="2175">
                <a:solidFill>
                  <a:schemeClr val="dk1"/>
                </a:solidFill>
                <a:latin typeface="Times New Roman"/>
                <a:ea typeface="Times New Roman"/>
                <a:cs typeface="Times New Roman"/>
                <a:sym typeface="Times New Roman"/>
              </a:rPr>
              <a:t>dw</a:t>
            </a:r>
            <a:r>
              <a:rPr lang="en-US" sz="2200">
                <a:solidFill>
                  <a:schemeClr val="dk1"/>
                </a:solidFill>
                <a:latin typeface="Times New Roman"/>
                <a:ea typeface="Times New Roman"/>
                <a:cs typeface="Times New Roman"/>
                <a:sym typeface="Times New Roman"/>
              </a:rPr>
              <a:t>= </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1</a:t>
            </a:r>
            <a:r>
              <a:rPr lang="en-US" sz="2200">
                <a:solidFill>
                  <a:schemeClr val="dk1"/>
                </a:solidFill>
                <a:latin typeface="Cambria Math"/>
                <a:ea typeface="Cambria Math"/>
                <a:cs typeface="Cambria Math"/>
                <a:sym typeface="Cambria Math"/>
              </a:rPr>
              <a:t>V</a:t>
            </a:r>
            <a:r>
              <a:rPr baseline="-25000" lang="en-US" sz="2175">
                <a:solidFill>
                  <a:schemeClr val="dk1"/>
                </a:solidFill>
                <a:latin typeface="Times New Roman"/>
                <a:ea typeface="Times New Roman"/>
                <a:cs typeface="Times New Roman"/>
                <a:sym typeface="Times New Roman"/>
              </a:rPr>
              <a:t>dw</a:t>
            </a:r>
            <a:r>
              <a:rPr lang="en-US" sz="2200">
                <a:solidFill>
                  <a:schemeClr val="dk1"/>
                </a:solidFill>
                <a:latin typeface="Times New Roman"/>
                <a:ea typeface="Times New Roman"/>
                <a:cs typeface="Times New Roman"/>
                <a:sym typeface="Times New Roman"/>
              </a:rPr>
              <a:t>+(1-</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1</a:t>
            </a:r>
            <a:r>
              <a:rPr lang="en-US" sz="2200">
                <a:solidFill>
                  <a:schemeClr val="dk1"/>
                </a:solidFill>
                <a:latin typeface="Cambria Math"/>
                <a:ea typeface="Cambria Math"/>
                <a:cs typeface="Cambria Math"/>
                <a:sym typeface="Cambria Math"/>
              </a:rPr>
              <a:t>)𝑑𝑤</a:t>
            </a:r>
            <a:endParaRPr sz="2200">
              <a:solidFill>
                <a:schemeClr val="dk1"/>
              </a:solidFill>
              <a:latin typeface="Cambria Math"/>
              <a:ea typeface="Cambria Math"/>
              <a:cs typeface="Cambria Math"/>
              <a:sym typeface="Cambria Math"/>
            </a:endParaRPr>
          </a:p>
          <a:p>
            <a:pPr indent="-229234" lvl="0" marL="266700" marR="0" rtl="0" algn="l">
              <a:lnSpc>
                <a:spcPct val="100000"/>
              </a:lnSpc>
              <a:spcBef>
                <a:spcPts val="735"/>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S</a:t>
            </a:r>
            <a:r>
              <a:rPr baseline="-25000" lang="en-US" sz="2175">
                <a:solidFill>
                  <a:schemeClr val="dk1"/>
                </a:solidFill>
                <a:latin typeface="Times New Roman"/>
                <a:ea typeface="Times New Roman"/>
                <a:cs typeface="Times New Roman"/>
                <a:sym typeface="Times New Roman"/>
              </a:rPr>
              <a:t>dw</a:t>
            </a:r>
            <a:r>
              <a:rPr lang="en-US" sz="2200">
                <a:solidFill>
                  <a:schemeClr val="dk1"/>
                </a:solidFill>
                <a:latin typeface="Times New Roman"/>
                <a:ea typeface="Times New Roman"/>
                <a:cs typeface="Times New Roman"/>
                <a:sym typeface="Times New Roman"/>
              </a:rPr>
              <a:t>= </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2</a:t>
            </a:r>
            <a:r>
              <a:rPr lang="en-US" sz="2200">
                <a:solidFill>
                  <a:schemeClr val="dk1"/>
                </a:solidFill>
                <a:latin typeface="Cambria Math"/>
                <a:ea typeface="Cambria Math"/>
                <a:cs typeface="Cambria Math"/>
                <a:sym typeface="Cambria Math"/>
              </a:rPr>
              <a:t>S</a:t>
            </a:r>
            <a:r>
              <a:rPr baseline="-25000" lang="en-US" sz="2175">
                <a:solidFill>
                  <a:schemeClr val="dk1"/>
                </a:solidFill>
                <a:latin typeface="Times New Roman"/>
                <a:ea typeface="Times New Roman"/>
                <a:cs typeface="Times New Roman"/>
                <a:sym typeface="Times New Roman"/>
              </a:rPr>
              <a:t>dw</a:t>
            </a:r>
            <a:r>
              <a:rPr lang="en-US" sz="2200">
                <a:solidFill>
                  <a:schemeClr val="dk1"/>
                </a:solidFill>
                <a:latin typeface="Times New Roman"/>
                <a:ea typeface="Times New Roman"/>
                <a:cs typeface="Times New Roman"/>
                <a:sym typeface="Times New Roman"/>
              </a:rPr>
              <a:t>+(1-</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2</a:t>
            </a:r>
            <a:r>
              <a:rPr lang="en-US" sz="2200">
                <a:solidFill>
                  <a:schemeClr val="dk1"/>
                </a:solidFill>
                <a:latin typeface="Cambria Math"/>
                <a:ea typeface="Cambria Math"/>
                <a:cs typeface="Cambria Math"/>
                <a:sym typeface="Cambria Math"/>
              </a:rPr>
              <a:t>)𝑑𝑤</a:t>
            </a:r>
            <a:r>
              <a:rPr baseline="30000" lang="en-US" sz="2175">
                <a:solidFill>
                  <a:schemeClr val="dk1"/>
                </a:solidFill>
                <a:latin typeface="Cambria Math"/>
                <a:ea typeface="Cambria Math"/>
                <a:cs typeface="Cambria Math"/>
                <a:sym typeface="Cambria Math"/>
              </a:rPr>
              <a:t>2</a:t>
            </a:r>
            <a:endParaRPr baseline="30000" sz="2175">
              <a:solidFill>
                <a:schemeClr val="dk1"/>
              </a:solidFill>
              <a:latin typeface="Cambria Math"/>
              <a:ea typeface="Cambria Math"/>
              <a:cs typeface="Cambria Math"/>
              <a:sym typeface="Cambria Math"/>
            </a:endParaRPr>
          </a:p>
        </p:txBody>
      </p:sp>
      <p:sp>
        <p:nvSpPr>
          <p:cNvPr id="806" name="Google Shape;806;p47"/>
          <p:cNvSpPr txBox="1"/>
          <p:nvPr/>
        </p:nvSpPr>
        <p:spPr>
          <a:xfrm>
            <a:off x="3902075" y="1784121"/>
            <a:ext cx="2689860" cy="882015"/>
          </a:xfrm>
          <a:prstGeom prst="rect">
            <a:avLst/>
          </a:prstGeom>
          <a:noFill/>
          <a:ln>
            <a:noFill/>
          </a:ln>
        </p:spPr>
        <p:txBody>
          <a:bodyPr anchorCtr="0" anchor="t" bIns="0" lIns="0" spcFirstLastPara="1" rIns="0" wrap="square" tIns="105400">
            <a:spAutoFit/>
          </a:bodyPr>
          <a:lstStyle/>
          <a:p>
            <a:pPr indent="0" lvl="0" marL="22352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V</a:t>
            </a:r>
            <a:r>
              <a:rPr baseline="-25000" lang="en-US" sz="2175">
                <a:solidFill>
                  <a:schemeClr val="dk1"/>
                </a:solidFill>
                <a:latin typeface="Times New Roman"/>
                <a:ea typeface="Times New Roman"/>
                <a:cs typeface="Times New Roman"/>
                <a:sym typeface="Times New Roman"/>
              </a:rPr>
              <a:t>db</a:t>
            </a:r>
            <a:r>
              <a:rPr lang="en-US" sz="2200">
                <a:solidFill>
                  <a:schemeClr val="dk1"/>
                </a:solidFill>
                <a:latin typeface="Times New Roman"/>
                <a:ea typeface="Times New Roman"/>
                <a:cs typeface="Times New Roman"/>
                <a:sym typeface="Times New Roman"/>
              </a:rPr>
              <a:t>= </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1</a:t>
            </a:r>
            <a:r>
              <a:rPr lang="en-US" sz="2200">
                <a:solidFill>
                  <a:schemeClr val="dk1"/>
                </a:solidFill>
                <a:latin typeface="Cambria Math"/>
                <a:ea typeface="Cambria Math"/>
                <a:cs typeface="Cambria Math"/>
                <a:sym typeface="Cambria Math"/>
              </a:rPr>
              <a:t>V</a:t>
            </a:r>
            <a:r>
              <a:rPr baseline="-25000" lang="en-US" sz="2175">
                <a:solidFill>
                  <a:schemeClr val="dk1"/>
                </a:solidFill>
                <a:latin typeface="Times New Roman"/>
                <a:ea typeface="Times New Roman"/>
                <a:cs typeface="Times New Roman"/>
                <a:sym typeface="Times New Roman"/>
              </a:rPr>
              <a:t>db</a:t>
            </a:r>
            <a:r>
              <a:rPr lang="en-US" sz="2200">
                <a:solidFill>
                  <a:schemeClr val="dk1"/>
                </a:solidFill>
                <a:latin typeface="Times New Roman"/>
                <a:ea typeface="Times New Roman"/>
                <a:cs typeface="Times New Roman"/>
                <a:sym typeface="Times New Roman"/>
              </a:rPr>
              <a:t>+(1-</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1</a:t>
            </a:r>
            <a:r>
              <a:rPr lang="en-US" sz="2200">
                <a:solidFill>
                  <a:schemeClr val="dk1"/>
                </a:solidFill>
                <a:latin typeface="Cambria Math"/>
                <a:ea typeface="Cambria Math"/>
                <a:cs typeface="Cambria Math"/>
                <a:sym typeface="Cambria Math"/>
              </a:rPr>
              <a:t>)𝑑𝑏</a:t>
            </a:r>
            <a:endParaRPr sz="2200">
              <a:solidFill>
                <a:schemeClr val="dk1"/>
              </a:solidFill>
              <a:latin typeface="Cambria Math"/>
              <a:ea typeface="Cambria Math"/>
              <a:cs typeface="Cambria Math"/>
              <a:sym typeface="Cambria Math"/>
            </a:endParaRPr>
          </a:p>
          <a:p>
            <a:pPr indent="0" lvl="0" marL="38100" marR="0" rtl="0" algn="l">
              <a:lnSpc>
                <a:spcPct val="100000"/>
              </a:lnSpc>
              <a:spcBef>
                <a:spcPts val="735"/>
              </a:spcBef>
              <a:spcAft>
                <a:spcPts val="0"/>
              </a:spcAft>
              <a:buNone/>
            </a:pPr>
            <a:r>
              <a:rPr lang="en-US" sz="2200">
                <a:solidFill>
                  <a:schemeClr val="dk1"/>
                </a:solidFill>
                <a:latin typeface="Times New Roman"/>
                <a:ea typeface="Times New Roman"/>
                <a:cs typeface="Times New Roman"/>
                <a:sym typeface="Times New Roman"/>
              </a:rPr>
              <a:t>S</a:t>
            </a:r>
            <a:r>
              <a:rPr baseline="-25000" lang="en-US" sz="2175">
                <a:solidFill>
                  <a:schemeClr val="dk1"/>
                </a:solidFill>
                <a:latin typeface="Times New Roman"/>
                <a:ea typeface="Times New Roman"/>
                <a:cs typeface="Times New Roman"/>
                <a:sym typeface="Times New Roman"/>
              </a:rPr>
              <a:t>db</a:t>
            </a:r>
            <a:r>
              <a:rPr lang="en-US" sz="2200">
                <a:solidFill>
                  <a:schemeClr val="dk1"/>
                </a:solidFill>
                <a:latin typeface="Times New Roman"/>
                <a:ea typeface="Times New Roman"/>
                <a:cs typeface="Times New Roman"/>
                <a:sym typeface="Times New Roman"/>
              </a:rPr>
              <a:t>= </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2</a:t>
            </a:r>
            <a:r>
              <a:rPr lang="en-US" sz="2200">
                <a:solidFill>
                  <a:schemeClr val="dk1"/>
                </a:solidFill>
                <a:latin typeface="Cambria Math"/>
                <a:ea typeface="Cambria Math"/>
                <a:cs typeface="Cambria Math"/>
                <a:sym typeface="Cambria Math"/>
              </a:rPr>
              <a:t>S</a:t>
            </a:r>
            <a:r>
              <a:rPr baseline="-25000" lang="en-US" sz="2175">
                <a:solidFill>
                  <a:schemeClr val="dk1"/>
                </a:solidFill>
                <a:latin typeface="Times New Roman"/>
                <a:ea typeface="Times New Roman"/>
                <a:cs typeface="Times New Roman"/>
                <a:sym typeface="Times New Roman"/>
              </a:rPr>
              <a:t>db</a:t>
            </a:r>
            <a:r>
              <a:rPr lang="en-US" sz="2200">
                <a:solidFill>
                  <a:schemeClr val="dk1"/>
                </a:solidFill>
                <a:latin typeface="Times New Roman"/>
                <a:ea typeface="Times New Roman"/>
                <a:cs typeface="Times New Roman"/>
                <a:sym typeface="Times New Roman"/>
              </a:rPr>
              <a:t>+(1-</a:t>
            </a:r>
            <a:r>
              <a:rPr lang="en-US" sz="2200">
                <a:solidFill>
                  <a:schemeClr val="dk1"/>
                </a:solidFill>
                <a:latin typeface="Cambria Math"/>
                <a:ea typeface="Cambria Math"/>
                <a:cs typeface="Cambria Math"/>
                <a:sym typeface="Cambria Math"/>
              </a:rPr>
              <a:t>𝛽</a:t>
            </a:r>
            <a:r>
              <a:rPr baseline="-25000" lang="en-US" sz="2175">
                <a:solidFill>
                  <a:schemeClr val="dk1"/>
                </a:solidFill>
                <a:latin typeface="Cambria Math"/>
                <a:ea typeface="Cambria Math"/>
                <a:cs typeface="Cambria Math"/>
                <a:sym typeface="Cambria Math"/>
              </a:rPr>
              <a:t>2</a:t>
            </a:r>
            <a:r>
              <a:rPr lang="en-US" sz="2200">
                <a:solidFill>
                  <a:schemeClr val="dk1"/>
                </a:solidFill>
                <a:latin typeface="Cambria Math"/>
                <a:ea typeface="Cambria Math"/>
                <a:cs typeface="Cambria Math"/>
                <a:sym typeface="Cambria Math"/>
              </a:rPr>
              <a:t>)𝑑𝑏</a:t>
            </a:r>
            <a:r>
              <a:rPr baseline="30000" lang="en-US" sz="2175">
                <a:solidFill>
                  <a:schemeClr val="dk1"/>
                </a:solidFill>
                <a:latin typeface="Times New Roman"/>
                <a:ea typeface="Times New Roman"/>
                <a:cs typeface="Times New Roman"/>
                <a:sym typeface="Times New Roman"/>
              </a:rPr>
              <a:t>2</a:t>
            </a:r>
            <a:endParaRPr baseline="30000" sz="2175">
              <a:solidFill>
                <a:schemeClr val="dk1"/>
              </a:solidFill>
              <a:latin typeface="Times New Roman"/>
              <a:ea typeface="Times New Roman"/>
              <a:cs typeface="Times New Roman"/>
              <a:sym typeface="Times New Roman"/>
            </a:endParaRPr>
          </a:p>
        </p:txBody>
      </p:sp>
      <p:sp>
        <p:nvSpPr>
          <p:cNvPr id="807" name="Google Shape;807;p47"/>
          <p:cNvSpPr txBox="1"/>
          <p:nvPr/>
        </p:nvSpPr>
        <p:spPr>
          <a:xfrm>
            <a:off x="916939" y="3141344"/>
            <a:ext cx="476884" cy="452120"/>
          </a:xfrm>
          <a:prstGeom prst="rect">
            <a:avLst/>
          </a:prstGeom>
          <a:noFill/>
          <a:ln>
            <a:noFill/>
          </a:ln>
        </p:spPr>
        <p:txBody>
          <a:bodyPr anchorCtr="0" anchor="t" bIns="0" lIns="0" spcFirstLastPara="1" rIns="0" wrap="square" tIns="12050">
            <a:spAutoFit/>
          </a:bodyPr>
          <a:lstStyle/>
          <a:p>
            <a:pPr indent="-229234"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mbria Math"/>
                <a:ea typeface="Cambria Math"/>
                <a:cs typeface="Cambria Math"/>
                <a:sym typeface="Cambria Math"/>
              </a:rPr>
              <a:t>𝑉</a:t>
            </a:r>
            <a:endParaRPr sz="2800">
              <a:solidFill>
                <a:schemeClr val="dk1"/>
              </a:solidFill>
              <a:latin typeface="Cambria Math"/>
              <a:ea typeface="Cambria Math"/>
              <a:cs typeface="Cambria Math"/>
              <a:sym typeface="Cambria Math"/>
            </a:endParaRPr>
          </a:p>
        </p:txBody>
      </p:sp>
      <p:sp>
        <p:nvSpPr>
          <p:cNvPr id="808" name="Google Shape;808;p47"/>
          <p:cNvSpPr txBox="1"/>
          <p:nvPr/>
        </p:nvSpPr>
        <p:spPr>
          <a:xfrm>
            <a:off x="1284477" y="3482721"/>
            <a:ext cx="279400" cy="2343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𝑑𝑤</a:t>
            </a:r>
            <a:endParaRPr sz="1350">
              <a:solidFill>
                <a:schemeClr val="dk1"/>
              </a:solidFill>
              <a:latin typeface="Cambria Math"/>
              <a:ea typeface="Cambria Math"/>
              <a:cs typeface="Cambria Math"/>
              <a:sym typeface="Cambria Math"/>
            </a:endParaRPr>
          </a:p>
        </p:txBody>
      </p:sp>
      <p:sp>
        <p:nvSpPr>
          <p:cNvPr id="809" name="Google Shape;809;p47"/>
          <p:cNvSpPr txBox="1"/>
          <p:nvPr/>
        </p:nvSpPr>
        <p:spPr>
          <a:xfrm>
            <a:off x="1386586" y="3086480"/>
            <a:ext cx="863600" cy="2343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𝑐𝑜𝑟𝑟𝑒𝑐𝑡𝑒𝑑</a:t>
            </a:r>
            <a:endParaRPr sz="1350">
              <a:solidFill>
                <a:schemeClr val="dk1"/>
              </a:solidFill>
              <a:latin typeface="Cambria Math"/>
              <a:ea typeface="Cambria Math"/>
              <a:cs typeface="Cambria Math"/>
              <a:sym typeface="Cambria Math"/>
            </a:endParaRPr>
          </a:p>
        </p:txBody>
      </p:sp>
      <p:sp>
        <p:nvSpPr>
          <p:cNvPr id="810" name="Google Shape;810;p47"/>
          <p:cNvSpPr/>
          <p:nvPr/>
        </p:nvSpPr>
        <p:spPr>
          <a:xfrm>
            <a:off x="2304288" y="3380232"/>
            <a:ext cx="733425" cy="26034"/>
          </a:xfrm>
          <a:custGeom>
            <a:rect b="b" l="l" r="r" t="t"/>
            <a:pathLst>
              <a:path extrusionOk="0" h="26035" w="733425">
                <a:moveTo>
                  <a:pt x="733044" y="0"/>
                </a:moveTo>
                <a:lnTo>
                  <a:pt x="0" y="0"/>
                </a:lnTo>
                <a:lnTo>
                  <a:pt x="0" y="25908"/>
                </a:lnTo>
                <a:lnTo>
                  <a:pt x="733044" y="25908"/>
                </a:lnTo>
                <a:lnTo>
                  <a:pt x="73304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47"/>
          <p:cNvSpPr txBox="1"/>
          <p:nvPr/>
        </p:nvSpPr>
        <p:spPr>
          <a:xfrm>
            <a:off x="2400554" y="3062097"/>
            <a:ext cx="532765" cy="382270"/>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30000" lang="en-US" sz="3525">
                <a:solidFill>
                  <a:schemeClr val="dk1"/>
                </a:solidFill>
                <a:latin typeface="Cambria Math"/>
                <a:ea typeface="Cambria Math"/>
                <a:cs typeface="Cambria Math"/>
                <a:sym typeface="Cambria Math"/>
              </a:rPr>
              <a:t>𝑣</a:t>
            </a:r>
            <a:r>
              <a:rPr lang="en-US" sz="1550">
                <a:solidFill>
                  <a:schemeClr val="dk1"/>
                </a:solidFill>
                <a:latin typeface="Cambria Math"/>
                <a:ea typeface="Cambria Math"/>
                <a:cs typeface="Cambria Math"/>
                <a:sym typeface="Cambria Math"/>
              </a:rPr>
              <a:t>𝑑𝑤</a:t>
            </a:r>
            <a:endParaRPr sz="1550">
              <a:solidFill>
                <a:schemeClr val="dk1"/>
              </a:solidFill>
              <a:latin typeface="Cambria Math"/>
              <a:ea typeface="Cambria Math"/>
              <a:cs typeface="Cambria Math"/>
              <a:sym typeface="Cambria Math"/>
            </a:endParaRPr>
          </a:p>
        </p:txBody>
      </p:sp>
      <p:sp>
        <p:nvSpPr>
          <p:cNvPr id="812" name="Google Shape;812;p47"/>
          <p:cNvSpPr txBox="1"/>
          <p:nvPr/>
        </p:nvSpPr>
        <p:spPr>
          <a:xfrm>
            <a:off x="2266442" y="3403472"/>
            <a:ext cx="798830" cy="382270"/>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1−𝛽</a:t>
            </a:r>
            <a:r>
              <a:rPr baseline="-25000" lang="en-US" sz="2850">
                <a:solidFill>
                  <a:schemeClr val="dk1"/>
                </a:solidFill>
                <a:latin typeface="Cambria Math"/>
                <a:ea typeface="Cambria Math"/>
                <a:cs typeface="Cambria Math"/>
                <a:sym typeface="Cambria Math"/>
              </a:rPr>
              <a:t>1</a:t>
            </a:r>
            <a:endParaRPr baseline="-25000" sz="2850">
              <a:solidFill>
                <a:schemeClr val="dk1"/>
              </a:solidFill>
              <a:latin typeface="Cambria Math"/>
              <a:ea typeface="Cambria Math"/>
              <a:cs typeface="Cambria Math"/>
              <a:sym typeface="Cambria Math"/>
            </a:endParaRPr>
          </a:p>
        </p:txBody>
      </p:sp>
      <p:sp>
        <p:nvSpPr>
          <p:cNvPr id="813" name="Google Shape;813;p47"/>
          <p:cNvSpPr txBox="1"/>
          <p:nvPr/>
        </p:nvSpPr>
        <p:spPr>
          <a:xfrm>
            <a:off x="2892298" y="3302889"/>
            <a:ext cx="102870" cy="22161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250">
                <a:solidFill>
                  <a:schemeClr val="dk1"/>
                </a:solidFill>
                <a:latin typeface="Cambria Math"/>
                <a:ea typeface="Cambria Math"/>
                <a:cs typeface="Cambria Math"/>
                <a:sym typeface="Cambria Math"/>
              </a:rPr>
              <a:t>𝑡</a:t>
            </a:r>
            <a:endParaRPr sz="1250">
              <a:solidFill>
                <a:schemeClr val="dk1"/>
              </a:solidFill>
              <a:latin typeface="Cambria Math"/>
              <a:ea typeface="Cambria Math"/>
              <a:cs typeface="Cambria Math"/>
              <a:sym typeface="Cambria Math"/>
            </a:endParaRPr>
          </a:p>
        </p:txBody>
      </p:sp>
      <p:sp>
        <p:nvSpPr>
          <p:cNvPr id="814" name="Google Shape;814;p47"/>
          <p:cNvSpPr txBox="1"/>
          <p:nvPr/>
        </p:nvSpPr>
        <p:spPr>
          <a:xfrm>
            <a:off x="3094989" y="3141344"/>
            <a:ext cx="24765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𝑉</a:t>
            </a:r>
            <a:endParaRPr sz="2800">
              <a:solidFill>
                <a:schemeClr val="dk1"/>
              </a:solidFill>
              <a:latin typeface="Cambria Math"/>
              <a:ea typeface="Cambria Math"/>
              <a:cs typeface="Cambria Math"/>
              <a:sym typeface="Cambria Math"/>
            </a:endParaRPr>
          </a:p>
        </p:txBody>
      </p:sp>
      <p:sp>
        <p:nvSpPr>
          <p:cNvPr id="815" name="Google Shape;815;p47"/>
          <p:cNvSpPr txBox="1"/>
          <p:nvPr/>
        </p:nvSpPr>
        <p:spPr>
          <a:xfrm>
            <a:off x="3233673" y="3482721"/>
            <a:ext cx="240665" cy="2343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𝑑𝑏</a:t>
            </a:r>
            <a:endParaRPr sz="1350">
              <a:solidFill>
                <a:schemeClr val="dk1"/>
              </a:solidFill>
              <a:latin typeface="Cambria Math"/>
              <a:ea typeface="Cambria Math"/>
              <a:cs typeface="Cambria Math"/>
              <a:sym typeface="Cambria Math"/>
            </a:endParaRPr>
          </a:p>
        </p:txBody>
      </p:sp>
      <p:sp>
        <p:nvSpPr>
          <p:cNvPr id="816" name="Google Shape;816;p47"/>
          <p:cNvSpPr txBox="1"/>
          <p:nvPr/>
        </p:nvSpPr>
        <p:spPr>
          <a:xfrm>
            <a:off x="3335782" y="3086480"/>
            <a:ext cx="863600" cy="2343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𝑐𝑜𝑟𝑟𝑒𝑐𝑡𝑒𝑑</a:t>
            </a:r>
            <a:endParaRPr sz="1350">
              <a:solidFill>
                <a:schemeClr val="dk1"/>
              </a:solidFill>
              <a:latin typeface="Cambria Math"/>
              <a:ea typeface="Cambria Math"/>
              <a:cs typeface="Cambria Math"/>
              <a:sym typeface="Cambria Math"/>
            </a:endParaRPr>
          </a:p>
        </p:txBody>
      </p:sp>
      <p:sp>
        <p:nvSpPr>
          <p:cNvPr id="817" name="Google Shape;817;p47"/>
          <p:cNvSpPr/>
          <p:nvPr/>
        </p:nvSpPr>
        <p:spPr>
          <a:xfrm>
            <a:off x="4253484" y="3380232"/>
            <a:ext cx="733425" cy="26034"/>
          </a:xfrm>
          <a:custGeom>
            <a:rect b="b" l="l" r="r" t="t"/>
            <a:pathLst>
              <a:path extrusionOk="0" h="26035" w="733425">
                <a:moveTo>
                  <a:pt x="733043" y="0"/>
                </a:moveTo>
                <a:lnTo>
                  <a:pt x="0" y="0"/>
                </a:lnTo>
                <a:lnTo>
                  <a:pt x="0" y="25908"/>
                </a:lnTo>
                <a:lnTo>
                  <a:pt x="733043" y="25908"/>
                </a:lnTo>
                <a:lnTo>
                  <a:pt x="73304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p47"/>
          <p:cNvSpPr txBox="1"/>
          <p:nvPr/>
        </p:nvSpPr>
        <p:spPr>
          <a:xfrm>
            <a:off x="4371466" y="3062097"/>
            <a:ext cx="488950" cy="382270"/>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30000" lang="en-US" sz="3525">
                <a:solidFill>
                  <a:schemeClr val="dk1"/>
                </a:solidFill>
                <a:latin typeface="Cambria Math"/>
                <a:ea typeface="Cambria Math"/>
                <a:cs typeface="Cambria Math"/>
                <a:sym typeface="Cambria Math"/>
              </a:rPr>
              <a:t>𝑣</a:t>
            </a:r>
            <a:r>
              <a:rPr lang="en-US" sz="1550">
                <a:solidFill>
                  <a:schemeClr val="dk1"/>
                </a:solidFill>
                <a:latin typeface="Cambria Math"/>
                <a:ea typeface="Cambria Math"/>
                <a:cs typeface="Cambria Math"/>
                <a:sym typeface="Cambria Math"/>
              </a:rPr>
              <a:t>𝑑𝑏</a:t>
            </a:r>
            <a:endParaRPr sz="1550">
              <a:solidFill>
                <a:schemeClr val="dk1"/>
              </a:solidFill>
              <a:latin typeface="Cambria Math"/>
              <a:ea typeface="Cambria Math"/>
              <a:cs typeface="Cambria Math"/>
              <a:sym typeface="Cambria Math"/>
            </a:endParaRPr>
          </a:p>
        </p:txBody>
      </p:sp>
      <p:sp>
        <p:nvSpPr>
          <p:cNvPr id="819" name="Google Shape;819;p47"/>
          <p:cNvSpPr txBox="1"/>
          <p:nvPr/>
        </p:nvSpPr>
        <p:spPr>
          <a:xfrm>
            <a:off x="4216019" y="3403472"/>
            <a:ext cx="798830" cy="382270"/>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1−𝛽</a:t>
            </a:r>
            <a:r>
              <a:rPr baseline="-25000" lang="en-US" sz="2850">
                <a:solidFill>
                  <a:schemeClr val="dk1"/>
                </a:solidFill>
                <a:latin typeface="Cambria Math"/>
                <a:ea typeface="Cambria Math"/>
                <a:cs typeface="Cambria Math"/>
                <a:sym typeface="Cambria Math"/>
              </a:rPr>
              <a:t>1</a:t>
            </a:r>
            <a:endParaRPr baseline="-25000" sz="2850">
              <a:solidFill>
                <a:schemeClr val="dk1"/>
              </a:solidFill>
              <a:latin typeface="Cambria Math"/>
              <a:ea typeface="Cambria Math"/>
              <a:cs typeface="Cambria Math"/>
              <a:sym typeface="Cambria Math"/>
            </a:endParaRPr>
          </a:p>
        </p:txBody>
      </p:sp>
      <p:sp>
        <p:nvSpPr>
          <p:cNvPr id="820" name="Google Shape;820;p47"/>
          <p:cNvSpPr txBox="1"/>
          <p:nvPr/>
        </p:nvSpPr>
        <p:spPr>
          <a:xfrm>
            <a:off x="4841875" y="3302889"/>
            <a:ext cx="102870" cy="22161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250">
                <a:solidFill>
                  <a:schemeClr val="dk1"/>
                </a:solidFill>
                <a:latin typeface="Cambria Math"/>
                <a:ea typeface="Cambria Math"/>
                <a:cs typeface="Cambria Math"/>
                <a:sym typeface="Cambria Math"/>
              </a:rPr>
              <a:t>𝑡</a:t>
            </a:r>
            <a:endParaRPr sz="1250">
              <a:solidFill>
                <a:schemeClr val="dk1"/>
              </a:solidFill>
              <a:latin typeface="Cambria Math"/>
              <a:ea typeface="Cambria Math"/>
              <a:cs typeface="Cambria Math"/>
              <a:sym typeface="Cambria Math"/>
            </a:endParaRPr>
          </a:p>
        </p:txBody>
      </p:sp>
      <p:sp>
        <p:nvSpPr>
          <p:cNvPr id="821" name="Google Shape;821;p47"/>
          <p:cNvSpPr txBox="1"/>
          <p:nvPr/>
        </p:nvSpPr>
        <p:spPr>
          <a:xfrm>
            <a:off x="916939" y="3858844"/>
            <a:ext cx="442595" cy="452120"/>
          </a:xfrm>
          <a:prstGeom prst="rect">
            <a:avLst/>
          </a:prstGeom>
          <a:noFill/>
          <a:ln>
            <a:noFill/>
          </a:ln>
        </p:spPr>
        <p:txBody>
          <a:bodyPr anchorCtr="0" anchor="t" bIns="0" lIns="0" spcFirstLastPara="1" rIns="0" wrap="square" tIns="12050">
            <a:spAutoFit/>
          </a:bodyPr>
          <a:lstStyle/>
          <a:p>
            <a:pPr indent="-229234"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mbria Math"/>
                <a:ea typeface="Cambria Math"/>
                <a:cs typeface="Cambria Math"/>
                <a:sym typeface="Cambria Math"/>
              </a:rPr>
              <a:t>𝑆</a:t>
            </a:r>
            <a:endParaRPr sz="2800">
              <a:solidFill>
                <a:schemeClr val="dk1"/>
              </a:solidFill>
              <a:latin typeface="Cambria Math"/>
              <a:ea typeface="Cambria Math"/>
              <a:cs typeface="Cambria Math"/>
              <a:sym typeface="Cambria Math"/>
            </a:endParaRPr>
          </a:p>
        </p:txBody>
      </p:sp>
      <p:sp>
        <p:nvSpPr>
          <p:cNvPr id="822" name="Google Shape;822;p47"/>
          <p:cNvSpPr txBox="1"/>
          <p:nvPr/>
        </p:nvSpPr>
        <p:spPr>
          <a:xfrm>
            <a:off x="1318005" y="4200219"/>
            <a:ext cx="279400" cy="23431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𝑑𝑤</a:t>
            </a:r>
            <a:endParaRPr sz="1350">
              <a:solidFill>
                <a:schemeClr val="dk1"/>
              </a:solidFill>
              <a:latin typeface="Cambria Math"/>
              <a:ea typeface="Cambria Math"/>
              <a:cs typeface="Cambria Math"/>
              <a:sym typeface="Cambria Math"/>
            </a:endParaRPr>
          </a:p>
        </p:txBody>
      </p:sp>
      <p:sp>
        <p:nvSpPr>
          <p:cNvPr id="823" name="Google Shape;823;p47"/>
          <p:cNvSpPr txBox="1"/>
          <p:nvPr/>
        </p:nvSpPr>
        <p:spPr>
          <a:xfrm>
            <a:off x="1351533" y="3804284"/>
            <a:ext cx="863600" cy="2343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𝑐𝑜𝑟𝑟𝑒𝑐𝑡𝑒𝑑</a:t>
            </a:r>
            <a:endParaRPr sz="1350">
              <a:solidFill>
                <a:schemeClr val="dk1"/>
              </a:solidFill>
              <a:latin typeface="Cambria Math"/>
              <a:ea typeface="Cambria Math"/>
              <a:cs typeface="Cambria Math"/>
              <a:sym typeface="Cambria Math"/>
            </a:endParaRPr>
          </a:p>
        </p:txBody>
      </p:sp>
      <p:sp>
        <p:nvSpPr>
          <p:cNvPr id="824" name="Google Shape;824;p47"/>
          <p:cNvSpPr/>
          <p:nvPr/>
        </p:nvSpPr>
        <p:spPr>
          <a:xfrm>
            <a:off x="2269235" y="4130040"/>
            <a:ext cx="551815" cy="20320"/>
          </a:xfrm>
          <a:custGeom>
            <a:rect b="b" l="l" r="r" t="t"/>
            <a:pathLst>
              <a:path extrusionOk="0" h="20320" w="551814">
                <a:moveTo>
                  <a:pt x="551688" y="0"/>
                </a:moveTo>
                <a:lnTo>
                  <a:pt x="0" y="0"/>
                </a:lnTo>
                <a:lnTo>
                  <a:pt x="0" y="19812"/>
                </a:lnTo>
                <a:lnTo>
                  <a:pt x="551688" y="19812"/>
                </a:lnTo>
                <a:lnTo>
                  <a:pt x="55168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47"/>
          <p:cNvSpPr txBox="1"/>
          <p:nvPr/>
        </p:nvSpPr>
        <p:spPr>
          <a:xfrm>
            <a:off x="2335022" y="3888104"/>
            <a:ext cx="415290" cy="2927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2625">
                <a:solidFill>
                  <a:schemeClr val="dk1"/>
                </a:solidFill>
                <a:latin typeface="Cambria Math"/>
                <a:ea typeface="Cambria Math"/>
                <a:cs typeface="Cambria Math"/>
                <a:sym typeface="Cambria Math"/>
              </a:rPr>
              <a:t>𝑆</a:t>
            </a:r>
            <a:r>
              <a:rPr lang="en-US" sz="1150">
                <a:solidFill>
                  <a:schemeClr val="dk1"/>
                </a:solidFill>
                <a:latin typeface="Cambria Math"/>
                <a:ea typeface="Cambria Math"/>
                <a:cs typeface="Cambria Math"/>
                <a:sym typeface="Cambria Math"/>
              </a:rPr>
              <a:t>𝑑𝑤</a:t>
            </a:r>
            <a:endParaRPr sz="1150">
              <a:solidFill>
                <a:schemeClr val="dk1"/>
              </a:solidFill>
              <a:latin typeface="Cambria Math"/>
              <a:ea typeface="Cambria Math"/>
              <a:cs typeface="Cambria Math"/>
              <a:sym typeface="Cambria Math"/>
            </a:endParaRPr>
          </a:p>
        </p:txBody>
      </p:sp>
      <p:sp>
        <p:nvSpPr>
          <p:cNvPr id="826" name="Google Shape;826;p47"/>
          <p:cNvSpPr txBox="1"/>
          <p:nvPr/>
        </p:nvSpPr>
        <p:spPr>
          <a:xfrm>
            <a:off x="2706370" y="4069460"/>
            <a:ext cx="83185" cy="17208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950">
                <a:solidFill>
                  <a:schemeClr val="dk1"/>
                </a:solidFill>
                <a:latin typeface="Cambria Math"/>
                <a:ea typeface="Cambria Math"/>
                <a:cs typeface="Cambria Math"/>
                <a:sym typeface="Cambria Math"/>
              </a:rPr>
              <a:t>𝑡</a:t>
            </a:r>
            <a:endParaRPr sz="950">
              <a:solidFill>
                <a:schemeClr val="dk1"/>
              </a:solidFill>
              <a:latin typeface="Cambria Math"/>
              <a:ea typeface="Cambria Math"/>
              <a:cs typeface="Cambria Math"/>
              <a:sym typeface="Cambria Math"/>
            </a:endParaRPr>
          </a:p>
        </p:txBody>
      </p:sp>
      <p:sp>
        <p:nvSpPr>
          <p:cNvPr id="827" name="Google Shape;827;p47"/>
          <p:cNvSpPr txBox="1"/>
          <p:nvPr/>
        </p:nvSpPr>
        <p:spPr>
          <a:xfrm>
            <a:off x="2878582" y="3858844"/>
            <a:ext cx="18986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Cambria Math"/>
                <a:ea typeface="Cambria Math"/>
                <a:cs typeface="Cambria Math"/>
                <a:sym typeface="Cambria Math"/>
              </a:rPr>
              <a:t>𝑠</a:t>
            </a:r>
            <a:endParaRPr sz="2800">
              <a:solidFill>
                <a:schemeClr val="dk1"/>
              </a:solidFill>
              <a:latin typeface="Cambria Math"/>
              <a:ea typeface="Cambria Math"/>
              <a:cs typeface="Cambria Math"/>
              <a:sym typeface="Cambria Math"/>
            </a:endParaRPr>
          </a:p>
        </p:txBody>
      </p:sp>
      <p:sp>
        <p:nvSpPr>
          <p:cNvPr id="828" name="Google Shape;828;p47"/>
          <p:cNvSpPr txBox="1"/>
          <p:nvPr/>
        </p:nvSpPr>
        <p:spPr>
          <a:xfrm>
            <a:off x="2231389" y="4151452"/>
            <a:ext cx="1062990" cy="2933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30000" lang="en-US" sz="2625">
                <a:solidFill>
                  <a:schemeClr val="dk1"/>
                </a:solidFill>
                <a:latin typeface="Cambria Math"/>
                <a:ea typeface="Cambria Math"/>
                <a:cs typeface="Cambria Math"/>
                <a:sym typeface="Cambria Math"/>
              </a:rPr>
              <a:t>1−𝛽</a:t>
            </a:r>
            <a:r>
              <a:rPr baseline="-25000" lang="en-US" sz="2175">
                <a:solidFill>
                  <a:schemeClr val="dk1"/>
                </a:solidFill>
                <a:latin typeface="Cambria Math"/>
                <a:ea typeface="Cambria Math"/>
                <a:cs typeface="Cambria Math"/>
                <a:sym typeface="Cambria Math"/>
              </a:rPr>
              <a:t>2	</a:t>
            </a:r>
            <a:r>
              <a:rPr lang="en-US" sz="1350">
                <a:solidFill>
                  <a:schemeClr val="dk1"/>
                </a:solidFill>
                <a:latin typeface="Cambria Math"/>
                <a:ea typeface="Cambria Math"/>
                <a:cs typeface="Cambria Math"/>
                <a:sym typeface="Cambria Math"/>
              </a:rPr>
              <a:t>𝑑𝑏</a:t>
            </a:r>
            <a:endParaRPr sz="1350">
              <a:solidFill>
                <a:schemeClr val="dk1"/>
              </a:solidFill>
              <a:latin typeface="Cambria Math"/>
              <a:ea typeface="Cambria Math"/>
              <a:cs typeface="Cambria Math"/>
              <a:sym typeface="Cambria Math"/>
            </a:endParaRPr>
          </a:p>
        </p:txBody>
      </p:sp>
      <p:sp>
        <p:nvSpPr>
          <p:cNvPr id="829" name="Google Shape;829;p47"/>
          <p:cNvSpPr txBox="1"/>
          <p:nvPr/>
        </p:nvSpPr>
        <p:spPr>
          <a:xfrm>
            <a:off x="3059938" y="3804284"/>
            <a:ext cx="861060" cy="2343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350">
                <a:solidFill>
                  <a:schemeClr val="dk1"/>
                </a:solidFill>
                <a:latin typeface="Cambria Math"/>
                <a:ea typeface="Cambria Math"/>
                <a:cs typeface="Cambria Math"/>
                <a:sym typeface="Cambria Math"/>
              </a:rPr>
              <a:t>𝑐𝑜𝑟𝑟𝑒𝑐𝑡𝑒𝑑</a:t>
            </a:r>
            <a:endParaRPr sz="1350">
              <a:solidFill>
                <a:schemeClr val="dk1"/>
              </a:solidFill>
              <a:latin typeface="Cambria Math"/>
              <a:ea typeface="Cambria Math"/>
              <a:cs typeface="Cambria Math"/>
              <a:sym typeface="Cambria Math"/>
            </a:endParaRPr>
          </a:p>
        </p:txBody>
      </p:sp>
      <p:sp>
        <p:nvSpPr>
          <p:cNvPr id="830" name="Google Shape;830;p47"/>
          <p:cNvSpPr/>
          <p:nvPr/>
        </p:nvSpPr>
        <p:spPr>
          <a:xfrm>
            <a:off x="3974591" y="4130040"/>
            <a:ext cx="551815" cy="20320"/>
          </a:xfrm>
          <a:custGeom>
            <a:rect b="b" l="l" r="r" t="t"/>
            <a:pathLst>
              <a:path extrusionOk="0" h="20320" w="551814">
                <a:moveTo>
                  <a:pt x="551688" y="0"/>
                </a:moveTo>
                <a:lnTo>
                  <a:pt x="0" y="0"/>
                </a:lnTo>
                <a:lnTo>
                  <a:pt x="0" y="19812"/>
                </a:lnTo>
                <a:lnTo>
                  <a:pt x="551688" y="19812"/>
                </a:lnTo>
                <a:lnTo>
                  <a:pt x="55168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47"/>
          <p:cNvSpPr txBox="1"/>
          <p:nvPr/>
        </p:nvSpPr>
        <p:spPr>
          <a:xfrm>
            <a:off x="4063619" y="3888104"/>
            <a:ext cx="367665" cy="2927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2625">
                <a:solidFill>
                  <a:schemeClr val="dk1"/>
                </a:solidFill>
                <a:latin typeface="Cambria Math"/>
                <a:ea typeface="Cambria Math"/>
                <a:cs typeface="Cambria Math"/>
                <a:sym typeface="Cambria Math"/>
              </a:rPr>
              <a:t>𝑠</a:t>
            </a:r>
            <a:r>
              <a:rPr lang="en-US" sz="1150">
                <a:solidFill>
                  <a:schemeClr val="dk1"/>
                </a:solidFill>
                <a:latin typeface="Cambria Math"/>
                <a:ea typeface="Cambria Math"/>
                <a:cs typeface="Cambria Math"/>
                <a:sym typeface="Cambria Math"/>
              </a:rPr>
              <a:t>𝑑𝑏</a:t>
            </a:r>
            <a:endParaRPr sz="1150">
              <a:solidFill>
                <a:schemeClr val="dk1"/>
              </a:solidFill>
              <a:latin typeface="Cambria Math"/>
              <a:ea typeface="Cambria Math"/>
              <a:cs typeface="Cambria Math"/>
              <a:sym typeface="Cambria Math"/>
            </a:endParaRPr>
          </a:p>
        </p:txBody>
      </p:sp>
      <p:sp>
        <p:nvSpPr>
          <p:cNvPr id="832" name="Google Shape;832;p47"/>
          <p:cNvSpPr txBox="1"/>
          <p:nvPr/>
        </p:nvSpPr>
        <p:spPr>
          <a:xfrm>
            <a:off x="3937127" y="4145356"/>
            <a:ext cx="617855" cy="2933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US" sz="1750">
                <a:solidFill>
                  <a:schemeClr val="dk1"/>
                </a:solidFill>
                <a:latin typeface="Cambria Math"/>
                <a:ea typeface="Cambria Math"/>
                <a:cs typeface="Cambria Math"/>
                <a:sym typeface="Cambria Math"/>
              </a:rPr>
              <a:t>1−𝛽</a:t>
            </a:r>
            <a:r>
              <a:rPr baseline="-25000" lang="en-US" sz="2175">
                <a:solidFill>
                  <a:schemeClr val="dk1"/>
                </a:solidFill>
                <a:latin typeface="Cambria Math"/>
                <a:ea typeface="Cambria Math"/>
                <a:cs typeface="Cambria Math"/>
                <a:sym typeface="Cambria Math"/>
              </a:rPr>
              <a:t>2</a:t>
            </a:r>
            <a:endParaRPr baseline="-25000" sz="2175">
              <a:solidFill>
                <a:schemeClr val="dk1"/>
              </a:solidFill>
              <a:latin typeface="Cambria Math"/>
              <a:ea typeface="Cambria Math"/>
              <a:cs typeface="Cambria Math"/>
              <a:sym typeface="Cambria Math"/>
            </a:endParaRPr>
          </a:p>
        </p:txBody>
      </p:sp>
      <p:sp>
        <p:nvSpPr>
          <p:cNvPr id="833" name="Google Shape;833;p47"/>
          <p:cNvSpPr txBox="1"/>
          <p:nvPr/>
        </p:nvSpPr>
        <p:spPr>
          <a:xfrm>
            <a:off x="4412107" y="4069460"/>
            <a:ext cx="83185" cy="17208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950">
                <a:solidFill>
                  <a:schemeClr val="dk1"/>
                </a:solidFill>
                <a:latin typeface="Cambria Math"/>
                <a:ea typeface="Cambria Math"/>
                <a:cs typeface="Cambria Math"/>
                <a:sym typeface="Cambria Math"/>
              </a:rPr>
              <a:t>𝑡</a:t>
            </a:r>
            <a:endParaRPr sz="950">
              <a:solidFill>
                <a:schemeClr val="dk1"/>
              </a:solidFill>
              <a:latin typeface="Cambria Math"/>
              <a:ea typeface="Cambria Math"/>
              <a:cs typeface="Cambria Math"/>
              <a:sym typeface="Cambria Math"/>
            </a:endParaRPr>
          </a:p>
        </p:txBody>
      </p:sp>
      <p:sp>
        <p:nvSpPr>
          <p:cNvPr id="834" name="Google Shape;834;p47"/>
          <p:cNvSpPr txBox="1"/>
          <p:nvPr/>
        </p:nvSpPr>
        <p:spPr>
          <a:xfrm>
            <a:off x="891539" y="5010150"/>
            <a:ext cx="1384935" cy="360680"/>
          </a:xfrm>
          <a:prstGeom prst="rect">
            <a:avLst/>
          </a:prstGeom>
          <a:noFill/>
          <a:ln>
            <a:noFill/>
          </a:ln>
        </p:spPr>
        <p:txBody>
          <a:bodyPr anchorCtr="0" anchor="t" bIns="0" lIns="0" spcFirstLastPara="1" rIns="0" wrap="square" tIns="12050">
            <a:spAutoFit/>
          </a:bodyPr>
          <a:lstStyle/>
          <a:p>
            <a:pPr indent="-229234" lvl="0" marL="266700" marR="0" rtl="0" algn="l">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 w-</a:t>
            </a:r>
            <a:r>
              <a:rPr lang="en-US" sz="2200">
                <a:solidFill>
                  <a:schemeClr val="dk1"/>
                </a:solidFill>
                <a:latin typeface="Cambria Math"/>
                <a:ea typeface="Cambria Math"/>
                <a:cs typeface="Cambria Math"/>
                <a:sym typeface="Cambria Math"/>
              </a:rPr>
              <a:t>𝛼 </a:t>
            </a:r>
            <a:r>
              <a:rPr baseline="30000" lang="en-US" sz="2400">
                <a:solidFill>
                  <a:schemeClr val="dk1"/>
                </a:solidFill>
                <a:latin typeface="Cambria Math"/>
                <a:ea typeface="Cambria Math"/>
                <a:cs typeface="Cambria Math"/>
                <a:sym typeface="Cambria Math"/>
              </a:rPr>
              <a:t>𝑉</a:t>
            </a:r>
            <a:endParaRPr baseline="30000" sz="2400">
              <a:solidFill>
                <a:schemeClr val="dk1"/>
              </a:solidFill>
              <a:latin typeface="Cambria Math"/>
              <a:ea typeface="Cambria Math"/>
              <a:cs typeface="Cambria Math"/>
              <a:sym typeface="Cambria Math"/>
            </a:endParaRPr>
          </a:p>
        </p:txBody>
      </p:sp>
      <p:sp>
        <p:nvSpPr>
          <p:cNvPr id="835" name="Google Shape;835;p47"/>
          <p:cNvSpPr txBox="1"/>
          <p:nvPr/>
        </p:nvSpPr>
        <p:spPr>
          <a:xfrm>
            <a:off x="2091944" y="5124450"/>
            <a:ext cx="752475" cy="1593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850" strike="sngStrike">
                <a:solidFill>
                  <a:schemeClr val="dk1"/>
                </a:solidFill>
                <a:latin typeface="Times New Roman"/>
                <a:ea typeface="Times New Roman"/>
                <a:cs typeface="Times New Roman"/>
                <a:sym typeface="Times New Roman"/>
              </a:rPr>
              <a:t>    </a:t>
            </a:r>
            <a:r>
              <a:rPr lang="en-US" sz="850" strike="sngStrike">
                <a:solidFill>
                  <a:schemeClr val="dk1"/>
                </a:solidFill>
                <a:latin typeface="Cambria Math"/>
                <a:ea typeface="Cambria Math"/>
                <a:cs typeface="Cambria Math"/>
                <a:sym typeface="Cambria Math"/>
              </a:rPr>
              <a:t>𝑑𝑤	</a:t>
            </a:r>
            <a:endParaRPr sz="850">
              <a:solidFill>
                <a:schemeClr val="dk1"/>
              </a:solidFill>
              <a:latin typeface="Cambria Math"/>
              <a:ea typeface="Cambria Math"/>
              <a:cs typeface="Cambria Math"/>
              <a:sym typeface="Cambria Math"/>
            </a:endParaRPr>
          </a:p>
        </p:txBody>
      </p:sp>
      <p:sp>
        <p:nvSpPr>
          <p:cNvPr id="836" name="Google Shape;836;p47"/>
          <p:cNvSpPr txBox="1"/>
          <p:nvPr/>
        </p:nvSpPr>
        <p:spPr>
          <a:xfrm>
            <a:off x="2236977" y="4856226"/>
            <a:ext cx="598170" cy="1593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850">
                <a:solidFill>
                  <a:schemeClr val="dk1"/>
                </a:solidFill>
                <a:latin typeface="Cambria Math"/>
                <a:ea typeface="Cambria Math"/>
                <a:cs typeface="Cambria Math"/>
                <a:sym typeface="Cambria Math"/>
              </a:rPr>
              <a:t>𝑐𝑜𝑟𝑟𝑒𝑐𝑡𝑒𝑑</a:t>
            </a:r>
            <a:endParaRPr sz="850">
              <a:solidFill>
                <a:schemeClr val="dk1"/>
              </a:solidFill>
              <a:latin typeface="Cambria Math"/>
              <a:ea typeface="Cambria Math"/>
              <a:cs typeface="Cambria Math"/>
              <a:sym typeface="Cambria Math"/>
            </a:endParaRPr>
          </a:p>
        </p:txBody>
      </p:sp>
      <p:sp>
        <p:nvSpPr>
          <p:cNvPr id="837" name="Google Shape;837;p47"/>
          <p:cNvSpPr/>
          <p:nvPr/>
        </p:nvSpPr>
        <p:spPr>
          <a:xfrm>
            <a:off x="2108073" y="5263260"/>
            <a:ext cx="447675" cy="196850"/>
          </a:xfrm>
          <a:custGeom>
            <a:rect b="b" l="l" r="r" t="t"/>
            <a:pathLst>
              <a:path extrusionOk="0" h="196850" w="447675">
                <a:moveTo>
                  <a:pt x="142620" y="0"/>
                </a:moveTo>
                <a:lnTo>
                  <a:pt x="117220" y="0"/>
                </a:lnTo>
                <a:lnTo>
                  <a:pt x="67944" y="170179"/>
                </a:lnTo>
                <a:lnTo>
                  <a:pt x="32765" y="92836"/>
                </a:lnTo>
                <a:lnTo>
                  <a:pt x="0" y="107822"/>
                </a:lnTo>
                <a:lnTo>
                  <a:pt x="3175" y="115315"/>
                </a:lnTo>
                <a:lnTo>
                  <a:pt x="20065" y="107822"/>
                </a:lnTo>
                <a:lnTo>
                  <a:pt x="61340" y="196595"/>
                </a:lnTo>
                <a:lnTo>
                  <a:pt x="70993" y="196595"/>
                </a:lnTo>
                <a:lnTo>
                  <a:pt x="124587" y="13334"/>
                </a:lnTo>
                <a:lnTo>
                  <a:pt x="130682" y="13334"/>
                </a:lnTo>
                <a:lnTo>
                  <a:pt x="130682" y="14350"/>
                </a:lnTo>
                <a:lnTo>
                  <a:pt x="447675" y="14350"/>
                </a:lnTo>
                <a:lnTo>
                  <a:pt x="447675" y="634"/>
                </a:lnTo>
                <a:lnTo>
                  <a:pt x="142620" y="634"/>
                </a:lnTo>
                <a:lnTo>
                  <a:pt x="1426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47"/>
          <p:cNvSpPr txBox="1"/>
          <p:nvPr/>
        </p:nvSpPr>
        <p:spPr>
          <a:xfrm>
            <a:off x="2339085" y="5362194"/>
            <a:ext cx="223520" cy="1885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050">
                <a:solidFill>
                  <a:schemeClr val="dk1"/>
                </a:solidFill>
                <a:latin typeface="Cambria Math"/>
                <a:ea typeface="Cambria Math"/>
                <a:cs typeface="Cambria Math"/>
                <a:sym typeface="Cambria Math"/>
              </a:rPr>
              <a:t>𝑑𝑤</a:t>
            </a:r>
            <a:endParaRPr sz="1050">
              <a:solidFill>
                <a:schemeClr val="dk1"/>
              </a:solidFill>
              <a:latin typeface="Cambria Math"/>
              <a:ea typeface="Cambria Math"/>
              <a:cs typeface="Cambria Math"/>
              <a:sym typeface="Cambria Math"/>
            </a:endParaRPr>
          </a:p>
        </p:txBody>
      </p:sp>
      <p:sp>
        <p:nvSpPr>
          <p:cNvPr id="839" name="Google Shape;839;p47"/>
          <p:cNvSpPr txBox="1"/>
          <p:nvPr/>
        </p:nvSpPr>
        <p:spPr>
          <a:xfrm>
            <a:off x="2226310" y="5225034"/>
            <a:ext cx="617855"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chemeClr val="dk1"/>
                </a:solidFill>
                <a:latin typeface="Cambria Math"/>
                <a:ea typeface="Cambria Math"/>
                <a:cs typeface="Cambria Math"/>
                <a:sym typeface="Cambria Math"/>
              </a:rPr>
              <a:t>𝑆	+∈</a:t>
            </a:r>
            <a:endParaRPr sz="1600">
              <a:solidFill>
                <a:schemeClr val="dk1"/>
              </a:solidFill>
              <a:latin typeface="Cambria Math"/>
              <a:ea typeface="Cambria Math"/>
              <a:cs typeface="Cambria Math"/>
              <a:sym typeface="Cambria Math"/>
            </a:endParaRPr>
          </a:p>
        </p:txBody>
      </p:sp>
      <p:sp>
        <p:nvSpPr>
          <p:cNvPr id="840" name="Google Shape;840;p47"/>
          <p:cNvSpPr txBox="1"/>
          <p:nvPr/>
        </p:nvSpPr>
        <p:spPr>
          <a:xfrm>
            <a:off x="891539" y="6033008"/>
            <a:ext cx="1809114" cy="360680"/>
          </a:xfrm>
          <a:prstGeom prst="rect">
            <a:avLst/>
          </a:prstGeom>
          <a:noFill/>
          <a:ln>
            <a:noFill/>
          </a:ln>
        </p:spPr>
        <p:txBody>
          <a:bodyPr anchorCtr="0" anchor="t" bIns="0" lIns="0" spcFirstLastPara="1" rIns="0" wrap="square" tIns="12050">
            <a:spAutoFit/>
          </a:bodyPr>
          <a:lstStyle/>
          <a:p>
            <a:pPr indent="-229234" lvl="0" marL="266700" marR="0" rtl="0" algn="l">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b=b-</a:t>
            </a:r>
            <a:r>
              <a:rPr lang="en-US" sz="2200">
                <a:solidFill>
                  <a:schemeClr val="dk1"/>
                </a:solidFill>
                <a:latin typeface="Cambria Math"/>
                <a:ea typeface="Cambria Math"/>
                <a:cs typeface="Cambria Math"/>
                <a:sym typeface="Cambria Math"/>
              </a:rPr>
              <a:t>𝛼</a:t>
            </a:r>
            <a:r>
              <a:rPr baseline="30000" lang="en-US" sz="3300">
                <a:solidFill>
                  <a:schemeClr val="dk1"/>
                </a:solidFill>
                <a:latin typeface="Cambria Math"/>
                <a:ea typeface="Cambria Math"/>
                <a:cs typeface="Cambria Math"/>
                <a:sym typeface="Cambria Math"/>
              </a:rPr>
              <a:t> </a:t>
            </a:r>
            <a:r>
              <a:rPr baseline="30000" lang="en-US" sz="2400" u="sng">
                <a:solidFill>
                  <a:schemeClr val="dk1"/>
                </a:solidFill>
                <a:latin typeface="Cambria Math"/>
                <a:ea typeface="Cambria Math"/>
                <a:cs typeface="Cambria Math"/>
                <a:sym typeface="Cambria Math"/>
              </a:rPr>
              <a:t>𝑉	</a:t>
            </a:r>
            <a:endParaRPr baseline="30000" sz="2400">
              <a:solidFill>
                <a:schemeClr val="dk1"/>
              </a:solidFill>
              <a:latin typeface="Cambria Math"/>
              <a:ea typeface="Cambria Math"/>
              <a:cs typeface="Cambria Math"/>
              <a:sym typeface="Cambria Math"/>
            </a:endParaRPr>
          </a:p>
        </p:txBody>
      </p:sp>
      <p:sp>
        <p:nvSpPr>
          <p:cNvPr id="841" name="Google Shape;841;p47"/>
          <p:cNvSpPr txBox="1"/>
          <p:nvPr/>
        </p:nvSpPr>
        <p:spPr>
          <a:xfrm>
            <a:off x="2023617" y="6147308"/>
            <a:ext cx="186055" cy="1593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850">
                <a:solidFill>
                  <a:schemeClr val="dk1"/>
                </a:solidFill>
                <a:latin typeface="Cambria Math"/>
                <a:ea typeface="Cambria Math"/>
                <a:cs typeface="Cambria Math"/>
                <a:sym typeface="Cambria Math"/>
              </a:rPr>
              <a:t>𝑑𝐵</a:t>
            </a:r>
            <a:endParaRPr sz="850">
              <a:solidFill>
                <a:schemeClr val="dk1"/>
              </a:solidFill>
              <a:latin typeface="Cambria Math"/>
              <a:ea typeface="Cambria Math"/>
              <a:cs typeface="Cambria Math"/>
              <a:sym typeface="Cambria Math"/>
            </a:endParaRPr>
          </a:p>
        </p:txBody>
      </p:sp>
      <p:sp>
        <p:nvSpPr>
          <p:cNvPr id="842" name="Google Shape;842;p47"/>
          <p:cNvSpPr txBox="1"/>
          <p:nvPr/>
        </p:nvSpPr>
        <p:spPr>
          <a:xfrm>
            <a:off x="2067814" y="5879084"/>
            <a:ext cx="598170" cy="1593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850">
                <a:solidFill>
                  <a:schemeClr val="dk1"/>
                </a:solidFill>
                <a:latin typeface="Cambria Math"/>
                <a:ea typeface="Cambria Math"/>
                <a:cs typeface="Cambria Math"/>
                <a:sym typeface="Cambria Math"/>
              </a:rPr>
              <a:t>𝑐𝑜𝑟𝑟𝑒𝑐𝑡𝑒𝑑</a:t>
            </a:r>
            <a:endParaRPr sz="850">
              <a:solidFill>
                <a:schemeClr val="dk1"/>
              </a:solidFill>
              <a:latin typeface="Cambria Math"/>
              <a:ea typeface="Cambria Math"/>
              <a:cs typeface="Cambria Math"/>
              <a:sym typeface="Cambria Math"/>
            </a:endParaRPr>
          </a:p>
        </p:txBody>
      </p:sp>
      <p:sp>
        <p:nvSpPr>
          <p:cNvPr id="843" name="Google Shape;843;p47"/>
          <p:cNvSpPr/>
          <p:nvPr/>
        </p:nvSpPr>
        <p:spPr>
          <a:xfrm>
            <a:off x="1954148" y="6285890"/>
            <a:ext cx="417195" cy="196850"/>
          </a:xfrm>
          <a:custGeom>
            <a:rect b="b" l="l" r="r" t="t"/>
            <a:pathLst>
              <a:path extrusionOk="0" h="196850" w="417194">
                <a:moveTo>
                  <a:pt x="142620" y="0"/>
                </a:moveTo>
                <a:lnTo>
                  <a:pt x="117220" y="0"/>
                </a:lnTo>
                <a:lnTo>
                  <a:pt x="67944" y="170218"/>
                </a:lnTo>
                <a:lnTo>
                  <a:pt x="32765" y="92837"/>
                </a:lnTo>
                <a:lnTo>
                  <a:pt x="0" y="107784"/>
                </a:lnTo>
                <a:lnTo>
                  <a:pt x="3175" y="115265"/>
                </a:lnTo>
                <a:lnTo>
                  <a:pt x="20065" y="107784"/>
                </a:lnTo>
                <a:lnTo>
                  <a:pt x="61340" y="196532"/>
                </a:lnTo>
                <a:lnTo>
                  <a:pt x="70993" y="196532"/>
                </a:lnTo>
                <a:lnTo>
                  <a:pt x="124587" y="13258"/>
                </a:lnTo>
                <a:lnTo>
                  <a:pt x="130682" y="13258"/>
                </a:lnTo>
                <a:lnTo>
                  <a:pt x="130682" y="14325"/>
                </a:lnTo>
                <a:lnTo>
                  <a:pt x="417194" y="14325"/>
                </a:lnTo>
                <a:lnTo>
                  <a:pt x="417194" y="609"/>
                </a:lnTo>
                <a:lnTo>
                  <a:pt x="142620" y="609"/>
                </a:lnTo>
                <a:lnTo>
                  <a:pt x="1426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47"/>
          <p:cNvSpPr txBox="1"/>
          <p:nvPr/>
        </p:nvSpPr>
        <p:spPr>
          <a:xfrm>
            <a:off x="2046985" y="6247891"/>
            <a:ext cx="638175" cy="27051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US" sz="1600">
                <a:solidFill>
                  <a:schemeClr val="dk1"/>
                </a:solidFill>
                <a:latin typeface="Cambria Math"/>
                <a:ea typeface="Cambria Math"/>
                <a:cs typeface="Cambria Math"/>
                <a:sym typeface="Cambria Math"/>
              </a:rPr>
              <a:t>𝑆</a:t>
            </a:r>
            <a:r>
              <a:rPr baseline="-25000" lang="en-US" sz="1575">
                <a:solidFill>
                  <a:schemeClr val="dk1"/>
                </a:solidFill>
                <a:latin typeface="Cambria Math"/>
                <a:ea typeface="Cambria Math"/>
                <a:cs typeface="Cambria Math"/>
                <a:sym typeface="Cambria Math"/>
              </a:rPr>
              <a:t>𝑑𝑏</a:t>
            </a:r>
            <a:r>
              <a:rPr lang="en-US" sz="1600">
                <a:solidFill>
                  <a:schemeClr val="dk1"/>
                </a:solidFill>
                <a:latin typeface="Cambria Math"/>
                <a:ea typeface="Cambria Math"/>
                <a:cs typeface="Cambria Math"/>
                <a:sym typeface="Cambria Math"/>
              </a:rPr>
              <a:t>+∈</a:t>
            </a:r>
            <a:endParaRPr sz="1600">
              <a:solidFill>
                <a:schemeClr val="dk1"/>
              </a:solidFill>
              <a:latin typeface="Cambria Math"/>
              <a:ea typeface="Cambria Math"/>
              <a:cs typeface="Cambria Math"/>
              <a:sym typeface="Cambria Math"/>
            </a:endParaRPr>
          </a:p>
        </p:txBody>
      </p:sp>
      <p:sp>
        <p:nvSpPr>
          <p:cNvPr id="845" name="Google Shape;845;p47"/>
          <p:cNvSpPr txBox="1"/>
          <p:nvPr/>
        </p:nvSpPr>
        <p:spPr>
          <a:xfrm>
            <a:off x="5716651" y="4637354"/>
            <a:ext cx="5370830" cy="391795"/>
          </a:xfrm>
          <a:prstGeom prst="rect">
            <a:avLst/>
          </a:prstGeom>
          <a:no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𝛽</a:t>
            </a:r>
            <a:r>
              <a:rPr baseline="-25000" lang="en-US" sz="2400">
                <a:solidFill>
                  <a:schemeClr val="dk1"/>
                </a:solidFill>
                <a:latin typeface="Cambria Math"/>
                <a:ea typeface="Cambria Math"/>
                <a:cs typeface="Cambria Math"/>
                <a:sym typeface="Cambria Math"/>
              </a:rPr>
              <a:t>1</a:t>
            </a:r>
            <a:r>
              <a:rPr lang="en-US" sz="2400">
                <a:solidFill>
                  <a:schemeClr val="dk1"/>
                </a:solidFill>
                <a:latin typeface="Times New Roman"/>
                <a:ea typeface="Times New Roman"/>
                <a:cs typeface="Times New Roman"/>
                <a:sym typeface="Times New Roman"/>
              </a:rPr>
              <a:t>=0.9	(dw)	also referred to as moment 1</a:t>
            </a:r>
            <a:endParaRPr sz="2400">
              <a:solidFill>
                <a:schemeClr val="dk1"/>
              </a:solidFill>
              <a:latin typeface="Times New Roman"/>
              <a:ea typeface="Times New Roman"/>
              <a:cs typeface="Times New Roman"/>
              <a:sym typeface="Times New Roman"/>
            </a:endParaRPr>
          </a:p>
        </p:txBody>
      </p:sp>
      <p:sp>
        <p:nvSpPr>
          <p:cNvPr id="846" name="Google Shape;846;p47"/>
          <p:cNvSpPr txBox="1"/>
          <p:nvPr/>
        </p:nvSpPr>
        <p:spPr>
          <a:xfrm>
            <a:off x="5729351" y="5003672"/>
            <a:ext cx="562546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𝛽 </a:t>
            </a:r>
            <a:r>
              <a:rPr lang="en-US" sz="2400">
                <a:solidFill>
                  <a:schemeClr val="dk1"/>
                </a:solidFill>
                <a:latin typeface="Times New Roman"/>
                <a:ea typeface="Times New Roman"/>
                <a:cs typeface="Times New Roman"/>
                <a:sym typeface="Times New Roman"/>
              </a:rPr>
              <a:t>=0.999 (</a:t>
            </a:r>
            <a:r>
              <a:rPr lang="en-US" sz="2400">
                <a:solidFill>
                  <a:schemeClr val="dk1"/>
                </a:solidFill>
                <a:latin typeface="Cambria Math"/>
                <a:ea typeface="Cambria Math"/>
                <a:cs typeface="Cambria Math"/>
                <a:sym typeface="Cambria Math"/>
              </a:rPr>
              <a:t>𝑑𝑤</a:t>
            </a:r>
            <a:r>
              <a:rPr baseline="30000" lang="en-US" sz="2400">
                <a:solidFill>
                  <a:schemeClr val="dk1"/>
                </a:solidFill>
                <a:latin typeface="Cambria Math"/>
                <a:ea typeface="Cambria Math"/>
                <a:cs typeface="Cambria Math"/>
                <a:sym typeface="Cambria Math"/>
              </a:rPr>
              <a:t>2 </a:t>
            </a:r>
            <a:r>
              <a:rPr lang="en-US" sz="2400">
                <a:solidFill>
                  <a:schemeClr val="dk1"/>
                </a:solidFill>
                <a:latin typeface="Times New Roman"/>
                <a:ea typeface="Times New Roman"/>
                <a:cs typeface="Times New Roman"/>
                <a:sym typeface="Times New Roman"/>
              </a:rPr>
              <a:t>) also referred to as moment 2</a:t>
            </a:r>
            <a:endParaRPr sz="2400">
              <a:solidFill>
                <a:schemeClr val="dk1"/>
              </a:solidFill>
              <a:latin typeface="Times New Roman"/>
              <a:ea typeface="Times New Roman"/>
              <a:cs typeface="Times New Roman"/>
              <a:sym typeface="Times New Roman"/>
            </a:endParaRPr>
          </a:p>
        </p:txBody>
      </p:sp>
      <p:sp>
        <p:nvSpPr>
          <p:cNvPr id="847" name="Google Shape;847;p47"/>
          <p:cNvSpPr txBox="1"/>
          <p:nvPr/>
        </p:nvSpPr>
        <p:spPr>
          <a:xfrm>
            <a:off x="5729351" y="5180457"/>
            <a:ext cx="1038860" cy="580390"/>
          </a:xfrm>
          <a:prstGeom prst="rect">
            <a:avLst/>
          </a:prstGeom>
          <a:noFill/>
          <a:ln>
            <a:noFill/>
          </a:ln>
        </p:spPr>
        <p:txBody>
          <a:bodyPr anchorCtr="0" anchor="t" bIns="0" lIns="0" spcFirstLastPara="1" rIns="0" wrap="square" tIns="12050">
            <a:spAutoFit/>
          </a:bodyPr>
          <a:lstStyle/>
          <a:p>
            <a:pPr indent="0" lvl="0" marL="222250" marR="0" rtl="0" algn="l">
              <a:lnSpc>
                <a:spcPct val="106562"/>
              </a:lnSpc>
              <a:spcBef>
                <a:spcPts val="0"/>
              </a:spcBef>
              <a:spcAft>
                <a:spcPts val="0"/>
              </a:spcAft>
              <a:buNone/>
            </a:pPr>
            <a:r>
              <a:rPr lang="en-US" sz="1600">
                <a:solidFill>
                  <a:schemeClr val="dk1"/>
                </a:solidFill>
                <a:latin typeface="Cambria Math"/>
                <a:ea typeface="Cambria Math"/>
                <a:cs typeface="Cambria Math"/>
                <a:sym typeface="Cambria Math"/>
              </a:rPr>
              <a:t>2</a:t>
            </a:r>
            <a:endParaRPr sz="1600">
              <a:solidFill>
                <a:schemeClr val="dk1"/>
              </a:solidFill>
              <a:latin typeface="Cambria Math"/>
              <a:ea typeface="Cambria Math"/>
              <a:cs typeface="Cambria Math"/>
              <a:sym typeface="Cambria Math"/>
            </a:endParaRPr>
          </a:p>
          <a:p>
            <a:pPr indent="0" lvl="0" marL="38100" marR="0" rtl="0" algn="l">
              <a:lnSpc>
                <a:spcPct val="111041"/>
              </a:lnSpc>
              <a:spcBef>
                <a:spcPts val="0"/>
              </a:spcBef>
              <a:spcAft>
                <a:spcPts val="0"/>
              </a:spcAft>
              <a:buNone/>
            </a:pPr>
            <a:r>
              <a:rPr lang="en-US" sz="2400">
                <a:solidFill>
                  <a:schemeClr val="dk1"/>
                </a:solidFill>
                <a:latin typeface="Cambria Math"/>
                <a:ea typeface="Cambria Math"/>
                <a:cs typeface="Cambria Math"/>
                <a:sym typeface="Cambria Math"/>
              </a:rPr>
              <a:t>∈ </a:t>
            </a:r>
            <a:r>
              <a:rPr lang="en-US" sz="2400">
                <a:solidFill>
                  <a:schemeClr val="dk1"/>
                </a:solidFill>
                <a:latin typeface="Times New Roman"/>
                <a:ea typeface="Times New Roman"/>
                <a:cs typeface="Times New Roman"/>
                <a:sym typeface="Times New Roman"/>
              </a:rPr>
              <a:t>= 10</a:t>
            </a:r>
            <a:r>
              <a:rPr baseline="30000" lang="en-US" sz="2400">
                <a:solidFill>
                  <a:schemeClr val="dk1"/>
                </a:solidFill>
                <a:latin typeface="Times New Roman"/>
                <a:ea typeface="Times New Roman"/>
                <a:cs typeface="Times New Roman"/>
                <a:sym typeface="Times New Roman"/>
              </a:rPr>
              <a:t>-8</a:t>
            </a:r>
            <a:endParaRPr baseline="30000" sz="2400">
              <a:solidFill>
                <a:schemeClr val="dk1"/>
              </a:solidFill>
              <a:latin typeface="Times New Roman"/>
              <a:ea typeface="Times New Roman"/>
              <a:cs typeface="Times New Roman"/>
              <a:sym typeface="Times New Roman"/>
            </a:endParaRPr>
          </a:p>
        </p:txBody>
      </p:sp>
      <p:sp>
        <p:nvSpPr>
          <p:cNvPr id="848" name="Google Shape;848;p47"/>
          <p:cNvSpPr txBox="1"/>
          <p:nvPr/>
        </p:nvSpPr>
        <p:spPr>
          <a:xfrm>
            <a:off x="916939" y="6427114"/>
            <a:ext cx="8439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25 June 2018</a:t>
            </a:r>
            <a:endParaRPr sz="1200">
              <a:solidFill>
                <a:schemeClr val="dk1"/>
              </a:solidFill>
              <a:latin typeface="Calibri"/>
              <a:ea typeface="Calibri"/>
              <a:cs typeface="Calibri"/>
              <a:sym typeface="Calibri"/>
            </a:endParaRPr>
          </a:p>
        </p:txBody>
      </p:sp>
      <p:sp>
        <p:nvSpPr>
          <p:cNvPr id="849" name="Google Shape;849;p47"/>
          <p:cNvSpPr txBox="1"/>
          <p:nvPr/>
        </p:nvSpPr>
        <p:spPr>
          <a:xfrm>
            <a:off x="4174997" y="6101283"/>
            <a:ext cx="5174615" cy="534670"/>
          </a:xfrm>
          <a:prstGeom prst="rect">
            <a:avLst/>
          </a:prstGeom>
          <a:noFill/>
          <a:ln>
            <a:noFill/>
          </a:ln>
        </p:spPr>
        <p:txBody>
          <a:bodyPr anchorCtr="0" anchor="t" bIns="0" lIns="0" spcFirstLastPara="1" rIns="0" wrap="square" tIns="12700">
            <a:spAutoFit/>
          </a:bodyPr>
          <a:lstStyle/>
          <a:p>
            <a:pPr indent="0" lvl="0" marL="1591945" marR="0" rtl="0" algn="l">
              <a:lnSpc>
                <a:spcPct val="113541"/>
              </a:lnSpc>
              <a:spcBef>
                <a:spcPts val="0"/>
              </a:spcBef>
              <a:spcAft>
                <a:spcPts val="0"/>
              </a:spcAft>
              <a:buNone/>
            </a:pPr>
            <a:r>
              <a:rPr lang="en-US" sz="2400">
                <a:solidFill>
                  <a:schemeClr val="dk1"/>
                </a:solidFill>
                <a:latin typeface="Times New Roman"/>
                <a:ea typeface="Times New Roman"/>
                <a:cs typeface="Times New Roman"/>
                <a:sym typeface="Times New Roman"/>
              </a:rPr>
              <a:t>Adaptive Moment estimation</a:t>
            </a:r>
            <a:endParaRPr sz="2400">
              <a:solidFill>
                <a:schemeClr val="dk1"/>
              </a:solidFill>
              <a:latin typeface="Times New Roman"/>
              <a:ea typeface="Times New Roman"/>
              <a:cs typeface="Times New Roman"/>
              <a:sym typeface="Times New Roman"/>
            </a:endParaRPr>
          </a:p>
          <a:p>
            <a:pPr indent="0" lvl="0" marL="12700" marR="0" rtl="0" algn="l">
              <a:lnSpc>
                <a:spcPct val="107083"/>
              </a:lnSpc>
              <a:spcBef>
                <a:spcPts val="0"/>
              </a:spcBef>
              <a:spcAft>
                <a:spcPts val="0"/>
              </a:spcAft>
              <a:buNone/>
            </a:pPr>
            <a:r>
              <a:rPr lang="en-US" sz="1200">
                <a:solidFill>
                  <a:srgbClr val="888888"/>
                </a:solidFill>
                <a:latin typeface="Calibri"/>
                <a:ea typeface="Calibri"/>
                <a:cs typeface="Calibri"/>
                <a:sym typeface="Calibri"/>
              </a:rPr>
              <a:t>leadingindia.ai A nationwide AI Skilling and Research Initiative</a:t>
            </a:r>
            <a:endParaRPr sz="1200">
              <a:solidFill>
                <a:schemeClr val="dk1"/>
              </a:solidFill>
              <a:latin typeface="Calibri"/>
              <a:ea typeface="Calibri"/>
              <a:cs typeface="Calibri"/>
              <a:sym typeface="Calibri"/>
            </a:endParaRPr>
          </a:p>
        </p:txBody>
      </p:sp>
      <p:sp>
        <p:nvSpPr>
          <p:cNvPr id="850" name="Google Shape;850;p47"/>
          <p:cNvSpPr txBox="1"/>
          <p:nvPr/>
        </p:nvSpPr>
        <p:spPr>
          <a:xfrm>
            <a:off x="11094211" y="6427114"/>
            <a:ext cx="18097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50</a:t>
            </a:r>
            <a:endParaRPr sz="1200">
              <a:solidFill>
                <a:schemeClr val="dk1"/>
              </a:solidFill>
              <a:latin typeface="Calibri"/>
              <a:ea typeface="Calibri"/>
              <a:cs typeface="Calibri"/>
              <a:sym typeface="Calibri"/>
            </a:endParaRPr>
          </a:p>
        </p:txBody>
      </p:sp>
      <p:sp>
        <p:nvSpPr>
          <p:cNvPr id="851" name="Google Shape;851;p47"/>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852" name="Google Shape;852;p47"/>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6" name="Shape 856"/>
        <p:cNvGrpSpPr/>
        <p:nvPr/>
      </p:nvGrpSpPr>
      <p:grpSpPr>
        <a:xfrm>
          <a:off x="0" y="0"/>
          <a:ext cx="0" cy="0"/>
          <a:chOff x="0" y="0"/>
          <a:chExt cx="0" cy="0"/>
        </a:xfrm>
      </p:grpSpPr>
      <p:sp>
        <p:nvSpPr>
          <p:cNvPr id="857" name="Google Shape;857;p48"/>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858" name="Google Shape;858;p48"/>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51</a:t>
            </a:r>
            <a:endParaRPr/>
          </a:p>
        </p:txBody>
      </p:sp>
      <p:sp>
        <p:nvSpPr>
          <p:cNvPr id="859" name="Google Shape;859;p48"/>
          <p:cNvSpPr txBox="1"/>
          <p:nvPr>
            <p:ph type="title"/>
          </p:nvPr>
        </p:nvSpPr>
        <p:spPr>
          <a:xfrm>
            <a:off x="916939" y="609676"/>
            <a:ext cx="66960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0000"/>
                </a:solidFill>
                <a:latin typeface="Calibri"/>
                <a:ea typeface="Calibri"/>
                <a:cs typeface="Calibri"/>
                <a:sym typeface="Calibri"/>
              </a:rPr>
              <a:t>Adam Optimization Algorithm</a:t>
            </a:r>
            <a:endParaRPr/>
          </a:p>
        </p:txBody>
      </p:sp>
      <p:sp>
        <p:nvSpPr>
          <p:cNvPr id="860" name="Google Shape;860;p48"/>
          <p:cNvSpPr txBox="1"/>
          <p:nvPr/>
        </p:nvSpPr>
        <p:spPr>
          <a:xfrm>
            <a:off x="891539" y="1706841"/>
            <a:ext cx="10302240" cy="2851150"/>
          </a:xfrm>
          <a:prstGeom prst="rect">
            <a:avLst/>
          </a:prstGeom>
          <a:noFill/>
          <a:ln>
            <a:noFill/>
          </a:ln>
        </p:spPr>
        <p:txBody>
          <a:bodyPr anchorCtr="0" anchor="t" bIns="0" lIns="0" spcFirstLastPara="1" rIns="0" wrap="square" tIns="98425">
            <a:spAutoFit/>
          </a:bodyPr>
          <a:lstStyle/>
          <a:p>
            <a:pPr indent="-229234" lvl="0" marL="2667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a combination of Momentum and RMS Prop Algorithm.</a:t>
            </a:r>
            <a:endParaRPr sz="2800">
              <a:solidFill>
                <a:schemeClr val="dk1"/>
              </a:solidFill>
              <a:latin typeface="Calibri"/>
              <a:ea typeface="Calibri"/>
              <a:cs typeface="Calibri"/>
              <a:sym typeface="Calibri"/>
            </a:endParaRPr>
          </a:p>
          <a:p>
            <a:pPr indent="-229234" lvl="0" marL="266700" marR="347980" rtl="0" algn="l">
              <a:lnSpc>
                <a:spcPct val="107857"/>
              </a:lnSpc>
              <a:spcBef>
                <a:spcPts val="10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has proved good across different Neural network architectures to  improve the learning speed</a:t>
            </a:r>
            <a:endParaRPr sz="2800">
              <a:solidFill>
                <a:schemeClr val="dk1"/>
              </a:solidFill>
              <a:latin typeface="Calibri"/>
              <a:ea typeface="Calibri"/>
              <a:cs typeface="Calibri"/>
              <a:sym typeface="Calibri"/>
            </a:endParaRPr>
          </a:p>
          <a:p>
            <a:pPr indent="-229234" lvl="0" marL="2667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can handle sparse gradients in noisy problem</a:t>
            </a:r>
            <a:endParaRPr sz="2800">
              <a:solidFill>
                <a:schemeClr val="dk1"/>
              </a:solidFill>
              <a:latin typeface="Calibri"/>
              <a:ea typeface="Calibri"/>
              <a:cs typeface="Calibri"/>
              <a:sym typeface="Calibri"/>
            </a:endParaRPr>
          </a:p>
          <a:p>
            <a:pPr indent="-229234" lvl="0" marL="266700" marR="30480" rtl="0" algn="l">
              <a:lnSpc>
                <a:spcPct val="110000"/>
              </a:lnSpc>
              <a:spcBef>
                <a:spcPts val="10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Hyper parameters </a:t>
            </a:r>
            <a:r>
              <a:rPr lang="en-US" sz="2800">
                <a:solidFill>
                  <a:schemeClr val="dk1"/>
                </a:solidFill>
                <a:latin typeface="Cambria Math"/>
                <a:ea typeface="Cambria Math"/>
                <a:cs typeface="Cambria Math"/>
                <a:sym typeface="Cambria Math"/>
              </a:rPr>
              <a:t>𝛽</a:t>
            </a:r>
            <a:r>
              <a:rPr baseline="-25000" lang="en-US" sz="2775">
                <a:solidFill>
                  <a:schemeClr val="dk1"/>
                </a:solidFill>
                <a:latin typeface="Cambria Math"/>
                <a:ea typeface="Cambria Math"/>
                <a:cs typeface="Cambria Math"/>
                <a:sym typeface="Cambria Math"/>
              </a:rPr>
              <a:t>1 </a:t>
            </a:r>
            <a:r>
              <a:rPr lang="en-US" sz="2800">
                <a:solidFill>
                  <a:schemeClr val="dk1"/>
                </a:solidFill>
                <a:latin typeface="Times New Roman"/>
                <a:ea typeface="Times New Roman"/>
                <a:cs typeface="Times New Roman"/>
                <a:sym typeface="Times New Roman"/>
              </a:rPr>
              <a:t>, </a:t>
            </a:r>
            <a:r>
              <a:rPr lang="en-US" sz="2800">
                <a:solidFill>
                  <a:schemeClr val="dk1"/>
                </a:solidFill>
                <a:latin typeface="Cambria Math"/>
                <a:ea typeface="Cambria Math"/>
                <a:cs typeface="Cambria Math"/>
                <a:sym typeface="Cambria Math"/>
              </a:rPr>
              <a:t>𝛽</a:t>
            </a:r>
            <a:r>
              <a:rPr baseline="-25000" lang="en-US" sz="2775">
                <a:solidFill>
                  <a:schemeClr val="dk1"/>
                </a:solidFill>
                <a:latin typeface="Cambria Math"/>
                <a:ea typeface="Cambria Math"/>
                <a:cs typeface="Cambria Math"/>
                <a:sym typeface="Cambria Math"/>
              </a:rPr>
              <a:t>2 </a:t>
            </a:r>
            <a:r>
              <a:rPr lang="en-US" sz="2800">
                <a:solidFill>
                  <a:schemeClr val="dk1"/>
                </a:solidFill>
                <a:latin typeface="Times New Roman"/>
                <a:ea typeface="Times New Roman"/>
                <a:cs typeface="Times New Roman"/>
                <a:sym typeface="Times New Roman"/>
              </a:rPr>
              <a:t>and </a:t>
            </a:r>
            <a:r>
              <a:rPr lang="en-US" sz="2800">
                <a:solidFill>
                  <a:schemeClr val="dk1"/>
                </a:solidFill>
                <a:latin typeface="Cambria Math"/>
                <a:ea typeface="Cambria Math"/>
                <a:cs typeface="Cambria Math"/>
                <a:sym typeface="Cambria Math"/>
              </a:rPr>
              <a:t>∈ </a:t>
            </a:r>
            <a:r>
              <a:rPr lang="en-US" sz="2800">
                <a:solidFill>
                  <a:schemeClr val="dk1"/>
                </a:solidFill>
                <a:latin typeface="Times New Roman"/>
                <a:ea typeface="Times New Roman"/>
                <a:cs typeface="Times New Roman"/>
                <a:sym typeface="Times New Roman"/>
              </a:rPr>
              <a:t>require little tuning and have intuitive  interpretation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916939" y="626440"/>
            <a:ext cx="85166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Problem of plateaus and saddle points</a:t>
            </a:r>
            <a:endParaRPr/>
          </a:p>
        </p:txBody>
      </p:sp>
      <p:sp>
        <p:nvSpPr>
          <p:cNvPr id="866" name="Google Shape;866;p49"/>
          <p:cNvSpPr/>
          <p:nvPr/>
        </p:nvSpPr>
        <p:spPr>
          <a:xfrm>
            <a:off x="838200" y="5684520"/>
            <a:ext cx="5001260" cy="920750"/>
          </a:xfrm>
          <a:custGeom>
            <a:rect b="b" l="l" r="r" t="t"/>
            <a:pathLst>
              <a:path extrusionOk="0" h="920750" w="5001260">
                <a:moveTo>
                  <a:pt x="0" y="153415"/>
                </a:moveTo>
                <a:lnTo>
                  <a:pt x="7820" y="104922"/>
                </a:lnTo>
                <a:lnTo>
                  <a:pt x="29598" y="62808"/>
                </a:lnTo>
                <a:lnTo>
                  <a:pt x="62808" y="29598"/>
                </a:lnTo>
                <a:lnTo>
                  <a:pt x="104922" y="7820"/>
                </a:lnTo>
                <a:lnTo>
                  <a:pt x="153415" y="0"/>
                </a:lnTo>
                <a:lnTo>
                  <a:pt x="2581655" y="0"/>
                </a:lnTo>
                <a:lnTo>
                  <a:pt x="3688079" y="0"/>
                </a:lnTo>
                <a:lnTo>
                  <a:pt x="4272280" y="0"/>
                </a:lnTo>
                <a:lnTo>
                  <a:pt x="4320763" y="7820"/>
                </a:lnTo>
                <a:lnTo>
                  <a:pt x="4362876" y="29598"/>
                </a:lnTo>
                <a:lnTo>
                  <a:pt x="4396089" y="62808"/>
                </a:lnTo>
                <a:lnTo>
                  <a:pt x="4417872" y="104922"/>
                </a:lnTo>
                <a:lnTo>
                  <a:pt x="4425696" y="153415"/>
                </a:lnTo>
                <a:lnTo>
                  <a:pt x="4425696" y="536955"/>
                </a:lnTo>
                <a:lnTo>
                  <a:pt x="5001006" y="504837"/>
                </a:lnTo>
                <a:lnTo>
                  <a:pt x="4425696" y="767079"/>
                </a:lnTo>
                <a:lnTo>
                  <a:pt x="4417872" y="815573"/>
                </a:lnTo>
                <a:lnTo>
                  <a:pt x="4396089" y="857687"/>
                </a:lnTo>
                <a:lnTo>
                  <a:pt x="4362876" y="890897"/>
                </a:lnTo>
                <a:lnTo>
                  <a:pt x="4320763" y="912675"/>
                </a:lnTo>
                <a:lnTo>
                  <a:pt x="4272280" y="920495"/>
                </a:lnTo>
                <a:lnTo>
                  <a:pt x="3688079" y="920495"/>
                </a:lnTo>
                <a:lnTo>
                  <a:pt x="2581655" y="920495"/>
                </a:lnTo>
                <a:lnTo>
                  <a:pt x="153415" y="920495"/>
                </a:lnTo>
                <a:lnTo>
                  <a:pt x="104922" y="912675"/>
                </a:lnTo>
                <a:lnTo>
                  <a:pt x="62808" y="890897"/>
                </a:lnTo>
                <a:lnTo>
                  <a:pt x="29598" y="857687"/>
                </a:lnTo>
                <a:lnTo>
                  <a:pt x="7820" y="815573"/>
                </a:lnTo>
                <a:lnTo>
                  <a:pt x="0" y="767079"/>
                </a:lnTo>
                <a:lnTo>
                  <a:pt x="0" y="536955"/>
                </a:lnTo>
                <a:lnTo>
                  <a:pt x="0" y="153415"/>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49"/>
          <p:cNvSpPr txBox="1"/>
          <p:nvPr/>
        </p:nvSpPr>
        <p:spPr>
          <a:xfrm>
            <a:off x="962050" y="5753811"/>
            <a:ext cx="410527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Plateaus can make learning slow  Unlikely to stuck in local minima</a:t>
            </a:r>
            <a:endParaRPr sz="2400">
              <a:solidFill>
                <a:schemeClr val="dk1"/>
              </a:solidFill>
              <a:latin typeface="Times New Roman"/>
              <a:ea typeface="Times New Roman"/>
              <a:cs typeface="Times New Roman"/>
              <a:sym typeface="Times New Roman"/>
            </a:endParaRPr>
          </a:p>
        </p:txBody>
      </p:sp>
      <p:pic>
        <p:nvPicPr>
          <p:cNvPr id="868" name="Google Shape;868;p49"/>
          <p:cNvPicPr preferRelativeResize="0"/>
          <p:nvPr/>
        </p:nvPicPr>
        <p:blipFill rotWithShape="1">
          <a:blip r:embed="rId3">
            <a:alphaModFix/>
          </a:blip>
          <a:srcRect b="0" l="0" r="0" t="0"/>
          <a:stretch/>
        </p:blipFill>
        <p:spPr>
          <a:xfrm>
            <a:off x="3695360" y="1552575"/>
            <a:ext cx="4734594" cy="3895725"/>
          </a:xfrm>
          <a:prstGeom prst="rect">
            <a:avLst/>
          </a:prstGeom>
          <a:noFill/>
          <a:ln>
            <a:noFill/>
          </a:ln>
        </p:spPr>
      </p:pic>
      <p:sp>
        <p:nvSpPr>
          <p:cNvPr id="869" name="Google Shape;869;p49"/>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870" name="Google Shape;870;p49"/>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5"/>
          <p:cNvSpPr txBox="1"/>
          <p:nvPr>
            <p:ph type="title"/>
          </p:nvPr>
        </p:nvSpPr>
        <p:spPr>
          <a:xfrm>
            <a:off x="3231642" y="663016"/>
            <a:ext cx="572579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Data Distribution Mismatch</a:t>
            </a:r>
            <a:endParaRPr sz="4000"/>
          </a:p>
        </p:txBody>
      </p:sp>
      <p:pic>
        <p:nvPicPr>
          <p:cNvPr id="120" name="Google Shape;120;p5"/>
          <p:cNvPicPr preferRelativeResize="0"/>
          <p:nvPr/>
        </p:nvPicPr>
        <p:blipFill rotWithShape="1">
          <a:blip r:embed="rId3">
            <a:alphaModFix/>
          </a:blip>
          <a:srcRect b="0" l="0" r="0" t="0"/>
          <a:stretch/>
        </p:blipFill>
        <p:spPr>
          <a:xfrm>
            <a:off x="725423" y="1543771"/>
            <a:ext cx="10842498" cy="1104178"/>
          </a:xfrm>
          <a:prstGeom prst="rect">
            <a:avLst/>
          </a:prstGeom>
          <a:noFill/>
          <a:ln>
            <a:noFill/>
          </a:ln>
        </p:spPr>
      </p:pic>
      <p:pic>
        <p:nvPicPr>
          <p:cNvPr id="121" name="Google Shape;121;p5"/>
          <p:cNvPicPr preferRelativeResize="0"/>
          <p:nvPr/>
        </p:nvPicPr>
        <p:blipFill rotWithShape="1">
          <a:blip r:embed="rId3">
            <a:alphaModFix/>
          </a:blip>
          <a:srcRect b="0" l="0" r="0" t="0"/>
          <a:stretch/>
        </p:blipFill>
        <p:spPr>
          <a:xfrm>
            <a:off x="725423" y="2817854"/>
            <a:ext cx="10842498" cy="1105683"/>
          </a:xfrm>
          <a:prstGeom prst="rect">
            <a:avLst/>
          </a:prstGeom>
          <a:noFill/>
          <a:ln>
            <a:noFill/>
          </a:ln>
        </p:spPr>
      </p:pic>
      <p:pic>
        <p:nvPicPr>
          <p:cNvPr id="122" name="Google Shape;122;p5"/>
          <p:cNvPicPr preferRelativeResize="0"/>
          <p:nvPr/>
        </p:nvPicPr>
        <p:blipFill rotWithShape="1">
          <a:blip r:embed="rId3">
            <a:alphaModFix/>
          </a:blip>
          <a:srcRect b="0" l="0" r="0" t="0"/>
          <a:stretch/>
        </p:blipFill>
        <p:spPr>
          <a:xfrm>
            <a:off x="725423" y="4091918"/>
            <a:ext cx="10842498" cy="1105683"/>
          </a:xfrm>
          <a:prstGeom prst="rect">
            <a:avLst/>
          </a:prstGeom>
          <a:noFill/>
          <a:ln>
            <a:noFill/>
          </a:ln>
        </p:spPr>
      </p:pic>
      <p:pic>
        <p:nvPicPr>
          <p:cNvPr id="123" name="Google Shape;123;p5"/>
          <p:cNvPicPr preferRelativeResize="0"/>
          <p:nvPr/>
        </p:nvPicPr>
        <p:blipFill rotWithShape="1">
          <a:blip r:embed="rId3">
            <a:alphaModFix/>
          </a:blip>
          <a:srcRect b="0" l="0" r="0" t="0"/>
          <a:stretch/>
        </p:blipFill>
        <p:spPr>
          <a:xfrm>
            <a:off x="725423" y="5365982"/>
            <a:ext cx="10842498" cy="1105683"/>
          </a:xfrm>
          <a:prstGeom prst="rect">
            <a:avLst/>
          </a:prstGeom>
          <a:noFill/>
          <a:ln>
            <a:noFill/>
          </a:ln>
        </p:spPr>
      </p:pic>
      <p:sp>
        <p:nvSpPr>
          <p:cNvPr id="124" name="Google Shape;124;p5"/>
          <p:cNvSpPr txBox="1"/>
          <p:nvPr/>
        </p:nvSpPr>
        <p:spPr>
          <a:xfrm>
            <a:off x="869391" y="1850898"/>
            <a:ext cx="10457815" cy="441896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It is naturally good to have the data in all the sets from the same distribution.</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9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300">
              <a:solidFill>
                <a:schemeClr val="dk1"/>
              </a:solidFill>
              <a:latin typeface="Times New Roman"/>
              <a:ea typeface="Times New Roman"/>
              <a:cs typeface="Times New Roman"/>
              <a:sym typeface="Times New Roman"/>
            </a:endParaRPr>
          </a:p>
          <a:p>
            <a:pPr indent="0" lvl="0" marL="12700" marR="121920" rtl="0" algn="l">
              <a:lnSpc>
                <a:spcPct val="103846"/>
              </a:lnSpc>
              <a:spcBef>
                <a:spcPts val="5"/>
              </a:spcBef>
              <a:spcAft>
                <a:spcPts val="0"/>
              </a:spcAft>
              <a:buNone/>
            </a:pPr>
            <a:r>
              <a:rPr lang="en-US" sz="2600">
                <a:solidFill>
                  <a:schemeClr val="dk1"/>
                </a:solidFill>
                <a:latin typeface="Times New Roman"/>
                <a:ea typeface="Times New Roman"/>
                <a:cs typeface="Times New Roman"/>
                <a:sym typeface="Times New Roman"/>
              </a:rPr>
              <a:t>For example Housing data coming from Mumbai and we are trying to find the  house prices in Chandigarh.</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4000">
              <a:solidFill>
                <a:schemeClr val="dk1"/>
              </a:solidFill>
              <a:latin typeface="Times New Roman"/>
              <a:ea typeface="Times New Roman"/>
              <a:cs typeface="Times New Roman"/>
              <a:sym typeface="Times New Roman"/>
            </a:endParaRPr>
          </a:p>
          <a:p>
            <a:pPr indent="0" lvl="0" marL="12700" marR="461009" rtl="0" algn="l">
              <a:lnSpc>
                <a:spcPct val="103846"/>
              </a:lnSpc>
              <a:spcBef>
                <a:spcPts val="0"/>
              </a:spcBef>
              <a:spcAft>
                <a:spcPts val="0"/>
              </a:spcAft>
              <a:buNone/>
            </a:pPr>
            <a:r>
              <a:rPr lang="en-US" sz="2600">
                <a:solidFill>
                  <a:schemeClr val="dk1"/>
                </a:solidFill>
                <a:latin typeface="Times New Roman"/>
                <a:ea typeface="Times New Roman"/>
                <a:cs typeface="Times New Roman"/>
                <a:sym typeface="Times New Roman"/>
              </a:rPr>
              <a:t>Else wasting a lot of time in improving the performance of dev set and then  finding out that it is not working well for the test set.</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4000">
              <a:solidFill>
                <a:schemeClr val="dk1"/>
              </a:solidFill>
              <a:latin typeface="Times New Roman"/>
              <a:ea typeface="Times New Roman"/>
              <a:cs typeface="Times New Roman"/>
              <a:sym typeface="Times New Roman"/>
            </a:endParaRPr>
          </a:p>
          <a:p>
            <a:pPr indent="0" lvl="0" marL="12700" marR="5080" rtl="0" algn="l">
              <a:lnSpc>
                <a:spcPct val="103846"/>
              </a:lnSpc>
              <a:spcBef>
                <a:spcPts val="0"/>
              </a:spcBef>
              <a:spcAft>
                <a:spcPts val="0"/>
              </a:spcAft>
              <a:buNone/>
            </a:pPr>
            <a:r>
              <a:rPr lang="en-US" sz="2600">
                <a:solidFill>
                  <a:schemeClr val="dk1"/>
                </a:solidFill>
                <a:latin typeface="Times New Roman"/>
                <a:ea typeface="Times New Roman"/>
                <a:cs typeface="Times New Roman"/>
                <a:sym typeface="Times New Roman"/>
              </a:rPr>
              <a:t>Sometime we have only two partitioning of the data in that case they are called  Train/dev or train/test set.</a:t>
            </a:r>
            <a:endParaRPr sz="2600">
              <a:solidFill>
                <a:schemeClr val="dk1"/>
              </a:solidFill>
              <a:latin typeface="Times New Roman"/>
              <a:ea typeface="Times New Roman"/>
              <a:cs typeface="Times New Roman"/>
              <a:sym typeface="Times New Roman"/>
            </a:endParaRPr>
          </a:p>
        </p:txBody>
      </p:sp>
      <p:sp>
        <p:nvSpPr>
          <p:cNvPr id="125" name="Google Shape;125;p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26" name="Google Shape;126;p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4" name="Shape 874"/>
        <p:cNvGrpSpPr/>
        <p:nvPr/>
      </p:nvGrpSpPr>
      <p:grpSpPr>
        <a:xfrm>
          <a:off x="0" y="0"/>
          <a:ext cx="0" cy="0"/>
          <a:chOff x="0" y="0"/>
          <a:chExt cx="0" cy="0"/>
        </a:xfrm>
      </p:grpSpPr>
      <p:sp>
        <p:nvSpPr>
          <p:cNvPr id="875" name="Google Shape;875;p50"/>
          <p:cNvSpPr txBox="1"/>
          <p:nvPr>
            <p:ph type="title"/>
          </p:nvPr>
        </p:nvSpPr>
        <p:spPr>
          <a:xfrm>
            <a:off x="916939" y="626440"/>
            <a:ext cx="446278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Learning rate decay</a:t>
            </a:r>
            <a:endParaRPr/>
          </a:p>
        </p:txBody>
      </p:sp>
      <p:grpSp>
        <p:nvGrpSpPr>
          <p:cNvPr id="876" name="Google Shape;876;p50"/>
          <p:cNvGrpSpPr/>
          <p:nvPr/>
        </p:nvGrpSpPr>
        <p:grpSpPr>
          <a:xfrm>
            <a:off x="838200" y="1524000"/>
            <a:ext cx="6596380" cy="4653280"/>
            <a:chOff x="838200" y="1524000"/>
            <a:chExt cx="6596380" cy="4653280"/>
          </a:xfrm>
        </p:grpSpPr>
        <p:pic>
          <p:nvPicPr>
            <p:cNvPr id="877" name="Google Shape;877;p50"/>
            <p:cNvPicPr preferRelativeResize="0"/>
            <p:nvPr/>
          </p:nvPicPr>
          <p:blipFill rotWithShape="1">
            <a:blip r:embed="rId3">
              <a:alphaModFix/>
            </a:blip>
            <a:srcRect b="0" l="0" r="0" t="0"/>
            <a:stretch/>
          </p:blipFill>
          <p:spPr>
            <a:xfrm>
              <a:off x="838200" y="1524000"/>
              <a:ext cx="6595872" cy="4652772"/>
            </a:xfrm>
            <a:prstGeom prst="rect">
              <a:avLst/>
            </a:prstGeom>
            <a:noFill/>
            <a:ln>
              <a:noFill/>
            </a:ln>
          </p:spPr>
        </p:pic>
        <p:sp>
          <p:nvSpPr>
            <p:cNvPr id="878" name="Google Shape;878;p50"/>
            <p:cNvSpPr/>
            <p:nvPr/>
          </p:nvSpPr>
          <p:spPr>
            <a:xfrm>
              <a:off x="838200" y="1524000"/>
              <a:ext cx="6596380" cy="4653280"/>
            </a:xfrm>
            <a:custGeom>
              <a:rect b="b" l="l" r="r" t="t"/>
              <a:pathLst>
                <a:path extrusionOk="0" h="4653280" w="6596380">
                  <a:moveTo>
                    <a:pt x="0" y="4652772"/>
                  </a:moveTo>
                  <a:lnTo>
                    <a:pt x="6595872" y="4652772"/>
                  </a:lnTo>
                  <a:lnTo>
                    <a:pt x="6595872" y="0"/>
                  </a:lnTo>
                  <a:lnTo>
                    <a:pt x="0" y="0"/>
                  </a:lnTo>
                  <a:lnTo>
                    <a:pt x="0" y="4652772"/>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50"/>
            <p:cNvSpPr/>
            <p:nvPr/>
          </p:nvSpPr>
          <p:spPr>
            <a:xfrm>
              <a:off x="1796796" y="2382011"/>
              <a:ext cx="3531235" cy="21590"/>
            </a:xfrm>
            <a:custGeom>
              <a:rect b="b" l="l" r="r" t="t"/>
              <a:pathLst>
                <a:path extrusionOk="0" h="21589" w="3531235">
                  <a:moveTo>
                    <a:pt x="3531107" y="0"/>
                  </a:moveTo>
                  <a:lnTo>
                    <a:pt x="0" y="0"/>
                  </a:lnTo>
                  <a:lnTo>
                    <a:pt x="0" y="21336"/>
                  </a:lnTo>
                  <a:lnTo>
                    <a:pt x="3531107" y="21336"/>
                  </a:lnTo>
                  <a:lnTo>
                    <a:pt x="353110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0" name="Google Shape;880;p50"/>
          <p:cNvSpPr txBox="1"/>
          <p:nvPr/>
        </p:nvSpPr>
        <p:spPr>
          <a:xfrm>
            <a:off x="929639" y="1410249"/>
            <a:ext cx="5019040" cy="944880"/>
          </a:xfrm>
          <a:prstGeom prst="rect">
            <a:avLst/>
          </a:prstGeom>
          <a:noFill/>
          <a:ln>
            <a:noFill/>
          </a:ln>
        </p:spPr>
        <p:txBody>
          <a:bodyPr anchorCtr="0" anchor="t" bIns="0" lIns="0" spcFirstLastPara="1" rIns="0" wrap="square" tIns="147950">
            <a:spAutoFit/>
          </a:bodyPr>
          <a:lstStyle/>
          <a:p>
            <a:pPr indent="-228600" lvl="0" marL="228600" marR="0" rtl="0" algn="l">
              <a:lnSpc>
                <a:spcPct val="100000"/>
              </a:lnSpc>
              <a:spcBef>
                <a:spcPts val="0"/>
              </a:spcBef>
              <a:spcAft>
                <a:spcPts val="0"/>
              </a:spcAft>
              <a:buClr>
                <a:srgbClr val="FFFFFF"/>
              </a:buClr>
              <a:buSzPts val="2600"/>
              <a:buFont typeface="Arial"/>
              <a:buChar char="•"/>
            </a:pPr>
            <a:r>
              <a:rPr lang="en-US" sz="2600">
                <a:solidFill>
                  <a:srgbClr val="FFFFFF"/>
                </a:solidFill>
                <a:latin typeface="Times New Roman"/>
                <a:ea typeface="Times New Roman"/>
                <a:cs typeface="Times New Roman"/>
                <a:sym typeface="Times New Roman"/>
              </a:rPr>
              <a:t>1 epoch = 1 pass through entire data</a:t>
            </a:r>
            <a:endParaRPr sz="2600">
              <a:solidFill>
                <a:schemeClr val="dk1"/>
              </a:solidFill>
              <a:latin typeface="Times New Roman"/>
              <a:ea typeface="Times New Roman"/>
              <a:cs typeface="Times New Roman"/>
              <a:sym typeface="Times New Roman"/>
            </a:endParaRPr>
          </a:p>
          <a:p>
            <a:pPr indent="0" lvl="0" marL="244475" marR="0" rtl="0" algn="ctr">
              <a:lnSpc>
                <a:spcPct val="100000"/>
              </a:lnSpc>
              <a:spcBef>
                <a:spcPts val="775"/>
              </a:spcBef>
              <a:spcAft>
                <a:spcPts val="0"/>
              </a:spcAft>
              <a:buNone/>
            </a:pPr>
            <a:r>
              <a:rPr lang="en-US" sz="1900">
                <a:solidFill>
                  <a:srgbClr val="FFFFFF"/>
                </a:solidFill>
                <a:latin typeface="Cambria Math"/>
                <a:ea typeface="Cambria Math"/>
                <a:cs typeface="Cambria Math"/>
                <a:sym typeface="Cambria Math"/>
              </a:rPr>
              <a:t>1</a:t>
            </a:r>
            <a:endParaRPr sz="1900">
              <a:solidFill>
                <a:schemeClr val="dk1"/>
              </a:solidFill>
              <a:latin typeface="Cambria Math"/>
              <a:ea typeface="Cambria Math"/>
              <a:cs typeface="Cambria Math"/>
              <a:sym typeface="Cambria Math"/>
            </a:endParaRPr>
          </a:p>
        </p:txBody>
      </p:sp>
      <p:sp>
        <p:nvSpPr>
          <p:cNvPr id="881" name="Google Shape;881;p50"/>
          <p:cNvSpPr txBox="1"/>
          <p:nvPr/>
        </p:nvSpPr>
        <p:spPr>
          <a:xfrm>
            <a:off x="1797050" y="2400426"/>
            <a:ext cx="3536950" cy="31496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900">
                <a:solidFill>
                  <a:srgbClr val="FFFFFF"/>
                </a:solidFill>
                <a:latin typeface="Cambria Math"/>
                <a:ea typeface="Cambria Math"/>
                <a:cs typeface="Cambria Math"/>
                <a:sym typeface="Cambria Math"/>
              </a:rPr>
              <a:t>1+𝐷𝑒𝑐𝑎𝑦 𝑟𝑎𝑡𝑒 ∗𝑒𝑝𝑜𝑐ℎ_𝑛𝑢𝑚𝑏𝑒𝑟</a:t>
            </a:r>
            <a:endParaRPr sz="1900">
              <a:solidFill>
                <a:schemeClr val="dk1"/>
              </a:solidFill>
              <a:latin typeface="Cambria Math"/>
              <a:ea typeface="Cambria Math"/>
              <a:cs typeface="Cambria Math"/>
              <a:sym typeface="Cambria Math"/>
            </a:endParaRPr>
          </a:p>
        </p:txBody>
      </p:sp>
      <p:sp>
        <p:nvSpPr>
          <p:cNvPr id="882" name="Google Shape;882;p50"/>
          <p:cNvSpPr txBox="1"/>
          <p:nvPr/>
        </p:nvSpPr>
        <p:spPr>
          <a:xfrm>
            <a:off x="929639" y="2144395"/>
            <a:ext cx="4690745" cy="422275"/>
          </a:xfrm>
          <a:prstGeom prst="rect">
            <a:avLst/>
          </a:prstGeom>
          <a:noFill/>
          <a:ln>
            <a:noFill/>
          </a:ln>
        </p:spPr>
        <p:txBody>
          <a:bodyPr anchorCtr="0" anchor="t" bIns="0" lIns="0" spcFirstLastPara="1" rIns="0" wrap="square" tIns="13325">
            <a:spAutoFit/>
          </a:bodyPr>
          <a:lstStyle/>
          <a:p>
            <a:pPr indent="-228600" lvl="0" marL="228600" marR="0" rtl="0" algn="l">
              <a:lnSpc>
                <a:spcPct val="100000"/>
              </a:lnSpc>
              <a:spcBef>
                <a:spcPts val="0"/>
              </a:spcBef>
              <a:spcAft>
                <a:spcPts val="0"/>
              </a:spcAft>
              <a:buClr>
                <a:srgbClr val="FFFFFF"/>
              </a:buClr>
              <a:buSzPts val="2600"/>
              <a:buFont typeface="Arial"/>
              <a:buChar char="•"/>
            </a:pPr>
            <a:r>
              <a:rPr lang="en-US" sz="2600">
                <a:solidFill>
                  <a:srgbClr val="FFFFFF"/>
                </a:solidFill>
                <a:latin typeface="Cambria Math"/>
                <a:ea typeface="Cambria Math"/>
                <a:cs typeface="Cambria Math"/>
                <a:sym typeface="Cambria Math"/>
              </a:rPr>
              <a:t>𝛼 =	𝛼</a:t>
            </a:r>
            <a:endParaRPr sz="2600">
              <a:solidFill>
                <a:schemeClr val="dk1"/>
              </a:solidFill>
              <a:latin typeface="Cambria Math"/>
              <a:ea typeface="Cambria Math"/>
              <a:cs typeface="Cambria Math"/>
              <a:sym typeface="Cambria Math"/>
            </a:endParaRPr>
          </a:p>
        </p:txBody>
      </p:sp>
      <p:sp>
        <p:nvSpPr>
          <p:cNvPr id="883" name="Google Shape;883;p50"/>
          <p:cNvSpPr txBox="1"/>
          <p:nvPr/>
        </p:nvSpPr>
        <p:spPr>
          <a:xfrm>
            <a:off x="5618098" y="2336419"/>
            <a:ext cx="122555" cy="288925"/>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None/>
            </a:pPr>
            <a:r>
              <a:rPr lang="en-US" sz="1700">
                <a:solidFill>
                  <a:srgbClr val="FFFFFF"/>
                </a:solidFill>
                <a:latin typeface="Times New Roman"/>
                <a:ea typeface="Times New Roman"/>
                <a:cs typeface="Times New Roman"/>
                <a:sym typeface="Times New Roman"/>
              </a:rPr>
              <a:t>0</a:t>
            </a:r>
            <a:endParaRPr sz="1700">
              <a:solidFill>
                <a:schemeClr val="dk1"/>
              </a:solidFill>
              <a:latin typeface="Times New Roman"/>
              <a:ea typeface="Times New Roman"/>
              <a:cs typeface="Times New Roman"/>
              <a:sym typeface="Times New Roman"/>
            </a:endParaRPr>
          </a:p>
        </p:txBody>
      </p:sp>
      <p:sp>
        <p:nvSpPr>
          <p:cNvPr id="884" name="Google Shape;884;p50"/>
          <p:cNvSpPr/>
          <p:nvPr/>
        </p:nvSpPr>
        <p:spPr>
          <a:xfrm>
            <a:off x="1635251" y="3637788"/>
            <a:ext cx="762000" cy="21590"/>
          </a:xfrm>
          <a:custGeom>
            <a:rect b="b" l="l" r="r" t="t"/>
            <a:pathLst>
              <a:path extrusionOk="0" h="21589" w="762000">
                <a:moveTo>
                  <a:pt x="762000" y="0"/>
                </a:moveTo>
                <a:lnTo>
                  <a:pt x="0" y="0"/>
                </a:lnTo>
                <a:lnTo>
                  <a:pt x="0" y="21336"/>
                </a:lnTo>
                <a:lnTo>
                  <a:pt x="762000" y="21336"/>
                </a:lnTo>
                <a:lnTo>
                  <a:pt x="762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50"/>
          <p:cNvSpPr txBox="1"/>
          <p:nvPr/>
        </p:nvSpPr>
        <p:spPr>
          <a:xfrm>
            <a:off x="904239" y="2665330"/>
            <a:ext cx="1219835" cy="946150"/>
          </a:xfrm>
          <a:prstGeom prst="rect">
            <a:avLst/>
          </a:prstGeom>
          <a:noFill/>
          <a:ln>
            <a:noFill/>
          </a:ln>
        </p:spPr>
        <p:txBody>
          <a:bodyPr anchorCtr="0" anchor="t" bIns="0" lIns="0" spcFirstLastPara="1" rIns="0" wrap="square" tIns="149225">
            <a:spAutoFit/>
          </a:bodyPr>
          <a:lstStyle/>
          <a:p>
            <a:pPr indent="-229234" lvl="0" marL="254000" marR="0" rtl="0" algn="l">
              <a:lnSpc>
                <a:spcPct val="100000"/>
              </a:lnSpc>
              <a:spcBef>
                <a:spcPts val="0"/>
              </a:spcBef>
              <a:spcAft>
                <a:spcPts val="0"/>
              </a:spcAft>
              <a:buClr>
                <a:srgbClr val="FFFFFF"/>
              </a:buClr>
              <a:buSzPts val="2600"/>
              <a:buFont typeface="Arial"/>
              <a:buChar char="•"/>
            </a:pPr>
            <a:r>
              <a:rPr lang="en-US" sz="2600">
                <a:solidFill>
                  <a:srgbClr val="FFFFFF"/>
                </a:solidFill>
                <a:latin typeface="Cambria Math"/>
                <a:ea typeface="Cambria Math"/>
                <a:cs typeface="Cambria Math"/>
                <a:sym typeface="Cambria Math"/>
              </a:rPr>
              <a:t>𝛼</a:t>
            </a:r>
            <a:r>
              <a:rPr baseline="-25000" lang="en-US" sz="2550">
                <a:solidFill>
                  <a:srgbClr val="FFFFFF"/>
                </a:solidFill>
                <a:latin typeface="Times New Roman"/>
                <a:ea typeface="Times New Roman"/>
                <a:cs typeface="Times New Roman"/>
                <a:sym typeface="Times New Roman"/>
              </a:rPr>
              <a:t>0</a:t>
            </a:r>
            <a:r>
              <a:rPr lang="en-US" sz="2600">
                <a:solidFill>
                  <a:srgbClr val="FFFFFF"/>
                </a:solidFill>
                <a:latin typeface="Times New Roman"/>
                <a:ea typeface="Times New Roman"/>
                <a:cs typeface="Times New Roman"/>
                <a:sym typeface="Times New Roman"/>
              </a:rPr>
              <a:t>=0.2</a:t>
            </a:r>
            <a:endParaRPr sz="2600">
              <a:solidFill>
                <a:schemeClr val="dk1"/>
              </a:solidFill>
              <a:latin typeface="Times New Roman"/>
              <a:ea typeface="Times New Roman"/>
              <a:cs typeface="Times New Roman"/>
              <a:sym typeface="Times New Roman"/>
            </a:endParaRPr>
          </a:p>
          <a:p>
            <a:pPr indent="0" lvl="0" marL="0" marR="30480" rtl="0" algn="r">
              <a:lnSpc>
                <a:spcPct val="100000"/>
              </a:lnSpc>
              <a:spcBef>
                <a:spcPts val="770"/>
              </a:spcBef>
              <a:spcAft>
                <a:spcPts val="0"/>
              </a:spcAft>
              <a:buNone/>
            </a:pPr>
            <a:r>
              <a:rPr lang="en-US" sz="1900">
                <a:solidFill>
                  <a:srgbClr val="FFFFFF"/>
                </a:solidFill>
                <a:latin typeface="Cambria Math"/>
                <a:ea typeface="Cambria Math"/>
                <a:cs typeface="Cambria Math"/>
                <a:sym typeface="Cambria Math"/>
              </a:rPr>
              <a:t>1</a:t>
            </a:r>
            <a:endParaRPr sz="1900">
              <a:solidFill>
                <a:schemeClr val="dk1"/>
              </a:solidFill>
              <a:latin typeface="Cambria Math"/>
              <a:ea typeface="Cambria Math"/>
              <a:cs typeface="Cambria Math"/>
              <a:sym typeface="Cambria Math"/>
            </a:endParaRPr>
          </a:p>
        </p:txBody>
      </p:sp>
      <p:sp>
        <p:nvSpPr>
          <p:cNvPr id="886" name="Google Shape;886;p50"/>
          <p:cNvSpPr txBox="1"/>
          <p:nvPr/>
        </p:nvSpPr>
        <p:spPr>
          <a:xfrm>
            <a:off x="2479801" y="3400425"/>
            <a:ext cx="1128395" cy="42227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2600">
                <a:solidFill>
                  <a:srgbClr val="FFFFFF"/>
                </a:solidFill>
                <a:latin typeface="Cambria Math"/>
                <a:ea typeface="Cambria Math"/>
                <a:cs typeface="Cambria Math"/>
                <a:sym typeface="Cambria Math"/>
              </a:rPr>
              <a:t>0.2</a:t>
            </a:r>
            <a:r>
              <a:rPr lang="en-US" sz="2600">
                <a:solidFill>
                  <a:srgbClr val="FFFFFF"/>
                </a:solidFill>
                <a:latin typeface="Times New Roman"/>
                <a:ea typeface="Times New Roman"/>
                <a:cs typeface="Times New Roman"/>
                <a:sym typeface="Times New Roman"/>
              </a:rPr>
              <a:t>= 0.1</a:t>
            </a:r>
            <a:endParaRPr sz="2600">
              <a:solidFill>
                <a:schemeClr val="dk1"/>
              </a:solidFill>
              <a:latin typeface="Times New Roman"/>
              <a:ea typeface="Times New Roman"/>
              <a:cs typeface="Times New Roman"/>
              <a:sym typeface="Times New Roman"/>
            </a:endParaRPr>
          </a:p>
        </p:txBody>
      </p:sp>
      <p:sp>
        <p:nvSpPr>
          <p:cNvPr id="887" name="Google Shape;887;p50"/>
          <p:cNvSpPr txBox="1"/>
          <p:nvPr/>
        </p:nvSpPr>
        <p:spPr>
          <a:xfrm>
            <a:off x="929639" y="3400425"/>
            <a:ext cx="637540" cy="1111250"/>
          </a:xfrm>
          <a:prstGeom prst="rect">
            <a:avLst/>
          </a:prstGeom>
          <a:noFill/>
          <a:ln>
            <a:noFill/>
          </a:ln>
        </p:spPr>
        <p:txBody>
          <a:bodyPr anchorCtr="0" anchor="t" bIns="0" lIns="0" spcFirstLastPara="1" rIns="0" wrap="square" tIns="13325">
            <a:spAutoFit/>
          </a:bodyPr>
          <a:lstStyle/>
          <a:p>
            <a:pPr indent="-228600" lvl="0" marL="228600" marR="0" rtl="0" algn="l">
              <a:lnSpc>
                <a:spcPct val="100000"/>
              </a:lnSpc>
              <a:spcBef>
                <a:spcPts val="0"/>
              </a:spcBef>
              <a:spcAft>
                <a:spcPts val="0"/>
              </a:spcAft>
              <a:buClr>
                <a:srgbClr val="FFFFFF"/>
              </a:buClr>
              <a:buSzPts val="2600"/>
              <a:buFont typeface="Arial"/>
              <a:buChar char="•"/>
            </a:pPr>
            <a:r>
              <a:rPr lang="en-US" sz="2600">
                <a:solidFill>
                  <a:srgbClr val="FFFFFF"/>
                </a:solidFill>
                <a:latin typeface="Cambria Math"/>
                <a:ea typeface="Cambria Math"/>
                <a:cs typeface="Cambria Math"/>
                <a:sym typeface="Cambria Math"/>
              </a:rPr>
              <a:t>𝛼</a:t>
            </a:r>
            <a:r>
              <a:rPr lang="en-US" sz="2600">
                <a:solidFill>
                  <a:srgbClr val="FFFFFF"/>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indent="-228600" lvl="0" marL="228600" marR="0" rtl="0" algn="l">
              <a:lnSpc>
                <a:spcPct val="100000"/>
              </a:lnSpc>
              <a:spcBef>
                <a:spcPts val="2300"/>
              </a:spcBef>
              <a:spcAft>
                <a:spcPts val="0"/>
              </a:spcAft>
              <a:buClr>
                <a:srgbClr val="FFFFFF"/>
              </a:buClr>
              <a:buSzPts val="2600"/>
              <a:buFont typeface="Arial"/>
              <a:buChar char="•"/>
            </a:pPr>
            <a:r>
              <a:rPr lang="en-US" sz="2600">
                <a:solidFill>
                  <a:srgbClr val="FFFFFF"/>
                </a:solidFill>
                <a:latin typeface="Cambria Math"/>
                <a:ea typeface="Cambria Math"/>
                <a:cs typeface="Cambria Math"/>
                <a:sym typeface="Cambria Math"/>
              </a:rPr>
              <a:t>𝛼</a:t>
            </a:r>
            <a:r>
              <a:rPr lang="en-US" sz="2600">
                <a:solidFill>
                  <a:srgbClr val="FFFFFF"/>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
        <p:nvSpPr>
          <p:cNvPr id="888" name="Google Shape;888;p50"/>
          <p:cNvSpPr/>
          <p:nvPr/>
        </p:nvSpPr>
        <p:spPr>
          <a:xfrm>
            <a:off x="1635239" y="4326635"/>
            <a:ext cx="762635" cy="1397635"/>
          </a:xfrm>
          <a:custGeom>
            <a:rect b="b" l="l" r="r" t="t"/>
            <a:pathLst>
              <a:path extrusionOk="0" h="1397635" w="762635">
                <a:moveTo>
                  <a:pt x="762012" y="1376172"/>
                </a:moveTo>
                <a:lnTo>
                  <a:pt x="0" y="1376172"/>
                </a:lnTo>
                <a:lnTo>
                  <a:pt x="0" y="1397508"/>
                </a:lnTo>
                <a:lnTo>
                  <a:pt x="762012" y="1397508"/>
                </a:lnTo>
                <a:lnTo>
                  <a:pt x="762012" y="1376172"/>
                </a:lnTo>
                <a:close/>
              </a:path>
              <a:path extrusionOk="0" h="1397635" w="762635">
                <a:moveTo>
                  <a:pt x="762012" y="687324"/>
                </a:moveTo>
                <a:lnTo>
                  <a:pt x="0" y="687324"/>
                </a:lnTo>
                <a:lnTo>
                  <a:pt x="0" y="708660"/>
                </a:lnTo>
                <a:lnTo>
                  <a:pt x="762012" y="708660"/>
                </a:lnTo>
                <a:lnTo>
                  <a:pt x="762012" y="687324"/>
                </a:lnTo>
                <a:close/>
              </a:path>
              <a:path extrusionOk="0" h="1397635" w="762635">
                <a:moveTo>
                  <a:pt x="762012" y="0"/>
                </a:moveTo>
                <a:lnTo>
                  <a:pt x="0" y="0"/>
                </a:lnTo>
                <a:lnTo>
                  <a:pt x="0" y="21336"/>
                </a:lnTo>
                <a:lnTo>
                  <a:pt x="762012" y="21336"/>
                </a:lnTo>
                <a:lnTo>
                  <a:pt x="7620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50"/>
          <p:cNvSpPr txBox="1"/>
          <p:nvPr/>
        </p:nvSpPr>
        <p:spPr>
          <a:xfrm>
            <a:off x="929639" y="4776977"/>
            <a:ext cx="636905" cy="422275"/>
          </a:xfrm>
          <a:prstGeom prst="rect">
            <a:avLst/>
          </a:prstGeom>
          <a:noFill/>
          <a:ln>
            <a:noFill/>
          </a:ln>
        </p:spPr>
        <p:txBody>
          <a:bodyPr anchorCtr="0" anchor="t" bIns="0" lIns="0" spcFirstLastPara="1" rIns="0" wrap="square" tIns="12700">
            <a:spAutoFit/>
          </a:bodyPr>
          <a:lstStyle/>
          <a:p>
            <a:pPr indent="-228600" lvl="0" marL="228600" marR="0" rtl="0" algn="l">
              <a:lnSpc>
                <a:spcPct val="100000"/>
              </a:lnSpc>
              <a:spcBef>
                <a:spcPts val="0"/>
              </a:spcBef>
              <a:spcAft>
                <a:spcPts val="0"/>
              </a:spcAft>
              <a:buClr>
                <a:srgbClr val="FFFFFF"/>
              </a:buClr>
              <a:buSzPts val="2600"/>
              <a:buFont typeface="Arial"/>
              <a:buChar char="•"/>
            </a:pPr>
            <a:r>
              <a:rPr lang="en-US" sz="2600">
                <a:solidFill>
                  <a:srgbClr val="FFFFFF"/>
                </a:solidFill>
                <a:latin typeface="Cambria Math"/>
                <a:ea typeface="Cambria Math"/>
                <a:cs typeface="Cambria Math"/>
                <a:sym typeface="Cambria Math"/>
              </a:rPr>
              <a:t>𝛼</a:t>
            </a:r>
            <a:r>
              <a:rPr lang="en-US" sz="2600">
                <a:solidFill>
                  <a:srgbClr val="FFFFFF"/>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
        <p:nvSpPr>
          <p:cNvPr id="890" name="Google Shape;890;p50"/>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891" name="Google Shape;891;p50"/>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53</a:t>
            </a:r>
            <a:endParaRPr/>
          </a:p>
        </p:txBody>
      </p:sp>
      <p:sp>
        <p:nvSpPr>
          <p:cNvPr id="892" name="Google Shape;892;p50"/>
          <p:cNvSpPr txBox="1"/>
          <p:nvPr/>
        </p:nvSpPr>
        <p:spPr>
          <a:xfrm>
            <a:off x="2479801" y="4776977"/>
            <a:ext cx="1128395" cy="42227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2600">
                <a:solidFill>
                  <a:srgbClr val="FFFFFF"/>
                </a:solidFill>
                <a:latin typeface="Cambria Math"/>
                <a:ea typeface="Cambria Math"/>
                <a:cs typeface="Cambria Math"/>
                <a:sym typeface="Cambria Math"/>
              </a:rPr>
              <a:t>0.2</a:t>
            </a:r>
            <a:r>
              <a:rPr lang="en-US" sz="2600">
                <a:solidFill>
                  <a:srgbClr val="FFFFFF"/>
                </a:solidFill>
                <a:latin typeface="Times New Roman"/>
                <a:ea typeface="Times New Roman"/>
                <a:cs typeface="Times New Roman"/>
                <a:sym typeface="Times New Roman"/>
              </a:rPr>
              <a:t>= 0.5</a:t>
            </a:r>
            <a:endParaRPr sz="2600">
              <a:solidFill>
                <a:schemeClr val="dk1"/>
              </a:solidFill>
              <a:latin typeface="Times New Roman"/>
              <a:ea typeface="Times New Roman"/>
              <a:cs typeface="Times New Roman"/>
              <a:sym typeface="Times New Roman"/>
            </a:endParaRPr>
          </a:p>
        </p:txBody>
      </p:sp>
      <p:sp>
        <p:nvSpPr>
          <p:cNvPr id="893" name="Google Shape;893;p50"/>
          <p:cNvSpPr txBox="1"/>
          <p:nvPr/>
        </p:nvSpPr>
        <p:spPr>
          <a:xfrm>
            <a:off x="929639" y="5466079"/>
            <a:ext cx="636905" cy="422275"/>
          </a:xfrm>
          <a:prstGeom prst="rect">
            <a:avLst/>
          </a:prstGeom>
          <a:noFill/>
          <a:ln>
            <a:noFill/>
          </a:ln>
        </p:spPr>
        <p:txBody>
          <a:bodyPr anchorCtr="0" anchor="t" bIns="0" lIns="0" spcFirstLastPara="1" rIns="0" wrap="square" tIns="12700">
            <a:spAutoFit/>
          </a:bodyPr>
          <a:lstStyle/>
          <a:p>
            <a:pPr indent="-228600" lvl="0" marL="228600" marR="0" rtl="0" algn="l">
              <a:lnSpc>
                <a:spcPct val="100000"/>
              </a:lnSpc>
              <a:spcBef>
                <a:spcPts val="0"/>
              </a:spcBef>
              <a:spcAft>
                <a:spcPts val="0"/>
              </a:spcAft>
              <a:buClr>
                <a:srgbClr val="FFFFFF"/>
              </a:buClr>
              <a:buSzPts val="2600"/>
              <a:buFont typeface="Arial"/>
              <a:buChar char="•"/>
            </a:pPr>
            <a:r>
              <a:rPr lang="en-US" sz="2600">
                <a:solidFill>
                  <a:srgbClr val="FFFFFF"/>
                </a:solidFill>
                <a:latin typeface="Cambria Math"/>
                <a:ea typeface="Cambria Math"/>
                <a:cs typeface="Cambria Math"/>
                <a:sym typeface="Cambria Math"/>
              </a:rPr>
              <a:t>𝛼</a:t>
            </a:r>
            <a:r>
              <a:rPr lang="en-US" sz="2600">
                <a:solidFill>
                  <a:srgbClr val="FFFFFF"/>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
        <p:nvSpPr>
          <p:cNvPr id="894" name="Google Shape;894;p50"/>
          <p:cNvSpPr txBox="1"/>
          <p:nvPr/>
        </p:nvSpPr>
        <p:spPr>
          <a:xfrm>
            <a:off x="1610105" y="3552025"/>
            <a:ext cx="2188210" cy="2484755"/>
          </a:xfrm>
          <a:prstGeom prst="rect">
            <a:avLst/>
          </a:prstGeom>
          <a:noFill/>
          <a:ln>
            <a:noFill/>
          </a:ln>
        </p:spPr>
        <p:txBody>
          <a:bodyPr anchorCtr="0" anchor="t" bIns="0" lIns="0" spcFirstLastPara="1" rIns="0" wrap="square" tIns="116200">
            <a:spAutoFit/>
          </a:bodyPr>
          <a:lstStyle/>
          <a:p>
            <a:pPr indent="0" lvl="0" marL="0" marR="1366520" rtl="0" algn="ctr">
              <a:lnSpc>
                <a:spcPct val="100000"/>
              </a:lnSpc>
              <a:spcBef>
                <a:spcPts val="0"/>
              </a:spcBef>
              <a:spcAft>
                <a:spcPts val="0"/>
              </a:spcAft>
              <a:buNone/>
            </a:pPr>
            <a:r>
              <a:rPr lang="en-US" sz="1900">
                <a:solidFill>
                  <a:srgbClr val="FFFFFF"/>
                </a:solidFill>
                <a:latin typeface="Cambria Math"/>
                <a:ea typeface="Cambria Math"/>
                <a:cs typeface="Cambria Math"/>
                <a:sym typeface="Cambria Math"/>
              </a:rPr>
              <a:t>1+1 ∗1</a:t>
            </a:r>
            <a:endParaRPr sz="1900">
              <a:solidFill>
                <a:schemeClr val="dk1"/>
              </a:solidFill>
              <a:latin typeface="Cambria Math"/>
              <a:ea typeface="Cambria Math"/>
              <a:cs typeface="Cambria Math"/>
              <a:sym typeface="Cambria Math"/>
            </a:endParaRPr>
          </a:p>
          <a:p>
            <a:pPr indent="0" lvl="0" marL="335915" marR="0" rtl="0" algn="l">
              <a:lnSpc>
                <a:spcPct val="90000"/>
              </a:lnSpc>
              <a:spcBef>
                <a:spcPts val="1140"/>
              </a:spcBef>
              <a:spcAft>
                <a:spcPts val="0"/>
              </a:spcAft>
              <a:buNone/>
            </a:pPr>
            <a:r>
              <a:rPr baseline="30000" lang="en-US" sz="2850">
                <a:solidFill>
                  <a:srgbClr val="FFFFFF"/>
                </a:solidFill>
                <a:latin typeface="Cambria Math"/>
                <a:ea typeface="Cambria Math"/>
                <a:cs typeface="Cambria Math"/>
                <a:sym typeface="Cambria Math"/>
              </a:rPr>
              <a:t>1	</a:t>
            </a:r>
            <a:r>
              <a:rPr lang="en-US" sz="2600">
                <a:solidFill>
                  <a:srgbClr val="FFFFFF"/>
                </a:solidFill>
                <a:latin typeface="Cambria Math"/>
                <a:ea typeface="Cambria Math"/>
                <a:cs typeface="Cambria Math"/>
                <a:sym typeface="Cambria Math"/>
              </a:rPr>
              <a:t>0.2</a:t>
            </a:r>
            <a:r>
              <a:rPr lang="en-US" sz="2600">
                <a:solidFill>
                  <a:srgbClr val="FFFFFF"/>
                </a:solidFill>
                <a:latin typeface="Times New Roman"/>
                <a:ea typeface="Times New Roman"/>
                <a:cs typeface="Times New Roman"/>
                <a:sym typeface="Times New Roman"/>
              </a:rPr>
              <a:t>= 0.67</a:t>
            </a:r>
            <a:endParaRPr sz="2600">
              <a:solidFill>
                <a:schemeClr val="dk1"/>
              </a:solidFill>
              <a:latin typeface="Times New Roman"/>
              <a:ea typeface="Times New Roman"/>
              <a:cs typeface="Times New Roman"/>
              <a:sym typeface="Times New Roman"/>
            </a:endParaRPr>
          </a:p>
          <a:p>
            <a:pPr indent="0" lvl="0" marL="0" marR="1366520" rtl="0" algn="ctr">
              <a:lnSpc>
                <a:spcPct val="90789"/>
              </a:lnSpc>
              <a:spcBef>
                <a:spcPts val="0"/>
              </a:spcBef>
              <a:spcAft>
                <a:spcPts val="0"/>
              </a:spcAft>
              <a:buNone/>
            </a:pPr>
            <a:r>
              <a:rPr lang="en-US" sz="1900">
                <a:solidFill>
                  <a:srgbClr val="FFFFFF"/>
                </a:solidFill>
                <a:latin typeface="Cambria Math"/>
                <a:ea typeface="Cambria Math"/>
                <a:cs typeface="Cambria Math"/>
                <a:sym typeface="Cambria Math"/>
              </a:rPr>
              <a:t>1+1 ∗2</a:t>
            </a:r>
            <a:endParaRPr sz="1900">
              <a:solidFill>
                <a:schemeClr val="dk1"/>
              </a:solidFill>
              <a:latin typeface="Cambria Math"/>
              <a:ea typeface="Cambria Math"/>
              <a:cs typeface="Cambria Math"/>
              <a:sym typeface="Cambria Math"/>
            </a:endParaRPr>
          </a:p>
          <a:p>
            <a:pPr indent="0" lvl="0" marL="0" marR="1368425" rtl="0" algn="ctr">
              <a:lnSpc>
                <a:spcPct val="100000"/>
              </a:lnSpc>
              <a:spcBef>
                <a:spcPts val="300"/>
              </a:spcBef>
              <a:spcAft>
                <a:spcPts val="0"/>
              </a:spcAft>
              <a:buNone/>
            </a:pPr>
            <a:r>
              <a:rPr lang="en-US" sz="1900">
                <a:solidFill>
                  <a:srgbClr val="FFFFFF"/>
                </a:solidFill>
                <a:latin typeface="Cambria Math"/>
                <a:ea typeface="Cambria Math"/>
                <a:cs typeface="Cambria Math"/>
                <a:sym typeface="Cambria Math"/>
              </a:rPr>
              <a:t>1</a:t>
            </a:r>
            <a:endParaRPr sz="1900">
              <a:solidFill>
                <a:schemeClr val="dk1"/>
              </a:solidFill>
              <a:latin typeface="Cambria Math"/>
              <a:ea typeface="Cambria Math"/>
              <a:cs typeface="Cambria Math"/>
              <a:sym typeface="Cambria Math"/>
            </a:endParaRPr>
          </a:p>
          <a:p>
            <a:pPr indent="0" lvl="0" marL="0" marR="1366520" rtl="0" algn="ctr">
              <a:lnSpc>
                <a:spcPct val="100000"/>
              </a:lnSpc>
              <a:spcBef>
                <a:spcPts val="550"/>
              </a:spcBef>
              <a:spcAft>
                <a:spcPts val="0"/>
              </a:spcAft>
              <a:buNone/>
            </a:pPr>
            <a:r>
              <a:rPr lang="en-US" sz="1900">
                <a:solidFill>
                  <a:srgbClr val="FFFFFF"/>
                </a:solidFill>
                <a:latin typeface="Cambria Math"/>
                <a:ea typeface="Cambria Math"/>
                <a:cs typeface="Cambria Math"/>
                <a:sym typeface="Cambria Math"/>
              </a:rPr>
              <a:t>1+1 ∗3</a:t>
            </a:r>
            <a:endParaRPr sz="1900">
              <a:solidFill>
                <a:schemeClr val="dk1"/>
              </a:solidFill>
              <a:latin typeface="Cambria Math"/>
              <a:ea typeface="Cambria Math"/>
              <a:cs typeface="Cambria Math"/>
              <a:sym typeface="Cambria Math"/>
            </a:endParaRPr>
          </a:p>
          <a:p>
            <a:pPr indent="0" lvl="0" marL="0" marR="1367790" rtl="0" algn="ctr">
              <a:lnSpc>
                <a:spcPct val="100000"/>
              </a:lnSpc>
              <a:spcBef>
                <a:spcPts val="310"/>
              </a:spcBef>
              <a:spcAft>
                <a:spcPts val="0"/>
              </a:spcAft>
              <a:buNone/>
            </a:pPr>
            <a:r>
              <a:rPr lang="en-US" sz="1900">
                <a:solidFill>
                  <a:srgbClr val="FFFFFF"/>
                </a:solidFill>
                <a:latin typeface="Cambria Math"/>
                <a:ea typeface="Cambria Math"/>
                <a:cs typeface="Cambria Math"/>
                <a:sym typeface="Cambria Math"/>
              </a:rPr>
              <a:t>1</a:t>
            </a:r>
            <a:endParaRPr sz="1900">
              <a:solidFill>
                <a:schemeClr val="dk1"/>
              </a:solidFill>
              <a:latin typeface="Cambria Math"/>
              <a:ea typeface="Cambria Math"/>
              <a:cs typeface="Cambria Math"/>
              <a:sym typeface="Cambria Math"/>
            </a:endParaRPr>
          </a:p>
          <a:p>
            <a:pPr indent="0" lvl="0" marL="0" marR="1366520" rtl="0" algn="ctr">
              <a:lnSpc>
                <a:spcPct val="100000"/>
              </a:lnSpc>
              <a:spcBef>
                <a:spcPts val="555"/>
              </a:spcBef>
              <a:spcAft>
                <a:spcPts val="0"/>
              </a:spcAft>
              <a:buNone/>
            </a:pPr>
            <a:r>
              <a:rPr lang="en-US" sz="1900">
                <a:solidFill>
                  <a:srgbClr val="FFFFFF"/>
                </a:solidFill>
                <a:latin typeface="Cambria Math"/>
                <a:ea typeface="Cambria Math"/>
                <a:cs typeface="Cambria Math"/>
                <a:sym typeface="Cambria Math"/>
              </a:rPr>
              <a:t>1+1 ∗4</a:t>
            </a:r>
            <a:endParaRPr sz="1900">
              <a:solidFill>
                <a:schemeClr val="dk1"/>
              </a:solidFill>
              <a:latin typeface="Cambria Math"/>
              <a:ea typeface="Cambria Math"/>
              <a:cs typeface="Cambria Math"/>
              <a:sym typeface="Cambria Math"/>
            </a:endParaRPr>
          </a:p>
        </p:txBody>
      </p:sp>
      <p:sp>
        <p:nvSpPr>
          <p:cNvPr id="895" name="Google Shape;895;p50"/>
          <p:cNvSpPr txBox="1"/>
          <p:nvPr/>
        </p:nvSpPr>
        <p:spPr>
          <a:xfrm>
            <a:off x="2479801" y="5466079"/>
            <a:ext cx="1128395" cy="42227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2600">
                <a:solidFill>
                  <a:srgbClr val="FFFFFF"/>
                </a:solidFill>
                <a:latin typeface="Cambria Math"/>
                <a:ea typeface="Cambria Math"/>
                <a:cs typeface="Cambria Math"/>
                <a:sym typeface="Cambria Math"/>
              </a:rPr>
              <a:t>0.2</a:t>
            </a:r>
            <a:r>
              <a:rPr lang="en-US" sz="2600">
                <a:solidFill>
                  <a:srgbClr val="FFFFFF"/>
                </a:solidFill>
                <a:latin typeface="Times New Roman"/>
                <a:ea typeface="Times New Roman"/>
                <a:cs typeface="Times New Roman"/>
                <a:sym typeface="Times New Roman"/>
              </a:rPr>
              <a:t>= 0.4</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9" name="Shape 899"/>
        <p:cNvGrpSpPr/>
        <p:nvPr/>
      </p:nvGrpSpPr>
      <p:grpSpPr>
        <a:xfrm>
          <a:off x="0" y="0"/>
          <a:ext cx="0" cy="0"/>
          <a:chOff x="0" y="0"/>
          <a:chExt cx="0" cy="0"/>
        </a:xfrm>
      </p:grpSpPr>
      <p:sp>
        <p:nvSpPr>
          <p:cNvPr id="900" name="Google Shape;900;p51"/>
          <p:cNvSpPr/>
          <p:nvPr/>
        </p:nvSpPr>
        <p:spPr>
          <a:xfrm>
            <a:off x="886967" y="809244"/>
            <a:ext cx="9516110" cy="1325880"/>
          </a:xfrm>
          <a:custGeom>
            <a:rect b="b" l="l" r="r" t="t"/>
            <a:pathLst>
              <a:path extrusionOk="0" h="1325880" w="9516110">
                <a:moveTo>
                  <a:pt x="0" y="1325879"/>
                </a:moveTo>
                <a:lnTo>
                  <a:pt x="9515856" y="1325879"/>
                </a:lnTo>
                <a:lnTo>
                  <a:pt x="9515856" y="0"/>
                </a:lnTo>
                <a:lnTo>
                  <a:pt x="0" y="0"/>
                </a:lnTo>
                <a:lnTo>
                  <a:pt x="0" y="1325879"/>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51"/>
          <p:cNvSpPr txBox="1"/>
          <p:nvPr/>
        </p:nvSpPr>
        <p:spPr>
          <a:xfrm>
            <a:off x="965098" y="1071752"/>
            <a:ext cx="6435090" cy="6965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4400">
                <a:solidFill>
                  <a:srgbClr val="C00000"/>
                </a:solidFill>
                <a:latin typeface="Times New Roman"/>
                <a:ea typeface="Times New Roman"/>
                <a:cs typeface="Times New Roman"/>
                <a:sym typeface="Times New Roman"/>
              </a:rPr>
              <a:t>How to try Hyperparameters</a:t>
            </a:r>
            <a:endParaRPr sz="4400">
              <a:solidFill>
                <a:schemeClr val="dk1"/>
              </a:solidFill>
              <a:latin typeface="Times New Roman"/>
              <a:ea typeface="Times New Roman"/>
              <a:cs typeface="Times New Roman"/>
              <a:sym typeface="Times New Roman"/>
            </a:endParaRPr>
          </a:p>
        </p:txBody>
      </p:sp>
      <p:grpSp>
        <p:nvGrpSpPr>
          <p:cNvPr id="902" name="Google Shape;902;p51"/>
          <p:cNvGrpSpPr/>
          <p:nvPr/>
        </p:nvGrpSpPr>
        <p:grpSpPr>
          <a:xfrm>
            <a:off x="549401" y="1732788"/>
            <a:ext cx="10352278" cy="4733925"/>
            <a:chOff x="549401" y="1732788"/>
            <a:chExt cx="10352278" cy="4733925"/>
          </a:xfrm>
        </p:grpSpPr>
        <p:sp>
          <p:nvSpPr>
            <p:cNvPr id="903" name="Google Shape;903;p51"/>
            <p:cNvSpPr/>
            <p:nvPr/>
          </p:nvSpPr>
          <p:spPr>
            <a:xfrm>
              <a:off x="1386839" y="1732788"/>
              <a:ext cx="9514840" cy="4733925"/>
            </a:xfrm>
            <a:custGeom>
              <a:rect b="b" l="l" r="r" t="t"/>
              <a:pathLst>
                <a:path extrusionOk="0" h="4733925" w="9514840">
                  <a:moveTo>
                    <a:pt x="7147559" y="0"/>
                  </a:moveTo>
                  <a:lnTo>
                    <a:pt x="7147559" y="1183386"/>
                  </a:lnTo>
                  <a:lnTo>
                    <a:pt x="0" y="1183386"/>
                  </a:lnTo>
                  <a:lnTo>
                    <a:pt x="0" y="3550158"/>
                  </a:lnTo>
                  <a:lnTo>
                    <a:pt x="7147559" y="3550158"/>
                  </a:lnTo>
                  <a:lnTo>
                    <a:pt x="7147559" y="4733544"/>
                  </a:lnTo>
                  <a:lnTo>
                    <a:pt x="9514332" y="2366772"/>
                  </a:lnTo>
                  <a:lnTo>
                    <a:pt x="7147559" y="0"/>
                  </a:lnTo>
                  <a:close/>
                </a:path>
              </a:pathLst>
            </a:custGeom>
            <a:solidFill>
              <a:srgbClr val="D2D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51"/>
            <p:cNvSpPr/>
            <p:nvPr/>
          </p:nvSpPr>
          <p:spPr>
            <a:xfrm>
              <a:off x="549401" y="3153918"/>
              <a:ext cx="1399540" cy="1894839"/>
            </a:xfrm>
            <a:custGeom>
              <a:rect b="b" l="l" r="r" t="t"/>
              <a:pathLst>
                <a:path extrusionOk="0" h="1894839" w="1399539">
                  <a:moveTo>
                    <a:pt x="1165860" y="0"/>
                  </a:moveTo>
                  <a:lnTo>
                    <a:pt x="233172" y="0"/>
                  </a:lnTo>
                  <a:lnTo>
                    <a:pt x="186179" y="4737"/>
                  </a:lnTo>
                  <a:lnTo>
                    <a:pt x="142410" y="18323"/>
                  </a:lnTo>
                  <a:lnTo>
                    <a:pt x="102803" y="39821"/>
                  </a:lnTo>
                  <a:lnTo>
                    <a:pt x="68294" y="68294"/>
                  </a:lnTo>
                  <a:lnTo>
                    <a:pt x="39821" y="102803"/>
                  </a:lnTo>
                  <a:lnTo>
                    <a:pt x="18323" y="142410"/>
                  </a:lnTo>
                  <a:lnTo>
                    <a:pt x="4737" y="186179"/>
                  </a:lnTo>
                  <a:lnTo>
                    <a:pt x="0" y="233172"/>
                  </a:lnTo>
                  <a:lnTo>
                    <a:pt x="0" y="1661160"/>
                  </a:lnTo>
                  <a:lnTo>
                    <a:pt x="4737" y="1708152"/>
                  </a:lnTo>
                  <a:lnTo>
                    <a:pt x="18323" y="1751921"/>
                  </a:lnTo>
                  <a:lnTo>
                    <a:pt x="39821" y="1791528"/>
                  </a:lnTo>
                  <a:lnTo>
                    <a:pt x="68294" y="1826037"/>
                  </a:lnTo>
                  <a:lnTo>
                    <a:pt x="102803" y="1854510"/>
                  </a:lnTo>
                  <a:lnTo>
                    <a:pt x="142410" y="1876008"/>
                  </a:lnTo>
                  <a:lnTo>
                    <a:pt x="186179" y="1889594"/>
                  </a:lnTo>
                  <a:lnTo>
                    <a:pt x="233172" y="1894332"/>
                  </a:lnTo>
                  <a:lnTo>
                    <a:pt x="1165860" y="1894332"/>
                  </a:lnTo>
                  <a:lnTo>
                    <a:pt x="1212852" y="1889594"/>
                  </a:lnTo>
                  <a:lnTo>
                    <a:pt x="1256621" y="1876008"/>
                  </a:lnTo>
                  <a:lnTo>
                    <a:pt x="1296228" y="1854510"/>
                  </a:lnTo>
                  <a:lnTo>
                    <a:pt x="1330737" y="1826037"/>
                  </a:lnTo>
                  <a:lnTo>
                    <a:pt x="1359210" y="1791528"/>
                  </a:lnTo>
                  <a:lnTo>
                    <a:pt x="1380708" y="1751921"/>
                  </a:lnTo>
                  <a:lnTo>
                    <a:pt x="1394294" y="1708152"/>
                  </a:lnTo>
                  <a:lnTo>
                    <a:pt x="1399032" y="1661160"/>
                  </a:lnTo>
                  <a:lnTo>
                    <a:pt x="1399032" y="233172"/>
                  </a:lnTo>
                  <a:lnTo>
                    <a:pt x="1394294" y="186179"/>
                  </a:lnTo>
                  <a:lnTo>
                    <a:pt x="1380708" y="142410"/>
                  </a:lnTo>
                  <a:lnTo>
                    <a:pt x="1359210" y="102803"/>
                  </a:lnTo>
                  <a:lnTo>
                    <a:pt x="1330737" y="68294"/>
                  </a:lnTo>
                  <a:lnTo>
                    <a:pt x="1296228" y="39821"/>
                  </a:lnTo>
                  <a:lnTo>
                    <a:pt x="1256621" y="18323"/>
                  </a:lnTo>
                  <a:lnTo>
                    <a:pt x="1212852" y="4737"/>
                  </a:lnTo>
                  <a:lnTo>
                    <a:pt x="1165860"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51"/>
            <p:cNvSpPr/>
            <p:nvPr/>
          </p:nvSpPr>
          <p:spPr>
            <a:xfrm>
              <a:off x="549401" y="3153918"/>
              <a:ext cx="1399540" cy="1894839"/>
            </a:xfrm>
            <a:custGeom>
              <a:rect b="b" l="l" r="r" t="t"/>
              <a:pathLst>
                <a:path extrusionOk="0" h="1894839" w="1399539">
                  <a:moveTo>
                    <a:pt x="0" y="233172"/>
                  </a:moveTo>
                  <a:lnTo>
                    <a:pt x="4737" y="186179"/>
                  </a:lnTo>
                  <a:lnTo>
                    <a:pt x="18323" y="142410"/>
                  </a:lnTo>
                  <a:lnTo>
                    <a:pt x="39821" y="102803"/>
                  </a:lnTo>
                  <a:lnTo>
                    <a:pt x="68294" y="68294"/>
                  </a:lnTo>
                  <a:lnTo>
                    <a:pt x="102803" y="39821"/>
                  </a:lnTo>
                  <a:lnTo>
                    <a:pt x="142410" y="18323"/>
                  </a:lnTo>
                  <a:lnTo>
                    <a:pt x="186179" y="4737"/>
                  </a:lnTo>
                  <a:lnTo>
                    <a:pt x="233172" y="0"/>
                  </a:lnTo>
                  <a:lnTo>
                    <a:pt x="1165860" y="0"/>
                  </a:lnTo>
                  <a:lnTo>
                    <a:pt x="1212852" y="4737"/>
                  </a:lnTo>
                  <a:lnTo>
                    <a:pt x="1256621" y="18323"/>
                  </a:lnTo>
                  <a:lnTo>
                    <a:pt x="1296228" y="39821"/>
                  </a:lnTo>
                  <a:lnTo>
                    <a:pt x="1330737" y="68294"/>
                  </a:lnTo>
                  <a:lnTo>
                    <a:pt x="1359210" y="102803"/>
                  </a:lnTo>
                  <a:lnTo>
                    <a:pt x="1380708" y="142410"/>
                  </a:lnTo>
                  <a:lnTo>
                    <a:pt x="1394294" y="186179"/>
                  </a:lnTo>
                  <a:lnTo>
                    <a:pt x="1399032" y="233172"/>
                  </a:lnTo>
                  <a:lnTo>
                    <a:pt x="1399032" y="1661160"/>
                  </a:lnTo>
                  <a:lnTo>
                    <a:pt x="1394294" y="1708152"/>
                  </a:lnTo>
                  <a:lnTo>
                    <a:pt x="1380708" y="1751921"/>
                  </a:lnTo>
                  <a:lnTo>
                    <a:pt x="1359210" y="1791528"/>
                  </a:lnTo>
                  <a:lnTo>
                    <a:pt x="1330737" y="1826037"/>
                  </a:lnTo>
                  <a:lnTo>
                    <a:pt x="1296228" y="1854510"/>
                  </a:lnTo>
                  <a:lnTo>
                    <a:pt x="1256621" y="1876008"/>
                  </a:lnTo>
                  <a:lnTo>
                    <a:pt x="1212852" y="1889594"/>
                  </a:lnTo>
                  <a:lnTo>
                    <a:pt x="1165860" y="1894332"/>
                  </a:lnTo>
                  <a:lnTo>
                    <a:pt x="233172" y="1894332"/>
                  </a:lnTo>
                  <a:lnTo>
                    <a:pt x="186179" y="1889594"/>
                  </a:lnTo>
                  <a:lnTo>
                    <a:pt x="142410" y="1876008"/>
                  </a:lnTo>
                  <a:lnTo>
                    <a:pt x="102803" y="1854510"/>
                  </a:lnTo>
                  <a:lnTo>
                    <a:pt x="68294" y="1826037"/>
                  </a:lnTo>
                  <a:lnTo>
                    <a:pt x="39821" y="1791528"/>
                  </a:lnTo>
                  <a:lnTo>
                    <a:pt x="18323" y="1751921"/>
                  </a:lnTo>
                  <a:lnTo>
                    <a:pt x="4737" y="1708152"/>
                  </a:lnTo>
                  <a:lnTo>
                    <a:pt x="0" y="1661160"/>
                  </a:lnTo>
                  <a:lnTo>
                    <a:pt x="0" y="233172"/>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06" name="Google Shape;906;p51"/>
          <p:cNvSpPr txBox="1"/>
          <p:nvPr/>
        </p:nvSpPr>
        <p:spPr>
          <a:xfrm>
            <a:off x="767892" y="3763517"/>
            <a:ext cx="989965" cy="621665"/>
          </a:xfrm>
          <a:prstGeom prst="rect">
            <a:avLst/>
          </a:prstGeom>
          <a:noFill/>
          <a:ln>
            <a:noFill/>
          </a:ln>
        </p:spPr>
        <p:txBody>
          <a:bodyPr anchorCtr="0" anchor="t" bIns="0" lIns="0" spcFirstLastPara="1" rIns="0" wrap="square" tIns="58400">
            <a:spAutoFit/>
          </a:bodyPr>
          <a:lstStyle/>
          <a:p>
            <a:pPr indent="-238125" lvl="0" marL="250190" marR="5080" rtl="0" algn="l">
              <a:lnSpc>
                <a:spcPct val="103333"/>
              </a:lnSpc>
              <a:spcBef>
                <a:spcPts val="0"/>
              </a:spcBef>
              <a:spcAft>
                <a:spcPts val="0"/>
              </a:spcAft>
              <a:buNone/>
            </a:pPr>
            <a:r>
              <a:rPr lang="en-US" sz="2100">
                <a:solidFill>
                  <a:schemeClr val="dk1"/>
                </a:solidFill>
                <a:latin typeface="Times New Roman"/>
                <a:ea typeface="Times New Roman"/>
                <a:cs typeface="Times New Roman"/>
                <a:sym typeface="Times New Roman"/>
              </a:rPr>
              <a:t>Learning  Rate</a:t>
            </a:r>
            <a:endParaRPr sz="2100">
              <a:solidFill>
                <a:schemeClr val="dk1"/>
              </a:solidFill>
              <a:latin typeface="Times New Roman"/>
              <a:ea typeface="Times New Roman"/>
              <a:cs typeface="Times New Roman"/>
              <a:sym typeface="Times New Roman"/>
            </a:endParaRPr>
          </a:p>
        </p:txBody>
      </p:sp>
      <p:grpSp>
        <p:nvGrpSpPr>
          <p:cNvPr id="907" name="Google Shape;907;p51"/>
          <p:cNvGrpSpPr/>
          <p:nvPr/>
        </p:nvGrpSpPr>
        <p:grpSpPr>
          <a:xfrm>
            <a:off x="2181605" y="3153917"/>
            <a:ext cx="1399540" cy="1894839"/>
            <a:chOff x="2181605" y="3153917"/>
            <a:chExt cx="1399540" cy="1894839"/>
          </a:xfrm>
        </p:grpSpPr>
        <p:sp>
          <p:nvSpPr>
            <p:cNvPr id="908" name="Google Shape;908;p51"/>
            <p:cNvSpPr/>
            <p:nvPr/>
          </p:nvSpPr>
          <p:spPr>
            <a:xfrm>
              <a:off x="2181605" y="3153917"/>
              <a:ext cx="1399540" cy="1894839"/>
            </a:xfrm>
            <a:custGeom>
              <a:rect b="b" l="l" r="r" t="t"/>
              <a:pathLst>
                <a:path extrusionOk="0" h="1894839" w="1399539">
                  <a:moveTo>
                    <a:pt x="1165859" y="0"/>
                  </a:moveTo>
                  <a:lnTo>
                    <a:pt x="233171" y="0"/>
                  </a:lnTo>
                  <a:lnTo>
                    <a:pt x="186179" y="4737"/>
                  </a:lnTo>
                  <a:lnTo>
                    <a:pt x="142410" y="18323"/>
                  </a:lnTo>
                  <a:lnTo>
                    <a:pt x="102803" y="39821"/>
                  </a:lnTo>
                  <a:lnTo>
                    <a:pt x="68294" y="68294"/>
                  </a:lnTo>
                  <a:lnTo>
                    <a:pt x="39821" y="102803"/>
                  </a:lnTo>
                  <a:lnTo>
                    <a:pt x="18323" y="142410"/>
                  </a:lnTo>
                  <a:lnTo>
                    <a:pt x="4737" y="186179"/>
                  </a:lnTo>
                  <a:lnTo>
                    <a:pt x="0" y="233172"/>
                  </a:lnTo>
                  <a:lnTo>
                    <a:pt x="0" y="1661160"/>
                  </a:lnTo>
                  <a:lnTo>
                    <a:pt x="4737" y="1708152"/>
                  </a:lnTo>
                  <a:lnTo>
                    <a:pt x="18323" y="1751921"/>
                  </a:lnTo>
                  <a:lnTo>
                    <a:pt x="39821" y="1791528"/>
                  </a:lnTo>
                  <a:lnTo>
                    <a:pt x="68294" y="1826037"/>
                  </a:lnTo>
                  <a:lnTo>
                    <a:pt x="102803" y="1854510"/>
                  </a:lnTo>
                  <a:lnTo>
                    <a:pt x="142410" y="1876008"/>
                  </a:lnTo>
                  <a:lnTo>
                    <a:pt x="186179" y="1889594"/>
                  </a:lnTo>
                  <a:lnTo>
                    <a:pt x="233171" y="1894332"/>
                  </a:lnTo>
                  <a:lnTo>
                    <a:pt x="1165859" y="1894332"/>
                  </a:lnTo>
                  <a:lnTo>
                    <a:pt x="1212852" y="1889594"/>
                  </a:lnTo>
                  <a:lnTo>
                    <a:pt x="1256621" y="1876008"/>
                  </a:lnTo>
                  <a:lnTo>
                    <a:pt x="1296228" y="1854510"/>
                  </a:lnTo>
                  <a:lnTo>
                    <a:pt x="1330737" y="1826037"/>
                  </a:lnTo>
                  <a:lnTo>
                    <a:pt x="1359210" y="1791528"/>
                  </a:lnTo>
                  <a:lnTo>
                    <a:pt x="1380708" y="1751921"/>
                  </a:lnTo>
                  <a:lnTo>
                    <a:pt x="1394294" y="1708152"/>
                  </a:lnTo>
                  <a:lnTo>
                    <a:pt x="1399032" y="1661160"/>
                  </a:lnTo>
                  <a:lnTo>
                    <a:pt x="1399032" y="233172"/>
                  </a:lnTo>
                  <a:lnTo>
                    <a:pt x="1394294" y="186179"/>
                  </a:lnTo>
                  <a:lnTo>
                    <a:pt x="1380708" y="142410"/>
                  </a:lnTo>
                  <a:lnTo>
                    <a:pt x="1359210" y="102803"/>
                  </a:lnTo>
                  <a:lnTo>
                    <a:pt x="1330737" y="68294"/>
                  </a:lnTo>
                  <a:lnTo>
                    <a:pt x="1296228" y="39821"/>
                  </a:lnTo>
                  <a:lnTo>
                    <a:pt x="1256621" y="18323"/>
                  </a:lnTo>
                  <a:lnTo>
                    <a:pt x="1212852" y="4737"/>
                  </a:lnTo>
                  <a:lnTo>
                    <a:pt x="1165859" y="0"/>
                  </a:lnTo>
                  <a:close/>
                </a:path>
              </a:pathLst>
            </a:custGeom>
            <a:solidFill>
              <a:srgbClr val="55BBD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51"/>
            <p:cNvSpPr/>
            <p:nvPr/>
          </p:nvSpPr>
          <p:spPr>
            <a:xfrm>
              <a:off x="2181605" y="3153917"/>
              <a:ext cx="1399540" cy="1894839"/>
            </a:xfrm>
            <a:custGeom>
              <a:rect b="b" l="l" r="r" t="t"/>
              <a:pathLst>
                <a:path extrusionOk="0" h="1894839" w="1399539">
                  <a:moveTo>
                    <a:pt x="0" y="233172"/>
                  </a:moveTo>
                  <a:lnTo>
                    <a:pt x="4737" y="186179"/>
                  </a:lnTo>
                  <a:lnTo>
                    <a:pt x="18323" y="142410"/>
                  </a:lnTo>
                  <a:lnTo>
                    <a:pt x="39821" y="102803"/>
                  </a:lnTo>
                  <a:lnTo>
                    <a:pt x="68294" y="68294"/>
                  </a:lnTo>
                  <a:lnTo>
                    <a:pt x="102803" y="39821"/>
                  </a:lnTo>
                  <a:lnTo>
                    <a:pt x="142410" y="18323"/>
                  </a:lnTo>
                  <a:lnTo>
                    <a:pt x="186179" y="4737"/>
                  </a:lnTo>
                  <a:lnTo>
                    <a:pt x="233171" y="0"/>
                  </a:lnTo>
                  <a:lnTo>
                    <a:pt x="1165859" y="0"/>
                  </a:lnTo>
                  <a:lnTo>
                    <a:pt x="1212852" y="4737"/>
                  </a:lnTo>
                  <a:lnTo>
                    <a:pt x="1256621" y="18323"/>
                  </a:lnTo>
                  <a:lnTo>
                    <a:pt x="1296228" y="39821"/>
                  </a:lnTo>
                  <a:lnTo>
                    <a:pt x="1330737" y="68294"/>
                  </a:lnTo>
                  <a:lnTo>
                    <a:pt x="1359210" y="102803"/>
                  </a:lnTo>
                  <a:lnTo>
                    <a:pt x="1380708" y="142410"/>
                  </a:lnTo>
                  <a:lnTo>
                    <a:pt x="1394294" y="186179"/>
                  </a:lnTo>
                  <a:lnTo>
                    <a:pt x="1399032" y="233172"/>
                  </a:lnTo>
                  <a:lnTo>
                    <a:pt x="1399032" y="1661160"/>
                  </a:lnTo>
                  <a:lnTo>
                    <a:pt x="1394294" y="1708152"/>
                  </a:lnTo>
                  <a:lnTo>
                    <a:pt x="1380708" y="1751921"/>
                  </a:lnTo>
                  <a:lnTo>
                    <a:pt x="1359210" y="1791528"/>
                  </a:lnTo>
                  <a:lnTo>
                    <a:pt x="1330737" y="1826037"/>
                  </a:lnTo>
                  <a:lnTo>
                    <a:pt x="1296228" y="1854510"/>
                  </a:lnTo>
                  <a:lnTo>
                    <a:pt x="1256621" y="1876008"/>
                  </a:lnTo>
                  <a:lnTo>
                    <a:pt x="1212852" y="1889594"/>
                  </a:lnTo>
                  <a:lnTo>
                    <a:pt x="1165859" y="1894332"/>
                  </a:lnTo>
                  <a:lnTo>
                    <a:pt x="233171" y="1894332"/>
                  </a:lnTo>
                  <a:lnTo>
                    <a:pt x="186179" y="1889594"/>
                  </a:lnTo>
                  <a:lnTo>
                    <a:pt x="142410" y="1876008"/>
                  </a:lnTo>
                  <a:lnTo>
                    <a:pt x="102803" y="1854510"/>
                  </a:lnTo>
                  <a:lnTo>
                    <a:pt x="68294" y="1826037"/>
                  </a:lnTo>
                  <a:lnTo>
                    <a:pt x="39821" y="1791528"/>
                  </a:lnTo>
                  <a:lnTo>
                    <a:pt x="18323" y="1751921"/>
                  </a:lnTo>
                  <a:lnTo>
                    <a:pt x="4737" y="1708152"/>
                  </a:lnTo>
                  <a:lnTo>
                    <a:pt x="0" y="1661160"/>
                  </a:lnTo>
                  <a:lnTo>
                    <a:pt x="0" y="233172"/>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0" name="Google Shape;910;p51"/>
          <p:cNvSpPr txBox="1"/>
          <p:nvPr/>
        </p:nvSpPr>
        <p:spPr>
          <a:xfrm>
            <a:off x="2473579" y="3763517"/>
            <a:ext cx="812165" cy="621665"/>
          </a:xfrm>
          <a:prstGeom prst="rect">
            <a:avLst/>
          </a:prstGeom>
          <a:noFill/>
          <a:ln>
            <a:noFill/>
          </a:ln>
        </p:spPr>
        <p:txBody>
          <a:bodyPr anchorCtr="0" anchor="t" bIns="0" lIns="0" spcFirstLastPara="1" rIns="0" wrap="square" tIns="58400">
            <a:spAutoFit/>
          </a:bodyPr>
          <a:lstStyle/>
          <a:p>
            <a:pPr indent="-132715" lvl="0" marL="144780" marR="5080" rtl="0" algn="l">
              <a:lnSpc>
                <a:spcPct val="103333"/>
              </a:lnSpc>
              <a:spcBef>
                <a:spcPts val="0"/>
              </a:spcBef>
              <a:spcAft>
                <a:spcPts val="0"/>
              </a:spcAft>
              <a:buNone/>
            </a:pPr>
            <a:r>
              <a:rPr lang="en-US" sz="2100">
                <a:solidFill>
                  <a:schemeClr val="dk1"/>
                </a:solidFill>
                <a:latin typeface="Times New Roman"/>
                <a:ea typeface="Times New Roman"/>
                <a:cs typeface="Times New Roman"/>
                <a:sym typeface="Times New Roman"/>
              </a:rPr>
              <a:t>Hidden  units</a:t>
            </a:r>
            <a:endParaRPr sz="2100">
              <a:solidFill>
                <a:schemeClr val="dk1"/>
              </a:solidFill>
              <a:latin typeface="Times New Roman"/>
              <a:ea typeface="Times New Roman"/>
              <a:cs typeface="Times New Roman"/>
              <a:sym typeface="Times New Roman"/>
            </a:endParaRPr>
          </a:p>
        </p:txBody>
      </p:sp>
      <p:grpSp>
        <p:nvGrpSpPr>
          <p:cNvPr id="911" name="Google Shape;911;p51"/>
          <p:cNvGrpSpPr/>
          <p:nvPr/>
        </p:nvGrpSpPr>
        <p:grpSpPr>
          <a:xfrm>
            <a:off x="3813810" y="3153917"/>
            <a:ext cx="1399540" cy="1894839"/>
            <a:chOff x="3813810" y="3153917"/>
            <a:chExt cx="1399540" cy="1894839"/>
          </a:xfrm>
        </p:grpSpPr>
        <p:sp>
          <p:nvSpPr>
            <p:cNvPr id="912" name="Google Shape;912;p51"/>
            <p:cNvSpPr/>
            <p:nvPr/>
          </p:nvSpPr>
          <p:spPr>
            <a:xfrm>
              <a:off x="3813810" y="3153917"/>
              <a:ext cx="1399540" cy="1894839"/>
            </a:xfrm>
            <a:custGeom>
              <a:rect b="b" l="l" r="r" t="t"/>
              <a:pathLst>
                <a:path extrusionOk="0" h="1894839" w="1399539">
                  <a:moveTo>
                    <a:pt x="1165860" y="0"/>
                  </a:moveTo>
                  <a:lnTo>
                    <a:pt x="233172" y="0"/>
                  </a:lnTo>
                  <a:lnTo>
                    <a:pt x="186179" y="4737"/>
                  </a:lnTo>
                  <a:lnTo>
                    <a:pt x="142410" y="18323"/>
                  </a:lnTo>
                  <a:lnTo>
                    <a:pt x="102803" y="39821"/>
                  </a:lnTo>
                  <a:lnTo>
                    <a:pt x="68294" y="68294"/>
                  </a:lnTo>
                  <a:lnTo>
                    <a:pt x="39821" y="102803"/>
                  </a:lnTo>
                  <a:lnTo>
                    <a:pt x="18323" y="142410"/>
                  </a:lnTo>
                  <a:lnTo>
                    <a:pt x="4737" y="186179"/>
                  </a:lnTo>
                  <a:lnTo>
                    <a:pt x="0" y="233172"/>
                  </a:lnTo>
                  <a:lnTo>
                    <a:pt x="0" y="1661160"/>
                  </a:lnTo>
                  <a:lnTo>
                    <a:pt x="4737" y="1708152"/>
                  </a:lnTo>
                  <a:lnTo>
                    <a:pt x="18323" y="1751921"/>
                  </a:lnTo>
                  <a:lnTo>
                    <a:pt x="39821" y="1791528"/>
                  </a:lnTo>
                  <a:lnTo>
                    <a:pt x="68294" y="1826037"/>
                  </a:lnTo>
                  <a:lnTo>
                    <a:pt x="102803" y="1854510"/>
                  </a:lnTo>
                  <a:lnTo>
                    <a:pt x="142410" y="1876008"/>
                  </a:lnTo>
                  <a:lnTo>
                    <a:pt x="186179" y="1889594"/>
                  </a:lnTo>
                  <a:lnTo>
                    <a:pt x="233172" y="1894332"/>
                  </a:lnTo>
                  <a:lnTo>
                    <a:pt x="1165860" y="1894332"/>
                  </a:lnTo>
                  <a:lnTo>
                    <a:pt x="1212852" y="1889594"/>
                  </a:lnTo>
                  <a:lnTo>
                    <a:pt x="1256621" y="1876008"/>
                  </a:lnTo>
                  <a:lnTo>
                    <a:pt x="1296228" y="1854510"/>
                  </a:lnTo>
                  <a:lnTo>
                    <a:pt x="1330737" y="1826037"/>
                  </a:lnTo>
                  <a:lnTo>
                    <a:pt x="1359210" y="1791528"/>
                  </a:lnTo>
                  <a:lnTo>
                    <a:pt x="1380708" y="1751921"/>
                  </a:lnTo>
                  <a:lnTo>
                    <a:pt x="1394294" y="1708152"/>
                  </a:lnTo>
                  <a:lnTo>
                    <a:pt x="1399031" y="1661160"/>
                  </a:lnTo>
                  <a:lnTo>
                    <a:pt x="1399031" y="233172"/>
                  </a:lnTo>
                  <a:lnTo>
                    <a:pt x="1394294" y="186179"/>
                  </a:lnTo>
                  <a:lnTo>
                    <a:pt x="1380708" y="142410"/>
                  </a:lnTo>
                  <a:lnTo>
                    <a:pt x="1359210" y="102803"/>
                  </a:lnTo>
                  <a:lnTo>
                    <a:pt x="1330737" y="68294"/>
                  </a:lnTo>
                  <a:lnTo>
                    <a:pt x="1296228" y="39821"/>
                  </a:lnTo>
                  <a:lnTo>
                    <a:pt x="1256621" y="18323"/>
                  </a:lnTo>
                  <a:lnTo>
                    <a:pt x="1212852" y="4737"/>
                  </a:lnTo>
                  <a:lnTo>
                    <a:pt x="1165860" y="0"/>
                  </a:lnTo>
                  <a:close/>
                </a:path>
              </a:pathLst>
            </a:custGeom>
            <a:solidFill>
              <a:srgbClr val="52C9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51"/>
            <p:cNvSpPr/>
            <p:nvPr/>
          </p:nvSpPr>
          <p:spPr>
            <a:xfrm>
              <a:off x="3813810" y="3153917"/>
              <a:ext cx="1399540" cy="1894839"/>
            </a:xfrm>
            <a:custGeom>
              <a:rect b="b" l="l" r="r" t="t"/>
              <a:pathLst>
                <a:path extrusionOk="0" h="1894839" w="1399539">
                  <a:moveTo>
                    <a:pt x="0" y="233172"/>
                  </a:moveTo>
                  <a:lnTo>
                    <a:pt x="4737" y="186179"/>
                  </a:lnTo>
                  <a:lnTo>
                    <a:pt x="18323" y="142410"/>
                  </a:lnTo>
                  <a:lnTo>
                    <a:pt x="39821" y="102803"/>
                  </a:lnTo>
                  <a:lnTo>
                    <a:pt x="68294" y="68294"/>
                  </a:lnTo>
                  <a:lnTo>
                    <a:pt x="102803" y="39821"/>
                  </a:lnTo>
                  <a:lnTo>
                    <a:pt x="142410" y="18323"/>
                  </a:lnTo>
                  <a:lnTo>
                    <a:pt x="186179" y="4737"/>
                  </a:lnTo>
                  <a:lnTo>
                    <a:pt x="233172" y="0"/>
                  </a:lnTo>
                  <a:lnTo>
                    <a:pt x="1165860" y="0"/>
                  </a:lnTo>
                  <a:lnTo>
                    <a:pt x="1212852" y="4737"/>
                  </a:lnTo>
                  <a:lnTo>
                    <a:pt x="1256621" y="18323"/>
                  </a:lnTo>
                  <a:lnTo>
                    <a:pt x="1296228" y="39821"/>
                  </a:lnTo>
                  <a:lnTo>
                    <a:pt x="1330737" y="68294"/>
                  </a:lnTo>
                  <a:lnTo>
                    <a:pt x="1359210" y="102803"/>
                  </a:lnTo>
                  <a:lnTo>
                    <a:pt x="1380708" y="142410"/>
                  </a:lnTo>
                  <a:lnTo>
                    <a:pt x="1394294" y="186179"/>
                  </a:lnTo>
                  <a:lnTo>
                    <a:pt x="1399031" y="233172"/>
                  </a:lnTo>
                  <a:lnTo>
                    <a:pt x="1399031" y="1661160"/>
                  </a:lnTo>
                  <a:lnTo>
                    <a:pt x="1394294" y="1708152"/>
                  </a:lnTo>
                  <a:lnTo>
                    <a:pt x="1380708" y="1751921"/>
                  </a:lnTo>
                  <a:lnTo>
                    <a:pt x="1359210" y="1791528"/>
                  </a:lnTo>
                  <a:lnTo>
                    <a:pt x="1330737" y="1826037"/>
                  </a:lnTo>
                  <a:lnTo>
                    <a:pt x="1296228" y="1854510"/>
                  </a:lnTo>
                  <a:lnTo>
                    <a:pt x="1256621" y="1876008"/>
                  </a:lnTo>
                  <a:lnTo>
                    <a:pt x="1212852" y="1889594"/>
                  </a:lnTo>
                  <a:lnTo>
                    <a:pt x="1165860" y="1894332"/>
                  </a:lnTo>
                  <a:lnTo>
                    <a:pt x="233172" y="1894332"/>
                  </a:lnTo>
                  <a:lnTo>
                    <a:pt x="186179" y="1889594"/>
                  </a:lnTo>
                  <a:lnTo>
                    <a:pt x="142410" y="1876008"/>
                  </a:lnTo>
                  <a:lnTo>
                    <a:pt x="102803" y="1854510"/>
                  </a:lnTo>
                  <a:lnTo>
                    <a:pt x="68294" y="1826037"/>
                  </a:lnTo>
                  <a:lnTo>
                    <a:pt x="39821" y="1791528"/>
                  </a:lnTo>
                  <a:lnTo>
                    <a:pt x="18323" y="1751921"/>
                  </a:lnTo>
                  <a:lnTo>
                    <a:pt x="4737" y="1708152"/>
                  </a:lnTo>
                  <a:lnTo>
                    <a:pt x="0" y="1661160"/>
                  </a:lnTo>
                  <a:lnTo>
                    <a:pt x="0" y="233172"/>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4" name="Google Shape;914;p51"/>
          <p:cNvSpPr txBox="1"/>
          <p:nvPr/>
        </p:nvSpPr>
        <p:spPr>
          <a:xfrm>
            <a:off x="3968622" y="3763517"/>
            <a:ext cx="1085215" cy="621665"/>
          </a:xfrm>
          <a:prstGeom prst="rect">
            <a:avLst/>
          </a:prstGeom>
          <a:noFill/>
          <a:ln>
            <a:noFill/>
          </a:ln>
        </p:spPr>
        <p:txBody>
          <a:bodyPr anchorCtr="0" anchor="t" bIns="0" lIns="0" spcFirstLastPara="1" rIns="0" wrap="square" tIns="58400">
            <a:spAutoFit/>
          </a:bodyPr>
          <a:lstStyle/>
          <a:p>
            <a:pPr indent="269240" lvl="0" marL="12700" marR="5080" rtl="0" algn="l">
              <a:lnSpc>
                <a:spcPct val="103333"/>
              </a:lnSpc>
              <a:spcBef>
                <a:spcPts val="0"/>
              </a:spcBef>
              <a:spcAft>
                <a:spcPts val="0"/>
              </a:spcAft>
              <a:buNone/>
            </a:pPr>
            <a:r>
              <a:rPr lang="en-US" sz="2100">
                <a:solidFill>
                  <a:schemeClr val="dk1"/>
                </a:solidFill>
                <a:latin typeface="Times New Roman"/>
                <a:ea typeface="Times New Roman"/>
                <a:cs typeface="Times New Roman"/>
                <a:sym typeface="Times New Roman"/>
              </a:rPr>
              <a:t>Mini  batch size</a:t>
            </a:r>
            <a:endParaRPr sz="2100">
              <a:solidFill>
                <a:schemeClr val="dk1"/>
              </a:solidFill>
              <a:latin typeface="Times New Roman"/>
              <a:ea typeface="Times New Roman"/>
              <a:cs typeface="Times New Roman"/>
              <a:sym typeface="Times New Roman"/>
            </a:endParaRPr>
          </a:p>
        </p:txBody>
      </p:sp>
      <p:grpSp>
        <p:nvGrpSpPr>
          <p:cNvPr id="915" name="Google Shape;915;p51"/>
          <p:cNvGrpSpPr/>
          <p:nvPr/>
        </p:nvGrpSpPr>
        <p:grpSpPr>
          <a:xfrm>
            <a:off x="5446013" y="3153917"/>
            <a:ext cx="1397635" cy="1894839"/>
            <a:chOff x="5446013" y="3153917"/>
            <a:chExt cx="1397635" cy="1894839"/>
          </a:xfrm>
        </p:grpSpPr>
        <p:sp>
          <p:nvSpPr>
            <p:cNvPr id="916" name="Google Shape;916;p51"/>
            <p:cNvSpPr/>
            <p:nvPr/>
          </p:nvSpPr>
          <p:spPr>
            <a:xfrm>
              <a:off x="5446013" y="3153917"/>
              <a:ext cx="1397635" cy="1894839"/>
            </a:xfrm>
            <a:custGeom>
              <a:rect b="b" l="l" r="r" t="t"/>
              <a:pathLst>
                <a:path extrusionOk="0" h="1894839" w="1397634">
                  <a:moveTo>
                    <a:pt x="1164589" y="0"/>
                  </a:moveTo>
                  <a:lnTo>
                    <a:pt x="232918" y="0"/>
                  </a:lnTo>
                  <a:lnTo>
                    <a:pt x="185972" y="4731"/>
                  </a:lnTo>
                  <a:lnTo>
                    <a:pt x="142249" y="18301"/>
                  </a:lnTo>
                  <a:lnTo>
                    <a:pt x="102685" y="39775"/>
                  </a:lnTo>
                  <a:lnTo>
                    <a:pt x="68214" y="68214"/>
                  </a:lnTo>
                  <a:lnTo>
                    <a:pt x="39775" y="102685"/>
                  </a:lnTo>
                  <a:lnTo>
                    <a:pt x="18301" y="142249"/>
                  </a:lnTo>
                  <a:lnTo>
                    <a:pt x="4731" y="185972"/>
                  </a:lnTo>
                  <a:lnTo>
                    <a:pt x="0" y="232918"/>
                  </a:lnTo>
                  <a:lnTo>
                    <a:pt x="0" y="1661414"/>
                  </a:lnTo>
                  <a:lnTo>
                    <a:pt x="4731" y="1708359"/>
                  </a:lnTo>
                  <a:lnTo>
                    <a:pt x="18301" y="1752082"/>
                  </a:lnTo>
                  <a:lnTo>
                    <a:pt x="39775" y="1791646"/>
                  </a:lnTo>
                  <a:lnTo>
                    <a:pt x="68214" y="1826117"/>
                  </a:lnTo>
                  <a:lnTo>
                    <a:pt x="102685" y="1854556"/>
                  </a:lnTo>
                  <a:lnTo>
                    <a:pt x="142249" y="1876030"/>
                  </a:lnTo>
                  <a:lnTo>
                    <a:pt x="185972" y="1889600"/>
                  </a:lnTo>
                  <a:lnTo>
                    <a:pt x="232918" y="1894332"/>
                  </a:lnTo>
                  <a:lnTo>
                    <a:pt x="1164589" y="1894332"/>
                  </a:lnTo>
                  <a:lnTo>
                    <a:pt x="1211535" y="1889600"/>
                  </a:lnTo>
                  <a:lnTo>
                    <a:pt x="1255258" y="1876030"/>
                  </a:lnTo>
                  <a:lnTo>
                    <a:pt x="1294822" y="1854556"/>
                  </a:lnTo>
                  <a:lnTo>
                    <a:pt x="1329293" y="1826117"/>
                  </a:lnTo>
                  <a:lnTo>
                    <a:pt x="1357732" y="1791646"/>
                  </a:lnTo>
                  <a:lnTo>
                    <a:pt x="1379206" y="1752082"/>
                  </a:lnTo>
                  <a:lnTo>
                    <a:pt x="1392776" y="1708359"/>
                  </a:lnTo>
                  <a:lnTo>
                    <a:pt x="1397508" y="1661414"/>
                  </a:lnTo>
                  <a:lnTo>
                    <a:pt x="1397508" y="232918"/>
                  </a:lnTo>
                  <a:lnTo>
                    <a:pt x="1392776" y="185972"/>
                  </a:lnTo>
                  <a:lnTo>
                    <a:pt x="1379206" y="142249"/>
                  </a:lnTo>
                  <a:lnTo>
                    <a:pt x="1357732" y="102685"/>
                  </a:lnTo>
                  <a:lnTo>
                    <a:pt x="1329293" y="68214"/>
                  </a:lnTo>
                  <a:lnTo>
                    <a:pt x="1294822" y="39775"/>
                  </a:lnTo>
                  <a:lnTo>
                    <a:pt x="1255258" y="18301"/>
                  </a:lnTo>
                  <a:lnTo>
                    <a:pt x="1211535" y="4731"/>
                  </a:lnTo>
                  <a:lnTo>
                    <a:pt x="1164589" y="0"/>
                  </a:lnTo>
                  <a:close/>
                </a:path>
              </a:pathLst>
            </a:custGeom>
            <a:solidFill>
              <a:srgbClr val="4DC5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51"/>
            <p:cNvSpPr/>
            <p:nvPr/>
          </p:nvSpPr>
          <p:spPr>
            <a:xfrm>
              <a:off x="5446013" y="3153917"/>
              <a:ext cx="1397635" cy="1894839"/>
            </a:xfrm>
            <a:custGeom>
              <a:rect b="b" l="l" r="r" t="t"/>
              <a:pathLst>
                <a:path extrusionOk="0" h="1894839" w="1397634">
                  <a:moveTo>
                    <a:pt x="0" y="232918"/>
                  </a:moveTo>
                  <a:lnTo>
                    <a:pt x="4731" y="185972"/>
                  </a:lnTo>
                  <a:lnTo>
                    <a:pt x="18301" y="142249"/>
                  </a:lnTo>
                  <a:lnTo>
                    <a:pt x="39775" y="102685"/>
                  </a:lnTo>
                  <a:lnTo>
                    <a:pt x="68214" y="68214"/>
                  </a:lnTo>
                  <a:lnTo>
                    <a:pt x="102685" y="39775"/>
                  </a:lnTo>
                  <a:lnTo>
                    <a:pt x="142249" y="18301"/>
                  </a:lnTo>
                  <a:lnTo>
                    <a:pt x="185972" y="4731"/>
                  </a:lnTo>
                  <a:lnTo>
                    <a:pt x="232918" y="0"/>
                  </a:lnTo>
                  <a:lnTo>
                    <a:pt x="1164589" y="0"/>
                  </a:lnTo>
                  <a:lnTo>
                    <a:pt x="1211535" y="4731"/>
                  </a:lnTo>
                  <a:lnTo>
                    <a:pt x="1255258" y="18301"/>
                  </a:lnTo>
                  <a:lnTo>
                    <a:pt x="1294822" y="39775"/>
                  </a:lnTo>
                  <a:lnTo>
                    <a:pt x="1329293" y="68214"/>
                  </a:lnTo>
                  <a:lnTo>
                    <a:pt x="1357732" y="102685"/>
                  </a:lnTo>
                  <a:lnTo>
                    <a:pt x="1379206" y="142249"/>
                  </a:lnTo>
                  <a:lnTo>
                    <a:pt x="1392776" y="185972"/>
                  </a:lnTo>
                  <a:lnTo>
                    <a:pt x="1397508" y="232918"/>
                  </a:lnTo>
                  <a:lnTo>
                    <a:pt x="1397508" y="1661414"/>
                  </a:lnTo>
                  <a:lnTo>
                    <a:pt x="1392776" y="1708359"/>
                  </a:lnTo>
                  <a:lnTo>
                    <a:pt x="1379206" y="1752082"/>
                  </a:lnTo>
                  <a:lnTo>
                    <a:pt x="1357732" y="1791646"/>
                  </a:lnTo>
                  <a:lnTo>
                    <a:pt x="1329293" y="1826117"/>
                  </a:lnTo>
                  <a:lnTo>
                    <a:pt x="1294822" y="1854556"/>
                  </a:lnTo>
                  <a:lnTo>
                    <a:pt x="1255258" y="1876030"/>
                  </a:lnTo>
                  <a:lnTo>
                    <a:pt x="1211535" y="1889600"/>
                  </a:lnTo>
                  <a:lnTo>
                    <a:pt x="1164589" y="1894332"/>
                  </a:lnTo>
                  <a:lnTo>
                    <a:pt x="232918" y="1894332"/>
                  </a:lnTo>
                  <a:lnTo>
                    <a:pt x="185972" y="1889600"/>
                  </a:lnTo>
                  <a:lnTo>
                    <a:pt x="142249" y="1876030"/>
                  </a:lnTo>
                  <a:lnTo>
                    <a:pt x="102685" y="1854556"/>
                  </a:lnTo>
                  <a:lnTo>
                    <a:pt x="68214" y="1826117"/>
                  </a:lnTo>
                  <a:lnTo>
                    <a:pt x="39775" y="1791646"/>
                  </a:lnTo>
                  <a:lnTo>
                    <a:pt x="18301" y="1752082"/>
                  </a:lnTo>
                  <a:lnTo>
                    <a:pt x="4731" y="1708359"/>
                  </a:lnTo>
                  <a:lnTo>
                    <a:pt x="0" y="1661414"/>
                  </a:lnTo>
                  <a:lnTo>
                    <a:pt x="0" y="232918"/>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8" name="Google Shape;918;p51"/>
          <p:cNvSpPr txBox="1"/>
          <p:nvPr/>
        </p:nvSpPr>
        <p:spPr>
          <a:xfrm>
            <a:off x="5885815" y="3901567"/>
            <a:ext cx="51625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chemeClr val="dk1"/>
                </a:solidFill>
                <a:latin typeface="Times New Roman"/>
                <a:ea typeface="Times New Roman"/>
                <a:cs typeface="Times New Roman"/>
                <a:sym typeface="Times New Roman"/>
              </a:rPr>
              <a:t>Beta</a:t>
            </a:r>
            <a:endParaRPr sz="2100">
              <a:solidFill>
                <a:schemeClr val="dk1"/>
              </a:solidFill>
              <a:latin typeface="Times New Roman"/>
              <a:ea typeface="Times New Roman"/>
              <a:cs typeface="Times New Roman"/>
              <a:sym typeface="Times New Roman"/>
            </a:endParaRPr>
          </a:p>
        </p:txBody>
      </p:sp>
      <p:grpSp>
        <p:nvGrpSpPr>
          <p:cNvPr id="919" name="Google Shape;919;p51"/>
          <p:cNvGrpSpPr/>
          <p:nvPr/>
        </p:nvGrpSpPr>
        <p:grpSpPr>
          <a:xfrm>
            <a:off x="7076693" y="3153917"/>
            <a:ext cx="1399540" cy="1894839"/>
            <a:chOff x="7076693" y="3153917"/>
            <a:chExt cx="1399540" cy="1894839"/>
          </a:xfrm>
        </p:grpSpPr>
        <p:sp>
          <p:nvSpPr>
            <p:cNvPr id="920" name="Google Shape;920;p51"/>
            <p:cNvSpPr/>
            <p:nvPr/>
          </p:nvSpPr>
          <p:spPr>
            <a:xfrm>
              <a:off x="7076693" y="3153917"/>
              <a:ext cx="1399540" cy="1894839"/>
            </a:xfrm>
            <a:custGeom>
              <a:rect b="b" l="l" r="r" t="t"/>
              <a:pathLst>
                <a:path extrusionOk="0" h="1894839" w="1399540">
                  <a:moveTo>
                    <a:pt x="1165859" y="0"/>
                  </a:moveTo>
                  <a:lnTo>
                    <a:pt x="233172" y="0"/>
                  </a:lnTo>
                  <a:lnTo>
                    <a:pt x="186179" y="4737"/>
                  </a:lnTo>
                  <a:lnTo>
                    <a:pt x="142410" y="18323"/>
                  </a:lnTo>
                  <a:lnTo>
                    <a:pt x="102803" y="39821"/>
                  </a:lnTo>
                  <a:lnTo>
                    <a:pt x="68294" y="68294"/>
                  </a:lnTo>
                  <a:lnTo>
                    <a:pt x="39821" y="102803"/>
                  </a:lnTo>
                  <a:lnTo>
                    <a:pt x="18323" y="142410"/>
                  </a:lnTo>
                  <a:lnTo>
                    <a:pt x="4737" y="186179"/>
                  </a:lnTo>
                  <a:lnTo>
                    <a:pt x="0" y="233172"/>
                  </a:lnTo>
                  <a:lnTo>
                    <a:pt x="0" y="1661160"/>
                  </a:lnTo>
                  <a:lnTo>
                    <a:pt x="4737" y="1708152"/>
                  </a:lnTo>
                  <a:lnTo>
                    <a:pt x="18323" y="1751921"/>
                  </a:lnTo>
                  <a:lnTo>
                    <a:pt x="39821" y="1791528"/>
                  </a:lnTo>
                  <a:lnTo>
                    <a:pt x="68294" y="1826037"/>
                  </a:lnTo>
                  <a:lnTo>
                    <a:pt x="102803" y="1854510"/>
                  </a:lnTo>
                  <a:lnTo>
                    <a:pt x="142410" y="1876008"/>
                  </a:lnTo>
                  <a:lnTo>
                    <a:pt x="186179" y="1889594"/>
                  </a:lnTo>
                  <a:lnTo>
                    <a:pt x="233172" y="1894332"/>
                  </a:lnTo>
                  <a:lnTo>
                    <a:pt x="1165859" y="1894332"/>
                  </a:lnTo>
                  <a:lnTo>
                    <a:pt x="1212852" y="1889594"/>
                  </a:lnTo>
                  <a:lnTo>
                    <a:pt x="1256621" y="1876008"/>
                  </a:lnTo>
                  <a:lnTo>
                    <a:pt x="1296228" y="1854510"/>
                  </a:lnTo>
                  <a:lnTo>
                    <a:pt x="1330737" y="1826037"/>
                  </a:lnTo>
                  <a:lnTo>
                    <a:pt x="1359210" y="1791528"/>
                  </a:lnTo>
                  <a:lnTo>
                    <a:pt x="1380708" y="1751921"/>
                  </a:lnTo>
                  <a:lnTo>
                    <a:pt x="1394294" y="1708152"/>
                  </a:lnTo>
                  <a:lnTo>
                    <a:pt x="1399031" y="1661160"/>
                  </a:lnTo>
                  <a:lnTo>
                    <a:pt x="1399031" y="233172"/>
                  </a:lnTo>
                  <a:lnTo>
                    <a:pt x="1394294" y="186179"/>
                  </a:lnTo>
                  <a:lnTo>
                    <a:pt x="1380708" y="142410"/>
                  </a:lnTo>
                  <a:lnTo>
                    <a:pt x="1359210" y="102803"/>
                  </a:lnTo>
                  <a:lnTo>
                    <a:pt x="1330737" y="68294"/>
                  </a:lnTo>
                  <a:lnTo>
                    <a:pt x="1296228" y="39821"/>
                  </a:lnTo>
                  <a:lnTo>
                    <a:pt x="1256621" y="18323"/>
                  </a:lnTo>
                  <a:lnTo>
                    <a:pt x="1212852" y="4737"/>
                  </a:lnTo>
                  <a:lnTo>
                    <a:pt x="1165859" y="0"/>
                  </a:lnTo>
                  <a:close/>
                </a:path>
              </a:pathLst>
            </a:custGeom>
            <a:solidFill>
              <a:srgbClr val="48BE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p51"/>
            <p:cNvSpPr/>
            <p:nvPr/>
          </p:nvSpPr>
          <p:spPr>
            <a:xfrm>
              <a:off x="7076693" y="3153917"/>
              <a:ext cx="1399540" cy="1894839"/>
            </a:xfrm>
            <a:custGeom>
              <a:rect b="b" l="l" r="r" t="t"/>
              <a:pathLst>
                <a:path extrusionOk="0" h="1894839" w="1399540">
                  <a:moveTo>
                    <a:pt x="0" y="233172"/>
                  </a:moveTo>
                  <a:lnTo>
                    <a:pt x="4737" y="186179"/>
                  </a:lnTo>
                  <a:lnTo>
                    <a:pt x="18323" y="142410"/>
                  </a:lnTo>
                  <a:lnTo>
                    <a:pt x="39821" y="102803"/>
                  </a:lnTo>
                  <a:lnTo>
                    <a:pt x="68294" y="68294"/>
                  </a:lnTo>
                  <a:lnTo>
                    <a:pt x="102803" y="39821"/>
                  </a:lnTo>
                  <a:lnTo>
                    <a:pt x="142410" y="18323"/>
                  </a:lnTo>
                  <a:lnTo>
                    <a:pt x="186179" y="4737"/>
                  </a:lnTo>
                  <a:lnTo>
                    <a:pt x="233172" y="0"/>
                  </a:lnTo>
                  <a:lnTo>
                    <a:pt x="1165859" y="0"/>
                  </a:lnTo>
                  <a:lnTo>
                    <a:pt x="1212852" y="4737"/>
                  </a:lnTo>
                  <a:lnTo>
                    <a:pt x="1256621" y="18323"/>
                  </a:lnTo>
                  <a:lnTo>
                    <a:pt x="1296228" y="39821"/>
                  </a:lnTo>
                  <a:lnTo>
                    <a:pt x="1330737" y="68294"/>
                  </a:lnTo>
                  <a:lnTo>
                    <a:pt x="1359210" y="102803"/>
                  </a:lnTo>
                  <a:lnTo>
                    <a:pt x="1380708" y="142410"/>
                  </a:lnTo>
                  <a:lnTo>
                    <a:pt x="1394294" y="186179"/>
                  </a:lnTo>
                  <a:lnTo>
                    <a:pt x="1399031" y="233172"/>
                  </a:lnTo>
                  <a:lnTo>
                    <a:pt x="1399031" y="1661160"/>
                  </a:lnTo>
                  <a:lnTo>
                    <a:pt x="1394294" y="1708152"/>
                  </a:lnTo>
                  <a:lnTo>
                    <a:pt x="1380708" y="1751921"/>
                  </a:lnTo>
                  <a:lnTo>
                    <a:pt x="1359210" y="1791528"/>
                  </a:lnTo>
                  <a:lnTo>
                    <a:pt x="1330737" y="1826037"/>
                  </a:lnTo>
                  <a:lnTo>
                    <a:pt x="1296228" y="1854510"/>
                  </a:lnTo>
                  <a:lnTo>
                    <a:pt x="1256621" y="1876008"/>
                  </a:lnTo>
                  <a:lnTo>
                    <a:pt x="1212852" y="1889594"/>
                  </a:lnTo>
                  <a:lnTo>
                    <a:pt x="1165859" y="1894332"/>
                  </a:lnTo>
                  <a:lnTo>
                    <a:pt x="233172" y="1894332"/>
                  </a:lnTo>
                  <a:lnTo>
                    <a:pt x="186179" y="1889594"/>
                  </a:lnTo>
                  <a:lnTo>
                    <a:pt x="142410" y="1876008"/>
                  </a:lnTo>
                  <a:lnTo>
                    <a:pt x="102803" y="1854510"/>
                  </a:lnTo>
                  <a:lnTo>
                    <a:pt x="68294" y="1826037"/>
                  </a:lnTo>
                  <a:lnTo>
                    <a:pt x="39821" y="1791528"/>
                  </a:lnTo>
                  <a:lnTo>
                    <a:pt x="18323" y="1751921"/>
                  </a:lnTo>
                  <a:lnTo>
                    <a:pt x="4737" y="1708152"/>
                  </a:lnTo>
                  <a:lnTo>
                    <a:pt x="0" y="1661160"/>
                  </a:lnTo>
                  <a:lnTo>
                    <a:pt x="0" y="233172"/>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2" name="Google Shape;922;p51"/>
          <p:cNvSpPr txBox="1"/>
          <p:nvPr/>
        </p:nvSpPr>
        <p:spPr>
          <a:xfrm>
            <a:off x="7255891" y="3763517"/>
            <a:ext cx="1040765" cy="621665"/>
          </a:xfrm>
          <a:prstGeom prst="rect">
            <a:avLst/>
          </a:prstGeom>
          <a:noFill/>
          <a:ln>
            <a:noFill/>
          </a:ln>
        </p:spPr>
        <p:txBody>
          <a:bodyPr anchorCtr="0" anchor="t" bIns="0" lIns="0" spcFirstLastPara="1" rIns="0" wrap="square" tIns="58400">
            <a:spAutoFit/>
          </a:bodyPr>
          <a:lstStyle/>
          <a:p>
            <a:pPr indent="71120" lvl="0" marL="12700" marR="5080" rtl="0" algn="l">
              <a:lnSpc>
                <a:spcPct val="103333"/>
              </a:lnSpc>
              <a:spcBef>
                <a:spcPts val="0"/>
              </a:spcBef>
              <a:spcAft>
                <a:spcPts val="0"/>
              </a:spcAft>
              <a:buNone/>
            </a:pPr>
            <a:r>
              <a:rPr lang="en-US" sz="2100">
                <a:solidFill>
                  <a:schemeClr val="dk1"/>
                </a:solidFill>
                <a:latin typeface="Times New Roman"/>
                <a:ea typeface="Times New Roman"/>
                <a:cs typeface="Times New Roman"/>
                <a:sym typeface="Times New Roman"/>
              </a:rPr>
              <a:t>Number  of Layers</a:t>
            </a:r>
            <a:endParaRPr sz="2100">
              <a:solidFill>
                <a:schemeClr val="dk1"/>
              </a:solidFill>
              <a:latin typeface="Times New Roman"/>
              <a:ea typeface="Times New Roman"/>
              <a:cs typeface="Times New Roman"/>
              <a:sym typeface="Times New Roman"/>
            </a:endParaRPr>
          </a:p>
        </p:txBody>
      </p:sp>
      <p:grpSp>
        <p:nvGrpSpPr>
          <p:cNvPr id="923" name="Google Shape;923;p51"/>
          <p:cNvGrpSpPr/>
          <p:nvPr/>
        </p:nvGrpSpPr>
        <p:grpSpPr>
          <a:xfrm>
            <a:off x="8708898" y="3153917"/>
            <a:ext cx="1399540" cy="1894839"/>
            <a:chOff x="8708898" y="3153917"/>
            <a:chExt cx="1399540" cy="1894839"/>
          </a:xfrm>
        </p:grpSpPr>
        <p:sp>
          <p:nvSpPr>
            <p:cNvPr id="924" name="Google Shape;924;p51"/>
            <p:cNvSpPr/>
            <p:nvPr/>
          </p:nvSpPr>
          <p:spPr>
            <a:xfrm>
              <a:off x="8708898" y="3153917"/>
              <a:ext cx="1399540" cy="1894839"/>
            </a:xfrm>
            <a:custGeom>
              <a:rect b="b" l="l" r="r" t="t"/>
              <a:pathLst>
                <a:path extrusionOk="0" h="1894839" w="1399540">
                  <a:moveTo>
                    <a:pt x="1165859" y="0"/>
                  </a:moveTo>
                  <a:lnTo>
                    <a:pt x="233172" y="0"/>
                  </a:lnTo>
                  <a:lnTo>
                    <a:pt x="186179" y="4737"/>
                  </a:lnTo>
                  <a:lnTo>
                    <a:pt x="142410" y="18323"/>
                  </a:lnTo>
                  <a:lnTo>
                    <a:pt x="102803" y="39821"/>
                  </a:lnTo>
                  <a:lnTo>
                    <a:pt x="68294" y="68294"/>
                  </a:lnTo>
                  <a:lnTo>
                    <a:pt x="39821" y="102803"/>
                  </a:lnTo>
                  <a:lnTo>
                    <a:pt x="18323" y="142410"/>
                  </a:lnTo>
                  <a:lnTo>
                    <a:pt x="4737" y="186179"/>
                  </a:lnTo>
                  <a:lnTo>
                    <a:pt x="0" y="233172"/>
                  </a:lnTo>
                  <a:lnTo>
                    <a:pt x="0" y="1661160"/>
                  </a:lnTo>
                  <a:lnTo>
                    <a:pt x="4737" y="1708152"/>
                  </a:lnTo>
                  <a:lnTo>
                    <a:pt x="18323" y="1751921"/>
                  </a:lnTo>
                  <a:lnTo>
                    <a:pt x="39821" y="1791528"/>
                  </a:lnTo>
                  <a:lnTo>
                    <a:pt x="68294" y="1826037"/>
                  </a:lnTo>
                  <a:lnTo>
                    <a:pt x="102803" y="1854510"/>
                  </a:lnTo>
                  <a:lnTo>
                    <a:pt x="142410" y="1876008"/>
                  </a:lnTo>
                  <a:lnTo>
                    <a:pt x="186179" y="1889594"/>
                  </a:lnTo>
                  <a:lnTo>
                    <a:pt x="233172" y="1894332"/>
                  </a:lnTo>
                  <a:lnTo>
                    <a:pt x="1165859" y="1894332"/>
                  </a:lnTo>
                  <a:lnTo>
                    <a:pt x="1212852" y="1889594"/>
                  </a:lnTo>
                  <a:lnTo>
                    <a:pt x="1256621" y="1876008"/>
                  </a:lnTo>
                  <a:lnTo>
                    <a:pt x="1296228" y="1854510"/>
                  </a:lnTo>
                  <a:lnTo>
                    <a:pt x="1330737" y="1826037"/>
                  </a:lnTo>
                  <a:lnTo>
                    <a:pt x="1359210" y="1791528"/>
                  </a:lnTo>
                  <a:lnTo>
                    <a:pt x="1380708" y="1751921"/>
                  </a:lnTo>
                  <a:lnTo>
                    <a:pt x="1394294" y="1708152"/>
                  </a:lnTo>
                  <a:lnTo>
                    <a:pt x="1399031" y="1661160"/>
                  </a:lnTo>
                  <a:lnTo>
                    <a:pt x="1399031" y="233172"/>
                  </a:lnTo>
                  <a:lnTo>
                    <a:pt x="1394294" y="186179"/>
                  </a:lnTo>
                  <a:lnTo>
                    <a:pt x="1380708" y="142410"/>
                  </a:lnTo>
                  <a:lnTo>
                    <a:pt x="1359210" y="102803"/>
                  </a:lnTo>
                  <a:lnTo>
                    <a:pt x="1330737" y="68294"/>
                  </a:lnTo>
                  <a:lnTo>
                    <a:pt x="1296228" y="39821"/>
                  </a:lnTo>
                  <a:lnTo>
                    <a:pt x="1256621" y="18323"/>
                  </a:lnTo>
                  <a:lnTo>
                    <a:pt x="1212852" y="4737"/>
                  </a:lnTo>
                  <a:lnTo>
                    <a:pt x="1165859" y="0"/>
                  </a:lnTo>
                  <a:close/>
                </a:path>
              </a:pathLst>
            </a:custGeom>
            <a:solidFill>
              <a:srgbClr val="50B8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51"/>
            <p:cNvSpPr/>
            <p:nvPr/>
          </p:nvSpPr>
          <p:spPr>
            <a:xfrm>
              <a:off x="8708898" y="3153917"/>
              <a:ext cx="1399540" cy="1894839"/>
            </a:xfrm>
            <a:custGeom>
              <a:rect b="b" l="l" r="r" t="t"/>
              <a:pathLst>
                <a:path extrusionOk="0" h="1894839" w="1399540">
                  <a:moveTo>
                    <a:pt x="0" y="233172"/>
                  </a:moveTo>
                  <a:lnTo>
                    <a:pt x="4737" y="186179"/>
                  </a:lnTo>
                  <a:lnTo>
                    <a:pt x="18323" y="142410"/>
                  </a:lnTo>
                  <a:lnTo>
                    <a:pt x="39821" y="102803"/>
                  </a:lnTo>
                  <a:lnTo>
                    <a:pt x="68294" y="68294"/>
                  </a:lnTo>
                  <a:lnTo>
                    <a:pt x="102803" y="39821"/>
                  </a:lnTo>
                  <a:lnTo>
                    <a:pt x="142410" y="18323"/>
                  </a:lnTo>
                  <a:lnTo>
                    <a:pt x="186179" y="4737"/>
                  </a:lnTo>
                  <a:lnTo>
                    <a:pt x="233172" y="0"/>
                  </a:lnTo>
                  <a:lnTo>
                    <a:pt x="1165859" y="0"/>
                  </a:lnTo>
                  <a:lnTo>
                    <a:pt x="1212852" y="4737"/>
                  </a:lnTo>
                  <a:lnTo>
                    <a:pt x="1256621" y="18323"/>
                  </a:lnTo>
                  <a:lnTo>
                    <a:pt x="1296228" y="39821"/>
                  </a:lnTo>
                  <a:lnTo>
                    <a:pt x="1330737" y="68294"/>
                  </a:lnTo>
                  <a:lnTo>
                    <a:pt x="1359210" y="102803"/>
                  </a:lnTo>
                  <a:lnTo>
                    <a:pt x="1380708" y="142410"/>
                  </a:lnTo>
                  <a:lnTo>
                    <a:pt x="1394294" y="186179"/>
                  </a:lnTo>
                  <a:lnTo>
                    <a:pt x="1399031" y="233172"/>
                  </a:lnTo>
                  <a:lnTo>
                    <a:pt x="1399031" y="1661160"/>
                  </a:lnTo>
                  <a:lnTo>
                    <a:pt x="1394294" y="1708152"/>
                  </a:lnTo>
                  <a:lnTo>
                    <a:pt x="1380708" y="1751921"/>
                  </a:lnTo>
                  <a:lnTo>
                    <a:pt x="1359210" y="1791528"/>
                  </a:lnTo>
                  <a:lnTo>
                    <a:pt x="1330737" y="1826037"/>
                  </a:lnTo>
                  <a:lnTo>
                    <a:pt x="1296228" y="1854510"/>
                  </a:lnTo>
                  <a:lnTo>
                    <a:pt x="1256621" y="1876008"/>
                  </a:lnTo>
                  <a:lnTo>
                    <a:pt x="1212852" y="1889594"/>
                  </a:lnTo>
                  <a:lnTo>
                    <a:pt x="1165859" y="1894332"/>
                  </a:lnTo>
                  <a:lnTo>
                    <a:pt x="233172" y="1894332"/>
                  </a:lnTo>
                  <a:lnTo>
                    <a:pt x="186179" y="1889594"/>
                  </a:lnTo>
                  <a:lnTo>
                    <a:pt x="142410" y="1876008"/>
                  </a:lnTo>
                  <a:lnTo>
                    <a:pt x="102803" y="1854510"/>
                  </a:lnTo>
                  <a:lnTo>
                    <a:pt x="68294" y="1826037"/>
                  </a:lnTo>
                  <a:lnTo>
                    <a:pt x="39821" y="1791528"/>
                  </a:lnTo>
                  <a:lnTo>
                    <a:pt x="18323" y="1751921"/>
                  </a:lnTo>
                  <a:lnTo>
                    <a:pt x="4737" y="1708152"/>
                  </a:lnTo>
                  <a:lnTo>
                    <a:pt x="0" y="1661160"/>
                  </a:lnTo>
                  <a:lnTo>
                    <a:pt x="0" y="233172"/>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6" name="Google Shape;926;p51"/>
          <p:cNvSpPr txBox="1"/>
          <p:nvPr/>
        </p:nvSpPr>
        <p:spPr>
          <a:xfrm>
            <a:off x="8912097" y="3625342"/>
            <a:ext cx="990600" cy="897890"/>
          </a:xfrm>
          <a:prstGeom prst="rect">
            <a:avLst/>
          </a:prstGeom>
          <a:noFill/>
          <a:ln>
            <a:noFill/>
          </a:ln>
        </p:spPr>
        <p:txBody>
          <a:bodyPr anchorCtr="0" anchor="t" bIns="0" lIns="0" spcFirstLastPara="1" rIns="0" wrap="square" tIns="56500">
            <a:spAutoFit/>
          </a:bodyPr>
          <a:lstStyle/>
          <a:p>
            <a:pPr indent="0" lvl="0" marL="12700" marR="5080" rtl="0" algn="ctr">
              <a:lnSpc>
                <a:spcPct val="86200"/>
              </a:lnSpc>
              <a:spcBef>
                <a:spcPts val="0"/>
              </a:spcBef>
              <a:spcAft>
                <a:spcPts val="0"/>
              </a:spcAft>
              <a:buNone/>
            </a:pPr>
            <a:r>
              <a:rPr lang="en-US" sz="2100">
                <a:solidFill>
                  <a:schemeClr val="dk1"/>
                </a:solidFill>
                <a:latin typeface="Times New Roman"/>
                <a:ea typeface="Times New Roman"/>
                <a:cs typeface="Times New Roman"/>
                <a:sym typeface="Times New Roman"/>
              </a:rPr>
              <a:t>Learning  Decay  Rate</a:t>
            </a:r>
            <a:endParaRPr sz="2100">
              <a:solidFill>
                <a:schemeClr val="dk1"/>
              </a:solidFill>
              <a:latin typeface="Times New Roman"/>
              <a:ea typeface="Times New Roman"/>
              <a:cs typeface="Times New Roman"/>
              <a:sym typeface="Times New Roman"/>
            </a:endParaRPr>
          </a:p>
        </p:txBody>
      </p:sp>
      <p:grpSp>
        <p:nvGrpSpPr>
          <p:cNvPr id="927" name="Google Shape;927;p51"/>
          <p:cNvGrpSpPr/>
          <p:nvPr/>
        </p:nvGrpSpPr>
        <p:grpSpPr>
          <a:xfrm>
            <a:off x="10341102" y="3153917"/>
            <a:ext cx="1399540" cy="1894839"/>
            <a:chOff x="10341102" y="3153917"/>
            <a:chExt cx="1399540" cy="1894839"/>
          </a:xfrm>
        </p:grpSpPr>
        <p:sp>
          <p:nvSpPr>
            <p:cNvPr id="928" name="Google Shape;928;p51"/>
            <p:cNvSpPr/>
            <p:nvPr/>
          </p:nvSpPr>
          <p:spPr>
            <a:xfrm>
              <a:off x="10341102" y="3153917"/>
              <a:ext cx="1399540" cy="1894839"/>
            </a:xfrm>
            <a:custGeom>
              <a:rect b="b" l="l" r="r" t="t"/>
              <a:pathLst>
                <a:path extrusionOk="0" h="1894839" w="1399540">
                  <a:moveTo>
                    <a:pt x="1165859" y="0"/>
                  </a:moveTo>
                  <a:lnTo>
                    <a:pt x="233172" y="0"/>
                  </a:lnTo>
                  <a:lnTo>
                    <a:pt x="186179" y="4737"/>
                  </a:lnTo>
                  <a:lnTo>
                    <a:pt x="142410" y="18323"/>
                  </a:lnTo>
                  <a:lnTo>
                    <a:pt x="102803" y="39821"/>
                  </a:lnTo>
                  <a:lnTo>
                    <a:pt x="68294" y="68294"/>
                  </a:lnTo>
                  <a:lnTo>
                    <a:pt x="39821" y="102803"/>
                  </a:lnTo>
                  <a:lnTo>
                    <a:pt x="18323" y="142410"/>
                  </a:lnTo>
                  <a:lnTo>
                    <a:pt x="4737" y="186179"/>
                  </a:lnTo>
                  <a:lnTo>
                    <a:pt x="0" y="233172"/>
                  </a:lnTo>
                  <a:lnTo>
                    <a:pt x="0" y="1661160"/>
                  </a:lnTo>
                  <a:lnTo>
                    <a:pt x="4737" y="1708152"/>
                  </a:lnTo>
                  <a:lnTo>
                    <a:pt x="18323" y="1751921"/>
                  </a:lnTo>
                  <a:lnTo>
                    <a:pt x="39821" y="1791528"/>
                  </a:lnTo>
                  <a:lnTo>
                    <a:pt x="68294" y="1826037"/>
                  </a:lnTo>
                  <a:lnTo>
                    <a:pt x="102803" y="1854510"/>
                  </a:lnTo>
                  <a:lnTo>
                    <a:pt x="142410" y="1876008"/>
                  </a:lnTo>
                  <a:lnTo>
                    <a:pt x="186179" y="1889594"/>
                  </a:lnTo>
                  <a:lnTo>
                    <a:pt x="233172" y="1894332"/>
                  </a:lnTo>
                  <a:lnTo>
                    <a:pt x="1165859" y="1894332"/>
                  </a:lnTo>
                  <a:lnTo>
                    <a:pt x="1212852" y="1889594"/>
                  </a:lnTo>
                  <a:lnTo>
                    <a:pt x="1256621" y="1876008"/>
                  </a:lnTo>
                  <a:lnTo>
                    <a:pt x="1296228" y="1854510"/>
                  </a:lnTo>
                  <a:lnTo>
                    <a:pt x="1330737" y="1826037"/>
                  </a:lnTo>
                  <a:lnTo>
                    <a:pt x="1359210" y="1791528"/>
                  </a:lnTo>
                  <a:lnTo>
                    <a:pt x="1380708" y="1751921"/>
                  </a:lnTo>
                  <a:lnTo>
                    <a:pt x="1394294" y="1708152"/>
                  </a:lnTo>
                  <a:lnTo>
                    <a:pt x="1399031" y="1661160"/>
                  </a:lnTo>
                  <a:lnTo>
                    <a:pt x="1399031" y="233172"/>
                  </a:lnTo>
                  <a:lnTo>
                    <a:pt x="1394294" y="186179"/>
                  </a:lnTo>
                  <a:lnTo>
                    <a:pt x="1380708" y="142410"/>
                  </a:lnTo>
                  <a:lnTo>
                    <a:pt x="1359210" y="102803"/>
                  </a:lnTo>
                  <a:lnTo>
                    <a:pt x="1330737" y="68294"/>
                  </a:lnTo>
                  <a:lnTo>
                    <a:pt x="1296228" y="39821"/>
                  </a:lnTo>
                  <a:lnTo>
                    <a:pt x="1256621" y="18323"/>
                  </a:lnTo>
                  <a:lnTo>
                    <a:pt x="1212852" y="4737"/>
                  </a:lnTo>
                  <a:lnTo>
                    <a:pt x="1165859" y="0"/>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51"/>
            <p:cNvSpPr/>
            <p:nvPr/>
          </p:nvSpPr>
          <p:spPr>
            <a:xfrm>
              <a:off x="10341102" y="3153917"/>
              <a:ext cx="1399540" cy="1894839"/>
            </a:xfrm>
            <a:custGeom>
              <a:rect b="b" l="l" r="r" t="t"/>
              <a:pathLst>
                <a:path extrusionOk="0" h="1894839" w="1399540">
                  <a:moveTo>
                    <a:pt x="0" y="233172"/>
                  </a:moveTo>
                  <a:lnTo>
                    <a:pt x="4737" y="186179"/>
                  </a:lnTo>
                  <a:lnTo>
                    <a:pt x="18323" y="142410"/>
                  </a:lnTo>
                  <a:lnTo>
                    <a:pt x="39821" y="102803"/>
                  </a:lnTo>
                  <a:lnTo>
                    <a:pt x="68294" y="68294"/>
                  </a:lnTo>
                  <a:lnTo>
                    <a:pt x="102803" y="39821"/>
                  </a:lnTo>
                  <a:lnTo>
                    <a:pt x="142410" y="18323"/>
                  </a:lnTo>
                  <a:lnTo>
                    <a:pt x="186179" y="4737"/>
                  </a:lnTo>
                  <a:lnTo>
                    <a:pt x="233172" y="0"/>
                  </a:lnTo>
                  <a:lnTo>
                    <a:pt x="1165859" y="0"/>
                  </a:lnTo>
                  <a:lnTo>
                    <a:pt x="1212852" y="4737"/>
                  </a:lnTo>
                  <a:lnTo>
                    <a:pt x="1256621" y="18323"/>
                  </a:lnTo>
                  <a:lnTo>
                    <a:pt x="1296228" y="39821"/>
                  </a:lnTo>
                  <a:lnTo>
                    <a:pt x="1330737" y="68294"/>
                  </a:lnTo>
                  <a:lnTo>
                    <a:pt x="1359210" y="102803"/>
                  </a:lnTo>
                  <a:lnTo>
                    <a:pt x="1380708" y="142410"/>
                  </a:lnTo>
                  <a:lnTo>
                    <a:pt x="1394294" y="186179"/>
                  </a:lnTo>
                  <a:lnTo>
                    <a:pt x="1399031" y="233172"/>
                  </a:lnTo>
                  <a:lnTo>
                    <a:pt x="1399031" y="1661160"/>
                  </a:lnTo>
                  <a:lnTo>
                    <a:pt x="1394294" y="1708152"/>
                  </a:lnTo>
                  <a:lnTo>
                    <a:pt x="1380708" y="1751921"/>
                  </a:lnTo>
                  <a:lnTo>
                    <a:pt x="1359210" y="1791528"/>
                  </a:lnTo>
                  <a:lnTo>
                    <a:pt x="1330737" y="1826037"/>
                  </a:lnTo>
                  <a:lnTo>
                    <a:pt x="1296228" y="1854510"/>
                  </a:lnTo>
                  <a:lnTo>
                    <a:pt x="1256621" y="1876008"/>
                  </a:lnTo>
                  <a:lnTo>
                    <a:pt x="1212852" y="1889594"/>
                  </a:lnTo>
                  <a:lnTo>
                    <a:pt x="1165859" y="1894332"/>
                  </a:lnTo>
                  <a:lnTo>
                    <a:pt x="233172" y="1894332"/>
                  </a:lnTo>
                  <a:lnTo>
                    <a:pt x="186179" y="1889594"/>
                  </a:lnTo>
                  <a:lnTo>
                    <a:pt x="142410" y="1876008"/>
                  </a:lnTo>
                  <a:lnTo>
                    <a:pt x="102803" y="1854510"/>
                  </a:lnTo>
                  <a:lnTo>
                    <a:pt x="68294" y="1826037"/>
                  </a:lnTo>
                  <a:lnTo>
                    <a:pt x="39821" y="1791528"/>
                  </a:lnTo>
                  <a:lnTo>
                    <a:pt x="18323" y="1751921"/>
                  </a:lnTo>
                  <a:lnTo>
                    <a:pt x="4737" y="1708152"/>
                  </a:lnTo>
                  <a:lnTo>
                    <a:pt x="0" y="1661160"/>
                  </a:lnTo>
                  <a:lnTo>
                    <a:pt x="0" y="233172"/>
                  </a:lnTo>
                  <a:close/>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30" name="Google Shape;930;p51"/>
          <p:cNvSpPr txBox="1"/>
          <p:nvPr/>
        </p:nvSpPr>
        <p:spPr>
          <a:xfrm>
            <a:off x="10672318" y="3901567"/>
            <a:ext cx="737870"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chemeClr val="dk1"/>
                </a:solidFill>
                <a:latin typeface="Times New Roman"/>
                <a:ea typeface="Times New Roman"/>
                <a:cs typeface="Times New Roman"/>
                <a:sym typeface="Times New Roman"/>
              </a:rPr>
              <a:t>Others</a:t>
            </a:r>
            <a:endParaRPr sz="2100">
              <a:solidFill>
                <a:schemeClr val="dk1"/>
              </a:solidFill>
              <a:latin typeface="Times New Roman"/>
              <a:ea typeface="Times New Roman"/>
              <a:cs typeface="Times New Roman"/>
              <a:sym typeface="Times New Roman"/>
            </a:endParaRPr>
          </a:p>
        </p:txBody>
      </p:sp>
      <p:grpSp>
        <p:nvGrpSpPr>
          <p:cNvPr id="931" name="Google Shape;931;p51"/>
          <p:cNvGrpSpPr/>
          <p:nvPr/>
        </p:nvGrpSpPr>
        <p:grpSpPr>
          <a:xfrm>
            <a:off x="7726679" y="365759"/>
            <a:ext cx="2941320" cy="2214880"/>
            <a:chOff x="7726679" y="365759"/>
            <a:chExt cx="2941320" cy="2214880"/>
          </a:xfrm>
        </p:grpSpPr>
        <p:sp>
          <p:nvSpPr>
            <p:cNvPr id="932" name="Google Shape;932;p51"/>
            <p:cNvSpPr/>
            <p:nvPr/>
          </p:nvSpPr>
          <p:spPr>
            <a:xfrm>
              <a:off x="7726679" y="365759"/>
              <a:ext cx="2941320" cy="2214880"/>
            </a:xfrm>
            <a:custGeom>
              <a:rect b="b" l="l" r="r" t="t"/>
              <a:pathLst>
                <a:path extrusionOk="0" h="2214880" w="2941320">
                  <a:moveTo>
                    <a:pt x="2941320" y="0"/>
                  </a:moveTo>
                  <a:lnTo>
                    <a:pt x="0" y="0"/>
                  </a:lnTo>
                  <a:lnTo>
                    <a:pt x="0" y="2214372"/>
                  </a:lnTo>
                  <a:lnTo>
                    <a:pt x="2353310" y="2214372"/>
                  </a:lnTo>
                  <a:lnTo>
                    <a:pt x="2941320" y="1626362"/>
                  </a:lnTo>
                  <a:lnTo>
                    <a:pt x="2941320" y="0"/>
                  </a:lnTo>
                  <a:close/>
                </a:path>
              </a:pathLst>
            </a:custGeom>
            <a:solidFill>
              <a:srgbClr val="FFE6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51"/>
            <p:cNvSpPr/>
            <p:nvPr/>
          </p:nvSpPr>
          <p:spPr>
            <a:xfrm>
              <a:off x="10079989" y="1992121"/>
              <a:ext cx="588010" cy="588010"/>
            </a:xfrm>
            <a:custGeom>
              <a:rect b="b" l="l" r="r" t="t"/>
              <a:pathLst>
                <a:path extrusionOk="0" h="588010" w="588009">
                  <a:moveTo>
                    <a:pt x="588009" y="0"/>
                  </a:moveTo>
                  <a:lnTo>
                    <a:pt x="117601" y="117601"/>
                  </a:lnTo>
                  <a:lnTo>
                    <a:pt x="0" y="588010"/>
                  </a:lnTo>
                  <a:lnTo>
                    <a:pt x="588009" y="0"/>
                  </a:lnTo>
                  <a:close/>
                </a:path>
              </a:pathLst>
            </a:custGeom>
            <a:solidFill>
              <a:srgbClr val="CDB8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51"/>
            <p:cNvSpPr/>
            <p:nvPr/>
          </p:nvSpPr>
          <p:spPr>
            <a:xfrm>
              <a:off x="7726679" y="365759"/>
              <a:ext cx="2941320" cy="2214880"/>
            </a:xfrm>
            <a:custGeom>
              <a:rect b="b" l="l" r="r" t="t"/>
              <a:pathLst>
                <a:path extrusionOk="0" h="2214880" w="2941320">
                  <a:moveTo>
                    <a:pt x="2353310" y="2214372"/>
                  </a:moveTo>
                  <a:lnTo>
                    <a:pt x="2470912" y="1743964"/>
                  </a:lnTo>
                  <a:lnTo>
                    <a:pt x="2941320" y="1626362"/>
                  </a:lnTo>
                  <a:lnTo>
                    <a:pt x="2353310" y="2214372"/>
                  </a:lnTo>
                  <a:lnTo>
                    <a:pt x="0" y="2214372"/>
                  </a:lnTo>
                  <a:lnTo>
                    <a:pt x="0" y="0"/>
                  </a:lnTo>
                  <a:lnTo>
                    <a:pt x="2941320" y="0"/>
                  </a:lnTo>
                  <a:lnTo>
                    <a:pt x="2941320" y="1626362"/>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35" name="Google Shape;935;p51"/>
          <p:cNvSpPr txBox="1"/>
          <p:nvPr>
            <p:ph type="title"/>
          </p:nvPr>
        </p:nvSpPr>
        <p:spPr>
          <a:xfrm>
            <a:off x="7805673" y="387858"/>
            <a:ext cx="2784475" cy="154940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None/>
            </a:pPr>
            <a:r>
              <a:rPr lang="en-US" sz="2500">
                <a:solidFill>
                  <a:srgbClr val="000000"/>
                </a:solidFill>
              </a:rPr>
              <a:t>First focus on Most  important ones and  then the lesser ones  in the sequence</a:t>
            </a:r>
            <a:endParaRPr sz="2500"/>
          </a:p>
        </p:txBody>
      </p:sp>
      <p:sp>
        <p:nvSpPr>
          <p:cNvPr id="936" name="Google Shape;936;p51"/>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937" name="Google Shape;937;p51"/>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54</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1" name="Shape 941"/>
        <p:cNvGrpSpPr/>
        <p:nvPr/>
      </p:nvGrpSpPr>
      <p:grpSpPr>
        <a:xfrm>
          <a:off x="0" y="0"/>
          <a:ext cx="0" cy="0"/>
          <a:chOff x="0" y="0"/>
          <a:chExt cx="0" cy="0"/>
        </a:xfrm>
      </p:grpSpPr>
      <p:sp>
        <p:nvSpPr>
          <p:cNvPr id="942" name="Google Shape;942;p52"/>
          <p:cNvSpPr txBox="1"/>
          <p:nvPr>
            <p:ph type="title"/>
          </p:nvPr>
        </p:nvSpPr>
        <p:spPr>
          <a:xfrm>
            <a:off x="916939" y="626440"/>
            <a:ext cx="649795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Random is better than a Grid</a:t>
            </a:r>
            <a:endParaRPr/>
          </a:p>
        </p:txBody>
      </p:sp>
      <p:pic>
        <p:nvPicPr>
          <p:cNvPr id="943" name="Google Shape;943;p52"/>
          <p:cNvPicPr preferRelativeResize="0"/>
          <p:nvPr/>
        </p:nvPicPr>
        <p:blipFill rotWithShape="1">
          <a:blip r:embed="rId3">
            <a:alphaModFix/>
          </a:blip>
          <a:srcRect b="0" l="0" r="0" t="0"/>
          <a:stretch/>
        </p:blipFill>
        <p:spPr>
          <a:xfrm>
            <a:off x="850379" y="1729702"/>
            <a:ext cx="8607584" cy="4425789"/>
          </a:xfrm>
          <a:prstGeom prst="rect">
            <a:avLst/>
          </a:prstGeom>
          <a:noFill/>
          <a:ln>
            <a:noFill/>
          </a:ln>
        </p:spPr>
      </p:pic>
      <p:graphicFrame>
        <p:nvGraphicFramePr>
          <p:cNvPr id="944" name="Google Shape;944;p52"/>
          <p:cNvGraphicFramePr/>
          <p:nvPr/>
        </p:nvGraphicFramePr>
        <p:xfrm>
          <a:off x="836675" y="1824227"/>
          <a:ext cx="3000000" cy="3000000"/>
        </p:xfrm>
        <a:graphic>
          <a:graphicData uri="http://schemas.openxmlformats.org/drawingml/2006/table">
            <a:tbl>
              <a:tblPr bandRow="1" firstRow="1">
                <a:noFill/>
                <a:tableStyleId>{F5053565-1A8A-4701-89FF-5675B42DAEC3}</a:tableStyleId>
              </a:tblPr>
              <a:tblGrid>
                <a:gridCol w="1216025"/>
                <a:gridCol w="1218575"/>
                <a:gridCol w="1218575"/>
                <a:gridCol w="1218575"/>
                <a:gridCol w="1218575"/>
                <a:gridCol w="1218575"/>
                <a:gridCol w="1215400"/>
              </a:tblGrid>
              <a:tr h="541200">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9525">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r>
              <a:tr h="54382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r>
              <a:tr h="54367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r>
              <a:tr h="54382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r>
              <a:tr h="54367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r>
              <a:tr h="54367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125"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EBF0E9"/>
                    </a:solidFill>
                  </a:tcPr>
                </a:tc>
              </a:tr>
              <a:tr h="543775">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12700">
                      <a:solidFill>
                        <a:srgbClr val="6FAC46"/>
                      </a:solidFill>
                      <a:prstDash val="solid"/>
                      <a:round/>
                      <a:headEnd len="sm" w="sm" type="none"/>
                      <a:tailEnd len="sm" w="sm" type="none"/>
                    </a:lnB>
                    <a:solidFill>
                      <a:srgbClr val="D4E2CF"/>
                    </a:solidFill>
                  </a:tcPr>
                </a:tc>
              </a:tr>
              <a:tr h="541200">
                <a:tc>
                  <a:txBody>
                    <a:bodyPr/>
                    <a:lstStyle/>
                    <a:p>
                      <a:pPr indent="0" lvl="0" marL="8890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9525">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12700">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31750" marB="0" marR="0" marL="0">
                    <a:lnL cap="flat" cmpd="sng" w="12700">
                      <a:solidFill>
                        <a:srgbClr val="6FAC46"/>
                      </a:solidFill>
                      <a:prstDash val="solid"/>
                      <a:round/>
                      <a:headEnd len="sm" w="sm" type="none"/>
                      <a:tailEnd len="sm" w="sm" type="none"/>
                    </a:lnL>
                    <a:lnR cap="flat" cmpd="sng" w="9525">
                      <a:solidFill>
                        <a:srgbClr val="6FAC46"/>
                      </a:solidFill>
                      <a:prstDash val="solid"/>
                      <a:round/>
                      <a:headEnd len="sm" w="sm" type="none"/>
                      <a:tailEnd len="sm" w="sm" type="none"/>
                    </a:lnR>
                    <a:lnT cap="flat" cmpd="sng" w="12700">
                      <a:solidFill>
                        <a:srgbClr val="6FAC46"/>
                      </a:solidFill>
                      <a:prstDash val="solid"/>
                      <a:round/>
                      <a:headEnd len="sm" w="sm" type="none"/>
                      <a:tailEnd len="sm" w="sm" type="none"/>
                    </a:lnT>
                    <a:lnB cap="flat" cmpd="sng" w="9525">
                      <a:solidFill>
                        <a:srgbClr val="6FAC46"/>
                      </a:solidFill>
                      <a:prstDash val="solid"/>
                      <a:round/>
                      <a:headEnd len="sm" w="sm" type="none"/>
                      <a:tailEnd len="sm" w="sm" type="none"/>
                    </a:lnB>
                    <a:solidFill>
                      <a:srgbClr val="EBF0E9"/>
                    </a:solidFill>
                  </a:tcPr>
                </a:tc>
              </a:tr>
            </a:tbl>
          </a:graphicData>
        </a:graphic>
      </p:graphicFrame>
      <p:sp>
        <p:nvSpPr>
          <p:cNvPr id="945" name="Google Shape;945;p52"/>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946" name="Google Shape;946;p52"/>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55</a:t>
            </a:r>
            <a:endParaRPr/>
          </a:p>
        </p:txBody>
      </p:sp>
      <p:sp>
        <p:nvSpPr>
          <p:cNvPr id="947" name="Google Shape;947;p52"/>
          <p:cNvSpPr txBox="1"/>
          <p:nvPr/>
        </p:nvSpPr>
        <p:spPr>
          <a:xfrm>
            <a:off x="8681973" y="1311655"/>
            <a:ext cx="23050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𝑎</a:t>
            </a:r>
            <a:endParaRPr sz="2400">
              <a:solidFill>
                <a:schemeClr val="dk1"/>
              </a:solidFill>
              <a:latin typeface="Cambria Math"/>
              <a:ea typeface="Cambria Math"/>
              <a:cs typeface="Cambria Math"/>
              <a:sym typeface="Cambria Math"/>
            </a:endParaRPr>
          </a:p>
        </p:txBody>
      </p:sp>
      <p:sp>
        <p:nvSpPr>
          <p:cNvPr id="948" name="Google Shape;948;p52"/>
          <p:cNvSpPr txBox="1"/>
          <p:nvPr/>
        </p:nvSpPr>
        <p:spPr>
          <a:xfrm>
            <a:off x="10057892" y="5623356"/>
            <a:ext cx="23241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𝖰</a:t>
            </a:r>
            <a:endParaRPr sz="2400">
              <a:solidFill>
                <a:schemeClr val="dk1"/>
              </a:solidFill>
              <a:latin typeface="Cambria Math"/>
              <a:ea typeface="Cambria Math"/>
              <a:cs typeface="Cambria Math"/>
              <a:sym typeface="Cambria Math"/>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2" name="Shape 952"/>
        <p:cNvGrpSpPr/>
        <p:nvPr/>
      </p:nvGrpSpPr>
      <p:grpSpPr>
        <a:xfrm>
          <a:off x="0" y="0"/>
          <a:ext cx="0" cy="0"/>
          <a:chOff x="0" y="0"/>
          <a:chExt cx="0" cy="0"/>
        </a:xfrm>
      </p:grpSpPr>
      <p:sp>
        <p:nvSpPr>
          <p:cNvPr id="953" name="Google Shape;953;p53"/>
          <p:cNvSpPr/>
          <p:nvPr/>
        </p:nvSpPr>
        <p:spPr>
          <a:xfrm>
            <a:off x="0" y="0"/>
            <a:ext cx="12192000" cy="1577340"/>
          </a:xfrm>
          <a:custGeom>
            <a:rect b="b" l="l" r="r" t="t"/>
            <a:pathLst>
              <a:path extrusionOk="0" h="1577340" w="12192000">
                <a:moveTo>
                  <a:pt x="12191999" y="0"/>
                </a:moveTo>
                <a:lnTo>
                  <a:pt x="0" y="0"/>
                </a:lnTo>
                <a:lnTo>
                  <a:pt x="0" y="1577339"/>
                </a:lnTo>
                <a:lnTo>
                  <a:pt x="12191999" y="1577339"/>
                </a:lnTo>
                <a:lnTo>
                  <a:pt x="12191999"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53"/>
          <p:cNvSpPr txBox="1"/>
          <p:nvPr>
            <p:ph type="title"/>
          </p:nvPr>
        </p:nvSpPr>
        <p:spPr>
          <a:xfrm>
            <a:off x="4330446" y="626440"/>
            <a:ext cx="353314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Coarser to finer</a:t>
            </a:r>
            <a:endParaRPr/>
          </a:p>
        </p:txBody>
      </p:sp>
      <p:grpSp>
        <p:nvGrpSpPr>
          <p:cNvPr id="955" name="Google Shape;955;p53"/>
          <p:cNvGrpSpPr/>
          <p:nvPr/>
        </p:nvGrpSpPr>
        <p:grpSpPr>
          <a:xfrm>
            <a:off x="2156460" y="1690116"/>
            <a:ext cx="7879588" cy="4631690"/>
            <a:chOff x="2156460" y="1690116"/>
            <a:chExt cx="7879588" cy="4631690"/>
          </a:xfrm>
        </p:grpSpPr>
        <p:sp>
          <p:nvSpPr>
            <p:cNvPr id="956" name="Google Shape;956;p53"/>
            <p:cNvSpPr/>
            <p:nvPr/>
          </p:nvSpPr>
          <p:spPr>
            <a:xfrm>
              <a:off x="2156460" y="1690116"/>
              <a:ext cx="7839709" cy="4631690"/>
            </a:xfrm>
            <a:custGeom>
              <a:rect b="b" l="l" r="r" t="t"/>
              <a:pathLst>
                <a:path extrusionOk="0" h="4631690" w="7839709">
                  <a:moveTo>
                    <a:pt x="7839456" y="0"/>
                  </a:moveTo>
                  <a:lnTo>
                    <a:pt x="0" y="0"/>
                  </a:lnTo>
                  <a:lnTo>
                    <a:pt x="0" y="4631436"/>
                  </a:lnTo>
                  <a:lnTo>
                    <a:pt x="7839456" y="4631436"/>
                  </a:lnTo>
                  <a:lnTo>
                    <a:pt x="7839456"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53"/>
            <p:cNvSpPr/>
            <p:nvPr/>
          </p:nvSpPr>
          <p:spPr>
            <a:xfrm>
              <a:off x="2156460" y="1690116"/>
              <a:ext cx="7839709" cy="4631690"/>
            </a:xfrm>
            <a:custGeom>
              <a:rect b="b" l="l" r="r" t="t"/>
              <a:pathLst>
                <a:path extrusionOk="0" h="4631690" w="7839709">
                  <a:moveTo>
                    <a:pt x="0" y="4631436"/>
                  </a:moveTo>
                  <a:lnTo>
                    <a:pt x="7839456" y="4631436"/>
                  </a:lnTo>
                  <a:lnTo>
                    <a:pt x="7839456" y="0"/>
                  </a:lnTo>
                  <a:lnTo>
                    <a:pt x="0" y="0"/>
                  </a:lnTo>
                  <a:lnTo>
                    <a:pt x="0" y="4631436"/>
                  </a:lnTo>
                  <a:close/>
                </a:path>
              </a:pathLst>
            </a:custGeom>
            <a:noFill/>
            <a:ln cap="flat" cmpd="sng" w="12175">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53"/>
            <p:cNvSpPr/>
            <p:nvPr/>
          </p:nvSpPr>
          <p:spPr>
            <a:xfrm>
              <a:off x="5817108" y="3934968"/>
              <a:ext cx="4218940" cy="2362200"/>
            </a:xfrm>
            <a:custGeom>
              <a:rect b="b" l="l" r="r" t="t"/>
              <a:pathLst>
                <a:path extrusionOk="0" h="2362200" w="4218940">
                  <a:moveTo>
                    <a:pt x="4218432" y="0"/>
                  </a:moveTo>
                  <a:lnTo>
                    <a:pt x="0" y="0"/>
                  </a:lnTo>
                  <a:lnTo>
                    <a:pt x="0" y="2362199"/>
                  </a:lnTo>
                  <a:lnTo>
                    <a:pt x="4218432" y="2362199"/>
                  </a:lnTo>
                  <a:lnTo>
                    <a:pt x="421843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53"/>
            <p:cNvSpPr/>
            <p:nvPr/>
          </p:nvSpPr>
          <p:spPr>
            <a:xfrm>
              <a:off x="5817108" y="3934968"/>
              <a:ext cx="4218940" cy="2362200"/>
            </a:xfrm>
            <a:custGeom>
              <a:rect b="b" l="l" r="r" t="t"/>
              <a:pathLst>
                <a:path extrusionOk="0" h="2362200" w="4218940">
                  <a:moveTo>
                    <a:pt x="0" y="2362199"/>
                  </a:moveTo>
                  <a:lnTo>
                    <a:pt x="4218432" y="2362199"/>
                  </a:lnTo>
                  <a:lnTo>
                    <a:pt x="4218432" y="0"/>
                  </a:lnTo>
                  <a:lnTo>
                    <a:pt x="0" y="0"/>
                  </a:lnTo>
                  <a:lnTo>
                    <a:pt x="0" y="2362199"/>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0" name="Google Shape;960;p53"/>
            <p:cNvPicPr preferRelativeResize="0"/>
            <p:nvPr/>
          </p:nvPicPr>
          <p:blipFill rotWithShape="1">
            <a:blip r:embed="rId3">
              <a:alphaModFix/>
            </a:blip>
            <a:srcRect b="0" l="0" r="0" t="0"/>
            <a:stretch/>
          </p:blipFill>
          <p:spPr>
            <a:xfrm>
              <a:off x="2691765" y="2378243"/>
              <a:ext cx="91400" cy="91906"/>
            </a:xfrm>
            <a:prstGeom prst="rect">
              <a:avLst/>
            </a:prstGeom>
            <a:noFill/>
            <a:ln>
              <a:noFill/>
            </a:ln>
          </p:spPr>
        </p:pic>
        <p:sp>
          <p:nvSpPr>
            <p:cNvPr id="961" name="Google Shape;961;p53"/>
            <p:cNvSpPr/>
            <p:nvPr/>
          </p:nvSpPr>
          <p:spPr>
            <a:xfrm>
              <a:off x="3673867" y="2511171"/>
              <a:ext cx="104139" cy="53340"/>
            </a:xfrm>
            <a:custGeom>
              <a:rect b="b" l="l" r="r" t="t"/>
              <a:pathLst>
                <a:path extrusionOk="0" h="53339" w="104139">
                  <a:moveTo>
                    <a:pt x="26658" y="3175"/>
                  </a:moveTo>
                  <a:lnTo>
                    <a:pt x="0" y="27515"/>
                  </a:lnTo>
                  <a:lnTo>
                    <a:pt x="2" y="28640"/>
                  </a:lnTo>
                  <a:lnTo>
                    <a:pt x="26658" y="52958"/>
                  </a:lnTo>
                  <a:lnTo>
                    <a:pt x="36691" y="52324"/>
                  </a:lnTo>
                  <a:lnTo>
                    <a:pt x="44946" y="52324"/>
                  </a:lnTo>
                  <a:lnTo>
                    <a:pt x="55106" y="52196"/>
                  </a:lnTo>
                  <a:lnTo>
                    <a:pt x="56376" y="52069"/>
                  </a:lnTo>
                  <a:lnTo>
                    <a:pt x="68187" y="51307"/>
                  </a:lnTo>
                  <a:lnTo>
                    <a:pt x="83808" y="48767"/>
                  </a:lnTo>
                  <a:lnTo>
                    <a:pt x="89269" y="45212"/>
                  </a:lnTo>
                  <a:lnTo>
                    <a:pt x="92949" y="39624"/>
                  </a:lnTo>
                  <a:lnTo>
                    <a:pt x="74283" y="39624"/>
                  </a:lnTo>
                  <a:lnTo>
                    <a:pt x="66973" y="38232"/>
                  </a:lnTo>
                  <a:lnTo>
                    <a:pt x="60853" y="34401"/>
                  </a:lnTo>
                  <a:lnTo>
                    <a:pt x="56495" y="28640"/>
                  </a:lnTo>
                  <a:lnTo>
                    <a:pt x="54722" y="22351"/>
                  </a:lnTo>
                  <a:lnTo>
                    <a:pt x="53074" y="22351"/>
                  </a:lnTo>
                  <a:lnTo>
                    <a:pt x="55116" y="14604"/>
                  </a:lnTo>
                  <a:lnTo>
                    <a:pt x="55227" y="14112"/>
                  </a:lnTo>
                  <a:lnTo>
                    <a:pt x="57392" y="5968"/>
                  </a:lnTo>
                  <a:lnTo>
                    <a:pt x="59628" y="4273"/>
                  </a:lnTo>
                  <a:lnTo>
                    <a:pt x="56376" y="4063"/>
                  </a:lnTo>
                  <a:lnTo>
                    <a:pt x="55106" y="3937"/>
                  </a:lnTo>
                  <a:lnTo>
                    <a:pt x="44946" y="3809"/>
                  </a:lnTo>
                  <a:lnTo>
                    <a:pt x="36691" y="3809"/>
                  </a:lnTo>
                  <a:lnTo>
                    <a:pt x="26658" y="3175"/>
                  </a:lnTo>
                  <a:close/>
                </a:path>
                <a:path extrusionOk="0" h="53339" w="104139">
                  <a:moveTo>
                    <a:pt x="70854" y="253"/>
                  </a:moveTo>
                  <a:lnTo>
                    <a:pt x="63883" y="2889"/>
                  </a:lnTo>
                  <a:lnTo>
                    <a:pt x="62162" y="4437"/>
                  </a:lnTo>
                  <a:lnTo>
                    <a:pt x="68187" y="4825"/>
                  </a:lnTo>
                  <a:lnTo>
                    <a:pt x="77712" y="6350"/>
                  </a:lnTo>
                  <a:lnTo>
                    <a:pt x="54522" y="21411"/>
                  </a:lnTo>
                  <a:lnTo>
                    <a:pt x="56495" y="28640"/>
                  </a:lnTo>
                  <a:lnTo>
                    <a:pt x="60853" y="34401"/>
                  </a:lnTo>
                  <a:lnTo>
                    <a:pt x="66973" y="38232"/>
                  </a:lnTo>
                  <a:lnTo>
                    <a:pt x="74283" y="39624"/>
                  </a:lnTo>
                  <a:lnTo>
                    <a:pt x="84316" y="39624"/>
                  </a:lnTo>
                  <a:lnTo>
                    <a:pt x="92019" y="38064"/>
                  </a:lnTo>
                  <a:lnTo>
                    <a:pt x="95541" y="35687"/>
                  </a:lnTo>
                  <a:lnTo>
                    <a:pt x="96127" y="34798"/>
                  </a:lnTo>
                  <a:lnTo>
                    <a:pt x="97093" y="28640"/>
                  </a:lnTo>
                  <a:lnTo>
                    <a:pt x="97072" y="28066"/>
                  </a:lnTo>
                  <a:lnTo>
                    <a:pt x="93333" y="14604"/>
                  </a:lnTo>
                  <a:lnTo>
                    <a:pt x="90106" y="7933"/>
                  </a:lnTo>
                  <a:lnTo>
                    <a:pt x="84856" y="3048"/>
                  </a:lnTo>
                  <a:lnTo>
                    <a:pt x="78224" y="353"/>
                  </a:lnTo>
                  <a:lnTo>
                    <a:pt x="70854" y="253"/>
                  </a:lnTo>
                  <a:close/>
                </a:path>
                <a:path extrusionOk="0" h="53339" w="104139">
                  <a:moveTo>
                    <a:pt x="95541" y="35687"/>
                  </a:moveTo>
                  <a:lnTo>
                    <a:pt x="92019" y="38064"/>
                  </a:lnTo>
                  <a:lnTo>
                    <a:pt x="84316" y="39624"/>
                  </a:lnTo>
                  <a:lnTo>
                    <a:pt x="92949" y="39624"/>
                  </a:lnTo>
                  <a:lnTo>
                    <a:pt x="95541" y="35687"/>
                  </a:lnTo>
                  <a:close/>
                </a:path>
                <a:path extrusionOk="0" h="53339" w="104139">
                  <a:moveTo>
                    <a:pt x="85570" y="253"/>
                  </a:moveTo>
                  <a:lnTo>
                    <a:pt x="70854" y="253"/>
                  </a:lnTo>
                  <a:lnTo>
                    <a:pt x="78224" y="353"/>
                  </a:lnTo>
                  <a:lnTo>
                    <a:pt x="84856" y="3048"/>
                  </a:lnTo>
                  <a:lnTo>
                    <a:pt x="90106" y="7933"/>
                  </a:lnTo>
                  <a:lnTo>
                    <a:pt x="93333" y="14604"/>
                  </a:lnTo>
                  <a:lnTo>
                    <a:pt x="97072" y="28066"/>
                  </a:lnTo>
                  <a:lnTo>
                    <a:pt x="97093" y="28640"/>
                  </a:lnTo>
                  <a:lnTo>
                    <a:pt x="96127" y="34798"/>
                  </a:lnTo>
                  <a:lnTo>
                    <a:pt x="95541" y="35687"/>
                  </a:lnTo>
                  <a:lnTo>
                    <a:pt x="98318" y="33813"/>
                  </a:lnTo>
                  <a:lnTo>
                    <a:pt x="102568" y="27515"/>
                  </a:lnTo>
                  <a:lnTo>
                    <a:pt x="104128" y="19812"/>
                  </a:lnTo>
                  <a:lnTo>
                    <a:pt x="102568" y="12108"/>
                  </a:lnTo>
                  <a:lnTo>
                    <a:pt x="98318" y="5810"/>
                  </a:lnTo>
                  <a:lnTo>
                    <a:pt x="92019" y="1559"/>
                  </a:lnTo>
                  <a:lnTo>
                    <a:pt x="85570" y="253"/>
                  </a:lnTo>
                  <a:close/>
                </a:path>
                <a:path extrusionOk="0" h="53339" w="104139">
                  <a:moveTo>
                    <a:pt x="55215" y="14228"/>
                  </a:moveTo>
                  <a:lnTo>
                    <a:pt x="53074" y="22351"/>
                  </a:lnTo>
                  <a:lnTo>
                    <a:pt x="54443" y="21462"/>
                  </a:lnTo>
                  <a:lnTo>
                    <a:pt x="55215" y="14228"/>
                  </a:lnTo>
                  <a:close/>
                </a:path>
                <a:path extrusionOk="0" h="53339" w="104139">
                  <a:moveTo>
                    <a:pt x="54473" y="21443"/>
                  </a:moveTo>
                  <a:lnTo>
                    <a:pt x="53074" y="22351"/>
                  </a:lnTo>
                  <a:lnTo>
                    <a:pt x="54722" y="22351"/>
                  </a:lnTo>
                  <a:lnTo>
                    <a:pt x="54473" y="21443"/>
                  </a:lnTo>
                  <a:close/>
                </a:path>
                <a:path extrusionOk="0" h="53339" w="104139">
                  <a:moveTo>
                    <a:pt x="62162" y="4437"/>
                  </a:moveTo>
                  <a:lnTo>
                    <a:pt x="58519" y="7715"/>
                  </a:lnTo>
                  <a:lnTo>
                    <a:pt x="55265" y="14039"/>
                  </a:lnTo>
                  <a:lnTo>
                    <a:pt x="55124" y="15112"/>
                  </a:lnTo>
                  <a:lnTo>
                    <a:pt x="54473" y="21443"/>
                  </a:lnTo>
                  <a:lnTo>
                    <a:pt x="77712" y="6350"/>
                  </a:lnTo>
                  <a:lnTo>
                    <a:pt x="68187" y="4825"/>
                  </a:lnTo>
                  <a:lnTo>
                    <a:pt x="62162" y="4437"/>
                  </a:lnTo>
                  <a:close/>
                </a:path>
                <a:path extrusionOk="0" h="53339" w="104139">
                  <a:moveTo>
                    <a:pt x="59628" y="4273"/>
                  </a:moveTo>
                  <a:lnTo>
                    <a:pt x="57392" y="5968"/>
                  </a:lnTo>
                  <a:lnTo>
                    <a:pt x="55265" y="14039"/>
                  </a:lnTo>
                  <a:lnTo>
                    <a:pt x="58519" y="7715"/>
                  </a:lnTo>
                  <a:lnTo>
                    <a:pt x="62162" y="4437"/>
                  </a:lnTo>
                  <a:lnTo>
                    <a:pt x="59628" y="4273"/>
                  </a:lnTo>
                  <a:close/>
                </a:path>
                <a:path extrusionOk="0" h="53339" w="104139">
                  <a:moveTo>
                    <a:pt x="84316" y="0"/>
                  </a:moveTo>
                  <a:lnTo>
                    <a:pt x="65266" y="0"/>
                  </a:lnTo>
                  <a:lnTo>
                    <a:pt x="59628" y="4273"/>
                  </a:lnTo>
                  <a:lnTo>
                    <a:pt x="62162" y="4437"/>
                  </a:lnTo>
                  <a:lnTo>
                    <a:pt x="63883" y="2889"/>
                  </a:lnTo>
                  <a:lnTo>
                    <a:pt x="70854" y="253"/>
                  </a:lnTo>
                  <a:lnTo>
                    <a:pt x="85570" y="253"/>
                  </a:lnTo>
                  <a:lnTo>
                    <a:pt x="84316" y="0"/>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2" name="Google Shape;962;p53"/>
            <p:cNvPicPr preferRelativeResize="0"/>
            <p:nvPr/>
          </p:nvPicPr>
          <p:blipFill rotWithShape="1">
            <a:blip r:embed="rId4">
              <a:alphaModFix/>
            </a:blip>
            <a:srcRect b="0" l="0" r="0" t="0"/>
            <a:stretch/>
          </p:blipFill>
          <p:spPr>
            <a:xfrm>
              <a:off x="6154418" y="2326528"/>
              <a:ext cx="101855" cy="93710"/>
            </a:xfrm>
            <a:prstGeom prst="rect">
              <a:avLst/>
            </a:prstGeom>
            <a:noFill/>
            <a:ln>
              <a:noFill/>
            </a:ln>
          </p:spPr>
        </p:pic>
        <p:pic>
          <p:nvPicPr>
            <p:cNvPr id="963" name="Google Shape;963;p53"/>
            <p:cNvPicPr preferRelativeResize="0"/>
            <p:nvPr/>
          </p:nvPicPr>
          <p:blipFill rotWithShape="1">
            <a:blip r:embed="rId5">
              <a:alphaModFix/>
            </a:blip>
            <a:srcRect b="0" l="0" r="0" t="0"/>
            <a:stretch/>
          </p:blipFill>
          <p:spPr>
            <a:xfrm>
              <a:off x="5001387" y="2410333"/>
              <a:ext cx="89535" cy="89868"/>
            </a:xfrm>
            <a:prstGeom prst="rect">
              <a:avLst/>
            </a:prstGeom>
            <a:noFill/>
            <a:ln>
              <a:noFill/>
            </a:ln>
          </p:spPr>
        </p:pic>
        <p:sp>
          <p:nvSpPr>
            <p:cNvPr id="964" name="Google Shape;964;p53"/>
            <p:cNvSpPr/>
            <p:nvPr/>
          </p:nvSpPr>
          <p:spPr>
            <a:xfrm>
              <a:off x="7593584" y="2294128"/>
              <a:ext cx="47625" cy="78105"/>
            </a:xfrm>
            <a:custGeom>
              <a:rect b="b" l="l" r="r" t="t"/>
              <a:pathLst>
                <a:path extrusionOk="0" h="78105" w="47625">
                  <a:moveTo>
                    <a:pt x="2219" y="34884"/>
                  </a:moveTo>
                  <a:lnTo>
                    <a:pt x="889" y="40386"/>
                  </a:lnTo>
                  <a:lnTo>
                    <a:pt x="381" y="42037"/>
                  </a:lnTo>
                  <a:lnTo>
                    <a:pt x="126" y="45593"/>
                  </a:lnTo>
                  <a:lnTo>
                    <a:pt x="23764" y="77914"/>
                  </a:lnTo>
                  <a:lnTo>
                    <a:pt x="29938" y="77104"/>
                  </a:lnTo>
                  <a:lnTo>
                    <a:pt x="35814" y="74675"/>
                  </a:lnTo>
                  <a:lnTo>
                    <a:pt x="43180" y="70358"/>
                  </a:lnTo>
                  <a:lnTo>
                    <a:pt x="47625" y="62484"/>
                  </a:lnTo>
                  <a:lnTo>
                    <a:pt x="47371" y="43814"/>
                  </a:lnTo>
                  <a:lnTo>
                    <a:pt x="47117" y="42037"/>
                  </a:lnTo>
                  <a:lnTo>
                    <a:pt x="45906" y="36957"/>
                  </a:lnTo>
                  <a:lnTo>
                    <a:pt x="2159" y="36957"/>
                  </a:lnTo>
                  <a:lnTo>
                    <a:pt x="2219" y="34884"/>
                  </a:lnTo>
                  <a:close/>
                </a:path>
                <a:path extrusionOk="0" h="78105" w="47625">
                  <a:moveTo>
                    <a:pt x="2794" y="32512"/>
                  </a:moveTo>
                  <a:lnTo>
                    <a:pt x="2223" y="34871"/>
                  </a:lnTo>
                  <a:lnTo>
                    <a:pt x="2159" y="36957"/>
                  </a:lnTo>
                  <a:lnTo>
                    <a:pt x="2794" y="32512"/>
                  </a:lnTo>
                  <a:close/>
                </a:path>
                <a:path extrusionOk="0" h="78105" w="47625">
                  <a:moveTo>
                    <a:pt x="44831" y="32512"/>
                  </a:moveTo>
                  <a:lnTo>
                    <a:pt x="2794" y="32512"/>
                  </a:lnTo>
                  <a:lnTo>
                    <a:pt x="2159" y="36957"/>
                  </a:lnTo>
                  <a:lnTo>
                    <a:pt x="45466" y="36957"/>
                  </a:lnTo>
                  <a:lnTo>
                    <a:pt x="44831" y="32512"/>
                  </a:lnTo>
                  <a:close/>
                </a:path>
                <a:path extrusionOk="0" h="78105" w="47625">
                  <a:moveTo>
                    <a:pt x="44831" y="32512"/>
                  </a:moveTo>
                  <a:lnTo>
                    <a:pt x="45466" y="36957"/>
                  </a:lnTo>
                  <a:lnTo>
                    <a:pt x="45401" y="34871"/>
                  </a:lnTo>
                  <a:lnTo>
                    <a:pt x="44831" y="32512"/>
                  </a:lnTo>
                  <a:close/>
                </a:path>
                <a:path extrusionOk="0" h="78105" w="47625">
                  <a:moveTo>
                    <a:pt x="45401" y="34871"/>
                  </a:moveTo>
                  <a:lnTo>
                    <a:pt x="45466" y="36957"/>
                  </a:lnTo>
                  <a:lnTo>
                    <a:pt x="45906" y="36957"/>
                  </a:lnTo>
                  <a:lnTo>
                    <a:pt x="45401" y="34871"/>
                  </a:lnTo>
                  <a:close/>
                </a:path>
                <a:path extrusionOk="0" h="78105" w="47625">
                  <a:moveTo>
                    <a:pt x="23749" y="0"/>
                  </a:moveTo>
                  <a:lnTo>
                    <a:pt x="2219" y="34884"/>
                  </a:lnTo>
                  <a:lnTo>
                    <a:pt x="2794" y="32512"/>
                  </a:lnTo>
                  <a:lnTo>
                    <a:pt x="45329" y="32512"/>
                  </a:lnTo>
                  <a:lnTo>
                    <a:pt x="31740" y="1563"/>
                  </a:lnTo>
                  <a:lnTo>
                    <a:pt x="23749" y="0"/>
                  </a:lnTo>
                  <a:close/>
                </a:path>
                <a:path extrusionOk="0" h="78105" w="47625">
                  <a:moveTo>
                    <a:pt x="45329" y="32512"/>
                  </a:moveTo>
                  <a:lnTo>
                    <a:pt x="44831" y="32512"/>
                  </a:lnTo>
                  <a:lnTo>
                    <a:pt x="45401" y="34871"/>
                  </a:lnTo>
                  <a:lnTo>
                    <a:pt x="45329" y="32512"/>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5" name="Google Shape;965;p53"/>
            <p:cNvPicPr preferRelativeResize="0"/>
            <p:nvPr/>
          </p:nvPicPr>
          <p:blipFill rotWithShape="1">
            <a:blip r:embed="rId6">
              <a:alphaModFix/>
            </a:blip>
            <a:srcRect b="0" l="0" r="0" t="0"/>
            <a:stretch/>
          </p:blipFill>
          <p:spPr>
            <a:xfrm>
              <a:off x="8612579" y="2261235"/>
              <a:ext cx="96826" cy="107695"/>
            </a:xfrm>
            <a:prstGeom prst="rect">
              <a:avLst/>
            </a:prstGeom>
            <a:noFill/>
            <a:ln>
              <a:noFill/>
            </a:ln>
          </p:spPr>
        </p:pic>
        <p:pic>
          <p:nvPicPr>
            <p:cNvPr id="966" name="Google Shape;966;p53"/>
            <p:cNvPicPr preferRelativeResize="0"/>
            <p:nvPr/>
          </p:nvPicPr>
          <p:blipFill rotWithShape="1">
            <a:blip r:embed="rId7">
              <a:alphaModFix/>
            </a:blip>
            <a:srcRect b="0" l="0" r="0" t="0"/>
            <a:stretch/>
          </p:blipFill>
          <p:spPr>
            <a:xfrm>
              <a:off x="3354260" y="3376676"/>
              <a:ext cx="123888" cy="117363"/>
            </a:xfrm>
            <a:prstGeom prst="rect">
              <a:avLst/>
            </a:prstGeom>
            <a:noFill/>
            <a:ln>
              <a:noFill/>
            </a:ln>
          </p:spPr>
        </p:pic>
        <p:sp>
          <p:nvSpPr>
            <p:cNvPr id="967" name="Google Shape;967;p53"/>
            <p:cNvSpPr/>
            <p:nvPr/>
          </p:nvSpPr>
          <p:spPr>
            <a:xfrm>
              <a:off x="3811397" y="3111563"/>
              <a:ext cx="1727200" cy="1448435"/>
            </a:xfrm>
            <a:custGeom>
              <a:rect b="b" l="l" r="r" t="t"/>
              <a:pathLst>
                <a:path extrusionOk="0" h="1448435" w="1727200">
                  <a:moveTo>
                    <a:pt x="52857" y="1420901"/>
                  </a:moveTo>
                  <a:lnTo>
                    <a:pt x="50888" y="1411960"/>
                  </a:lnTo>
                  <a:lnTo>
                    <a:pt x="46024" y="1404213"/>
                  </a:lnTo>
                  <a:lnTo>
                    <a:pt x="44335" y="1402905"/>
                  </a:lnTo>
                  <a:lnTo>
                    <a:pt x="38608" y="1398460"/>
                  </a:lnTo>
                  <a:lnTo>
                    <a:pt x="31203" y="1394637"/>
                  </a:lnTo>
                  <a:lnTo>
                    <a:pt x="30683" y="1390840"/>
                  </a:lnTo>
                  <a:lnTo>
                    <a:pt x="30226" y="1387411"/>
                  </a:lnTo>
                  <a:lnTo>
                    <a:pt x="23876" y="1381950"/>
                  </a:lnTo>
                  <a:lnTo>
                    <a:pt x="8890" y="1381950"/>
                  </a:lnTo>
                  <a:lnTo>
                    <a:pt x="2540" y="1387411"/>
                  </a:lnTo>
                  <a:lnTo>
                    <a:pt x="1397" y="1394904"/>
                  </a:lnTo>
                  <a:lnTo>
                    <a:pt x="254" y="1402905"/>
                  </a:lnTo>
                  <a:lnTo>
                    <a:pt x="114" y="1404213"/>
                  </a:lnTo>
                  <a:lnTo>
                    <a:pt x="0" y="1421955"/>
                  </a:lnTo>
                  <a:lnTo>
                    <a:pt x="1676" y="1431213"/>
                  </a:lnTo>
                  <a:lnTo>
                    <a:pt x="6350" y="1439075"/>
                  </a:lnTo>
                  <a:lnTo>
                    <a:pt x="13385" y="1444891"/>
                  </a:lnTo>
                  <a:lnTo>
                    <a:pt x="22225" y="1447990"/>
                  </a:lnTo>
                  <a:lnTo>
                    <a:pt x="31648" y="1447812"/>
                  </a:lnTo>
                  <a:lnTo>
                    <a:pt x="40170" y="1444485"/>
                  </a:lnTo>
                  <a:lnTo>
                    <a:pt x="47066" y="1438478"/>
                  </a:lnTo>
                  <a:lnTo>
                    <a:pt x="51562" y="1430210"/>
                  </a:lnTo>
                  <a:lnTo>
                    <a:pt x="52857" y="1420901"/>
                  </a:lnTo>
                  <a:close/>
                </a:path>
                <a:path extrusionOk="0" h="1448435" w="1727200">
                  <a:moveTo>
                    <a:pt x="1726819" y="60261"/>
                  </a:moveTo>
                  <a:lnTo>
                    <a:pt x="1726628" y="58750"/>
                  </a:lnTo>
                  <a:lnTo>
                    <a:pt x="1726107" y="54737"/>
                  </a:lnTo>
                  <a:lnTo>
                    <a:pt x="1725879" y="52806"/>
                  </a:lnTo>
                  <a:lnTo>
                    <a:pt x="1725193" y="51587"/>
                  </a:lnTo>
                  <a:lnTo>
                    <a:pt x="1724685" y="49860"/>
                  </a:lnTo>
                  <a:lnTo>
                    <a:pt x="1723148" y="47942"/>
                  </a:lnTo>
                  <a:lnTo>
                    <a:pt x="1722297" y="46456"/>
                  </a:lnTo>
                  <a:lnTo>
                    <a:pt x="1721256" y="45605"/>
                  </a:lnTo>
                  <a:lnTo>
                    <a:pt x="1720075" y="44157"/>
                  </a:lnTo>
                  <a:lnTo>
                    <a:pt x="1719072" y="43599"/>
                  </a:lnTo>
                  <a:lnTo>
                    <a:pt x="1719072" y="52387"/>
                  </a:lnTo>
                  <a:lnTo>
                    <a:pt x="1715757" y="49822"/>
                  </a:lnTo>
                  <a:lnTo>
                    <a:pt x="1715897" y="58610"/>
                  </a:lnTo>
                  <a:lnTo>
                    <a:pt x="1715744" y="49822"/>
                  </a:lnTo>
                  <a:lnTo>
                    <a:pt x="1715668" y="44386"/>
                  </a:lnTo>
                  <a:lnTo>
                    <a:pt x="1715693" y="45605"/>
                  </a:lnTo>
                  <a:lnTo>
                    <a:pt x="1715808" y="49860"/>
                  </a:lnTo>
                  <a:lnTo>
                    <a:pt x="1719072" y="52387"/>
                  </a:lnTo>
                  <a:lnTo>
                    <a:pt x="1719072" y="43599"/>
                  </a:lnTo>
                  <a:lnTo>
                    <a:pt x="1718056" y="43027"/>
                  </a:lnTo>
                  <a:lnTo>
                    <a:pt x="1716633" y="41871"/>
                  </a:lnTo>
                  <a:lnTo>
                    <a:pt x="1715643" y="41567"/>
                  </a:lnTo>
                  <a:lnTo>
                    <a:pt x="1715719" y="41719"/>
                  </a:lnTo>
                  <a:lnTo>
                    <a:pt x="1715643" y="41567"/>
                  </a:lnTo>
                  <a:lnTo>
                    <a:pt x="1715643" y="39179"/>
                  </a:lnTo>
                  <a:lnTo>
                    <a:pt x="1715643" y="33629"/>
                  </a:lnTo>
                  <a:lnTo>
                    <a:pt x="1718818" y="31051"/>
                  </a:lnTo>
                  <a:lnTo>
                    <a:pt x="1723174" y="25730"/>
                  </a:lnTo>
                  <a:lnTo>
                    <a:pt x="1723453" y="24828"/>
                  </a:lnTo>
                  <a:lnTo>
                    <a:pt x="1725142" y="19367"/>
                  </a:lnTo>
                  <a:lnTo>
                    <a:pt x="1724621" y="12738"/>
                  </a:lnTo>
                  <a:lnTo>
                    <a:pt x="1721485" y="6540"/>
                  </a:lnTo>
                  <a:lnTo>
                    <a:pt x="1716214" y="2082"/>
                  </a:lnTo>
                  <a:lnTo>
                    <a:pt x="1709889" y="0"/>
                  </a:lnTo>
                  <a:lnTo>
                    <a:pt x="1703222" y="406"/>
                  </a:lnTo>
                  <a:lnTo>
                    <a:pt x="1696974" y="3365"/>
                  </a:lnTo>
                  <a:lnTo>
                    <a:pt x="1682496" y="14414"/>
                  </a:lnTo>
                  <a:lnTo>
                    <a:pt x="1679956" y="19494"/>
                  </a:lnTo>
                  <a:lnTo>
                    <a:pt x="1679790" y="25730"/>
                  </a:lnTo>
                  <a:lnTo>
                    <a:pt x="1679638" y="31051"/>
                  </a:lnTo>
                  <a:lnTo>
                    <a:pt x="1679575" y="42100"/>
                  </a:lnTo>
                  <a:lnTo>
                    <a:pt x="1679562" y="42227"/>
                  </a:lnTo>
                  <a:lnTo>
                    <a:pt x="1679448" y="49809"/>
                  </a:lnTo>
                  <a:lnTo>
                    <a:pt x="1676400" y="54673"/>
                  </a:lnTo>
                  <a:lnTo>
                    <a:pt x="1676400" y="62928"/>
                  </a:lnTo>
                  <a:lnTo>
                    <a:pt x="1680464" y="69532"/>
                  </a:lnTo>
                  <a:lnTo>
                    <a:pt x="1684401" y="76009"/>
                  </a:lnTo>
                  <a:lnTo>
                    <a:pt x="1691894" y="79692"/>
                  </a:lnTo>
                  <a:lnTo>
                    <a:pt x="1692135" y="79679"/>
                  </a:lnTo>
                  <a:lnTo>
                    <a:pt x="1696085" y="84010"/>
                  </a:lnTo>
                  <a:lnTo>
                    <a:pt x="1699336" y="84556"/>
                  </a:lnTo>
                  <a:lnTo>
                    <a:pt x="1700784" y="85788"/>
                  </a:lnTo>
                  <a:lnTo>
                    <a:pt x="1708277" y="87058"/>
                  </a:lnTo>
                  <a:lnTo>
                    <a:pt x="1709839" y="86385"/>
                  </a:lnTo>
                  <a:lnTo>
                    <a:pt x="1712849" y="86931"/>
                  </a:lnTo>
                  <a:lnTo>
                    <a:pt x="1721231" y="82486"/>
                  </a:lnTo>
                  <a:lnTo>
                    <a:pt x="1722183" y="80289"/>
                  </a:lnTo>
                  <a:lnTo>
                    <a:pt x="1725676" y="75501"/>
                  </a:lnTo>
                  <a:lnTo>
                    <a:pt x="1726171" y="68643"/>
                  </a:lnTo>
                  <a:lnTo>
                    <a:pt x="1725853" y="64846"/>
                  </a:lnTo>
                  <a:lnTo>
                    <a:pt x="1726171" y="68605"/>
                  </a:lnTo>
                  <a:lnTo>
                    <a:pt x="1726819" y="60261"/>
                  </a:lnTo>
                  <a:close/>
                </a:path>
                <a:path extrusionOk="0" h="1448435" w="1727200">
                  <a:moveTo>
                    <a:pt x="1726819" y="57086"/>
                  </a:moveTo>
                  <a:lnTo>
                    <a:pt x="1726120" y="54749"/>
                  </a:lnTo>
                  <a:lnTo>
                    <a:pt x="1726628" y="58750"/>
                  </a:lnTo>
                  <a:lnTo>
                    <a:pt x="1726819" y="57086"/>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8" name="Google Shape;968;p53"/>
            <p:cNvPicPr preferRelativeResize="0"/>
            <p:nvPr/>
          </p:nvPicPr>
          <p:blipFill rotWithShape="1">
            <a:blip r:embed="rId8">
              <a:alphaModFix/>
            </a:blip>
            <a:srcRect b="0" l="0" r="0" t="0"/>
            <a:stretch/>
          </p:blipFill>
          <p:spPr>
            <a:xfrm>
              <a:off x="4984877" y="4302633"/>
              <a:ext cx="89408" cy="83470"/>
            </a:xfrm>
            <a:prstGeom prst="rect">
              <a:avLst/>
            </a:prstGeom>
            <a:noFill/>
            <a:ln>
              <a:noFill/>
            </a:ln>
          </p:spPr>
        </p:pic>
        <p:sp>
          <p:nvSpPr>
            <p:cNvPr id="969" name="Google Shape;969;p53"/>
            <p:cNvSpPr/>
            <p:nvPr/>
          </p:nvSpPr>
          <p:spPr>
            <a:xfrm>
              <a:off x="6763004" y="3326130"/>
              <a:ext cx="38100" cy="38100"/>
            </a:xfrm>
            <a:custGeom>
              <a:rect b="b" l="l" r="r" t="t"/>
              <a:pathLst>
                <a:path extrusionOk="0" h="38100" w="38100">
                  <a:moveTo>
                    <a:pt x="18796" y="0"/>
                  </a:moveTo>
                  <a:lnTo>
                    <a:pt x="11465" y="1472"/>
                  </a:lnTo>
                  <a:lnTo>
                    <a:pt x="5492" y="5492"/>
                  </a:lnTo>
                  <a:lnTo>
                    <a:pt x="1472" y="11465"/>
                  </a:lnTo>
                  <a:lnTo>
                    <a:pt x="0" y="18796"/>
                  </a:lnTo>
                  <a:lnTo>
                    <a:pt x="1472" y="26126"/>
                  </a:lnTo>
                  <a:lnTo>
                    <a:pt x="5492" y="32099"/>
                  </a:lnTo>
                  <a:lnTo>
                    <a:pt x="11465" y="36119"/>
                  </a:lnTo>
                  <a:lnTo>
                    <a:pt x="18796" y="37592"/>
                  </a:lnTo>
                  <a:lnTo>
                    <a:pt x="26126" y="36119"/>
                  </a:lnTo>
                  <a:lnTo>
                    <a:pt x="32099" y="32099"/>
                  </a:lnTo>
                  <a:lnTo>
                    <a:pt x="36119" y="26126"/>
                  </a:lnTo>
                  <a:lnTo>
                    <a:pt x="37592" y="18796"/>
                  </a:lnTo>
                  <a:lnTo>
                    <a:pt x="36119" y="11465"/>
                  </a:lnTo>
                  <a:lnTo>
                    <a:pt x="32099" y="5492"/>
                  </a:lnTo>
                  <a:lnTo>
                    <a:pt x="26126" y="1472"/>
                  </a:lnTo>
                  <a:lnTo>
                    <a:pt x="18796" y="0"/>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0" name="Google Shape;970;p53"/>
            <p:cNvPicPr preferRelativeResize="0"/>
            <p:nvPr/>
          </p:nvPicPr>
          <p:blipFill rotWithShape="1">
            <a:blip r:embed="rId9">
              <a:alphaModFix/>
            </a:blip>
            <a:srcRect b="0" l="0" r="0" t="0"/>
            <a:stretch/>
          </p:blipFill>
          <p:spPr>
            <a:xfrm>
              <a:off x="8143367" y="3081782"/>
              <a:ext cx="130048" cy="86487"/>
            </a:xfrm>
            <a:prstGeom prst="rect">
              <a:avLst/>
            </a:prstGeom>
            <a:noFill/>
            <a:ln>
              <a:noFill/>
            </a:ln>
          </p:spPr>
        </p:pic>
        <p:pic>
          <p:nvPicPr>
            <p:cNvPr id="971" name="Google Shape;971;p53"/>
            <p:cNvPicPr preferRelativeResize="0"/>
            <p:nvPr/>
          </p:nvPicPr>
          <p:blipFill rotWithShape="1">
            <a:blip r:embed="rId10">
              <a:alphaModFix/>
            </a:blip>
            <a:srcRect b="0" l="0" r="0" t="0"/>
            <a:stretch/>
          </p:blipFill>
          <p:spPr>
            <a:xfrm>
              <a:off x="6572377" y="4497832"/>
              <a:ext cx="127380" cy="75311"/>
            </a:xfrm>
            <a:prstGeom prst="rect">
              <a:avLst/>
            </a:prstGeom>
            <a:noFill/>
            <a:ln>
              <a:noFill/>
            </a:ln>
          </p:spPr>
        </p:pic>
        <p:pic>
          <p:nvPicPr>
            <p:cNvPr id="972" name="Google Shape;972;p53"/>
            <p:cNvPicPr preferRelativeResize="0"/>
            <p:nvPr/>
          </p:nvPicPr>
          <p:blipFill rotWithShape="1">
            <a:blip r:embed="rId11">
              <a:alphaModFix/>
            </a:blip>
            <a:srcRect b="0" l="0" r="0" t="0"/>
            <a:stretch/>
          </p:blipFill>
          <p:spPr>
            <a:xfrm>
              <a:off x="7635335" y="4372102"/>
              <a:ext cx="99853" cy="69228"/>
            </a:xfrm>
            <a:prstGeom prst="rect">
              <a:avLst/>
            </a:prstGeom>
            <a:noFill/>
            <a:ln>
              <a:noFill/>
            </a:ln>
          </p:spPr>
        </p:pic>
        <p:sp>
          <p:nvSpPr>
            <p:cNvPr id="973" name="Google Shape;973;p53"/>
            <p:cNvSpPr/>
            <p:nvPr/>
          </p:nvSpPr>
          <p:spPr>
            <a:xfrm>
              <a:off x="8456676" y="4341114"/>
              <a:ext cx="52705" cy="52705"/>
            </a:xfrm>
            <a:custGeom>
              <a:rect b="b" l="l" r="r" t="t"/>
              <a:pathLst>
                <a:path extrusionOk="0" h="52704" w="52704">
                  <a:moveTo>
                    <a:pt x="26162" y="0"/>
                  </a:moveTo>
                  <a:lnTo>
                    <a:pt x="15966" y="2069"/>
                  </a:lnTo>
                  <a:lnTo>
                    <a:pt x="7651" y="7699"/>
                  </a:lnTo>
                  <a:lnTo>
                    <a:pt x="2051" y="16019"/>
                  </a:lnTo>
                  <a:lnTo>
                    <a:pt x="0" y="26162"/>
                  </a:lnTo>
                  <a:lnTo>
                    <a:pt x="2051" y="36357"/>
                  </a:lnTo>
                  <a:lnTo>
                    <a:pt x="7651" y="44672"/>
                  </a:lnTo>
                  <a:lnTo>
                    <a:pt x="15966" y="50272"/>
                  </a:lnTo>
                  <a:lnTo>
                    <a:pt x="26162" y="52324"/>
                  </a:lnTo>
                  <a:lnTo>
                    <a:pt x="36304" y="50272"/>
                  </a:lnTo>
                  <a:lnTo>
                    <a:pt x="44624" y="44672"/>
                  </a:lnTo>
                  <a:lnTo>
                    <a:pt x="50254" y="36357"/>
                  </a:lnTo>
                  <a:lnTo>
                    <a:pt x="52324" y="26162"/>
                  </a:lnTo>
                  <a:lnTo>
                    <a:pt x="50254" y="16019"/>
                  </a:lnTo>
                  <a:lnTo>
                    <a:pt x="44624" y="7699"/>
                  </a:lnTo>
                  <a:lnTo>
                    <a:pt x="36304" y="2069"/>
                  </a:lnTo>
                  <a:lnTo>
                    <a:pt x="26162" y="0"/>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4" name="Google Shape;974;p53"/>
            <p:cNvPicPr preferRelativeResize="0"/>
            <p:nvPr/>
          </p:nvPicPr>
          <p:blipFill rotWithShape="1">
            <a:blip r:embed="rId12">
              <a:alphaModFix/>
            </a:blip>
            <a:srcRect b="0" l="0" r="0" t="0"/>
            <a:stretch/>
          </p:blipFill>
          <p:spPr>
            <a:xfrm>
              <a:off x="8363966" y="4930394"/>
              <a:ext cx="96011" cy="73660"/>
            </a:xfrm>
            <a:prstGeom prst="rect">
              <a:avLst/>
            </a:prstGeom>
            <a:noFill/>
            <a:ln>
              <a:noFill/>
            </a:ln>
          </p:spPr>
        </p:pic>
        <p:pic>
          <p:nvPicPr>
            <p:cNvPr id="975" name="Google Shape;975;p53"/>
            <p:cNvPicPr preferRelativeResize="0"/>
            <p:nvPr/>
          </p:nvPicPr>
          <p:blipFill rotWithShape="1">
            <a:blip r:embed="rId13">
              <a:alphaModFix/>
            </a:blip>
            <a:srcRect b="0" l="0" r="0" t="0"/>
            <a:stretch/>
          </p:blipFill>
          <p:spPr>
            <a:xfrm>
              <a:off x="6515227" y="5735256"/>
              <a:ext cx="115475" cy="74625"/>
            </a:xfrm>
            <a:prstGeom prst="rect">
              <a:avLst/>
            </a:prstGeom>
            <a:noFill/>
            <a:ln>
              <a:noFill/>
            </a:ln>
          </p:spPr>
        </p:pic>
        <p:pic>
          <p:nvPicPr>
            <p:cNvPr id="976" name="Google Shape;976;p53"/>
            <p:cNvPicPr preferRelativeResize="0"/>
            <p:nvPr/>
          </p:nvPicPr>
          <p:blipFill rotWithShape="1">
            <a:blip r:embed="rId14">
              <a:alphaModFix/>
            </a:blip>
            <a:srcRect b="0" l="0" r="0" t="0"/>
            <a:stretch/>
          </p:blipFill>
          <p:spPr>
            <a:xfrm>
              <a:off x="8812466" y="5256148"/>
              <a:ext cx="93573" cy="70738"/>
            </a:xfrm>
            <a:prstGeom prst="rect">
              <a:avLst/>
            </a:prstGeom>
            <a:noFill/>
            <a:ln>
              <a:noFill/>
            </a:ln>
          </p:spPr>
        </p:pic>
        <p:sp>
          <p:nvSpPr>
            <p:cNvPr id="977" name="Google Shape;977;p53"/>
            <p:cNvSpPr/>
            <p:nvPr/>
          </p:nvSpPr>
          <p:spPr>
            <a:xfrm>
              <a:off x="6654609" y="5078811"/>
              <a:ext cx="64135" cy="57150"/>
            </a:xfrm>
            <a:custGeom>
              <a:rect b="b" l="l" r="r" t="t"/>
              <a:pathLst>
                <a:path extrusionOk="0" h="57150" w="64134">
                  <a:moveTo>
                    <a:pt x="27164" y="0"/>
                  </a:moveTo>
                  <a:lnTo>
                    <a:pt x="0" y="28303"/>
                  </a:lnTo>
                  <a:lnTo>
                    <a:pt x="1285" y="36772"/>
                  </a:lnTo>
                  <a:lnTo>
                    <a:pt x="5143" y="44622"/>
                  </a:lnTo>
                  <a:lnTo>
                    <a:pt x="11213" y="50901"/>
                  </a:lnTo>
                  <a:lnTo>
                    <a:pt x="18748" y="54941"/>
                  </a:lnTo>
                  <a:lnTo>
                    <a:pt x="27164" y="56552"/>
                  </a:lnTo>
                  <a:lnTo>
                    <a:pt x="35877" y="55544"/>
                  </a:lnTo>
                  <a:lnTo>
                    <a:pt x="64071" y="28239"/>
                  </a:lnTo>
                  <a:lnTo>
                    <a:pt x="62688" y="19996"/>
                  </a:lnTo>
                  <a:lnTo>
                    <a:pt x="27164" y="0"/>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8" name="Google Shape;978;p53"/>
            <p:cNvPicPr preferRelativeResize="0"/>
            <p:nvPr/>
          </p:nvPicPr>
          <p:blipFill rotWithShape="1">
            <a:blip r:embed="rId15">
              <a:alphaModFix/>
            </a:blip>
            <a:srcRect b="0" l="0" r="0" t="0"/>
            <a:stretch/>
          </p:blipFill>
          <p:spPr>
            <a:xfrm>
              <a:off x="7249844" y="4938315"/>
              <a:ext cx="68593" cy="66843"/>
            </a:xfrm>
            <a:prstGeom prst="rect">
              <a:avLst/>
            </a:prstGeom>
            <a:noFill/>
            <a:ln>
              <a:noFill/>
            </a:ln>
          </p:spPr>
        </p:pic>
        <p:pic>
          <p:nvPicPr>
            <p:cNvPr id="979" name="Google Shape;979;p53"/>
            <p:cNvPicPr preferRelativeResize="0"/>
            <p:nvPr/>
          </p:nvPicPr>
          <p:blipFill rotWithShape="1">
            <a:blip r:embed="rId16">
              <a:alphaModFix/>
            </a:blip>
            <a:srcRect b="0" l="0" r="0" t="0"/>
            <a:stretch/>
          </p:blipFill>
          <p:spPr>
            <a:xfrm>
              <a:off x="8918288" y="4686046"/>
              <a:ext cx="141890" cy="88392"/>
            </a:xfrm>
            <a:prstGeom prst="rect">
              <a:avLst/>
            </a:prstGeom>
            <a:noFill/>
            <a:ln>
              <a:noFill/>
            </a:ln>
          </p:spPr>
        </p:pic>
        <p:sp>
          <p:nvSpPr>
            <p:cNvPr id="980" name="Google Shape;980;p53"/>
            <p:cNvSpPr/>
            <p:nvPr/>
          </p:nvSpPr>
          <p:spPr>
            <a:xfrm>
              <a:off x="8262111" y="5717222"/>
              <a:ext cx="44450" cy="44450"/>
            </a:xfrm>
            <a:custGeom>
              <a:rect b="b" l="l" r="r" t="t"/>
              <a:pathLst>
                <a:path extrusionOk="0" h="44450" w="44450">
                  <a:moveTo>
                    <a:pt x="21971" y="0"/>
                  </a:moveTo>
                  <a:lnTo>
                    <a:pt x="13394" y="1731"/>
                  </a:lnTo>
                  <a:lnTo>
                    <a:pt x="6413" y="6454"/>
                  </a:lnTo>
                  <a:lnTo>
                    <a:pt x="1718" y="13458"/>
                  </a:lnTo>
                  <a:lnTo>
                    <a:pt x="0" y="22034"/>
                  </a:lnTo>
                  <a:lnTo>
                    <a:pt x="1718" y="30617"/>
                  </a:lnTo>
                  <a:lnTo>
                    <a:pt x="6413" y="37625"/>
                  </a:lnTo>
                  <a:lnTo>
                    <a:pt x="13394" y="42349"/>
                  </a:lnTo>
                  <a:lnTo>
                    <a:pt x="21971" y="44081"/>
                  </a:lnTo>
                  <a:lnTo>
                    <a:pt x="30567" y="42349"/>
                  </a:lnTo>
                  <a:lnTo>
                    <a:pt x="37592" y="37625"/>
                  </a:lnTo>
                  <a:lnTo>
                    <a:pt x="42330" y="30617"/>
                  </a:lnTo>
                  <a:lnTo>
                    <a:pt x="44069" y="22034"/>
                  </a:lnTo>
                  <a:lnTo>
                    <a:pt x="42330" y="13458"/>
                  </a:lnTo>
                  <a:lnTo>
                    <a:pt x="37592" y="6454"/>
                  </a:lnTo>
                  <a:lnTo>
                    <a:pt x="30567" y="1731"/>
                  </a:lnTo>
                  <a:lnTo>
                    <a:pt x="21971" y="0"/>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1" name="Google Shape;981;p53"/>
            <p:cNvPicPr preferRelativeResize="0"/>
            <p:nvPr/>
          </p:nvPicPr>
          <p:blipFill rotWithShape="1">
            <a:blip r:embed="rId17">
              <a:alphaModFix/>
            </a:blip>
            <a:srcRect b="0" l="0" r="0" t="0"/>
            <a:stretch/>
          </p:blipFill>
          <p:spPr>
            <a:xfrm>
              <a:off x="4762095" y="5097303"/>
              <a:ext cx="117244" cy="74263"/>
            </a:xfrm>
            <a:prstGeom prst="rect">
              <a:avLst/>
            </a:prstGeom>
            <a:noFill/>
            <a:ln>
              <a:noFill/>
            </a:ln>
          </p:spPr>
        </p:pic>
        <p:pic>
          <p:nvPicPr>
            <p:cNvPr id="982" name="Google Shape;982;p53"/>
            <p:cNvPicPr preferRelativeResize="0"/>
            <p:nvPr/>
          </p:nvPicPr>
          <p:blipFill rotWithShape="1">
            <a:blip r:embed="rId18">
              <a:alphaModFix/>
            </a:blip>
            <a:srcRect b="0" l="0" r="0" t="0"/>
            <a:stretch/>
          </p:blipFill>
          <p:spPr>
            <a:xfrm>
              <a:off x="3447296" y="5261578"/>
              <a:ext cx="101262" cy="102774"/>
            </a:xfrm>
            <a:prstGeom prst="rect">
              <a:avLst/>
            </a:prstGeom>
            <a:noFill/>
            <a:ln>
              <a:noFill/>
            </a:ln>
          </p:spPr>
        </p:pic>
        <p:pic>
          <p:nvPicPr>
            <p:cNvPr id="983" name="Google Shape;983;p53"/>
            <p:cNvPicPr preferRelativeResize="0"/>
            <p:nvPr/>
          </p:nvPicPr>
          <p:blipFill rotWithShape="1">
            <a:blip r:embed="rId19">
              <a:alphaModFix/>
            </a:blip>
            <a:srcRect b="0" l="0" r="0" t="0"/>
            <a:stretch/>
          </p:blipFill>
          <p:spPr>
            <a:xfrm>
              <a:off x="2882588" y="4340348"/>
              <a:ext cx="146754" cy="106683"/>
            </a:xfrm>
            <a:prstGeom prst="rect">
              <a:avLst/>
            </a:prstGeom>
            <a:noFill/>
            <a:ln>
              <a:noFill/>
            </a:ln>
          </p:spPr>
        </p:pic>
        <p:pic>
          <p:nvPicPr>
            <p:cNvPr id="984" name="Google Shape;984;p53"/>
            <p:cNvPicPr preferRelativeResize="0"/>
            <p:nvPr/>
          </p:nvPicPr>
          <p:blipFill rotWithShape="1">
            <a:blip r:embed="rId20">
              <a:alphaModFix/>
            </a:blip>
            <a:srcRect b="0" l="0" r="0" t="0"/>
            <a:stretch/>
          </p:blipFill>
          <p:spPr>
            <a:xfrm>
              <a:off x="2767457" y="3611062"/>
              <a:ext cx="101234" cy="88431"/>
            </a:xfrm>
            <a:prstGeom prst="rect">
              <a:avLst/>
            </a:prstGeom>
            <a:noFill/>
            <a:ln>
              <a:noFill/>
            </a:ln>
          </p:spPr>
        </p:pic>
        <p:pic>
          <p:nvPicPr>
            <p:cNvPr id="985" name="Google Shape;985;p53"/>
            <p:cNvPicPr preferRelativeResize="0"/>
            <p:nvPr/>
          </p:nvPicPr>
          <p:blipFill rotWithShape="1">
            <a:blip r:embed="rId21">
              <a:alphaModFix/>
            </a:blip>
            <a:srcRect b="0" l="0" r="0" t="0"/>
            <a:stretch/>
          </p:blipFill>
          <p:spPr>
            <a:xfrm>
              <a:off x="2596007" y="5014150"/>
              <a:ext cx="76200" cy="100647"/>
            </a:xfrm>
            <a:prstGeom prst="rect">
              <a:avLst/>
            </a:prstGeom>
            <a:noFill/>
            <a:ln>
              <a:noFill/>
            </a:ln>
          </p:spPr>
        </p:pic>
        <p:pic>
          <p:nvPicPr>
            <p:cNvPr id="986" name="Google Shape;986;p53"/>
            <p:cNvPicPr preferRelativeResize="0"/>
            <p:nvPr/>
          </p:nvPicPr>
          <p:blipFill rotWithShape="1">
            <a:blip r:embed="rId22">
              <a:alphaModFix/>
            </a:blip>
            <a:srcRect b="0" l="0" r="0" t="0"/>
            <a:stretch/>
          </p:blipFill>
          <p:spPr>
            <a:xfrm>
              <a:off x="2692241" y="5586047"/>
              <a:ext cx="90423" cy="68627"/>
            </a:xfrm>
            <a:prstGeom prst="rect">
              <a:avLst/>
            </a:prstGeom>
            <a:noFill/>
            <a:ln>
              <a:noFill/>
            </a:ln>
          </p:spPr>
        </p:pic>
        <p:pic>
          <p:nvPicPr>
            <p:cNvPr id="987" name="Google Shape;987;p53"/>
            <p:cNvPicPr preferRelativeResize="0"/>
            <p:nvPr/>
          </p:nvPicPr>
          <p:blipFill rotWithShape="1">
            <a:blip r:embed="rId23">
              <a:alphaModFix/>
            </a:blip>
            <a:srcRect b="0" l="0" r="0" t="0"/>
            <a:stretch/>
          </p:blipFill>
          <p:spPr>
            <a:xfrm>
              <a:off x="4075303" y="5942647"/>
              <a:ext cx="89154" cy="84402"/>
            </a:xfrm>
            <a:prstGeom prst="rect">
              <a:avLst/>
            </a:prstGeom>
            <a:noFill/>
            <a:ln>
              <a:noFill/>
            </a:ln>
          </p:spPr>
        </p:pic>
        <p:pic>
          <p:nvPicPr>
            <p:cNvPr id="988" name="Google Shape;988;p53"/>
            <p:cNvPicPr preferRelativeResize="0"/>
            <p:nvPr/>
          </p:nvPicPr>
          <p:blipFill rotWithShape="1">
            <a:blip r:embed="rId24">
              <a:alphaModFix/>
            </a:blip>
            <a:srcRect b="0" l="0" r="0" t="0"/>
            <a:stretch/>
          </p:blipFill>
          <p:spPr>
            <a:xfrm>
              <a:off x="4136550" y="5023532"/>
              <a:ext cx="115871" cy="89439"/>
            </a:xfrm>
            <a:prstGeom prst="rect">
              <a:avLst/>
            </a:prstGeom>
            <a:noFill/>
            <a:ln>
              <a:noFill/>
            </a:ln>
          </p:spPr>
        </p:pic>
        <p:pic>
          <p:nvPicPr>
            <p:cNvPr id="989" name="Google Shape;989;p53"/>
            <p:cNvPicPr preferRelativeResize="0"/>
            <p:nvPr/>
          </p:nvPicPr>
          <p:blipFill rotWithShape="1">
            <a:blip r:embed="rId25">
              <a:alphaModFix/>
            </a:blip>
            <a:srcRect b="0" l="0" r="0" t="0"/>
            <a:stretch/>
          </p:blipFill>
          <p:spPr>
            <a:xfrm>
              <a:off x="4304968" y="3616579"/>
              <a:ext cx="106757" cy="81660"/>
            </a:xfrm>
            <a:prstGeom prst="rect">
              <a:avLst/>
            </a:prstGeom>
            <a:noFill/>
            <a:ln>
              <a:noFill/>
            </a:ln>
          </p:spPr>
        </p:pic>
        <p:sp>
          <p:nvSpPr>
            <p:cNvPr id="990" name="Google Shape;990;p53"/>
            <p:cNvSpPr/>
            <p:nvPr/>
          </p:nvSpPr>
          <p:spPr>
            <a:xfrm>
              <a:off x="4460113" y="3040253"/>
              <a:ext cx="75565" cy="63500"/>
            </a:xfrm>
            <a:custGeom>
              <a:rect b="b" l="l" r="r" t="t"/>
              <a:pathLst>
                <a:path extrusionOk="0" h="63500" w="75564">
                  <a:moveTo>
                    <a:pt x="11461" y="19686"/>
                  </a:moveTo>
                  <a:lnTo>
                    <a:pt x="6889" y="22780"/>
                  </a:lnTo>
                  <a:lnTo>
                    <a:pt x="1849" y="30287"/>
                  </a:lnTo>
                  <a:lnTo>
                    <a:pt x="0" y="39497"/>
                  </a:lnTo>
                  <a:lnTo>
                    <a:pt x="1849" y="48633"/>
                  </a:lnTo>
                  <a:lnTo>
                    <a:pt x="6889" y="56102"/>
                  </a:lnTo>
                  <a:lnTo>
                    <a:pt x="14358" y="61142"/>
                  </a:lnTo>
                  <a:lnTo>
                    <a:pt x="23495" y="62992"/>
                  </a:lnTo>
                  <a:lnTo>
                    <a:pt x="40004" y="62992"/>
                  </a:lnTo>
                  <a:lnTo>
                    <a:pt x="46227" y="60451"/>
                  </a:lnTo>
                  <a:lnTo>
                    <a:pt x="55117" y="51054"/>
                  </a:lnTo>
                  <a:lnTo>
                    <a:pt x="57357" y="44958"/>
                  </a:lnTo>
                  <a:lnTo>
                    <a:pt x="33909" y="44958"/>
                  </a:lnTo>
                  <a:lnTo>
                    <a:pt x="25267" y="43406"/>
                  </a:lnTo>
                  <a:lnTo>
                    <a:pt x="18113" y="38830"/>
                  </a:lnTo>
                  <a:lnTo>
                    <a:pt x="17772" y="38354"/>
                  </a:lnTo>
                  <a:lnTo>
                    <a:pt x="10033" y="38354"/>
                  </a:lnTo>
                  <a:lnTo>
                    <a:pt x="10413" y="30099"/>
                  </a:lnTo>
                  <a:lnTo>
                    <a:pt x="10540" y="29210"/>
                  </a:lnTo>
                  <a:lnTo>
                    <a:pt x="11175" y="20700"/>
                  </a:lnTo>
                  <a:lnTo>
                    <a:pt x="11461" y="19686"/>
                  </a:lnTo>
                  <a:close/>
                </a:path>
                <a:path extrusionOk="0" h="63500" w="75564">
                  <a:moveTo>
                    <a:pt x="54624" y="15875"/>
                  </a:moveTo>
                  <a:lnTo>
                    <a:pt x="33654" y="15875"/>
                  </a:lnTo>
                  <a:lnTo>
                    <a:pt x="14639" y="33970"/>
                  </a:lnTo>
                  <a:lnTo>
                    <a:pt x="18113" y="38830"/>
                  </a:lnTo>
                  <a:lnTo>
                    <a:pt x="25267" y="43406"/>
                  </a:lnTo>
                  <a:lnTo>
                    <a:pt x="33909" y="44958"/>
                  </a:lnTo>
                  <a:lnTo>
                    <a:pt x="53721" y="44704"/>
                  </a:lnTo>
                  <a:lnTo>
                    <a:pt x="57368" y="43931"/>
                  </a:lnTo>
                  <a:lnTo>
                    <a:pt x="57139" y="38115"/>
                  </a:lnTo>
                  <a:lnTo>
                    <a:pt x="56853" y="31920"/>
                  </a:lnTo>
                  <a:lnTo>
                    <a:pt x="56769" y="29210"/>
                  </a:lnTo>
                  <a:lnTo>
                    <a:pt x="56007" y="20700"/>
                  </a:lnTo>
                  <a:lnTo>
                    <a:pt x="54624" y="15875"/>
                  </a:lnTo>
                  <a:close/>
                </a:path>
                <a:path extrusionOk="0" h="63500" w="75564">
                  <a:moveTo>
                    <a:pt x="57368" y="43931"/>
                  </a:moveTo>
                  <a:lnTo>
                    <a:pt x="53721" y="44704"/>
                  </a:lnTo>
                  <a:lnTo>
                    <a:pt x="33909" y="44958"/>
                  </a:lnTo>
                  <a:lnTo>
                    <a:pt x="57357" y="44958"/>
                  </a:lnTo>
                  <a:lnTo>
                    <a:pt x="57368" y="43931"/>
                  </a:lnTo>
                  <a:close/>
                </a:path>
                <a:path extrusionOk="0" h="63500" w="75564">
                  <a:moveTo>
                    <a:pt x="33909" y="0"/>
                  </a:moveTo>
                  <a:lnTo>
                    <a:pt x="32801" y="200"/>
                  </a:lnTo>
                  <a:lnTo>
                    <a:pt x="40969" y="1305"/>
                  </a:lnTo>
                  <a:lnTo>
                    <a:pt x="48323" y="5556"/>
                  </a:lnTo>
                  <a:lnTo>
                    <a:pt x="53582" y="12235"/>
                  </a:lnTo>
                  <a:lnTo>
                    <a:pt x="56007" y="20700"/>
                  </a:lnTo>
                  <a:lnTo>
                    <a:pt x="56769" y="29210"/>
                  </a:lnTo>
                  <a:lnTo>
                    <a:pt x="56853" y="31920"/>
                  </a:lnTo>
                  <a:lnTo>
                    <a:pt x="57194" y="39497"/>
                  </a:lnTo>
                  <a:lnTo>
                    <a:pt x="57368" y="43931"/>
                  </a:lnTo>
                  <a:lnTo>
                    <a:pt x="62277" y="42892"/>
                  </a:lnTo>
                  <a:lnTo>
                    <a:pt x="69214" y="38115"/>
                  </a:lnTo>
                  <a:lnTo>
                    <a:pt x="73866" y="31077"/>
                  </a:lnTo>
                  <a:lnTo>
                    <a:pt x="75564" y="22479"/>
                  </a:lnTo>
                  <a:lnTo>
                    <a:pt x="73866" y="13954"/>
                  </a:lnTo>
                  <a:lnTo>
                    <a:pt x="69214" y="6953"/>
                  </a:lnTo>
                  <a:lnTo>
                    <a:pt x="62277" y="2190"/>
                  </a:lnTo>
                  <a:lnTo>
                    <a:pt x="53721" y="381"/>
                  </a:lnTo>
                  <a:lnTo>
                    <a:pt x="33909" y="0"/>
                  </a:lnTo>
                  <a:close/>
                </a:path>
                <a:path extrusionOk="0" h="63500" w="75564">
                  <a:moveTo>
                    <a:pt x="11790" y="19464"/>
                  </a:moveTo>
                  <a:lnTo>
                    <a:pt x="11461" y="19686"/>
                  </a:lnTo>
                  <a:lnTo>
                    <a:pt x="11175" y="20700"/>
                  </a:lnTo>
                  <a:lnTo>
                    <a:pt x="10540" y="29210"/>
                  </a:lnTo>
                  <a:lnTo>
                    <a:pt x="10413" y="30099"/>
                  </a:lnTo>
                  <a:lnTo>
                    <a:pt x="10033" y="38354"/>
                  </a:lnTo>
                  <a:lnTo>
                    <a:pt x="14639" y="33970"/>
                  </a:lnTo>
                  <a:lnTo>
                    <a:pt x="13174" y="31920"/>
                  </a:lnTo>
                  <a:lnTo>
                    <a:pt x="11175" y="23368"/>
                  </a:lnTo>
                  <a:lnTo>
                    <a:pt x="11790" y="19464"/>
                  </a:lnTo>
                  <a:close/>
                </a:path>
                <a:path extrusionOk="0" h="63500" w="75564">
                  <a:moveTo>
                    <a:pt x="14639" y="33970"/>
                  </a:moveTo>
                  <a:lnTo>
                    <a:pt x="10033" y="38354"/>
                  </a:lnTo>
                  <a:lnTo>
                    <a:pt x="17772" y="38354"/>
                  </a:lnTo>
                  <a:lnTo>
                    <a:pt x="14639" y="33970"/>
                  </a:lnTo>
                  <a:close/>
                </a:path>
                <a:path extrusionOk="0" h="63500" w="75564">
                  <a:moveTo>
                    <a:pt x="33654" y="15875"/>
                  </a:moveTo>
                  <a:lnTo>
                    <a:pt x="23495" y="15875"/>
                  </a:lnTo>
                  <a:lnTo>
                    <a:pt x="14358" y="17726"/>
                  </a:lnTo>
                  <a:lnTo>
                    <a:pt x="11790" y="19464"/>
                  </a:lnTo>
                  <a:lnTo>
                    <a:pt x="11175" y="23368"/>
                  </a:lnTo>
                  <a:lnTo>
                    <a:pt x="13174" y="31920"/>
                  </a:lnTo>
                  <a:lnTo>
                    <a:pt x="14639" y="33970"/>
                  </a:lnTo>
                  <a:lnTo>
                    <a:pt x="33654" y="15875"/>
                  </a:lnTo>
                  <a:close/>
                </a:path>
                <a:path extrusionOk="0" h="63500" w="75564">
                  <a:moveTo>
                    <a:pt x="12128" y="17318"/>
                  </a:moveTo>
                  <a:lnTo>
                    <a:pt x="11461" y="19686"/>
                  </a:lnTo>
                  <a:lnTo>
                    <a:pt x="11790" y="19464"/>
                  </a:lnTo>
                  <a:lnTo>
                    <a:pt x="12128" y="17318"/>
                  </a:lnTo>
                  <a:close/>
                </a:path>
                <a:path extrusionOk="0" h="63500" w="75564">
                  <a:moveTo>
                    <a:pt x="32801" y="200"/>
                  </a:moveTo>
                  <a:lnTo>
                    <a:pt x="11790" y="19464"/>
                  </a:lnTo>
                  <a:lnTo>
                    <a:pt x="14358" y="17726"/>
                  </a:lnTo>
                  <a:lnTo>
                    <a:pt x="23495" y="15875"/>
                  </a:lnTo>
                  <a:lnTo>
                    <a:pt x="54624" y="15875"/>
                  </a:lnTo>
                  <a:lnTo>
                    <a:pt x="53582" y="12235"/>
                  </a:lnTo>
                  <a:lnTo>
                    <a:pt x="48323" y="5556"/>
                  </a:lnTo>
                  <a:lnTo>
                    <a:pt x="40969" y="1305"/>
                  </a:lnTo>
                  <a:lnTo>
                    <a:pt x="32801" y="200"/>
                  </a:lnTo>
                  <a:close/>
                </a:path>
                <a:path extrusionOk="0" h="63500" w="75564">
                  <a:moveTo>
                    <a:pt x="13145" y="13709"/>
                  </a:moveTo>
                  <a:lnTo>
                    <a:pt x="12541" y="14700"/>
                  </a:lnTo>
                  <a:lnTo>
                    <a:pt x="12128" y="17318"/>
                  </a:lnTo>
                  <a:lnTo>
                    <a:pt x="13145" y="13709"/>
                  </a:lnTo>
                  <a:close/>
                </a:path>
                <a:path extrusionOk="0" h="63500" w="75564">
                  <a:moveTo>
                    <a:pt x="15575" y="9722"/>
                  </a:moveTo>
                  <a:lnTo>
                    <a:pt x="13495" y="12465"/>
                  </a:lnTo>
                  <a:lnTo>
                    <a:pt x="13145" y="13709"/>
                  </a:lnTo>
                  <a:lnTo>
                    <a:pt x="15575" y="9722"/>
                  </a:lnTo>
                  <a:close/>
                </a:path>
                <a:path extrusionOk="0" h="63500" w="75564">
                  <a:moveTo>
                    <a:pt x="17733" y="6876"/>
                  </a:moveTo>
                  <a:lnTo>
                    <a:pt x="16954" y="7461"/>
                  </a:lnTo>
                  <a:lnTo>
                    <a:pt x="15575" y="9722"/>
                  </a:lnTo>
                  <a:lnTo>
                    <a:pt x="17733" y="6876"/>
                  </a:lnTo>
                  <a:close/>
                </a:path>
                <a:path extrusionOk="0" h="63500" w="75564">
                  <a:moveTo>
                    <a:pt x="21820" y="3811"/>
                  </a:moveTo>
                  <a:lnTo>
                    <a:pt x="18494" y="5873"/>
                  </a:lnTo>
                  <a:lnTo>
                    <a:pt x="17733" y="6876"/>
                  </a:lnTo>
                  <a:lnTo>
                    <a:pt x="21820" y="3811"/>
                  </a:lnTo>
                  <a:close/>
                </a:path>
                <a:path extrusionOk="0" h="63500" w="75564">
                  <a:moveTo>
                    <a:pt x="24451" y="2180"/>
                  </a:moveTo>
                  <a:lnTo>
                    <a:pt x="23749" y="2365"/>
                  </a:lnTo>
                  <a:lnTo>
                    <a:pt x="21820" y="3811"/>
                  </a:lnTo>
                  <a:lnTo>
                    <a:pt x="24451" y="2180"/>
                  </a:lnTo>
                  <a:close/>
                </a:path>
                <a:path extrusionOk="0" h="63500" w="75564">
                  <a:moveTo>
                    <a:pt x="30158" y="679"/>
                  </a:moveTo>
                  <a:lnTo>
                    <a:pt x="25517" y="1520"/>
                  </a:lnTo>
                  <a:lnTo>
                    <a:pt x="24451" y="2180"/>
                  </a:lnTo>
                  <a:lnTo>
                    <a:pt x="30158" y="679"/>
                  </a:lnTo>
                  <a:close/>
                </a:path>
                <a:path extrusionOk="0" h="63500" w="75564">
                  <a:moveTo>
                    <a:pt x="32258" y="126"/>
                  </a:moveTo>
                  <a:lnTo>
                    <a:pt x="30158" y="679"/>
                  </a:lnTo>
                  <a:lnTo>
                    <a:pt x="32801" y="200"/>
                  </a:lnTo>
                  <a:lnTo>
                    <a:pt x="32258" y="126"/>
                  </a:lnTo>
                  <a:close/>
                </a:path>
              </a:pathLst>
            </a:custGeom>
            <a:solidFill>
              <a:srgbClr val="E712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1" name="Google Shape;991;p53"/>
            <p:cNvPicPr preferRelativeResize="0"/>
            <p:nvPr/>
          </p:nvPicPr>
          <p:blipFill rotWithShape="1">
            <a:blip r:embed="rId26">
              <a:alphaModFix/>
            </a:blip>
            <a:srcRect b="0" l="0" r="0" t="0"/>
            <a:stretch/>
          </p:blipFill>
          <p:spPr>
            <a:xfrm>
              <a:off x="5198850" y="5834835"/>
              <a:ext cx="100383" cy="85596"/>
            </a:xfrm>
            <a:prstGeom prst="rect">
              <a:avLst/>
            </a:prstGeom>
            <a:noFill/>
            <a:ln>
              <a:noFill/>
            </a:ln>
          </p:spPr>
        </p:pic>
        <p:pic>
          <p:nvPicPr>
            <p:cNvPr id="992" name="Google Shape;992;p53"/>
            <p:cNvPicPr preferRelativeResize="0"/>
            <p:nvPr/>
          </p:nvPicPr>
          <p:blipFill rotWithShape="1">
            <a:blip r:embed="rId27">
              <a:alphaModFix/>
            </a:blip>
            <a:srcRect b="0" l="0" r="0" t="0"/>
            <a:stretch/>
          </p:blipFill>
          <p:spPr>
            <a:xfrm>
              <a:off x="7165467" y="5246814"/>
              <a:ext cx="530732" cy="480059"/>
            </a:xfrm>
            <a:prstGeom prst="rect">
              <a:avLst/>
            </a:prstGeom>
            <a:noFill/>
            <a:ln>
              <a:noFill/>
            </a:ln>
          </p:spPr>
        </p:pic>
      </p:grpSp>
      <p:sp>
        <p:nvSpPr>
          <p:cNvPr id="993" name="Google Shape;993;p53"/>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994" name="Google Shape;994;p53"/>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56</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8" name="Shape 998"/>
        <p:cNvGrpSpPr/>
        <p:nvPr/>
      </p:nvGrpSpPr>
      <p:grpSpPr>
        <a:xfrm>
          <a:off x="0" y="0"/>
          <a:ext cx="0" cy="0"/>
          <a:chOff x="0" y="0"/>
          <a:chExt cx="0" cy="0"/>
        </a:xfrm>
      </p:grpSpPr>
      <p:sp>
        <p:nvSpPr>
          <p:cNvPr id="999" name="Google Shape;999;p54"/>
          <p:cNvSpPr txBox="1"/>
          <p:nvPr>
            <p:ph type="title"/>
          </p:nvPr>
        </p:nvSpPr>
        <p:spPr>
          <a:xfrm>
            <a:off x="916939" y="324688"/>
            <a:ext cx="10358120" cy="1301114"/>
          </a:xfrm>
          <a:prstGeom prst="rect">
            <a:avLst/>
          </a:prstGeom>
          <a:noFill/>
          <a:ln>
            <a:noFill/>
          </a:ln>
        </p:spPr>
        <p:txBody>
          <a:bodyPr anchorCtr="0" anchor="t" bIns="0" lIns="0" spcFirstLastPara="1" rIns="0" wrap="square" tIns="89525">
            <a:spAutoFit/>
          </a:bodyPr>
          <a:lstStyle/>
          <a:p>
            <a:pPr indent="0" lvl="0" marL="12700" marR="5080" rtl="0" algn="l">
              <a:lnSpc>
                <a:spcPct val="107954"/>
              </a:lnSpc>
              <a:spcBef>
                <a:spcPts val="0"/>
              </a:spcBef>
              <a:spcAft>
                <a:spcPts val="0"/>
              </a:spcAft>
              <a:buNone/>
            </a:pPr>
            <a:r>
              <a:rPr lang="en-US"/>
              <a:t>Picking hyperparameter at random and as per  scale</a:t>
            </a:r>
            <a:endParaRPr/>
          </a:p>
        </p:txBody>
      </p:sp>
      <p:sp>
        <p:nvSpPr>
          <p:cNvPr id="1000" name="Google Shape;1000;p54"/>
          <p:cNvSpPr txBox="1"/>
          <p:nvPr/>
        </p:nvSpPr>
        <p:spPr>
          <a:xfrm>
            <a:off x="916939" y="1803857"/>
            <a:ext cx="9945370" cy="836294"/>
          </a:xfrm>
          <a:prstGeom prst="rect">
            <a:avLst/>
          </a:prstGeom>
          <a:noFill/>
          <a:ln>
            <a:noFill/>
          </a:ln>
        </p:spPr>
        <p:txBody>
          <a:bodyPr anchorCtr="0" anchor="t" bIns="0" lIns="0" spcFirstLastPara="1" rIns="0" wrap="square" tIns="60325">
            <a:spAutoFit/>
          </a:bodyPr>
          <a:lstStyle/>
          <a:p>
            <a:pPr indent="-229234"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Is it ok to use the actual scale for all parameters or in some cases we  require the log scale</a:t>
            </a:r>
            <a:endParaRPr sz="2800">
              <a:solidFill>
                <a:schemeClr val="dk1"/>
              </a:solidFill>
              <a:latin typeface="Times New Roman"/>
              <a:ea typeface="Times New Roman"/>
              <a:cs typeface="Times New Roman"/>
              <a:sym typeface="Times New Roman"/>
            </a:endParaRPr>
          </a:p>
        </p:txBody>
      </p:sp>
      <p:sp>
        <p:nvSpPr>
          <p:cNvPr id="1001" name="Google Shape;1001;p54"/>
          <p:cNvSpPr/>
          <p:nvPr/>
        </p:nvSpPr>
        <p:spPr>
          <a:xfrm>
            <a:off x="1497330" y="4160520"/>
            <a:ext cx="8731250" cy="86995"/>
          </a:xfrm>
          <a:custGeom>
            <a:rect b="b" l="l" r="r" t="t"/>
            <a:pathLst>
              <a:path extrusionOk="0" h="86995" w="8731250">
                <a:moveTo>
                  <a:pt x="86867" y="0"/>
                </a:moveTo>
                <a:lnTo>
                  <a:pt x="0" y="43433"/>
                </a:lnTo>
                <a:lnTo>
                  <a:pt x="86867" y="86867"/>
                </a:lnTo>
                <a:lnTo>
                  <a:pt x="86867" y="57911"/>
                </a:lnTo>
                <a:lnTo>
                  <a:pt x="72389" y="57911"/>
                </a:lnTo>
                <a:lnTo>
                  <a:pt x="72389" y="28955"/>
                </a:lnTo>
                <a:lnTo>
                  <a:pt x="86867" y="28955"/>
                </a:lnTo>
                <a:lnTo>
                  <a:pt x="86867" y="0"/>
                </a:lnTo>
                <a:close/>
              </a:path>
              <a:path extrusionOk="0" h="86995" w="8731250">
                <a:moveTo>
                  <a:pt x="8644382" y="0"/>
                </a:moveTo>
                <a:lnTo>
                  <a:pt x="8644382" y="86867"/>
                </a:lnTo>
                <a:lnTo>
                  <a:pt x="8702294" y="57911"/>
                </a:lnTo>
                <a:lnTo>
                  <a:pt x="8658860" y="57911"/>
                </a:lnTo>
                <a:lnTo>
                  <a:pt x="8658860" y="28955"/>
                </a:lnTo>
                <a:lnTo>
                  <a:pt x="8702293" y="28955"/>
                </a:lnTo>
                <a:lnTo>
                  <a:pt x="8644382" y="0"/>
                </a:lnTo>
                <a:close/>
              </a:path>
              <a:path extrusionOk="0" h="86995" w="8731250">
                <a:moveTo>
                  <a:pt x="86867" y="28955"/>
                </a:moveTo>
                <a:lnTo>
                  <a:pt x="72389" y="28955"/>
                </a:lnTo>
                <a:lnTo>
                  <a:pt x="72389" y="57911"/>
                </a:lnTo>
                <a:lnTo>
                  <a:pt x="86867" y="57911"/>
                </a:lnTo>
                <a:lnTo>
                  <a:pt x="86867" y="28955"/>
                </a:lnTo>
                <a:close/>
              </a:path>
              <a:path extrusionOk="0" h="86995" w="8731250">
                <a:moveTo>
                  <a:pt x="8644382" y="28955"/>
                </a:moveTo>
                <a:lnTo>
                  <a:pt x="86867" y="28955"/>
                </a:lnTo>
                <a:lnTo>
                  <a:pt x="86867" y="57911"/>
                </a:lnTo>
                <a:lnTo>
                  <a:pt x="8644382" y="57911"/>
                </a:lnTo>
                <a:lnTo>
                  <a:pt x="8644382" y="28955"/>
                </a:lnTo>
                <a:close/>
              </a:path>
              <a:path extrusionOk="0" h="86995" w="8731250">
                <a:moveTo>
                  <a:pt x="8702293" y="28955"/>
                </a:moveTo>
                <a:lnTo>
                  <a:pt x="8658860" y="28955"/>
                </a:lnTo>
                <a:lnTo>
                  <a:pt x="8658860" y="57911"/>
                </a:lnTo>
                <a:lnTo>
                  <a:pt x="8702294" y="57911"/>
                </a:lnTo>
                <a:lnTo>
                  <a:pt x="8731250" y="43433"/>
                </a:lnTo>
                <a:lnTo>
                  <a:pt x="8702293" y="28955"/>
                </a:lnTo>
                <a:close/>
              </a:path>
            </a:pathLst>
          </a:custGeom>
          <a:solidFill>
            <a:srgbClr val="521B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54"/>
          <p:cNvSpPr txBox="1"/>
          <p:nvPr/>
        </p:nvSpPr>
        <p:spPr>
          <a:xfrm>
            <a:off x="1702689" y="4416679"/>
            <a:ext cx="8636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0.0001</a:t>
            </a:r>
            <a:endParaRPr sz="2400">
              <a:solidFill>
                <a:schemeClr val="dk1"/>
              </a:solidFill>
              <a:latin typeface="Times New Roman"/>
              <a:ea typeface="Times New Roman"/>
              <a:cs typeface="Times New Roman"/>
              <a:sym typeface="Times New Roman"/>
            </a:endParaRPr>
          </a:p>
        </p:txBody>
      </p:sp>
      <p:sp>
        <p:nvSpPr>
          <p:cNvPr id="1003" name="Google Shape;1003;p54"/>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004" name="Google Shape;1004;p54"/>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57</a:t>
            </a:r>
            <a:endParaRPr/>
          </a:p>
        </p:txBody>
      </p:sp>
      <p:sp>
        <p:nvSpPr>
          <p:cNvPr id="1005" name="Google Shape;1005;p54"/>
          <p:cNvSpPr txBox="1"/>
          <p:nvPr/>
        </p:nvSpPr>
        <p:spPr>
          <a:xfrm>
            <a:off x="9910953" y="4441952"/>
            <a:ext cx="177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9" name="Shape 1009"/>
        <p:cNvGrpSpPr/>
        <p:nvPr/>
      </p:nvGrpSpPr>
      <p:grpSpPr>
        <a:xfrm>
          <a:off x="0" y="0"/>
          <a:ext cx="0" cy="0"/>
          <a:chOff x="0" y="0"/>
          <a:chExt cx="0" cy="0"/>
        </a:xfrm>
      </p:grpSpPr>
      <p:sp>
        <p:nvSpPr>
          <p:cNvPr id="1010" name="Google Shape;1010;p55"/>
          <p:cNvSpPr txBox="1"/>
          <p:nvPr>
            <p:ph type="title"/>
          </p:nvPr>
        </p:nvSpPr>
        <p:spPr>
          <a:xfrm>
            <a:off x="916939" y="324688"/>
            <a:ext cx="10358120" cy="1301114"/>
          </a:xfrm>
          <a:prstGeom prst="rect">
            <a:avLst/>
          </a:prstGeom>
          <a:noFill/>
          <a:ln>
            <a:noFill/>
          </a:ln>
        </p:spPr>
        <p:txBody>
          <a:bodyPr anchorCtr="0" anchor="t" bIns="0" lIns="0" spcFirstLastPara="1" rIns="0" wrap="square" tIns="89525">
            <a:spAutoFit/>
          </a:bodyPr>
          <a:lstStyle/>
          <a:p>
            <a:pPr indent="0" lvl="0" marL="12700" marR="5080" rtl="0" algn="l">
              <a:lnSpc>
                <a:spcPct val="107954"/>
              </a:lnSpc>
              <a:spcBef>
                <a:spcPts val="0"/>
              </a:spcBef>
              <a:spcAft>
                <a:spcPts val="0"/>
              </a:spcAft>
              <a:buNone/>
            </a:pPr>
            <a:r>
              <a:rPr lang="en-US"/>
              <a:t>Babysitting one model Vs Parallel model  training</a:t>
            </a:r>
            <a:endParaRPr/>
          </a:p>
        </p:txBody>
      </p:sp>
      <p:grpSp>
        <p:nvGrpSpPr>
          <p:cNvPr id="1011" name="Google Shape;1011;p55"/>
          <p:cNvGrpSpPr/>
          <p:nvPr/>
        </p:nvGrpSpPr>
        <p:grpSpPr>
          <a:xfrm>
            <a:off x="797049" y="1791705"/>
            <a:ext cx="10596377" cy="103290"/>
            <a:chOff x="797049" y="1791705"/>
            <a:chExt cx="10596377" cy="103290"/>
          </a:xfrm>
        </p:grpSpPr>
        <p:pic>
          <p:nvPicPr>
            <p:cNvPr id="1012" name="Google Shape;1012;p55"/>
            <p:cNvPicPr preferRelativeResize="0"/>
            <p:nvPr/>
          </p:nvPicPr>
          <p:blipFill rotWithShape="1">
            <a:blip r:embed="rId3">
              <a:alphaModFix/>
            </a:blip>
            <a:srcRect b="0" l="0" r="0" t="0"/>
            <a:stretch/>
          </p:blipFill>
          <p:spPr>
            <a:xfrm>
              <a:off x="797049" y="1791705"/>
              <a:ext cx="10596377" cy="103290"/>
            </a:xfrm>
            <a:prstGeom prst="rect">
              <a:avLst/>
            </a:prstGeom>
            <a:noFill/>
            <a:ln>
              <a:noFill/>
            </a:ln>
          </p:spPr>
        </p:pic>
        <p:sp>
          <p:nvSpPr>
            <p:cNvPr id="1013" name="Google Shape;1013;p55"/>
            <p:cNvSpPr/>
            <p:nvPr/>
          </p:nvSpPr>
          <p:spPr>
            <a:xfrm>
              <a:off x="838199" y="1825752"/>
              <a:ext cx="10515600" cy="0"/>
            </a:xfrm>
            <a:custGeom>
              <a:rect b="b" l="l" r="r" t="t"/>
              <a:pathLst>
                <a:path extrusionOk="0" h="120000" w="10515600">
                  <a:moveTo>
                    <a:pt x="0" y="0"/>
                  </a:moveTo>
                  <a:lnTo>
                    <a:pt x="10515600" y="0"/>
                  </a:lnTo>
                </a:path>
              </a:pathLst>
            </a:custGeom>
            <a:noFill/>
            <a:ln cap="flat" cmpd="sng" w="9525">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14" name="Google Shape;1014;p55"/>
          <p:cNvGrpSpPr/>
          <p:nvPr/>
        </p:nvGrpSpPr>
        <p:grpSpPr>
          <a:xfrm>
            <a:off x="797049" y="2879841"/>
            <a:ext cx="10596377" cy="103290"/>
            <a:chOff x="797049" y="2879841"/>
            <a:chExt cx="10596377" cy="103290"/>
          </a:xfrm>
        </p:grpSpPr>
        <p:pic>
          <p:nvPicPr>
            <p:cNvPr id="1015" name="Google Shape;1015;p55"/>
            <p:cNvPicPr preferRelativeResize="0"/>
            <p:nvPr/>
          </p:nvPicPr>
          <p:blipFill rotWithShape="1">
            <a:blip r:embed="rId3">
              <a:alphaModFix/>
            </a:blip>
            <a:srcRect b="0" l="0" r="0" t="0"/>
            <a:stretch/>
          </p:blipFill>
          <p:spPr>
            <a:xfrm>
              <a:off x="797049" y="2879841"/>
              <a:ext cx="10596377" cy="103290"/>
            </a:xfrm>
            <a:prstGeom prst="rect">
              <a:avLst/>
            </a:prstGeom>
            <a:noFill/>
            <a:ln>
              <a:noFill/>
            </a:ln>
          </p:spPr>
        </p:pic>
        <p:sp>
          <p:nvSpPr>
            <p:cNvPr id="1016" name="Google Shape;1016;p55"/>
            <p:cNvSpPr/>
            <p:nvPr/>
          </p:nvSpPr>
          <p:spPr>
            <a:xfrm>
              <a:off x="838199" y="2913887"/>
              <a:ext cx="10515600" cy="0"/>
            </a:xfrm>
            <a:custGeom>
              <a:rect b="b" l="l" r="r" t="t"/>
              <a:pathLst>
                <a:path extrusionOk="0" h="120000" w="10515600">
                  <a:moveTo>
                    <a:pt x="0" y="0"/>
                  </a:moveTo>
                  <a:lnTo>
                    <a:pt x="10515600" y="0"/>
                  </a:lnTo>
                </a:path>
              </a:pathLst>
            </a:custGeom>
            <a:noFill/>
            <a:ln cap="flat" cmpd="sng" w="9525">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17" name="Google Shape;1017;p55"/>
          <p:cNvGrpSpPr/>
          <p:nvPr/>
        </p:nvGrpSpPr>
        <p:grpSpPr>
          <a:xfrm>
            <a:off x="797049" y="3967977"/>
            <a:ext cx="10596377" cy="103290"/>
            <a:chOff x="797049" y="3967977"/>
            <a:chExt cx="10596377" cy="103290"/>
          </a:xfrm>
        </p:grpSpPr>
        <p:pic>
          <p:nvPicPr>
            <p:cNvPr id="1018" name="Google Shape;1018;p55"/>
            <p:cNvPicPr preferRelativeResize="0"/>
            <p:nvPr/>
          </p:nvPicPr>
          <p:blipFill rotWithShape="1">
            <a:blip r:embed="rId3">
              <a:alphaModFix/>
            </a:blip>
            <a:srcRect b="0" l="0" r="0" t="0"/>
            <a:stretch/>
          </p:blipFill>
          <p:spPr>
            <a:xfrm>
              <a:off x="797049" y="3967977"/>
              <a:ext cx="10596377" cy="103290"/>
            </a:xfrm>
            <a:prstGeom prst="rect">
              <a:avLst/>
            </a:prstGeom>
            <a:noFill/>
            <a:ln>
              <a:noFill/>
            </a:ln>
          </p:spPr>
        </p:pic>
        <p:sp>
          <p:nvSpPr>
            <p:cNvPr id="1019" name="Google Shape;1019;p55"/>
            <p:cNvSpPr/>
            <p:nvPr/>
          </p:nvSpPr>
          <p:spPr>
            <a:xfrm>
              <a:off x="838199" y="4002023"/>
              <a:ext cx="10515600" cy="0"/>
            </a:xfrm>
            <a:custGeom>
              <a:rect b="b" l="l" r="r" t="t"/>
              <a:pathLst>
                <a:path extrusionOk="0" h="120000" w="10515600">
                  <a:moveTo>
                    <a:pt x="0" y="0"/>
                  </a:moveTo>
                  <a:lnTo>
                    <a:pt x="10515600" y="0"/>
                  </a:lnTo>
                </a:path>
              </a:pathLst>
            </a:custGeom>
            <a:noFill/>
            <a:ln cap="flat" cmpd="sng" w="9525">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20" name="Google Shape;1020;p55"/>
          <p:cNvGrpSpPr/>
          <p:nvPr/>
        </p:nvGrpSpPr>
        <p:grpSpPr>
          <a:xfrm>
            <a:off x="797049" y="5054589"/>
            <a:ext cx="10596377" cy="103290"/>
            <a:chOff x="797049" y="5054589"/>
            <a:chExt cx="10596377" cy="103290"/>
          </a:xfrm>
        </p:grpSpPr>
        <p:pic>
          <p:nvPicPr>
            <p:cNvPr id="1021" name="Google Shape;1021;p55"/>
            <p:cNvPicPr preferRelativeResize="0"/>
            <p:nvPr/>
          </p:nvPicPr>
          <p:blipFill rotWithShape="1">
            <a:blip r:embed="rId3">
              <a:alphaModFix/>
            </a:blip>
            <a:srcRect b="0" l="0" r="0" t="0"/>
            <a:stretch/>
          </p:blipFill>
          <p:spPr>
            <a:xfrm>
              <a:off x="797049" y="5054589"/>
              <a:ext cx="10596377" cy="103290"/>
            </a:xfrm>
            <a:prstGeom prst="rect">
              <a:avLst/>
            </a:prstGeom>
            <a:noFill/>
            <a:ln>
              <a:noFill/>
            </a:ln>
          </p:spPr>
        </p:pic>
        <p:sp>
          <p:nvSpPr>
            <p:cNvPr id="1022" name="Google Shape;1022;p55"/>
            <p:cNvSpPr/>
            <p:nvPr/>
          </p:nvSpPr>
          <p:spPr>
            <a:xfrm>
              <a:off x="838199" y="5088635"/>
              <a:ext cx="10515600" cy="0"/>
            </a:xfrm>
            <a:custGeom>
              <a:rect b="b" l="l" r="r" t="t"/>
              <a:pathLst>
                <a:path extrusionOk="0" h="120000" w="10515600">
                  <a:moveTo>
                    <a:pt x="0" y="0"/>
                  </a:moveTo>
                  <a:lnTo>
                    <a:pt x="10515600" y="0"/>
                  </a:lnTo>
                </a:path>
              </a:pathLst>
            </a:custGeom>
            <a:noFill/>
            <a:ln cap="flat" cmpd="sng" w="9525">
              <a:solidFill>
                <a:srgbClr val="528B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3" name="Google Shape;1023;p55"/>
          <p:cNvSpPr txBox="1"/>
          <p:nvPr/>
        </p:nvSpPr>
        <p:spPr>
          <a:xfrm>
            <a:off x="947419" y="1860245"/>
            <a:ext cx="9969500" cy="419925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Panda or Caviar Approach</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4550">
              <a:solidFill>
                <a:schemeClr val="dk1"/>
              </a:solidFill>
              <a:latin typeface="Times New Roman"/>
              <a:ea typeface="Times New Roman"/>
              <a:cs typeface="Times New Roman"/>
              <a:sym typeface="Times New Roman"/>
            </a:endParaRPr>
          </a:p>
          <a:p>
            <a:pPr indent="0" lvl="0" marL="12700" marR="388620" rtl="0" algn="l">
              <a:lnSpc>
                <a:spcPct val="103437"/>
              </a:lnSpc>
              <a:spcBef>
                <a:spcPts val="5"/>
              </a:spcBef>
              <a:spcAft>
                <a:spcPts val="0"/>
              </a:spcAft>
              <a:buNone/>
            </a:pPr>
            <a:r>
              <a:rPr lang="en-US" sz="3200">
                <a:solidFill>
                  <a:schemeClr val="dk1"/>
                </a:solidFill>
                <a:latin typeface="Times New Roman"/>
                <a:ea typeface="Times New Roman"/>
                <a:cs typeface="Times New Roman"/>
                <a:sym typeface="Times New Roman"/>
              </a:rPr>
              <a:t>Depends upon the applications, resources and the time you  have.</a:t>
            </a:r>
            <a:endParaRPr sz="3200">
              <a:solidFill>
                <a:schemeClr val="dk1"/>
              </a:solidFill>
              <a:latin typeface="Times New Roman"/>
              <a:ea typeface="Times New Roman"/>
              <a:cs typeface="Times New Roman"/>
              <a:sym typeface="Times New Roman"/>
            </a:endParaRPr>
          </a:p>
          <a:p>
            <a:pPr indent="0" lvl="0" marL="12700" marR="172720" rtl="0" algn="l">
              <a:lnSpc>
                <a:spcPct val="103437"/>
              </a:lnSpc>
              <a:spcBef>
                <a:spcPts val="1945"/>
              </a:spcBef>
              <a:spcAft>
                <a:spcPts val="0"/>
              </a:spcAft>
              <a:buNone/>
            </a:pPr>
            <a:r>
              <a:rPr lang="en-US" sz="3200">
                <a:solidFill>
                  <a:schemeClr val="dk1"/>
                </a:solidFill>
                <a:latin typeface="Times New Roman"/>
                <a:ea typeface="Times New Roman"/>
                <a:cs typeface="Times New Roman"/>
                <a:sym typeface="Times New Roman"/>
              </a:rPr>
              <a:t>In babysitting we painstakingly try to observe and introduce  mid-path corrections.</a:t>
            </a:r>
            <a:endParaRPr sz="3200">
              <a:solidFill>
                <a:schemeClr val="dk1"/>
              </a:solidFill>
              <a:latin typeface="Times New Roman"/>
              <a:ea typeface="Times New Roman"/>
              <a:cs typeface="Times New Roman"/>
              <a:sym typeface="Times New Roman"/>
            </a:endParaRPr>
          </a:p>
          <a:p>
            <a:pPr indent="0" lvl="0" marL="12700" marR="5080" rtl="0" algn="l">
              <a:lnSpc>
                <a:spcPct val="103437"/>
              </a:lnSpc>
              <a:spcBef>
                <a:spcPts val="1950"/>
              </a:spcBef>
              <a:spcAft>
                <a:spcPts val="0"/>
              </a:spcAft>
              <a:buNone/>
            </a:pPr>
            <a:r>
              <a:rPr lang="en-US" sz="3200">
                <a:solidFill>
                  <a:schemeClr val="dk1"/>
                </a:solidFill>
                <a:latin typeface="Times New Roman"/>
                <a:ea typeface="Times New Roman"/>
                <a:cs typeface="Times New Roman"/>
                <a:sym typeface="Times New Roman"/>
              </a:rPr>
              <a:t>In Parallel model training we simultaneously try to train with  different models</a:t>
            </a:r>
            <a:endParaRPr sz="3200">
              <a:solidFill>
                <a:schemeClr val="dk1"/>
              </a:solidFill>
              <a:latin typeface="Times New Roman"/>
              <a:ea typeface="Times New Roman"/>
              <a:cs typeface="Times New Roman"/>
              <a:sym typeface="Times New Roman"/>
            </a:endParaRPr>
          </a:p>
        </p:txBody>
      </p:sp>
      <p:sp>
        <p:nvSpPr>
          <p:cNvPr id="1024" name="Google Shape;1024;p55"/>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025" name="Google Shape;1025;p55"/>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58</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9" name="Shape 1029"/>
        <p:cNvGrpSpPr/>
        <p:nvPr/>
      </p:nvGrpSpPr>
      <p:grpSpPr>
        <a:xfrm>
          <a:off x="0" y="0"/>
          <a:ext cx="0" cy="0"/>
          <a:chOff x="0" y="0"/>
          <a:chExt cx="0" cy="0"/>
        </a:xfrm>
      </p:grpSpPr>
      <p:sp>
        <p:nvSpPr>
          <p:cNvPr id="1030" name="Google Shape;1030;p56"/>
          <p:cNvSpPr txBox="1"/>
          <p:nvPr>
            <p:ph type="title"/>
          </p:nvPr>
        </p:nvSpPr>
        <p:spPr>
          <a:xfrm>
            <a:off x="916939" y="626440"/>
            <a:ext cx="27749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Batch Norm</a:t>
            </a:r>
            <a:endParaRPr/>
          </a:p>
        </p:txBody>
      </p:sp>
      <p:sp>
        <p:nvSpPr>
          <p:cNvPr id="1031" name="Google Shape;1031;p56"/>
          <p:cNvSpPr txBox="1"/>
          <p:nvPr/>
        </p:nvSpPr>
        <p:spPr>
          <a:xfrm>
            <a:off x="916939" y="1676476"/>
            <a:ext cx="9612630" cy="1177290"/>
          </a:xfrm>
          <a:prstGeom prst="rect">
            <a:avLst/>
          </a:prstGeom>
          <a:noFill/>
          <a:ln>
            <a:noFill/>
          </a:ln>
        </p:spPr>
        <p:txBody>
          <a:bodyPr anchorCtr="0" anchor="t" bIns="0" lIns="0" spcFirstLastPara="1" rIns="0" wrap="square" tIns="12700">
            <a:spAutoFit/>
          </a:bodyPr>
          <a:lstStyle/>
          <a:p>
            <a:pPr indent="0" lvl="0" marL="12700" marR="0" rtl="0" algn="l">
              <a:lnSpc>
                <a:spcPct val="114166"/>
              </a:lnSpc>
              <a:spcBef>
                <a:spcPts val="0"/>
              </a:spcBef>
              <a:spcAft>
                <a:spcPts val="0"/>
              </a:spcAft>
              <a:buNone/>
            </a:pPr>
            <a:r>
              <a:rPr lang="en-US" sz="2400">
                <a:solidFill>
                  <a:schemeClr val="dk1"/>
                </a:solidFill>
                <a:latin typeface="Times New Roman"/>
                <a:ea typeface="Times New Roman"/>
                <a:cs typeface="Times New Roman"/>
                <a:sym typeface="Times New Roman"/>
              </a:rPr>
              <a:t>It is an extension of normalizing inputs and applies to every layer of the neural</a:t>
            </a:r>
            <a:endParaRPr sz="2400">
              <a:solidFill>
                <a:schemeClr val="dk1"/>
              </a:solidFill>
              <a:latin typeface="Times New Roman"/>
              <a:ea typeface="Times New Roman"/>
              <a:cs typeface="Times New Roman"/>
              <a:sym typeface="Times New Roman"/>
            </a:endParaRPr>
          </a:p>
          <a:p>
            <a:pPr indent="0" lvl="0" marL="12700" marR="0" rtl="0" algn="l">
              <a:lnSpc>
                <a:spcPct val="114166"/>
              </a:lnSpc>
              <a:spcBef>
                <a:spcPts val="0"/>
              </a:spcBef>
              <a:spcAft>
                <a:spcPts val="0"/>
              </a:spcAft>
              <a:buNone/>
            </a:pPr>
            <a:r>
              <a:rPr lang="en-US" sz="2400">
                <a:solidFill>
                  <a:schemeClr val="dk1"/>
                </a:solidFill>
                <a:latin typeface="Times New Roman"/>
                <a:ea typeface="Times New Roman"/>
                <a:cs typeface="Times New Roman"/>
                <a:sym typeface="Times New Roman"/>
              </a:rPr>
              <a:t>network</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710"/>
              </a:spcBef>
              <a:spcAft>
                <a:spcPts val="0"/>
              </a:spcAft>
              <a:buNone/>
            </a:pPr>
            <a:r>
              <a:rPr lang="en-US" sz="2400">
                <a:solidFill>
                  <a:schemeClr val="dk1"/>
                </a:solidFill>
                <a:latin typeface="Times New Roman"/>
                <a:ea typeface="Times New Roman"/>
                <a:cs typeface="Times New Roman"/>
                <a:sym typeface="Times New Roman"/>
              </a:rPr>
              <a:t>Given some intermediate values in Neural Network</a:t>
            </a:r>
            <a:endParaRPr sz="2400">
              <a:solidFill>
                <a:schemeClr val="dk1"/>
              </a:solidFill>
              <a:latin typeface="Times New Roman"/>
              <a:ea typeface="Times New Roman"/>
              <a:cs typeface="Times New Roman"/>
              <a:sym typeface="Times New Roman"/>
            </a:endParaRPr>
          </a:p>
        </p:txBody>
      </p:sp>
      <p:sp>
        <p:nvSpPr>
          <p:cNvPr id="1032" name="Google Shape;1032;p56"/>
          <p:cNvSpPr/>
          <p:nvPr/>
        </p:nvSpPr>
        <p:spPr>
          <a:xfrm>
            <a:off x="1729739" y="3297046"/>
            <a:ext cx="212090" cy="20320"/>
          </a:xfrm>
          <a:custGeom>
            <a:rect b="b" l="l" r="r" t="t"/>
            <a:pathLst>
              <a:path extrusionOk="0" h="20320" w="212089">
                <a:moveTo>
                  <a:pt x="211836" y="0"/>
                </a:moveTo>
                <a:lnTo>
                  <a:pt x="0" y="0"/>
                </a:lnTo>
                <a:lnTo>
                  <a:pt x="0" y="19812"/>
                </a:lnTo>
                <a:lnTo>
                  <a:pt x="211836" y="19812"/>
                </a:lnTo>
                <a:lnTo>
                  <a:pt x="2118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56"/>
          <p:cNvSpPr txBox="1"/>
          <p:nvPr/>
        </p:nvSpPr>
        <p:spPr>
          <a:xfrm>
            <a:off x="1717294" y="3312667"/>
            <a:ext cx="233679"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chemeClr val="dk1"/>
                </a:solidFill>
                <a:latin typeface="Cambria Math"/>
                <a:ea typeface="Cambria Math"/>
                <a:cs typeface="Cambria Math"/>
                <a:sym typeface="Cambria Math"/>
              </a:rPr>
              <a:t>𝑚</a:t>
            </a:r>
            <a:endParaRPr sz="1750">
              <a:solidFill>
                <a:schemeClr val="dk1"/>
              </a:solidFill>
              <a:latin typeface="Cambria Math"/>
              <a:ea typeface="Cambria Math"/>
              <a:cs typeface="Cambria Math"/>
              <a:sym typeface="Cambria Math"/>
            </a:endParaRPr>
          </a:p>
        </p:txBody>
      </p:sp>
      <p:sp>
        <p:nvSpPr>
          <p:cNvPr id="1034" name="Google Shape;1034;p56"/>
          <p:cNvSpPr txBox="1"/>
          <p:nvPr/>
        </p:nvSpPr>
        <p:spPr>
          <a:xfrm>
            <a:off x="891539" y="3076447"/>
            <a:ext cx="1838325" cy="391160"/>
          </a:xfrm>
          <a:prstGeom prst="rect">
            <a:avLst/>
          </a:prstGeom>
          <a:noFill/>
          <a:ln>
            <a:noFill/>
          </a:ln>
        </p:spPr>
        <p:txBody>
          <a:bodyPr anchorCtr="0" anchor="t" bIns="0" lIns="0" spcFirstLastPara="1" rIns="0" wrap="square" tIns="12700">
            <a:spAutoFit/>
          </a:bodyPr>
          <a:lstStyle/>
          <a:p>
            <a:pPr indent="-229234" lvl="0" marL="2667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mbria Math"/>
                <a:ea typeface="Cambria Math"/>
                <a:cs typeface="Cambria Math"/>
                <a:sym typeface="Cambria Math"/>
              </a:rPr>
              <a:t>𝜇 =  </a:t>
            </a:r>
            <a:r>
              <a:rPr baseline="30000" lang="en-US" sz="2625">
                <a:solidFill>
                  <a:schemeClr val="dk1"/>
                </a:solidFill>
                <a:latin typeface="Cambria Math"/>
                <a:ea typeface="Cambria Math"/>
                <a:cs typeface="Cambria Math"/>
                <a:sym typeface="Cambria Math"/>
              </a:rPr>
              <a:t>1  </a:t>
            </a:r>
            <a:r>
              <a:rPr baseline="30000" lang="en-US" sz="3600">
                <a:solidFill>
                  <a:schemeClr val="dk1"/>
                </a:solidFill>
                <a:latin typeface="Cambria Math"/>
                <a:ea typeface="Cambria Math"/>
                <a:cs typeface="Cambria Math"/>
                <a:sym typeface="Cambria Math"/>
              </a:rPr>
              <a:t>σ </a:t>
            </a:r>
            <a:r>
              <a:rPr lang="en-US" sz="2400">
                <a:solidFill>
                  <a:schemeClr val="dk1"/>
                </a:solidFill>
                <a:latin typeface="Cambria Math"/>
                <a:ea typeface="Cambria Math"/>
                <a:cs typeface="Cambria Math"/>
                <a:sym typeface="Cambria Math"/>
              </a:rPr>
              <a:t>𝑧</a:t>
            </a:r>
            <a:r>
              <a:rPr baseline="30000" lang="en-US" sz="2625">
                <a:solidFill>
                  <a:schemeClr val="dk1"/>
                </a:solidFill>
                <a:latin typeface="Cambria Math"/>
                <a:ea typeface="Cambria Math"/>
                <a:cs typeface="Cambria Math"/>
                <a:sym typeface="Cambria Math"/>
              </a:rPr>
              <a:t>(𝑖)</a:t>
            </a:r>
            <a:endParaRPr baseline="30000" sz="2625">
              <a:solidFill>
                <a:schemeClr val="dk1"/>
              </a:solidFill>
              <a:latin typeface="Cambria Math"/>
              <a:ea typeface="Cambria Math"/>
              <a:cs typeface="Cambria Math"/>
              <a:sym typeface="Cambria Math"/>
            </a:endParaRPr>
          </a:p>
        </p:txBody>
      </p:sp>
      <p:sp>
        <p:nvSpPr>
          <p:cNvPr id="1035" name="Google Shape;1035;p56"/>
          <p:cNvSpPr/>
          <p:nvPr/>
        </p:nvSpPr>
        <p:spPr>
          <a:xfrm>
            <a:off x="1891283" y="3903471"/>
            <a:ext cx="212090" cy="20320"/>
          </a:xfrm>
          <a:custGeom>
            <a:rect b="b" l="l" r="r" t="t"/>
            <a:pathLst>
              <a:path extrusionOk="0" h="20320" w="212089">
                <a:moveTo>
                  <a:pt x="211836" y="0"/>
                </a:moveTo>
                <a:lnTo>
                  <a:pt x="0" y="0"/>
                </a:lnTo>
                <a:lnTo>
                  <a:pt x="0" y="19811"/>
                </a:lnTo>
                <a:lnTo>
                  <a:pt x="211836" y="19811"/>
                </a:lnTo>
                <a:lnTo>
                  <a:pt x="2118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p56"/>
          <p:cNvSpPr txBox="1"/>
          <p:nvPr/>
        </p:nvSpPr>
        <p:spPr>
          <a:xfrm>
            <a:off x="1878838" y="3919220"/>
            <a:ext cx="233679"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chemeClr val="dk1"/>
                </a:solidFill>
                <a:latin typeface="Cambria Math"/>
                <a:ea typeface="Cambria Math"/>
                <a:cs typeface="Cambria Math"/>
                <a:sym typeface="Cambria Math"/>
              </a:rPr>
              <a:t>𝑚</a:t>
            </a:r>
            <a:endParaRPr sz="1750">
              <a:solidFill>
                <a:schemeClr val="dk1"/>
              </a:solidFill>
              <a:latin typeface="Cambria Math"/>
              <a:ea typeface="Cambria Math"/>
              <a:cs typeface="Cambria Math"/>
              <a:sym typeface="Cambria Math"/>
            </a:endParaRPr>
          </a:p>
        </p:txBody>
      </p:sp>
      <p:sp>
        <p:nvSpPr>
          <p:cNvPr id="1037" name="Google Shape;1037;p56"/>
          <p:cNvSpPr txBox="1"/>
          <p:nvPr/>
        </p:nvSpPr>
        <p:spPr>
          <a:xfrm>
            <a:off x="891539" y="3683000"/>
            <a:ext cx="2572385" cy="391160"/>
          </a:xfrm>
          <a:prstGeom prst="rect">
            <a:avLst/>
          </a:prstGeom>
          <a:noFill/>
          <a:ln>
            <a:noFill/>
          </a:ln>
        </p:spPr>
        <p:txBody>
          <a:bodyPr anchorCtr="0" anchor="t" bIns="0" lIns="0" spcFirstLastPara="1" rIns="0" wrap="square" tIns="12700">
            <a:spAutoFit/>
          </a:bodyPr>
          <a:lstStyle/>
          <a:p>
            <a:pPr indent="-229234" lvl="0" marL="2667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mbria Math"/>
                <a:ea typeface="Cambria Math"/>
                <a:cs typeface="Cambria Math"/>
                <a:sym typeface="Cambria Math"/>
              </a:rPr>
              <a:t>𝜎</a:t>
            </a:r>
            <a:r>
              <a:rPr baseline="30000" lang="en-US" sz="2625">
                <a:solidFill>
                  <a:schemeClr val="dk1"/>
                </a:solidFill>
                <a:latin typeface="Cambria Math"/>
                <a:ea typeface="Cambria Math"/>
                <a:cs typeface="Cambria Math"/>
                <a:sym typeface="Cambria Math"/>
              </a:rPr>
              <a:t>2 </a:t>
            </a:r>
            <a:r>
              <a:rPr lang="en-US" sz="2400">
                <a:solidFill>
                  <a:schemeClr val="dk1"/>
                </a:solidFill>
                <a:latin typeface="Cambria Math"/>
                <a:ea typeface="Cambria Math"/>
                <a:cs typeface="Cambria Math"/>
                <a:sym typeface="Cambria Math"/>
              </a:rPr>
              <a:t>= </a:t>
            </a:r>
            <a:r>
              <a:rPr baseline="30000" lang="en-US" sz="2625">
                <a:solidFill>
                  <a:schemeClr val="dk1"/>
                </a:solidFill>
                <a:latin typeface="Cambria Math"/>
                <a:ea typeface="Cambria Math"/>
                <a:cs typeface="Cambria Math"/>
                <a:sym typeface="Cambria Math"/>
              </a:rPr>
              <a:t>1  </a:t>
            </a:r>
            <a:r>
              <a:rPr baseline="30000" lang="en-US" sz="3600">
                <a:solidFill>
                  <a:schemeClr val="dk1"/>
                </a:solidFill>
                <a:latin typeface="Cambria Math"/>
                <a:ea typeface="Cambria Math"/>
                <a:cs typeface="Cambria Math"/>
                <a:sym typeface="Cambria Math"/>
              </a:rPr>
              <a:t>σ</a:t>
            </a:r>
            <a:r>
              <a:rPr lang="en-US" sz="2400">
                <a:solidFill>
                  <a:schemeClr val="dk1"/>
                </a:solidFill>
                <a:latin typeface="Cambria Math"/>
                <a:ea typeface="Cambria Math"/>
                <a:cs typeface="Cambria Math"/>
                <a:sym typeface="Cambria Math"/>
              </a:rPr>
              <a:t>(𝑧 − 𝜇</a:t>
            </a:r>
            <a:r>
              <a:rPr lang="en-US" sz="2400">
                <a:solidFill>
                  <a:schemeClr val="dk1"/>
                </a:solidFill>
                <a:latin typeface="Times New Roman"/>
                <a:ea typeface="Times New Roman"/>
                <a:cs typeface="Times New Roman"/>
                <a:sym typeface="Times New Roman"/>
              </a:rPr>
              <a:t>)</a:t>
            </a:r>
            <a:r>
              <a:rPr baseline="30000" lang="en-US" sz="2400">
                <a:solidFill>
                  <a:schemeClr val="dk1"/>
                </a:solidFill>
                <a:latin typeface="Times New Roman"/>
                <a:ea typeface="Times New Roman"/>
                <a:cs typeface="Times New Roman"/>
                <a:sym typeface="Times New Roman"/>
              </a:rPr>
              <a:t>2</a:t>
            </a:r>
            <a:endParaRPr baseline="30000" sz="2400">
              <a:solidFill>
                <a:schemeClr val="dk1"/>
              </a:solidFill>
              <a:latin typeface="Times New Roman"/>
              <a:ea typeface="Times New Roman"/>
              <a:cs typeface="Times New Roman"/>
              <a:sym typeface="Times New Roman"/>
            </a:endParaRPr>
          </a:p>
        </p:txBody>
      </p:sp>
      <p:sp>
        <p:nvSpPr>
          <p:cNvPr id="1038" name="Google Shape;1038;p56"/>
          <p:cNvSpPr txBox="1"/>
          <p:nvPr/>
        </p:nvSpPr>
        <p:spPr>
          <a:xfrm>
            <a:off x="1286002" y="4486402"/>
            <a:ext cx="626745"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chemeClr val="dk1"/>
                </a:solidFill>
                <a:latin typeface="Cambria Math"/>
                <a:ea typeface="Cambria Math"/>
                <a:cs typeface="Cambria Math"/>
                <a:sym typeface="Cambria Math"/>
              </a:rPr>
              <a:t>𝑛𝑜𝑟𝑚</a:t>
            </a:r>
            <a:endParaRPr sz="1750">
              <a:solidFill>
                <a:schemeClr val="dk1"/>
              </a:solidFill>
              <a:latin typeface="Cambria Math"/>
              <a:ea typeface="Cambria Math"/>
              <a:cs typeface="Cambria Math"/>
              <a:sym typeface="Cambria Math"/>
            </a:endParaRPr>
          </a:p>
        </p:txBody>
      </p:sp>
      <p:sp>
        <p:nvSpPr>
          <p:cNvPr id="1039" name="Google Shape;1039;p56"/>
          <p:cNvSpPr txBox="1"/>
          <p:nvPr/>
        </p:nvSpPr>
        <p:spPr>
          <a:xfrm>
            <a:off x="891539" y="4341621"/>
            <a:ext cx="544830" cy="391160"/>
          </a:xfrm>
          <a:prstGeom prst="rect">
            <a:avLst/>
          </a:prstGeom>
          <a:noFill/>
          <a:ln>
            <a:noFill/>
          </a:ln>
        </p:spPr>
        <p:txBody>
          <a:bodyPr anchorCtr="0" anchor="t" bIns="0" lIns="0" spcFirstLastPara="1" rIns="0" wrap="square" tIns="12700">
            <a:spAutoFit/>
          </a:bodyPr>
          <a:lstStyle/>
          <a:p>
            <a:pPr indent="-229234" lvl="0" marL="2667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mbria Math"/>
                <a:ea typeface="Cambria Math"/>
                <a:cs typeface="Cambria Math"/>
                <a:sym typeface="Cambria Math"/>
              </a:rPr>
              <a:t>𝑧</a:t>
            </a:r>
            <a:r>
              <a:rPr baseline="30000" lang="en-US" sz="2625">
                <a:solidFill>
                  <a:schemeClr val="dk1"/>
                </a:solidFill>
                <a:latin typeface="Cambria Math"/>
                <a:ea typeface="Cambria Math"/>
                <a:cs typeface="Cambria Math"/>
                <a:sym typeface="Cambria Math"/>
              </a:rPr>
              <a:t>𝑖</a:t>
            </a:r>
            <a:endParaRPr baseline="30000" sz="2625">
              <a:solidFill>
                <a:schemeClr val="dk1"/>
              </a:solidFill>
              <a:latin typeface="Cambria Math"/>
              <a:ea typeface="Cambria Math"/>
              <a:cs typeface="Cambria Math"/>
              <a:sym typeface="Cambria Math"/>
            </a:endParaRPr>
          </a:p>
        </p:txBody>
      </p:sp>
      <p:sp>
        <p:nvSpPr>
          <p:cNvPr id="1040" name="Google Shape;1040;p56"/>
          <p:cNvSpPr/>
          <p:nvPr/>
        </p:nvSpPr>
        <p:spPr>
          <a:xfrm>
            <a:off x="2089404" y="4561966"/>
            <a:ext cx="716280" cy="20320"/>
          </a:xfrm>
          <a:custGeom>
            <a:rect b="b" l="l" r="r" t="t"/>
            <a:pathLst>
              <a:path extrusionOk="0" h="20320" w="716280">
                <a:moveTo>
                  <a:pt x="716280" y="0"/>
                </a:moveTo>
                <a:lnTo>
                  <a:pt x="0" y="0"/>
                </a:lnTo>
                <a:lnTo>
                  <a:pt x="0" y="19811"/>
                </a:lnTo>
                <a:lnTo>
                  <a:pt x="716280" y="19811"/>
                </a:lnTo>
                <a:lnTo>
                  <a:pt x="7162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56"/>
          <p:cNvSpPr txBox="1"/>
          <p:nvPr/>
        </p:nvSpPr>
        <p:spPr>
          <a:xfrm>
            <a:off x="1879345" y="4163059"/>
            <a:ext cx="936625" cy="391160"/>
          </a:xfrm>
          <a:prstGeom prst="rect">
            <a:avLst/>
          </a:prstGeom>
          <a:noFill/>
          <a:ln>
            <a:noFill/>
          </a:ln>
        </p:spPr>
        <p:txBody>
          <a:bodyPr anchorCtr="0" anchor="t" bIns="0" lIns="0" spcFirstLastPara="1" rIns="0" wrap="square" tIns="52050">
            <a:spAutoFit/>
          </a:bodyPr>
          <a:lstStyle/>
          <a:p>
            <a:pPr indent="0" lvl="0" marL="9525" marR="0" rtl="0" algn="ctr">
              <a:lnSpc>
                <a:spcPct val="49310"/>
              </a:lnSpc>
              <a:spcBef>
                <a:spcPts val="0"/>
              </a:spcBef>
              <a:spcAft>
                <a:spcPts val="0"/>
              </a:spcAft>
              <a:buNone/>
            </a:pPr>
            <a:r>
              <a:rPr lang="en-US" sz="1450">
                <a:solidFill>
                  <a:schemeClr val="dk1"/>
                </a:solidFill>
                <a:latin typeface="Cambria Math"/>
                <a:ea typeface="Cambria Math"/>
                <a:cs typeface="Cambria Math"/>
                <a:sym typeface="Cambria Math"/>
              </a:rPr>
              <a:t>(𝑖)</a:t>
            </a:r>
            <a:endParaRPr sz="1450">
              <a:solidFill>
                <a:schemeClr val="dk1"/>
              </a:solidFill>
              <a:latin typeface="Cambria Math"/>
              <a:ea typeface="Cambria Math"/>
              <a:cs typeface="Cambria Math"/>
              <a:sym typeface="Cambria Math"/>
            </a:endParaRPr>
          </a:p>
          <a:p>
            <a:pPr indent="0" lvl="0" marL="0" marR="0" rtl="0" algn="ctr">
              <a:lnSpc>
                <a:spcPct val="51527"/>
              </a:lnSpc>
              <a:spcBef>
                <a:spcPts val="0"/>
              </a:spcBef>
              <a:spcAft>
                <a:spcPts val="0"/>
              </a:spcAft>
              <a:buNone/>
            </a:pPr>
            <a:r>
              <a:rPr baseline="-25000" lang="en-US" sz="3600">
                <a:solidFill>
                  <a:schemeClr val="dk1"/>
                </a:solidFill>
                <a:latin typeface="Times New Roman"/>
                <a:ea typeface="Times New Roman"/>
                <a:cs typeface="Times New Roman"/>
                <a:sym typeface="Times New Roman"/>
              </a:rPr>
              <a:t>=</a:t>
            </a:r>
            <a:r>
              <a:rPr lang="en-US" sz="1750">
                <a:solidFill>
                  <a:schemeClr val="dk1"/>
                </a:solidFill>
                <a:latin typeface="Cambria Math"/>
                <a:ea typeface="Cambria Math"/>
                <a:cs typeface="Cambria Math"/>
                <a:sym typeface="Cambria Math"/>
              </a:rPr>
              <a:t>𝑧	−𝜇</a:t>
            </a:r>
            <a:endParaRPr sz="1750">
              <a:solidFill>
                <a:schemeClr val="dk1"/>
              </a:solidFill>
              <a:latin typeface="Cambria Math"/>
              <a:ea typeface="Cambria Math"/>
              <a:cs typeface="Cambria Math"/>
              <a:sym typeface="Cambria Math"/>
            </a:endParaRPr>
          </a:p>
        </p:txBody>
      </p:sp>
      <p:sp>
        <p:nvSpPr>
          <p:cNvPr id="1042" name="Google Shape;1042;p56"/>
          <p:cNvSpPr/>
          <p:nvPr/>
        </p:nvSpPr>
        <p:spPr>
          <a:xfrm>
            <a:off x="2093214" y="4616069"/>
            <a:ext cx="412750" cy="214629"/>
          </a:xfrm>
          <a:custGeom>
            <a:rect b="b" l="l" r="r" t="t"/>
            <a:pathLst>
              <a:path extrusionOk="0" h="214629" w="412750">
                <a:moveTo>
                  <a:pt x="155321" y="0"/>
                </a:moveTo>
                <a:lnTo>
                  <a:pt x="127635" y="0"/>
                </a:lnTo>
                <a:lnTo>
                  <a:pt x="74041" y="185419"/>
                </a:lnTo>
                <a:lnTo>
                  <a:pt x="35687" y="101218"/>
                </a:lnTo>
                <a:lnTo>
                  <a:pt x="0" y="117474"/>
                </a:lnTo>
                <a:lnTo>
                  <a:pt x="3302" y="125602"/>
                </a:lnTo>
                <a:lnTo>
                  <a:pt x="21717" y="117474"/>
                </a:lnTo>
                <a:lnTo>
                  <a:pt x="66675" y="214121"/>
                </a:lnTo>
                <a:lnTo>
                  <a:pt x="77216" y="214121"/>
                </a:lnTo>
                <a:lnTo>
                  <a:pt x="135636" y="14477"/>
                </a:lnTo>
                <a:lnTo>
                  <a:pt x="412242" y="14477"/>
                </a:lnTo>
                <a:lnTo>
                  <a:pt x="412242" y="761"/>
                </a:lnTo>
                <a:lnTo>
                  <a:pt x="155321" y="761"/>
                </a:lnTo>
                <a:lnTo>
                  <a:pt x="15532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56"/>
          <p:cNvSpPr txBox="1"/>
          <p:nvPr/>
        </p:nvSpPr>
        <p:spPr>
          <a:xfrm>
            <a:off x="2197861" y="4591558"/>
            <a:ext cx="647700" cy="2927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750">
                <a:solidFill>
                  <a:schemeClr val="dk1"/>
                </a:solidFill>
                <a:latin typeface="Cambria Math"/>
                <a:ea typeface="Cambria Math"/>
                <a:cs typeface="Cambria Math"/>
                <a:sym typeface="Cambria Math"/>
              </a:rPr>
              <a:t>𝜎</a:t>
            </a:r>
            <a:r>
              <a:rPr baseline="30000" lang="en-US" sz="2175">
                <a:solidFill>
                  <a:schemeClr val="dk1"/>
                </a:solidFill>
                <a:latin typeface="Cambria Math"/>
                <a:ea typeface="Cambria Math"/>
                <a:cs typeface="Cambria Math"/>
                <a:sym typeface="Cambria Math"/>
              </a:rPr>
              <a:t>2</a:t>
            </a:r>
            <a:r>
              <a:rPr lang="en-US" sz="1750">
                <a:solidFill>
                  <a:schemeClr val="dk1"/>
                </a:solidFill>
                <a:latin typeface="Cambria Math"/>
                <a:ea typeface="Cambria Math"/>
                <a:cs typeface="Cambria Math"/>
                <a:sym typeface="Cambria Math"/>
              </a:rPr>
              <a:t>+∈</a:t>
            </a:r>
            <a:endParaRPr sz="1750">
              <a:solidFill>
                <a:schemeClr val="dk1"/>
              </a:solidFill>
              <a:latin typeface="Cambria Math"/>
              <a:ea typeface="Cambria Math"/>
              <a:cs typeface="Cambria Math"/>
              <a:sym typeface="Cambria Math"/>
            </a:endParaRPr>
          </a:p>
        </p:txBody>
      </p:sp>
      <p:sp>
        <p:nvSpPr>
          <p:cNvPr id="1044" name="Google Shape;1044;p56"/>
          <p:cNvSpPr txBox="1"/>
          <p:nvPr/>
        </p:nvSpPr>
        <p:spPr>
          <a:xfrm>
            <a:off x="2073910" y="5039614"/>
            <a:ext cx="626745"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chemeClr val="dk1"/>
                </a:solidFill>
                <a:latin typeface="Cambria Math"/>
                <a:ea typeface="Cambria Math"/>
                <a:cs typeface="Cambria Math"/>
                <a:sym typeface="Cambria Math"/>
              </a:rPr>
              <a:t>𝑛𝑜𝑟𝑚</a:t>
            </a:r>
            <a:endParaRPr sz="1750">
              <a:solidFill>
                <a:schemeClr val="dk1"/>
              </a:solidFill>
              <a:latin typeface="Cambria Math"/>
              <a:ea typeface="Cambria Math"/>
              <a:cs typeface="Cambria Math"/>
              <a:sym typeface="Cambria Math"/>
            </a:endParaRPr>
          </a:p>
        </p:txBody>
      </p:sp>
      <p:sp>
        <p:nvSpPr>
          <p:cNvPr id="1045" name="Google Shape;1045;p56"/>
          <p:cNvSpPr txBox="1"/>
          <p:nvPr/>
        </p:nvSpPr>
        <p:spPr>
          <a:xfrm>
            <a:off x="891539" y="4894833"/>
            <a:ext cx="1332865" cy="391160"/>
          </a:xfrm>
          <a:prstGeom prst="rect">
            <a:avLst/>
          </a:prstGeom>
          <a:noFill/>
          <a:ln>
            <a:noFill/>
          </a:ln>
        </p:spPr>
        <p:txBody>
          <a:bodyPr anchorCtr="0" anchor="t" bIns="0" lIns="0" spcFirstLastPara="1" rIns="0" wrap="square" tIns="12700">
            <a:spAutoFit/>
          </a:bodyPr>
          <a:lstStyle/>
          <a:p>
            <a:pPr indent="-229234" lvl="0" marL="2667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mbria Math"/>
                <a:ea typeface="Cambria Math"/>
                <a:cs typeface="Cambria Math"/>
                <a:sym typeface="Cambria Math"/>
              </a:rPr>
              <a:t>𝑧෥</a:t>
            </a:r>
            <a:r>
              <a:rPr baseline="30000" lang="en-US" sz="2400">
                <a:solidFill>
                  <a:schemeClr val="dk1"/>
                </a:solidFill>
                <a:latin typeface="Cambria Math"/>
                <a:ea typeface="Cambria Math"/>
                <a:cs typeface="Cambria Math"/>
                <a:sym typeface="Cambria Math"/>
              </a:rPr>
              <a:t>𝑖  </a:t>
            </a:r>
            <a:r>
              <a:rPr lang="en-US" sz="2400">
                <a:solidFill>
                  <a:schemeClr val="dk1"/>
                </a:solidFill>
                <a:latin typeface="Cambria Math"/>
                <a:ea typeface="Cambria Math"/>
                <a:cs typeface="Cambria Math"/>
                <a:sym typeface="Cambria Math"/>
              </a:rPr>
              <a:t>= 𝛾𝑧</a:t>
            </a:r>
            <a:r>
              <a:rPr baseline="30000" lang="en-US" sz="2625">
                <a:solidFill>
                  <a:schemeClr val="dk1"/>
                </a:solidFill>
                <a:latin typeface="Cambria Math"/>
                <a:ea typeface="Cambria Math"/>
                <a:cs typeface="Cambria Math"/>
                <a:sym typeface="Cambria Math"/>
              </a:rPr>
              <a:t>𝑖</a:t>
            </a:r>
            <a:endParaRPr baseline="30000" sz="2625">
              <a:solidFill>
                <a:schemeClr val="dk1"/>
              </a:solidFill>
              <a:latin typeface="Cambria Math"/>
              <a:ea typeface="Cambria Math"/>
              <a:cs typeface="Cambria Math"/>
              <a:sym typeface="Cambria Math"/>
            </a:endParaRPr>
          </a:p>
        </p:txBody>
      </p:sp>
      <p:sp>
        <p:nvSpPr>
          <p:cNvPr id="1046" name="Google Shape;1046;p56"/>
          <p:cNvSpPr txBox="1"/>
          <p:nvPr/>
        </p:nvSpPr>
        <p:spPr>
          <a:xfrm>
            <a:off x="2691129" y="4894833"/>
            <a:ext cx="52933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400">
                <a:solidFill>
                  <a:schemeClr val="dk1"/>
                </a:solidFill>
                <a:latin typeface="Cambria Math"/>
                <a:ea typeface="Cambria Math"/>
                <a:cs typeface="Cambria Math"/>
                <a:sym typeface="Cambria Math"/>
              </a:rPr>
              <a:t>𝛽 </a:t>
            </a:r>
            <a:r>
              <a:rPr lang="en-US" sz="2400">
                <a:solidFill>
                  <a:schemeClr val="dk1"/>
                </a:solidFill>
                <a:latin typeface="Times New Roman"/>
                <a:ea typeface="Times New Roman"/>
                <a:cs typeface="Times New Roman"/>
                <a:sym typeface="Times New Roman"/>
              </a:rPr>
              <a:t>where </a:t>
            </a:r>
            <a:r>
              <a:rPr lang="en-US" sz="2400">
                <a:solidFill>
                  <a:schemeClr val="dk1"/>
                </a:solidFill>
                <a:latin typeface="Cambria Math"/>
                <a:ea typeface="Cambria Math"/>
                <a:cs typeface="Cambria Math"/>
                <a:sym typeface="Cambria Math"/>
              </a:rPr>
              <a:t>𝛾 </a:t>
            </a:r>
            <a:r>
              <a:rPr lang="en-US" sz="2400">
                <a:solidFill>
                  <a:schemeClr val="dk1"/>
                </a:solidFill>
                <a:latin typeface="Times New Roman"/>
                <a:ea typeface="Times New Roman"/>
                <a:cs typeface="Times New Roman"/>
                <a:sym typeface="Times New Roman"/>
              </a:rPr>
              <a:t>and </a:t>
            </a:r>
            <a:r>
              <a:rPr lang="en-US" sz="2400">
                <a:solidFill>
                  <a:schemeClr val="dk1"/>
                </a:solidFill>
                <a:latin typeface="Cambria Math"/>
                <a:ea typeface="Cambria Math"/>
                <a:cs typeface="Cambria Math"/>
                <a:sym typeface="Cambria Math"/>
              </a:rPr>
              <a:t>𝛽 </a:t>
            </a:r>
            <a:r>
              <a:rPr lang="en-US" sz="2400">
                <a:solidFill>
                  <a:schemeClr val="dk1"/>
                </a:solidFill>
                <a:latin typeface="Times New Roman"/>
                <a:ea typeface="Times New Roman"/>
                <a:cs typeface="Times New Roman"/>
                <a:sym typeface="Times New Roman"/>
              </a:rPr>
              <a:t>are learnable parameters</a:t>
            </a:r>
            <a:endParaRPr sz="2400">
              <a:solidFill>
                <a:schemeClr val="dk1"/>
              </a:solidFill>
              <a:latin typeface="Times New Roman"/>
              <a:ea typeface="Times New Roman"/>
              <a:cs typeface="Times New Roman"/>
              <a:sym typeface="Times New Roman"/>
            </a:endParaRPr>
          </a:p>
        </p:txBody>
      </p:sp>
      <p:sp>
        <p:nvSpPr>
          <p:cNvPr id="1047" name="Google Shape;1047;p56"/>
          <p:cNvSpPr/>
          <p:nvPr/>
        </p:nvSpPr>
        <p:spPr>
          <a:xfrm>
            <a:off x="1850770" y="5428741"/>
            <a:ext cx="531495" cy="294005"/>
          </a:xfrm>
          <a:custGeom>
            <a:rect b="b" l="l" r="r" t="t"/>
            <a:pathLst>
              <a:path extrusionOk="0" h="294004" w="531494">
                <a:moveTo>
                  <a:pt x="212852" y="0"/>
                </a:moveTo>
                <a:lnTo>
                  <a:pt x="174879" y="0"/>
                </a:lnTo>
                <a:lnTo>
                  <a:pt x="101346" y="254088"/>
                </a:lnTo>
                <a:lnTo>
                  <a:pt x="48768" y="138557"/>
                </a:lnTo>
                <a:lnTo>
                  <a:pt x="0" y="160921"/>
                </a:lnTo>
                <a:lnTo>
                  <a:pt x="4572" y="172085"/>
                </a:lnTo>
                <a:lnTo>
                  <a:pt x="29718" y="160921"/>
                </a:lnTo>
                <a:lnTo>
                  <a:pt x="91440" y="293382"/>
                </a:lnTo>
                <a:lnTo>
                  <a:pt x="105791" y="293382"/>
                </a:lnTo>
                <a:lnTo>
                  <a:pt x="185928" y="19812"/>
                </a:lnTo>
                <a:lnTo>
                  <a:pt x="194437" y="19812"/>
                </a:lnTo>
                <a:lnTo>
                  <a:pt x="194437" y="20193"/>
                </a:lnTo>
                <a:lnTo>
                  <a:pt x="531241" y="20193"/>
                </a:lnTo>
                <a:lnTo>
                  <a:pt x="531241" y="381"/>
                </a:lnTo>
                <a:lnTo>
                  <a:pt x="212852" y="381"/>
                </a:lnTo>
                <a:lnTo>
                  <a:pt x="21285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8" name="Google Shape;1048;p56"/>
          <p:cNvSpPr txBox="1"/>
          <p:nvPr/>
        </p:nvSpPr>
        <p:spPr>
          <a:xfrm>
            <a:off x="878839" y="5392928"/>
            <a:ext cx="5794375" cy="391795"/>
          </a:xfrm>
          <a:prstGeom prst="rect">
            <a:avLst/>
          </a:prstGeom>
          <a:noFill/>
          <a:ln>
            <a:noFill/>
          </a:ln>
        </p:spPr>
        <p:txBody>
          <a:bodyPr anchorCtr="0" anchor="t" bIns="0" lIns="0" spcFirstLastPara="1" rIns="0" wrap="square" tIns="12700">
            <a:spAutoFit/>
          </a:bodyPr>
          <a:lstStyle/>
          <a:p>
            <a:pPr indent="-229234" lvl="0" marL="2794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j =	</a:t>
            </a:r>
            <a:r>
              <a:rPr lang="en-US" sz="2400">
                <a:solidFill>
                  <a:schemeClr val="dk1"/>
                </a:solidFill>
                <a:latin typeface="Cambria Math"/>
                <a:ea typeface="Cambria Math"/>
                <a:cs typeface="Cambria Math"/>
                <a:sym typeface="Cambria Math"/>
              </a:rPr>
              <a:t>𝜎</a:t>
            </a:r>
            <a:r>
              <a:rPr baseline="30000" lang="en-US" sz="2625">
                <a:solidFill>
                  <a:schemeClr val="dk1"/>
                </a:solidFill>
                <a:latin typeface="Cambria Math"/>
                <a:ea typeface="Cambria Math"/>
                <a:cs typeface="Cambria Math"/>
                <a:sym typeface="Cambria Math"/>
              </a:rPr>
              <a:t>2  </a:t>
            </a:r>
            <a:r>
              <a:rPr lang="en-US" sz="2400">
                <a:solidFill>
                  <a:schemeClr val="dk1"/>
                </a:solidFill>
                <a:latin typeface="Cambria Math"/>
                <a:ea typeface="Cambria Math"/>
                <a:cs typeface="Cambria Math"/>
                <a:sym typeface="Cambria Math"/>
              </a:rPr>
              <a:t>+∈ </a:t>
            </a:r>
            <a:r>
              <a:rPr lang="en-US" sz="2400">
                <a:solidFill>
                  <a:schemeClr val="dk1"/>
                </a:solidFill>
                <a:latin typeface="Times New Roman"/>
                <a:ea typeface="Times New Roman"/>
                <a:cs typeface="Times New Roman"/>
                <a:sym typeface="Times New Roman"/>
              </a:rPr>
              <a:t>and </a:t>
            </a:r>
            <a:r>
              <a:rPr lang="en-US" sz="2400">
                <a:solidFill>
                  <a:schemeClr val="dk1"/>
                </a:solidFill>
                <a:latin typeface="Cambria Math"/>
                <a:ea typeface="Cambria Math"/>
                <a:cs typeface="Cambria Math"/>
                <a:sym typeface="Cambria Math"/>
              </a:rPr>
              <a:t>𝛽</a:t>
            </a:r>
            <a:r>
              <a:rPr lang="en-US" sz="2400">
                <a:solidFill>
                  <a:schemeClr val="dk1"/>
                </a:solidFill>
                <a:latin typeface="Times New Roman"/>
                <a:ea typeface="Times New Roman"/>
                <a:cs typeface="Times New Roman"/>
                <a:sym typeface="Times New Roman"/>
              </a:rPr>
              <a:t>= </a:t>
            </a:r>
            <a:r>
              <a:rPr lang="en-US" sz="2400">
                <a:solidFill>
                  <a:schemeClr val="dk1"/>
                </a:solidFill>
                <a:latin typeface="Cambria Math"/>
                <a:ea typeface="Cambria Math"/>
                <a:cs typeface="Cambria Math"/>
                <a:sym typeface="Cambria Math"/>
              </a:rPr>
              <a:t>𝜇 </a:t>
            </a:r>
            <a:r>
              <a:rPr lang="en-US" sz="2400">
                <a:solidFill>
                  <a:schemeClr val="dk1"/>
                </a:solidFill>
                <a:latin typeface="Times New Roman"/>
                <a:ea typeface="Times New Roman"/>
                <a:cs typeface="Times New Roman"/>
                <a:sym typeface="Times New Roman"/>
              </a:rPr>
              <a:t>then	</a:t>
            </a:r>
            <a:r>
              <a:rPr lang="en-US" sz="2400">
                <a:solidFill>
                  <a:schemeClr val="dk1"/>
                </a:solidFill>
                <a:latin typeface="Cambria Math"/>
                <a:ea typeface="Cambria Math"/>
                <a:cs typeface="Cambria Math"/>
                <a:sym typeface="Cambria Math"/>
              </a:rPr>
              <a:t>𝑧෥</a:t>
            </a:r>
            <a:r>
              <a:rPr baseline="30000" lang="en-US" sz="2400">
                <a:solidFill>
                  <a:schemeClr val="dk1"/>
                </a:solidFill>
                <a:latin typeface="Cambria Math"/>
                <a:ea typeface="Cambria Math"/>
                <a:cs typeface="Cambria Math"/>
                <a:sym typeface="Cambria Math"/>
              </a:rPr>
              <a:t>𝑖  </a:t>
            </a:r>
            <a:r>
              <a:rPr lang="en-US" sz="2400">
                <a:solidFill>
                  <a:schemeClr val="dk1"/>
                </a:solidFill>
                <a:latin typeface="Cambria Math"/>
                <a:ea typeface="Cambria Math"/>
                <a:cs typeface="Cambria Math"/>
                <a:sym typeface="Cambria Math"/>
              </a:rPr>
              <a:t>= 𝑧</a:t>
            </a:r>
            <a:r>
              <a:rPr baseline="30000" lang="en-US" sz="2625">
                <a:solidFill>
                  <a:schemeClr val="dk1"/>
                </a:solidFill>
                <a:latin typeface="Cambria Math"/>
                <a:ea typeface="Cambria Math"/>
                <a:cs typeface="Cambria Math"/>
                <a:sym typeface="Cambria Math"/>
              </a:rPr>
              <a:t>(𝑖)</a:t>
            </a:r>
            <a:endParaRPr baseline="30000" sz="2625">
              <a:solidFill>
                <a:schemeClr val="dk1"/>
              </a:solidFill>
              <a:latin typeface="Cambria Math"/>
              <a:ea typeface="Cambria Math"/>
              <a:cs typeface="Cambria Math"/>
              <a:sym typeface="Cambria Math"/>
            </a:endParaRPr>
          </a:p>
        </p:txBody>
      </p:sp>
      <p:sp>
        <p:nvSpPr>
          <p:cNvPr id="1049" name="Google Shape;1049;p56"/>
          <p:cNvSpPr/>
          <p:nvPr/>
        </p:nvSpPr>
        <p:spPr>
          <a:xfrm>
            <a:off x="702563" y="2915411"/>
            <a:ext cx="8044180" cy="3220720"/>
          </a:xfrm>
          <a:custGeom>
            <a:rect b="b" l="l" r="r" t="t"/>
            <a:pathLst>
              <a:path extrusionOk="0" h="3220720" w="8044180">
                <a:moveTo>
                  <a:pt x="536714" y="0"/>
                </a:moveTo>
                <a:lnTo>
                  <a:pt x="8043671" y="0"/>
                </a:lnTo>
                <a:lnTo>
                  <a:pt x="8043671" y="2683497"/>
                </a:lnTo>
                <a:lnTo>
                  <a:pt x="8041478" y="2732349"/>
                </a:lnTo>
                <a:lnTo>
                  <a:pt x="8035025" y="2779972"/>
                </a:lnTo>
                <a:lnTo>
                  <a:pt x="8024500" y="2826176"/>
                </a:lnTo>
                <a:lnTo>
                  <a:pt x="8010095" y="2870773"/>
                </a:lnTo>
                <a:lnTo>
                  <a:pt x="7991997" y="2913573"/>
                </a:lnTo>
                <a:lnTo>
                  <a:pt x="7970397" y="2954386"/>
                </a:lnTo>
                <a:lnTo>
                  <a:pt x="7945484" y="2993023"/>
                </a:lnTo>
                <a:lnTo>
                  <a:pt x="7917448" y="3029295"/>
                </a:lnTo>
                <a:lnTo>
                  <a:pt x="7886477" y="3063011"/>
                </a:lnTo>
                <a:lnTo>
                  <a:pt x="7852762" y="3093982"/>
                </a:lnTo>
                <a:lnTo>
                  <a:pt x="7816492" y="3122020"/>
                </a:lnTo>
                <a:lnTo>
                  <a:pt x="7777856" y="3146934"/>
                </a:lnTo>
                <a:lnTo>
                  <a:pt x="7737044" y="3168535"/>
                </a:lnTo>
                <a:lnTo>
                  <a:pt x="7694245" y="3186633"/>
                </a:lnTo>
                <a:lnTo>
                  <a:pt x="7649648" y="3201039"/>
                </a:lnTo>
                <a:lnTo>
                  <a:pt x="7603444" y="3211564"/>
                </a:lnTo>
                <a:lnTo>
                  <a:pt x="7555821" y="3218018"/>
                </a:lnTo>
                <a:lnTo>
                  <a:pt x="7506969" y="3220212"/>
                </a:lnTo>
                <a:lnTo>
                  <a:pt x="0" y="3220212"/>
                </a:lnTo>
                <a:lnTo>
                  <a:pt x="0" y="536701"/>
                </a:lnTo>
                <a:lnTo>
                  <a:pt x="2193" y="487850"/>
                </a:lnTo>
                <a:lnTo>
                  <a:pt x="8647" y="440227"/>
                </a:lnTo>
                <a:lnTo>
                  <a:pt x="19172" y="394023"/>
                </a:lnTo>
                <a:lnTo>
                  <a:pt x="33578" y="349426"/>
                </a:lnTo>
                <a:lnTo>
                  <a:pt x="51676" y="306627"/>
                </a:lnTo>
                <a:lnTo>
                  <a:pt x="73277" y="265815"/>
                </a:lnTo>
                <a:lnTo>
                  <a:pt x="98191" y="227179"/>
                </a:lnTo>
                <a:lnTo>
                  <a:pt x="126229" y="190909"/>
                </a:lnTo>
                <a:lnTo>
                  <a:pt x="157200" y="157194"/>
                </a:lnTo>
                <a:lnTo>
                  <a:pt x="190916" y="126223"/>
                </a:lnTo>
                <a:lnTo>
                  <a:pt x="227188" y="98187"/>
                </a:lnTo>
                <a:lnTo>
                  <a:pt x="265825" y="73274"/>
                </a:lnTo>
                <a:lnTo>
                  <a:pt x="306638" y="51674"/>
                </a:lnTo>
                <a:lnTo>
                  <a:pt x="349438" y="33576"/>
                </a:lnTo>
                <a:lnTo>
                  <a:pt x="394035" y="19171"/>
                </a:lnTo>
                <a:lnTo>
                  <a:pt x="440239" y="8646"/>
                </a:lnTo>
                <a:lnTo>
                  <a:pt x="487862" y="2193"/>
                </a:lnTo>
                <a:lnTo>
                  <a:pt x="536714" y="0"/>
                </a:lnTo>
                <a:close/>
              </a:path>
            </a:pathLst>
          </a:custGeom>
          <a:noFill/>
          <a:ln cap="flat" cmpd="sng" w="121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p56"/>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051" name="Google Shape;1051;p56"/>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59</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5" name="Shape 1055"/>
        <p:cNvGrpSpPr/>
        <p:nvPr/>
      </p:nvGrpSpPr>
      <p:grpSpPr>
        <a:xfrm>
          <a:off x="0" y="0"/>
          <a:ext cx="0" cy="0"/>
          <a:chOff x="0" y="0"/>
          <a:chExt cx="0" cy="0"/>
        </a:xfrm>
      </p:grpSpPr>
      <p:sp>
        <p:nvSpPr>
          <p:cNvPr id="1056" name="Google Shape;1056;p57"/>
          <p:cNvSpPr txBox="1"/>
          <p:nvPr>
            <p:ph type="title"/>
          </p:nvPr>
        </p:nvSpPr>
        <p:spPr>
          <a:xfrm>
            <a:off x="916939" y="626440"/>
            <a:ext cx="50253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Applying Batch Norm</a:t>
            </a:r>
            <a:endParaRPr/>
          </a:p>
        </p:txBody>
      </p:sp>
      <p:sp>
        <p:nvSpPr>
          <p:cNvPr id="1057" name="Google Shape;1057;p57"/>
          <p:cNvSpPr/>
          <p:nvPr/>
        </p:nvSpPr>
        <p:spPr>
          <a:xfrm>
            <a:off x="1417192" y="2248154"/>
            <a:ext cx="776605" cy="133350"/>
          </a:xfrm>
          <a:custGeom>
            <a:rect b="b" l="l" r="r" t="t"/>
            <a:pathLst>
              <a:path extrusionOk="0" h="133350" w="776605">
                <a:moveTo>
                  <a:pt x="713105" y="0"/>
                </a:moveTo>
                <a:lnTo>
                  <a:pt x="703580" y="8890"/>
                </a:lnTo>
                <a:lnTo>
                  <a:pt x="740537" y="55880"/>
                </a:lnTo>
                <a:lnTo>
                  <a:pt x="0" y="55880"/>
                </a:lnTo>
                <a:lnTo>
                  <a:pt x="0" y="77343"/>
                </a:lnTo>
                <a:lnTo>
                  <a:pt x="740537" y="77343"/>
                </a:lnTo>
                <a:lnTo>
                  <a:pt x="703580" y="124460"/>
                </a:lnTo>
                <a:lnTo>
                  <a:pt x="713105" y="133350"/>
                </a:lnTo>
                <a:lnTo>
                  <a:pt x="776477" y="71882"/>
                </a:lnTo>
                <a:lnTo>
                  <a:pt x="776477" y="61468"/>
                </a:lnTo>
                <a:lnTo>
                  <a:pt x="71310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57"/>
          <p:cNvSpPr/>
          <p:nvPr/>
        </p:nvSpPr>
        <p:spPr>
          <a:xfrm>
            <a:off x="1752854" y="1908809"/>
            <a:ext cx="34925" cy="149860"/>
          </a:xfrm>
          <a:custGeom>
            <a:rect b="b" l="l" r="r" t="t"/>
            <a:pathLst>
              <a:path extrusionOk="0" h="149860" w="34925">
                <a:moveTo>
                  <a:pt x="34925" y="0"/>
                </a:moveTo>
                <a:lnTo>
                  <a:pt x="0" y="0"/>
                </a:lnTo>
                <a:lnTo>
                  <a:pt x="0" y="6350"/>
                </a:lnTo>
                <a:lnTo>
                  <a:pt x="21971" y="6350"/>
                </a:lnTo>
                <a:lnTo>
                  <a:pt x="21971" y="143510"/>
                </a:lnTo>
                <a:lnTo>
                  <a:pt x="0" y="143510"/>
                </a:lnTo>
                <a:lnTo>
                  <a:pt x="0" y="149860"/>
                </a:lnTo>
                <a:lnTo>
                  <a:pt x="34925" y="149860"/>
                </a:lnTo>
                <a:lnTo>
                  <a:pt x="34925" y="143510"/>
                </a:lnTo>
                <a:lnTo>
                  <a:pt x="34925" y="6350"/>
                </a:lnTo>
                <a:lnTo>
                  <a:pt x="349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57"/>
          <p:cNvSpPr/>
          <p:nvPr/>
        </p:nvSpPr>
        <p:spPr>
          <a:xfrm>
            <a:off x="1617980" y="1908809"/>
            <a:ext cx="34925" cy="149860"/>
          </a:xfrm>
          <a:custGeom>
            <a:rect b="b" l="l" r="r" t="t"/>
            <a:pathLst>
              <a:path extrusionOk="0" h="149860" w="34925">
                <a:moveTo>
                  <a:pt x="34925" y="0"/>
                </a:moveTo>
                <a:lnTo>
                  <a:pt x="0" y="0"/>
                </a:lnTo>
                <a:lnTo>
                  <a:pt x="0" y="6350"/>
                </a:lnTo>
                <a:lnTo>
                  <a:pt x="0" y="143510"/>
                </a:lnTo>
                <a:lnTo>
                  <a:pt x="0" y="149860"/>
                </a:lnTo>
                <a:lnTo>
                  <a:pt x="34925" y="149860"/>
                </a:lnTo>
                <a:lnTo>
                  <a:pt x="34925" y="143510"/>
                </a:lnTo>
                <a:lnTo>
                  <a:pt x="12941" y="143510"/>
                </a:lnTo>
                <a:lnTo>
                  <a:pt x="12941" y="6350"/>
                </a:lnTo>
                <a:lnTo>
                  <a:pt x="34925" y="6350"/>
                </a:lnTo>
                <a:lnTo>
                  <a:pt x="349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57"/>
          <p:cNvSpPr/>
          <p:nvPr/>
        </p:nvSpPr>
        <p:spPr>
          <a:xfrm>
            <a:off x="2761360" y="2248154"/>
            <a:ext cx="744855" cy="133350"/>
          </a:xfrm>
          <a:custGeom>
            <a:rect b="b" l="l" r="r" t="t"/>
            <a:pathLst>
              <a:path extrusionOk="0" h="133350" w="744854">
                <a:moveTo>
                  <a:pt x="681101" y="0"/>
                </a:moveTo>
                <a:lnTo>
                  <a:pt x="671576" y="8890"/>
                </a:lnTo>
                <a:lnTo>
                  <a:pt x="708533" y="55880"/>
                </a:lnTo>
                <a:lnTo>
                  <a:pt x="0" y="55880"/>
                </a:lnTo>
                <a:lnTo>
                  <a:pt x="0" y="77343"/>
                </a:lnTo>
                <a:lnTo>
                  <a:pt x="708533" y="77343"/>
                </a:lnTo>
                <a:lnTo>
                  <a:pt x="671576" y="124460"/>
                </a:lnTo>
                <a:lnTo>
                  <a:pt x="681101" y="133350"/>
                </a:lnTo>
                <a:lnTo>
                  <a:pt x="744474" y="71882"/>
                </a:lnTo>
                <a:lnTo>
                  <a:pt x="744474" y="61468"/>
                </a:lnTo>
                <a:lnTo>
                  <a:pt x="6811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p57"/>
          <p:cNvSpPr/>
          <p:nvPr/>
        </p:nvSpPr>
        <p:spPr>
          <a:xfrm>
            <a:off x="3066542" y="1908809"/>
            <a:ext cx="34925" cy="149860"/>
          </a:xfrm>
          <a:custGeom>
            <a:rect b="b" l="l" r="r" t="t"/>
            <a:pathLst>
              <a:path extrusionOk="0" h="149860" w="34925">
                <a:moveTo>
                  <a:pt x="34925" y="0"/>
                </a:moveTo>
                <a:lnTo>
                  <a:pt x="0" y="0"/>
                </a:lnTo>
                <a:lnTo>
                  <a:pt x="0" y="6350"/>
                </a:lnTo>
                <a:lnTo>
                  <a:pt x="21971" y="6350"/>
                </a:lnTo>
                <a:lnTo>
                  <a:pt x="21971" y="143510"/>
                </a:lnTo>
                <a:lnTo>
                  <a:pt x="0" y="143510"/>
                </a:lnTo>
                <a:lnTo>
                  <a:pt x="0" y="149860"/>
                </a:lnTo>
                <a:lnTo>
                  <a:pt x="34925" y="149860"/>
                </a:lnTo>
                <a:lnTo>
                  <a:pt x="34925" y="143510"/>
                </a:lnTo>
                <a:lnTo>
                  <a:pt x="34925" y="6350"/>
                </a:lnTo>
                <a:lnTo>
                  <a:pt x="349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57"/>
          <p:cNvSpPr/>
          <p:nvPr/>
        </p:nvSpPr>
        <p:spPr>
          <a:xfrm>
            <a:off x="2931668" y="1908809"/>
            <a:ext cx="34925" cy="149860"/>
          </a:xfrm>
          <a:custGeom>
            <a:rect b="b" l="l" r="r" t="t"/>
            <a:pathLst>
              <a:path extrusionOk="0" h="149860" w="34925">
                <a:moveTo>
                  <a:pt x="34925" y="0"/>
                </a:moveTo>
                <a:lnTo>
                  <a:pt x="0" y="0"/>
                </a:lnTo>
                <a:lnTo>
                  <a:pt x="0" y="6350"/>
                </a:lnTo>
                <a:lnTo>
                  <a:pt x="0" y="143510"/>
                </a:lnTo>
                <a:lnTo>
                  <a:pt x="0" y="149860"/>
                </a:lnTo>
                <a:lnTo>
                  <a:pt x="34925" y="149860"/>
                </a:lnTo>
                <a:lnTo>
                  <a:pt x="34925" y="143510"/>
                </a:lnTo>
                <a:lnTo>
                  <a:pt x="12954" y="143510"/>
                </a:lnTo>
                <a:lnTo>
                  <a:pt x="12954" y="6350"/>
                </a:lnTo>
                <a:lnTo>
                  <a:pt x="34925" y="6350"/>
                </a:lnTo>
                <a:lnTo>
                  <a:pt x="3492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3" name="Google Shape;1063;p57"/>
          <p:cNvSpPr txBox="1"/>
          <p:nvPr/>
        </p:nvSpPr>
        <p:spPr>
          <a:xfrm>
            <a:off x="1631442" y="1779777"/>
            <a:ext cx="1918970" cy="217804"/>
          </a:xfrm>
          <a:prstGeom prst="rect">
            <a:avLst/>
          </a:prstGeom>
          <a:noFill/>
          <a:ln>
            <a:noFill/>
          </a:ln>
        </p:spPr>
        <p:txBody>
          <a:bodyPr anchorCtr="0" anchor="t" bIns="0" lIns="0" spcFirstLastPara="1" rIns="0" wrap="square" tIns="13950">
            <a:spAutoFit/>
          </a:bodyPr>
          <a:lstStyle/>
          <a:p>
            <a:pPr indent="0" lvl="0" marL="25400" marR="0" rtl="0" algn="l">
              <a:lnSpc>
                <a:spcPct val="100000"/>
              </a:lnSpc>
              <a:spcBef>
                <a:spcPts val="0"/>
              </a:spcBef>
              <a:spcAft>
                <a:spcPts val="0"/>
              </a:spcAft>
              <a:buNone/>
            </a:pPr>
            <a:r>
              <a:rPr lang="en-US" sz="1250">
                <a:solidFill>
                  <a:schemeClr val="dk1"/>
                </a:solidFill>
                <a:latin typeface="Cambria Math"/>
                <a:ea typeface="Cambria Math"/>
                <a:cs typeface="Cambria Math"/>
                <a:sym typeface="Cambria Math"/>
              </a:rPr>
              <a:t>1	[</a:t>
            </a:r>
            <a:r>
              <a:rPr baseline="-25000" lang="en-US" sz="1875">
                <a:solidFill>
                  <a:schemeClr val="dk1"/>
                </a:solidFill>
                <a:latin typeface="Cambria Math"/>
                <a:ea typeface="Cambria Math"/>
                <a:cs typeface="Cambria Math"/>
                <a:sym typeface="Cambria Math"/>
              </a:rPr>
              <a:t>1</a:t>
            </a:r>
            <a:r>
              <a:rPr lang="en-US" sz="1250">
                <a:solidFill>
                  <a:schemeClr val="dk1"/>
                </a:solidFill>
                <a:latin typeface="Cambria Math"/>
                <a:ea typeface="Cambria Math"/>
                <a:cs typeface="Cambria Math"/>
                <a:sym typeface="Cambria Math"/>
              </a:rPr>
              <a:t>]	1	[</a:t>
            </a:r>
            <a:r>
              <a:rPr baseline="-25000" lang="en-US" sz="1875">
                <a:solidFill>
                  <a:schemeClr val="dk1"/>
                </a:solidFill>
                <a:latin typeface="Cambria Math"/>
                <a:ea typeface="Cambria Math"/>
                <a:cs typeface="Cambria Math"/>
                <a:sym typeface="Cambria Math"/>
              </a:rPr>
              <a:t>1</a:t>
            </a:r>
            <a:r>
              <a:rPr lang="en-US" sz="1250">
                <a:solidFill>
                  <a:schemeClr val="dk1"/>
                </a:solidFill>
                <a:latin typeface="Cambria Math"/>
                <a:ea typeface="Cambria Math"/>
                <a:cs typeface="Cambria Math"/>
                <a:sym typeface="Cambria Math"/>
              </a:rPr>
              <a:t>]</a:t>
            </a:r>
            <a:endParaRPr sz="1250">
              <a:solidFill>
                <a:schemeClr val="dk1"/>
              </a:solidFill>
              <a:latin typeface="Cambria Math"/>
              <a:ea typeface="Cambria Math"/>
              <a:cs typeface="Cambria Math"/>
              <a:sym typeface="Cambria Math"/>
            </a:endParaRPr>
          </a:p>
        </p:txBody>
      </p:sp>
      <p:sp>
        <p:nvSpPr>
          <p:cNvPr id="1064" name="Google Shape;1064;p57"/>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065" name="Google Shape;1065;p57"/>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60</a:t>
            </a:r>
            <a:endParaRPr/>
          </a:p>
        </p:txBody>
      </p:sp>
      <p:sp>
        <p:nvSpPr>
          <p:cNvPr id="1066" name="Google Shape;1066;p57"/>
          <p:cNvSpPr txBox="1"/>
          <p:nvPr/>
        </p:nvSpPr>
        <p:spPr>
          <a:xfrm>
            <a:off x="3752215" y="2078177"/>
            <a:ext cx="1458595" cy="2895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700">
                <a:solidFill>
                  <a:schemeClr val="dk1"/>
                </a:solidFill>
                <a:latin typeface="Cambria Math"/>
                <a:ea typeface="Cambria Math"/>
                <a:cs typeface="Cambria Math"/>
                <a:sym typeface="Cambria Math"/>
              </a:rPr>
              <a:t>𝑖	</a:t>
            </a:r>
            <a:r>
              <a:rPr lang="en-US" sz="1700">
                <a:solidFill>
                  <a:schemeClr val="dk1"/>
                </a:solidFill>
                <a:latin typeface="Times New Roman"/>
                <a:ea typeface="Times New Roman"/>
                <a:cs typeface="Times New Roman"/>
                <a:sym typeface="Times New Roman"/>
              </a:rPr>
              <a:t>[1]	[1]</a:t>
            </a:r>
            <a:endParaRPr sz="1700">
              <a:solidFill>
                <a:schemeClr val="dk1"/>
              </a:solidFill>
              <a:latin typeface="Times New Roman"/>
              <a:ea typeface="Times New Roman"/>
              <a:cs typeface="Times New Roman"/>
              <a:sym typeface="Times New Roman"/>
            </a:endParaRPr>
          </a:p>
        </p:txBody>
      </p:sp>
      <p:sp>
        <p:nvSpPr>
          <p:cNvPr id="1067" name="Google Shape;1067;p57"/>
          <p:cNvSpPr txBox="1"/>
          <p:nvPr/>
        </p:nvSpPr>
        <p:spPr>
          <a:xfrm>
            <a:off x="916939" y="1897125"/>
            <a:ext cx="4782185" cy="591820"/>
          </a:xfrm>
          <a:prstGeom prst="rect">
            <a:avLst/>
          </a:prstGeom>
          <a:noFill/>
          <a:ln>
            <a:noFill/>
          </a:ln>
        </p:spPr>
        <p:txBody>
          <a:bodyPr anchorCtr="0" anchor="t" bIns="0" lIns="0" spcFirstLastPara="1" rIns="0" wrap="square" tIns="12050">
            <a:spAutoFit/>
          </a:bodyPr>
          <a:lstStyle/>
          <a:p>
            <a:pPr indent="0" lvl="0" marL="480694" marR="0" rtl="0" algn="l">
              <a:lnSpc>
                <a:spcPct val="95263"/>
              </a:lnSpc>
              <a:spcBef>
                <a:spcPts val="0"/>
              </a:spcBef>
              <a:spcAft>
                <a:spcPts val="0"/>
              </a:spcAft>
              <a:buNone/>
            </a:pPr>
            <a:r>
              <a:rPr lang="en-US" sz="1900">
                <a:solidFill>
                  <a:schemeClr val="dk1"/>
                </a:solidFill>
                <a:latin typeface="Cambria Math"/>
                <a:ea typeface="Cambria Math"/>
                <a:cs typeface="Cambria Math"/>
                <a:sym typeface="Cambria Math"/>
              </a:rPr>
              <a:t>𝑤	,𝑏	𝛽	,𝛾</a:t>
            </a:r>
            <a:endParaRPr sz="1900">
              <a:solidFill>
                <a:schemeClr val="dk1"/>
              </a:solidFill>
              <a:latin typeface="Cambria Math"/>
              <a:ea typeface="Cambria Math"/>
              <a:cs typeface="Cambria Math"/>
              <a:sym typeface="Cambria Math"/>
            </a:endParaRPr>
          </a:p>
          <a:p>
            <a:pPr indent="-229234" lvl="0" marL="241300" marR="0" rtl="0" algn="l">
              <a:lnSpc>
                <a:spcPct val="101923"/>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X	z[1]	</a:t>
            </a:r>
            <a:r>
              <a:rPr lang="en-US" sz="2600">
                <a:solidFill>
                  <a:schemeClr val="dk1"/>
                </a:solidFill>
                <a:latin typeface="Cambria Math"/>
                <a:ea typeface="Cambria Math"/>
                <a:cs typeface="Cambria Math"/>
                <a:sym typeface="Cambria Math"/>
              </a:rPr>
              <a:t>𝑧෥  =</a:t>
            </a:r>
            <a:r>
              <a:rPr lang="en-US" sz="2600">
                <a:solidFill>
                  <a:schemeClr val="dk1"/>
                </a:solidFill>
                <a:latin typeface="Times New Roman"/>
                <a:ea typeface="Times New Roman"/>
                <a:cs typeface="Times New Roman"/>
                <a:sym typeface="Times New Roman"/>
              </a:rPr>
              <a:t>a	=g	(</a:t>
            </a:r>
            <a:r>
              <a:rPr lang="en-US" sz="2600">
                <a:solidFill>
                  <a:schemeClr val="dk1"/>
                </a:solidFill>
                <a:latin typeface="Cambria Math"/>
                <a:ea typeface="Cambria Math"/>
                <a:cs typeface="Cambria Math"/>
                <a:sym typeface="Cambria Math"/>
              </a:rPr>
              <a:t>𝑧෦</a:t>
            </a:r>
            <a:endParaRPr sz="2600">
              <a:solidFill>
                <a:schemeClr val="dk1"/>
              </a:solidFill>
              <a:latin typeface="Cambria Math"/>
              <a:ea typeface="Cambria Math"/>
              <a:cs typeface="Cambria Math"/>
              <a:sym typeface="Cambria Math"/>
            </a:endParaRPr>
          </a:p>
        </p:txBody>
      </p:sp>
      <p:sp>
        <p:nvSpPr>
          <p:cNvPr id="1068" name="Google Shape;1068;p57"/>
          <p:cNvSpPr txBox="1"/>
          <p:nvPr/>
        </p:nvSpPr>
        <p:spPr>
          <a:xfrm>
            <a:off x="5435219" y="1979117"/>
            <a:ext cx="354330" cy="28956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lang="en-US" sz="1700">
                <a:solidFill>
                  <a:schemeClr val="dk1"/>
                </a:solidFill>
                <a:latin typeface="Cambria Math"/>
                <a:ea typeface="Cambria Math"/>
                <a:cs typeface="Cambria Math"/>
                <a:sym typeface="Cambria Math"/>
              </a:rPr>
              <a:t>[</a:t>
            </a:r>
            <a:r>
              <a:rPr baseline="-25000" lang="en-US" sz="2550">
                <a:solidFill>
                  <a:schemeClr val="dk1"/>
                </a:solidFill>
                <a:latin typeface="Cambria Math"/>
                <a:ea typeface="Cambria Math"/>
                <a:cs typeface="Cambria Math"/>
                <a:sym typeface="Cambria Math"/>
              </a:rPr>
              <a:t>1</a:t>
            </a:r>
            <a:r>
              <a:rPr lang="en-US" sz="1700">
                <a:solidFill>
                  <a:schemeClr val="dk1"/>
                </a:solidFill>
                <a:latin typeface="Cambria Math"/>
                <a:ea typeface="Cambria Math"/>
                <a:cs typeface="Cambria Math"/>
                <a:sym typeface="Cambria Math"/>
              </a:rPr>
              <a:t>]</a:t>
            </a:r>
            <a:endParaRPr sz="1700">
              <a:solidFill>
                <a:schemeClr val="dk1"/>
              </a:solidFill>
              <a:latin typeface="Cambria Math"/>
              <a:ea typeface="Cambria Math"/>
              <a:cs typeface="Cambria Math"/>
              <a:sym typeface="Cambria Math"/>
            </a:endParaRPr>
          </a:p>
        </p:txBody>
      </p:sp>
      <p:sp>
        <p:nvSpPr>
          <p:cNvPr id="1069" name="Google Shape;1069;p57"/>
          <p:cNvSpPr txBox="1"/>
          <p:nvPr/>
        </p:nvSpPr>
        <p:spPr>
          <a:xfrm>
            <a:off x="916939" y="2760091"/>
            <a:ext cx="10273665" cy="3251835"/>
          </a:xfrm>
          <a:prstGeom prst="rect">
            <a:avLst/>
          </a:prstGeom>
          <a:noFill/>
          <a:ln>
            <a:noFill/>
          </a:ln>
        </p:spPr>
        <p:txBody>
          <a:bodyPr anchorCtr="0" anchor="t" bIns="0" lIns="0" spcFirstLastPara="1" rIns="0" wrap="square" tIns="13325">
            <a:spAutoFit/>
          </a:bodyPr>
          <a:lstStyle/>
          <a:p>
            <a:pPr indent="-229234"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tf.nn.batch-normalization</a:t>
            </a:r>
            <a:endParaRPr sz="2600">
              <a:solidFill>
                <a:schemeClr val="dk1"/>
              </a:solidFill>
              <a:latin typeface="Times New Roman"/>
              <a:ea typeface="Times New Roman"/>
              <a:cs typeface="Times New Roman"/>
              <a:sym typeface="Times New Roman"/>
            </a:endParaRPr>
          </a:p>
          <a:p>
            <a:pPr indent="-229234" lvl="0" marL="241300" marR="5080" rtl="0" algn="l">
              <a:lnSpc>
                <a:spcPct val="130000"/>
              </a:lnSpc>
              <a:spcBef>
                <a:spcPts val="994"/>
              </a:spcBef>
              <a:spcAft>
                <a:spcPts val="0"/>
              </a:spcAft>
              <a:buClr>
                <a:srgbClr val="7E5F00"/>
              </a:buClr>
              <a:buSzPts val="2600"/>
              <a:buFont typeface="Arial"/>
              <a:buChar char="•"/>
            </a:pPr>
            <a:r>
              <a:rPr lang="en-US" sz="2600">
                <a:solidFill>
                  <a:srgbClr val="7E5F00"/>
                </a:solidFill>
                <a:latin typeface="Times New Roman"/>
                <a:ea typeface="Times New Roman"/>
                <a:cs typeface="Times New Roman"/>
                <a:sym typeface="Times New Roman"/>
              </a:rPr>
              <a:t>Each mini-batch is scaled by the mean/variance computed on just that mini-  batch</a:t>
            </a:r>
            <a:endParaRPr sz="2600">
              <a:solidFill>
                <a:schemeClr val="dk1"/>
              </a:solidFill>
              <a:latin typeface="Times New Roman"/>
              <a:ea typeface="Times New Roman"/>
              <a:cs typeface="Times New Roman"/>
              <a:sym typeface="Times New Roman"/>
            </a:endParaRPr>
          </a:p>
          <a:p>
            <a:pPr indent="-229234" lvl="0" marL="241300" marR="468630" rtl="0" algn="l">
              <a:lnSpc>
                <a:spcPct val="130000"/>
              </a:lnSpc>
              <a:spcBef>
                <a:spcPts val="994"/>
              </a:spcBef>
              <a:spcAft>
                <a:spcPts val="0"/>
              </a:spcAft>
              <a:buClr>
                <a:srgbClr val="7E5F00"/>
              </a:buClr>
              <a:buSzPts val="2600"/>
              <a:buFont typeface="Arial"/>
              <a:buChar char="•"/>
            </a:pPr>
            <a:r>
              <a:rPr lang="en-US" sz="2600">
                <a:solidFill>
                  <a:srgbClr val="7E5F00"/>
                </a:solidFill>
                <a:latin typeface="Times New Roman"/>
                <a:ea typeface="Times New Roman"/>
                <a:cs typeface="Times New Roman"/>
                <a:sym typeface="Times New Roman"/>
              </a:rPr>
              <a:t>This adds some noise to the values of z within that minibatch. Similar to  dropout it has some regularization effect, as it adds to hidden layers  activations.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3" name="Shape 1073"/>
        <p:cNvGrpSpPr/>
        <p:nvPr/>
      </p:nvGrpSpPr>
      <p:grpSpPr>
        <a:xfrm>
          <a:off x="0" y="0"/>
          <a:ext cx="0" cy="0"/>
          <a:chOff x="0" y="0"/>
          <a:chExt cx="0" cy="0"/>
        </a:xfrm>
      </p:grpSpPr>
      <p:sp>
        <p:nvSpPr>
          <p:cNvPr id="1074" name="Google Shape;1074;p58"/>
          <p:cNvSpPr txBox="1"/>
          <p:nvPr>
            <p:ph type="title"/>
          </p:nvPr>
        </p:nvSpPr>
        <p:spPr>
          <a:xfrm>
            <a:off x="916939" y="626440"/>
            <a:ext cx="378269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Why batch norm</a:t>
            </a:r>
            <a:endParaRPr/>
          </a:p>
        </p:txBody>
      </p:sp>
      <p:pic>
        <p:nvPicPr>
          <p:cNvPr id="1075" name="Google Shape;1075;p58"/>
          <p:cNvPicPr preferRelativeResize="0"/>
          <p:nvPr/>
        </p:nvPicPr>
        <p:blipFill rotWithShape="1">
          <a:blip r:embed="rId3">
            <a:alphaModFix/>
          </a:blip>
          <a:srcRect b="0" l="0" r="0" t="0"/>
          <a:stretch/>
        </p:blipFill>
        <p:spPr>
          <a:xfrm>
            <a:off x="576072" y="2112264"/>
            <a:ext cx="5409438" cy="1703070"/>
          </a:xfrm>
          <a:prstGeom prst="rect">
            <a:avLst/>
          </a:prstGeom>
          <a:noFill/>
          <a:ln>
            <a:noFill/>
          </a:ln>
        </p:spPr>
      </p:pic>
      <p:sp>
        <p:nvSpPr>
          <p:cNvPr id="1076" name="Google Shape;1076;p58"/>
          <p:cNvSpPr txBox="1"/>
          <p:nvPr/>
        </p:nvSpPr>
        <p:spPr>
          <a:xfrm>
            <a:off x="1714880" y="2613151"/>
            <a:ext cx="4119245" cy="650240"/>
          </a:xfrm>
          <a:prstGeom prst="rect">
            <a:avLst/>
          </a:prstGeom>
          <a:noFill/>
          <a:ln>
            <a:noFill/>
          </a:ln>
        </p:spPr>
        <p:txBody>
          <a:bodyPr anchorCtr="0" anchor="t" bIns="0" lIns="0" spcFirstLastPara="1" rIns="0" wrap="square" tIns="59675">
            <a:spAutoFit/>
          </a:bodyPr>
          <a:lstStyle/>
          <a:p>
            <a:pPr indent="0" lvl="0" marL="12700" marR="5080" rtl="0" algn="l">
              <a:lnSpc>
                <a:spcPct val="103636"/>
              </a:lnSpc>
              <a:spcBef>
                <a:spcPts val="0"/>
              </a:spcBef>
              <a:spcAft>
                <a:spcPts val="0"/>
              </a:spcAft>
              <a:buNone/>
            </a:pPr>
            <a:r>
              <a:rPr lang="en-US" sz="2200">
                <a:solidFill>
                  <a:schemeClr val="dk1"/>
                </a:solidFill>
                <a:latin typeface="Times New Roman"/>
                <a:ea typeface="Times New Roman"/>
                <a:cs typeface="Times New Roman"/>
                <a:sym typeface="Times New Roman"/>
              </a:rPr>
              <a:t>Applying it on earlier layers helps in  decoupling from the later layers.</a:t>
            </a:r>
            <a:endParaRPr sz="2200">
              <a:solidFill>
                <a:schemeClr val="dk1"/>
              </a:solidFill>
              <a:latin typeface="Times New Roman"/>
              <a:ea typeface="Times New Roman"/>
              <a:cs typeface="Times New Roman"/>
              <a:sym typeface="Times New Roman"/>
            </a:endParaRPr>
          </a:p>
        </p:txBody>
      </p:sp>
      <p:pic>
        <p:nvPicPr>
          <p:cNvPr id="1077" name="Google Shape;1077;p58"/>
          <p:cNvPicPr preferRelativeResize="0"/>
          <p:nvPr/>
        </p:nvPicPr>
        <p:blipFill rotWithShape="1">
          <a:blip r:embed="rId4">
            <a:alphaModFix/>
          </a:blip>
          <a:srcRect b="0" l="0" r="0" t="0"/>
          <a:stretch/>
        </p:blipFill>
        <p:spPr>
          <a:xfrm>
            <a:off x="358140" y="1874520"/>
            <a:ext cx="1184910" cy="1774697"/>
          </a:xfrm>
          <a:prstGeom prst="rect">
            <a:avLst/>
          </a:prstGeom>
          <a:noFill/>
          <a:ln>
            <a:noFill/>
          </a:ln>
        </p:spPr>
      </p:pic>
      <p:pic>
        <p:nvPicPr>
          <p:cNvPr id="1078" name="Google Shape;1078;p58"/>
          <p:cNvPicPr preferRelativeResize="0"/>
          <p:nvPr/>
        </p:nvPicPr>
        <p:blipFill rotWithShape="1">
          <a:blip r:embed="rId3">
            <a:alphaModFix/>
          </a:blip>
          <a:srcRect b="0" l="0" r="0" t="0"/>
          <a:stretch/>
        </p:blipFill>
        <p:spPr>
          <a:xfrm>
            <a:off x="6441947" y="2112264"/>
            <a:ext cx="5409438" cy="1703070"/>
          </a:xfrm>
          <a:prstGeom prst="rect">
            <a:avLst/>
          </a:prstGeom>
          <a:noFill/>
          <a:ln>
            <a:noFill/>
          </a:ln>
        </p:spPr>
      </p:pic>
      <p:sp>
        <p:nvSpPr>
          <p:cNvPr id="1079" name="Google Shape;1079;p58"/>
          <p:cNvSpPr txBox="1"/>
          <p:nvPr/>
        </p:nvSpPr>
        <p:spPr>
          <a:xfrm>
            <a:off x="7582027" y="2323845"/>
            <a:ext cx="4121785" cy="1228090"/>
          </a:xfrm>
          <a:prstGeom prst="rect">
            <a:avLst/>
          </a:prstGeom>
          <a:noFill/>
          <a:ln>
            <a:noFill/>
          </a:ln>
        </p:spPr>
        <p:txBody>
          <a:bodyPr anchorCtr="0" anchor="t" bIns="0" lIns="0" spcFirstLastPara="1" rIns="0" wrap="square" tIns="58400">
            <a:spAutoFit/>
          </a:bodyPr>
          <a:lstStyle/>
          <a:p>
            <a:pPr indent="0" lvl="0" marL="12700" marR="5080" rtl="0" algn="l">
              <a:lnSpc>
                <a:spcPct val="86200"/>
              </a:lnSpc>
              <a:spcBef>
                <a:spcPts val="0"/>
              </a:spcBef>
              <a:spcAft>
                <a:spcPts val="0"/>
              </a:spcAft>
              <a:buNone/>
            </a:pPr>
            <a:r>
              <a:rPr lang="en-US" sz="2200">
                <a:solidFill>
                  <a:schemeClr val="dk1"/>
                </a:solidFill>
                <a:latin typeface="Times New Roman"/>
                <a:ea typeface="Times New Roman"/>
                <a:cs typeface="Times New Roman"/>
                <a:sym typeface="Times New Roman"/>
              </a:rPr>
              <a:t>That actually means that it provides  a robustness to the changes in the  covariance shift due to change in the  input distribution.</a:t>
            </a:r>
            <a:endParaRPr sz="2200">
              <a:solidFill>
                <a:schemeClr val="dk1"/>
              </a:solidFill>
              <a:latin typeface="Times New Roman"/>
              <a:ea typeface="Times New Roman"/>
              <a:cs typeface="Times New Roman"/>
              <a:sym typeface="Times New Roman"/>
            </a:endParaRPr>
          </a:p>
        </p:txBody>
      </p:sp>
      <p:pic>
        <p:nvPicPr>
          <p:cNvPr id="1080" name="Google Shape;1080;p58"/>
          <p:cNvPicPr preferRelativeResize="0"/>
          <p:nvPr/>
        </p:nvPicPr>
        <p:blipFill rotWithShape="1">
          <a:blip r:embed="rId4">
            <a:alphaModFix/>
          </a:blip>
          <a:srcRect b="0" l="0" r="0" t="0"/>
          <a:stretch/>
        </p:blipFill>
        <p:spPr>
          <a:xfrm>
            <a:off x="6224015" y="1874520"/>
            <a:ext cx="1184910" cy="1774697"/>
          </a:xfrm>
          <a:prstGeom prst="rect">
            <a:avLst/>
          </a:prstGeom>
          <a:noFill/>
          <a:ln>
            <a:noFill/>
          </a:ln>
        </p:spPr>
      </p:pic>
      <p:pic>
        <p:nvPicPr>
          <p:cNvPr id="1081" name="Google Shape;1081;p58"/>
          <p:cNvPicPr preferRelativeResize="0"/>
          <p:nvPr/>
        </p:nvPicPr>
        <p:blipFill rotWithShape="1">
          <a:blip r:embed="rId3">
            <a:alphaModFix/>
          </a:blip>
          <a:srcRect b="0" l="0" r="0" t="0"/>
          <a:stretch/>
        </p:blipFill>
        <p:spPr>
          <a:xfrm>
            <a:off x="576072" y="4431791"/>
            <a:ext cx="5409438" cy="1701545"/>
          </a:xfrm>
          <a:prstGeom prst="rect">
            <a:avLst/>
          </a:prstGeom>
          <a:noFill/>
          <a:ln>
            <a:noFill/>
          </a:ln>
        </p:spPr>
      </p:pic>
      <p:sp>
        <p:nvSpPr>
          <p:cNvPr id="1082" name="Google Shape;1082;p58"/>
          <p:cNvSpPr txBox="1"/>
          <p:nvPr/>
        </p:nvSpPr>
        <p:spPr>
          <a:xfrm>
            <a:off x="1714880" y="4643373"/>
            <a:ext cx="4029710" cy="1228090"/>
          </a:xfrm>
          <a:prstGeom prst="rect">
            <a:avLst/>
          </a:prstGeom>
          <a:noFill/>
          <a:ln>
            <a:noFill/>
          </a:ln>
        </p:spPr>
        <p:txBody>
          <a:bodyPr anchorCtr="0" anchor="t" bIns="0" lIns="0" spcFirstLastPara="1" rIns="0" wrap="square" tIns="58400">
            <a:spAutoFit/>
          </a:bodyPr>
          <a:lstStyle/>
          <a:p>
            <a:pPr indent="0" lvl="0" marL="12700" marR="5080" rtl="0" algn="l">
              <a:lnSpc>
                <a:spcPct val="86200"/>
              </a:lnSpc>
              <a:spcBef>
                <a:spcPts val="0"/>
              </a:spcBef>
              <a:spcAft>
                <a:spcPts val="0"/>
              </a:spcAft>
              <a:buNone/>
            </a:pPr>
            <a:r>
              <a:rPr lang="en-US" sz="2200">
                <a:solidFill>
                  <a:schemeClr val="dk1"/>
                </a:solidFill>
                <a:latin typeface="Times New Roman"/>
                <a:ea typeface="Times New Roman"/>
                <a:cs typeface="Times New Roman"/>
                <a:sym typeface="Times New Roman"/>
              </a:rPr>
              <a:t>So if there are frequent changes in  the input examples than it will  provide a cushion for the effect to  taper off while going to later layers.</a:t>
            </a:r>
            <a:endParaRPr sz="2200">
              <a:solidFill>
                <a:schemeClr val="dk1"/>
              </a:solidFill>
              <a:latin typeface="Times New Roman"/>
              <a:ea typeface="Times New Roman"/>
              <a:cs typeface="Times New Roman"/>
              <a:sym typeface="Times New Roman"/>
            </a:endParaRPr>
          </a:p>
        </p:txBody>
      </p:sp>
      <p:pic>
        <p:nvPicPr>
          <p:cNvPr id="1083" name="Google Shape;1083;p58"/>
          <p:cNvPicPr preferRelativeResize="0"/>
          <p:nvPr/>
        </p:nvPicPr>
        <p:blipFill rotWithShape="1">
          <a:blip r:embed="rId4">
            <a:alphaModFix/>
          </a:blip>
          <a:srcRect b="0" l="0" r="0" t="0"/>
          <a:stretch/>
        </p:blipFill>
        <p:spPr>
          <a:xfrm>
            <a:off x="358140" y="4194047"/>
            <a:ext cx="1184910" cy="1774698"/>
          </a:xfrm>
          <a:prstGeom prst="rect">
            <a:avLst/>
          </a:prstGeom>
          <a:noFill/>
          <a:ln>
            <a:noFill/>
          </a:ln>
        </p:spPr>
      </p:pic>
      <p:pic>
        <p:nvPicPr>
          <p:cNvPr id="1084" name="Google Shape;1084;p58"/>
          <p:cNvPicPr preferRelativeResize="0"/>
          <p:nvPr/>
        </p:nvPicPr>
        <p:blipFill rotWithShape="1">
          <a:blip r:embed="rId5">
            <a:alphaModFix/>
          </a:blip>
          <a:srcRect b="0" l="0" r="0" t="0"/>
          <a:stretch/>
        </p:blipFill>
        <p:spPr>
          <a:xfrm>
            <a:off x="6416040" y="4215384"/>
            <a:ext cx="5409438" cy="2341626"/>
          </a:xfrm>
          <a:prstGeom prst="rect">
            <a:avLst/>
          </a:prstGeom>
          <a:noFill/>
          <a:ln>
            <a:noFill/>
          </a:ln>
        </p:spPr>
      </p:pic>
      <p:sp>
        <p:nvSpPr>
          <p:cNvPr id="1085" name="Google Shape;1085;p58"/>
          <p:cNvSpPr txBox="1"/>
          <p:nvPr/>
        </p:nvSpPr>
        <p:spPr>
          <a:xfrm>
            <a:off x="7530083" y="4446270"/>
            <a:ext cx="4171315" cy="1830070"/>
          </a:xfrm>
          <a:prstGeom prst="rect">
            <a:avLst/>
          </a:prstGeom>
          <a:noFill/>
          <a:ln>
            <a:noFill/>
          </a:ln>
        </p:spPr>
        <p:txBody>
          <a:bodyPr anchorCtr="0" anchor="t" bIns="0" lIns="0" spcFirstLastPara="1" rIns="0" wrap="square" tIns="53325">
            <a:spAutoFit/>
          </a:bodyPr>
          <a:lstStyle/>
          <a:p>
            <a:pPr indent="0" lvl="0" marL="38100" marR="30480" rtl="0" algn="l">
              <a:lnSpc>
                <a:spcPct val="87700"/>
              </a:lnSpc>
              <a:spcBef>
                <a:spcPts val="0"/>
              </a:spcBef>
              <a:spcAft>
                <a:spcPts val="0"/>
              </a:spcAft>
              <a:buNone/>
            </a:pPr>
            <a:r>
              <a:rPr lang="en-US" sz="2200">
                <a:solidFill>
                  <a:schemeClr val="dk1"/>
                </a:solidFill>
                <a:latin typeface="Times New Roman"/>
                <a:ea typeface="Times New Roman"/>
                <a:cs typeface="Times New Roman"/>
                <a:sym typeface="Times New Roman"/>
              </a:rPr>
              <a:t>For test data we should prefer taking  the exponentially weighted averages  for </a:t>
            </a:r>
            <a:r>
              <a:rPr lang="en-US" sz="2200">
                <a:solidFill>
                  <a:schemeClr val="dk1"/>
                </a:solidFill>
                <a:latin typeface="Cambria Math"/>
                <a:ea typeface="Cambria Math"/>
                <a:cs typeface="Cambria Math"/>
                <a:sym typeface="Cambria Math"/>
              </a:rPr>
              <a:t>𝜇 </a:t>
            </a:r>
            <a:r>
              <a:rPr lang="en-US" sz="2200">
                <a:solidFill>
                  <a:schemeClr val="dk1"/>
                </a:solidFill>
                <a:latin typeface="Times New Roman"/>
                <a:ea typeface="Times New Roman"/>
                <a:cs typeface="Times New Roman"/>
                <a:sym typeface="Times New Roman"/>
              </a:rPr>
              <a:t>and </a:t>
            </a:r>
            <a:r>
              <a:rPr lang="en-US" sz="2200">
                <a:solidFill>
                  <a:schemeClr val="dk1"/>
                </a:solidFill>
                <a:latin typeface="Cambria Math"/>
                <a:ea typeface="Cambria Math"/>
                <a:cs typeface="Cambria Math"/>
                <a:sym typeface="Cambria Math"/>
              </a:rPr>
              <a:t>𝜎</a:t>
            </a:r>
            <a:r>
              <a:rPr baseline="30000" lang="en-US" sz="2400">
                <a:solidFill>
                  <a:schemeClr val="dk1"/>
                </a:solidFill>
                <a:latin typeface="Cambria Math"/>
                <a:ea typeface="Cambria Math"/>
                <a:cs typeface="Cambria Math"/>
                <a:sym typeface="Cambria Math"/>
              </a:rPr>
              <a:t>2 </a:t>
            </a:r>
            <a:r>
              <a:rPr lang="en-US" sz="2200">
                <a:solidFill>
                  <a:schemeClr val="dk1"/>
                </a:solidFill>
                <a:latin typeface="Times New Roman"/>
                <a:ea typeface="Times New Roman"/>
                <a:cs typeface="Times New Roman"/>
                <a:sym typeface="Times New Roman"/>
              </a:rPr>
              <a:t>of subsequent layers  during training that will be better  than the </a:t>
            </a:r>
            <a:r>
              <a:rPr lang="en-US" sz="2200">
                <a:solidFill>
                  <a:schemeClr val="dk1"/>
                </a:solidFill>
                <a:latin typeface="Cambria Math"/>
                <a:ea typeface="Cambria Math"/>
                <a:cs typeface="Cambria Math"/>
                <a:sym typeface="Cambria Math"/>
              </a:rPr>
              <a:t>𝜇 </a:t>
            </a:r>
            <a:r>
              <a:rPr lang="en-US" sz="2200">
                <a:solidFill>
                  <a:schemeClr val="dk1"/>
                </a:solidFill>
                <a:latin typeface="Times New Roman"/>
                <a:ea typeface="Times New Roman"/>
                <a:cs typeface="Times New Roman"/>
                <a:sym typeface="Times New Roman"/>
              </a:rPr>
              <a:t>and </a:t>
            </a:r>
            <a:r>
              <a:rPr lang="en-US" sz="2200">
                <a:solidFill>
                  <a:schemeClr val="dk1"/>
                </a:solidFill>
                <a:latin typeface="Cambria Math"/>
                <a:ea typeface="Cambria Math"/>
                <a:cs typeface="Cambria Math"/>
                <a:sym typeface="Cambria Math"/>
              </a:rPr>
              <a:t>𝜎</a:t>
            </a:r>
            <a:r>
              <a:rPr baseline="30000" lang="en-US" sz="2400">
                <a:solidFill>
                  <a:schemeClr val="dk1"/>
                </a:solidFill>
                <a:latin typeface="Cambria Math"/>
                <a:ea typeface="Cambria Math"/>
                <a:cs typeface="Cambria Math"/>
                <a:sym typeface="Cambria Math"/>
              </a:rPr>
              <a:t>2 </a:t>
            </a:r>
            <a:r>
              <a:rPr lang="en-US" sz="2200">
                <a:solidFill>
                  <a:schemeClr val="dk1"/>
                </a:solidFill>
                <a:latin typeface="Times New Roman"/>
                <a:ea typeface="Times New Roman"/>
                <a:cs typeface="Times New Roman"/>
                <a:sym typeface="Times New Roman"/>
              </a:rPr>
              <a:t>values of the  training set itself.</a:t>
            </a:r>
            <a:endParaRPr sz="2200">
              <a:solidFill>
                <a:schemeClr val="dk1"/>
              </a:solidFill>
              <a:latin typeface="Times New Roman"/>
              <a:ea typeface="Times New Roman"/>
              <a:cs typeface="Times New Roman"/>
              <a:sym typeface="Times New Roman"/>
            </a:endParaRPr>
          </a:p>
        </p:txBody>
      </p:sp>
      <p:pic>
        <p:nvPicPr>
          <p:cNvPr id="1086" name="Google Shape;1086;p58"/>
          <p:cNvPicPr preferRelativeResize="0"/>
          <p:nvPr/>
        </p:nvPicPr>
        <p:blipFill rotWithShape="1">
          <a:blip r:embed="rId6">
            <a:alphaModFix/>
          </a:blip>
          <a:srcRect b="0" l="0" r="0" t="0"/>
          <a:stretch/>
        </p:blipFill>
        <p:spPr>
          <a:xfrm>
            <a:off x="6224015" y="4072140"/>
            <a:ext cx="1184910" cy="1774698"/>
          </a:xfrm>
          <a:prstGeom prst="rect">
            <a:avLst/>
          </a:prstGeom>
          <a:noFill/>
          <a:ln>
            <a:noFill/>
          </a:ln>
        </p:spPr>
      </p:pic>
      <p:sp>
        <p:nvSpPr>
          <p:cNvPr id="1087" name="Google Shape;1087;p58"/>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088" name="Google Shape;1088;p58"/>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r>
              <a:rPr lang="en-US"/>
              <a:t>61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032763" y="530988"/>
            <a:ext cx="10129520" cy="1664335"/>
          </a:xfrm>
          <a:prstGeom prst="rect">
            <a:avLst/>
          </a:prstGeom>
          <a:noFill/>
          <a:ln>
            <a:noFill/>
          </a:ln>
        </p:spPr>
        <p:txBody>
          <a:bodyPr anchorCtr="0" anchor="t" bIns="0" lIns="0" spcFirstLastPara="1" rIns="0" wrap="square" tIns="108575">
            <a:spAutoFit/>
          </a:bodyPr>
          <a:lstStyle/>
          <a:p>
            <a:pPr indent="0" lvl="0" marL="0" rtl="0" algn="ctr">
              <a:lnSpc>
                <a:spcPct val="100000"/>
              </a:lnSpc>
              <a:spcBef>
                <a:spcPts val="0"/>
              </a:spcBef>
              <a:spcAft>
                <a:spcPts val="0"/>
              </a:spcAft>
              <a:buNone/>
            </a:pPr>
            <a:r>
              <a:rPr lang="en-US"/>
              <a:t>Using a single Evaluation Metric</a:t>
            </a:r>
            <a:endParaRPr/>
          </a:p>
          <a:p>
            <a:pPr indent="0" lvl="0" marL="12700" marR="5080" rtl="0" algn="ctr">
              <a:lnSpc>
                <a:spcPct val="108214"/>
              </a:lnSpc>
              <a:spcBef>
                <a:spcPts val="855"/>
              </a:spcBef>
              <a:spcAft>
                <a:spcPts val="0"/>
              </a:spcAft>
              <a:buNone/>
            </a:pPr>
            <a:r>
              <a:rPr lang="en-US" sz="2800">
                <a:solidFill>
                  <a:srgbClr val="385622"/>
                </a:solidFill>
              </a:rPr>
              <a:t>You should be clear about what you are trying to achieve and what you  are trying to tune</a:t>
            </a:r>
            <a:endParaRPr sz="2800"/>
          </a:p>
        </p:txBody>
      </p:sp>
      <p:graphicFrame>
        <p:nvGraphicFramePr>
          <p:cNvPr id="132" name="Google Shape;132;p6"/>
          <p:cNvGraphicFramePr/>
          <p:nvPr/>
        </p:nvGraphicFramePr>
        <p:xfrm>
          <a:off x="1947672" y="2339339"/>
          <a:ext cx="3000000" cy="3000000"/>
        </p:xfrm>
        <a:graphic>
          <a:graphicData uri="http://schemas.openxmlformats.org/drawingml/2006/table">
            <a:tbl>
              <a:tblPr bandRow="1" firstRow="1">
                <a:noFill/>
                <a:tableStyleId>{F5053565-1A8A-4701-89FF-5675B42DAEC3}</a:tableStyleId>
              </a:tblPr>
              <a:tblGrid>
                <a:gridCol w="2712725"/>
                <a:gridCol w="2715250"/>
                <a:gridCol w="2712075"/>
              </a:tblGrid>
              <a:tr h="448125">
                <a:tc>
                  <a:txBody>
                    <a:bodyPr/>
                    <a:lstStyle/>
                    <a:p>
                      <a:pPr indent="0" lvl="0" marL="88900" marR="0" rtl="0" algn="l">
                        <a:lnSpc>
                          <a:spcPct val="100000"/>
                        </a:lnSpc>
                        <a:spcBef>
                          <a:spcPts val="0"/>
                        </a:spcBef>
                        <a:spcAft>
                          <a:spcPts val="0"/>
                        </a:spcAft>
                        <a:buNone/>
                      </a:pPr>
                      <a:r>
                        <a:rPr b="1" lang="en-US" sz="2200" u="none" cap="none" strike="noStrike">
                          <a:solidFill>
                            <a:srgbClr val="FFFFFF"/>
                          </a:solidFill>
                          <a:latin typeface="Calibri"/>
                          <a:ea typeface="Calibri"/>
                          <a:cs typeface="Calibri"/>
                          <a:sym typeface="Calibri"/>
                        </a:rPr>
                        <a:t>Classifier</a:t>
                      </a:r>
                      <a:endParaRPr sz="2200" u="none" cap="none" strike="noStrike">
                        <a:latin typeface="Calibri"/>
                        <a:ea typeface="Calibri"/>
                        <a:cs typeface="Calibri"/>
                        <a:sym typeface="Calibri"/>
                      </a:endParaRPr>
                    </a:p>
                  </a:txBody>
                  <a:tcPr marT="2602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200" u="none" cap="none" strike="noStrike">
                          <a:solidFill>
                            <a:srgbClr val="FFFFFF"/>
                          </a:solidFill>
                          <a:latin typeface="Calibri"/>
                          <a:ea typeface="Calibri"/>
                          <a:cs typeface="Calibri"/>
                          <a:sym typeface="Calibri"/>
                        </a:rPr>
                        <a:t>Precision</a:t>
                      </a:r>
                      <a:endParaRPr sz="2200" u="none" cap="none" strike="noStrike">
                        <a:latin typeface="Calibri"/>
                        <a:ea typeface="Calibri"/>
                        <a:cs typeface="Calibri"/>
                        <a:sym typeface="Calibri"/>
                      </a:endParaRPr>
                    </a:p>
                  </a:txBody>
                  <a:tcPr marT="26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200" u="none" cap="none" strike="noStrike">
                          <a:solidFill>
                            <a:srgbClr val="FFFFFF"/>
                          </a:solidFill>
                          <a:latin typeface="Calibri"/>
                          <a:ea typeface="Calibri"/>
                          <a:cs typeface="Calibri"/>
                          <a:sym typeface="Calibri"/>
                        </a:rPr>
                        <a:t>Recall</a:t>
                      </a:r>
                      <a:endParaRPr sz="2200" u="none" cap="none" strike="noStrike">
                        <a:latin typeface="Calibri"/>
                        <a:ea typeface="Calibri"/>
                        <a:cs typeface="Calibri"/>
                        <a:sym typeface="Calibri"/>
                      </a:endParaRPr>
                    </a:p>
                  </a:txBody>
                  <a:tcPr marT="2602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457575">
                <a:tc>
                  <a:txBody>
                    <a:bodyPr/>
                    <a:lstStyle/>
                    <a:p>
                      <a:pPr indent="0" lvl="0" marL="88900" marR="0" rtl="0" algn="l">
                        <a:lnSpc>
                          <a:spcPct val="100000"/>
                        </a:lnSpc>
                        <a:spcBef>
                          <a:spcPts val="0"/>
                        </a:spcBef>
                        <a:spcAft>
                          <a:spcPts val="0"/>
                        </a:spcAft>
                        <a:buNone/>
                      </a:pPr>
                      <a:r>
                        <a:rPr lang="en-US" sz="2200" u="none" cap="none" strike="noStrike">
                          <a:latin typeface="Calibri"/>
                          <a:ea typeface="Calibri"/>
                          <a:cs typeface="Calibri"/>
                          <a:sym typeface="Calibri"/>
                        </a:rPr>
                        <a:t>A</a:t>
                      </a:r>
                      <a:endParaRPr sz="2200" u="none" cap="none" strike="noStrike">
                        <a:latin typeface="Calibri"/>
                        <a:ea typeface="Calibri"/>
                        <a:cs typeface="Calibri"/>
                        <a:sym typeface="Calibri"/>
                      </a:endParaRPr>
                    </a:p>
                  </a:txBody>
                  <a:tcPr marT="2857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200" u="none" cap="none" strike="noStrike">
                          <a:latin typeface="Calibri"/>
                          <a:ea typeface="Calibri"/>
                          <a:cs typeface="Calibri"/>
                          <a:sym typeface="Calibri"/>
                        </a:rPr>
                        <a:t>95</a:t>
                      </a:r>
                      <a:endParaRPr sz="2200" u="none" cap="none" strike="noStrike">
                        <a:latin typeface="Calibri"/>
                        <a:ea typeface="Calibri"/>
                        <a:cs typeface="Calibri"/>
                        <a:sym typeface="Calibri"/>
                      </a:endParaRPr>
                    </a:p>
                  </a:txBody>
                  <a:tcPr marT="285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200" u="none" cap="none" strike="noStrike">
                          <a:latin typeface="Calibri"/>
                          <a:ea typeface="Calibri"/>
                          <a:cs typeface="Calibri"/>
                          <a:sym typeface="Calibri"/>
                        </a:rPr>
                        <a:t>90</a:t>
                      </a:r>
                      <a:endParaRPr sz="2200" u="none" cap="none" strike="noStrike">
                        <a:latin typeface="Calibri"/>
                        <a:ea typeface="Calibri"/>
                        <a:cs typeface="Calibri"/>
                        <a:sym typeface="Calibri"/>
                      </a:endParaRPr>
                    </a:p>
                  </a:txBody>
                  <a:tcPr marT="2857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454600">
                <a:tc>
                  <a:txBody>
                    <a:bodyPr/>
                    <a:lstStyle/>
                    <a:p>
                      <a:pPr indent="0" lvl="0" marL="88900" marR="0" rtl="0" algn="l">
                        <a:lnSpc>
                          <a:spcPct val="100000"/>
                        </a:lnSpc>
                        <a:spcBef>
                          <a:spcPts val="0"/>
                        </a:spcBef>
                        <a:spcAft>
                          <a:spcPts val="0"/>
                        </a:spcAft>
                        <a:buNone/>
                      </a:pPr>
                      <a:r>
                        <a:rPr lang="en-US" sz="2200" u="none" cap="none" strike="noStrike">
                          <a:latin typeface="Calibri"/>
                          <a:ea typeface="Calibri"/>
                          <a:cs typeface="Calibri"/>
                          <a:sym typeface="Calibri"/>
                        </a:rPr>
                        <a:t>B</a:t>
                      </a:r>
                      <a:endParaRPr sz="2200" u="none" cap="none" strike="noStrike">
                        <a:latin typeface="Calibri"/>
                        <a:ea typeface="Calibri"/>
                        <a:cs typeface="Calibri"/>
                        <a:sym typeface="Calibri"/>
                      </a:endParaRPr>
                    </a:p>
                  </a:txBody>
                  <a:tcPr marT="2920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200" u="none" cap="none" strike="noStrike">
                          <a:latin typeface="Calibri"/>
                          <a:ea typeface="Calibri"/>
                          <a:cs typeface="Calibri"/>
                          <a:sym typeface="Calibri"/>
                        </a:rPr>
                        <a:t>98</a:t>
                      </a:r>
                      <a:endParaRPr sz="22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200" u="none" cap="none" strike="noStrike">
                          <a:latin typeface="Calibri"/>
                          <a:ea typeface="Calibri"/>
                          <a:cs typeface="Calibri"/>
                          <a:sym typeface="Calibri"/>
                        </a:rPr>
                        <a:t>85</a:t>
                      </a:r>
                      <a:endParaRPr sz="22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grpSp>
        <p:nvGrpSpPr>
          <p:cNvPr id="133" name="Google Shape;133;p6"/>
          <p:cNvGrpSpPr/>
          <p:nvPr/>
        </p:nvGrpSpPr>
        <p:grpSpPr>
          <a:xfrm>
            <a:off x="2089404" y="3701783"/>
            <a:ext cx="8010906" cy="1745755"/>
            <a:chOff x="2089404" y="3701783"/>
            <a:chExt cx="8010906" cy="1745755"/>
          </a:xfrm>
        </p:grpSpPr>
        <p:pic>
          <p:nvPicPr>
            <p:cNvPr id="134" name="Google Shape;134;p6"/>
            <p:cNvPicPr preferRelativeResize="0"/>
            <p:nvPr/>
          </p:nvPicPr>
          <p:blipFill rotWithShape="1">
            <a:blip r:embed="rId3">
              <a:alphaModFix/>
            </a:blip>
            <a:srcRect b="0" l="0" r="0" t="0"/>
            <a:stretch/>
          </p:blipFill>
          <p:spPr>
            <a:xfrm>
              <a:off x="2089404" y="3701783"/>
              <a:ext cx="8010906" cy="854214"/>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2089404" y="4597867"/>
              <a:ext cx="8010906" cy="849671"/>
            </a:xfrm>
            <a:prstGeom prst="rect">
              <a:avLst/>
            </a:prstGeom>
            <a:noFill/>
            <a:ln>
              <a:noFill/>
            </a:ln>
          </p:spPr>
        </p:pic>
      </p:grpSp>
      <p:sp>
        <p:nvSpPr>
          <p:cNvPr id="136" name="Google Shape;136;p6"/>
          <p:cNvSpPr txBox="1"/>
          <p:nvPr/>
        </p:nvSpPr>
        <p:spPr>
          <a:xfrm>
            <a:off x="2407666" y="3939666"/>
            <a:ext cx="7373620" cy="1222375"/>
          </a:xfrm>
          <a:prstGeom prst="rect">
            <a:avLst/>
          </a:prstGeom>
          <a:noFill/>
          <a:ln>
            <a:noFill/>
          </a:ln>
        </p:spPr>
        <p:txBody>
          <a:bodyPr anchorCtr="0" anchor="t" bIns="0" lIns="0" spcFirstLastPara="1" rIns="0" wrap="square" tIns="12700">
            <a:spAutoFit/>
          </a:bodyPr>
          <a:lstStyle/>
          <a:p>
            <a:pPr indent="0" lvl="0" marL="1905"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Precision – of examples recognized as true how many are true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Recall – of	total true examples how many have been correctly extracted</a:t>
            </a:r>
            <a:endParaRPr sz="2000">
              <a:solidFill>
                <a:schemeClr val="dk1"/>
              </a:solidFill>
              <a:latin typeface="Times New Roman"/>
              <a:ea typeface="Times New Roman"/>
              <a:cs typeface="Times New Roman"/>
              <a:sym typeface="Times New Roman"/>
            </a:endParaRPr>
          </a:p>
        </p:txBody>
      </p:sp>
      <p:sp>
        <p:nvSpPr>
          <p:cNvPr id="137" name="Google Shape;137;p6"/>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38" name="Google Shape;138;p6"/>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39" name="Google Shape;139;p6"/>
          <p:cNvSpPr txBox="1"/>
          <p:nvPr/>
        </p:nvSpPr>
        <p:spPr>
          <a:xfrm>
            <a:off x="1580388" y="5791200"/>
            <a:ext cx="9572625" cy="480059"/>
          </a:xfrm>
          <a:prstGeom prst="rect">
            <a:avLst/>
          </a:prstGeom>
          <a:noFill/>
          <a:ln cap="flat" cmpd="sng" w="12175">
            <a:solidFill>
              <a:srgbClr val="4471C4"/>
            </a:solidFill>
            <a:prstDash val="solid"/>
            <a:round/>
            <a:headEnd len="sm" w="sm" type="none"/>
            <a:tailEnd len="sm" w="sm" type="none"/>
          </a:ln>
        </p:spPr>
        <p:txBody>
          <a:bodyPr anchorCtr="0" anchor="t" bIns="0" lIns="0" spcFirstLastPara="1" rIns="0" wrap="square" tIns="0">
            <a:spAutoFit/>
          </a:bodyPr>
          <a:lstStyle/>
          <a:p>
            <a:pPr indent="0" lvl="0" marL="90805" marR="0" rtl="0" algn="l">
              <a:lnSpc>
                <a:spcPct val="117678"/>
              </a:lnSpc>
              <a:spcBef>
                <a:spcPts val="0"/>
              </a:spcBef>
              <a:spcAft>
                <a:spcPts val="0"/>
              </a:spcAft>
              <a:buNone/>
            </a:pPr>
            <a:r>
              <a:rPr lang="en-US" sz="2800">
                <a:solidFill>
                  <a:schemeClr val="dk1"/>
                </a:solidFill>
                <a:latin typeface="Times New Roman"/>
                <a:ea typeface="Times New Roman"/>
                <a:cs typeface="Times New Roman"/>
                <a:sym typeface="Times New Roman"/>
              </a:rPr>
              <a:t>Remember: We are calculating these figures from the dev set</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7"/>
          <p:cNvSpPr txBox="1"/>
          <p:nvPr>
            <p:ph type="title"/>
          </p:nvPr>
        </p:nvSpPr>
        <p:spPr>
          <a:xfrm>
            <a:off x="1032763" y="530988"/>
            <a:ext cx="10129520" cy="1664335"/>
          </a:xfrm>
          <a:prstGeom prst="rect">
            <a:avLst/>
          </a:prstGeom>
          <a:noFill/>
          <a:ln>
            <a:noFill/>
          </a:ln>
        </p:spPr>
        <p:txBody>
          <a:bodyPr anchorCtr="0" anchor="t" bIns="0" lIns="0" spcFirstLastPara="1" rIns="0" wrap="square" tIns="108575">
            <a:spAutoFit/>
          </a:bodyPr>
          <a:lstStyle/>
          <a:p>
            <a:pPr indent="0" lvl="0" marL="0" rtl="0" algn="ctr">
              <a:lnSpc>
                <a:spcPct val="100000"/>
              </a:lnSpc>
              <a:spcBef>
                <a:spcPts val="0"/>
              </a:spcBef>
              <a:spcAft>
                <a:spcPts val="0"/>
              </a:spcAft>
              <a:buNone/>
            </a:pPr>
            <a:r>
              <a:rPr lang="en-US"/>
              <a:t>Using a single Evaluation Metric</a:t>
            </a:r>
            <a:endParaRPr/>
          </a:p>
          <a:p>
            <a:pPr indent="0" lvl="0" marL="12700" marR="5080" rtl="0" algn="ctr">
              <a:lnSpc>
                <a:spcPct val="108214"/>
              </a:lnSpc>
              <a:spcBef>
                <a:spcPts val="855"/>
              </a:spcBef>
              <a:spcAft>
                <a:spcPts val="0"/>
              </a:spcAft>
              <a:buNone/>
            </a:pPr>
            <a:r>
              <a:rPr lang="en-US" sz="2800">
                <a:solidFill>
                  <a:srgbClr val="385622"/>
                </a:solidFill>
              </a:rPr>
              <a:t>You should be clear about what you are trying to achieve and what you  are trying to tune</a:t>
            </a:r>
            <a:endParaRPr sz="2800"/>
          </a:p>
        </p:txBody>
      </p:sp>
      <p:graphicFrame>
        <p:nvGraphicFramePr>
          <p:cNvPr id="145" name="Google Shape;145;p7"/>
          <p:cNvGraphicFramePr/>
          <p:nvPr/>
        </p:nvGraphicFramePr>
        <p:xfrm>
          <a:off x="1185672" y="2318004"/>
          <a:ext cx="3000000" cy="3000000"/>
        </p:xfrm>
        <a:graphic>
          <a:graphicData uri="http://schemas.openxmlformats.org/drawingml/2006/table">
            <a:tbl>
              <a:tblPr bandRow="1" firstRow="1">
                <a:noFill/>
                <a:tableStyleId>{F5053565-1A8A-4701-89FF-5675B42DAEC3}</a:tableStyleId>
              </a:tblPr>
              <a:tblGrid>
                <a:gridCol w="2488575"/>
                <a:gridCol w="2491750"/>
                <a:gridCol w="2491750"/>
                <a:gridCol w="2489200"/>
              </a:tblGrid>
              <a:tr h="664200">
                <a:tc>
                  <a:txBody>
                    <a:bodyPr/>
                    <a:lstStyle/>
                    <a:p>
                      <a:pPr indent="0" lvl="0" marL="88265" marR="0" rtl="0" algn="l">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Classifier</a:t>
                      </a:r>
                      <a:endParaRPr sz="2400" u="none" cap="none" strike="noStrike">
                        <a:latin typeface="Calibri"/>
                        <a:ea typeface="Calibri"/>
                        <a:cs typeface="Calibri"/>
                        <a:sym typeface="Calibri"/>
                      </a:endParaRPr>
                    </a:p>
                  </a:txBody>
                  <a:tcPr marT="2412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Precision</a:t>
                      </a:r>
                      <a:endParaRPr sz="2400" u="none" cap="none" strike="noStrike">
                        <a:latin typeface="Calibri"/>
                        <a:ea typeface="Calibri"/>
                        <a:cs typeface="Calibri"/>
                        <a:sym typeface="Calibri"/>
                      </a:endParaRPr>
                    </a:p>
                  </a:txBody>
                  <a:tcPr marT="24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Recall</a:t>
                      </a:r>
                      <a:endParaRPr sz="2400" u="none" cap="none" strike="noStrike">
                        <a:latin typeface="Calibri"/>
                        <a:ea typeface="Calibri"/>
                        <a:cs typeface="Calibri"/>
                        <a:sym typeface="Calibri"/>
                      </a:endParaRPr>
                    </a:p>
                  </a:txBody>
                  <a:tcPr marT="24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F1 Score</a:t>
                      </a:r>
                      <a:endParaRPr sz="2400" u="none" cap="none" strike="noStrike">
                        <a:latin typeface="Calibri"/>
                        <a:ea typeface="Calibri"/>
                        <a:cs typeface="Calibri"/>
                        <a:sym typeface="Calibri"/>
                      </a:endParaRPr>
                    </a:p>
                  </a:txBody>
                  <a:tcPr marT="2412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666625">
                <a:tc>
                  <a:txBody>
                    <a:bodyPr/>
                    <a:lstStyle/>
                    <a:p>
                      <a:pPr indent="0" lvl="0" marL="88265" marR="0" rtl="0" algn="l">
                        <a:lnSpc>
                          <a:spcPct val="100000"/>
                        </a:lnSpc>
                        <a:spcBef>
                          <a:spcPts val="0"/>
                        </a:spcBef>
                        <a:spcAft>
                          <a:spcPts val="0"/>
                        </a:spcAft>
                        <a:buNone/>
                      </a:pPr>
                      <a:r>
                        <a:rPr lang="en-US" sz="2400" u="none" cap="none" strike="noStrike">
                          <a:latin typeface="Calibri"/>
                          <a:ea typeface="Calibri"/>
                          <a:cs typeface="Calibri"/>
                          <a:sym typeface="Calibri"/>
                        </a:rPr>
                        <a:t>A</a:t>
                      </a:r>
                      <a:endParaRPr sz="2400" u="none" cap="none" strike="noStrike">
                        <a:latin typeface="Calibri"/>
                        <a:ea typeface="Calibri"/>
                        <a:cs typeface="Calibri"/>
                        <a:sym typeface="Calibri"/>
                      </a:endParaRPr>
                    </a:p>
                  </a:txBody>
                  <a:tcPr marT="2667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2400" u="none" cap="none" strike="noStrike">
                          <a:latin typeface="Calibri"/>
                          <a:ea typeface="Calibri"/>
                          <a:cs typeface="Calibri"/>
                          <a:sym typeface="Calibri"/>
                        </a:rPr>
                        <a:t>95</a:t>
                      </a:r>
                      <a:endParaRPr sz="2400" u="none" cap="none" strike="noStrike">
                        <a:latin typeface="Calibri"/>
                        <a:ea typeface="Calibri"/>
                        <a:cs typeface="Calibri"/>
                        <a:sym typeface="Calibri"/>
                      </a:endParaRPr>
                    </a:p>
                  </a:txBody>
                  <a:tcPr marT="26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400" u="none" cap="none" strike="noStrike">
                          <a:latin typeface="Calibri"/>
                          <a:ea typeface="Calibri"/>
                          <a:cs typeface="Calibri"/>
                          <a:sym typeface="Calibri"/>
                        </a:rPr>
                        <a:t>90</a:t>
                      </a:r>
                      <a:endParaRPr sz="2400" u="none" cap="none" strike="noStrike">
                        <a:latin typeface="Calibri"/>
                        <a:ea typeface="Calibri"/>
                        <a:cs typeface="Calibri"/>
                        <a:sym typeface="Calibri"/>
                      </a:endParaRPr>
                    </a:p>
                  </a:txBody>
                  <a:tcPr marT="26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2400" u="none" cap="none" strike="noStrike">
                          <a:latin typeface="Calibri"/>
                          <a:ea typeface="Calibri"/>
                          <a:cs typeface="Calibri"/>
                          <a:sym typeface="Calibri"/>
                        </a:rPr>
                        <a:t>92.4</a:t>
                      </a:r>
                      <a:endParaRPr sz="2400" u="none" cap="none" strike="noStrike">
                        <a:latin typeface="Calibri"/>
                        <a:ea typeface="Calibri"/>
                        <a:cs typeface="Calibri"/>
                        <a:sym typeface="Calibri"/>
                      </a:endParaRPr>
                    </a:p>
                  </a:txBody>
                  <a:tcPr marT="2667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64025">
                <a:tc>
                  <a:txBody>
                    <a:bodyPr/>
                    <a:lstStyle/>
                    <a:p>
                      <a:pPr indent="0" lvl="0" marL="88265" marR="0" rtl="0" algn="l">
                        <a:lnSpc>
                          <a:spcPct val="100000"/>
                        </a:lnSpc>
                        <a:spcBef>
                          <a:spcPts val="0"/>
                        </a:spcBef>
                        <a:spcAft>
                          <a:spcPts val="0"/>
                        </a:spcAft>
                        <a:buNone/>
                      </a:pPr>
                      <a:r>
                        <a:rPr lang="en-US" sz="2400" u="none" cap="none" strike="noStrike">
                          <a:latin typeface="Calibri"/>
                          <a:ea typeface="Calibri"/>
                          <a:cs typeface="Calibri"/>
                          <a:sym typeface="Calibri"/>
                        </a:rPr>
                        <a:t>B</a:t>
                      </a:r>
                      <a:endParaRPr sz="2400" u="none" cap="none" strike="noStrike">
                        <a:latin typeface="Calibri"/>
                        <a:ea typeface="Calibri"/>
                        <a:cs typeface="Calibri"/>
                        <a:sym typeface="Calibri"/>
                      </a:endParaRPr>
                    </a:p>
                  </a:txBody>
                  <a:tcPr marT="2667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2400" u="none" cap="none" strike="noStrike">
                          <a:latin typeface="Calibri"/>
                          <a:ea typeface="Calibri"/>
                          <a:cs typeface="Calibri"/>
                          <a:sym typeface="Calibri"/>
                        </a:rPr>
                        <a:t>98</a:t>
                      </a:r>
                      <a:endParaRPr sz="2400" u="none" cap="none" strike="noStrike">
                        <a:latin typeface="Calibri"/>
                        <a:ea typeface="Calibri"/>
                        <a:cs typeface="Calibri"/>
                        <a:sym typeface="Calibri"/>
                      </a:endParaRPr>
                    </a:p>
                  </a:txBody>
                  <a:tcPr marT="26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400" u="none" cap="none" strike="noStrike">
                          <a:latin typeface="Calibri"/>
                          <a:ea typeface="Calibri"/>
                          <a:cs typeface="Calibri"/>
                          <a:sym typeface="Calibri"/>
                        </a:rPr>
                        <a:t>85</a:t>
                      </a:r>
                      <a:endParaRPr sz="2400" u="none" cap="none" strike="noStrike">
                        <a:latin typeface="Calibri"/>
                        <a:ea typeface="Calibri"/>
                        <a:cs typeface="Calibri"/>
                        <a:sym typeface="Calibri"/>
                      </a:endParaRPr>
                    </a:p>
                  </a:txBody>
                  <a:tcPr marT="266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2400" u="none" cap="none" strike="noStrike">
                          <a:latin typeface="Calibri"/>
                          <a:ea typeface="Calibri"/>
                          <a:cs typeface="Calibri"/>
                          <a:sym typeface="Calibri"/>
                        </a:rPr>
                        <a:t>91</a:t>
                      </a:r>
                      <a:endParaRPr sz="2400" u="none" cap="none" strike="noStrike">
                        <a:latin typeface="Calibri"/>
                        <a:ea typeface="Calibri"/>
                        <a:cs typeface="Calibri"/>
                        <a:sym typeface="Calibri"/>
                      </a:endParaRPr>
                    </a:p>
                  </a:txBody>
                  <a:tcPr marT="26675"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
        <p:nvSpPr>
          <p:cNvPr id="146" name="Google Shape;146;p7"/>
          <p:cNvSpPr/>
          <p:nvPr/>
        </p:nvSpPr>
        <p:spPr>
          <a:xfrm>
            <a:off x="1725167" y="5073396"/>
            <a:ext cx="8513445" cy="809625"/>
          </a:xfrm>
          <a:custGeom>
            <a:rect b="b" l="l" r="r" t="t"/>
            <a:pathLst>
              <a:path extrusionOk="0" h="809625" w="8513445">
                <a:moveTo>
                  <a:pt x="0" y="809243"/>
                </a:moveTo>
                <a:lnTo>
                  <a:pt x="8513064" y="809243"/>
                </a:lnTo>
                <a:lnTo>
                  <a:pt x="8513064" y="0"/>
                </a:lnTo>
                <a:lnTo>
                  <a:pt x="0" y="0"/>
                </a:lnTo>
                <a:lnTo>
                  <a:pt x="0" y="809243"/>
                </a:lnTo>
                <a:close/>
              </a:path>
            </a:pathLst>
          </a:custGeom>
          <a:noFill/>
          <a:ln cap="flat" cmpd="sng" w="1217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7"/>
          <p:cNvSpPr txBox="1"/>
          <p:nvPr/>
        </p:nvSpPr>
        <p:spPr>
          <a:xfrm>
            <a:off x="1816354" y="5118938"/>
            <a:ext cx="7332345" cy="45212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F1 Score = Harmonic mean of Precision and Recall</a:t>
            </a:r>
            <a:endParaRPr sz="2800">
              <a:solidFill>
                <a:schemeClr val="dk1"/>
              </a:solidFill>
              <a:latin typeface="Times New Roman"/>
              <a:ea typeface="Times New Roman"/>
              <a:cs typeface="Times New Roman"/>
              <a:sym typeface="Times New Roman"/>
            </a:endParaRPr>
          </a:p>
        </p:txBody>
      </p:sp>
      <p:sp>
        <p:nvSpPr>
          <p:cNvPr id="148" name="Google Shape;148;p7"/>
          <p:cNvSpPr/>
          <p:nvPr/>
        </p:nvSpPr>
        <p:spPr>
          <a:xfrm>
            <a:off x="9228708" y="5372989"/>
            <a:ext cx="498475" cy="22860"/>
          </a:xfrm>
          <a:custGeom>
            <a:rect b="b" l="l" r="r" t="t"/>
            <a:pathLst>
              <a:path extrusionOk="0" h="22860" w="498475">
                <a:moveTo>
                  <a:pt x="498348" y="0"/>
                </a:moveTo>
                <a:lnTo>
                  <a:pt x="0" y="0"/>
                </a:lnTo>
                <a:lnTo>
                  <a:pt x="0" y="22860"/>
                </a:lnTo>
                <a:lnTo>
                  <a:pt x="498348" y="22860"/>
                </a:lnTo>
                <a:lnTo>
                  <a:pt x="49834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7"/>
          <p:cNvSpPr txBox="1"/>
          <p:nvPr/>
        </p:nvSpPr>
        <p:spPr>
          <a:xfrm>
            <a:off x="9403715" y="5006466"/>
            <a:ext cx="163195" cy="336550"/>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2050">
                <a:solidFill>
                  <a:schemeClr val="dk1"/>
                </a:solidFill>
                <a:latin typeface="Cambria Math"/>
                <a:ea typeface="Cambria Math"/>
                <a:cs typeface="Cambria Math"/>
                <a:sym typeface="Cambria Math"/>
              </a:rPr>
              <a:t>2</a:t>
            </a:r>
            <a:endParaRPr sz="2050">
              <a:solidFill>
                <a:schemeClr val="dk1"/>
              </a:solidFill>
              <a:latin typeface="Cambria Math"/>
              <a:ea typeface="Cambria Math"/>
              <a:cs typeface="Cambria Math"/>
              <a:sym typeface="Cambria Math"/>
            </a:endParaRPr>
          </a:p>
        </p:txBody>
      </p:sp>
      <p:sp>
        <p:nvSpPr>
          <p:cNvPr id="150" name="Google Shape;150;p7"/>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51" name="Google Shape;151;p7"/>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52" name="Google Shape;152;p7"/>
          <p:cNvSpPr txBox="1"/>
          <p:nvPr/>
        </p:nvSpPr>
        <p:spPr>
          <a:xfrm>
            <a:off x="9218294" y="5276215"/>
            <a:ext cx="534035" cy="336550"/>
          </a:xfrm>
          <a:prstGeom prst="rect">
            <a:avLst/>
          </a:prstGeom>
          <a:noFill/>
          <a:ln>
            <a:noFill/>
          </a:ln>
        </p:spPr>
        <p:txBody>
          <a:bodyPr anchorCtr="0" anchor="t" bIns="0" lIns="0" spcFirstLastPara="1" rIns="0" wrap="square" tIns="11425">
            <a:spAutoFit/>
          </a:bodyPr>
          <a:lstStyle/>
          <a:p>
            <a:pPr indent="0" lvl="0" marL="25400" marR="0" rtl="0" algn="l">
              <a:lnSpc>
                <a:spcPct val="100000"/>
              </a:lnSpc>
              <a:spcBef>
                <a:spcPts val="0"/>
              </a:spcBef>
              <a:spcAft>
                <a:spcPts val="0"/>
              </a:spcAft>
              <a:buNone/>
            </a:pPr>
            <a:r>
              <a:rPr lang="en-US" sz="1650" u="sng">
                <a:solidFill>
                  <a:schemeClr val="dk1"/>
                </a:solidFill>
                <a:latin typeface="Cambria Math"/>
                <a:ea typeface="Cambria Math"/>
                <a:cs typeface="Cambria Math"/>
                <a:sym typeface="Cambria Math"/>
              </a:rPr>
              <a:t>1</a:t>
            </a:r>
            <a:r>
              <a:rPr baseline="-25000" lang="en-US" sz="3075">
                <a:solidFill>
                  <a:schemeClr val="dk1"/>
                </a:solidFill>
                <a:latin typeface="Cambria Math"/>
                <a:ea typeface="Cambria Math"/>
                <a:cs typeface="Cambria Math"/>
                <a:sym typeface="Cambria Math"/>
              </a:rPr>
              <a:t>+</a:t>
            </a:r>
            <a:r>
              <a:rPr lang="en-US" sz="1650" u="sng">
                <a:solidFill>
                  <a:schemeClr val="dk1"/>
                </a:solidFill>
                <a:latin typeface="Cambria Math"/>
                <a:ea typeface="Cambria Math"/>
                <a:cs typeface="Cambria Math"/>
                <a:sym typeface="Cambria Math"/>
              </a:rPr>
              <a:t>1</a:t>
            </a:r>
            <a:endParaRPr sz="1650">
              <a:solidFill>
                <a:schemeClr val="dk1"/>
              </a:solidFill>
              <a:latin typeface="Cambria Math"/>
              <a:ea typeface="Cambria Math"/>
              <a:cs typeface="Cambria Math"/>
              <a:sym typeface="Cambria Math"/>
            </a:endParaRPr>
          </a:p>
        </p:txBody>
      </p:sp>
      <p:sp>
        <p:nvSpPr>
          <p:cNvPr id="153" name="Google Shape;153;p7"/>
          <p:cNvSpPr txBox="1"/>
          <p:nvPr/>
        </p:nvSpPr>
        <p:spPr>
          <a:xfrm>
            <a:off x="9229979" y="5604154"/>
            <a:ext cx="511809" cy="28194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lang="en-US" sz="1650">
                <a:solidFill>
                  <a:schemeClr val="dk1"/>
                </a:solidFill>
                <a:latin typeface="Cambria Math"/>
                <a:ea typeface="Cambria Math"/>
                <a:cs typeface="Cambria Math"/>
                <a:sym typeface="Cambria Math"/>
              </a:rPr>
              <a:t>𝑃	𝑅</a:t>
            </a:r>
            <a:endParaRPr sz="1650">
              <a:solidFill>
                <a:schemeClr val="dk1"/>
              </a:solidFill>
              <a:latin typeface="Cambria Math"/>
              <a:ea typeface="Cambria Math"/>
              <a:cs typeface="Cambria Math"/>
              <a:sym typeface="Cambria Mat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8"/>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59" name="Google Shape;159;p8"/>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60" name="Google Shape;160;p8"/>
          <p:cNvSpPr txBox="1"/>
          <p:nvPr>
            <p:ph type="title"/>
          </p:nvPr>
        </p:nvSpPr>
        <p:spPr>
          <a:xfrm>
            <a:off x="1358264" y="626440"/>
            <a:ext cx="94735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Optimize one parameter and satisfy others</a:t>
            </a:r>
            <a:endParaRPr/>
          </a:p>
        </p:txBody>
      </p:sp>
      <p:graphicFrame>
        <p:nvGraphicFramePr>
          <p:cNvPr id="161" name="Google Shape;161;p8"/>
          <p:cNvGraphicFramePr/>
          <p:nvPr/>
        </p:nvGraphicFramePr>
        <p:xfrm>
          <a:off x="838200" y="1824227"/>
          <a:ext cx="3000000" cy="3000000"/>
        </p:xfrm>
        <a:graphic>
          <a:graphicData uri="http://schemas.openxmlformats.org/drawingml/2006/table">
            <a:tbl>
              <a:tblPr bandRow="1" firstRow="1">
                <a:noFill/>
                <a:tableStyleId>{F5053565-1A8A-4701-89FF-5675B42DAEC3}</a:tableStyleId>
              </a:tblPr>
              <a:tblGrid>
                <a:gridCol w="1499225"/>
                <a:gridCol w="1502400"/>
                <a:gridCol w="1502400"/>
                <a:gridCol w="1502400"/>
                <a:gridCol w="1502400"/>
                <a:gridCol w="1502400"/>
                <a:gridCol w="1499875"/>
              </a:tblGrid>
              <a:tr h="368375">
                <a:tc>
                  <a:txBody>
                    <a:bodyPr/>
                    <a:lstStyle/>
                    <a:p>
                      <a:pPr indent="0" lvl="0" marL="8826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Classifier</a:t>
                      </a:r>
                      <a:endParaRPr sz="1800" u="none" cap="none" strike="noStrike">
                        <a:latin typeface="Calibri"/>
                        <a:ea typeface="Calibri"/>
                        <a:cs typeface="Calibri"/>
                        <a:sym typeface="Calibri"/>
                      </a:endParaRPr>
                    </a:p>
                  </a:txBody>
                  <a:tcPr marT="27950"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Accuracy</a:t>
                      </a:r>
                      <a:endParaRPr sz="1800" u="none" cap="none" strike="noStrike">
                        <a:latin typeface="Calibri"/>
                        <a:ea typeface="Calibri"/>
                        <a:cs typeface="Calibri"/>
                        <a:sym typeface="Calibri"/>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Running Time</a:t>
                      </a:r>
                      <a:endParaRPr sz="1800" u="none" cap="none" strike="noStrike">
                        <a:latin typeface="Calibri"/>
                        <a:ea typeface="Calibri"/>
                        <a:cs typeface="Calibri"/>
                        <a:sym typeface="Calibri"/>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Safety</a:t>
                      </a:r>
                      <a:endParaRPr sz="1800" u="none" cap="none" strike="noStrike">
                        <a:latin typeface="Calibri"/>
                        <a:ea typeface="Calibri"/>
                        <a:cs typeface="Calibri"/>
                        <a:sym typeface="Calibri"/>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False Positive</a:t>
                      </a:r>
                      <a:endParaRPr sz="1800" u="none" cap="none" strike="noStrike">
                        <a:latin typeface="Calibri"/>
                        <a:ea typeface="Calibri"/>
                        <a:cs typeface="Calibri"/>
                        <a:sym typeface="Calibri"/>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271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t>
                      </a:r>
                      <a:endParaRPr sz="1800" u="none" cap="none" strike="noStrike">
                        <a:latin typeface="Calibri"/>
                        <a:ea typeface="Calibri"/>
                        <a:cs typeface="Calibri"/>
                        <a:sym typeface="Calibri"/>
                      </a:endParaRPr>
                    </a:p>
                  </a:txBody>
                  <a:tcPr marT="2795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88265" marR="0" rtl="0" algn="l">
                        <a:lnSpc>
                          <a:spcPct val="100000"/>
                        </a:lnSpc>
                        <a:spcBef>
                          <a:spcPts val="0"/>
                        </a:spcBef>
                        <a:spcAft>
                          <a:spcPts val="0"/>
                        </a:spcAft>
                        <a:buNone/>
                      </a:pPr>
                      <a:r>
                        <a:rPr lang="en-US" sz="1800" u="none" cap="none" strike="noStrike">
                          <a:latin typeface="Calibri"/>
                          <a:ea typeface="Calibri"/>
                          <a:cs typeface="Calibri"/>
                          <a:sym typeface="Calibri"/>
                        </a:rPr>
                        <a:t>A</a:t>
                      </a:r>
                      <a:endParaRPr sz="1800" u="none" cap="none" strike="noStrike">
                        <a:latin typeface="Calibri"/>
                        <a:ea typeface="Calibri"/>
                        <a:cs typeface="Calibri"/>
                        <a:sym typeface="Calibri"/>
                      </a:endParaRPr>
                    </a:p>
                  </a:txBody>
                  <a:tcPr marT="3112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90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20ms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No</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88265" marR="0" rtl="0" algn="l">
                        <a:lnSpc>
                          <a:spcPct val="100000"/>
                        </a:lnSpc>
                        <a:spcBef>
                          <a:spcPts val="0"/>
                        </a:spcBef>
                        <a:spcAft>
                          <a:spcPts val="0"/>
                        </a:spcAft>
                        <a:buNone/>
                      </a:pPr>
                      <a:r>
                        <a:rPr lang="en-US" sz="1800" u="none" cap="none" strike="noStrike">
                          <a:latin typeface="Calibri"/>
                          <a:ea typeface="Calibri"/>
                          <a:cs typeface="Calibri"/>
                          <a:sym typeface="Calibri"/>
                        </a:rPr>
                        <a:t>B</a:t>
                      </a:r>
                      <a:endParaRPr sz="1800" u="none" cap="none" strike="noStrike">
                        <a:latin typeface="Calibri"/>
                        <a:ea typeface="Calibri"/>
                        <a:cs typeface="Calibri"/>
                        <a:sym typeface="Calibri"/>
                      </a:endParaRPr>
                    </a:p>
                  </a:txBody>
                  <a:tcPr marT="3112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92</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80ms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Yes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68225">
                <a:tc>
                  <a:txBody>
                    <a:bodyPr/>
                    <a:lstStyle/>
                    <a:p>
                      <a:pPr indent="0" lvl="0" marL="88265" marR="0" rtl="0" algn="l">
                        <a:lnSpc>
                          <a:spcPct val="100000"/>
                        </a:lnSpc>
                        <a:spcBef>
                          <a:spcPts val="0"/>
                        </a:spcBef>
                        <a:spcAft>
                          <a:spcPts val="0"/>
                        </a:spcAft>
                        <a:buNone/>
                      </a:pPr>
                      <a:r>
                        <a:rPr lang="en-US" sz="1800" u="none" cap="none" strike="noStrike">
                          <a:latin typeface="Calibri"/>
                          <a:ea typeface="Calibri"/>
                          <a:cs typeface="Calibri"/>
                          <a:sym typeface="Calibri"/>
                        </a:rPr>
                        <a:t>C</a:t>
                      </a:r>
                      <a:endParaRPr sz="1800" u="none" cap="none" strike="noStrike">
                        <a:latin typeface="Calibri"/>
                        <a:ea typeface="Calibri"/>
                        <a:cs typeface="Calibri"/>
                        <a:sym typeface="Calibri"/>
                      </a:endParaRPr>
                    </a:p>
                  </a:txBody>
                  <a:tcPr marT="31125" marB="0" marR="0" marL="0">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96</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2000ms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Yes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4EA"/>
                    </a:solidFill>
                  </a:tcPr>
                </a:tc>
              </a:tr>
            </a:tbl>
          </a:graphicData>
        </a:graphic>
      </p:graphicFrame>
      <p:sp>
        <p:nvSpPr>
          <p:cNvPr id="162" name="Google Shape;162;p8"/>
          <p:cNvSpPr txBox="1"/>
          <p:nvPr/>
        </p:nvSpPr>
        <p:spPr>
          <a:xfrm>
            <a:off x="1370202" y="3596132"/>
            <a:ext cx="628586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538235"/>
                </a:solidFill>
                <a:latin typeface="Times New Roman"/>
                <a:ea typeface="Times New Roman"/>
                <a:cs typeface="Times New Roman"/>
                <a:sym typeface="Times New Roman"/>
              </a:rPr>
              <a:t>Maximize ????? Subject to ????? And ????? And…</a:t>
            </a:r>
            <a:endParaRPr sz="2400">
              <a:solidFill>
                <a:schemeClr val="dk1"/>
              </a:solidFill>
              <a:latin typeface="Times New Roman"/>
              <a:ea typeface="Times New Roman"/>
              <a:cs typeface="Times New Roman"/>
              <a:sym typeface="Times New Roman"/>
            </a:endParaRPr>
          </a:p>
        </p:txBody>
      </p:sp>
      <p:sp>
        <p:nvSpPr>
          <p:cNvPr id="163" name="Google Shape;163;p8"/>
          <p:cNvSpPr txBox="1"/>
          <p:nvPr/>
        </p:nvSpPr>
        <p:spPr>
          <a:xfrm>
            <a:off x="1370202" y="5059426"/>
            <a:ext cx="9779000" cy="11233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So few of them can be satisficing metric.</a:t>
            </a:r>
            <a:endParaRPr sz="2400">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e.g if we say that running time needs to be minimum 100ms that running time is  satisficing metric and accuracy can be optimizing metric</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9"/>
          <p:cNvSpPr txBox="1"/>
          <p:nvPr>
            <p:ph idx="10" type="dt"/>
          </p:nvPr>
        </p:nvSpPr>
        <p:spPr>
          <a:xfrm>
            <a:off x="4174997" y="6465214"/>
            <a:ext cx="384238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US"/>
              <a:t>9/1/2023</a:t>
            </a:r>
            <a:endParaRPr/>
          </a:p>
        </p:txBody>
      </p:sp>
      <p:sp>
        <p:nvSpPr>
          <p:cNvPr id="169" name="Google Shape;169;p9"/>
          <p:cNvSpPr txBox="1"/>
          <p:nvPr>
            <p:ph idx="12" type="sldNum"/>
          </p:nvPr>
        </p:nvSpPr>
        <p:spPr>
          <a:xfrm>
            <a:off x="11068811" y="6465214"/>
            <a:ext cx="231775" cy="17780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None/>
            </a:pPr>
            <a:fld id="{00000000-1234-1234-1234-123412341234}" type="slidenum">
              <a:rPr lang="en-US"/>
              <a:t>‹#›</a:t>
            </a:fld>
            <a:endParaRPr/>
          </a:p>
        </p:txBody>
      </p:sp>
      <p:sp>
        <p:nvSpPr>
          <p:cNvPr id="170" name="Google Shape;170;p9"/>
          <p:cNvSpPr txBox="1"/>
          <p:nvPr>
            <p:ph type="title"/>
          </p:nvPr>
        </p:nvSpPr>
        <p:spPr>
          <a:xfrm>
            <a:off x="916939" y="626440"/>
            <a:ext cx="75723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False Positive and False Negative</a:t>
            </a:r>
            <a:endParaRPr/>
          </a:p>
        </p:txBody>
      </p:sp>
      <p:sp>
        <p:nvSpPr>
          <p:cNvPr id="171" name="Google Shape;171;p9"/>
          <p:cNvSpPr txBox="1"/>
          <p:nvPr/>
        </p:nvSpPr>
        <p:spPr>
          <a:xfrm>
            <a:off x="916939" y="1806905"/>
            <a:ext cx="10359390" cy="3174365"/>
          </a:xfrm>
          <a:prstGeom prst="rect">
            <a:avLst/>
          </a:prstGeom>
          <a:noFill/>
          <a:ln>
            <a:noFill/>
          </a:ln>
        </p:spPr>
        <p:txBody>
          <a:bodyPr anchorCtr="0" anchor="t" bIns="0" lIns="0" spcFirstLastPara="1" rIns="0" wrap="square" tIns="57775">
            <a:spAutoFit/>
          </a:bodyPr>
          <a:lstStyle/>
          <a:p>
            <a:pPr indent="0" lvl="0" marL="12700" marR="5080" rtl="0" algn="just">
              <a:lnSpc>
                <a:spcPct val="108076"/>
              </a:lnSpc>
              <a:spcBef>
                <a:spcPts val="0"/>
              </a:spcBef>
              <a:spcAft>
                <a:spcPts val="0"/>
              </a:spcAft>
              <a:buNone/>
            </a:pPr>
            <a:r>
              <a:rPr lang="en-US" sz="2600">
                <a:solidFill>
                  <a:schemeClr val="dk1"/>
                </a:solidFill>
                <a:latin typeface="Times New Roman"/>
                <a:ea typeface="Times New Roman"/>
                <a:cs typeface="Times New Roman"/>
                <a:sym typeface="Times New Roman"/>
              </a:rPr>
              <a:t>-Amazon Echo listening for “Alexa”; Apple Siri listening for “Hey Siri”;  Android listening for “Okay Google”.</a:t>
            </a:r>
            <a:endParaRPr sz="2600">
              <a:solidFill>
                <a:schemeClr val="dk1"/>
              </a:solidFill>
              <a:latin typeface="Times New Roman"/>
              <a:ea typeface="Times New Roman"/>
              <a:cs typeface="Times New Roman"/>
              <a:sym typeface="Times New Roman"/>
            </a:endParaRPr>
          </a:p>
          <a:p>
            <a:pPr indent="0" lvl="0" marL="12700" marR="5080" rtl="0" algn="just">
              <a:lnSpc>
                <a:spcPct val="108076"/>
              </a:lnSpc>
              <a:spcBef>
                <a:spcPts val="1010"/>
              </a:spcBef>
              <a:spcAft>
                <a:spcPts val="0"/>
              </a:spcAft>
              <a:buNone/>
            </a:pPr>
            <a:r>
              <a:rPr lang="en-US" sz="2600">
                <a:solidFill>
                  <a:schemeClr val="dk1"/>
                </a:solidFill>
                <a:latin typeface="Times New Roman"/>
                <a:ea typeface="Times New Roman"/>
                <a:cs typeface="Times New Roman"/>
                <a:sym typeface="Times New Roman"/>
              </a:rPr>
              <a:t>-False positive rate—the frequency with which the system wakes up even  when no one said the wakeword—as well as the false negative rate—how  often it fails to wake up when someone says the wakeword.</a:t>
            </a:r>
            <a:endParaRPr sz="2600">
              <a:solidFill>
                <a:schemeClr val="dk1"/>
              </a:solidFill>
              <a:latin typeface="Times New Roman"/>
              <a:ea typeface="Times New Roman"/>
              <a:cs typeface="Times New Roman"/>
              <a:sym typeface="Times New Roman"/>
            </a:endParaRPr>
          </a:p>
          <a:p>
            <a:pPr indent="0" lvl="0" marL="12700" marR="5080" rtl="0" algn="just">
              <a:lnSpc>
                <a:spcPct val="108076"/>
              </a:lnSpc>
              <a:spcBef>
                <a:spcPts val="990"/>
              </a:spcBef>
              <a:spcAft>
                <a:spcPts val="0"/>
              </a:spcAft>
              <a:buNone/>
            </a:pPr>
            <a:r>
              <a:rPr lang="en-US" sz="2600">
                <a:solidFill>
                  <a:schemeClr val="dk1"/>
                </a:solidFill>
                <a:latin typeface="Times New Roman"/>
                <a:ea typeface="Times New Roman"/>
                <a:cs typeface="Times New Roman"/>
                <a:sym typeface="Times New Roman"/>
              </a:rPr>
              <a:t>-One goal is to minimize the false negative rate (optimizing metric), subject  to there being no more than one false positive every 24 hours of operation  (satisficing metric).</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2023-08-07T04:39:32Z</dcterms:created>
  <dc:creator>Deepak Garg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2018-06-25T00:00:00Z</vt:filetime>
  </property>
  <property fmtid="{D5CDD505-2E9C-101B-9397-08002B2CF9AE}" pid="3" name="Creator">
    <vt:lpwstr>Microsoft® PowerPoint® 2016</vt:lpwstr>
  </property>
  <property fmtid="{D5CDD505-2E9C-101B-9397-08002B2CF9AE}" pid="4" name="LastSaved">
    <vt:filetime>2023-08-07T00:00:00Z</vt:filetime>
  </property>
</Properties>
</file>