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3244850" cx="5765800"/>
  <p:notesSz cx="5765800" cy="3244850"/>
  <p:embeddedFontLst>
    <p:embeddedFont>
      <p:font typeface="Tahoma"/>
      <p:regular r:id="rId54"/>
      <p:bold r:id="rId55"/>
    </p:embeddedFont>
    <p:embeddedFont>
      <p:font typeface="Helvetica Neue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60" roundtripDataSignature="AMtx7mg846zAp82Tx8RvFcuvuaWA1RNW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416154-4978-42B4-8F6E-52274CB95610}">
  <a:tblStyle styleId="{7D416154-4978-42B4-8F6E-52274CB956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customschemas.google.com/relationships/presentationmetadata" Target="meta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Tahoma-bold.fntdata"/><Relationship Id="rId10" Type="http://schemas.openxmlformats.org/officeDocument/2006/relationships/slide" Target="slides/slide3.xml"/><Relationship Id="rId54" Type="http://schemas.openxmlformats.org/officeDocument/2006/relationships/font" Target="fonts/Tahoma-regular.fntdata"/><Relationship Id="rId13" Type="http://schemas.openxmlformats.org/officeDocument/2006/relationships/slide" Target="slides/slide6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7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8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9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9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9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9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9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9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9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9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0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0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0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0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0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0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0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0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2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2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2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2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2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2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2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2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2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2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3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3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2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2"/>
          <p:cNvSpPr txBox="1"/>
          <p:nvPr>
            <p:ph idx="11" type="ftr"/>
          </p:nvPr>
        </p:nvSpPr>
        <p:spPr>
          <a:xfrm>
            <a:off x="433636" y="3059004"/>
            <a:ext cx="531835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2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2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8017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3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3"/>
          <p:cNvSpPr txBox="1"/>
          <p:nvPr>
            <p:ph idx="1" type="body"/>
          </p:nvPr>
        </p:nvSpPr>
        <p:spPr>
          <a:xfrm>
            <a:off x="206997" y="1253488"/>
            <a:ext cx="5351805" cy="112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3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4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34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4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34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34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34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34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4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4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34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34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34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34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4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4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470" y="1634271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474" y="1634271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474" y="1094265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479" y="1634271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1479" y="1094265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483" y="1634271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1470" y="554258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1474" y="554258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91479" y="554258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51483" y="554258"/>
            <a:ext cx="226124" cy="22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4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4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4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4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7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7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7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7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7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7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7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7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7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7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7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7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7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7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7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166994"/>
            <a:ext cx="1259954" cy="107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7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7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8"/>
          <p:cNvSpPr txBox="1"/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8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8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6"/>
          <p:cNvSpPr txBox="1"/>
          <p:nvPr>
            <p:ph type="title"/>
          </p:nvPr>
        </p:nvSpPr>
        <p:spPr>
          <a:xfrm>
            <a:off x="1486676" y="1037691"/>
            <a:ext cx="2792449" cy="43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6"/>
          <p:cNvSpPr txBox="1"/>
          <p:nvPr>
            <p:ph idx="11" type="ftr"/>
          </p:nvPr>
        </p:nvSpPr>
        <p:spPr>
          <a:xfrm>
            <a:off x="433636" y="3059004"/>
            <a:ext cx="531835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6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6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8017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9"/>
          <p:cNvSpPr txBox="1"/>
          <p:nvPr>
            <p:ph type="ctrTitle"/>
          </p:nvPr>
        </p:nvSpPr>
        <p:spPr>
          <a:xfrm>
            <a:off x="433636" y="236129"/>
            <a:ext cx="48985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9"/>
          <p:cNvSpPr txBox="1"/>
          <p:nvPr>
            <p:ph idx="1" type="subTitle"/>
          </p:nvPr>
        </p:nvSpPr>
        <p:spPr>
          <a:xfrm>
            <a:off x="864870" y="1817116"/>
            <a:ext cx="4036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9"/>
          <p:cNvSpPr txBox="1"/>
          <p:nvPr>
            <p:ph idx="11" type="ftr"/>
          </p:nvPr>
        </p:nvSpPr>
        <p:spPr>
          <a:xfrm>
            <a:off x="433636" y="3059004"/>
            <a:ext cx="531835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9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9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8017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0"/>
          <p:cNvSpPr txBox="1"/>
          <p:nvPr>
            <p:ph type="title"/>
          </p:nvPr>
        </p:nvSpPr>
        <p:spPr>
          <a:xfrm>
            <a:off x="1486676" y="1037691"/>
            <a:ext cx="2792449" cy="43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0"/>
          <p:cNvSpPr txBox="1"/>
          <p:nvPr>
            <p:ph idx="1" type="body"/>
          </p:nvPr>
        </p:nvSpPr>
        <p:spPr>
          <a:xfrm>
            <a:off x="468327" y="781828"/>
            <a:ext cx="4829146" cy="160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0"/>
          <p:cNvSpPr txBox="1"/>
          <p:nvPr>
            <p:ph idx="11" type="ftr"/>
          </p:nvPr>
        </p:nvSpPr>
        <p:spPr>
          <a:xfrm>
            <a:off x="433636" y="3059004"/>
            <a:ext cx="531835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0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0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8017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1"/>
          <p:cNvSpPr txBox="1"/>
          <p:nvPr>
            <p:ph type="title"/>
          </p:nvPr>
        </p:nvSpPr>
        <p:spPr>
          <a:xfrm>
            <a:off x="1486676" y="1037691"/>
            <a:ext cx="2792449" cy="43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1"/>
          <p:cNvSpPr txBox="1"/>
          <p:nvPr>
            <p:ph idx="1" type="body"/>
          </p:nvPr>
        </p:nvSpPr>
        <p:spPr>
          <a:xfrm>
            <a:off x="288290" y="746316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1"/>
          <p:cNvSpPr txBox="1"/>
          <p:nvPr>
            <p:ph idx="2" type="body"/>
          </p:nvPr>
        </p:nvSpPr>
        <p:spPr>
          <a:xfrm>
            <a:off x="2920557" y="808098"/>
            <a:ext cx="2465480" cy="2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1"/>
          <p:cNvSpPr txBox="1"/>
          <p:nvPr>
            <p:ph idx="11" type="ftr"/>
          </p:nvPr>
        </p:nvSpPr>
        <p:spPr>
          <a:xfrm>
            <a:off x="433636" y="3059004"/>
            <a:ext cx="531835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1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1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017" marR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8017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1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1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31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31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31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1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1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1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1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1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1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1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1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1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1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1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31"/>
          <p:cNvSpPr txBox="1"/>
          <p:nvPr>
            <p:ph idx="1" type="body"/>
          </p:nvPr>
        </p:nvSpPr>
        <p:spPr>
          <a:xfrm>
            <a:off x="206997" y="1253488"/>
            <a:ext cx="5351805" cy="112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31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5"/>
          <p:cNvSpPr txBox="1"/>
          <p:nvPr>
            <p:ph type="title"/>
          </p:nvPr>
        </p:nvSpPr>
        <p:spPr>
          <a:xfrm>
            <a:off x="1486676" y="1037691"/>
            <a:ext cx="27924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35"/>
          <p:cNvSpPr txBox="1"/>
          <p:nvPr>
            <p:ph idx="1" type="body"/>
          </p:nvPr>
        </p:nvSpPr>
        <p:spPr>
          <a:xfrm>
            <a:off x="468327" y="781828"/>
            <a:ext cx="48291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5"/>
          <p:cNvSpPr txBox="1"/>
          <p:nvPr>
            <p:ph idx="11" type="ftr"/>
          </p:nvPr>
        </p:nvSpPr>
        <p:spPr>
          <a:xfrm>
            <a:off x="433636" y="3059004"/>
            <a:ext cx="531835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5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5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017" marR="0" rtl="0" algn="l">
              <a:lnSpc>
                <a:spcPct val="103350"/>
              </a:lnSpc>
              <a:spcBef>
                <a:spcPts val="0"/>
              </a:spcBef>
              <a:buNone/>
              <a:defRPr b="0" i="0" sz="56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8017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slide" Target="/ppt/slides/slide46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slide" Target="/ppt/slides/slide4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slide" Target="/ppt/slides/slide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43.png"/><Relationship Id="rId6" Type="http://schemas.openxmlformats.org/officeDocument/2006/relationships/slide" Target="/ppt/slides/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slide" Target="/ppt/slides/slide1.xml"/><Relationship Id="rId5" Type="http://schemas.openxmlformats.org/officeDocument/2006/relationships/image" Target="../media/image8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67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11.png"/><Relationship Id="rId9" Type="http://schemas.openxmlformats.org/officeDocument/2006/relationships/image" Target="../media/image49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26.png"/><Relationship Id="rId5" Type="http://schemas.openxmlformats.org/officeDocument/2006/relationships/image" Target="../media/image52.png"/><Relationship Id="rId6" Type="http://schemas.openxmlformats.org/officeDocument/2006/relationships/slide" Target="/ppt/slides/slide1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51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Relationship Id="rId4" Type="http://schemas.openxmlformats.org/officeDocument/2006/relationships/image" Target="../media/image57.png"/><Relationship Id="rId5" Type="http://schemas.openxmlformats.org/officeDocument/2006/relationships/image" Target="../media/image54.jpg"/><Relationship Id="rId6" Type="http://schemas.openxmlformats.org/officeDocument/2006/relationships/image" Target="../media/image56.png"/><Relationship Id="rId7" Type="http://schemas.openxmlformats.org/officeDocument/2006/relationships/image" Target="../media/image21.png"/><Relationship Id="rId8" Type="http://schemas.openxmlformats.org/officeDocument/2006/relationships/slide" Target="/ppt/slides/slide1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15.png"/><Relationship Id="rId10" Type="http://schemas.openxmlformats.org/officeDocument/2006/relationships/image" Target="../media/image12.png"/><Relationship Id="rId12" Type="http://schemas.openxmlformats.org/officeDocument/2006/relationships/slide" Target="/ppt/slides/slide1.xml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slide" Target="/ppt/slides/slide1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1.jpg"/><Relationship Id="rId4" Type="http://schemas.openxmlformats.org/officeDocument/2006/relationships/image" Target="../media/image58.jpg"/><Relationship Id="rId5" Type="http://schemas.openxmlformats.org/officeDocument/2006/relationships/image" Target="../media/image59.jpg"/><Relationship Id="rId6" Type="http://schemas.openxmlformats.org/officeDocument/2006/relationships/image" Target="../media/image56.png"/><Relationship Id="rId7" Type="http://schemas.openxmlformats.org/officeDocument/2006/relationships/image" Target="../media/image21.png"/><Relationship Id="rId8" Type="http://schemas.openxmlformats.org/officeDocument/2006/relationships/slide" Target="/ppt/slides/slide1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1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1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3" Type="http://schemas.openxmlformats.org/officeDocument/2006/relationships/image" Target="../media/image1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5" Type="http://schemas.openxmlformats.org/officeDocument/2006/relationships/slide" Target="/ppt/slides/slide1.xml"/><Relationship Id="rId1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56.png"/><Relationship Id="rId5" Type="http://schemas.openxmlformats.org/officeDocument/2006/relationships/slide" Target="/ppt/slides/slide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1.xml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Relationship Id="rId4" Type="http://schemas.openxmlformats.org/officeDocument/2006/relationships/image" Target="../media/image5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slide" Target="/ppt/slides/slide1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slide" Target="/ppt/slides/slide1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1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Relationship Id="rId4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slide" Target="/ppt/slides/slide1.xml"/><Relationship Id="rId7" Type="http://schemas.openxmlformats.org/officeDocument/2006/relationships/image" Target="../media/image19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slide" Target="/ppt/slides/slide1.xml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4.png"/><Relationship Id="rId13" Type="http://schemas.openxmlformats.org/officeDocument/2006/relationships/image" Target="../media/image15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5" Type="http://schemas.openxmlformats.org/officeDocument/2006/relationships/slide" Target="/ppt/slides/slide1.xml"/><Relationship Id="rId1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34.png"/><Relationship Id="rId13" Type="http://schemas.openxmlformats.org/officeDocument/2006/relationships/image" Target="../media/image12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5" Type="http://schemas.openxmlformats.org/officeDocument/2006/relationships/image" Target="../media/image37.png"/><Relationship Id="rId14" Type="http://schemas.openxmlformats.org/officeDocument/2006/relationships/image" Target="../media/image15.png"/><Relationship Id="rId16" Type="http://schemas.openxmlformats.org/officeDocument/2006/relationships/slide" Target="/ppt/slides/slide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140" name="Google Shape;140;p1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143" name="Google Shape;143;p1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147" name="Google Shape;147;p1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152" name="Google Shape;152;p1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5" name="Google Shape;1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/>
          <p:nvPr/>
        </p:nvSpPr>
        <p:spPr>
          <a:xfrm>
            <a:off x="359994" y="768692"/>
            <a:ext cx="5039995" cy="755015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CS7015 (Deep Learning) : Lecture 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" marR="130810" rtl="0" algn="ctr">
              <a:lnSpc>
                <a:spcPct val="1026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Autoencoders and relation to PCA, Regularization in autoencoders, Denoising  autoencoders, Sparse autoencoders, Contractive autoencoders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1681200" y="1935935"/>
            <a:ext cx="239839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Mitesh M. Khapra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 Indian Institute of Technology Madras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9" name="Google Shape;159;p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  <p:sp>
        <p:nvSpPr>
          <p:cNvPr id="162" name="Google Shape;162;p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52"/>
          <p:cNvGrpSpPr/>
          <p:nvPr/>
        </p:nvGrpSpPr>
        <p:grpSpPr>
          <a:xfrm>
            <a:off x="309193" y="1044968"/>
            <a:ext cx="5192408" cy="644690"/>
            <a:chOff x="309193" y="1044968"/>
            <a:chExt cx="5192408" cy="644690"/>
          </a:xfrm>
        </p:grpSpPr>
        <p:sp>
          <p:nvSpPr>
            <p:cNvPr id="600" name="Google Shape;600;p52"/>
            <p:cNvSpPr/>
            <p:nvPr/>
          </p:nvSpPr>
          <p:spPr>
            <a:xfrm>
              <a:off x="309193" y="1044968"/>
              <a:ext cx="5142230" cy="179070"/>
            </a:xfrm>
            <a:custGeom>
              <a:rect b="b" l="l" r="r" t="t"/>
              <a:pathLst>
                <a:path extrusionOk="0" h="179069" w="514223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5141666" y="178597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1" name="Google Shape;60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194" y="1210906"/>
              <a:ext cx="514166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9994" y="1588058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0794" y="1575358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50859" y="1089202"/>
              <a:ext cx="50742" cy="498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52"/>
            <p:cNvSpPr/>
            <p:nvPr/>
          </p:nvSpPr>
          <p:spPr>
            <a:xfrm>
              <a:off x="309193" y="1255181"/>
              <a:ext cx="5142230" cy="384175"/>
            </a:xfrm>
            <a:custGeom>
              <a:rect b="b" l="l" r="r" t="t"/>
              <a:pathLst>
                <a:path extrusionOk="0" h="384175" w="5142230">
                  <a:moveTo>
                    <a:pt x="5141666" y="0"/>
                  </a:moveTo>
                  <a:lnTo>
                    <a:pt x="0" y="0"/>
                  </a:lnTo>
                  <a:lnTo>
                    <a:pt x="0" y="332877"/>
                  </a:lnTo>
                  <a:lnTo>
                    <a:pt x="4008" y="352601"/>
                  </a:lnTo>
                  <a:lnTo>
                    <a:pt x="14922" y="368754"/>
                  </a:lnTo>
                  <a:lnTo>
                    <a:pt x="31075" y="379669"/>
                  </a:lnTo>
                  <a:lnTo>
                    <a:pt x="50800" y="383677"/>
                  </a:lnTo>
                  <a:lnTo>
                    <a:pt x="5090865" y="383677"/>
                  </a:lnTo>
                  <a:lnTo>
                    <a:pt x="5110590" y="379669"/>
                  </a:lnTo>
                  <a:lnTo>
                    <a:pt x="5126743" y="368754"/>
                  </a:lnTo>
                  <a:lnTo>
                    <a:pt x="5137657" y="352601"/>
                  </a:lnTo>
                  <a:lnTo>
                    <a:pt x="5141666" y="332877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5450859" y="1127289"/>
              <a:ext cx="0" cy="480059"/>
            </a:xfrm>
            <a:custGeom>
              <a:rect b="b" l="l" r="r" t="t"/>
              <a:pathLst>
                <a:path extrusionOk="0" h="480059" w="120000">
                  <a:moveTo>
                    <a:pt x="0" y="4798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5450859" y="111458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5450859" y="110188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5450859" y="108918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0" name="Google Shape;610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4583" y="131864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4583" y="1528673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52"/>
          <p:cNvSpPr txBox="1"/>
          <p:nvPr/>
        </p:nvSpPr>
        <p:spPr>
          <a:xfrm>
            <a:off x="334594" y="989150"/>
            <a:ext cx="1899920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The Road Ahead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2260" marR="43180" rtl="0" algn="l">
              <a:lnSpc>
                <a:spcPct val="1375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Choice of loss function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5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614" name="Google Shape;614;p5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Google Shape;616;p52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10/55</a:t>
            </a:r>
            <a:endParaRPr/>
          </a:p>
        </p:txBody>
      </p:sp>
      <p:sp>
        <p:nvSpPr>
          <p:cNvPr id="617" name="Google Shape;617;p5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618" name="Google Shape;618;p52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59"/>
          <p:cNvGrpSpPr/>
          <p:nvPr/>
        </p:nvGrpSpPr>
        <p:grpSpPr>
          <a:xfrm>
            <a:off x="613101" y="242765"/>
            <a:ext cx="1666142" cy="1306137"/>
            <a:chOff x="613101" y="242765"/>
            <a:chExt cx="1666142" cy="1306137"/>
          </a:xfrm>
        </p:grpSpPr>
        <p:pic>
          <p:nvPicPr>
            <p:cNvPr id="624" name="Google Shape;624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3101" y="132277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106" y="132277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33110" y="132277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93115" y="132277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3119" y="132277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3103" y="78277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53108" y="78277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13112" y="78277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3117" y="78277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3101" y="24276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3106" y="24276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3110" y="24276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93115" y="24276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53119" y="24276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8" name="Google Shape;638;p59"/>
          <p:cNvSpPr txBox="1"/>
          <p:nvPr/>
        </p:nvSpPr>
        <p:spPr>
          <a:xfrm>
            <a:off x="2378227" y="1327856"/>
            <a:ext cx="1771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9" name="Google Shape;639;p59"/>
          <p:cNvSpPr txBox="1"/>
          <p:nvPr/>
        </p:nvSpPr>
        <p:spPr>
          <a:xfrm>
            <a:off x="1144168" y="1078199"/>
            <a:ext cx="1358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9"/>
          <p:cNvSpPr txBox="1"/>
          <p:nvPr/>
        </p:nvSpPr>
        <p:spPr>
          <a:xfrm>
            <a:off x="2223630" y="808832"/>
            <a:ext cx="10033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9"/>
          <p:cNvSpPr txBox="1"/>
          <p:nvPr/>
        </p:nvSpPr>
        <p:spPr>
          <a:xfrm>
            <a:off x="1118768" y="492767"/>
            <a:ext cx="2514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endParaRPr sz="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2" name="Google Shape;642;p59"/>
          <p:cNvSpPr txBox="1"/>
          <p:nvPr/>
        </p:nvSpPr>
        <p:spPr>
          <a:xfrm>
            <a:off x="2378238" y="262084"/>
            <a:ext cx="1771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3" name="Google Shape;643;p59"/>
          <p:cNvGrpSpPr/>
          <p:nvPr/>
        </p:nvGrpSpPr>
        <p:grpSpPr>
          <a:xfrm>
            <a:off x="546161" y="175825"/>
            <a:ext cx="1800225" cy="1440437"/>
            <a:chOff x="546161" y="175825"/>
            <a:chExt cx="1800225" cy="1440437"/>
          </a:xfrm>
        </p:grpSpPr>
        <p:sp>
          <p:nvSpPr>
            <p:cNvPr id="644" name="Google Shape;644;p59"/>
            <p:cNvSpPr/>
            <p:nvPr/>
          </p:nvSpPr>
          <p:spPr>
            <a:xfrm>
              <a:off x="546161" y="715832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0"/>
                  </a:moveTo>
                  <a:lnTo>
                    <a:pt x="0" y="729797"/>
                  </a:lnTo>
                  <a:lnTo>
                    <a:pt x="6779" y="679342"/>
                  </a:lnTo>
                  <a:lnTo>
                    <a:pt x="25911" y="634005"/>
                  </a:lnTo>
                  <a:lnTo>
                    <a:pt x="55587" y="595594"/>
                  </a:lnTo>
                  <a:lnTo>
                    <a:pt x="93999" y="565918"/>
                  </a:lnTo>
                  <a:lnTo>
                    <a:pt x="139336" y="546785"/>
                  </a:lnTo>
                  <a:lnTo>
                    <a:pt x="189790" y="540006"/>
                  </a:lnTo>
                  <a:lnTo>
                    <a:pt x="1610231" y="540006"/>
                  </a:lnTo>
                  <a:lnTo>
                    <a:pt x="1660685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2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2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5" y="893231"/>
                  </a:lnTo>
                  <a:lnTo>
                    <a:pt x="1610231" y="900010"/>
                  </a:lnTo>
                  <a:lnTo>
                    <a:pt x="189790" y="900010"/>
                  </a:lnTo>
                  <a:lnTo>
                    <a:pt x="139336" y="893231"/>
                  </a:lnTo>
                  <a:lnTo>
                    <a:pt x="93999" y="874099"/>
                  </a:lnTo>
                  <a:lnTo>
                    <a:pt x="55587" y="844423"/>
                  </a:lnTo>
                  <a:lnTo>
                    <a:pt x="25911" y="806011"/>
                  </a:lnTo>
                  <a:lnTo>
                    <a:pt x="6779" y="760674"/>
                  </a:lnTo>
                  <a:lnTo>
                    <a:pt x="0" y="710220"/>
                  </a:lnTo>
                  <a:close/>
                </a:path>
                <a:path extrusionOk="0" h="900430" w="1800225">
                  <a:moveTo>
                    <a:pt x="180001" y="170213"/>
                  </a:moveTo>
                  <a:lnTo>
                    <a:pt x="180001" y="189790"/>
                  </a:lnTo>
                  <a:lnTo>
                    <a:pt x="186781" y="139336"/>
                  </a:lnTo>
                  <a:lnTo>
                    <a:pt x="205913" y="93999"/>
                  </a:lnTo>
                  <a:lnTo>
                    <a:pt x="235589" y="55587"/>
                  </a:lnTo>
                  <a:lnTo>
                    <a:pt x="274001" y="25911"/>
                  </a:lnTo>
                  <a:lnTo>
                    <a:pt x="319338" y="6779"/>
                  </a:lnTo>
                  <a:lnTo>
                    <a:pt x="369792" y="0"/>
                  </a:lnTo>
                  <a:lnTo>
                    <a:pt x="1430229" y="0"/>
                  </a:lnTo>
                  <a:lnTo>
                    <a:pt x="1480683" y="6779"/>
                  </a:lnTo>
                  <a:lnTo>
                    <a:pt x="1526020" y="25911"/>
                  </a:lnTo>
                  <a:lnTo>
                    <a:pt x="1564432" y="55587"/>
                  </a:lnTo>
                  <a:lnTo>
                    <a:pt x="1594108" y="93999"/>
                  </a:lnTo>
                  <a:lnTo>
                    <a:pt x="1613240" y="139336"/>
                  </a:lnTo>
                  <a:lnTo>
                    <a:pt x="1620020" y="189790"/>
                  </a:lnTo>
                  <a:lnTo>
                    <a:pt x="1620020" y="170213"/>
                  </a:lnTo>
                  <a:lnTo>
                    <a:pt x="1613240" y="220667"/>
                  </a:lnTo>
                  <a:lnTo>
                    <a:pt x="1594108" y="266005"/>
                  </a:lnTo>
                  <a:lnTo>
                    <a:pt x="1564432" y="304416"/>
                  </a:lnTo>
                  <a:lnTo>
                    <a:pt x="1526020" y="334092"/>
                  </a:lnTo>
                  <a:lnTo>
                    <a:pt x="1480683" y="353224"/>
                  </a:lnTo>
                  <a:lnTo>
                    <a:pt x="1430229" y="360004"/>
                  </a:lnTo>
                  <a:lnTo>
                    <a:pt x="369792" y="360004"/>
                  </a:lnTo>
                  <a:lnTo>
                    <a:pt x="319338" y="353224"/>
                  </a:lnTo>
                  <a:lnTo>
                    <a:pt x="274001" y="334092"/>
                  </a:lnTo>
                  <a:lnTo>
                    <a:pt x="235589" y="304416"/>
                  </a:lnTo>
                  <a:lnTo>
                    <a:pt x="205913" y="266005"/>
                  </a:lnTo>
                  <a:lnTo>
                    <a:pt x="186781" y="220667"/>
                  </a:lnTo>
                  <a:lnTo>
                    <a:pt x="180001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1446172" y="1084820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1419855" y="107988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546161" y="175825"/>
              <a:ext cx="1800225" cy="360045"/>
            </a:xfrm>
            <a:custGeom>
              <a:rect b="b" l="l" r="r" t="t"/>
              <a:pathLst>
                <a:path extrusionOk="0" h="360045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5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1446172" y="544813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1419855" y="539879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59"/>
          <p:cNvSpPr txBox="1"/>
          <p:nvPr/>
        </p:nvSpPr>
        <p:spPr>
          <a:xfrm>
            <a:off x="1612468" y="1684990"/>
            <a:ext cx="5524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1" name="Google Shape;651;p59"/>
          <p:cNvSpPr txBox="1"/>
          <p:nvPr/>
        </p:nvSpPr>
        <p:spPr>
          <a:xfrm>
            <a:off x="1078268" y="1633532"/>
            <a:ext cx="8591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9"/>
          <p:cNvSpPr txBox="1"/>
          <p:nvPr/>
        </p:nvSpPr>
        <p:spPr>
          <a:xfrm>
            <a:off x="1020430" y="1810672"/>
            <a:ext cx="9594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17146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056255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Consider the case when the inputs are real  valued</a:t>
            </a:r>
            <a:endParaRPr sz="900"/>
          </a:p>
        </p:txBody>
      </p:sp>
      <p:pic>
        <p:nvPicPr>
          <p:cNvPr id="655" name="Google Shape;655;p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500430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9"/>
          <p:cNvSpPr txBox="1"/>
          <p:nvPr/>
        </p:nvSpPr>
        <p:spPr>
          <a:xfrm>
            <a:off x="3251695" y="439630"/>
            <a:ext cx="2293620" cy="6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25400" marR="177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the autoencoder is to recon-  struct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as close to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possible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7780" rtl="0" algn="l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formalized using the following  objective function: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7" name="Google Shape;657;p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829398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9"/>
          <p:cNvSpPr txBox="1"/>
          <p:nvPr/>
        </p:nvSpPr>
        <p:spPr>
          <a:xfrm>
            <a:off x="4093362" y="1157815"/>
            <a:ext cx="1066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4274172" y="1127079"/>
            <a:ext cx="2851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      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9"/>
          <p:cNvSpPr txBox="1"/>
          <p:nvPr/>
        </p:nvSpPr>
        <p:spPr>
          <a:xfrm>
            <a:off x="4231157" y="1123284"/>
            <a:ext cx="3835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 Σ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61" name="Google Shape;661;p59"/>
          <p:cNvSpPr txBox="1"/>
          <p:nvPr/>
        </p:nvSpPr>
        <p:spPr>
          <a:xfrm>
            <a:off x="3586035" y="1308691"/>
            <a:ext cx="1049655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W,W </a:t>
            </a:r>
            <a:r>
              <a:rPr baseline="30000" lang="en-US" sz="7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baseline="30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baseline="30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aseline="30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baseline="30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66115" marR="0" rtl="0" algn="l">
              <a:lnSpc>
                <a:spcPct val="9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9"/>
          <p:cNvSpPr txBox="1"/>
          <p:nvPr/>
        </p:nvSpPr>
        <p:spPr>
          <a:xfrm>
            <a:off x="3703129" y="1244112"/>
            <a:ext cx="14827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	(</a:t>
            </a:r>
            <a:r>
              <a:rPr baseline="30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 </a:t>
            </a:r>
            <a:r>
              <a:rPr baseline="30000" lang="en-US" sz="13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aseline="30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9"/>
          <p:cNvSpPr txBox="1"/>
          <p:nvPr/>
        </p:nvSpPr>
        <p:spPr>
          <a:xfrm>
            <a:off x="5122303" y="1214721"/>
            <a:ext cx="723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9"/>
          <p:cNvSpPr txBox="1"/>
          <p:nvPr/>
        </p:nvSpPr>
        <p:spPr>
          <a:xfrm>
            <a:off x="3399942" y="1629074"/>
            <a:ext cx="5492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i.e.,	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9"/>
          <p:cNvSpPr txBox="1"/>
          <p:nvPr/>
        </p:nvSpPr>
        <p:spPr>
          <a:xfrm>
            <a:off x="4093362" y="1555427"/>
            <a:ext cx="1066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3586035" y="1706303"/>
            <a:ext cx="6616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W,W </a:t>
            </a:r>
            <a:r>
              <a:rPr baseline="30000" lang="en-US" sz="7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baseline="30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baseline="30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aseline="30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baseline="30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4274172" y="1524690"/>
            <a:ext cx="1085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9"/>
          <p:cNvSpPr txBox="1"/>
          <p:nvPr/>
        </p:nvSpPr>
        <p:spPr>
          <a:xfrm>
            <a:off x="4231157" y="1520896"/>
            <a:ext cx="1949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69" name="Google Shape;669;p59"/>
          <p:cNvSpPr txBox="1"/>
          <p:nvPr/>
        </p:nvSpPr>
        <p:spPr>
          <a:xfrm>
            <a:off x="4240072" y="1798934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9"/>
          <p:cNvSpPr txBox="1"/>
          <p:nvPr/>
        </p:nvSpPr>
        <p:spPr>
          <a:xfrm>
            <a:off x="4848910" y="1612333"/>
            <a:ext cx="8128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9"/>
          <p:cNvSpPr txBox="1"/>
          <p:nvPr/>
        </p:nvSpPr>
        <p:spPr>
          <a:xfrm>
            <a:off x="4516844" y="1680532"/>
            <a:ext cx="8286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	i	i	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2" name="Google Shape;672;p59"/>
          <p:cNvSpPr txBox="1"/>
          <p:nvPr/>
        </p:nvSpPr>
        <p:spPr>
          <a:xfrm>
            <a:off x="4400206" y="1629074"/>
            <a:ext cx="9969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  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(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  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3" name="Google Shape;673;p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96" y="205270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9"/>
          <p:cNvSpPr txBox="1"/>
          <p:nvPr/>
        </p:nvSpPr>
        <p:spPr>
          <a:xfrm>
            <a:off x="3264395" y="1991888"/>
            <a:ext cx="2268220" cy="44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then train the  autoencoder just like  a regular feedforward network using back-  propagation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2520848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9"/>
          <p:cNvSpPr txBox="1"/>
          <p:nvPr/>
        </p:nvSpPr>
        <p:spPr>
          <a:xfrm>
            <a:off x="3238995" y="2460035"/>
            <a:ext cx="23044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we need is a formula for  </a:t>
            </a:r>
            <a:r>
              <a:rPr baseline="30000"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aseline="30000" i="1"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aseline="30000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aseline="30000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</a:t>
            </a:r>
            <a:r>
              <a:rPr baseline="30000"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aseline="30000" i="1"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aseline="30000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aseline="30000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aseline="30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9"/>
          <p:cNvSpPr txBox="1"/>
          <p:nvPr/>
        </p:nvSpPr>
        <p:spPr>
          <a:xfrm>
            <a:off x="4659058" y="2536626"/>
            <a:ext cx="81026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 </a:t>
            </a:r>
            <a:r>
              <a:rPr baseline="30000" lang="en-US" sz="7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	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9"/>
          <p:cNvSpPr txBox="1"/>
          <p:nvPr/>
        </p:nvSpPr>
        <p:spPr>
          <a:xfrm>
            <a:off x="3264395" y="2599214"/>
            <a:ext cx="11480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we will see now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Google Shape;679;p5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680" name="Google Shape;680;p5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5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11/55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684" name="Google Shape;684;p5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67"/>
          <p:cNvGrpSpPr/>
          <p:nvPr/>
        </p:nvGrpSpPr>
        <p:grpSpPr>
          <a:xfrm>
            <a:off x="766009" y="465777"/>
            <a:ext cx="1306138" cy="1306137"/>
            <a:chOff x="766009" y="465777"/>
            <a:chExt cx="1306138" cy="1306137"/>
          </a:xfrm>
        </p:grpSpPr>
        <p:pic>
          <p:nvPicPr>
            <p:cNvPr id="690" name="Google Shape;690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6009" y="154579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26014" y="154579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014" y="100578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6018" y="154579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6018" y="100578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6023" y="154579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009" y="46577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6014" y="46577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86018" y="46577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46023" y="46577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0" name="Google Shape;700;p67"/>
          <p:cNvSpPr txBox="1"/>
          <p:nvPr/>
        </p:nvSpPr>
        <p:spPr>
          <a:xfrm>
            <a:off x="625055" y="189044"/>
            <a:ext cx="15881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i="1"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67"/>
          <p:cNvSpPr txBox="1"/>
          <p:nvPr/>
        </p:nvSpPr>
        <p:spPr>
          <a:xfrm>
            <a:off x="282943" y="1501068"/>
            <a:ext cx="1877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67"/>
          <p:cNvSpPr txBox="1"/>
          <p:nvPr/>
        </p:nvSpPr>
        <p:spPr>
          <a:xfrm>
            <a:off x="912037" y="961064"/>
            <a:ext cx="88836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67"/>
          <p:cNvSpPr txBox="1"/>
          <p:nvPr/>
        </p:nvSpPr>
        <p:spPr>
          <a:xfrm>
            <a:off x="912037" y="1070272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282943" y="421073"/>
            <a:ext cx="1877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lang="en-US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552043" y="53026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6" name="Google Shape;706;p67"/>
          <p:cNvSpPr txBox="1"/>
          <p:nvPr/>
        </p:nvSpPr>
        <p:spPr>
          <a:xfrm>
            <a:off x="1801444" y="1274869"/>
            <a:ext cx="1454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7"/>
          <p:cNvSpPr txBox="1"/>
          <p:nvPr/>
        </p:nvSpPr>
        <p:spPr>
          <a:xfrm>
            <a:off x="1740039" y="761293"/>
            <a:ext cx="26543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endParaRPr sz="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708" name="Google Shape;708;p67"/>
          <p:cNvGrpSpPr/>
          <p:nvPr/>
        </p:nvGrpSpPr>
        <p:grpSpPr>
          <a:xfrm>
            <a:off x="936771" y="643067"/>
            <a:ext cx="965113" cy="947811"/>
            <a:chOff x="936771" y="643067"/>
            <a:chExt cx="965113" cy="947811"/>
          </a:xfrm>
        </p:grpSpPr>
        <p:sp>
          <p:nvSpPr>
            <p:cNvPr id="709" name="Google Shape;709;p67"/>
            <p:cNvSpPr/>
            <p:nvPr/>
          </p:nvSpPr>
          <p:spPr>
            <a:xfrm>
              <a:off x="941980" y="1218064"/>
              <a:ext cx="231140" cy="346710"/>
            </a:xfrm>
            <a:custGeom>
              <a:rect b="b" l="l" r="r" t="t"/>
              <a:pathLst>
                <a:path extrusionOk="0" h="346709" w="231140">
                  <a:moveTo>
                    <a:pt x="0" y="346427"/>
                  </a:moveTo>
                  <a:lnTo>
                    <a:pt x="2309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7"/>
            <p:cNvSpPr/>
            <p:nvPr/>
          </p:nvSpPr>
          <p:spPr>
            <a:xfrm>
              <a:off x="1147585" y="1214897"/>
              <a:ext cx="34290" cy="27305"/>
            </a:xfrm>
            <a:custGeom>
              <a:rect b="b" l="l" r="r" t="t"/>
              <a:pathLst>
                <a:path extrusionOk="0" h="27305" w="34290">
                  <a:moveTo>
                    <a:pt x="0" y="4575"/>
                  </a:moveTo>
                  <a:lnTo>
                    <a:pt x="6814" y="5543"/>
                  </a:lnTo>
                  <a:lnTo>
                    <a:pt x="15179" y="4399"/>
                  </a:lnTo>
                  <a:lnTo>
                    <a:pt x="22819" y="2199"/>
                  </a:lnTo>
                  <a:lnTo>
                    <a:pt x="27455" y="0"/>
                  </a:lnTo>
                  <a:lnTo>
                    <a:pt x="27207" y="5125"/>
                  </a:lnTo>
                  <a:lnTo>
                    <a:pt x="28115" y="13023"/>
                  </a:lnTo>
                  <a:lnTo>
                    <a:pt x="30276" y="21185"/>
                  </a:lnTo>
                  <a:lnTo>
                    <a:pt x="33791" y="271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7"/>
            <p:cNvSpPr/>
            <p:nvPr/>
          </p:nvSpPr>
          <p:spPr>
            <a:xfrm>
              <a:off x="969956" y="1190193"/>
              <a:ext cx="534035" cy="400685"/>
            </a:xfrm>
            <a:custGeom>
              <a:rect b="b" l="l" r="r" t="t"/>
              <a:pathLst>
                <a:path extrusionOk="0" h="400684" w="534035">
                  <a:moveTo>
                    <a:pt x="0" y="400494"/>
                  </a:moveTo>
                  <a:lnTo>
                    <a:pt x="5339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67"/>
            <p:cNvSpPr/>
            <p:nvPr/>
          </p:nvSpPr>
          <p:spPr>
            <a:xfrm>
              <a:off x="1479541" y="1183074"/>
              <a:ext cx="27940" cy="33020"/>
            </a:xfrm>
            <a:custGeom>
              <a:rect b="b" l="l" r="r" t="t"/>
              <a:pathLst>
                <a:path extrusionOk="0" h="33019" w="27940">
                  <a:moveTo>
                    <a:pt x="0" y="0"/>
                  </a:moveTo>
                  <a:lnTo>
                    <a:pt x="6114" y="3186"/>
                  </a:lnTo>
                  <a:lnTo>
                    <a:pt x="14398" y="4894"/>
                  </a:lnTo>
                  <a:lnTo>
                    <a:pt x="22348" y="5363"/>
                  </a:lnTo>
                  <a:lnTo>
                    <a:pt x="27461" y="4830"/>
                  </a:lnTo>
                  <a:lnTo>
                    <a:pt x="25518" y="9590"/>
                  </a:lnTo>
                  <a:lnTo>
                    <a:pt x="23743" y="17353"/>
                  </a:lnTo>
                  <a:lnTo>
                    <a:pt x="23063" y="25784"/>
                  </a:lnTo>
                  <a:lnTo>
                    <a:pt x="24410" y="325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67"/>
            <p:cNvSpPr/>
            <p:nvPr/>
          </p:nvSpPr>
          <p:spPr>
            <a:xfrm>
              <a:off x="1239076" y="1237728"/>
              <a:ext cx="0" cy="308610"/>
            </a:xfrm>
            <a:custGeom>
              <a:rect b="b" l="l" r="r" t="t"/>
              <a:pathLst>
                <a:path extrusionOk="0" h="308609" w="120000">
                  <a:moveTo>
                    <a:pt x="0" y="30806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67"/>
            <p:cNvSpPr/>
            <p:nvPr/>
          </p:nvSpPr>
          <p:spPr>
            <a:xfrm>
              <a:off x="1218832" y="1233933"/>
              <a:ext cx="40640" cy="19050"/>
            </a:xfrm>
            <a:custGeom>
              <a:rect b="b" l="l" r="r" t="t"/>
              <a:pathLst>
                <a:path extrusionOk="0" h="19050" w="40640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67"/>
            <p:cNvSpPr/>
            <p:nvPr/>
          </p:nvSpPr>
          <p:spPr>
            <a:xfrm>
              <a:off x="1301985" y="1218064"/>
              <a:ext cx="231140" cy="346710"/>
            </a:xfrm>
            <a:custGeom>
              <a:rect b="b" l="l" r="r" t="t"/>
              <a:pathLst>
                <a:path extrusionOk="0" h="346709" w="231140">
                  <a:moveTo>
                    <a:pt x="0" y="346427"/>
                  </a:moveTo>
                  <a:lnTo>
                    <a:pt x="2309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67"/>
            <p:cNvSpPr/>
            <p:nvPr/>
          </p:nvSpPr>
          <p:spPr>
            <a:xfrm>
              <a:off x="1507589" y="1214897"/>
              <a:ext cx="34290" cy="27305"/>
            </a:xfrm>
            <a:custGeom>
              <a:rect b="b" l="l" r="r" t="t"/>
              <a:pathLst>
                <a:path extrusionOk="0" h="27305" w="34290">
                  <a:moveTo>
                    <a:pt x="0" y="4575"/>
                  </a:moveTo>
                  <a:lnTo>
                    <a:pt x="6814" y="5543"/>
                  </a:lnTo>
                  <a:lnTo>
                    <a:pt x="15179" y="4399"/>
                  </a:lnTo>
                  <a:lnTo>
                    <a:pt x="22819" y="2199"/>
                  </a:lnTo>
                  <a:lnTo>
                    <a:pt x="27455" y="0"/>
                  </a:lnTo>
                  <a:lnTo>
                    <a:pt x="27207" y="5125"/>
                  </a:lnTo>
                  <a:lnTo>
                    <a:pt x="28115" y="13023"/>
                  </a:lnTo>
                  <a:lnTo>
                    <a:pt x="30276" y="21185"/>
                  </a:lnTo>
                  <a:lnTo>
                    <a:pt x="33791" y="271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1305223" y="1218064"/>
              <a:ext cx="231140" cy="346710"/>
            </a:xfrm>
            <a:custGeom>
              <a:rect b="b" l="l" r="r" t="t"/>
              <a:pathLst>
                <a:path extrusionOk="0" h="346709" w="231140">
                  <a:moveTo>
                    <a:pt x="230948" y="34642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1296776" y="1214897"/>
              <a:ext cx="34290" cy="27305"/>
            </a:xfrm>
            <a:custGeom>
              <a:rect b="b" l="l" r="r" t="t"/>
              <a:pathLst>
                <a:path extrusionOk="0" h="27305" w="34290">
                  <a:moveTo>
                    <a:pt x="0" y="27103"/>
                  </a:moveTo>
                  <a:lnTo>
                    <a:pt x="3514" y="21185"/>
                  </a:lnTo>
                  <a:lnTo>
                    <a:pt x="5675" y="13023"/>
                  </a:lnTo>
                  <a:lnTo>
                    <a:pt x="6583" y="5125"/>
                  </a:lnTo>
                  <a:lnTo>
                    <a:pt x="6335" y="0"/>
                  </a:lnTo>
                  <a:lnTo>
                    <a:pt x="10972" y="2199"/>
                  </a:lnTo>
                  <a:lnTo>
                    <a:pt x="18611" y="4399"/>
                  </a:lnTo>
                  <a:lnTo>
                    <a:pt x="26976" y="5543"/>
                  </a:lnTo>
                  <a:lnTo>
                    <a:pt x="33791" y="457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67"/>
            <p:cNvSpPr/>
            <p:nvPr/>
          </p:nvSpPr>
          <p:spPr>
            <a:xfrm>
              <a:off x="1599080" y="1237728"/>
              <a:ext cx="0" cy="308610"/>
            </a:xfrm>
            <a:custGeom>
              <a:rect b="b" l="l" r="r" t="t"/>
              <a:pathLst>
                <a:path extrusionOk="0" h="308609" w="120000">
                  <a:moveTo>
                    <a:pt x="0" y="30806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67"/>
            <p:cNvSpPr/>
            <p:nvPr/>
          </p:nvSpPr>
          <p:spPr>
            <a:xfrm>
              <a:off x="1578836" y="1233933"/>
              <a:ext cx="40640" cy="19050"/>
            </a:xfrm>
            <a:custGeom>
              <a:rect b="b" l="l" r="r" t="t"/>
              <a:pathLst>
                <a:path extrusionOk="0" h="19050" w="40640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1334204" y="1190193"/>
              <a:ext cx="534035" cy="400685"/>
            </a:xfrm>
            <a:custGeom>
              <a:rect b="b" l="l" r="r" t="t"/>
              <a:pathLst>
                <a:path extrusionOk="0" h="400684" w="534035">
                  <a:moveTo>
                    <a:pt x="533995" y="4004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1331153" y="1183074"/>
              <a:ext cx="27940" cy="33020"/>
            </a:xfrm>
            <a:custGeom>
              <a:rect b="b" l="l" r="r" t="t"/>
              <a:pathLst>
                <a:path extrusionOk="0" h="33019" w="27940">
                  <a:moveTo>
                    <a:pt x="3050" y="32546"/>
                  </a:moveTo>
                  <a:lnTo>
                    <a:pt x="4397" y="25784"/>
                  </a:lnTo>
                  <a:lnTo>
                    <a:pt x="3718" y="17353"/>
                  </a:lnTo>
                  <a:lnTo>
                    <a:pt x="1942" y="9590"/>
                  </a:lnTo>
                  <a:lnTo>
                    <a:pt x="0" y="4830"/>
                  </a:lnTo>
                  <a:lnTo>
                    <a:pt x="5113" y="5363"/>
                  </a:lnTo>
                  <a:lnTo>
                    <a:pt x="13062" y="4894"/>
                  </a:lnTo>
                  <a:lnTo>
                    <a:pt x="21346" y="3186"/>
                  </a:lnTo>
                  <a:lnTo>
                    <a:pt x="2746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67"/>
            <p:cNvSpPr/>
            <p:nvPr/>
          </p:nvSpPr>
          <p:spPr>
            <a:xfrm>
              <a:off x="1665228" y="1218064"/>
              <a:ext cx="231140" cy="346710"/>
            </a:xfrm>
            <a:custGeom>
              <a:rect b="b" l="l" r="r" t="t"/>
              <a:pathLst>
                <a:path extrusionOk="0" h="346709" w="231139">
                  <a:moveTo>
                    <a:pt x="230947" y="34642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67"/>
            <p:cNvSpPr/>
            <p:nvPr/>
          </p:nvSpPr>
          <p:spPr>
            <a:xfrm>
              <a:off x="1656780" y="1214897"/>
              <a:ext cx="34290" cy="27305"/>
            </a:xfrm>
            <a:custGeom>
              <a:rect b="b" l="l" r="r" t="t"/>
              <a:pathLst>
                <a:path extrusionOk="0" h="27305" w="34289">
                  <a:moveTo>
                    <a:pt x="0" y="27103"/>
                  </a:moveTo>
                  <a:lnTo>
                    <a:pt x="3514" y="21185"/>
                  </a:lnTo>
                  <a:lnTo>
                    <a:pt x="5675" y="13023"/>
                  </a:lnTo>
                  <a:lnTo>
                    <a:pt x="6583" y="5125"/>
                  </a:lnTo>
                  <a:lnTo>
                    <a:pt x="6335" y="0"/>
                  </a:lnTo>
                  <a:lnTo>
                    <a:pt x="10972" y="2199"/>
                  </a:lnTo>
                  <a:lnTo>
                    <a:pt x="18611" y="4399"/>
                  </a:lnTo>
                  <a:lnTo>
                    <a:pt x="26976" y="5543"/>
                  </a:lnTo>
                  <a:lnTo>
                    <a:pt x="33791" y="457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67"/>
            <p:cNvSpPr/>
            <p:nvPr/>
          </p:nvSpPr>
          <p:spPr>
            <a:xfrm>
              <a:off x="945219" y="678058"/>
              <a:ext cx="231140" cy="346710"/>
            </a:xfrm>
            <a:custGeom>
              <a:rect b="b" l="l" r="r" t="t"/>
              <a:pathLst>
                <a:path extrusionOk="0" h="346709" w="231140">
                  <a:moveTo>
                    <a:pt x="230947" y="34642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>
              <a:off x="936771" y="674890"/>
              <a:ext cx="34290" cy="27305"/>
            </a:xfrm>
            <a:custGeom>
              <a:rect b="b" l="l" r="r" t="t"/>
              <a:pathLst>
                <a:path extrusionOk="0" h="27304" w="34290">
                  <a:moveTo>
                    <a:pt x="0" y="27103"/>
                  </a:moveTo>
                  <a:lnTo>
                    <a:pt x="3514" y="21185"/>
                  </a:lnTo>
                  <a:lnTo>
                    <a:pt x="5675" y="13023"/>
                  </a:lnTo>
                  <a:lnTo>
                    <a:pt x="6583" y="5125"/>
                  </a:lnTo>
                  <a:lnTo>
                    <a:pt x="6335" y="0"/>
                  </a:lnTo>
                  <a:lnTo>
                    <a:pt x="10972" y="2199"/>
                  </a:lnTo>
                  <a:lnTo>
                    <a:pt x="18611" y="4399"/>
                  </a:lnTo>
                  <a:lnTo>
                    <a:pt x="26976" y="5543"/>
                  </a:lnTo>
                  <a:lnTo>
                    <a:pt x="33791" y="457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>
              <a:off x="1239076" y="697722"/>
              <a:ext cx="0" cy="308610"/>
            </a:xfrm>
            <a:custGeom>
              <a:rect b="b" l="l" r="r" t="t"/>
              <a:pathLst>
                <a:path extrusionOk="0" h="308609" w="120000">
                  <a:moveTo>
                    <a:pt x="0" y="30806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>
              <a:off x="1218832" y="693926"/>
              <a:ext cx="40640" cy="19050"/>
            </a:xfrm>
            <a:custGeom>
              <a:rect b="b" l="l" r="r" t="t"/>
              <a:pathLst>
                <a:path extrusionOk="0" h="19050" w="40640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67"/>
            <p:cNvSpPr/>
            <p:nvPr/>
          </p:nvSpPr>
          <p:spPr>
            <a:xfrm>
              <a:off x="1301985" y="678058"/>
              <a:ext cx="231140" cy="346710"/>
            </a:xfrm>
            <a:custGeom>
              <a:rect b="b" l="l" r="r" t="t"/>
              <a:pathLst>
                <a:path extrusionOk="0" h="346709" w="231140">
                  <a:moveTo>
                    <a:pt x="0" y="346427"/>
                  </a:moveTo>
                  <a:lnTo>
                    <a:pt x="2309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67"/>
            <p:cNvSpPr/>
            <p:nvPr/>
          </p:nvSpPr>
          <p:spPr>
            <a:xfrm>
              <a:off x="1507589" y="674890"/>
              <a:ext cx="34290" cy="27305"/>
            </a:xfrm>
            <a:custGeom>
              <a:rect b="b" l="l" r="r" t="t"/>
              <a:pathLst>
                <a:path extrusionOk="0" h="27304" w="34290">
                  <a:moveTo>
                    <a:pt x="0" y="4575"/>
                  </a:moveTo>
                  <a:lnTo>
                    <a:pt x="6814" y="5543"/>
                  </a:lnTo>
                  <a:lnTo>
                    <a:pt x="15179" y="4399"/>
                  </a:lnTo>
                  <a:lnTo>
                    <a:pt x="22819" y="2199"/>
                  </a:lnTo>
                  <a:lnTo>
                    <a:pt x="27455" y="0"/>
                  </a:lnTo>
                  <a:lnTo>
                    <a:pt x="27207" y="5125"/>
                  </a:lnTo>
                  <a:lnTo>
                    <a:pt x="28115" y="13023"/>
                  </a:lnTo>
                  <a:lnTo>
                    <a:pt x="30276" y="21185"/>
                  </a:lnTo>
                  <a:lnTo>
                    <a:pt x="33791" y="271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67"/>
            <p:cNvSpPr/>
            <p:nvPr/>
          </p:nvSpPr>
          <p:spPr>
            <a:xfrm>
              <a:off x="1329961" y="650186"/>
              <a:ext cx="534035" cy="400685"/>
            </a:xfrm>
            <a:custGeom>
              <a:rect b="b" l="l" r="r" t="t"/>
              <a:pathLst>
                <a:path extrusionOk="0" h="400684" w="534035">
                  <a:moveTo>
                    <a:pt x="0" y="400494"/>
                  </a:moveTo>
                  <a:lnTo>
                    <a:pt x="5339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67"/>
            <p:cNvSpPr/>
            <p:nvPr/>
          </p:nvSpPr>
          <p:spPr>
            <a:xfrm>
              <a:off x="1839546" y="643067"/>
              <a:ext cx="27940" cy="33020"/>
            </a:xfrm>
            <a:custGeom>
              <a:rect b="b" l="l" r="r" t="t"/>
              <a:pathLst>
                <a:path extrusionOk="0" h="33020" w="27939">
                  <a:moveTo>
                    <a:pt x="0" y="0"/>
                  </a:moveTo>
                  <a:lnTo>
                    <a:pt x="6114" y="3186"/>
                  </a:lnTo>
                  <a:lnTo>
                    <a:pt x="14398" y="4894"/>
                  </a:lnTo>
                  <a:lnTo>
                    <a:pt x="22348" y="5363"/>
                  </a:lnTo>
                  <a:lnTo>
                    <a:pt x="27461" y="4830"/>
                  </a:lnTo>
                  <a:lnTo>
                    <a:pt x="25518" y="9590"/>
                  </a:lnTo>
                  <a:lnTo>
                    <a:pt x="23743" y="17353"/>
                  </a:lnTo>
                  <a:lnTo>
                    <a:pt x="23063" y="25784"/>
                  </a:lnTo>
                  <a:lnTo>
                    <a:pt x="24410" y="325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67"/>
            <p:cNvSpPr/>
            <p:nvPr/>
          </p:nvSpPr>
          <p:spPr>
            <a:xfrm>
              <a:off x="974200" y="650186"/>
              <a:ext cx="534035" cy="400685"/>
            </a:xfrm>
            <a:custGeom>
              <a:rect b="b" l="l" r="r" t="t"/>
              <a:pathLst>
                <a:path extrusionOk="0" h="400684" w="534035">
                  <a:moveTo>
                    <a:pt x="533995" y="4004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67"/>
            <p:cNvSpPr/>
            <p:nvPr/>
          </p:nvSpPr>
          <p:spPr>
            <a:xfrm>
              <a:off x="971149" y="643067"/>
              <a:ext cx="27940" cy="33020"/>
            </a:xfrm>
            <a:custGeom>
              <a:rect b="b" l="l" r="r" t="t"/>
              <a:pathLst>
                <a:path extrusionOk="0" h="33020" w="27940">
                  <a:moveTo>
                    <a:pt x="3050" y="32546"/>
                  </a:moveTo>
                  <a:lnTo>
                    <a:pt x="4397" y="25784"/>
                  </a:lnTo>
                  <a:lnTo>
                    <a:pt x="3718" y="17353"/>
                  </a:lnTo>
                  <a:lnTo>
                    <a:pt x="1942" y="9590"/>
                  </a:lnTo>
                  <a:lnTo>
                    <a:pt x="0" y="4830"/>
                  </a:lnTo>
                  <a:lnTo>
                    <a:pt x="5113" y="5363"/>
                  </a:lnTo>
                  <a:lnTo>
                    <a:pt x="13062" y="4894"/>
                  </a:lnTo>
                  <a:lnTo>
                    <a:pt x="21346" y="3186"/>
                  </a:lnTo>
                  <a:lnTo>
                    <a:pt x="2746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67"/>
            <p:cNvSpPr/>
            <p:nvPr/>
          </p:nvSpPr>
          <p:spPr>
            <a:xfrm>
              <a:off x="1305223" y="678058"/>
              <a:ext cx="231140" cy="346710"/>
            </a:xfrm>
            <a:custGeom>
              <a:rect b="b" l="l" r="r" t="t"/>
              <a:pathLst>
                <a:path extrusionOk="0" h="346709" w="231140">
                  <a:moveTo>
                    <a:pt x="230948" y="34642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67"/>
            <p:cNvSpPr/>
            <p:nvPr/>
          </p:nvSpPr>
          <p:spPr>
            <a:xfrm>
              <a:off x="1296776" y="674890"/>
              <a:ext cx="34290" cy="27305"/>
            </a:xfrm>
            <a:custGeom>
              <a:rect b="b" l="l" r="r" t="t"/>
              <a:pathLst>
                <a:path extrusionOk="0" h="27304" w="34290">
                  <a:moveTo>
                    <a:pt x="0" y="27103"/>
                  </a:moveTo>
                  <a:lnTo>
                    <a:pt x="3514" y="21185"/>
                  </a:lnTo>
                  <a:lnTo>
                    <a:pt x="5675" y="13023"/>
                  </a:lnTo>
                  <a:lnTo>
                    <a:pt x="6583" y="5125"/>
                  </a:lnTo>
                  <a:lnTo>
                    <a:pt x="6335" y="0"/>
                  </a:lnTo>
                  <a:lnTo>
                    <a:pt x="10972" y="2199"/>
                  </a:lnTo>
                  <a:lnTo>
                    <a:pt x="18611" y="4399"/>
                  </a:lnTo>
                  <a:lnTo>
                    <a:pt x="26976" y="5543"/>
                  </a:lnTo>
                  <a:lnTo>
                    <a:pt x="33791" y="457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67"/>
            <p:cNvSpPr/>
            <p:nvPr/>
          </p:nvSpPr>
          <p:spPr>
            <a:xfrm>
              <a:off x="1599080" y="697722"/>
              <a:ext cx="0" cy="308610"/>
            </a:xfrm>
            <a:custGeom>
              <a:rect b="b" l="l" r="r" t="t"/>
              <a:pathLst>
                <a:path extrusionOk="0" h="308609" w="120000">
                  <a:moveTo>
                    <a:pt x="0" y="30806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67"/>
            <p:cNvSpPr/>
            <p:nvPr/>
          </p:nvSpPr>
          <p:spPr>
            <a:xfrm>
              <a:off x="1578836" y="693926"/>
              <a:ext cx="40640" cy="19050"/>
            </a:xfrm>
            <a:custGeom>
              <a:rect b="b" l="l" r="r" t="t"/>
              <a:pathLst>
                <a:path extrusionOk="0" h="19050" w="40640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67"/>
            <p:cNvSpPr/>
            <p:nvPr/>
          </p:nvSpPr>
          <p:spPr>
            <a:xfrm>
              <a:off x="1661989" y="678058"/>
              <a:ext cx="231140" cy="346710"/>
            </a:xfrm>
            <a:custGeom>
              <a:rect b="b" l="l" r="r" t="t"/>
              <a:pathLst>
                <a:path extrusionOk="0" h="346709" w="231139">
                  <a:moveTo>
                    <a:pt x="0" y="346427"/>
                  </a:moveTo>
                  <a:lnTo>
                    <a:pt x="2309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67"/>
            <p:cNvSpPr/>
            <p:nvPr/>
          </p:nvSpPr>
          <p:spPr>
            <a:xfrm>
              <a:off x="1867594" y="674890"/>
              <a:ext cx="34290" cy="27305"/>
            </a:xfrm>
            <a:custGeom>
              <a:rect b="b" l="l" r="r" t="t"/>
              <a:pathLst>
                <a:path extrusionOk="0" h="27304" w="34289">
                  <a:moveTo>
                    <a:pt x="0" y="4575"/>
                  </a:moveTo>
                  <a:lnTo>
                    <a:pt x="6814" y="5543"/>
                  </a:lnTo>
                  <a:lnTo>
                    <a:pt x="15179" y="4399"/>
                  </a:lnTo>
                  <a:lnTo>
                    <a:pt x="22819" y="2199"/>
                  </a:lnTo>
                  <a:lnTo>
                    <a:pt x="27455" y="0"/>
                  </a:lnTo>
                  <a:lnTo>
                    <a:pt x="27207" y="5125"/>
                  </a:lnTo>
                  <a:lnTo>
                    <a:pt x="28115" y="13023"/>
                  </a:lnTo>
                  <a:lnTo>
                    <a:pt x="30276" y="21185"/>
                  </a:lnTo>
                  <a:lnTo>
                    <a:pt x="33791" y="271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1" name="Google Shape;741;p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4594" y="212370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7"/>
          <p:cNvSpPr txBox="1"/>
          <p:nvPr/>
        </p:nvSpPr>
        <p:spPr>
          <a:xfrm>
            <a:off x="504393" y="2050242"/>
            <a:ext cx="164465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loss function is  shown for only one training  example.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3" name="Google Shape;743;p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32816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7"/>
          <p:cNvSpPr txBox="1"/>
          <p:nvPr>
            <p:ph type="title"/>
          </p:nvPr>
        </p:nvSpPr>
        <p:spPr>
          <a:xfrm>
            <a:off x="2783928" y="150781"/>
            <a:ext cx="990600" cy="370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 u="sng"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1000" u="sng"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 u="sng"/>
              <a:t>(</a:t>
            </a:r>
            <a:r>
              <a:rPr i="1" lang="en-US" sz="1000" u="sng"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 u="sng"/>
              <a:t>)</a:t>
            </a:r>
            <a:r>
              <a:rPr lang="en-US" sz="1000"/>
              <a:t>  </a:t>
            </a:r>
            <a:r>
              <a:rPr baseline="-25000" lang="en-US" sz="1500"/>
              <a:t>=  </a:t>
            </a:r>
            <a:r>
              <a:rPr i="1" lang="en-US" sz="1000" u="sng"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1000" u="sng"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 u="sng"/>
              <a:t>(</a:t>
            </a:r>
            <a:r>
              <a:rPr i="1" lang="en-US" sz="1000" u="sng"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 u="sng"/>
              <a:t>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75565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i="1" lang="en-US" sz="1000">
                <a:latin typeface="Calibri"/>
                <a:ea typeface="Calibri"/>
                <a:cs typeface="Calibri"/>
                <a:sym typeface="Calibri"/>
              </a:rPr>
              <a:t>∂W </a:t>
            </a:r>
            <a:r>
              <a:rPr baseline="30000" lang="en-US" sz="1050">
                <a:latin typeface="Lucida Sans"/>
                <a:ea typeface="Lucida Sans"/>
                <a:cs typeface="Lucida Sans"/>
                <a:sym typeface="Lucida Sans"/>
              </a:rPr>
              <a:t>∗	</a:t>
            </a:r>
            <a:r>
              <a:rPr i="1" lang="en-US" sz="1000"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>
                <a:latin typeface="Verdana"/>
                <a:ea typeface="Verdana"/>
                <a:cs typeface="Verdana"/>
                <a:sym typeface="Verdana"/>
              </a:rPr>
              <a:t>2</a:t>
            </a:r>
            <a:endParaRPr baseline="-25000" sz="1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5" name="Google Shape;745;p67"/>
          <p:cNvSpPr txBox="1"/>
          <p:nvPr/>
        </p:nvSpPr>
        <p:spPr>
          <a:xfrm>
            <a:off x="3766807" y="182194"/>
            <a:ext cx="629920" cy="3606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552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0325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 </a:t>
            </a:r>
            <a:r>
              <a:rPr baseline="30000" lang="en-US" sz="10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endParaRPr baseline="30000" sz="10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46" name="Google Shape;746;p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78200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7"/>
          <p:cNvSpPr txBox="1"/>
          <p:nvPr/>
        </p:nvSpPr>
        <p:spPr>
          <a:xfrm>
            <a:off x="2783928" y="604615"/>
            <a:ext cx="990600" cy="370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	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8" name="Google Shape;748;p67"/>
          <p:cNvSpPr txBox="1"/>
          <p:nvPr/>
        </p:nvSpPr>
        <p:spPr>
          <a:xfrm>
            <a:off x="3766807" y="636028"/>
            <a:ext cx="1069975" cy="3606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552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0325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Google Shape;749;p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110943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7"/>
          <p:cNvSpPr txBox="1"/>
          <p:nvPr/>
        </p:nvSpPr>
        <p:spPr>
          <a:xfrm>
            <a:off x="2760357" y="1035969"/>
            <a:ext cx="27724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already seen how to calculate the expres-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7"/>
          <p:cNvSpPr txBox="1"/>
          <p:nvPr/>
        </p:nvSpPr>
        <p:spPr>
          <a:xfrm>
            <a:off x="2760357" y="1187797"/>
            <a:ext cx="27736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sion in the boxes when we learnt backpropagation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7"/>
          <p:cNvSpPr txBox="1"/>
          <p:nvPr/>
        </p:nvSpPr>
        <p:spPr>
          <a:xfrm>
            <a:off x="3136404" y="1425937"/>
            <a:ext cx="1041400" cy="370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	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3" name="Google Shape;753;p67"/>
          <p:cNvSpPr txBox="1"/>
          <p:nvPr/>
        </p:nvSpPr>
        <p:spPr>
          <a:xfrm>
            <a:off x="3894645" y="1896880"/>
            <a:ext cx="5334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4" name="Google Shape;754;p67"/>
          <p:cNvSpPr txBox="1"/>
          <p:nvPr/>
        </p:nvSpPr>
        <p:spPr>
          <a:xfrm>
            <a:off x="4481753" y="1786930"/>
            <a:ext cx="8509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67"/>
          <p:cNvSpPr txBox="1"/>
          <p:nvPr/>
        </p:nvSpPr>
        <p:spPr>
          <a:xfrm>
            <a:off x="3834179" y="1858152"/>
            <a:ext cx="118110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xˆ	i	i	i	i</a:t>
            </a: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6" name="Google Shape;756;p67"/>
          <p:cNvSpPr txBox="1"/>
          <p:nvPr/>
        </p:nvSpPr>
        <p:spPr>
          <a:xfrm>
            <a:off x="3595192" y="1801220"/>
            <a:ext cx="153860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∇   {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 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 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7" name="Google Shape;757;p67"/>
          <p:cNvSpPr txBox="1"/>
          <p:nvPr/>
        </p:nvSpPr>
        <p:spPr>
          <a:xfrm>
            <a:off x="3569792" y="1991009"/>
            <a:ext cx="7569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8" name="Google Shape;758;p6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59" name="Google Shape;759;p6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1" name="Google Shape;761;p6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12/55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763" name="Google Shape;763;p67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98425"/>
            <a:ext cx="5409060" cy="29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9"/>
          <p:cNvSpPr txBox="1"/>
          <p:nvPr/>
        </p:nvSpPr>
        <p:spPr>
          <a:xfrm>
            <a:off x="347294" y="1139238"/>
            <a:ext cx="3975100" cy="416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12700" marR="508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7.3: Regularization in autoencoders  (Motivation)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Google Shape;774;p6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75" name="Google Shape;775;p6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7" name="Google Shape;777;p69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23/55</a:t>
            </a:r>
            <a:endParaRPr/>
          </a:p>
        </p:txBody>
      </p:sp>
      <p:sp>
        <p:nvSpPr>
          <p:cNvPr id="778" name="Google Shape;778;p6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779" name="Google Shape;779;p6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73"/>
          <p:cNvGrpSpPr/>
          <p:nvPr/>
        </p:nvGrpSpPr>
        <p:grpSpPr>
          <a:xfrm>
            <a:off x="429520" y="291101"/>
            <a:ext cx="2026146" cy="1306138"/>
            <a:chOff x="429520" y="291101"/>
            <a:chExt cx="2026146" cy="1306138"/>
          </a:xfrm>
        </p:grpSpPr>
        <p:pic>
          <p:nvPicPr>
            <p:cNvPr id="785" name="Google Shape;785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525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Google Shape;786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9529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Google Shape;787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09534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8" name="Google Shape;788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9538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9" name="Google Shape;789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520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Google Shape;790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9525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9529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9534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69538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29542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9525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6" name="Google Shape;796;p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9529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7" name="Google Shape;797;p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09534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" name="Google Shape;798;p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69538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9" name="Google Shape;799;p73"/>
          <p:cNvSpPr txBox="1"/>
          <p:nvPr/>
        </p:nvSpPr>
        <p:spPr>
          <a:xfrm>
            <a:off x="2194648" y="1352459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0" name="Google Shape;800;p73"/>
          <p:cNvSpPr txBox="1"/>
          <p:nvPr/>
        </p:nvSpPr>
        <p:spPr>
          <a:xfrm>
            <a:off x="1140586" y="1110296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73"/>
          <p:cNvSpPr txBox="1"/>
          <p:nvPr/>
        </p:nvSpPr>
        <p:spPr>
          <a:xfrm>
            <a:off x="2580043" y="841056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73"/>
          <p:cNvSpPr txBox="1"/>
          <p:nvPr/>
        </p:nvSpPr>
        <p:spPr>
          <a:xfrm>
            <a:off x="1115186" y="521359"/>
            <a:ext cx="280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3" name="Google Shape;803;p73"/>
          <p:cNvSpPr txBox="1"/>
          <p:nvPr/>
        </p:nvSpPr>
        <p:spPr>
          <a:xfrm>
            <a:off x="2194642" y="289774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04" name="Google Shape;804;p73"/>
          <p:cNvGrpSpPr/>
          <p:nvPr/>
        </p:nvGrpSpPr>
        <p:grpSpPr>
          <a:xfrm>
            <a:off x="362580" y="224161"/>
            <a:ext cx="2160270" cy="1440437"/>
            <a:chOff x="362580" y="224161"/>
            <a:chExt cx="2160270" cy="1440437"/>
          </a:xfrm>
        </p:grpSpPr>
        <p:sp>
          <p:nvSpPr>
            <p:cNvPr id="805" name="Google Shape;805;p73"/>
            <p:cNvSpPr/>
            <p:nvPr/>
          </p:nvSpPr>
          <p:spPr>
            <a:xfrm>
              <a:off x="362580" y="764168"/>
              <a:ext cx="2160270" cy="900430"/>
            </a:xfrm>
            <a:custGeom>
              <a:rect b="b" l="l" r="r" t="t"/>
              <a:pathLst>
                <a:path extrusionOk="0" h="900430" w="2160270">
                  <a:moveTo>
                    <a:pt x="360004" y="710220"/>
                  </a:moveTo>
                  <a:lnTo>
                    <a:pt x="360004" y="729797"/>
                  </a:lnTo>
                  <a:lnTo>
                    <a:pt x="366784" y="679342"/>
                  </a:lnTo>
                  <a:lnTo>
                    <a:pt x="385916" y="634005"/>
                  </a:lnTo>
                  <a:lnTo>
                    <a:pt x="415592" y="595594"/>
                  </a:lnTo>
                  <a:lnTo>
                    <a:pt x="454003" y="565918"/>
                  </a:lnTo>
                  <a:lnTo>
                    <a:pt x="499340" y="546785"/>
                  </a:lnTo>
                  <a:lnTo>
                    <a:pt x="549795" y="540006"/>
                  </a:lnTo>
                  <a:lnTo>
                    <a:pt x="1610231" y="540006"/>
                  </a:lnTo>
                  <a:lnTo>
                    <a:pt x="1660686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3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3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6" y="893231"/>
                  </a:lnTo>
                  <a:lnTo>
                    <a:pt x="1610231" y="900010"/>
                  </a:lnTo>
                  <a:lnTo>
                    <a:pt x="549795" y="900010"/>
                  </a:lnTo>
                  <a:lnTo>
                    <a:pt x="499340" y="893231"/>
                  </a:lnTo>
                  <a:lnTo>
                    <a:pt x="454003" y="874099"/>
                  </a:lnTo>
                  <a:lnTo>
                    <a:pt x="415592" y="844423"/>
                  </a:lnTo>
                  <a:lnTo>
                    <a:pt x="385916" y="806011"/>
                  </a:lnTo>
                  <a:lnTo>
                    <a:pt x="366784" y="760674"/>
                  </a:lnTo>
                  <a:lnTo>
                    <a:pt x="360004" y="710220"/>
                  </a:lnTo>
                  <a:close/>
                </a:path>
                <a:path extrusionOk="0" h="900430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7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3"/>
            <p:cNvSpPr/>
            <p:nvPr/>
          </p:nvSpPr>
          <p:spPr>
            <a:xfrm>
              <a:off x="1442594" y="1133156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3"/>
            <p:cNvSpPr/>
            <p:nvPr/>
          </p:nvSpPr>
          <p:spPr>
            <a:xfrm>
              <a:off x="1416277" y="1128222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3"/>
            <p:cNvSpPr/>
            <p:nvPr/>
          </p:nvSpPr>
          <p:spPr>
            <a:xfrm>
              <a:off x="722585" y="224161"/>
              <a:ext cx="1440180" cy="360045"/>
            </a:xfrm>
            <a:custGeom>
              <a:rect b="b" l="l" r="r" t="t"/>
              <a:pathLst>
                <a:path extrusionOk="0" h="360045" w="144018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8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5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3"/>
            <p:cNvSpPr/>
            <p:nvPr/>
          </p:nvSpPr>
          <p:spPr>
            <a:xfrm>
              <a:off x="1442594" y="593149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3"/>
            <p:cNvSpPr/>
            <p:nvPr/>
          </p:nvSpPr>
          <p:spPr>
            <a:xfrm>
              <a:off x="1416277" y="588215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1" name="Google Shape;811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3"/>
          <p:cNvSpPr txBox="1"/>
          <p:nvPr/>
        </p:nvSpPr>
        <p:spPr>
          <a:xfrm>
            <a:off x="3238995" y="100836"/>
            <a:ext cx="2319655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poor generalization could hap-  pen even in undercomplete autoen-  coders it is an even more serious prob-  lem for overcomplete auto encoders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(as stated earlier) the  model  can simply learn to copy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then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31750" rtl="0" algn="just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poor generalization, we need  to introduce regularization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3" name="Google Shape;813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96" y="912583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1466760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5" name="Google Shape;815;p7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16" name="Google Shape;816;p7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7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p7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24/55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7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820" name="Google Shape;820;p73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75"/>
          <p:cNvGrpSpPr/>
          <p:nvPr/>
        </p:nvGrpSpPr>
        <p:grpSpPr>
          <a:xfrm>
            <a:off x="429520" y="291101"/>
            <a:ext cx="2026146" cy="1306138"/>
            <a:chOff x="429520" y="291101"/>
            <a:chExt cx="2026146" cy="1306138"/>
          </a:xfrm>
        </p:grpSpPr>
        <p:pic>
          <p:nvPicPr>
            <p:cNvPr id="826" name="Google Shape;826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525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9529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8" name="Google Shape;828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09534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Google Shape;829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9538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" name="Google Shape;830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520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p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9525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Google Shape;832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9529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3" name="Google Shape;833;p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9534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4" name="Google Shape;834;p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69538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5" name="Google Shape;835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29542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6" name="Google Shape;836;p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9525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7" name="Google Shape;837;p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9529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Google Shape;838;p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09534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9" name="Google Shape;839;p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69538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0" name="Google Shape;840;p75"/>
          <p:cNvSpPr txBox="1"/>
          <p:nvPr/>
        </p:nvSpPr>
        <p:spPr>
          <a:xfrm>
            <a:off x="2194648" y="1352459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1" name="Google Shape;841;p75"/>
          <p:cNvSpPr txBox="1"/>
          <p:nvPr/>
        </p:nvSpPr>
        <p:spPr>
          <a:xfrm>
            <a:off x="1140586" y="1110296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75"/>
          <p:cNvSpPr txBox="1"/>
          <p:nvPr/>
        </p:nvSpPr>
        <p:spPr>
          <a:xfrm>
            <a:off x="2580043" y="841056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75"/>
          <p:cNvSpPr txBox="1"/>
          <p:nvPr/>
        </p:nvSpPr>
        <p:spPr>
          <a:xfrm>
            <a:off x="1115186" y="521359"/>
            <a:ext cx="280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4" name="Google Shape;844;p75"/>
          <p:cNvSpPr txBox="1"/>
          <p:nvPr/>
        </p:nvSpPr>
        <p:spPr>
          <a:xfrm>
            <a:off x="2194642" y="289774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45" name="Google Shape;845;p75"/>
          <p:cNvGrpSpPr/>
          <p:nvPr/>
        </p:nvGrpSpPr>
        <p:grpSpPr>
          <a:xfrm>
            <a:off x="362580" y="224161"/>
            <a:ext cx="2160270" cy="1440437"/>
            <a:chOff x="362580" y="224161"/>
            <a:chExt cx="2160270" cy="1440437"/>
          </a:xfrm>
        </p:grpSpPr>
        <p:sp>
          <p:nvSpPr>
            <p:cNvPr id="846" name="Google Shape;846;p75"/>
            <p:cNvSpPr/>
            <p:nvPr/>
          </p:nvSpPr>
          <p:spPr>
            <a:xfrm>
              <a:off x="362580" y="764168"/>
              <a:ext cx="2160270" cy="900430"/>
            </a:xfrm>
            <a:custGeom>
              <a:rect b="b" l="l" r="r" t="t"/>
              <a:pathLst>
                <a:path extrusionOk="0" h="900430" w="2160270">
                  <a:moveTo>
                    <a:pt x="360004" y="710220"/>
                  </a:moveTo>
                  <a:lnTo>
                    <a:pt x="360004" y="729797"/>
                  </a:lnTo>
                  <a:lnTo>
                    <a:pt x="366784" y="679342"/>
                  </a:lnTo>
                  <a:lnTo>
                    <a:pt x="385916" y="634005"/>
                  </a:lnTo>
                  <a:lnTo>
                    <a:pt x="415592" y="595594"/>
                  </a:lnTo>
                  <a:lnTo>
                    <a:pt x="454003" y="565918"/>
                  </a:lnTo>
                  <a:lnTo>
                    <a:pt x="499340" y="546785"/>
                  </a:lnTo>
                  <a:lnTo>
                    <a:pt x="549795" y="540006"/>
                  </a:lnTo>
                  <a:lnTo>
                    <a:pt x="1610231" y="540006"/>
                  </a:lnTo>
                  <a:lnTo>
                    <a:pt x="1660686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3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3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6" y="893231"/>
                  </a:lnTo>
                  <a:lnTo>
                    <a:pt x="1610231" y="900010"/>
                  </a:lnTo>
                  <a:lnTo>
                    <a:pt x="549795" y="900010"/>
                  </a:lnTo>
                  <a:lnTo>
                    <a:pt x="499340" y="893231"/>
                  </a:lnTo>
                  <a:lnTo>
                    <a:pt x="454003" y="874099"/>
                  </a:lnTo>
                  <a:lnTo>
                    <a:pt x="415592" y="844423"/>
                  </a:lnTo>
                  <a:lnTo>
                    <a:pt x="385916" y="806011"/>
                  </a:lnTo>
                  <a:lnTo>
                    <a:pt x="366784" y="760674"/>
                  </a:lnTo>
                  <a:lnTo>
                    <a:pt x="360004" y="710220"/>
                  </a:lnTo>
                  <a:close/>
                </a:path>
                <a:path extrusionOk="0" h="900430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7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75"/>
            <p:cNvSpPr/>
            <p:nvPr/>
          </p:nvSpPr>
          <p:spPr>
            <a:xfrm>
              <a:off x="1442594" y="1133156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75"/>
            <p:cNvSpPr/>
            <p:nvPr/>
          </p:nvSpPr>
          <p:spPr>
            <a:xfrm>
              <a:off x="1416277" y="1128222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75"/>
            <p:cNvSpPr/>
            <p:nvPr/>
          </p:nvSpPr>
          <p:spPr>
            <a:xfrm>
              <a:off x="722585" y="224161"/>
              <a:ext cx="1440180" cy="360045"/>
            </a:xfrm>
            <a:custGeom>
              <a:rect b="b" l="l" r="r" t="t"/>
              <a:pathLst>
                <a:path extrusionOk="0" h="360045" w="144018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8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5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75"/>
            <p:cNvSpPr/>
            <p:nvPr/>
          </p:nvSpPr>
          <p:spPr>
            <a:xfrm>
              <a:off x="1442594" y="593149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75"/>
            <p:cNvSpPr/>
            <p:nvPr/>
          </p:nvSpPr>
          <p:spPr>
            <a:xfrm>
              <a:off x="1416277" y="588215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2" name="Google Shape;852;p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5"/>
          <p:cNvSpPr txBox="1"/>
          <p:nvPr>
            <p:ph type="title"/>
          </p:nvPr>
        </p:nvSpPr>
        <p:spPr>
          <a:xfrm>
            <a:off x="3238995" y="100836"/>
            <a:ext cx="232029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simplest solution is to add a L</a:t>
            </a:r>
            <a:r>
              <a:rPr baseline="-25000" lang="en-US" sz="1200"/>
              <a:t>2</a:t>
            </a:r>
            <a:r>
              <a:rPr lang="en-US" sz="1100"/>
              <a:t>-  regularization term to the objective  function</a:t>
            </a:r>
            <a:endParaRPr sz="1100"/>
          </a:p>
        </p:txBody>
      </p:sp>
      <p:sp>
        <p:nvSpPr>
          <p:cNvPr id="854" name="Google Shape;854;p75"/>
          <p:cNvSpPr txBox="1"/>
          <p:nvPr/>
        </p:nvSpPr>
        <p:spPr>
          <a:xfrm>
            <a:off x="3404577" y="827441"/>
            <a:ext cx="2565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75"/>
          <p:cNvSpPr txBox="1"/>
          <p:nvPr/>
        </p:nvSpPr>
        <p:spPr>
          <a:xfrm>
            <a:off x="3824744" y="733715"/>
            <a:ext cx="1212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75"/>
          <p:cNvSpPr txBox="1"/>
          <p:nvPr/>
        </p:nvSpPr>
        <p:spPr>
          <a:xfrm>
            <a:off x="3238995" y="922475"/>
            <a:ext cx="7581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θ,w,w</a:t>
            </a:r>
            <a:r>
              <a:rPr baseline="30000"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75"/>
          <p:cNvSpPr txBox="1"/>
          <p:nvPr/>
        </p:nvSpPr>
        <p:spPr>
          <a:xfrm>
            <a:off x="4037164" y="691589"/>
            <a:ext cx="3289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	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75"/>
          <p:cNvSpPr txBox="1"/>
          <p:nvPr/>
        </p:nvSpPr>
        <p:spPr>
          <a:xfrm>
            <a:off x="3984662" y="695819"/>
            <a:ext cx="448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 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9" name="Google Shape;859;p75"/>
          <p:cNvSpPr txBox="1"/>
          <p:nvPr/>
        </p:nvSpPr>
        <p:spPr>
          <a:xfrm>
            <a:off x="3997705" y="1030972"/>
            <a:ext cx="42925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75"/>
          <p:cNvSpPr txBox="1"/>
          <p:nvPr/>
        </p:nvSpPr>
        <p:spPr>
          <a:xfrm>
            <a:off x="4541062" y="885544"/>
            <a:ext cx="4464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	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75"/>
          <p:cNvSpPr txBox="1"/>
          <p:nvPr/>
        </p:nvSpPr>
        <p:spPr>
          <a:xfrm>
            <a:off x="4407992" y="807566"/>
            <a:ext cx="121729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632460" marR="0" rtl="0" algn="l">
              <a:lnSpc>
                <a:spcPct val="6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8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  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+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ǁ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ǁ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62" name="Google Shape;862;p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96" y="136070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75"/>
          <p:cNvSpPr txBox="1"/>
          <p:nvPr/>
        </p:nvSpPr>
        <p:spPr>
          <a:xfrm>
            <a:off x="3264395" y="1275231"/>
            <a:ext cx="226822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very easy to implement and  just adds a term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λW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gradient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75"/>
          <p:cNvSpPr txBox="1"/>
          <p:nvPr/>
        </p:nvSpPr>
        <p:spPr>
          <a:xfrm>
            <a:off x="3254171" y="1619375"/>
            <a:ext cx="23044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aseline="30000" i="1" lang="en-US" sz="12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baseline="3000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aseline="3000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(and  similarly  for  other  para-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75"/>
          <p:cNvSpPr txBox="1"/>
          <p:nvPr/>
        </p:nvSpPr>
        <p:spPr>
          <a:xfrm>
            <a:off x="3264395" y="1704478"/>
            <a:ext cx="480695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1440" marR="0" rtl="0" algn="l">
              <a:lnSpc>
                <a:spcPct val="102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meters)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6" name="Google Shape;866;p7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67" name="Google Shape;867;p7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7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9" name="Google Shape;869;p7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25/55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7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871" name="Google Shape;871;p75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78"/>
          <p:cNvGrpSpPr/>
          <p:nvPr/>
        </p:nvGrpSpPr>
        <p:grpSpPr>
          <a:xfrm>
            <a:off x="789525" y="1371115"/>
            <a:ext cx="1306137" cy="226124"/>
            <a:chOff x="789525" y="1371115"/>
            <a:chExt cx="1306137" cy="226124"/>
          </a:xfrm>
        </p:grpSpPr>
        <p:pic>
          <p:nvPicPr>
            <p:cNvPr id="877" name="Google Shape;877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525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8" name="Google Shape;878;p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9529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" name="Google Shape;879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09533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" name="Google Shape;880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9538" y="137111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Google Shape;881;p78"/>
          <p:cNvGrpSpPr/>
          <p:nvPr/>
        </p:nvGrpSpPr>
        <p:grpSpPr>
          <a:xfrm>
            <a:off x="429520" y="831108"/>
            <a:ext cx="946133" cy="226124"/>
            <a:chOff x="429520" y="831108"/>
            <a:chExt cx="946133" cy="226124"/>
          </a:xfrm>
        </p:grpSpPr>
        <p:pic>
          <p:nvPicPr>
            <p:cNvPr id="882" name="Google Shape;882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520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Google Shape;883;p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9525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Google Shape;884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9529" y="83110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5" name="Google Shape;885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9534" y="831108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9538" y="831108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542" y="831108"/>
            <a:ext cx="226124" cy="226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78"/>
          <p:cNvGrpSpPr/>
          <p:nvPr/>
        </p:nvGrpSpPr>
        <p:grpSpPr>
          <a:xfrm>
            <a:off x="789525" y="291101"/>
            <a:ext cx="586128" cy="226124"/>
            <a:chOff x="789525" y="291101"/>
            <a:chExt cx="586128" cy="226124"/>
          </a:xfrm>
        </p:grpSpPr>
        <p:pic>
          <p:nvPicPr>
            <p:cNvPr id="889" name="Google Shape;889;p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9525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" name="Google Shape;890;p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9529" y="29110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1" name="Google Shape;891;p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9534" y="291101"/>
            <a:ext cx="226124" cy="2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69538" y="291101"/>
            <a:ext cx="226124" cy="22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8"/>
          <p:cNvSpPr txBox="1"/>
          <p:nvPr/>
        </p:nvSpPr>
        <p:spPr>
          <a:xfrm>
            <a:off x="1140586" y="1110296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78"/>
          <p:cNvSpPr txBox="1"/>
          <p:nvPr/>
        </p:nvSpPr>
        <p:spPr>
          <a:xfrm>
            <a:off x="1115186" y="521359"/>
            <a:ext cx="280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95" name="Google Shape;895;p78"/>
          <p:cNvGraphicFramePr/>
          <p:nvPr/>
        </p:nvGraphicFramePr>
        <p:xfrm>
          <a:off x="1442594" y="240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{7D416154-4978-42B4-8F6E-52274CB95610}</a:tableStyleId>
              </a:tblPr>
              <a:tblGrid>
                <a:gridCol w="1536700"/>
                <a:gridCol w="2781300"/>
              </a:tblGrid>
              <a:tr h="6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89940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xˆ</a:t>
                      </a:r>
                      <a:r>
                        <a:rPr b="1" baseline="-25000" lang="en-US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aseline="-2500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7815" marR="231775" rtl="0" algn="l">
                        <a:lnSpc>
                          <a:spcPct val="102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Another trick is to tie the weights of  the  encoder  and  decoder  i.e.,  </a:t>
                      </a: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r>
                        <a:rPr baseline="30000"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∗   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97815" marR="0" rtl="0" algn="l">
                        <a:lnSpc>
                          <a:spcPct val="5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i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825" marB="0" marR="0" marL="0"/>
                </a:tc>
              </a:tr>
              <a:tr h="19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effectively reduces the capacity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179050">
                <a:tc>
                  <a:txBody>
                    <a:bodyPr/>
                    <a:lstStyle/>
                    <a:p>
                      <a:pPr indent="0" lvl="0" marL="0" marR="290195" rtl="0" algn="r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781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Autoencoder and acts as a regular-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7815" marR="0" rtl="0" algn="l">
                        <a:lnSpc>
                          <a:spcPct val="10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izer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247400">
                <a:tc>
                  <a:txBody>
                    <a:bodyPr/>
                    <a:lstStyle/>
                    <a:p>
                      <a:pPr indent="0" lvl="0" marL="789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-US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aseline="-2500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97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896" name="Google Shape;896;p78"/>
          <p:cNvSpPr/>
          <p:nvPr/>
        </p:nvSpPr>
        <p:spPr>
          <a:xfrm>
            <a:off x="722585" y="1304175"/>
            <a:ext cx="1440180" cy="360045"/>
          </a:xfrm>
          <a:custGeom>
            <a:rect b="b" l="l" r="r" t="t"/>
            <a:pathLst>
              <a:path extrusionOk="0" h="360044" w="1440180">
                <a:moveTo>
                  <a:pt x="0" y="170213"/>
                </a:moveTo>
                <a:lnTo>
                  <a:pt x="0" y="189790"/>
                </a:lnTo>
                <a:lnTo>
                  <a:pt x="6779" y="139336"/>
                </a:lnTo>
                <a:lnTo>
                  <a:pt x="25911" y="93999"/>
                </a:lnTo>
                <a:lnTo>
                  <a:pt x="55587" y="55587"/>
                </a:lnTo>
                <a:lnTo>
                  <a:pt x="93999" y="25911"/>
                </a:lnTo>
                <a:lnTo>
                  <a:pt x="139336" y="6779"/>
                </a:lnTo>
                <a:lnTo>
                  <a:pt x="189790" y="0"/>
                </a:lnTo>
                <a:lnTo>
                  <a:pt x="1250227" y="0"/>
                </a:lnTo>
                <a:lnTo>
                  <a:pt x="1300681" y="6779"/>
                </a:lnTo>
                <a:lnTo>
                  <a:pt x="1346018" y="25911"/>
                </a:lnTo>
                <a:lnTo>
                  <a:pt x="1384429" y="55587"/>
                </a:lnTo>
                <a:lnTo>
                  <a:pt x="1414106" y="93999"/>
                </a:lnTo>
                <a:lnTo>
                  <a:pt x="1433238" y="139336"/>
                </a:lnTo>
                <a:lnTo>
                  <a:pt x="1440017" y="189790"/>
                </a:lnTo>
                <a:lnTo>
                  <a:pt x="1440017" y="170213"/>
                </a:lnTo>
                <a:lnTo>
                  <a:pt x="1433238" y="220668"/>
                </a:lnTo>
                <a:lnTo>
                  <a:pt x="1414106" y="266005"/>
                </a:lnTo>
                <a:lnTo>
                  <a:pt x="1384429" y="304416"/>
                </a:lnTo>
                <a:lnTo>
                  <a:pt x="1346018" y="334092"/>
                </a:lnTo>
                <a:lnTo>
                  <a:pt x="1300681" y="353224"/>
                </a:lnTo>
                <a:lnTo>
                  <a:pt x="1250227" y="360004"/>
                </a:lnTo>
                <a:lnTo>
                  <a:pt x="189790" y="360004"/>
                </a:lnTo>
                <a:lnTo>
                  <a:pt x="139336" y="353224"/>
                </a:lnTo>
                <a:lnTo>
                  <a:pt x="93999" y="334092"/>
                </a:lnTo>
                <a:lnTo>
                  <a:pt x="55587" y="304416"/>
                </a:lnTo>
                <a:lnTo>
                  <a:pt x="25911" y="266005"/>
                </a:lnTo>
                <a:lnTo>
                  <a:pt x="6779" y="220668"/>
                </a:lnTo>
                <a:lnTo>
                  <a:pt x="0" y="170213"/>
                </a:lnTo>
                <a:close/>
              </a:path>
            </a:pathLst>
          </a:custGeom>
          <a:noFill/>
          <a:ln cap="flat" cmpd="sng" w="10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78"/>
          <p:cNvSpPr/>
          <p:nvPr/>
        </p:nvSpPr>
        <p:spPr>
          <a:xfrm>
            <a:off x="362580" y="764168"/>
            <a:ext cx="2160270" cy="360045"/>
          </a:xfrm>
          <a:custGeom>
            <a:rect b="b" l="l" r="r" t="t"/>
            <a:pathLst>
              <a:path extrusionOk="0" h="360044" w="2160270">
                <a:moveTo>
                  <a:pt x="0" y="170213"/>
                </a:moveTo>
                <a:lnTo>
                  <a:pt x="0" y="189790"/>
                </a:lnTo>
                <a:lnTo>
                  <a:pt x="6779" y="139336"/>
                </a:lnTo>
                <a:lnTo>
                  <a:pt x="25911" y="93999"/>
                </a:lnTo>
                <a:lnTo>
                  <a:pt x="55587" y="55587"/>
                </a:lnTo>
                <a:lnTo>
                  <a:pt x="93999" y="25911"/>
                </a:lnTo>
                <a:lnTo>
                  <a:pt x="139336" y="6779"/>
                </a:lnTo>
                <a:lnTo>
                  <a:pt x="189790" y="0"/>
                </a:lnTo>
                <a:lnTo>
                  <a:pt x="1970236" y="0"/>
                </a:lnTo>
                <a:lnTo>
                  <a:pt x="2020690" y="6779"/>
                </a:lnTo>
                <a:lnTo>
                  <a:pt x="2066027" y="25911"/>
                </a:lnTo>
                <a:lnTo>
                  <a:pt x="2104438" y="55587"/>
                </a:lnTo>
                <a:lnTo>
                  <a:pt x="2134115" y="93999"/>
                </a:lnTo>
                <a:lnTo>
                  <a:pt x="2153247" y="139336"/>
                </a:lnTo>
                <a:lnTo>
                  <a:pt x="2160026" y="189790"/>
                </a:lnTo>
                <a:lnTo>
                  <a:pt x="2160026" y="170213"/>
                </a:lnTo>
                <a:lnTo>
                  <a:pt x="2153247" y="220667"/>
                </a:lnTo>
                <a:lnTo>
                  <a:pt x="2134115" y="266005"/>
                </a:lnTo>
                <a:lnTo>
                  <a:pt x="2104438" y="304416"/>
                </a:lnTo>
                <a:lnTo>
                  <a:pt x="2066027" y="334092"/>
                </a:lnTo>
                <a:lnTo>
                  <a:pt x="2020690" y="353224"/>
                </a:lnTo>
                <a:lnTo>
                  <a:pt x="1970236" y="360004"/>
                </a:lnTo>
                <a:lnTo>
                  <a:pt x="189790" y="360004"/>
                </a:lnTo>
                <a:lnTo>
                  <a:pt x="139336" y="353224"/>
                </a:lnTo>
                <a:lnTo>
                  <a:pt x="93999" y="334092"/>
                </a:lnTo>
                <a:lnTo>
                  <a:pt x="55587" y="304416"/>
                </a:lnTo>
                <a:lnTo>
                  <a:pt x="25911" y="266005"/>
                </a:lnTo>
                <a:lnTo>
                  <a:pt x="6779" y="220667"/>
                </a:lnTo>
                <a:lnTo>
                  <a:pt x="0" y="170213"/>
                </a:lnTo>
                <a:close/>
              </a:path>
            </a:pathLst>
          </a:custGeom>
          <a:noFill/>
          <a:ln cap="flat" cmpd="sng" w="10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78"/>
          <p:cNvSpPr/>
          <p:nvPr/>
        </p:nvSpPr>
        <p:spPr>
          <a:xfrm>
            <a:off x="722585" y="224161"/>
            <a:ext cx="1440180" cy="360045"/>
          </a:xfrm>
          <a:custGeom>
            <a:rect b="b" l="l" r="r" t="t"/>
            <a:pathLst>
              <a:path extrusionOk="0" h="360045" w="1440180">
                <a:moveTo>
                  <a:pt x="0" y="170213"/>
                </a:moveTo>
                <a:lnTo>
                  <a:pt x="0" y="189790"/>
                </a:lnTo>
                <a:lnTo>
                  <a:pt x="6779" y="139336"/>
                </a:lnTo>
                <a:lnTo>
                  <a:pt x="25911" y="93999"/>
                </a:lnTo>
                <a:lnTo>
                  <a:pt x="55587" y="55587"/>
                </a:lnTo>
                <a:lnTo>
                  <a:pt x="93999" y="25911"/>
                </a:lnTo>
                <a:lnTo>
                  <a:pt x="139336" y="6779"/>
                </a:lnTo>
                <a:lnTo>
                  <a:pt x="189790" y="0"/>
                </a:lnTo>
                <a:lnTo>
                  <a:pt x="1250227" y="0"/>
                </a:lnTo>
                <a:lnTo>
                  <a:pt x="1300681" y="6779"/>
                </a:lnTo>
                <a:lnTo>
                  <a:pt x="1346018" y="25911"/>
                </a:lnTo>
                <a:lnTo>
                  <a:pt x="1384429" y="55587"/>
                </a:lnTo>
                <a:lnTo>
                  <a:pt x="1414106" y="93999"/>
                </a:lnTo>
                <a:lnTo>
                  <a:pt x="1433238" y="139336"/>
                </a:lnTo>
                <a:lnTo>
                  <a:pt x="1440017" y="189790"/>
                </a:lnTo>
                <a:lnTo>
                  <a:pt x="1440017" y="170213"/>
                </a:lnTo>
                <a:lnTo>
                  <a:pt x="1433238" y="220668"/>
                </a:lnTo>
                <a:lnTo>
                  <a:pt x="1414106" y="266005"/>
                </a:lnTo>
                <a:lnTo>
                  <a:pt x="1384429" y="304416"/>
                </a:lnTo>
                <a:lnTo>
                  <a:pt x="1346018" y="334092"/>
                </a:lnTo>
                <a:lnTo>
                  <a:pt x="1300681" y="353225"/>
                </a:lnTo>
                <a:lnTo>
                  <a:pt x="1250227" y="360004"/>
                </a:lnTo>
                <a:lnTo>
                  <a:pt x="189790" y="360004"/>
                </a:lnTo>
                <a:lnTo>
                  <a:pt x="139336" y="353225"/>
                </a:lnTo>
                <a:lnTo>
                  <a:pt x="93999" y="334092"/>
                </a:lnTo>
                <a:lnTo>
                  <a:pt x="55587" y="304416"/>
                </a:lnTo>
                <a:lnTo>
                  <a:pt x="25911" y="266005"/>
                </a:lnTo>
                <a:lnTo>
                  <a:pt x="6779" y="220668"/>
                </a:lnTo>
                <a:lnTo>
                  <a:pt x="0" y="170213"/>
                </a:lnTo>
                <a:close/>
              </a:path>
            </a:pathLst>
          </a:custGeom>
          <a:noFill/>
          <a:ln cap="flat" cmpd="sng" w="10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78"/>
          <p:cNvSpPr/>
          <p:nvPr/>
        </p:nvSpPr>
        <p:spPr>
          <a:xfrm>
            <a:off x="1416277" y="1128222"/>
            <a:ext cx="52705" cy="24765"/>
          </a:xfrm>
          <a:custGeom>
            <a:rect b="b" l="l" r="r" t="t"/>
            <a:pathLst>
              <a:path extrusionOk="0" h="24765" w="5270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78"/>
          <p:cNvSpPr/>
          <p:nvPr/>
        </p:nvSpPr>
        <p:spPr>
          <a:xfrm>
            <a:off x="1416277" y="588215"/>
            <a:ext cx="52705" cy="24765"/>
          </a:xfrm>
          <a:custGeom>
            <a:rect b="b" l="l" r="r" t="t"/>
            <a:pathLst>
              <a:path extrusionOk="0" h="24765" w="5270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1" name="Google Shape;901;p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96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3" name="Google Shape;903;p7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04" name="Google Shape;904;p7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7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6" name="Google Shape;906;p7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26/55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7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908" name="Google Shape;908;p78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9"/>
          <p:cNvSpPr txBox="1"/>
          <p:nvPr/>
        </p:nvSpPr>
        <p:spPr>
          <a:xfrm>
            <a:off x="347294" y="1212123"/>
            <a:ext cx="336613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7.4: Denoising Autoencoders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4" name="Google Shape;914;p7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15" name="Google Shape;915;p7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7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7" name="Google Shape;917;p79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27/55</a:t>
            </a:r>
            <a:endParaRPr/>
          </a:p>
        </p:txBody>
      </p:sp>
      <p:sp>
        <p:nvSpPr>
          <p:cNvPr id="918" name="Google Shape;918;p7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919" name="Google Shape;919;p7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19" y="282371"/>
            <a:ext cx="2170148" cy="19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84"/>
          <p:cNvSpPr txBox="1"/>
          <p:nvPr/>
        </p:nvSpPr>
        <p:spPr>
          <a:xfrm>
            <a:off x="2194648" y="1955722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6" name="Google Shape;926;p84"/>
          <p:cNvSpPr txBox="1"/>
          <p:nvPr/>
        </p:nvSpPr>
        <p:spPr>
          <a:xfrm>
            <a:off x="2220042" y="1433041"/>
            <a:ext cx="10731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x˜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84"/>
          <p:cNvSpPr txBox="1"/>
          <p:nvPr/>
        </p:nvSpPr>
        <p:spPr>
          <a:xfrm>
            <a:off x="2304135" y="1492934"/>
            <a:ext cx="603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84"/>
          <p:cNvSpPr txBox="1"/>
          <p:nvPr/>
        </p:nvSpPr>
        <p:spPr>
          <a:xfrm>
            <a:off x="2580043" y="904327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84"/>
          <p:cNvSpPr txBox="1"/>
          <p:nvPr/>
        </p:nvSpPr>
        <p:spPr>
          <a:xfrm>
            <a:off x="2194642" y="353045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0" name="Google Shape;930;p84"/>
          <p:cNvSpPr txBox="1"/>
          <p:nvPr/>
        </p:nvSpPr>
        <p:spPr>
          <a:xfrm>
            <a:off x="1455686" y="1697937"/>
            <a:ext cx="6737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1" name="Google Shape;93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96" y="18633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84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056255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denoising encoder simply corrupts  the input data using a probabilistic</a:t>
            </a:r>
            <a:endParaRPr/>
          </a:p>
        </p:txBody>
      </p:sp>
      <p:sp>
        <p:nvSpPr>
          <p:cNvPr id="933" name="Google Shape;933;p84"/>
          <p:cNvSpPr txBox="1"/>
          <p:nvPr/>
        </p:nvSpPr>
        <p:spPr>
          <a:xfrm>
            <a:off x="4049229" y="503109"/>
            <a:ext cx="3155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	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84"/>
          <p:cNvSpPr txBox="1"/>
          <p:nvPr/>
        </p:nvSpPr>
        <p:spPr>
          <a:xfrm>
            <a:off x="3264395" y="444994"/>
            <a:ext cx="2268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 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before feeding 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84"/>
          <p:cNvSpPr txBox="1"/>
          <p:nvPr/>
        </p:nvSpPr>
        <p:spPr>
          <a:xfrm>
            <a:off x="3264395" y="617066"/>
            <a:ext cx="915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6" name="Google Shape;936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96" y="91258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84"/>
          <p:cNvSpPr txBox="1"/>
          <p:nvPr/>
        </p:nvSpPr>
        <p:spPr>
          <a:xfrm>
            <a:off x="4112298" y="885214"/>
            <a:ext cx="3155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	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84"/>
          <p:cNvSpPr txBox="1"/>
          <p:nvPr/>
        </p:nvSpPr>
        <p:spPr>
          <a:xfrm>
            <a:off x="3264395" y="827098"/>
            <a:ext cx="2268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simple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  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used  in  practice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4"/>
          <p:cNvSpPr txBox="1"/>
          <p:nvPr/>
        </p:nvSpPr>
        <p:spPr>
          <a:xfrm>
            <a:off x="3264395" y="999183"/>
            <a:ext cx="9423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following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84"/>
          <p:cNvSpPr txBox="1"/>
          <p:nvPr/>
        </p:nvSpPr>
        <p:spPr>
          <a:xfrm>
            <a:off x="3766197" y="1310435"/>
            <a:ext cx="6134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84"/>
          <p:cNvSpPr txBox="1"/>
          <p:nvPr/>
        </p:nvSpPr>
        <p:spPr>
          <a:xfrm>
            <a:off x="4007446" y="1368537"/>
            <a:ext cx="5695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	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84"/>
          <p:cNvSpPr txBox="1"/>
          <p:nvPr/>
        </p:nvSpPr>
        <p:spPr>
          <a:xfrm>
            <a:off x="4353712" y="1310435"/>
            <a:ext cx="5359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84"/>
          <p:cNvSpPr txBox="1"/>
          <p:nvPr/>
        </p:nvSpPr>
        <p:spPr>
          <a:xfrm>
            <a:off x="3238995" y="1520468"/>
            <a:ext cx="2319655" cy="847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437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with probability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input is flipped to 0 and with probab-  ility (1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it is retained as it is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4" name="Google Shape;944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96" y="191719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5" name="Google Shape;945;p8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46" name="Google Shape;946;p8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8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8" name="Google Shape;948;p84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28/55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8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950" name="Google Shape;950;p84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2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172" name="Google Shape;172;p2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175" name="Google Shape;175;p2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179" name="Google Shape;179;p2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184" name="Google Shape;184;p2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"/>
          <p:cNvSpPr txBox="1"/>
          <p:nvPr/>
        </p:nvSpPr>
        <p:spPr>
          <a:xfrm>
            <a:off x="347294" y="1226283"/>
            <a:ext cx="386651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7.1: Introduction to Autoencoders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90" name="Google Shape;190;p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/55</a:t>
            </a:r>
            <a:endParaRPr/>
          </a:p>
        </p:txBody>
      </p:sp>
      <p:sp>
        <p:nvSpPr>
          <p:cNvPr id="193" name="Google Shape;193;p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94" name="Google Shape;194;p2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19" y="282371"/>
            <a:ext cx="2170148" cy="19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89"/>
          <p:cNvSpPr txBox="1"/>
          <p:nvPr/>
        </p:nvSpPr>
        <p:spPr>
          <a:xfrm>
            <a:off x="2194648" y="1955722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89"/>
          <p:cNvSpPr txBox="1"/>
          <p:nvPr/>
        </p:nvSpPr>
        <p:spPr>
          <a:xfrm>
            <a:off x="2194642" y="1433041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x˜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8" name="Google Shape;958;p89"/>
          <p:cNvSpPr txBox="1"/>
          <p:nvPr/>
        </p:nvSpPr>
        <p:spPr>
          <a:xfrm>
            <a:off x="2580043" y="904327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89"/>
          <p:cNvSpPr txBox="1"/>
          <p:nvPr/>
        </p:nvSpPr>
        <p:spPr>
          <a:xfrm>
            <a:off x="2194642" y="353045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0" name="Google Shape;960;p89"/>
          <p:cNvSpPr txBox="1"/>
          <p:nvPr/>
        </p:nvSpPr>
        <p:spPr>
          <a:xfrm>
            <a:off x="1455686" y="1697937"/>
            <a:ext cx="6737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89"/>
          <p:cNvSpPr txBox="1"/>
          <p:nvPr/>
        </p:nvSpPr>
        <p:spPr>
          <a:xfrm>
            <a:off x="201904" y="2262313"/>
            <a:ext cx="248666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it will have to learn to  reconstruct a corrupted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by  relying on its interactions with other  elements of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2" name="Google Shape;962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96" y="18633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89"/>
          <p:cNvSpPr txBox="1"/>
          <p:nvPr>
            <p:ph type="title"/>
          </p:nvPr>
        </p:nvSpPr>
        <p:spPr>
          <a:xfrm>
            <a:off x="3264395" y="100849"/>
            <a:ext cx="12896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this help ?</a:t>
            </a:r>
            <a:endParaRPr/>
          </a:p>
        </p:txBody>
      </p:sp>
      <p:pic>
        <p:nvPicPr>
          <p:cNvPr id="964" name="Google Shape;964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96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89"/>
          <p:cNvSpPr txBox="1"/>
          <p:nvPr/>
        </p:nvSpPr>
        <p:spPr>
          <a:xfrm>
            <a:off x="3251695" y="310882"/>
            <a:ext cx="229362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helps because the objective is  still to reconstruct the original (un-  corrupted)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89"/>
          <p:cNvSpPr txBox="1"/>
          <p:nvPr/>
        </p:nvSpPr>
        <p:spPr>
          <a:xfrm>
            <a:off x="3522217" y="980667"/>
            <a:ext cx="47434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ctr">
              <a:lnSpc>
                <a:spcPct val="11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89"/>
          <p:cNvSpPr txBox="1"/>
          <p:nvPr/>
        </p:nvSpPr>
        <p:spPr>
          <a:xfrm>
            <a:off x="3986136" y="864435"/>
            <a:ext cx="14732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89"/>
          <p:cNvSpPr txBox="1"/>
          <p:nvPr/>
        </p:nvSpPr>
        <p:spPr>
          <a:xfrm>
            <a:off x="4198543" y="844815"/>
            <a:ext cx="3289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	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89"/>
          <p:cNvSpPr txBox="1"/>
          <p:nvPr/>
        </p:nvSpPr>
        <p:spPr>
          <a:xfrm>
            <a:off x="4146054" y="849044"/>
            <a:ext cx="448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 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70" name="Google Shape;970;p89"/>
          <p:cNvSpPr txBox="1"/>
          <p:nvPr/>
        </p:nvSpPr>
        <p:spPr>
          <a:xfrm>
            <a:off x="4159097" y="1184197"/>
            <a:ext cx="42925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89"/>
          <p:cNvSpPr txBox="1"/>
          <p:nvPr/>
        </p:nvSpPr>
        <p:spPr>
          <a:xfrm>
            <a:off x="4702441" y="1038769"/>
            <a:ext cx="1060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89"/>
          <p:cNvSpPr txBox="1"/>
          <p:nvPr/>
        </p:nvSpPr>
        <p:spPr>
          <a:xfrm>
            <a:off x="4569383" y="980667"/>
            <a:ext cx="4997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  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89"/>
          <p:cNvSpPr txBox="1"/>
          <p:nvPr/>
        </p:nvSpPr>
        <p:spPr>
          <a:xfrm>
            <a:off x="5043233" y="1038769"/>
            <a:ext cx="1060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89"/>
          <p:cNvSpPr txBox="1"/>
          <p:nvPr/>
        </p:nvSpPr>
        <p:spPr>
          <a:xfrm>
            <a:off x="5110098" y="923466"/>
            <a:ext cx="1841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96" y="146044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89"/>
          <p:cNvSpPr txBox="1"/>
          <p:nvPr/>
        </p:nvSpPr>
        <p:spPr>
          <a:xfrm>
            <a:off x="4785626" y="1605151"/>
            <a:ext cx="6870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89"/>
          <p:cNvSpPr txBox="1"/>
          <p:nvPr/>
        </p:nvSpPr>
        <p:spPr>
          <a:xfrm>
            <a:off x="3264395" y="1374964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no longer makes sense for the model  to  copy  the  corrupted 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89"/>
          <p:cNvSpPr txBox="1"/>
          <p:nvPr/>
        </p:nvSpPr>
        <p:spPr>
          <a:xfrm>
            <a:off x="3238995" y="1719121"/>
            <a:ext cx="23196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into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objective func-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89"/>
          <p:cNvSpPr txBox="1"/>
          <p:nvPr/>
        </p:nvSpPr>
        <p:spPr>
          <a:xfrm>
            <a:off x="3264395" y="1891193"/>
            <a:ext cx="226822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tion will not be minimized by doing  so)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0" name="Google Shape;980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96" y="235878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89"/>
          <p:cNvSpPr txBox="1"/>
          <p:nvPr/>
        </p:nvSpPr>
        <p:spPr>
          <a:xfrm>
            <a:off x="3264395" y="2273298"/>
            <a:ext cx="226885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the model will now have to  capture the characteristics of the data  correctly.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8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83" name="Google Shape;983;p8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8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p8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29/55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8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987" name="Google Shape;987;p8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021" y="711049"/>
            <a:ext cx="3628332" cy="2165437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90"/>
          <p:cNvSpPr txBox="1"/>
          <p:nvPr>
            <p:ph type="title"/>
          </p:nvPr>
        </p:nvSpPr>
        <p:spPr>
          <a:xfrm>
            <a:off x="433636" y="215630"/>
            <a:ext cx="2289503" cy="296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600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2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Denoising Autoencoder</a:t>
            </a:r>
            <a:endParaRPr sz="18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4" name="Google Shape;994;p90"/>
          <p:cNvSpPr txBox="1"/>
          <p:nvPr>
            <p:ph idx="10" type="dt"/>
          </p:nvPr>
        </p:nvSpPr>
        <p:spPr>
          <a:xfrm>
            <a:off x="1974426" y="3059004"/>
            <a:ext cx="1817127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006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8/24/2023</a:t>
            </a:r>
            <a:endParaRPr/>
          </a:p>
        </p:txBody>
      </p:sp>
      <p:sp>
        <p:nvSpPr>
          <p:cNvPr id="995" name="Google Shape;995;p90"/>
          <p:cNvSpPr txBox="1"/>
          <p:nvPr>
            <p:ph idx="12" type="sldNum"/>
          </p:nvPr>
        </p:nvSpPr>
        <p:spPr>
          <a:xfrm>
            <a:off x="5234626" y="3059004"/>
            <a:ext cx="109610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17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91"/>
          <p:cNvGrpSpPr/>
          <p:nvPr/>
        </p:nvGrpSpPr>
        <p:grpSpPr>
          <a:xfrm>
            <a:off x="309193" y="1118767"/>
            <a:ext cx="5192408" cy="460185"/>
            <a:chOff x="309193" y="1118767"/>
            <a:chExt cx="5192408" cy="460185"/>
          </a:xfrm>
        </p:grpSpPr>
        <p:sp>
          <p:nvSpPr>
            <p:cNvPr id="1001" name="Google Shape;1001;p91"/>
            <p:cNvSpPr/>
            <p:nvPr/>
          </p:nvSpPr>
          <p:spPr>
            <a:xfrm>
              <a:off x="309193" y="1118767"/>
              <a:ext cx="5142230" cy="82550"/>
            </a:xfrm>
            <a:custGeom>
              <a:rect b="b" l="l" r="r" t="t"/>
              <a:pathLst>
                <a:path extrusionOk="0" h="82550" w="514223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141666" y="82384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2" name="Google Shape;1002;p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994" y="1477352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794" y="1464652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4" name="Google Shape;1004;p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50859" y="1169327"/>
              <a:ext cx="50742" cy="30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91"/>
            <p:cNvSpPr/>
            <p:nvPr/>
          </p:nvSpPr>
          <p:spPr>
            <a:xfrm>
              <a:off x="309193" y="1163191"/>
              <a:ext cx="5142230" cy="365125"/>
            </a:xfrm>
            <a:custGeom>
              <a:rect b="b" l="l" r="r" t="t"/>
              <a:pathLst>
                <a:path extrusionOk="0" h="365125" w="5142230">
                  <a:moveTo>
                    <a:pt x="5141666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5090865" y="364962"/>
                  </a:lnTo>
                  <a:lnTo>
                    <a:pt x="5110590" y="360953"/>
                  </a:lnTo>
                  <a:lnTo>
                    <a:pt x="5126743" y="350039"/>
                  </a:lnTo>
                  <a:lnTo>
                    <a:pt x="5137657" y="333886"/>
                  </a:lnTo>
                  <a:lnTo>
                    <a:pt x="5141666" y="314161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1"/>
            <p:cNvSpPr/>
            <p:nvPr/>
          </p:nvSpPr>
          <p:spPr>
            <a:xfrm>
              <a:off x="5450859" y="1207428"/>
              <a:ext cx="0" cy="289560"/>
            </a:xfrm>
            <a:custGeom>
              <a:rect b="b" l="l" r="r" t="t"/>
              <a:pathLst>
                <a:path extrusionOk="0" h="289559" w="12000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1"/>
            <p:cNvSpPr/>
            <p:nvPr/>
          </p:nvSpPr>
          <p:spPr>
            <a:xfrm>
              <a:off x="5450859" y="119472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91"/>
            <p:cNvSpPr/>
            <p:nvPr/>
          </p:nvSpPr>
          <p:spPr>
            <a:xfrm>
              <a:off x="5450859" y="118202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91"/>
            <p:cNvSpPr/>
            <p:nvPr/>
          </p:nvSpPr>
          <p:spPr>
            <a:xfrm>
              <a:off x="5450859" y="116932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0" name="Google Shape;1010;p91"/>
          <p:cNvSpPr txBox="1"/>
          <p:nvPr/>
        </p:nvSpPr>
        <p:spPr>
          <a:xfrm>
            <a:off x="347294" y="1133460"/>
            <a:ext cx="493649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now see a practical application in which AEs are used and then compare  Denoising Autoencoders with regular autoencoders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1" name="Google Shape;1011;p9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12" name="Google Shape;1012;p9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9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4" name="Google Shape;1014;p91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30/55</a:t>
            </a:r>
            <a:endParaRPr/>
          </a:p>
        </p:txBody>
      </p:sp>
      <p:sp>
        <p:nvSpPr>
          <p:cNvPr id="1015" name="Google Shape;1015;p9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16" name="Google Shape;1016;p91"/>
          <p:cNvSpPr txBox="1"/>
          <p:nvPr/>
        </p:nvSpPr>
        <p:spPr>
          <a:xfrm>
            <a:off x="2975305" y="3133582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2"/>
          <p:cNvSpPr txBox="1"/>
          <p:nvPr/>
        </p:nvSpPr>
        <p:spPr>
          <a:xfrm>
            <a:off x="227304" y="292313"/>
            <a:ext cx="1902460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 Hand-written digit  recognition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2" name="Google Shape;102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04" y="965479"/>
            <a:ext cx="21685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92"/>
          <p:cNvSpPr txBox="1"/>
          <p:nvPr/>
        </p:nvSpPr>
        <p:spPr>
          <a:xfrm>
            <a:off x="651687" y="2191796"/>
            <a:ext cx="1193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MNIST 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4" name="Google Shape;1024;p92"/>
          <p:cNvGrpSpPr/>
          <p:nvPr/>
        </p:nvGrpSpPr>
        <p:grpSpPr>
          <a:xfrm>
            <a:off x="2981866" y="162172"/>
            <a:ext cx="2039238" cy="779223"/>
            <a:chOff x="2981866" y="162172"/>
            <a:chExt cx="2039238" cy="779223"/>
          </a:xfrm>
        </p:grpSpPr>
        <p:pic>
          <p:nvPicPr>
            <p:cNvPr id="1025" name="Google Shape;1025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94958" y="71527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Google Shape;1026;p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54963" y="71527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Google Shape;1027;p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14967" y="71527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Google Shape;1028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74972" y="71527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94980" y="71527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81866" y="162172"/>
              <a:ext cx="252309" cy="2523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Google Shape;1031;p92"/>
          <p:cNvSpPr txBox="1"/>
          <p:nvPr/>
        </p:nvSpPr>
        <p:spPr>
          <a:xfrm>
            <a:off x="3060649" y="18174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2" name="Google Shape;1032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41870" y="162172"/>
            <a:ext cx="252308" cy="25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92"/>
          <p:cNvSpPr txBox="1"/>
          <p:nvPr/>
        </p:nvSpPr>
        <p:spPr>
          <a:xfrm>
            <a:off x="3420643" y="18174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4" name="Google Shape;1034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1875" y="162172"/>
            <a:ext cx="252309" cy="25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92"/>
          <p:cNvSpPr txBox="1"/>
          <p:nvPr/>
        </p:nvSpPr>
        <p:spPr>
          <a:xfrm>
            <a:off x="3780650" y="18174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6" name="Google Shape;1036;p92"/>
          <p:cNvGrpSpPr/>
          <p:nvPr/>
        </p:nvGrpSpPr>
        <p:grpSpPr>
          <a:xfrm>
            <a:off x="4061879" y="162172"/>
            <a:ext cx="972317" cy="252309"/>
            <a:chOff x="4061879" y="162172"/>
            <a:chExt cx="972317" cy="252309"/>
          </a:xfrm>
        </p:grpSpPr>
        <p:pic>
          <p:nvPicPr>
            <p:cNvPr id="1037" name="Google Shape;1037;p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61879" y="162172"/>
              <a:ext cx="252308" cy="252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81888" y="162172"/>
              <a:ext cx="252308" cy="2523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92"/>
          <p:cNvSpPr txBox="1"/>
          <p:nvPr/>
        </p:nvSpPr>
        <p:spPr>
          <a:xfrm>
            <a:off x="4140644" y="181748"/>
            <a:ext cx="8147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0" name="Google Shape;1040;p92"/>
          <p:cNvGrpSpPr/>
          <p:nvPr/>
        </p:nvGrpSpPr>
        <p:grpSpPr>
          <a:xfrm>
            <a:off x="2928018" y="416506"/>
            <a:ext cx="2160270" cy="591870"/>
            <a:chOff x="2928018" y="416506"/>
            <a:chExt cx="2160270" cy="591870"/>
          </a:xfrm>
        </p:grpSpPr>
        <p:sp>
          <p:nvSpPr>
            <p:cNvPr id="1041" name="Google Shape;1041;p92"/>
            <p:cNvSpPr/>
            <p:nvPr/>
          </p:nvSpPr>
          <p:spPr>
            <a:xfrm>
              <a:off x="2928018" y="648331"/>
              <a:ext cx="2160270" cy="360045"/>
            </a:xfrm>
            <a:custGeom>
              <a:rect b="b" l="l" r="r" t="t"/>
              <a:pathLst>
                <a:path extrusionOk="0" h="360044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7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92"/>
            <p:cNvSpPr/>
            <p:nvPr/>
          </p:nvSpPr>
          <p:spPr>
            <a:xfrm>
              <a:off x="4188034" y="420302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2280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92"/>
            <p:cNvSpPr/>
            <p:nvPr/>
          </p:nvSpPr>
          <p:spPr>
            <a:xfrm>
              <a:off x="4167790" y="416506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92"/>
            <p:cNvSpPr/>
            <p:nvPr/>
          </p:nvSpPr>
          <p:spPr>
            <a:xfrm>
              <a:off x="3828030" y="420302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2280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92"/>
            <p:cNvSpPr/>
            <p:nvPr/>
          </p:nvSpPr>
          <p:spPr>
            <a:xfrm>
              <a:off x="3807786" y="416506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92"/>
            <p:cNvSpPr/>
            <p:nvPr/>
          </p:nvSpPr>
          <p:spPr>
            <a:xfrm>
              <a:off x="3468025" y="420302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2280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92"/>
            <p:cNvSpPr/>
            <p:nvPr/>
          </p:nvSpPr>
          <p:spPr>
            <a:xfrm>
              <a:off x="3447781" y="416506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92"/>
            <p:cNvSpPr/>
            <p:nvPr/>
          </p:nvSpPr>
          <p:spPr>
            <a:xfrm>
              <a:off x="3108021" y="420302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2280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92"/>
            <p:cNvSpPr/>
            <p:nvPr/>
          </p:nvSpPr>
          <p:spPr>
            <a:xfrm>
              <a:off x="3087777" y="416506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92"/>
            <p:cNvSpPr/>
            <p:nvPr/>
          </p:nvSpPr>
          <p:spPr>
            <a:xfrm>
              <a:off x="4908043" y="420302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2280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92"/>
            <p:cNvSpPr/>
            <p:nvPr/>
          </p:nvSpPr>
          <p:spPr>
            <a:xfrm>
              <a:off x="4887799" y="416506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92"/>
            <p:cNvSpPr/>
            <p:nvPr/>
          </p:nvSpPr>
          <p:spPr>
            <a:xfrm>
              <a:off x="4301096" y="828333"/>
              <a:ext cx="494030" cy="0"/>
            </a:xfrm>
            <a:custGeom>
              <a:rect b="b" l="l" r="r" t="t"/>
              <a:pathLst>
                <a:path extrusionOk="0" h="120000" w="494029">
                  <a:moveTo>
                    <a:pt x="0" y="0"/>
                  </a:moveTo>
                  <a:lnTo>
                    <a:pt x="493884" y="0"/>
                  </a:lnTo>
                </a:path>
              </a:pathLst>
            </a:custGeom>
            <a:noFill/>
            <a:ln cap="flat" cmpd="sng" w="25300">
              <a:solidFill>
                <a:srgbClr val="FFCCC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3" name="Google Shape;1053;p92"/>
          <p:cNvSpPr txBox="1"/>
          <p:nvPr/>
        </p:nvSpPr>
        <p:spPr>
          <a:xfrm>
            <a:off x="3428034" y="1071751"/>
            <a:ext cx="13042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784 = 28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4" name="Google Shape;1054;p92"/>
          <p:cNvGrpSpPr/>
          <p:nvPr/>
        </p:nvGrpSpPr>
        <p:grpSpPr>
          <a:xfrm>
            <a:off x="3900029" y="1368340"/>
            <a:ext cx="360045" cy="360045"/>
            <a:chOff x="3900029" y="1368340"/>
            <a:chExt cx="360045" cy="360045"/>
          </a:xfrm>
        </p:grpSpPr>
        <p:pic>
          <p:nvPicPr>
            <p:cNvPr id="1055" name="Google Shape;1055;p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98390" y="1467223"/>
              <a:ext cx="153716" cy="162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6" name="Google Shape;1056;p92"/>
            <p:cNvSpPr/>
            <p:nvPr/>
          </p:nvSpPr>
          <p:spPr>
            <a:xfrm>
              <a:off x="3900029" y="1368340"/>
              <a:ext cx="360045" cy="360045"/>
            </a:xfrm>
            <a:custGeom>
              <a:rect b="b" l="l" r="r" t="t"/>
              <a:pathLst>
                <a:path extrusionOk="0" h="360044" w="360045">
                  <a:moveTo>
                    <a:pt x="0" y="360004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360004"/>
                  </a:lnTo>
                  <a:lnTo>
                    <a:pt x="0" y="36000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92"/>
          <p:cNvSpPr txBox="1"/>
          <p:nvPr/>
        </p:nvSpPr>
        <p:spPr>
          <a:xfrm>
            <a:off x="3894099" y="1737066"/>
            <a:ext cx="3721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28*28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92"/>
          <p:cNvSpPr txBox="1"/>
          <p:nvPr/>
        </p:nvSpPr>
        <p:spPr>
          <a:xfrm>
            <a:off x="2483269" y="2035662"/>
            <a:ext cx="273494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approach(we use raw data as input  features)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9" name="Google Shape;1059;p9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60" name="Google Shape;1060;p9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9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2" name="Google Shape;1062;p92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31/55</a:t>
            </a:r>
            <a:endParaRPr/>
          </a:p>
        </p:txBody>
      </p:sp>
      <p:sp>
        <p:nvSpPr>
          <p:cNvPr id="1063" name="Google Shape;1063;p9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64" name="Google Shape;1064;p92"/>
          <p:cNvSpPr txBox="1"/>
          <p:nvPr/>
        </p:nvSpPr>
        <p:spPr>
          <a:xfrm>
            <a:off x="2975305" y="3133582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3"/>
          <p:cNvSpPr txBox="1"/>
          <p:nvPr/>
        </p:nvSpPr>
        <p:spPr>
          <a:xfrm>
            <a:off x="227304" y="292313"/>
            <a:ext cx="1902460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 Hand-written digit  recognition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0" name="Google Shape;107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04" y="965479"/>
            <a:ext cx="2168525" cy="110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1" name="Google Shape;1071;p93"/>
          <p:cNvGrpSpPr/>
          <p:nvPr/>
        </p:nvGrpSpPr>
        <p:grpSpPr>
          <a:xfrm>
            <a:off x="2558258" y="289134"/>
            <a:ext cx="2160270" cy="1440059"/>
            <a:chOff x="2558258" y="289134"/>
            <a:chExt cx="2160270" cy="1440059"/>
          </a:xfrm>
        </p:grpSpPr>
        <p:pic>
          <p:nvPicPr>
            <p:cNvPr id="1072" name="Google Shape;1072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25198" y="143608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3" name="Google Shape;1073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85202" y="143608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4" name="Google Shape;1074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45207" y="143608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5" name="Google Shape;1075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05211" y="143608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6" name="Google Shape;1076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25220" y="143608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7" name="Google Shape;1077;p93"/>
            <p:cNvSpPr/>
            <p:nvPr/>
          </p:nvSpPr>
          <p:spPr>
            <a:xfrm>
              <a:off x="2558258" y="1369148"/>
              <a:ext cx="2160270" cy="360045"/>
            </a:xfrm>
            <a:custGeom>
              <a:rect b="b" l="l" r="r" t="t"/>
              <a:pathLst>
                <a:path extrusionOk="0" h="360044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8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8" name="Google Shape;1078;p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85202" y="89608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9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45207" y="89608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0" name="Google Shape;1080;p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65216" y="89608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1" name="Google Shape;1081;p93"/>
            <p:cNvSpPr/>
            <p:nvPr/>
          </p:nvSpPr>
          <p:spPr>
            <a:xfrm>
              <a:off x="2918262" y="829141"/>
              <a:ext cx="1440180" cy="360045"/>
            </a:xfrm>
            <a:custGeom>
              <a:rect b="b" l="l" r="r" t="t"/>
              <a:pathLst>
                <a:path extrusionOk="0" h="360044" w="1440179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7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4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93"/>
            <p:cNvSpPr/>
            <p:nvPr/>
          </p:nvSpPr>
          <p:spPr>
            <a:xfrm>
              <a:off x="3638271" y="1198129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93"/>
            <p:cNvSpPr/>
            <p:nvPr/>
          </p:nvSpPr>
          <p:spPr>
            <a:xfrm>
              <a:off x="3611954" y="1193195"/>
              <a:ext cx="52705" cy="24765"/>
            </a:xfrm>
            <a:custGeom>
              <a:rect b="b" l="l" r="r" t="t"/>
              <a:pathLst>
                <a:path extrusionOk="0" h="24765" w="5270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4" name="Google Shape;1084;p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25198" y="35607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5" name="Google Shape;1085;p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85202" y="35607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6" name="Google Shape;1086;p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45207" y="35607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7" name="Google Shape;1087;p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5211" y="35607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8" name="Google Shape;1088;p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25220" y="35607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93"/>
            <p:cNvSpPr/>
            <p:nvPr/>
          </p:nvSpPr>
          <p:spPr>
            <a:xfrm>
              <a:off x="2558258" y="289134"/>
              <a:ext cx="2160270" cy="360045"/>
            </a:xfrm>
            <a:custGeom>
              <a:rect b="b" l="l" r="r" t="t"/>
              <a:pathLst>
                <a:path extrusionOk="0" h="360045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8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5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93"/>
            <p:cNvSpPr/>
            <p:nvPr/>
          </p:nvSpPr>
          <p:spPr>
            <a:xfrm>
              <a:off x="3638271" y="658122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93"/>
            <p:cNvSpPr/>
            <p:nvPr/>
          </p:nvSpPr>
          <p:spPr>
            <a:xfrm>
              <a:off x="3611954" y="653188"/>
              <a:ext cx="52705" cy="24765"/>
            </a:xfrm>
            <a:custGeom>
              <a:rect b="b" l="l" r="r" t="t"/>
              <a:pathLst>
                <a:path extrusionOk="0" h="24765" w="5270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93"/>
            <p:cNvSpPr/>
            <p:nvPr/>
          </p:nvSpPr>
          <p:spPr>
            <a:xfrm>
              <a:off x="3931336" y="1549150"/>
              <a:ext cx="494030" cy="0"/>
            </a:xfrm>
            <a:custGeom>
              <a:rect b="b" l="l" r="r" t="t"/>
              <a:pathLst>
                <a:path extrusionOk="0" h="120000" w="494029">
                  <a:moveTo>
                    <a:pt x="0" y="0"/>
                  </a:moveTo>
                  <a:lnTo>
                    <a:pt x="493884" y="0"/>
                  </a:lnTo>
                </a:path>
              </a:pathLst>
            </a:custGeom>
            <a:noFill/>
            <a:ln cap="flat" cmpd="sng" w="25300">
              <a:solidFill>
                <a:srgbClr val="FFCCC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93"/>
            <p:cNvSpPr/>
            <p:nvPr/>
          </p:nvSpPr>
          <p:spPr>
            <a:xfrm>
              <a:off x="3571331" y="1009143"/>
              <a:ext cx="494030" cy="0"/>
            </a:xfrm>
            <a:custGeom>
              <a:rect b="b" l="l" r="r" t="t"/>
              <a:pathLst>
                <a:path extrusionOk="0" h="120000" w="494029">
                  <a:moveTo>
                    <a:pt x="0" y="0"/>
                  </a:moveTo>
                  <a:lnTo>
                    <a:pt x="493884" y="0"/>
                  </a:lnTo>
                </a:path>
              </a:pathLst>
            </a:custGeom>
            <a:noFill/>
            <a:ln cap="flat" cmpd="sng" w="25300">
              <a:solidFill>
                <a:srgbClr val="CCCC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4" name="Google Shape;1094;p93"/>
          <p:cNvSpPr txBox="1"/>
          <p:nvPr/>
        </p:nvSpPr>
        <p:spPr>
          <a:xfrm>
            <a:off x="2986277" y="1792565"/>
            <a:ext cx="13042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784 = 28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93"/>
          <p:cNvSpPr txBox="1"/>
          <p:nvPr>
            <p:ph type="title"/>
          </p:nvPr>
        </p:nvSpPr>
        <p:spPr>
          <a:xfrm>
            <a:off x="3893236" y="185291"/>
            <a:ext cx="14630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/>
              <a:t>ˆ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30000" lang="en-US" sz="1200"/>
              <a:t>784</a:t>
            </a:r>
            <a:endParaRPr baseline="30000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6" name="Google Shape;1096;p93"/>
          <p:cNvSpPr txBox="1"/>
          <p:nvPr/>
        </p:nvSpPr>
        <p:spPr>
          <a:xfrm>
            <a:off x="4470336" y="915503"/>
            <a:ext cx="48958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aseline="30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7" name="Google Shape;1097;p93"/>
          <p:cNvGrpSpPr/>
          <p:nvPr/>
        </p:nvGrpSpPr>
        <p:grpSpPr>
          <a:xfrm>
            <a:off x="3458269" y="2089157"/>
            <a:ext cx="360045" cy="360045"/>
            <a:chOff x="3458269" y="2089157"/>
            <a:chExt cx="360045" cy="360045"/>
          </a:xfrm>
        </p:grpSpPr>
        <p:pic>
          <p:nvPicPr>
            <p:cNvPr id="1098" name="Google Shape;1098;p9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56634" y="2188049"/>
              <a:ext cx="153716" cy="162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9" name="Google Shape;1099;p93"/>
            <p:cNvSpPr/>
            <p:nvPr/>
          </p:nvSpPr>
          <p:spPr>
            <a:xfrm>
              <a:off x="3458269" y="2089157"/>
              <a:ext cx="360045" cy="360045"/>
            </a:xfrm>
            <a:custGeom>
              <a:rect b="b" l="l" r="r" t="t"/>
              <a:pathLst>
                <a:path extrusionOk="0" h="360044" w="360045">
                  <a:moveTo>
                    <a:pt x="0" y="360004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360004"/>
                  </a:lnTo>
                  <a:lnTo>
                    <a:pt x="0" y="36000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0" name="Google Shape;1100;p93"/>
          <p:cNvSpPr txBox="1"/>
          <p:nvPr/>
        </p:nvSpPr>
        <p:spPr>
          <a:xfrm>
            <a:off x="651687" y="2191796"/>
            <a:ext cx="4243070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MNIST 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403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 approach (first learn important  characteristics of data)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1" name="Google Shape;1101;p9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102" name="Google Shape;1102;p9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9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4" name="Google Shape;1104;p93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32/55</a:t>
            </a:r>
            <a:endParaRPr/>
          </a:p>
        </p:txBody>
      </p:sp>
      <p:sp>
        <p:nvSpPr>
          <p:cNvPr id="1105" name="Google Shape;1105;p9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06" name="Google Shape;1106;p93"/>
          <p:cNvSpPr txBox="1"/>
          <p:nvPr/>
        </p:nvSpPr>
        <p:spPr>
          <a:xfrm>
            <a:off x="2975305" y="3133582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4"/>
          <p:cNvSpPr txBox="1"/>
          <p:nvPr>
            <p:ph type="title"/>
          </p:nvPr>
        </p:nvSpPr>
        <p:spPr>
          <a:xfrm>
            <a:off x="227304" y="292313"/>
            <a:ext cx="1902460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Task: Hand-written digit  recognition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2" name="Google Shape;1112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04" y="965479"/>
            <a:ext cx="2168525" cy="110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Google Shape;1113;p94"/>
          <p:cNvGrpSpPr/>
          <p:nvPr/>
        </p:nvGrpSpPr>
        <p:grpSpPr>
          <a:xfrm>
            <a:off x="2856415" y="332974"/>
            <a:ext cx="2039239" cy="1319230"/>
            <a:chOff x="2856415" y="332974"/>
            <a:chExt cx="2039239" cy="1319230"/>
          </a:xfrm>
        </p:grpSpPr>
        <p:pic>
          <p:nvPicPr>
            <p:cNvPr id="1114" name="Google Shape;1114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9508" y="142608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5" name="Google Shape;1115;p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29512" y="142608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89517" y="142608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49521" y="142608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69530" y="142608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9" name="Google Shape;1119;p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29512" y="88607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0" name="Google Shape;1120;p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9517" y="88607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09526" y="88607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56415" y="332974"/>
              <a:ext cx="252309" cy="2523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3" name="Google Shape;1123;p94"/>
          <p:cNvSpPr txBox="1"/>
          <p:nvPr/>
        </p:nvSpPr>
        <p:spPr>
          <a:xfrm>
            <a:off x="2935198" y="352563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4" name="Google Shape;1124;p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16420" y="332974"/>
            <a:ext cx="252308" cy="25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94"/>
          <p:cNvSpPr txBox="1"/>
          <p:nvPr/>
        </p:nvSpPr>
        <p:spPr>
          <a:xfrm>
            <a:off x="3295192" y="352563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6" name="Google Shape;1126;p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6424" y="332974"/>
            <a:ext cx="252309" cy="25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94"/>
          <p:cNvSpPr txBox="1"/>
          <p:nvPr/>
        </p:nvSpPr>
        <p:spPr>
          <a:xfrm>
            <a:off x="3655199" y="352563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8" name="Google Shape;1128;p94"/>
          <p:cNvGrpSpPr/>
          <p:nvPr/>
        </p:nvGrpSpPr>
        <p:grpSpPr>
          <a:xfrm>
            <a:off x="3936429" y="332974"/>
            <a:ext cx="972317" cy="252309"/>
            <a:chOff x="3936429" y="332974"/>
            <a:chExt cx="972317" cy="252309"/>
          </a:xfrm>
        </p:grpSpPr>
        <p:pic>
          <p:nvPicPr>
            <p:cNvPr id="1129" name="Google Shape;1129;p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36429" y="332974"/>
              <a:ext cx="252308" cy="252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56438" y="332974"/>
              <a:ext cx="252308" cy="2523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1" name="Google Shape;1131;p94"/>
          <p:cNvSpPr txBox="1"/>
          <p:nvPr/>
        </p:nvSpPr>
        <p:spPr>
          <a:xfrm>
            <a:off x="4015194" y="352563"/>
            <a:ext cx="8147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2" name="Google Shape;1132;p94"/>
          <p:cNvGrpSpPr/>
          <p:nvPr/>
        </p:nvGrpSpPr>
        <p:grpSpPr>
          <a:xfrm>
            <a:off x="2802568" y="492372"/>
            <a:ext cx="2160270" cy="1227192"/>
            <a:chOff x="2802568" y="492372"/>
            <a:chExt cx="2160270" cy="1227192"/>
          </a:xfrm>
        </p:grpSpPr>
        <p:sp>
          <p:nvSpPr>
            <p:cNvPr id="1133" name="Google Shape;1133;p94"/>
            <p:cNvSpPr/>
            <p:nvPr/>
          </p:nvSpPr>
          <p:spPr>
            <a:xfrm>
              <a:off x="2802568" y="819134"/>
              <a:ext cx="2160270" cy="900430"/>
            </a:xfrm>
            <a:custGeom>
              <a:rect b="b" l="l" r="r" t="t"/>
              <a:pathLst>
                <a:path extrusionOk="0" h="900430" w="2160270">
                  <a:moveTo>
                    <a:pt x="0" y="710220"/>
                  </a:moveTo>
                  <a:lnTo>
                    <a:pt x="0" y="729797"/>
                  </a:lnTo>
                  <a:lnTo>
                    <a:pt x="6779" y="679342"/>
                  </a:lnTo>
                  <a:lnTo>
                    <a:pt x="25911" y="634005"/>
                  </a:lnTo>
                  <a:lnTo>
                    <a:pt x="55587" y="595594"/>
                  </a:lnTo>
                  <a:lnTo>
                    <a:pt x="93999" y="565918"/>
                  </a:lnTo>
                  <a:lnTo>
                    <a:pt x="139336" y="546785"/>
                  </a:lnTo>
                  <a:lnTo>
                    <a:pt x="189790" y="540006"/>
                  </a:lnTo>
                  <a:lnTo>
                    <a:pt x="1970236" y="540006"/>
                  </a:lnTo>
                  <a:lnTo>
                    <a:pt x="2020690" y="546785"/>
                  </a:lnTo>
                  <a:lnTo>
                    <a:pt x="2066027" y="565918"/>
                  </a:lnTo>
                  <a:lnTo>
                    <a:pt x="2104438" y="595594"/>
                  </a:lnTo>
                  <a:lnTo>
                    <a:pt x="2134115" y="634005"/>
                  </a:lnTo>
                  <a:lnTo>
                    <a:pt x="2153247" y="679342"/>
                  </a:lnTo>
                  <a:lnTo>
                    <a:pt x="2160026" y="729797"/>
                  </a:lnTo>
                  <a:lnTo>
                    <a:pt x="2160026" y="710220"/>
                  </a:lnTo>
                  <a:lnTo>
                    <a:pt x="2153247" y="760674"/>
                  </a:lnTo>
                  <a:lnTo>
                    <a:pt x="2134115" y="806011"/>
                  </a:lnTo>
                  <a:lnTo>
                    <a:pt x="2104438" y="844423"/>
                  </a:lnTo>
                  <a:lnTo>
                    <a:pt x="2066027" y="874099"/>
                  </a:lnTo>
                  <a:lnTo>
                    <a:pt x="2020690" y="893231"/>
                  </a:lnTo>
                  <a:lnTo>
                    <a:pt x="1970236" y="900010"/>
                  </a:lnTo>
                  <a:lnTo>
                    <a:pt x="189790" y="900010"/>
                  </a:lnTo>
                  <a:lnTo>
                    <a:pt x="139336" y="893231"/>
                  </a:lnTo>
                  <a:lnTo>
                    <a:pt x="93999" y="874099"/>
                  </a:lnTo>
                  <a:lnTo>
                    <a:pt x="55587" y="844423"/>
                  </a:lnTo>
                  <a:lnTo>
                    <a:pt x="25911" y="806011"/>
                  </a:lnTo>
                  <a:lnTo>
                    <a:pt x="6779" y="760674"/>
                  </a:lnTo>
                  <a:lnTo>
                    <a:pt x="0" y="710220"/>
                  </a:lnTo>
                  <a:close/>
                </a:path>
                <a:path extrusionOk="0" h="900430" w="2160270">
                  <a:moveTo>
                    <a:pt x="360004" y="170213"/>
                  </a:moveTo>
                  <a:lnTo>
                    <a:pt x="360004" y="189790"/>
                  </a:lnTo>
                  <a:lnTo>
                    <a:pt x="366784" y="139336"/>
                  </a:lnTo>
                  <a:lnTo>
                    <a:pt x="385916" y="93999"/>
                  </a:lnTo>
                  <a:lnTo>
                    <a:pt x="415592" y="55587"/>
                  </a:lnTo>
                  <a:lnTo>
                    <a:pt x="454003" y="25911"/>
                  </a:lnTo>
                  <a:lnTo>
                    <a:pt x="499340" y="6779"/>
                  </a:lnTo>
                  <a:lnTo>
                    <a:pt x="549795" y="0"/>
                  </a:lnTo>
                  <a:lnTo>
                    <a:pt x="1610231" y="0"/>
                  </a:lnTo>
                  <a:lnTo>
                    <a:pt x="1660686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3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3" y="220667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6" y="353224"/>
                  </a:lnTo>
                  <a:lnTo>
                    <a:pt x="1610231" y="360004"/>
                  </a:lnTo>
                  <a:lnTo>
                    <a:pt x="549795" y="360004"/>
                  </a:lnTo>
                  <a:lnTo>
                    <a:pt x="499340" y="353224"/>
                  </a:lnTo>
                  <a:lnTo>
                    <a:pt x="454003" y="334092"/>
                  </a:lnTo>
                  <a:lnTo>
                    <a:pt x="415592" y="304416"/>
                  </a:lnTo>
                  <a:lnTo>
                    <a:pt x="385916" y="266005"/>
                  </a:lnTo>
                  <a:lnTo>
                    <a:pt x="366784" y="220667"/>
                  </a:lnTo>
                  <a:lnTo>
                    <a:pt x="360004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94"/>
            <p:cNvSpPr/>
            <p:nvPr/>
          </p:nvSpPr>
          <p:spPr>
            <a:xfrm>
              <a:off x="3108443" y="509477"/>
              <a:ext cx="774700" cy="309880"/>
            </a:xfrm>
            <a:custGeom>
              <a:rect b="b" l="l" r="r" t="t"/>
              <a:pathLst>
                <a:path extrusionOk="0" h="309880" w="774700">
                  <a:moveTo>
                    <a:pt x="774137" y="309657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94"/>
            <p:cNvSpPr/>
            <p:nvPr/>
          </p:nvSpPr>
          <p:spPr>
            <a:xfrm>
              <a:off x="3103862" y="492372"/>
              <a:ext cx="33020" cy="48895"/>
            </a:xfrm>
            <a:custGeom>
              <a:rect b="b" l="l" r="r" t="t"/>
              <a:pathLst>
                <a:path extrusionOk="0" h="48895" w="33019">
                  <a:moveTo>
                    <a:pt x="13133" y="48869"/>
                  </a:moveTo>
                  <a:lnTo>
                    <a:pt x="12541" y="39968"/>
                  </a:lnTo>
                  <a:lnTo>
                    <a:pt x="8857" y="29665"/>
                  </a:lnTo>
                  <a:lnTo>
                    <a:pt x="4027" y="20564"/>
                  </a:lnTo>
                  <a:lnTo>
                    <a:pt x="0" y="15272"/>
                  </a:lnTo>
                  <a:lnTo>
                    <a:pt x="6566" y="14217"/>
                  </a:lnTo>
                  <a:lnTo>
                    <a:pt x="16340" y="10957"/>
                  </a:lnTo>
                  <a:lnTo>
                    <a:pt x="26114" y="6037"/>
                  </a:lnTo>
                  <a:lnTo>
                    <a:pt x="3268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94"/>
            <p:cNvSpPr/>
            <p:nvPr/>
          </p:nvSpPr>
          <p:spPr>
            <a:xfrm>
              <a:off x="3455362" y="534321"/>
              <a:ext cx="427355" cy="285115"/>
            </a:xfrm>
            <a:custGeom>
              <a:rect b="b" l="l" r="r" t="t"/>
              <a:pathLst>
                <a:path extrusionOk="0" h="285115" w="427354">
                  <a:moveTo>
                    <a:pt x="427219" y="284812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94"/>
            <p:cNvSpPr/>
            <p:nvPr/>
          </p:nvSpPr>
          <p:spPr>
            <a:xfrm>
              <a:off x="3451244" y="523339"/>
              <a:ext cx="35560" cy="44450"/>
            </a:xfrm>
            <a:custGeom>
              <a:rect b="b" l="l" r="r" t="t"/>
              <a:pathLst>
                <a:path extrusionOk="0" h="44450" w="35560">
                  <a:moveTo>
                    <a:pt x="5948" y="43928"/>
                  </a:moveTo>
                  <a:lnTo>
                    <a:pt x="7207" y="35070"/>
                  </a:lnTo>
                  <a:lnTo>
                    <a:pt x="5719" y="24195"/>
                  </a:lnTo>
                  <a:lnTo>
                    <a:pt x="2859" y="14264"/>
                  </a:lnTo>
                  <a:lnTo>
                    <a:pt x="0" y="8236"/>
                  </a:lnTo>
                  <a:lnTo>
                    <a:pt x="6663" y="8558"/>
                  </a:lnTo>
                  <a:lnTo>
                    <a:pt x="16930" y="7378"/>
                  </a:lnTo>
                  <a:lnTo>
                    <a:pt x="27540" y="4568"/>
                  </a:lnTo>
                  <a:lnTo>
                    <a:pt x="3523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8" name="Google Shape;1138;p9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44253" y="571538"/>
              <a:ext cx="276655" cy="252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Google Shape;1139;p94"/>
            <p:cNvSpPr/>
            <p:nvPr/>
          </p:nvSpPr>
          <p:spPr>
            <a:xfrm>
              <a:off x="3882581" y="509477"/>
              <a:ext cx="774700" cy="309880"/>
            </a:xfrm>
            <a:custGeom>
              <a:rect b="b" l="l" r="r" t="t"/>
              <a:pathLst>
                <a:path extrusionOk="0" h="309880" w="774700">
                  <a:moveTo>
                    <a:pt x="0" y="309657"/>
                  </a:moveTo>
                  <a:lnTo>
                    <a:pt x="774137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94"/>
            <p:cNvSpPr/>
            <p:nvPr/>
          </p:nvSpPr>
          <p:spPr>
            <a:xfrm>
              <a:off x="4628619" y="492372"/>
              <a:ext cx="33020" cy="48895"/>
            </a:xfrm>
            <a:custGeom>
              <a:rect b="b" l="l" r="r" t="t"/>
              <a:pathLst>
                <a:path extrusionOk="0" h="48895" w="33020">
                  <a:moveTo>
                    <a:pt x="0" y="0"/>
                  </a:moveTo>
                  <a:lnTo>
                    <a:pt x="6566" y="6037"/>
                  </a:lnTo>
                  <a:lnTo>
                    <a:pt x="16340" y="10957"/>
                  </a:lnTo>
                  <a:lnTo>
                    <a:pt x="26114" y="14217"/>
                  </a:lnTo>
                  <a:lnTo>
                    <a:pt x="32680" y="15272"/>
                  </a:lnTo>
                  <a:lnTo>
                    <a:pt x="28653" y="20564"/>
                  </a:lnTo>
                  <a:lnTo>
                    <a:pt x="23823" y="29665"/>
                  </a:lnTo>
                  <a:lnTo>
                    <a:pt x="20139" y="39968"/>
                  </a:lnTo>
                  <a:lnTo>
                    <a:pt x="19547" y="4886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94"/>
            <p:cNvSpPr/>
            <p:nvPr/>
          </p:nvSpPr>
          <p:spPr>
            <a:xfrm>
              <a:off x="3882581" y="1188122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4"/>
            <p:cNvSpPr/>
            <p:nvPr/>
          </p:nvSpPr>
          <p:spPr>
            <a:xfrm>
              <a:off x="3856264" y="1183187"/>
              <a:ext cx="52705" cy="24765"/>
            </a:xfrm>
            <a:custGeom>
              <a:rect b="b" l="l" r="r" t="t"/>
              <a:pathLst>
                <a:path extrusionOk="0" h="24765" w="5270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94"/>
            <p:cNvSpPr/>
            <p:nvPr/>
          </p:nvSpPr>
          <p:spPr>
            <a:xfrm>
              <a:off x="4175645" y="1539143"/>
              <a:ext cx="494030" cy="0"/>
            </a:xfrm>
            <a:custGeom>
              <a:rect b="b" l="l" r="r" t="t"/>
              <a:pathLst>
                <a:path extrusionOk="0" h="120000" w="494029">
                  <a:moveTo>
                    <a:pt x="0" y="0"/>
                  </a:moveTo>
                  <a:lnTo>
                    <a:pt x="493884" y="0"/>
                  </a:lnTo>
                </a:path>
              </a:pathLst>
            </a:custGeom>
            <a:noFill/>
            <a:ln cap="flat" cmpd="sng" w="25300">
              <a:solidFill>
                <a:srgbClr val="FFCCC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94"/>
            <p:cNvSpPr/>
            <p:nvPr/>
          </p:nvSpPr>
          <p:spPr>
            <a:xfrm>
              <a:off x="3815641" y="999136"/>
              <a:ext cx="494030" cy="0"/>
            </a:xfrm>
            <a:custGeom>
              <a:rect b="b" l="l" r="r" t="t"/>
              <a:pathLst>
                <a:path extrusionOk="0" h="120000" w="494029">
                  <a:moveTo>
                    <a:pt x="0" y="0"/>
                  </a:moveTo>
                  <a:lnTo>
                    <a:pt x="493884" y="0"/>
                  </a:lnTo>
                </a:path>
              </a:pathLst>
            </a:custGeom>
            <a:noFill/>
            <a:ln cap="flat" cmpd="sng" w="25300">
              <a:solidFill>
                <a:srgbClr val="CCCC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5" name="Google Shape;1145;p94"/>
          <p:cNvSpPr txBox="1"/>
          <p:nvPr/>
        </p:nvSpPr>
        <p:spPr>
          <a:xfrm>
            <a:off x="3230587" y="1782558"/>
            <a:ext cx="13042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784 = 28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94"/>
          <p:cNvSpPr txBox="1"/>
          <p:nvPr/>
        </p:nvSpPr>
        <p:spPr>
          <a:xfrm>
            <a:off x="4714646" y="905495"/>
            <a:ext cx="48958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aseline="30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7" name="Google Shape;1147;p94"/>
          <p:cNvGrpSpPr/>
          <p:nvPr/>
        </p:nvGrpSpPr>
        <p:grpSpPr>
          <a:xfrm>
            <a:off x="3702579" y="2079149"/>
            <a:ext cx="360045" cy="360045"/>
            <a:chOff x="3702579" y="2079149"/>
            <a:chExt cx="360045" cy="360045"/>
          </a:xfrm>
        </p:grpSpPr>
        <p:pic>
          <p:nvPicPr>
            <p:cNvPr id="1148" name="Google Shape;1148;p9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00944" y="2178042"/>
              <a:ext cx="153716" cy="162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9" name="Google Shape;1149;p94"/>
            <p:cNvSpPr/>
            <p:nvPr/>
          </p:nvSpPr>
          <p:spPr>
            <a:xfrm>
              <a:off x="3702579" y="2079149"/>
              <a:ext cx="360045" cy="360045"/>
            </a:xfrm>
            <a:custGeom>
              <a:rect b="b" l="l" r="r" t="t"/>
              <a:pathLst>
                <a:path extrusionOk="0" h="360044" w="360045">
                  <a:moveTo>
                    <a:pt x="0" y="360004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360004"/>
                  </a:lnTo>
                  <a:lnTo>
                    <a:pt x="0" y="36000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0" name="Google Shape;1150;p94"/>
          <p:cNvSpPr txBox="1"/>
          <p:nvPr/>
        </p:nvSpPr>
        <p:spPr>
          <a:xfrm>
            <a:off x="651687" y="2191796"/>
            <a:ext cx="4700270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MNIST 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4039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 approach (and then train a classifier on  top of this hidden representation)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1" name="Google Shape;1151;p9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152" name="Google Shape;1152;p9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9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4" name="Google Shape;1154;p94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33/55</a:t>
            </a:r>
            <a:endParaRPr/>
          </a:p>
        </p:txBody>
      </p:sp>
      <p:sp>
        <p:nvSpPr>
          <p:cNvPr id="1155" name="Google Shape;1155;p9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56" name="Google Shape;1156;p94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95"/>
          <p:cNvSpPr/>
          <p:nvPr/>
        </p:nvSpPr>
        <p:spPr>
          <a:xfrm>
            <a:off x="309193" y="1129550"/>
            <a:ext cx="5142230" cy="82550"/>
          </a:xfrm>
          <a:custGeom>
            <a:rect b="b" l="l" r="r" t="t"/>
            <a:pathLst>
              <a:path extrusionOk="0" h="82550" w="514223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2" name="Google Shape;1162;p95"/>
          <p:cNvGrpSpPr/>
          <p:nvPr/>
        </p:nvGrpSpPr>
        <p:grpSpPr>
          <a:xfrm>
            <a:off x="309193" y="1173963"/>
            <a:ext cx="5192408" cy="388822"/>
            <a:chOff x="309193" y="1173963"/>
            <a:chExt cx="5192408" cy="388822"/>
          </a:xfrm>
        </p:grpSpPr>
        <p:pic>
          <p:nvPicPr>
            <p:cNvPr id="1163" name="Google Shape;1163;p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994" y="1461185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4" name="Google Shape;1164;p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794" y="1448485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5" name="Google Shape;1165;p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50859" y="1180109"/>
              <a:ext cx="50742" cy="28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Google Shape;1166;p95"/>
            <p:cNvSpPr/>
            <p:nvPr/>
          </p:nvSpPr>
          <p:spPr>
            <a:xfrm>
              <a:off x="309193" y="1173963"/>
              <a:ext cx="5142230" cy="338455"/>
            </a:xfrm>
            <a:custGeom>
              <a:rect b="b" l="l" r="r" t="t"/>
              <a:pathLst>
                <a:path extrusionOk="0" h="338455" w="5142230">
                  <a:moveTo>
                    <a:pt x="5141666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5090865" y="338022"/>
                  </a:lnTo>
                  <a:lnTo>
                    <a:pt x="5110590" y="334013"/>
                  </a:lnTo>
                  <a:lnTo>
                    <a:pt x="5126743" y="323099"/>
                  </a:lnTo>
                  <a:lnTo>
                    <a:pt x="5137657" y="306946"/>
                  </a:lnTo>
                  <a:lnTo>
                    <a:pt x="5141666" y="287221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95"/>
            <p:cNvSpPr/>
            <p:nvPr/>
          </p:nvSpPr>
          <p:spPr>
            <a:xfrm>
              <a:off x="5450859" y="1218200"/>
              <a:ext cx="0" cy="262255"/>
            </a:xfrm>
            <a:custGeom>
              <a:rect b="b" l="l" r="r" t="t"/>
              <a:pathLst>
                <a:path extrusionOk="0" h="262255" w="120000">
                  <a:moveTo>
                    <a:pt x="0" y="26203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95"/>
            <p:cNvSpPr/>
            <p:nvPr/>
          </p:nvSpPr>
          <p:spPr>
            <a:xfrm>
              <a:off x="5450859" y="120550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95"/>
            <p:cNvSpPr/>
            <p:nvPr/>
          </p:nvSpPr>
          <p:spPr>
            <a:xfrm>
              <a:off x="5450859" y="119280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95"/>
            <p:cNvSpPr/>
            <p:nvPr/>
          </p:nvSpPr>
          <p:spPr>
            <a:xfrm>
              <a:off x="5450859" y="118010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1" name="Google Shape;1171;p95"/>
          <p:cNvSpPr txBox="1"/>
          <p:nvPr/>
        </p:nvSpPr>
        <p:spPr>
          <a:xfrm>
            <a:off x="347294" y="1144243"/>
            <a:ext cx="483616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now see a way of visualizing AEs and use this visualization to compare  different AEs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2" name="Google Shape;1172;p9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173" name="Google Shape;1173;p9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9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5" name="Google Shape;1175;p95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34/55</a:t>
            </a:r>
            <a:endParaRPr/>
          </a:p>
        </p:txBody>
      </p:sp>
      <p:sp>
        <p:nvSpPr>
          <p:cNvPr id="1176" name="Google Shape;1176;p9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77" name="Google Shape;1177;p95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96"/>
          <p:cNvGrpSpPr/>
          <p:nvPr/>
        </p:nvGrpSpPr>
        <p:grpSpPr>
          <a:xfrm>
            <a:off x="290561" y="160902"/>
            <a:ext cx="1800225" cy="1440059"/>
            <a:chOff x="290561" y="160902"/>
            <a:chExt cx="1800225" cy="1440059"/>
          </a:xfrm>
        </p:grpSpPr>
        <p:pic>
          <p:nvPicPr>
            <p:cNvPr id="1183" name="Google Shape;1183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7501" y="130785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7505" y="130785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7510" y="130785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6" name="Google Shape;1186;p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7514" y="130785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7" name="Google Shape;1187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97519" y="130785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8" name="Google Shape;1188;p96"/>
            <p:cNvSpPr/>
            <p:nvPr/>
          </p:nvSpPr>
          <p:spPr>
            <a:xfrm>
              <a:off x="290561" y="1240916"/>
              <a:ext cx="1800225" cy="360045"/>
            </a:xfrm>
            <a:custGeom>
              <a:rect b="b" l="l" r="r" t="t"/>
              <a:pathLst>
                <a:path extrusionOk="0" h="360044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4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9" name="Google Shape;1189;p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7503" y="76784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7508" y="76784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7512" y="76784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9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17517" y="76784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3" name="Google Shape;1193;p96"/>
            <p:cNvSpPr/>
            <p:nvPr/>
          </p:nvSpPr>
          <p:spPr>
            <a:xfrm>
              <a:off x="470563" y="700909"/>
              <a:ext cx="1440180" cy="360045"/>
            </a:xfrm>
            <a:custGeom>
              <a:rect b="b" l="l" r="r" t="t"/>
              <a:pathLst>
                <a:path extrusionOk="0" h="360044" w="144018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30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8" y="189790"/>
                  </a:lnTo>
                  <a:lnTo>
                    <a:pt x="1440018" y="170213"/>
                  </a:lnTo>
                  <a:lnTo>
                    <a:pt x="1433238" y="220667"/>
                  </a:lnTo>
                  <a:lnTo>
                    <a:pt x="1414106" y="266005"/>
                  </a:lnTo>
                  <a:lnTo>
                    <a:pt x="1384430" y="304416"/>
                  </a:lnTo>
                  <a:lnTo>
                    <a:pt x="1346018" y="334092"/>
                  </a:lnTo>
                  <a:lnTo>
                    <a:pt x="1300681" y="353224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96"/>
            <p:cNvSpPr/>
            <p:nvPr/>
          </p:nvSpPr>
          <p:spPr>
            <a:xfrm>
              <a:off x="506352" y="996808"/>
              <a:ext cx="106045" cy="316865"/>
            </a:xfrm>
            <a:custGeom>
              <a:rect b="b" l="l" r="r" t="t"/>
              <a:pathLst>
                <a:path extrusionOk="0" h="316865" w="106045">
                  <a:moveTo>
                    <a:pt x="0" y="316745"/>
                  </a:moveTo>
                  <a:lnTo>
                    <a:pt x="105582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96"/>
            <p:cNvSpPr/>
            <p:nvPr/>
          </p:nvSpPr>
          <p:spPr>
            <a:xfrm>
              <a:off x="580695" y="992122"/>
              <a:ext cx="50165" cy="32384"/>
            </a:xfrm>
            <a:custGeom>
              <a:rect b="b" l="l" r="r" t="t"/>
              <a:pathLst>
                <a:path extrusionOk="0" h="32384" w="50165">
                  <a:moveTo>
                    <a:pt x="0" y="15098"/>
                  </a:moveTo>
                  <a:lnTo>
                    <a:pt x="8859" y="13983"/>
                  </a:lnTo>
                  <a:lnTo>
                    <a:pt x="18938" y="9696"/>
                  </a:lnTo>
                  <a:lnTo>
                    <a:pt x="27749" y="4335"/>
                  </a:lnTo>
                  <a:lnTo>
                    <a:pt x="32801" y="0"/>
                  </a:lnTo>
                  <a:lnTo>
                    <a:pt x="34241" y="6499"/>
                  </a:lnTo>
                  <a:lnTo>
                    <a:pt x="38072" y="16075"/>
                  </a:lnTo>
                  <a:lnTo>
                    <a:pt x="43563" y="25552"/>
                  </a:lnTo>
                  <a:lnTo>
                    <a:pt x="49982" y="317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96"/>
            <p:cNvSpPr/>
            <p:nvPr/>
          </p:nvSpPr>
          <p:spPr>
            <a:xfrm>
              <a:off x="689196" y="996808"/>
              <a:ext cx="106045" cy="316865"/>
            </a:xfrm>
            <a:custGeom>
              <a:rect b="b" l="l" r="r" t="t"/>
              <a:pathLst>
                <a:path extrusionOk="0" h="316865" w="106045">
                  <a:moveTo>
                    <a:pt x="105582" y="316745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96"/>
            <p:cNvSpPr/>
            <p:nvPr/>
          </p:nvSpPr>
          <p:spPr>
            <a:xfrm>
              <a:off x="670454" y="992122"/>
              <a:ext cx="50165" cy="32384"/>
            </a:xfrm>
            <a:custGeom>
              <a:rect b="b" l="l" r="r" t="t"/>
              <a:pathLst>
                <a:path extrusionOk="0" h="32384" w="50165">
                  <a:moveTo>
                    <a:pt x="0" y="31759"/>
                  </a:moveTo>
                  <a:lnTo>
                    <a:pt x="6418" y="25552"/>
                  </a:lnTo>
                  <a:lnTo>
                    <a:pt x="11909" y="16075"/>
                  </a:lnTo>
                  <a:lnTo>
                    <a:pt x="15741" y="6499"/>
                  </a:lnTo>
                  <a:lnTo>
                    <a:pt x="17180" y="0"/>
                  </a:lnTo>
                  <a:lnTo>
                    <a:pt x="22232" y="4335"/>
                  </a:lnTo>
                  <a:lnTo>
                    <a:pt x="31043" y="9696"/>
                  </a:lnTo>
                  <a:lnTo>
                    <a:pt x="41122" y="13983"/>
                  </a:lnTo>
                  <a:lnTo>
                    <a:pt x="49982" y="1509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96"/>
            <p:cNvSpPr/>
            <p:nvPr/>
          </p:nvSpPr>
          <p:spPr>
            <a:xfrm>
              <a:off x="736867" y="967211"/>
              <a:ext cx="374015" cy="374015"/>
            </a:xfrm>
            <a:custGeom>
              <a:rect b="b" l="l" r="r" t="t"/>
              <a:pathLst>
                <a:path extrusionOk="0" h="374015" w="374015">
                  <a:moveTo>
                    <a:pt x="373759" y="37376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96"/>
            <p:cNvSpPr/>
            <p:nvPr/>
          </p:nvSpPr>
          <p:spPr>
            <a:xfrm>
              <a:off x="732215" y="962558"/>
              <a:ext cx="37465" cy="37465"/>
            </a:xfrm>
            <a:custGeom>
              <a:rect b="b" l="l" r="r" t="t"/>
              <a:pathLst>
                <a:path extrusionOk="0" h="37465" w="37465">
                  <a:moveTo>
                    <a:pt x="0" y="37218"/>
                  </a:moveTo>
                  <a:lnTo>
                    <a:pt x="2962" y="28804"/>
                  </a:lnTo>
                  <a:lnTo>
                    <a:pt x="3634" y="17882"/>
                  </a:lnTo>
                  <a:lnTo>
                    <a:pt x="2780" y="7614"/>
                  </a:lnTo>
                  <a:lnTo>
                    <a:pt x="1162" y="1163"/>
                  </a:lnTo>
                  <a:lnTo>
                    <a:pt x="7613" y="2780"/>
                  </a:lnTo>
                  <a:lnTo>
                    <a:pt x="17881" y="3634"/>
                  </a:lnTo>
                  <a:lnTo>
                    <a:pt x="28803" y="2962"/>
                  </a:lnTo>
                  <a:lnTo>
                    <a:pt x="372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96"/>
            <p:cNvSpPr/>
            <p:nvPr/>
          </p:nvSpPr>
          <p:spPr>
            <a:xfrm>
              <a:off x="755679" y="943977"/>
              <a:ext cx="698500" cy="419100"/>
            </a:xfrm>
            <a:custGeom>
              <a:rect b="b" l="l" r="r" t="t"/>
              <a:pathLst>
                <a:path extrusionOk="0" h="419100" w="698500">
                  <a:moveTo>
                    <a:pt x="697946" y="418767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96"/>
            <p:cNvSpPr/>
            <p:nvPr/>
          </p:nvSpPr>
          <p:spPr>
            <a:xfrm>
              <a:off x="751429" y="931511"/>
              <a:ext cx="34925" cy="45720"/>
            </a:xfrm>
            <a:custGeom>
              <a:rect b="b" l="l" r="r" t="t"/>
              <a:pathLst>
                <a:path extrusionOk="0" h="45719" w="34925">
                  <a:moveTo>
                    <a:pt x="7650" y="45331"/>
                  </a:moveTo>
                  <a:lnTo>
                    <a:pt x="8486" y="36411"/>
                  </a:lnTo>
                  <a:lnTo>
                    <a:pt x="6481" y="25605"/>
                  </a:lnTo>
                  <a:lnTo>
                    <a:pt x="3147" y="15809"/>
                  </a:lnTo>
                  <a:lnTo>
                    <a:pt x="0" y="9917"/>
                  </a:lnTo>
                  <a:lnTo>
                    <a:pt x="6680" y="9921"/>
                  </a:lnTo>
                  <a:lnTo>
                    <a:pt x="16892" y="8252"/>
                  </a:lnTo>
                  <a:lnTo>
                    <a:pt x="27371" y="4936"/>
                  </a:lnTo>
                  <a:lnTo>
                    <a:pt x="348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96"/>
            <p:cNvSpPr/>
            <p:nvPr/>
          </p:nvSpPr>
          <p:spPr>
            <a:xfrm>
              <a:off x="763089" y="929135"/>
              <a:ext cx="1043305" cy="447675"/>
            </a:xfrm>
            <a:custGeom>
              <a:rect b="b" l="l" r="r" t="t"/>
              <a:pathLst>
                <a:path extrusionOk="0" h="447675" w="1043305">
                  <a:moveTo>
                    <a:pt x="1043250" y="44711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96"/>
            <p:cNvSpPr/>
            <p:nvPr/>
          </p:nvSpPr>
          <p:spPr>
            <a:xfrm>
              <a:off x="758540" y="912670"/>
              <a:ext cx="33655" cy="48895"/>
            </a:xfrm>
            <a:custGeom>
              <a:rect b="b" l="l" r="r" t="t"/>
              <a:pathLst>
                <a:path extrusionOk="0" h="48894" w="33654">
                  <a:moveTo>
                    <a:pt x="12348" y="48527"/>
                  </a:moveTo>
                  <a:lnTo>
                    <a:pt x="11972" y="39587"/>
                  </a:lnTo>
                  <a:lnTo>
                    <a:pt x="8530" y="29165"/>
                  </a:lnTo>
                  <a:lnTo>
                    <a:pt x="3909" y="19920"/>
                  </a:lnTo>
                  <a:lnTo>
                    <a:pt x="0" y="14514"/>
                  </a:lnTo>
                  <a:lnTo>
                    <a:pt x="6610" y="13617"/>
                  </a:lnTo>
                  <a:lnTo>
                    <a:pt x="16491" y="10588"/>
                  </a:lnTo>
                  <a:lnTo>
                    <a:pt x="26413" y="5893"/>
                  </a:lnTo>
                  <a:lnTo>
                    <a:pt x="3314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96"/>
            <p:cNvSpPr/>
            <p:nvPr/>
          </p:nvSpPr>
          <p:spPr>
            <a:xfrm>
              <a:off x="1190572" y="1069897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96"/>
            <p:cNvSpPr/>
            <p:nvPr/>
          </p:nvSpPr>
          <p:spPr>
            <a:xfrm>
              <a:off x="1164255" y="1064963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6" name="Google Shape;1206;p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7501" y="22784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9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7505" y="22784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77510" y="22784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9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37514" y="22784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97519" y="22784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1" name="Google Shape;1211;p96"/>
            <p:cNvSpPr/>
            <p:nvPr/>
          </p:nvSpPr>
          <p:spPr>
            <a:xfrm>
              <a:off x="290561" y="160902"/>
              <a:ext cx="1800225" cy="360045"/>
            </a:xfrm>
            <a:custGeom>
              <a:rect b="b" l="l" r="r" t="t"/>
              <a:pathLst>
                <a:path extrusionOk="0" h="360045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5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96"/>
            <p:cNvSpPr/>
            <p:nvPr/>
          </p:nvSpPr>
          <p:spPr>
            <a:xfrm>
              <a:off x="1190572" y="529891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96"/>
            <p:cNvSpPr/>
            <p:nvPr/>
          </p:nvSpPr>
          <p:spPr>
            <a:xfrm>
              <a:off x="1164255" y="52495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4" name="Google Shape;1214;p96"/>
          <p:cNvSpPr txBox="1"/>
          <p:nvPr/>
        </p:nvSpPr>
        <p:spPr>
          <a:xfrm>
            <a:off x="2122627" y="1290090"/>
            <a:ext cx="1968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96"/>
          <p:cNvSpPr txBox="1"/>
          <p:nvPr/>
        </p:nvSpPr>
        <p:spPr>
          <a:xfrm>
            <a:off x="2122627" y="228370"/>
            <a:ext cx="1968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6" name="Google Shape;1216;p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96"/>
          <p:cNvSpPr txBox="1"/>
          <p:nvPr>
            <p:ph type="title"/>
          </p:nvPr>
        </p:nvSpPr>
        <p:spPr>
          <a:xfrm>
            <a:off x="2747657" y="100849"/>
            <a:ext cx="279781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think of each neuron as a filter which  will fire (or get maximally) activated for a cer-  tain input configuration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8" name="Google Shape;1218;p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96"/>
          <p:cNvSpPr txBox="1"/>
          <p:nvPr/>
        </p:nvSpPr>
        <p:spPr>
          <a:xfrm>
            <a:off x="1968030" y="655026"/>
            <a:ext cx="160147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804545" marR="0" rtl="0" algn="l">
              <a:lnSpc>
                <a:spcPct val="10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96"/>
          <p:cNvSpPr txBox="1"/>
          <p:nvPr/>
        </p:nvSpPr>
        <p:spPr>
          <a:xfrm>
            <a:off x="3764051" y="1070748"/>
            <a:ext cx="793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96"/>
          <p:cNvSpPr txBox="1"/>
          <p:nvPr/>
        </p:nvSpPr>
        <p:spPr>
          <a:xfrm>
            <a:off x="3136442" y="999171"/>
            <a:ext cx="20205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ignoring bias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96"/>
          <p:cNvSpPr txBox="1"/>
          <p:nvPr>
            <p:ph idx="1" type="body"/>
          </p:nvPr>
        </p:nvSpPr>
        <p:spPr>
          <a:xfrm>
            <a:off x="206997" y="1253488"/>
            <a:ext cx="5351805" cy="112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66035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/>
              <a:t>1 </a:t>
            </a:r>
            <a:r>
              <a:rPr lang="en-US" sz="1100"/>
              <a:t>is the trained vector of weights con-  necting the input to the first hidden neuron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66035" marR="3048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What values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100"/>
              <a:t>will cause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200"/>
              <a:t>1 </a:t>
            </a:r>
            <a:r>
              <a:rPr lang="en-US" sz="1100"/>
              <a:t>to be max-  imum (or maximally activated)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66035" marR="3111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Suppose we assume that our inputs are nor-  malized so that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ǁ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ǁ </a:t>
            </a:r>
            <a:r>
              <a:rPr lang="en-US" sz="1100"/>
              <a:t>= 1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23" name="Google Shape;1223;p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1721078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40558" y="210318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5" name="Google Shape;1225;p9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226" name="Google Shape;1226;p9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9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8" name="Google Shape;1228;p9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35/55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9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230" name="Google Shape;1230;p96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" name="Google Shape;1235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166994"/>
            <a:ext cx="1259954" cy="107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9"/>
          <p:cNvSpPr txBox="1"/>
          <p:nvPr>
            <p:ph type="title"/>
          </p:nvPr>
        </p:nvSpPr>
        <p:spPr>
          <a:xfrm>
            <a:off x="347294" y="1348084"/>
            <a:ext cx="106934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</a:rPr>
              <a:t>Figure: </a:t>
            </a:r>
            <a:r>
              <a:rPr lang="en-US" sz="1000"/>
              <a:t>Vanilla AE  (No noise)</a:t>
            </a:r>
            <a:endParaRPr sz="1000"/>
          </a:p>
        </p:txBody>
      </p:sp>
      <p:pic>
        <p:nvPicPr>
          <p:cNvPr id="1237" name="Google Shape;1237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995" y="166941"/>
            <a:ext cx="1259871" cy="1079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99"/>
          <p:cNvSpPr txBox="1"/>
          <p:nvPr/>
        </p:nvSpPr>
        <p:spPr>
          <a:xfrm>
            <a:off x="2237295" y="1348109"/>
            <a:ext cx="127508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Denoising  AE (q=0.25)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9" name="Google Shape;1239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996" y="166995"/>
            <a:ext cx="1259967" cy="107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99"/>
          <p:cNvSpPr txBox="1"/>
          <p:nvPr/>
        </p:nvSpPr>
        <p:spPr>
          <a:xfrm>
            <a:off x="4127296" y="1348084"/>
            <a:ext cx="127508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Denoising  AE (q=0.5)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1" name="Google Shape;1241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583" y="199810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99"/>
          <p:cNvSpPr txBox="1"/>
          <p:nvPr/>
        </p:nvSpPr>
        <p:spPr>
          <a:xfrm>
            <a:off x="624395" y="1878975"/>
            <a:ext cx="4789805" cy="1141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vanilla AE does not learn many meaningful patterns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hidden neurons of the denoising AEs seem to act like pen-stroke detectors  (for example, in the highlighted neuron the black region is a stroke that you  would expect in a ’0’ or a ’2’ or a ’3’ or a ’8’ or a ’9’)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noise increases the filters become more wide because the neuron has to  rely on more adjacent pixels to feel confident about a stroke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3" name="Google Shape;1243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583" y="219800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583" y="274204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5" name="Google Shape;1245;p9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246" name="Google Shape;1246;p9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9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9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37/55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9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250" name="Google Shape;1250;p9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oogle Shape;1255;p100"/>
          <p:cNvGrpSpPr/>
          <p:nvPr/>
        </p:nvGrpSpPr>
        <p:grpSpPr>
          <a:xfrm>
            <a:off x="228471" y="615572"/>
            <a:ext cx="5344895" cy="1881092"/>
            <a:chOff x="483111" y="1299972"/>
            <a:chExt cx="11301980" cy="3977640"/>
          </a:xfrm>
        </p:grpSpPr>
        <p:pic>
          <p:nvPicPr>
            <p:cNvPr id="1256" name="Google Shape;1256;p1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3111" y="1467231"/>
              <a:ext cx="7534652" cy="351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1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1667" y="1299972"/>
              <a:ext cx="3773424" cy="3977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8" name="Google Shape;1258;p100"/>
          <p:cNvSpPr txBox="1"/>
          <p:nvPr>
            <p:ph type="title"/>
          </p:nvPr>
        </p:nvSpPr>
        <p:spPr>
          <a:xfrm>
            <a:off x="331149" y="199329"/>
            <a:ext cx="2860678" cy="296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600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2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Corruption vs Learned Filters</a:t>
            </a:r>
            <a:endParaRPr sz="18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9" name="Google Shape;1259;p100"/>
          <p:cNvSpPr txBox="1"/>
          <p:nvPr>
            <p:ph idx="10" type="dt"/>
          </p:nvPr>
        </p:nvSpPr>
        <p:spPr>
          <a:xfrm>
            <a:off x="136337" y="1427919"/>
            <a:ext cx="62715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006" rtl="0" algn="l">
              <a:lnSpc>
                <a:spcPct val="32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8/24/2023</a:t>
            </a:r>
            <a:endParaRPr/>
          </a:p>
        </p:txBody>
      </p:sp>
      <p:sp>
        <p:nvSpPr>
          <p:cNvPr id="1260" name="Google Shape;1260;p100"/>
          <p:cNvSpPr txBox="1"/>
          <p:nvPr>
            <p:ph idx="12" type="sldNum"/>
          </p:nvPr>
        </p:nvSpPr>
        <p:spPr>
          <a:xfrm>
            <a:off x="2579258" y="1423137"/>
            <a:ext cx="151953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17" rtl="0" algn="l">
              <a:lnSpc>
                <a:spcPct val="97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1" name="Google Shape;1261;p100"/>
          <p:cNvSpPr txBox="1"/>
          <p:nvPr/>
        </p:nvSpPr>
        <p:spPr>
          <a:xfrm>
            <a:off x="461024" y="2489794"/>
            <a:ext cx="3758281" cy="3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925">
            <a:spAutoFit/>
          </a:bodyPr>
          <a:lstStyle/>
          <a:p>
            <a:pPr indent="0" lvl="0" marL="60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the corruption, filters are learned well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006" marR="0" rtl="0" algn="l">
              <a:spcBef>
                <a:spcPts val="147"/>
              </a:spcBef>
              <a:spcAft>
                <a:spcPts val="0"/>
              </a:spcAft>
              <a:buNone/>
            </a:pPr>
            <a:r>
              <a:rPr b="1" lang="en-US" sz="113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Caution: </a:t>
            </a:r>
            <a:r>
              <a:rPr b="1"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much corruption can lead to lower reconstruction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9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203" name="Google Shape;203;p9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9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206" name="Google Shape;206;p9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9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210" name="Google Shape;210;p9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9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9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215" name="Google Shape;215;p9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9"/>
          <p:cNvGrpSpPr/>
          <p:nvPr/>
        </p:nvGrpSpPr>
        <p:grpSpPr>
          <a:xfrm>
            <a:off x="609507" y="297426"/>
            <a:ext cx="1666142" cy="1306137"/>
            <a:chOff x="609507" y="297426"/>
            <a:chExt cx="1666142" cy="1306137"/>
          </a:xfrm>
        </p:grpSpPr>
        <p:pic>
          <p:nvPicPr>
            <p:cNvPr id="220" name="Google Shape;22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507" y="137743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9511" y="137743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9516" y="137743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9521" y="137743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9525" y="137743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9509" y="83743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49514" y="83743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9518" y="83743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69523" y="837433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9507" y="29742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69511" y="29742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29516" y="29742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89521" y="29742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49525" y="297426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9"/>
          <p:cNvSpPr txBox="1"/>
          <p:nvPr/>
        </p:nvSpPr>
        <p:spPr>
          <a:xfrm>
            <a:off x="2374645" y="1358784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140574" y="1116620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2220036" y="847380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115174" y="527696"/>
            <a:ext cx="2806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2374639" y="296099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9" name="Google Shape;239;p9"/>
          <p:cNvGrpSpPr/>
          <p:nvPr/>
        </p:nvGrpSpPr>
        <p:grpSpPr>
          <a:xfrm>
            <a:off x="542567" y="230486"/>
            <a:ext cx="1800225" cy="1440437"/>
            <a:chOff x="542567" y="230486"/>
            <a:chExt cx="1800225" cy="1440437"/>
          </a:xfrm>
        </p:grpSpPr>
        <p:sp>
          <p:nvSpPr>
            <p:cNvPr id="240" name="Google Shape;240;p9"/>
            <p:cNvSpPr/>
            <p:nvPr/>
          </p:nvSpPr>
          <p:spPr>
            <a:xfrm>
              <a:off x="542567" y="770493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0"/>
                  </a:moveTo>
                  <a:lnTo>
                    <a:pt x="0" y="729797"/>
                  </a:lnTo>
                  <a:lnTo>
                    <a:pt x="6779" y="679342"/>
                  </a:lnTo>
                  <a:lnTo>
                    <a:pt x="25911" y="634005"/>
                  </a:lnTo>
                  <a:lnTo>
                    <a:pt x="55587" y="595594"/>
                  </a:lnTo>
                  <a:lnTo>
                    <a:pt x="93999" y="565918"/>
                  </a:lnTo>
                  <a:lnTo>
                    <a:pt x="139336" y="546785"/>
                  </a:lnTo>
                  <a:lnTo>
                    <a:pt x="189790" y="540006"/>
                  </a:lnTo>
                  <a:lnTo>
                    <a:pt x="1610231" y="540006"/>
                  </a:lnTo>
                  <a:lnTo>
                    <a:pt x="1660685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2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2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5" y="893231"/>
                  </a:lnTo>
                  <a:lnTo>
                    <a:pt x="1610231" y="900010"/>
                  </a:lnTo>
                  <a:lnTo>
                    <a:pt x="189790" y="900010"/>
                  </a:lnTo>
                  <a:lnTo>
                    <a:pt x="139336" y="893231"/>
                  </a:lnTo>
                  <a:lnTo>
                    <a:pt x="93999" y="874099"/>
                  </a:lnTo>
                  <a:lnTo>
                    <a:pt x="55587" y="844423"/>
                  </a:lnTo>
                  <a:lnTo>
                    <a:pt x="25911" y="806011"/>
                  </a:lnTo>
                  <a:lnTo>
                    <a:pt x="6779" y="760674"/>
                  </a:lnTo>
                  <a:lnTo>
                    <a:pt x="0" y="710220"/>
                  </a:lnTo>
                  <a:close/>
                </a:path>
                <a:path extrusionOk="0" h="900430" w="1800225">
                  <a:moveTo>
                    <a:pt x="180001" y="170213"/>
                  </a:moveTo>
                  <a:lnTo>
                    <a:pt x="180001" y="189790"/>
                  </a:lnTo>
                  <a:lnTo>
                    <a:pt x="186781" y="139336"/>
                  </a:lnTo>
                  <a:lnTo>
                    <a:pt x="205913" y="93999"/>
                  </a:lnTo>
                  <a:lnTo>
                    <a:pt x="235589" y="55587"/>
                  </a:lnTo>
                  <a:lnTo>
                    <a:pt x="274001" y="25911"/>
                  </a:lnTo>
                  <a:lnTo>
                    <a:pt x="319338" y="6779"/>
                  </a:lnTo>
                  <a:lnTo>
                    <a:pt x="369792" y="0"/>
                  </a:lnTo>
                  <a:lnTo>
                    <a:pt x="1430229" y="0"/>
                  </a:lnTo>
                  <a:lnTo>
                    <a:pt x="1480683" y="6779"/>
                  </a:lnTo>
                  <a:lnTo>
                    <a:pt x="1526020" y="25911"/>
                  </a:lnTo>
                  <a:lnTo>
                    <a:pt x="1564432" y="55587"/>
                  </a:lnTo>
                  <a:lnTo>
                    <a:pt x="1594108" y="93999"/>
                  </a:lnTo>
                  <a:lnTo>
                    <a:pt x="1613240" y="139336"/>
                  </a:lnTo>
                  <a:lnTo>
                    <a:pt x="1620020" y="189790"/>
                  </a:lnTo>
                  <a:lnTo>
                    <a:pt x="1620020" y="170213"/>
                  </a:lnTo>
                  <a:lnTo>
                    <a:pt x="1613240" y="220667"/>
                  </a:lnTo>
                  <a:lnTo>
                    <a:pt x="1594108" y="266005"/>
                  </a:lnTo>
                  <a:lnTo>
                    <a:pt x="1564432" y="304416"/>
                  </a:lnTo>
                  <a:lnTo>
                    <a:pt x="1526020" y="334092"/>
                  </a:lnTo>
                  <a:lnTo>
                    <a:pt x="1480683" y="353224"/>
                  </a:lnTo>
                  <a:lnTo>
                    <a:pt x="1430229" y="360004"/>
                  </a:lnTo>
                  <a:lnTo>
                    <a:pt x="369792" y="360004"/>
                  </a:lnTo>
                  <a:lnTo>
                    <a:pt x="319338" y="353224"/>
                  </a:lnTo>
                  <a:lnTo>
                    <a:pt x="274001" y="334092"/>
                  </a:lnTo>
                  <a:lnTo>
                    <a:pt x="235589" y="304416"/>
                  </a:lnTo>
                  <a:lnTo>
                    <a:pt x="205913" y="266005"/>
                  </a:lnTo>
                  <a:lnTo>
                    <a:pt x="186781" y="220667"/>
                  </a:lnTo>
                  <a:lnTo>
                    <a:pt x="180001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442578" y="1139481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416261" y="113454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42567" y="230486"/>
              <a:ext cx="1800225" cy="360045"/>
            </a:xfrm>
            <a:custGeom>
              <a:rect b="b" l="l" r="r" t="t"/>
              <a:pathLst>
                <a:path extrusionOk="0" h="360045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5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1442578" y="599474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1416261" y="594540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9"/>
          <p:cNvSpPr txBox="1"/>
          <p:nvPr/>
        </p:nvSpPr>
        <p:spPr>
          <a:xfrm>
            <a:off x="942421" y="1812058"/>
            <a:ext cx="111506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742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198970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 txBox="1"/>
          <p:nvPr>
            <p:ph type="title"/>
          </p:nvPr>
        </p:nvSpPr>
        <p:spPr>
          <a:xfrm>
            <a:off x="3264395" y="113498"/>
            <a:ext cx="226822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autoencoder is a special type of  feed forward neural network which  does the following</a:t>
            </a:r>
            <a:endParaRPr/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44583" y="753160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 txBox="1"/>
          <p:nvPr/>
        </p:nvSpPr>
        <p:spPr>
          <a:xfrm>
            <a:off x="4536236" y="727569"/>
            <a:ext cx="603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3264395" y="667675"/>
            <a:ext cx="2268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its  input 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 a  hidden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3238995" y="795969"/>
            <a:ext cx="2319655" cy="1344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input again from this  hidden representation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trained to minimize a  certain loss function which will ensure  that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close to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(we will see some  such loss functions soon)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44583" y="1135265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1517370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56" name="Google Shape;256;p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9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3/55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01"/>
          <p:cNvSpPr txBox="1"/>
          <p:nvPr>
            <p:ph idx="12" type="sldNum"/>
          </p:nvPr>
        </p:nvSpPr>
        <p:spPr>
          <a:xfrm>
            <a:off x="2579258" y="1423137"/>
            <a:ext cx="151953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17" rtl="0" algn="l">
              <a:lnSpc>
                <a:spcPct val="97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7" name="Google Shape;1267;p101"/>
          <p:cNvSpPr txBox="1"/>
          <p:nvPr/>
        </p:nvSpPr>
        <p:spPr>
          <a:xfrm>
            <a:off x="433636" y="808497"/>
            <a:ext cx="2818035" cy="492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225">
            <a:spAutoFit/>
          </a:bodyPr>
          <a:lstStyle/>
          <a:p>
            <a:pPr indent="-108405" lvl="0" marL="11411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4"/>
              <a:buFont typeface="Arial"/>
              <a:buChar char="•"/>
            </a:pPr>
            <a:r>
              <a:rPr b="1" lang="en-US" sz="13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n-US" sz="13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Corrupted image patch</a:t>
            </a:r>
            <a:endParaRPr sz="13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5" lvl="0" marL="114111" marR="0" rtl="0" algn="l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324"/>
              <a:buFont typeface="Arial"/>
              <a:buChar char="•"/>
            </a:pPr>
            <a:r>
              <a:rPr b="1" lang="en-US" sz="13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13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HQ Reconstructed image patch</a:t>
            </a:r>
            <a:endParaRPr sz="13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101"/>
          <p:cNvSpPr txBox="1"/>
          <p:nvPr>
            <p:ph type="title"/>
          </p:nvPr>
        </p:nvSpPr>
        <p:spPr>
          <a:xfrm>
            <a:off x="433636" y="378334"/>
            <a:ext cx="3565487" cy="296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600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2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Denoising Autoencoder Applications</a:t>
            </a:r>
            <a:endParaRPr sz="18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2"/>
          <p:cNvSpPr txBox="1"/>
          <p:nvPr>
            <p:ph type="title"/>
          </p:nvPr>
        </p:nvSpPr>
        <p:spPr>
          <a:xfrm>
            <a:off x="433636" y="193263"/>
            <a:ext cx="2968486" cy="296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600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2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DAE for Speech Enhancement</a:t>
            </a:r>
            <a:endParaRPr sz="18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4" name="Google Shape;127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9303" y="290791"/>
            <a:ext cx="1484784" cy="230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02"/>
          <p:cNvSpPr txBox="1"/>
          <p:nvPr/>
        </p:nvSpPr>
        <p:spPr>
          <a:xfrm>
            <a:off x="4072577" y="2683813"/>
            <a:ext cx="1396705" cy="151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00">
            <a:spAutoFit/>
          </a:bodyPr>
          <a:lstStyle/>
          <a:p>
            <a:pPr indent="0" lvl="0" marL="60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DAE based Speech Enhancer</a:t>
            </a:r>
            <a:endParaRPr sz="9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102"/>
          <p:cNvSpPr txBox="1"/>
          <p:nvPr>
            <p:ph idx="12" type="sldNum"/>
          </p:nvPr>
        </p:nvSpPr>
        <p:spPr>
          <a:xfrm>
            <a:off x="2579258" y="1423137"/>
            <a:ext cx="151953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17" rtl="0" algn="l">
              <a:lnSpc>
                <a:spcPct val="97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7" name="Google Shape;1277;p102"/>
          <p:cNvSpPr txBox="1"/>
          <p:nvPr/>
        </p:nvSpPr>
        <p:spPr>
          <a:xfrm>
            <a:off x="433636" y="707141"/>
            <a:ext cx="3376296" cy="219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00">
            <a:spAutoFit/>
          </a:bodyPr>
          <a:lstStyle/>
          <a:p>
            <a:pPr indent="-108405" lvl="0" marL="114111" marR="0" rtl="0" algn="l">
              <a:lnSpc>
                <a:spcPct val="113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b="1"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</a:t>
            </a: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audio or frequency features such as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111" marR="0" rtl="0" algn="l">
              <a:lnSpc>
                <a:spcPct val="1139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STFT, MFCC, etc.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5" lvl="0" marL="114111" marR="162157" rtl="0" algn="l">
              <a:lnSpc>
                <a:spcPct val="107929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b="1"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Training: </a:t>
            </a: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DAE will get noisy audio as input and aim to  construct noiseless audio as output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5" lvl="0" marL="114111" marR="27626" rtl="0" algn="l">
              <a:lnSpc>
                <a:spcPct val="107929"/>
              </a:lnSpc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b="1"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Testing: </a:t>
            </a: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 audio input will be processed where DAE  will loose the noises in the latent representation and  clean audio will come as output in decoder.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5" lvl="0" marL="114111" marR="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b="1"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 and noiseless versions of same audio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5" lvl="0" marL="114111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you have only noiseless audio?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4" lvl="1" marL="330321" marR="0" rtl="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946"/>
              <a:buFont typeface="Arial"/>
              <a:buChar char="•"/>
            </a:pPr>
            <a:r>
              <a:rPr b="0" i="0" lang="en-US" sz="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Add some noise through augmentation and generate</a:t>
            </a:r>
            <a:endParaRPr b="0" i="0" sz="9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5" lvl="0" marL="114111" marR="0" rtl="0" algn="l"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you have only noisy audio?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404" lvl="1" marL="330321" marR="0" rtl="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946"/>
              <a:buFont typeface="Arial"/>
              <a:buChar char="•"/>
            </a:pPr>
            <a:r>
              <a:rPr b="0" i="0" lang="en-US" sz="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Manual/semi automated cleaning of audio</a:t>
            </a:r>
            <a:endParaRPr b="0" i="0" sz="9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03"/>
          <p:cNvSpPr txBox="1"/>
          <p:nvPr>
            <p:ph type="title"/>
          </p:nvPr>
        </p:nvSpPr>
        <p:spPr>
          <a:xfrm>
            <a:off x="433636" y="266921"/>
            <a:ext cx="3195214" cy="296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600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2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DAE for Music Voice Separation</a:t>
            </a:r>
            <a:endParaRPr sz="18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3" name="Google Shape;1283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55" y="1597554"/>
            <a:ext cx="5345497" cy="93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103"/>
          <p:cNvSpPr txBox="1"/>
          <p:nvPr/>
        </p:nvSpPr>
        <p:spPr>
          <a:xfrm>
            <a:off x="373816" y="694732"/>
            <a:ext cx="4434861" cy="65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250">
            <a:spAutoFit/>
          </a:bodyPr>
          <a:lstStyle/>
          <a:p>
            <a:pPr indent="-108105" lvl="0" marL="11411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can be model as noise where voice can be modelled as target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105" lvl="0" marL="114111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voice can be modelled as noise where music can be predicted as target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105" lvl="0" marL="114111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35"/>
              <a:buFont typeface="Arial"/>
              <a:buChar char="•"/>
            </a:pPr>
            <a:r>
              <a:rPr lang="en-US" sz="113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Example: MaD TwinNet for music voice separation</a:t>
            </a:r>
            <a:endParaRPr sz="11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103"/>
          <p:cNvSpPr txBox="1"/>
          <p:nvPr>
            <p:ph idx="12" type="sldNum"/>
          </p:nvPr>
        </p:nvSpPr>
        <p:spPr>
          <a:xfrm>
            <a:off x="2579258" y="1423137"/>
            <a:ext cx="151953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17" rtl="0" algn="l">
              <a:lnSpc>
                <a:spcPct val="97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6" name="Google Shape;1286;p103"/>
          <p:cNvSpPr txBox="1"/>
          <p:nvPr/>
        </p:nvSpPr>
        <p:spPr>
          <a:xfrm>
            <a:off x="1646736" y="2553506"/>
            <a:ext cx="2297912" cy="151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00">
            <a:spAutoFit/>
          </a:bodyPr>
          <a:lstStyle/>
          <a:p>
            <a:pPr indent="0" lvl="0" marL="60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of DAE that separates voice from music</a:t>
            </a:r>
            <a:endParaRPr sz="9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Google Shape;129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1" y="168491"/>
            <a:ext cx="2170148" cy="19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06"/>
          <p:cNvSpPr txBox="1"/>
          <p:nvPr/>
        </p:nvSpPr>
        <p:spPr>
          <a:xfrm>
            <a:off x="2077154" y="1319160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x˜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3" name="Google Shape;1293;p106"/>
          <p:cNvSpPr txBox="1"/>
          <p:nvPr/>
        </p:nvSpPr>
        <p:spPr>
          <a:xfrm>
            <a:off x="2102554" y="239165"/>
            <a:ext cx="10731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106"/>
          <p:cNvSpPr txBox="1"/>
          <p:nvPr/>
        </p:nvSpPr>
        <p:spPr>
          <a:xfrm>
            <a:off x="2186647" y="299058"/>
            <a:ext cx="603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106"/>
          <p:cNvSpPr txBox="1"/>
          <p:nvPr/>
        </p:nvSpPr>
        <p:spPr>
          <a:xfrm>
            <a:off x="1325499" y="1492552"/>
            <a:ext cx="95948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31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6" name="Google Shape;1296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19401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6"/>
          <p:cNvSpPr txBox="1"/>
          <p:nvPr/>
        </p:nvSpPr>
        <p:spPr>
          <a:xfrm>
            <a:off x="4308500" y="166648"/>
            <a:ext cx="3155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	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06"/>
          <p:cNvSpPr txBox="1"/>
          <p:nvPr>
            <p:ph type="title"/>
          </p:nvPr>
        </p:nvSpPr>
        <p:spPr>
          <a:xfrm>
            <a:off x="2760357" y="108545"/>
            <a:ext cx="27724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 saw  one  form  of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/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˜  |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x   </a:t>
            </a:r>
            <a:r>
              <a:rPr lang="en-US"/>
              <a:t>)  which  flips  a</a:t>
            </a:r>
            <a:endParaRPr/>
          </a:p>
        </p:txBody>
      </p:sp>
      <p:sp>
        <p:nvSpPr>
          <p:cNvPr id="1299" name="Google Shape;1299;p106"/>
          <p:cNvSpPr txBox="1"/>
          <p:nvPr/>
        </p:nvSpPr>
        <p:spPr>
          <a:xfrm>
            <a:off x="2760357" y="280617"/>
            <a:ext cx="1887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inputs to zero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0" name="Google Shape;1300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57612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106"/>
          <p:cNvSpPr txBox="1"/>
          <p:nvPr/>
        </p:nvSpPr>
        <p:spPr>
          <a:xfrm>
            <a:off x="2462555" y="490650"/>
            <a:ext cx="3070225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0988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way of corrupting the inputs is to add  a Gaussian noise to the input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9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06"/>
          <p:cNvSpPr txBox="1"/>
          <p:nvPr/>
        </p:nvSpPr>
        <p:spPr>
          <a:xfrm>
            <a:off x="3623729" y="1064982"/>
            <a:ext cx="46228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	ij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106"/>
          <p:cNvSpPr txBox="1"/>
          <p:nvPr/>
        </p:nvSpPr>
        <p:spPr>
          <a:xfrm>
            <a:off x="3544544" y="1006867"/>
            <a:ext cx="12039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4" name="Google Shape;1304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134666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106"/>
          <p:cNvSpPr txBox="1"/>
          <p:nvPr/>
        </p:nvSpPr>
        <p:spPr>
          <a:xfrm>
            <a:off x="2760357" y="1261184"/>
            <a:ext cx="27724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now use such  a denoising AE on 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106"/>
          <p:cNvSpPr txBox="1"/>
          <p:nvPr/>
        </p:nvSpPr>
        <p:spPr>
          <a:xfrm>
            <a:off x="2760357" y="1433257"/>
            <a:ext cx="26301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dataset and see their performance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7" name="Google Shape;1307;p10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308" name="Google Shape;1308;p10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0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10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38/55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0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312" name="Google Shape;1312;p106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Google Shape;1317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80" y="478038"/>
            <a:ext cx="1241903" cy="11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108"/>
          <p:cNvSpPr txBox="1"/>
          <p:nvPr/>
        </p:nvSpPr>
        <p:spPr>
          <a:xfrm>
            <a:off x="623900" y="1732843"/>
            <a:ext cx="7327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9" name="Google Shape;1319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995" y="536108"/>
            <a:ext cx="1259982" cy="101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08"/>
          <p:cNvSpPr txBox="1"/>
          <p:nvPr/>
        </p:nvSpPr>
        <p:spPr>
          <a:xfrm>
            <a:off x="2383332" y="1674779"/>
            <a:ext cx="993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 filters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1" name="Google Shape;1321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996" y="479041"/>
            <a:ext cx="1259941" cy="1024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08"/>
          <p:cNvSpPr txBox="1"/>
          <p:nvPr/>
        </p:nvSpPr>
        <p:spPr>
          <a:xfrm>
            <a:off x="4127296" y="1604611"/>
            <a:ext cx="120205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Figure: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decay  filters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3" name="Google Shape;1323;p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583" y="225609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8"/>
          <p:cNvSpPr txBox="1"/>
          <p:nvPr/>
        </p:nvSpPr>
        <p:spPr>
          <a:xfrm>
            <a:off x="624395" y="2126828"/>
            <a:ext cx="35242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hidden neurons essentially behave like edge detectors  PCA does not give such edge detectors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5" name="Google Shape;1325;p1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583" y="246612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6" name="Google Shape;1326;p10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327" name="Google Shape;1327;p10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0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9" name="Google Shape;1329;p10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39/55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10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331" name="Google Shape;1331;p108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09"/>
          <p:cNvSpPr txBox="1"/>
          <p:nvPr/>
        </p:nvSpPr>
        <p:spPr>
          <a:xfrm>
            <a:off x="347294" y="1212123"/>
            <a:ext cx="307276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7.5: Sparse Autoencoders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0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338" name="Google Shape;1338;p10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0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0" name="Google Shape;1340;p109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40/55</a:t>
            </a:r>
            <a:endParaRPr/>
          </a:p>
        </p:txBody>
      </p:sp>
      <p:sp>
        <p:nvSpPr>
          <p:cNvPr id="1341" name="Google Shape;1341;p10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342" name="Google Shape;1342;p10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113"/>
          <p:cNvGrpSpPr/>
          <p:nvPr/>
        </p:nvGrpSpPr>
        <p:grpSpPr>
          <a:xfrm>
            <a:off x="312032" y="168495"/>
            <a:ext cx="2026147" cy="1306138"/>
            <a:chOff x="312032" y="168495"/>
            <a:chExt cx="2026147" cy="1306138"/>
          </a:xfrm>
        </p:grpSpPr>
        <p:pic>
          <p:nvPicPr>
            <p:cNvPr id="1348" name="Google Shape;1348;p1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037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9" name="Google Shape;1349;p1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2041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0" name="Google Shape;1350;p1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92046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1" name="Google Shape;1351;p1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2050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2" name="Google Shape;1352;p1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2032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3" name="Google Shape;1353;p1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2037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4" name="Google Shape;1354;p1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2041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5" name="Google Shape;1355;p1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92046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6" name="Google Shape;1356;p1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050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7" name="Google Shape;1357;p1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12055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8" name="Google Shape;1358;p1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2037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9" name="Google Shape;1359;p1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2041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0" name="Google Shape;1360;p1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92046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1" name="Google Shape;1361;p1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2050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2" name="Google Shape;1362;p113"/>
          <p:cNvSpPr txBox="1"/>
          <p:nvPr/>
        </p:nvSpPr>
        <p:spPr>
          <a:xfrm>
            <a:off x="2077161" y="1230742"/>
            <a:ext cx="1968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13"/>
          <p:cNvSpPr txBox="1"/>
          <p:nvPr/>
        </p:nvSpPr>
        <p:spPr>
          <a:xfrm>
            <a:off x="2462555" y="718450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13"/>
          <p:cNvSpPr txBox="1"/>
          <p:nvPr/>
        </p:nvSpPr>
        <p:spPr>
          <a:xfrm>
            <a:off x="2077161" y="169023"/>
            <a:ext cx="1968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5" name="Google Shape;1365;p113"/>
          <p:cNvGrpSpPr/>
          <p:nvPr/>
        </p:nvGrpSpPr>
        <p:grpSpPr>
          <a:xfrm>
            <a:off x="245092" y="101555"/>
            <a:ext cx="2160270" cy="1440437"/>
            <a:chOff x="245092" y="101555"/>
            <a:chExt cx="2160270" cy="1440437"/>
          </a:xfrm>
        </p:grpSpPr>
        <p:sp>
          <p:nvSpPr>
            <p:cNvPr id="1366" name="Google Shape;1366;p113"/>
            <p:cNvSpPr/>
            <p:nvPr/>
          </p:nvSpPr>
          <p:spPr>
            <a:xfrm>
              <a:off x="245092" y="641562"/>
              <a:ext cx="2160270" cy="900430"/>
            </a:xfrm>
            <a:custGeom>
              <a:rect b="b" l="l" r="r" t="t"/>
              <a:pathLst>
                <a:path extrusionOk="0" h="900430" w="2160270">
                  <a:moveTo>
                    <a:pt x="360004" y="710220"/>
                  </a:moveTo>
                  <a:lnTo>
                    <a:pt x="360004" y="729797"/>
                  </a:lnTo>
                  <a:lnTo>
                    <a:pt x="366784" y="679342"/>
                  </a:lnTo>
                  <a:lnTo>
                    <a:pt x="385916" y="634005"/>
                  </a:lnTo>
                  <a:lnTo>
                    <a:pt x="415592" y="595594"/>
                  </a:lnTo>
                  <a:lnTo>
                    <a:pt x="454003" y="565918"/>
                  </a:lnTo>
                  <a:lnTo>
                    <a:pt x="499340" y="546785"/>
                  </a:lnTo>
                  <a:lnTo>
                    <a:pt x="549795" y="540006"/>
                  </a:lnTo>
                  <a:lnTo>
                    <a:pt x="1610231" y="540006"/>
                  </a:lnTo>
                  <a:lnTo>
                    <a:pt x="1660686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3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3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6" y="893231"/>
                  </a:lnTo>
                  <a:lnTo>
                    <a:pt x="1610231" y="900010"/>
                  </a:lnTo>
                  <a:lnTo>
                    <a:pt x="549795" y="900010"/>
                  </a:lnTo>
                  <a:lnTo>
                    <a:pt x="499340" y="893231"/>
                  </a:lnTo>
                  <a:lnTo>
                    <a:pt x="454003" y="874099"/>
                  </a:lnTo>
                  <a:lnTo>
                    <a:pt x="415592" y="844423"/>
                  </a:lnTo>
                  <a:lnTo>
                    <a:pt x="385916" y="806011"/>
                  </a:lnTo>
                  <a:lnTo>
                    <a:pt x="366784" y="760674"/>
                  </a:lnTo>
                  <a:lnTo>
                    <a:pt x="360004" y="710220"/>
                  </a:lnTo>
                  <a:close/>
                </a:path>
                <a:path extrusionOk="0" h="900430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7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13"/>
            <p:cNvSpPr/>
            <p:nvPr/>
          </p:nvSpPr>
          <p:spPr>
            <a:xfrm>
              <a:off x="1325106" y="1010550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13"/>
            <p:cNvSpPr/>
            <p:nvPr/>
          </p:nvSpPr>
          <p:spPr>
            <a:xfrm>
              <a:off x="1298789" y="100561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3"/>
            <p:cNvSpPr/>
            <p:nvPr/>
          </p:nvSpPr>
          <p:spPr>
            <a:xfrm>
              <a:off x="605097" y="101555"/>
              <a:ext cx="1440180" cy="360045"/>
            </a:xfrm>
            <a:custGeom>
              <a:rect b="b" l="l" r="r" t="t"/>
              <a:pathLst>
                <a:path extrusionOk="0" h="360045" w="144018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8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5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13"/>
            <p:cNvSpPr/>
            <p:nvPr/>
          </p:nvSpPr>
          <p:spPr>
            <a:xfrm>
              <a:off x="1325106" y="470543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13"/>
            <p:cNvSpPr/>
            <p:nvPr/>
          </p:nvSpPr>
          <p:spPr>
            <a:xfrm>
              <a:off x="1298789" y="465609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2" name="Google Shape;1372;p1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13"/>
          <p:cNvSpPr txBox="1"/>
          <p:nvPr/>
        </p:nvSpPr>
        <p:spPr>
          <a:xfrm>
            <a:off x="2760357" y="100849"/>
            <a:ext cx="277304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635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hidden neuron with sigmoid activation will  have values between 0 and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that the neuron is activated when its  output is close to  1 and not activated when  its output is close to 0.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sparse autoencoder tries to ensure the  neuron is inactive most of the times.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4" name="Google Shape;1374;p1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112261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6" name="Google Shape;1376;p11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377" name="Google Shape;1377;p11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11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9" name="Google Shape;1379;p11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41/55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11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381" name="Google Shape;1381;p113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117"/>
          <p:cNvGrpSpPr/>
          <p:nvPr/>
        </p:nvGrpSpPr>
        <p:grpSpPr>
          <a:xfrm>
            <a:off x="312032" y="168495"/>
            <a:ext cx="2026147" cy="1306138"/>
            <a:chOff x="312032" y="168495"/>
            <a:chExt cx="2026147" cy="1306138"/>
          </a:xfrm>
        </p:grpSpPr>
        <p:pic>
          <p:nvPicPr>
            <p:cNvPr id="1387" name="Google Shape;1387;p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037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8" name="Google Shape;1388;p1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2041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Google Shape;1389;p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92046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0" name="Google Shape;1390;p1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2050" y="1248509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1" name="Google Shape;1391;p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2032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2" name="Google Shape;1392;p1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2037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3" name="Google Shape;1393;p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2041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1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92046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050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6" name="Google Shape;1396;p1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12055" y="70850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7" name="Google Shape;1397;p1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2037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8" name="Google Shape;1398;p1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2041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1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92046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1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2050" y="16849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1" name="Google Shape;1401;p117"/>
          <p:cNvSpPr txBox="1"/>
          <p:nvPr/>
        </p:nvSpPr>
        <p:spPr>
          <a:xfrm>
            <a:off x="2077161" y="1230742"/>
            <a:ext cx="1968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117"/>
          <p:cNvSpPr txBox="1"/>
          <p:nvPr/>
        </p:nvSpPr>
        <p:spPr>
          <a:xfrm>
            <a:off x="2462555" y="718450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117"/>
          <p:cNvSpPr txBox="1"/>
          <p:nvPr/>
        </p:nvSpPr>
        <p:spPr>
          <a:xfrm>
            <a:off x="2077161" y="169023"/>
            <a:ext cx="1968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4" name="Google Shape;1404;p117"/>
          <p:cNvGrpSpPr/>
          <p:nvPr/>
        </p:nvGrpSpPr>
        <p:grpSpPr>
          <a:xfrm>
            <a:off x="245092" y="101555"/>
            <a:ext cx="2160270" cy="1440437"/>
            <a:chOff x="245092" y="101555"/>
            <a:chExt cx="2160270" cy="1440437"/>
          </a:xfrm>
        </p:grpSpPr>
        <p:sp>
          <p:nvSpPr>
            <p:cNvPr id="1405" name="Google Shape;1405;p117"/>
            <p:cNvSpPr/>
            <p:nvPr/>
          </p:nvSpPr>
          <p:spPr>
            <a:xfrm>
              <a:off x="245092" y="641562"/>
              <a:ext cx="2160270" cy="900430"/>
            </a:xfrm>
            <a:custGeom>
              <a:rect b="b" l="l" r="r" t="t"/>
              <a:pathLst>
                <a:path extrusionOk="0" h="900430" w="2160270">
                  <a:moveTo>
                    <a:pt x="360004" y="710220"/>
                  </a:moveTo>
                  <a:lnTo>
                    <a:pt x="360004" y="729797"/>
                  </a:lnTo>
                  <a:lnTo>
                    <a:pt x="366784" y="679342"/>
                  </a:lnTo>
                  <a:lnTo>
                    <a:pt x="385916" y="634005"/>
                  </a:lnTo>
                  <a:lnTo>
                    <a:pt x="415592" y="595594"/>
                  </a:lnTo>
                  <a:lnTo>
                    <a:pt x="454003" y="565918"/>
                  </a:lnTo>
                  <a:lnTo>
                    <a:pt x="499340" y="546785"/>
                  </a:lnTo>
                  <a:lnTo>
                    <a:pt x="549795" y="540006"/>
                  </a:lnTo>
                  <a:lnTo>
                    <a:pt x="1610231" y="540006"/>
                  </a:lnTo>
                  <a:lnTo>
                    <a:pt x="1660686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3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3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6" y="893231"/>
                  </a:lnTo>
                  <a:lnTo>
                    <a:pt x="1610231" y="900010"/>
                  </a:lnTo>
                  <a:lnTo>
                    <a:pt x="549795" y="900010"/>
                  </a:lnTo>
                  <a:lnTo>
                    <a:pt x="499340" y="893231"/>
                  </a:lnTo>
                  <a:lnTo>
                    <a:pt x="454003" y="874099"/>
                  </a:lnTo>
                  <a:lnTo>
                    <a:pt x="415592" y="844423"/>
                  </a:lnTo>
                  <a:lnTo>
                    <a:pt x="385916" y="806011"/>
                  </a:lnTo>
                  <a:lnTo>
                    <a:pt x="366784" y="760674"/>
                  </a:lnTo>
                  <a:lnTo>
                    <a:pt x="360004" y="710220"/>
                  </a:lnTo>
                  <a:close/>
                </a:path>
                <a:path extrusionOk="0" h="900430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7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117"/>
            <p:cNvSpPr/>
            <p:nvPr/>
          </p:nvSpPr>
          <p:spPr>
            <a:xfrm>
              <a:off x="1325106" y="1010550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117"/>
            <p:cNvSpPr/>
            <p:nvPr/>
          </p:nvSpPr>
          <p:spPr>
            <a:xfrm>
              <a:off x="1298789" y="100561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117"/>
            <p:cNvSpPr/>
            <p:nvPr/>
          </p:nvSpPr>
          <p:spPr>
            <a:xfrm>
              <a:off x="605097" y="101555"/>
              <a:ext cx="1440180" cy="360045"/>
            </a:xfrm>
            <a:custGeom>
              <a:rect b="b" l="l" r="r" t="t"/>
              <a:pathLst>
                <a:path extrusionOk="0" h="360045" w="144018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8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5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17"/>
            <p:cNvSpPr/>
            <p:nvPr/>
          </p:nvSpPr>
          <p:spPr>
            <a:xfrm>
              <a:off x="1325106" y="470543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17"/>
            <p:cNvSpPr/>
            <p:nvPr/>
          </p:nvSpPr>
          <p:spPr>
            <a:xfrm>
              <a:off x="1298789" y="465609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1" name="Google Shape;1411;p117"/>
          <p:cNvSpPr txBox="1"/>
          <p:nvPr/>
        </p:nvSpPr>
        <p:spPr>
          <a:xfrm>
            <a:off x="782650" y="2393567"/>
            <a:ext cx="5778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17"/>
          <p:cNvSpPr txBox="1"/>
          <p:nvPr/>
        </p:nvSpPr>
        <p:spPr>
          <a:xfrm>
            <a:off x="711022" y="2333674"/>
            <a:ext cx="283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117"/>
          <p:cNvSpPr txBox="1"/>
          <p:nvPr/>
        </p:nvSpPr>
        <p:spPr>
          <a:xfrm>
            <a:off x="1022184" y="2239948"/>
            <a:ext cx="1212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117"/>
          <p:cNvSpPr txBox="1"/>
          <p:nvPr/>
        </p:nvSpPr>
        <p:spPr>
          <a:xfrm>
            <a:off x="1022184" y="2428708"/>
            <a:ext cx="1473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117"/>
          <p:cNvSpPr txBox="1"/>
          <p:nvPr/>
        </p:nvSpPr>
        <p:spPr>
          <a:xfrm>
            <a:off x="227304" y="1719311"/>
            <a:ext cx="1948814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value of the  activation of a neuron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given  by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6055" marR="0" rtl="0" algn="ctr">
              <a:lnSpc>
                <a:spcPct val="8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117"/>
          <p:cNvSpPr txBox="1"/>
          <p:nvPr/>
        </p:nvSpPr>
        <p:spPr>
          <a:xfrm>
            <a:off x="1182103" y="2202051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17" name="Google Shape;1417;p117"/>
          <p:cNvSpPr txBox="1"/>
          <p:nvPr/>
        </p:nvSpPr>
        <p:spPr>
          <a:xfrm>
            <a:off x="1195146" y="2537204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17"/>
          <p:cNvSpPr txBox="1"/>
          <p:nvPr/>
        </p:nvSpPr>
        <p:spPr>
          <a:xfrm>
            <a:off x="1405318" y="2333674"/>
            <a:ext cx="340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17"/>
          <p:cNvSpPr txBox="1"/>
          <p:nvPr/>
        </p:nvSpPr>
        <p:spPr>
          <a:xfrm>
            <a:off x="1623110" y="2393567"/>
            <a:ext cx="1543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p1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19401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17"/>
          <p:cNvSpPr txBox="1"/>
          <p:nvPr>
            <p:ph type="title"/>
          </p:nvPr>
        </p:nvSpPr>
        <p:spPr>
          <a:xfrm>
            <a:off x="2747657" y="108545"/>
            <a:ext cx="279781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neuron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/>
              <a:t>is sparse (i.e. mostly inactive)  then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/>
              <a:t>ˆ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1100"/>
              <a:t>0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22" name="Google Shape;1422;p1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576135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117"/>
          <p:cNvSpPr txBox="1"/>
          <p:nvPr/>
        </p:nvSpPr>
        <p:spPr>
          <a:xfrm>
            <a:off x="2747657" y="490650"/>
            <a:ext cx="2798445" cy="918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sparse autoencoder uses a sparsity para-  meter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(typically very close to 0, say, 0.005)  and tries to enforce the constraint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of ensuring this is to add the follow-  ing term to the objective function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4" name="Google Shape;1424;p1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113031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117"/>
          <p:cNvSpPr txBox="1"/>
          <p:nvPr/>
        </p:nvSpPr>
        <p:spPr>
          <a:xfrm>
            <a:off x="3508108" y="1662276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117"/>
          <p:cNvSpPr txBox="1"/>
          <p:nvPr/>
        </p:nvSpPr>
        <p:spPr>
          <a:xfrm>
            <a:off x="3437394" y="1666518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27" name="Google Shape;1427;p117"/>
          <p:cNvSpPr txBox="1"/>
          <p:nvPr/>
        </p:nvSpPr>
        <p:spPr>
          <a:xfrm>
            <a:off x="3452101" y="2005049"/>
            <a:ext cx="19621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117"/>
          <p:cNvSpPr txBox="1"/>
          <p:nvPr/>
        </p:nvSpPr>
        <p:spPr>
          <a:xfrm>
            <a:off x="3992371" y="1704414"/>
            <a:ext cx="971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117"/>
          <p:cNvSpPr txBox="1"/>
          <p:nvPr/>
        </p:nvSpPr>
        <p:spPr>
          <a:xfrm>
            <a:off x="3947159" y="1893174"/>
            <a:ext cx="1803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117"/>
          <p:cNvSpPr txBox="1"/>
          <p:nvPr/>
        </p:nvSpPr>
        <p:spPr>
          <a:xfrm>
            <a:off x="2975965" y="1798140"/>
            <a:ext cx="19367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	+ (1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log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117"/>
          <p:cNvSpPr txBox="1"/>
          <p:nvPr/>
        </p:nvSpPr>
        <p:spPr>
          <a:xfrm>
            <a:off x="4888547" y="1681909"/>
            <a:ext cx="4445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i="1"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2" name="Google Shape;1432;p1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2315108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117"/>
          <p:cNvSpPr txBox="1"/>
          <p:nvPr/>
        </p:nvSpPr>
        <p:spPr>
          <a:xfrm>
            <a:off x="2760357" y="2229623"/>
            <a:ext cx="277241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this term reach its minimum value  and what is the minimum value?  Let us  plot  it and check.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4" name="Google Shape;1434;p11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435" name="Google Shape;1435;p11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11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7" name="Google Shape;1437;p11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42/55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11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439" name="Google Shape;1439;p117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18"/>
          <p:cNvSpPr/>
          <p:nvPr/>
        </p:nvSpPr>
        <p:spPr>
          <a:xfrm>
            <a:off x="2073960" y="535919"/>
            <a:ext cx="252095" cy="1440180"/>
          </a:xfrm>
          <a:custGeom>
            <a:rect b="b" l="l" r="r" t="t"/>
            <a:pathLst>
              <a:path extrusionOk="0" h="1440180" w="252094">
                <a:moveTo>
                  <a:pt x="0" y="1440017"/>
                </a:moveTo>
                <a:lnTo>
                  <a:pt x="0" y="0"/>
                </a:lnTo>
              </a:path>
              <a:path extrusionOk="0" h="1440180" w="252094">
                <a:moveTo>
                  <a:pt x="0" y="1440017"/>
                </a:moveTo>
                <a:lnTo>
                  <a:pt x="252001" y="144001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118"/>
          <p:cNvSpPr txBox="1"/>
          <p:nvPr/>
        </p:nvSpPr>
        <p:spPr>
          <a:xfrm>
            <a:off x="1735848" y="1139315"/>
            <a:ext cx="3022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118"/>
          <p:cNvSpPr txBox="1"/>
          <p:nvPr/>
        </p:nvSpPr>
        <p:spPr>
          <a:xfrm>
            <a:off x="2224747" y="1962669"/>
            <a:ext cx="2025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118"/>
          <p:cNvSpPr/>
          <p:nvPr/>
        </p:nvSpPr>
        <p:spPr>
          <a:xfrm>
            <a:off x="2325962" y="1975937"/>
            <a:ext cx="1188085" cy="0"/>
          </a:xfrm>
          <a:custGeom>
            <a:rect b="b" l="l" r="r" t="t"/>
            <a:pathLst>
              <a:path extrusionOk="0" h="120000" w="1188085">
                <a:moveTo>
                  <a:pt x="0" y="0"/>
                </a:moveTo>
                <a:lnTo>
                  <a:pt x="118801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118"/>
          <p:cNvSpPr txBox="1"/>
          <p:nvPr/>
        </p:nvSpPr>
        <p:spPr>
          <a:xfrm>
            <a:off x="3420236" y="1969603"/>
            <a:ext cx="1803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9" name="Google Shape;1449;p118"/>
          <p:cNvGrpSpPr/>
          <p:nvPr/>
        </p:nvGrpSpPr>
        <p:grpSpPr>
          <a:xfrm>
            <a:off x="2073960" y="535919"/>
            <a:ext cx="1440180" cy="1440180"/>
            <a:chOff x="2073960" y="535919"/>
            <a:chExt cx="1440180" cy="1440180"/>
          </a:xfrm>
        </p:grpSpPr>
        <p:sp>
          <p:nvSpPr>
            <p:cNvPr id="1450" name="Google Shape;1450;p118"/>
            <p:cNvSpPr/>
            <p:nvPr/>
          </p:nvSpPr>
          <p:spPr>
            <a:xfrm>
              <a:off x="2073960" y="535919"/>
              <a:ext cx="1440180" cy="1440180"/>
            </a:xfrm>
            <a:custGeom>
              <a:rect b="b" l="l" r="r" t="t"/>
              <a:pathLst>
                <a:path extrusionOk="0" h="1440180" w="1440179">
                  <a:moveTo>
                    <a:pt x="1440017" y="1440017"/>
                  </a:moveTo>
                  <a:lnTo>
                    <a:pt x="1440017" y="0"/>
                  </a:lnTo>
                </a:path>
                <a:path extrusionOk="0" h="1440180" w="1440179">
                  <a:moveTo>
                    <a:pt x="0" y="0"/>
                  </a:moveTo>
                  <a:lnTo>
                    <a:pt x="14400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18"/>
            <p:cNvSpPr/>
            <p:nvPr/>
          </p:nvSpPr>
          <p:spPr>
            <a:xfrm>
              <a:off x="2073960" y="1255928"/>
              <a:ext cx="1440180" cy="720090"/>
            </a:xfrm>
            <a:custGeom>
              <a:rect b="b" l="l" r="r" t="t"/>
              <a:pathLst>
                <a:path extrusionOk="0" h="720089" w="1440179">
                  <a:moveTo>
                    <a:pt x="0" y="540006"/>
                  </a:moveTo>
                  <a:lnTo>
                    <a:pt x="40316" y="593404"/>
                  </a:lnTo>
                  <a:lnTo>
                    <a:pt x="71413" y="627856"/>
                  </a:lnTo>
                  <a:lnTo>
                    <a:pt x="108845" y="661915"/>
                  </a:lnTo>
                  <a:lnTo>
                    <a:pt x="151899" y="691408"/>
                  </a:lnTo>
                  <a:lnTo>
                    <a:pt x="199856" y="712163"/>
                  </a:lnTo>
                  <a:lnTo>
                    <a:pt x="252001" y="720008"/>
                  </a:lnTo>
                  <a:lnTo>
                    <a:pt x="310950" y="718184"/>
                  </a:lnTo>
                  <a:lnTo>
                    <a:pt x="368964" y="712851"/>
                  </a:lnTo>
                  <a:lnTo>
                    <a:pt x="426001" y="704222"/>
                  </a:lnTo>
                  <a:lnTo>
                    <a:pt x="482019" y="692510"/>
                  </a:lnTo>
                  <a:lnTo>
                    <a:pt x="536974" y="677925"/>
                  </a:lnTo>
                  <a:lnTo>
                    <a:pt x="590823" y="660680"/>
                  </a:lnTo>
                  <a:lnTo>
                    <a:pt x="643524" y="640987"/>
                  </a:lnTo>
                  <a:lnTo>
                    <a:pt x="695034" y="619059"/>
                  </a:lnTo>
                  <a:lnTo>
                    <a:pt x="745309" y="595106"/>
                  </a:lnTo>
                  <a:lnTo>
                    <a:pt x="794308" y="569341"/>
                  </a:lnTo>
                  <a:lnTo>
                    <a:pt x="841986" y="541976"/>
                  </a:lnTo>
                  <a:lnTo>
                    <a:pt x="888302" y="513223"/>
                  </a:lnTo>
                  <a:lnTo>
                    <a:pt x="933211" y="483294"/>
                  </a:lnTo>
                  <a:lnTo>
                    <a:pt x="976672" y="452401"/>
                  </a:lnTo>
                  <a:lnTo>
                    <a:pt x="1018641" y="420756"/>
                  </a:lnTo>
                  <a:lnTo>
                    <a:pt x="1059076" y="388571"/>
                  </a:lnTo>
                  <a:lnTo>
                    <a:pt x="1097934" y="356058"/>
                  </a:lnTo>
                  <a:lnTo>
                    <a:pt x="1135171" y="323429"/>
                  </a:lnTo>
                  <a:lnTo>
                    <a:pt x="1170745" y="290896"/>
                  </a:lnTo>
                  <a:lnTo>
                    <a:pt x="1204613" y="258671"/>
                  </a:lnTo>
                  <a:lnTo>
                    <a:pt x="1236731" y="226966"/>
                  </a:lnTo>
                  <a:lnTo>
                    <a:pt x="1267058" y="195993"/>
                  </a:lnTo>
                  <a:lnTo>
                    <a:pt x="1295550" y="165964"/>
                  </a:lnTo>
                  <a:lnTo>
                    <a:pt x="1322165" y="137091"/>
                  </a:lnTo>
                  <a:lnTo>
                    <a:pt x="1369589" y="83661"/>
                  </a:lnTo>
                  <a:lnTo>
                    <a:pt x="1408988" y="37398"/>
                  </a:lnTo>
                  <a:lnTo>
                    <a:pt x="1425570" y="17485"/>
                  </a:lnTo>
                  <a:lnTo>
                    <a:pt x="1440017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2" name="Google Shape;1452;p118"/>
          <p:cNvSpPr txBox="1"/>
          <p:nvPr/>
        </p:nvSpPr>
        <p:spPr>
          <a:xfrm>
            <a:off x="3549967" y="415847"/>
            <a:ext cx="474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3" name="Google Shape;1453;p11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454" name="Google Shape;1454;p11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1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6" name="Google Shape;1456;p11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43/55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11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458" name="Google Shape;1458;p118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9"/>
          <p:cNvSpPr/>
          <p:nvPr/>
        </p:nvSpPr>
        <p:spPr>
          <a:xfrm>
            <a:off x="2073960" y="535919"/>
            <a:ext cx="252095" cy="1440180"/>
          </a:xfrm>
          <a:custGeom>
            <a:rect b="b" l="l" r="r" t="t"/>
            <a:pathLst>
              <a:path extrusionOk="0" h="1440180" w="252094">
                <a:moveTo>
                  <a:pt x="0" y="1440017"/>
                </a:moveTo>
                <a:lnTo>
                  <a:pt x="0" y="0"/>
                </a:lnTo>
              </a:path>
              <a:path extrusionOk="0" h="1440180" w="252094">
                <a:moveTo>
                  <a:pt x="0" y="1440017"/>
                </a:moveTo>
                <a:lnTo>
                  <a:pt x="252001" y="144001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119"/>
          <p:cNvSpPr txBox="1"/>
          <p:nvPr/>
        </p:nvSpPr>
        <p:spPr>
          <a:xfrm>
            <a:off x="1735848" y="1139315"/>
            <a:ext cx="3022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19"/>
          <p:cNvSpPr txBox="1"/>
          <p:nvPr/>
        </p:nvSpPr>
        <p:spPr>
          <a:xfrm>
            <a:off x="2224747" y="1962669"/>
            <a:ext cx="2025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119"/>
          <p:cNvSpPr/>
          <p:nvPr/>
        </p:nvSpPr>
        <p:spPr>
          <a:xfrm>
            <a:off x="2325962" y="1975937"/>
            <a:ext cx="1188085" cy="0"/>
          </a:xfrm>
          <a:custGeom>
            <a:rect b="b" l="l" r="r" t="t"/>
            <a:pathLst>
              <a:path extrusionOk="0" h="120000" w="1188085">
                <a:moveTo>
                  <a:pt x="0" y="0"/>
                </a:moveTo>
                <a:lnTo>
                  <a:pt x="118801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119"/>
          <p:cNvSpPr txBox="1"/>
          <p:nvPr/>
        </p:nvSpPr>
        <p:spPr>
          <a:xfrm>
            <a:off x="3420236" y="1969603"/>
            <a:ext cx="1803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8" name="Google Shape;1468;p119"/>
          <p:cNvGrpSpPr/>
          <p:nvPr/>
        </p:nvGrpSpPr>
        <p:grpSpPr>
          <a:xfrm>
            <a:off x="2073960" y="535919"/>
            <a:ext cx="1440180" cy="1440180"/>
            <a:chOff x="2073960" y="535919"/>
            <a:chExt cx="1440180" cy="1440180"/>
          </a:xfrm>
        </p:grpSpPr>
        <p:sp>
          <p:nvSpPr>
            <p:cNvPr id="1469" name="Google Shape;1469;p119"/>
            <p:cNvSpPr/>
            <p:nvPr/>
          </p:nvSpPr>
          <p:spPr>
            <a:xfrm>
              <a:off x="2073960" y="535919"/>
              <a:ext cx="1440180" cy="1440180"/>
            </a:xfrm>
            <a:custGeom>
              <a:rect b="b" l="l" r="r" t="t"/>
              <a:pathLst>
                <a:path extrusionOk="0" h="1440180" w="1440179">
                  <a:moveTo>
                    <a:pt x="1440017" y="1440017"/>
                  </a:moveTo>
                  <a:lnTo>
                    <a:pt x="1440017" y="0"/>
                  </a:lnTo>
                </a:path>
                <a:path extrusionOk="0" h="1440180" w="1440179">
                  <a:moveTo>
                    <a:pt x="0" y="0"/>
                  </a:moveTo>
                  <a:lnTo>
                    <a:pt x="14400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19"/>
            <p:cNvSpPr/>
            <p:nvPr/>
          </p:nvSpPr>
          <p:spPr>
            <a:xfrm>
              <a:off x="2073960" y="1255928"/>
              <a:ext cx="1440180" cy="720090"/>
            </a:xfrm>
            <a:custGeom>
              <a:rect b="b" l="l" r="r" t="t"/>
              <a:pathLst>
                <a:path extrusionOk="0" h="720089" w="1440179">
                  <a:moveTo>
                    <a:pt x="0" y="540006"/>
                  </a:moveTo>
                  <a:lnTo>
                    <a:pt x="40316" y="593404"/>
                  </a:lnTo>
                  <a:lnTo>
                    <a:pt x="71413" y="627856"/>
                  </a:lnTo>
                  <a:lnTo>
                    <a:pt x="108845" y="661915"/>
                  </a:lnTo>
                  <a:lnTo>
                    <a:pt x="151899" y="691408"/>
                  </a:lnTo>
                  <a:lnTo>
                    <a:pt x="199856" y="712163"/>
                  </a:lnTo>
                  <a:lnTo>
                    <a:pt x="252001" y="720008"/>
                  </a:lnTo>
                  <a:lnTo>
                    <a:pt x="310950" y="718184"/>
                  </a:lnTo>
                  <a:lnTo>
                    <a:pt x="368964" y="712851"/>
                  </a:lnTo>
                  <a:lnTo>
                    <a:pt x="426001" y="704222"/>
                  </a:lnTo>
                  <a:lnTo>
                    <a:pt x="482019" y="692510"/>
                  </a:lnTo>
                  <a:lnTo>
                    <a:pt x="536974" y="677925"/>
                  </a:lnTo>
                  <a:lnTo>
                    <a:pt x="590823" y="660680"/>
                  </a:lnTo>
                  <a:lnTo>
                    <a:pt x="643524" y="640987"/>
                  </a:lnTo>
                  <a:lnTo>
                    <a:pt x="695034" y="619059"/>
                  </a:lnTo>
                  <a:lnTo>
                    <a:pt x="745309" y="595106"/>
                  </a:lnTo>
                  <a:lnTo>
                    <a:pt x="794308" y="569341"/>
                  </a:lnTo>
                  <a:lnTo>
                    <a:pt x="841986" y="541976"/>
                  </a:lnTo>
                  <a:lnTo>
                    <a:pt x="888302" y="513223"/>
                  </a:lnTo>
                  <a:lnTo>
                    <a:pt x="933211" y="483294"/>
                  </a:lnTo>
                  <a:lnTo>
                    <a:pt x="976672" y="452401"/>
                  </a:lnTo>
                  <a:lnTo>
                    <a:pt x="1018641" y="420756"/>
                  </a:lnTo>
                  <a:lnTo>
                    <a:pt x="1059076" y="388571"/>
                  </a:lnTo>
                  <a:lnTo>
                    <a:pt x="1097934" y="356058"/>
                  </a:lnTo>
                  <a:lnTo>
                    <a:pt x="1135171" y="323429"/>
                  </a:lnTo>
                  <a:lnTo>
                    <a:pt x="1170745" y="290896"/>
                  </a:lnTo>
                  <a:lnTo>
                    <a:pt x="1204613" y="258671"/>
                  </a:lnTo>
                  <a:lnTo>
                    <a:pt x="1236731" y="226966"/>
                  </a:lnTo>
                  <a:lnTo>
                    <a:pt x="1267058" y="195993"/>
                  </a:lnTo>
                  <a:lnTo>
                    <a:pt x="1295550" y="165964"/>
                  </a:lnTo>
                  <a:lnTo>
                    <a:pt x="1322165" y="137091"/>
                  </a:lnTo>
                  <a:lnTo>
                    <a:pt x="1369589" y="83661"/>
                  </a:lnTo>
                  <a:lnTo>
                    <a:pt x="1408988" y="37398"/>
                  </a:lnTo>
                  <a:lnTo>
                    <a:pt x="1425570" y="17485"/>
                  </a:lnTo>
                  <a:lnTo>
                    <a:pt x="1440017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1" name="Google Shape;1471;p119"/>
          <p:cNvSpPr txBox="1"/>
          <p:nvPr/>
        </p:nvSpPr>
        <p:spPr>
          <a:xfrm>
            <a:off x="3549967" y="415847"/>
            <a:ext cx="474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2" name="Google Shape;1472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83" y="252802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19"/>
          <p:cNvSpPr txBox="1"/>
          <p:nvPr/>
        </p:nvSpPr>
        <p:spPr>
          <a:xfrm>
            <a:off x="598995" y="2442538"/>
            <a:ext cx="36322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will reach its minimum value(s) when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4" name="Google Shape;1474;p11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475" name="Google Shape;1475;p11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1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7" name="Google Shape;1477;p11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43/55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11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479" name="Google Shape;1479;p11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15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269" name="Google Shape;269;p15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5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272" name="Google Shape;272;p15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15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276" name="Google Shape;276;p15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15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15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281" name="Google Shape;281;p15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15"/>
          <p:cNvGrpSpPr/>
          <p:nvPr/>
        </p:nvGrpSpPr>
        <p:grpSpPr>
          <a:xfrm>
            <a:off x="609507" y="294518"/>
            <a:ext cx="1666142" cy="1306137"/>
            <a:chOff x="609507" y="294518"/>
            <a:chExt cx="1666142" cy="1306137"/>
          </a:xfrm>
        </p:grpSpPr>
        <p:pic>
          <p:nvPicPr>
            <p:cNvPr id="286" name="Google Shape;28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507" y="137453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9511" y="137453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9516" y="137453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9521" y="137453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9525" y="1374531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9509" y="83452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49514" y="83452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9518" y="83452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69523" y="83452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9507" y="29451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69511" y="29451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29516" y="29451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89521" y="29451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49525" y="29451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15"/>
          <p:cNvSpPr txBox="1"/>
          <p:nvPr/>
        </p:nvSpPr>
        <p:spPr>
          <a:xfrm>
            <a:off x="2374645" y="1355875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140574" y="1113712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2220036" y="844472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1115174" y="524775"/>
            <a:ext cx="2806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2374639" y="293190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5" name="Google Shape;305;p15"/>
          <p:cNvGrpSpPr/>
          <p:nvPr/>
        </p:nvGrpSpPr>
        <p:grpSpPr>
          <a:xfrm>
            <a:off x="542567" y="227577"/>
            <a:ext cx="1800225" cy="1440437"/>
            <a:chOff x="542567" y="227577"/>
            <a:chExt cx="1800225" cy="1440437"/>
          </a:xfrm>
        </p:grpSpPr>
        <p:sp>
          <p:nvSpPr>
            <p:cNvPr id="306" name="Google Shape;306;p15"/>
            <p:cNvSpPr/>
            <p:nvPr/>
          </p:nvSpPr>
          <p:spPr>
            <a:xfrm>
              <a:off x="542567" y="767584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0"/>
                  </a:moveTo>
                  <a:lnTo>
                    <a:pt x="0" y="729797"/>
                  </a:lnTo>
                  <a:lnTo>
                    <a:pt x="6779" y="679342"/>
                  </a:lnTo>
                  <a:lnTo>
                    <a:pt x="25911" y="634005"/>
                  </a:lnTo>
                  <a:lnTo>
                    <a:pt x="55587" y="595594"/>
                  </a:lnTo>
                  <a:lnTo>
                    <a:pt x="93999" y="565918"/>
                  </a:lnTo>
                  <a:lnTo>
                    <a:pt x="139336" y="546785"/>
                  </a:lnTo>
                  <a:lnTo>
                    <a:pt x="189790" y="540006"/>
                  </a:lnTo>
                  <a:lnTo>
                    <a:pt x="1610231" y="540006"/>
                  </a:lnTo>
                  <a:lnTo>
                    <a:pt x="1660685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2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2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5" y="893231"/>
                  </a:lnTo>
                  <a:lnTo>
                    <a:pt x="1610231" y="900010"/>
                  </a:lnTo>
                  <a:lnTo>
                    <a:pt x="189790" y="900010"/>
                  </a:lnTo>
                  <a:lnTo>
                    <a:pt x="139336" y="893231"/>
                  </a:lnTo>
                  <a:lnTo>
                    <a:pt x="93999" y="874099"/>
                  </a:lnTo>
                  <a:lnTo>
                    <a:pt x="55587" y="844423"/>
                  </a:lnTo>
                  <a:lnTo>
                    <a:pt x="25911" y="806011"/>
                  </a:lnTo>
                  <a:lnTo>
                    <a:pt x="6779" y="760674"/>
                  </a:lnTo>
                  <a:lnTo>
                    <a:pt x="0" y="710220"/>
                  </a:lnTo>
                  <a:close/>
                </a:path>
                <a:path extrusionOk="0" h="900430" w="1800225">
                  <a:moveTo>
                    <a:pt x="180001" y="170213"/>
                  </a:moveTo>
                  <a:lnTo>
                    <a:pt x="180001" y="189790"/>
                  </a:lnTo>
                  <a:lnTo>
                    <a:pt x="186781" y="139336"/>
                  </a:lnTo>
                  <a:lnTo>
                    <a:pt x="205913" y="93999"/>
                  </a:lnTo>
                  <a:lnTo>
                    <a:pt x="235589" y="55587"/>
                  </a:lnTo>
                  <a:lnTo>
                    <a:pt x="274001" y="25911"/>
                  </a:lnTo>
                  <a:lnTo>
                    <a:pt x="319338" y="6779"/>
                  </a:lnTo>
                  <a:lnTo>
                    <a:pt x="369792" y="0"/>
                  </a:lnTo>
                  <a:lnTo>
                    <a:pt x="1430229" y="0"/>
                  </a:lnTo>
                  <a:lnTo>
                    <a:pt x="1480683" y="6779"/>
                  </a:lnTo>
                  <a:lnTo>
                    <a:pt x="1526020" y="25911"/>
                  </a:lnTo>
                  <a:lnTo>
                    <a:pt x="1564432" y="55587"/>
                  </a:lnTo>
                  <a:lnTo>
                    <a:pt x="1594108" y="93999"/>
                  </a:lnTo>
                  <a:lnTo>
                    <a:pt x="1613240" y="139336"/>
                  </a:lnTo>
                  <a:lnTo>
                    <a:pt x="1620020" y="189790"/>
                  </a:lnTo>
                  <a:lnTo>
                    <a:pt x="1620020" y="170213"/>
                  </a:lnTo>
                  <a:lnTo>
                    <a:pt x="1613240" y="220667"/>
                  </a:lnTo>
                  <a:lnTo>
                    <a:pt x="1594108" y="266005"/>
                  </a:lnTo>
                  <a:lnTo>
                    <a:pt x="1564432" y="304416"/>
                  </a:lnTo>
                  <a:lnTo>
                    <a:pt x="1526020" y="334092"/>
                  </a:lnTo>
                  <a:lnTo>
                    <a:pt x="1480683" y="353224"/>
                  </a:lnTo>
                  <a:lnTo>
                    <a:pt x="1430229" y="360004"/>
                  </a:lnTo>
                  <a:lnTo>
                    <a:pt x="369792" y="360004"/>
                  </a:lnTo>
                  <a:lnTo>
                    <a:pt x="319338" y="353224"/>
                  </a:lnTo>
                  <a:lnTo>
                    <a:pt x="274001" y="334092"/>
                  </a:lnTo>
                  <a:lnTo>
                    <a:pt x="235589" y="304416"/>
                  </a:lnTo>
                  <a:lnTo>
                    <a:pt x="205913" y="266005"/>
                  </a:lnTo>
                  <a:lnTo>
                    <a:pt x="186781" y="220667"/>
                  </a:lnTo>
                  <a:lnTo>
                    <a:pt x="180001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442578" y="1136572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416261" y="1131638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42567" y="227577"/>
              <a:ext cx="1800225" cy="360045"/>
            </a:xfrm>
            <a:custGeom>
              <a:rect b="b" l="l" r="r" t="t"/>
              <a:pathLst>
                <a:path extrusionOk="0" h="360045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5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442578" y="596566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416261" y="591631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15"/>
          <p:cNvGrpSpPr/>
          <p:nvPr/>
        </p:nvGrpSpPr>
        <p:grpSpPr>
          <a:xfrm>
            <a:off x="189191" y="2505011"/>
            <a:ext cx="2672411" cy="441909"/>
            <a:chOff x="189191" y="2505011"/>
            <a:chExt cx="2672411" cy="441909"/>
          </a:xfrm>
        </p:grpSpPr>
        <p:sp>
          <p:nvSpPr>
            <p:cNvPr id="313" name="Google Shape;313;p15"/>
            <p:cNvSpPr/>
            <p:nvPr/>
          </p:nvSpPr>
          <p:spPr>
            <a:xfrm>
              <a:off x="189191" y="2505011"/>
              <a:ext cx="2621915" cy="82550"/>
            </a:xfrm>
            <a:custGeom>
              <a:rect b="b" l="l" r="r" t="t"/>
              <a:pathLst>
                <a:path extrusionOk="0" h="82550" w="2621915">
                  <a:moveTo>
                    <a:pt x="257083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2621633" y="82384"/>
                  </a:lnTo>
                  <a:lnTo>
                    <a:pt x="2621633" y="50800"/>
                  </a:lnTo>
                  <a:lnTo>
                    <a:pt x="2617625" y="31075"/>
                  </a:lnTo>
                  <a:lnTo>
                    <a:pt x="2606710" y="14922"/>
                  </a:lnTo>
                  <a:lnTo>
                    <a:pt x="2590557" y="4008"/>
                  </a:lnTo>
                  <a:lnTo>
                    <a:pt x="25708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4" name="Google Shape;314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9991" y="2845320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0792" y="2832620"/>
              <a:ext cx="257080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10825" y="2555570"/>
              <a:ext cx="50777" cy="28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5"/>
            <p:cNvSpPr/>
            <p:nvPr/>
          </p:nvSpPr>
          <p:spPr>
            <a:xfrm>
              <a:off x="189191" y="2549436"/>
              <a:ext cx="2621915" cy="346710"/>
            </a:xfrm>
            <a:custGeom>
              <a:rect b="b" l="l" r="r" t="t"/>
              <a:pathLst>
                <a:path extrusionOk="0" h="346710" w="2621915">
                  <a:moveTo>
                    <a:pt x="2621633" y="0"/>
                  </a:moveTo>
                  <a:lnTo>
                    <a:pt x="0" y="0"/>
                  </a:lnTo>
                  <a:lnTo>
                    <a:pt x="0" y="295884"/>
                  </a:lnTo>
                  <a:lnTo>
                    <a:pt x="4008" y="315608"/>
                  </a:lnTo>
                  <a:lnTo>
                    <a:pt x="14922" y="331761"/>
                  </a:lnTo>
                  <a:lnTo>
                    <a:pt x="31075" y="342676"/>
                  </a:lnTo>
                  <a:lnTo>
                    <a:pt x="50800" y="346684"/>
                  </a:lnTo>
                  <a:lnTo>
                    <a:pt x="2570833" y="346684"/>
                  </a:lnTo>
                  <a:lnTo>
                    <a:pt x="2590557" y="342676"/>
                  </a:lnTo>
                  <a:lnTo>
                    <a:pt x="2606710" y="331761"/>
                  </a:lnTo>
                  <a:lnTo>
                    <a:pt x="2617625" y="315608"/>
                  </a:lnTo>
                  <a:lnTo>
                    <a:pt x="2621633" y="295884"/>
                  </a:lnTo>
                  <a:lnTo>
                    <a:pt x="26216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810825" y="2593673"/>
              <a:ext cx="0" cy="271145"/>
            </a:xfrm>
            <a:custGeom>
              <a:rect b="b" l="l" r="r" t="t"/>
              <a:pathLst>
                <a:path extrusionOk="0" h="271144" w="120000">
                  <a:moveTo>
                    <a:pt x="0" y="27069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810825" y="258097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810825" y="256827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810825" y="255557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74217" y="2844101"/>
              <a:ext cx="850900" cy="0"/>
            </a:xfrm>
            <a:custGeom>
              <a:rect b="b" l="l" r="r" t="t"/>
              <a:pathLst>
                <a:path extrusionOk="0" h="120000" w="850900">
                  <a:moveTo>
                    <a:pt x="0" y="0"/>
                  </a:moveTo>
                  <a:lnTo>
                    <a:pt x="85088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5"/>
          <p:cNvSpPr txBox="1"/>
          <p:nvPr/>
        </p:nvSpPr>
        <p:spPr>
          <a:xfrm>
            <a:off x="189191" y="1807880"/>
            <a:ext cx="2621915" cy="1032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827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9121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43180" rtl="0" algn="l">
              <a:lnSpc>
                <a:spcPct val="9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autoencoder where dim(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 called an under complete autoencoder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056255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us consider the case where  dim(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/>
              <a:t>)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/>
              <a:t>dim(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/>
              <a:t>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6" name="Google Shape;326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44583" y="56842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5"/>
          <p:cNvSpPr txBox="1"/>
          <p:nvPr/>
        </p:nvSpPr>
        <p:spPr>
          <a:xfrm>
            <a:off x="3251695" y="482954"/>
            <a:ext cx="229425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still able to reconstruct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perfectly from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what does it  say about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loss-free encoding of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cap-  tures all the important characteristics  of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5400" marR="0" rtl="0" algn="just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see an analogy with PCA?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4583" y="112261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44583" y="167679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1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15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20"/>
          <p:cNvSpPr txBox="1"/>
          <p:nvPr/>
        </p:nvSpPr>
        <p:spPr>
          <a:xfrm>
            <a:off x="1112774" y="145280"/>
            <a:ext cx="755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120"/>
          <p:cNvSpPr txBox="1"/>
          <p:nvPr/>
        </p:nvSpPr>
        <p:spPr>
          <a:xfrm>
            <a:off x="1054125" y="141485"/>
            <a:ext cx="1949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6" name="Google Shape;1486;p120"/>
          <p:cNvSpPr txBox="1"/>
          <p:nvPr/>
        </p:nvSpPr>
        <p:spPr>
          <a:xfrm>
            <a:off x="1064717" y="421962"/>
            <a:ext cx="1733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120"/>
          <p:cNvSpPr txBox="1"/>
          <p:nvPr/>
        </p:nvSpPr>
        <p:spPr>
          <a:xfrm>
            <a:off x="1489925" y="176029"/>
            <a:ext cx="857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120"/>
          <p:cNvSpPr txBox="1"/>
          <p:nvPr/>
        </p:nvSpPr>
        <p:spPr>
          <a:xfrm>
            <a:off x="1446123" y="326905"/>
            <a:ext cx="16700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120"/>
          <p:cNvSpPr txBox="1"/>
          <p:nvPr/>
        </p:nvSpPr>
        <p:spPr>
          <a:xfrm>
            <a:off x="664489" y="249664"/>
            <a:ext cx="15900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ρlog	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(1 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120"/>
          <p:cNvSpPr txBox="1"/>
          <p:nvPr/>
        </p:nvSpPr>
        <p:spPr>
          <a:xfrm>
            <a:off x="2210168" y="161801"/>
            <a:ext cx="39433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120"/>
          <p:cNvSpPr txBox="1"/>
          <p:nvPr/>
        </p:nvSpPr>
        <p:spPr>
          <a:xfrm>
            <a:off x="227304" y="538995"/>
            <a:ext cx="10833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re-written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120"/>
          <p:cNvSpPr txBox="1"/>
          <p:nvPr/>
        </p:nvSpPr>
        <p:spPr>
          <a:xfrm>
            <a:off x="675589" y="756188"/>
            <a:ext cx="755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120"/>
          <p:cNvSpPr txBox="1"/>
          <p:nvPr/>
        </p:nvSpPr>
        <p:spPr>
          <a:xfrm>
            <a:off x="616940" y="752393"/>
            <a:ext cx="1949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94" name="Google Shape;1494;p120"/>
          <p:cNvSpPr txBox="1"/>
          <p:nvPr/>
        </p:nvSpPr>
        <p:spPr>
          <a:xfrm>
            <a:off x="627519" y="1032870"/>
            <a:ext cx="1733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120"/>
          <p:cNvSpPr txBox="1"/>
          <p:nvPr/>
        </p:nvSpPr>
        <p:spPr>
          <a:xfrm>
            <a:off x="1444396" y="912030"/>
            <a:ext cx="173990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	l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120"/>
          <p:cNvSpPr txBox="1"/>
          <p:nvPr/>
        </p:nvSpPr>
        <p:spPr>
          <a:xfrm>
            <a:off x="227304" y="860584"/>
            <a:ext cx="300863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ρlogρ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ρlogρ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 +(1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 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7" name="Google Shape;1497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602" y="200355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120"/>
          <p:cNvSpPr txBox="1"/>
          <p:nvPr>
            <p:ph type="title"/>
          </p:nvPr>
        </p:nvSpPr>
        <p:spPr>
          <a:xfrm>
            <a:off x="3516401" y="126903"/>
            <a:ext cx="30670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Now,</a:t>
            </a:r>
            <a:endParaRPr sz="1000"/>
          </a:p>
        </p:txBody>
      </p:sp>
      <p:sp>
        <p:nvSpPr>
          <p:cNvPr id="1499" name="Google Shape;1499;p120"/>
          <p:cNvSpPr txBox="1"/>
          <p:nvPr/>
        </p:nvSpPr>
        <p:spPr>
          <a:xfrm>
            <a:off x="3902278" y="405249"/>
            <a:ext cx="12446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Ω(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0" name="Google Shape;1500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602" y="8048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120"/>
          <p:cNvSpPr txBox="1"/>
          <p:nvPr/>
        </p:nvSpPr>
        <p:spPr>
          <a:xfrm>
            <a:off x="3516401" y="731360"/>
            <a:ext cx="201676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is  the  squared  error  loss  or  cross entropy loss and Ω(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 sparsity constraint.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16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already know how to calculate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i="1" lang="en-US" sz="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US" sz="7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7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0170" marR="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2" name="Google Shape;1502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602" y="1336230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602" y="176126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120"/>
          <p:cNvSpPr txBox="1"/>
          <p:nvPr/>
        </p:nvSpPr>
        <p:spPr>
          <a:xfrm>
            <a:off x="5117350" y="1769391"/>
            <a:ext cx="18034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∂W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120"/>
          <p:cNvSpPr txBox="1"/>
          <p:nvPr/>
        </p:nvSpPr>
        <p:spPr>
          <a:xfrm>
            <a:off x="3491001" y="1687796"/>
            <a:ext cx="194246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see how to calculate  </a:t>
            </a:r>
            <a:r>
              <a:rPr baseline="30000" i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baseline="30000" lang="en-US" sz="10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Ω(</a:t>
            </a:r>
            <a:r>
              <a:rPr baseline="30000" i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aseline="30000" lang="en-US" sz="10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6" name="Google Shape;1506;p12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07" name="Google Shape;1507;p12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12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9" name="Google Shape;1509;p12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44/55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120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11" name="Google Shape;1511;p120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21"/>
          <p:cNvSpPr txBox="1"/>
          <p:nvPr/>
        </p:nvSpPr>
        <p:spPr>
          <a:xfrm>
            <a:off x="347294" y="1226283"/>
            <a:ext cx="35337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7.6: Contractive Autoencoders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7" name="Google Shape;1517;p12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18" name="Google Shape;1518;p12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12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0" name="Google Shape;1520;p121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46/55</a:t>
            </a:r>
            <a:endParaRPr/>
          </a:p>
        </p:txBody>
      </p:sp>
      <p:sp>
        <p:nvSpPr>
          <p:cNvPr id="1521" name="Google Shape;1521;p12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22" name="Google Shape;1522;p121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Google Shape;1527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125"/>
          <p:cNvSpPr txBox="1"/>
          <p:nvPr>
            <p:ph type="title"/>
          </p:nvPr>
        </p:nvSpPr>
        <p:spPr>
          <a:xfrm>
            <a:off x="504393" y="100849"/>
            <a:ext cx="226949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contractive autoencoder also tries  to prevent an overcomplete autoen-  coder from learning the identity func-  tion.</a:t>
            </a:r>
            <a:endParaRPr/>
          </a:p>
        </p:txBody>
      </p:sp>
      <p:pic>
        <p:nvPicPr>
          <p:cNvPr id="1529" name="Google Shape;1529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91258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25"/>
          <p:cNvSpPr txBox="1"/>
          <p:nvPr/>
        </p:nvSpPr>
        <p:spPr>
          <a:xfrm>
            <a:off x="504393" y="827098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so by adding the following reg-  ularization term to the loss function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125"/>
          <p:cNvSpPr txBox="1"/>
          <p:nvPr/>
        </p:nvSpPr>
        <p:spPr>
          <a:xfrm>
            <a:off x="1716290" y="1401431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25"/>
          <p:cNvSpPr txBox="1"/>
          <p:nvPr/>
        </p:nvSpPr>
        <p:spPr>
          <a:xfrm>
            <a:off x="1108760" y="1343328"/>
            <a:ext cx="9702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ǁ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ǁ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33" name="Google Shape;1533;p125"/>
          <p:cNvSpPr txBox="1"/>
          <p:nvPr/>
        </p:nvSpPr>
        <p:spPr>
          <a:xfrm>
            <a:off x="2053602" y="1323440"/>
            <a:ext cx="793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125"/>
          <p:cNvSpPr txBox="1"/>
          <p:nvPr/>
        </p:nvSpPr>
        <p:spPr>
          <a:xfrm>
            <a:off x="2053602" y="1414905"/>
            <a:ext cx="9398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125"/>
          <p:cNvSpPr txBox="1"/>
          <p:nvPr/>
        </p:nvSpPr>
        <p:spPr>
          <a:xfrm>
            <a:off x="478993" y="1597645"/>
            <a:ext cx="23202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Jacobian of the en-  coder.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see what it looks like.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6" name="Google Shape;1536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065235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7" name="Google Shape;1537;p125"/>
          <p:cNvGrpSpPr/>
          <p:nvPr/>
        </p:nvGrpSpPr>
        <p:grpSpPr>
          <a:xfrm>
            <a:off x="3122570" y="325380"/>
            <a:ext cx="2160270" cy="1440059"/>
            <a:chOff x="3122570" y="325380"/>
            <a:chExt cx="2160270" cy="1440059"/>
          </a:xfrm>
        </p:grpSpPr>
        <p:pic>
          <p:nvPicPr>
            <p:cNvPr id="1538" name="Google Shape;1538;p1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49514" y="147233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" name="Google Shape;1539;p1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09519" y="147233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1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69523" y="147233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1" name="Google Shape;1541;p1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29528" y="1472334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2" name="Google Shape;1542;p125"/>
            <p:cNvSpPr/>
            <p:nvPr/>
          </p:nvSpPr>
          <p:spPr>
            <a:xfrm>
              <a:off x="3482574" y="1405394"/>
              <a:ext cx="1440180" cy="360045"/>
            </a:xfrm>
            <a:custGeom>
              <a:rect b="b" l="l" r="r" t="t"/>
              <a:pathLst>
                <a:path extrusionOk="0" h="360044" w="1440179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8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4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3" name="Google Shape;1543;p1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89510" y="93232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4" name="Google Shape;1544;p1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49514" y="93232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5" name="Google Shape;1545;p1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09519" y="93232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6" name="Google Shape;1546;p1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69523" y="93232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7" name="Google Shape;1547;p1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29528" y="93232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8" name="Google Shape;1548;p1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89532" y="932327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9" name="Google Shape;1549;p125"/>
            <p:cNvSpPr/>
            <p:nvPr/>
          </p:nvSpPr>
          <p:spPr>
            <a:xfrm>
              <a:off x="3122570" y="865387"/>
              <a:ext cx="2160270" cy="360045"/>
            </a:xfrm>
            <a:custGeom>
              <a:rect b="b" l="l" r="r" t="t"/>
              <a:pathLst>
                <a:path extrusionOk="0" h="360044" w="2160270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970236" y="0"/>
                  </a:lnTo>
                  <a:lnTo>
                    <a:pt x="2020690" y="6779"/>
                  </a:lnTo>
                  <a:lnTo>
                    <a:pt x="2066027" y="25911"/>
                  </a:lnTo>
                  <a:lnTo>
                    <a:pt x="2104438" y="55587"/>
                  </a:lnTo>
                  <a:lnTo>
                    <a:pt x="2134115" y="93999"/>
                  </a:lnTo>
                  <a:lnTo>
                    <a:pt x="2153247" y="139336"/>
                  </a:lnTo>
                  <a:lnTo>
                    <a:pt x="2160026" y="189790"/>
                  </a:lnTo>
                  <a:lnTo>
                    <a:pt x="2160026" y="170213"/>
                  </a:lnTo>
                  <a:lnTo>
                    <a:pt x="2153247" y="220667"/>
                  </a:lnTo>
                  <a:lnTo>
                    <a:pt x="2134115" y="266005"/>
                  </a:lnTo>
                  <a:lnTo>
                    <a:pt x="2104438" y="304416"/>
                  </a:lnTo>
                  <a:lnTo>
                    <a:pt x="2066027" y="334092"/>
                  </a:lnTo>
                  <a:lnTo>
                    <a:pt x="2020690" y="353224"/>
                  </a:lnTo>
                  <a:lnTo>
                    <a:pt x="1970236" y="360004"/>
                  </a:lnTo>
                  <a:lnTo>
                    <a:pt x="189790" y="360004"/>
                  </a:lnTo>
                  <a:lnTo>
                    <a:pt x="139336" y="353224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7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125"/>
            <p:cNvSpPr/>
            <p:nvPr/>
          </p:nvSpPr>
          <p:spPr>
            <a:xfrm>
              <a:off x="4202583" y="1234375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5"/>
            <p:cNvSpPr/>
            <p:nvPr/>
          </p:nvSpPr>
          <p:spPr>
            <a:xfrm>
              <a:off x="4176266" y="1229441"/>
              <a:ext cx="52705" cy="24765"/>
            </a:xfrm>
            <a:custGeom>
              <a:rect b="b" l="l" r="r" t="t"/>
              <a:pathLst>
                <a:path extrusionOk="0" h="24765" w="5270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52" name="Google Shape;1552;p1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49514" y="39232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3" name="Google Shape;1553;p1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09519" y="39232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4" name="Google Shape;1554;p1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69523" y="39232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5" name="Google Shape;1555;p1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29528" y="392320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6" name="Google Shape;1556;p125"/>
            <p:cNvSpPr/>
            <p:nvPr/>
          </p:nvSpPr>
          <p:spPr>
            <a:xfrm>
              <a:off x="3482574" y="325380"/>
              <a:ext cx="1440180" cy="360045"/>
            </a:xfrm>
            <a:custGeom>
              <a:rect b="b" l="l" r="r" t="t"/>
              <a:pathLst>
                <a:path extrusionOk="0" h="360045" w="1440179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250227" y="0"/>
                  </a:lnTo>
                  <a:lnTo>
                    <a:pt x="1300681" y="6779"/>
                  </a:lnTo>
                  <a:lnTo>
                    <a:pt x="1346018" y="25911"/>
                  </a:lnTo>
                  <a:lnTo>
                    <a:pt x="1384429" y="55587"/>
                  </a:lnTo>
                  <a:lnTo>
                    <a:pt x="1414106" y="93999"/>
                  </a:lnTo>
                  <a:lnTo>
                    <a:pt x="1433238" y="139336"/>
                  </a:lnTo>
                  <a:lnTo>
                    <a:pt x="1440017" y="189790"/>
                  </a:lnTo>
                  <a:lnTo>
                    <a:pt x="1440017" y="170213"/>
                  </a:lnTo>
                  <a:lnTo>
                    <a:pt x="1433238" y="220668"/>
                  </a:lnTo>
                  <a:lnTo>
                    <a:pt x="1414106" y="266005"/>
                  </a:lnTo>
                  <a:lnTo>
                    <a:pt x="1384429" y="304416"/>
                  </a:lnTo>
                  <a:lnTo>
                    <a:pt x="1346018" y="334092"/>
                  </a:lnTo>
                  <a:lnTo>
                    <a:pt x="1300681" y="353225"/>
                  </a:lnTo>
                  <a:lnTo>
                    <a:pt x="1250227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25"/>
            <p:cNvSpPr/>
            <p:nvPr/>
          </p:nvSpPr>
          <p:spPr>
            <a:xfrm>
              <a:off x="4202583" y="694368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25"/>
            <p:cNvSpPr/>
            <p:nvPr/>
          </p:nvSpPr>
          <p:spPr>
            <a:xfrm>
              <a:off x="4176266" y="689434"/>
              <a:ext cx="52705" cy="24765"/>
            </a:xfrm>
            <a:custGeom>
              <a:rect b="b" l="l" r="r" t="t"/>
              <a:pathLst>
                <a:path extrusionOk="0" h="24765" w="5270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9" name="Google Shape;1559;p125"/>
          <p:cNvSpPr txBox="1"/>
          <p:nvPr/>
        </p:nvSpPr>
        <p:spPr>
          <a:xfrm>
            <a:off x="4980038" y="1464956"/>
            <a:ext cx="109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125"/>
          <p:cNvSpPr txBox="1"/>
          <p:nvPr/>
        </p:nvSpPr>
        <p:spPr>
          <a:xfrm>
            <a:off x="5340045" y="942275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25"/>
          <p:cNvSpPr txBox="1"/>
          <p:nvPr/>
        </p:nvSpPr>
        <p:spPr>
          <a:xfrm>
            <a:off x="4980038" y="403249"/>
            <a:ext cx="1022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2" name="Google Shape;1562;p12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63" name="Google Shape;1563;p12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2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5" name="Google Shape;1565;p12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47/55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2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67" name="Google Shape;1567;p125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" name="Google Shape;1572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127"/>
          <p:cNvSpPr txBox="1"/>
          <p:nvPr>
            <p:ph type="title"/>
          </p:nvPr>
        </p:nvSpPr>
        <p:spPr>
          <a:xfrm>
            <a:off x="504393" y="100849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input has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/>
              <a:t>dimensions and the  hidden layer has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/>
              <a:t>dimensions then</a:t>
            </a:r>
            <a:endParaRPr/>
          </a:p>
        </p:txBody>
      </p:sp>
      <p:sp>
        <p:nvSpPr>
          <p:cNvPr id="1574" name="Google Shape;1574;p127"/>
          <p:cNvSpPr txBox="1"/>
          <p:nvPr/>
        </p:nvSpPr>
        <p:spPr>
          <a:xfrm>
            <a:off x="3255784" y="664843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5" name="Google Shape;1575;p127"/>
          <p:cNvSpPr txBox="1"/>
          <p:nvPr/>
        </p:nvSpPr>
        <p:spPr>
          <a:xfrm>
            <a:off x="3178962" y="606741"/>
            <a:ext cx="5168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27"/>
          <p:cNvSpPr txBox="1"/>
          <p:nvPr/>
        </p:nvSpPr>
        <p:spPr>
          <a:xfrm>
            <a:off x="3708552" y="161999"/>
            <a:ext cx="1181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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7" name="Google Shape;1577;p127"/>
          <p:cNvSpPr txBox="1"/>
          <p:nvPr/>
        </p:nvSpPr>
        <p:spPr>
          <a:xfrm>
            <a:off x="3708552" y="488974"/>
            <a:ext cx="1181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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8" name="Google Shape;1578;p127"/>
          <p:cNvSpPr txBox="1"/>
          <p:nvPr/>
        </p:nvSpPr>
        <p:spPr>
          <a:xfrm>
            <a:off x="3708552" y="655229"/>
            <a:ext cx="1181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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9" name="Google Shape;1579;p127"/>
          <p:cNvSpPr txBox="1"/>
          <p:nvPr/>
        </p:nvSpPr>
        <p:spPr>
          <a:xfrm>
            <a:off x="3708552" y="743901"/>
            <a:ext cx="1054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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80" name="Google Shape;1580;p127"/>
          <p:cNvSpPr txBox="1"/>
          <p:nvPr/>
        </p:nvSpPr>
        <p:spPr>
          <a:xfrm>
            <a:off x="3818788" y="272426"/>
            <a:ext cx="1504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27"/>
          <p:cNvSpPr txBox="1"/>
          <p:nvPr/>
        </p:nvSpPr>
        <p:spPr>
          <a:xfrm>
            <a:off x="3943387" y="311790"/>
            <a:ext cx="723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27"/>
          <p:cNvSpPr txBox="1"/>
          <p:nvPr/>
        </p:nvSpPr>
        <p:spPr>
          <a:xfrm>
            <a:off x="3794099" y="377214"/>
            <a:ext cx="24637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27"/>
          <p:cNvSpPr txBox="1"/>
          <p:nvPr/>
        </p:nvSpPr>
        <p:spPr>
          <a:xfrm>
            <a:off x="4089692" y="269237"/>
            <a:ext cx="877569" cy="840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   . . .    . . 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0" rtl="0" algn="l">
              <a:lnSpc>
                <a:spcPct val="11909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   . . .    . . 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445" rtl="0" algn="ctr">
              <a:lnSpc>
                <a:spcPct val="79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aseline="-25000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</a:t>
            </a:r>
            <a:endParaRPr baseline="-25000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   . . .    . . 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27"/>
          <p:cNvSpPr txBox="1"/>
          <p:nvPr/>
        </p:nvSpPr>
        <p:spPr>
          <a:xfrm>
            <a:off x="5025466" y="272426"/>
            <a:ext cx="1504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127"/>
          <p:cNvSpPr txBox="1"/>
          <p:nvPr/>
        </p:nvSpPr>
        <p:spPr>
          <a:xfrm>
            <a:off x="5150065" y="311790"/>
            <a:ext cx="723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27"/>
          <p:cNvSpPr txBox="1"/>
          <p:nvPr/>
        </p:nvSpPr>
        <p:spPr>
          <a:xfrm>
            <a:off x="4994757" y="389863"/>
            <a:ext cx="25781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27"/>
          <p:cNvSpPr txBox="1"/>
          <p:nvPr/>
        </p:nvSpPr>
        <p:spPr>
          <a:xfrm>
            <a:off x="3818788" y="461567"/>
            <a:ext cx="1504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27"/>
          <p:cNvSpPr txBox="1"/>
          <p:nvPr/>
        </p:nvSpPr>
        <p:spPr>
          <a:xfrm>
            <a:off x="3943387" y="500931"/>
            <a:ext cx="723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27"/>
          <p:cNvSpPr txBox="1"/>
          <p:nvPr/>
        </p:nvSpPr>
        <p:spPr>
          <a:xfrm>
            <a:off x="3794099" y="566342"/>
            <a:ext cx="24637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27"/>
          <p:cNvSpPr txBox="1"/>
          <p:nvPr/>
        </p:nvSpPr>
        <p:spPr>
          <a:xfrm>
            <a:off x="5025466" y="461567"/>
            <a:ext cx="1504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127"/>
          <p:cNvSpPr txBox="1"/>
          <p:nvPr/>
        </p:nvSpPr>
        <p:spPr>
          <a:xfrm>
            <a:off x="5150065" y="500931"/>
            <a:ext cx="723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127"/>
          <p:cNvSpPr txBox="1"/>
          <p:nvPr/>
        </p:nvSpPr>
        <p:spPr>
          <a:xfrm>
            <a:off x="4994757" y="579004"/>
            <a:ext cx="25781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127"/>
          <p:cNvSpPr txBox="1"/>
          <p:nvPr/>
        </p:nvSpPr>
        <p:spPr>
          <a:xfrm>
            <a:off x="3888206" y="684223"/>
            <a:ext cx="641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127"/>
          <p:cNvSpPr txBox="1"/>
          <p:nvPr/>
        </p:nvSpPr>
        <p:spPr>
          <a:xfrm>
            <a:off x="3790708" y="734833"/>
            <a:ext cx="251460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620" marR="0" rtl="0" algn="ctr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r>
              <a:rPr baseline="-25000"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" marR="0" rtl="0" algn="ctr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127"/>
          <p:cNvSpPr txBox="1"/>
          <p:nvPr/>
        </p:nvSpPr>
        <p:spPr>
          <a:xfrm>
            <a:off x="5094884" y="684223"/>
            <a:ext cx="641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127"/>
          <p:cNvSpPr txBox="1"/>
          <p:nvPr/>
        </p:nvSpPr>
        <p:spPr>
          <a:xfrm>
            <a:off x="4994757" y="734833"/>
            <a:ext cx="25781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715" marR="0" rtl="0" algn="ctr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r>
              <a:rPr baseline="-25000"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127"/>
          <p:cNvSpPr txBox="1"/>
          <p:nvPr/>
        </p:nvSpPr>
        <p:spPr>
          <a:xfrm>
            <a:off x="5223268" y="161999"/>
            <a:ext cx="1181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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98" name="Google Shape;1598;p127"/>
          <p:cNvSpPr txBox="1"/>
          <p:nvPr/>
        </p:nvSpPr>
        <p:spPr>
          <a:xfrm>
            <a:off x="5223268" y="488974"/>
            <a:ext cx="1181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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99" name="Google Shape;1599;p127"/>
          <p:cNvSpPr txBox="1"/>
          <p:nvPr/>
        </p:nvSpPr>
        <p:spPr>
          <a:xfrm>
            <a:off x="5197868" y="655229"/>
            <a:ext cx="1689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</a:t>
            </a:r>
            <a:r>
              <a:rPr baseline="-25000" lang="en-US" sz="16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</a:t>
            </a:r>
            <a:endParaRPr baseline="-25000" sz="16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600" name="Google Shape;1600;p12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601" name="Google Shape;1601;p12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2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3" name="Google Shape;1603;p12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48/55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12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605" name="Google Shape;1605;p127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128"/>
          <p:cNvGrpSpPr/>
          <p:nvPr/>
        </p:nvGrpSpPr>
        <p:grpSpPr>
          <a:xfrm>
            <a:off x="245056" y="223460"/>
            <a:ext cx="2156070" cy="1373359"/>
            <a:chOff x="245056" y="223460"/>
            <a:chExt cx="2156070" cy="1373359"/>
          </a:xfrm>
        </p:grpSpPr>
        <p:sp>
          <p:nvSpPr>
            <p:cNvPr id="1611" name="Google Shape;1611;p128"/>
            <p:cNvSpPr/>
            <p:nvPr/>
          </p:nvSpPr>
          <p:spPr>
            <a:xfrm>
              <a:off x="913764" y="142492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28"/>
            <p:cNvSpPr/>
            <p:nvPr/>
          </p:nvSpPr>
          <p:spPr>
            <a:xfrm>
              <a:off x="913764" y="142492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28"/>
            <p:cNvSpPr/>
            <p:nvPr/>
          </p:nvSpPr>
          <p:spPr>
            <a:xfrm>
              <a:off x="919202" y="138560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28"/>
            <p:cNvSpPr/>
            <p:nvPr/>
          </p:nvSpPr>
          <p:spPr>
            <a:xfrm>
              <a:off x="919202" y="138560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28"/>
            <p:cNvSpPr/>
            <p:nvPr/>
          </p:nvSpPr>
          <p:spPr>
            <a:xfrm>
              <a:off x="924637" y="144613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28"/>
            <p:cNvSpPr/>
            <p:nvPr/>
          </p:nvSpPr>
          <p:spPr>
            <a:xfrm>
              <a:off x="924637" y="144613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28"/>
            <p:cNvSpPr/>
            <p:nvPr/>
          </p:nvSpPr>
          <p:spPr>
            <a:xfrm>
              <a:off x="930075" y="139048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28"/>
            <p:cNvSpPr/>
            <p:nvPr/>
          </p:nvSpPr>
          <p:spPr>
            <a:xfrm>
              <a:off x="930075" y="139048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28"/>
            <p:cNvSpPr/>
            <p:nvPr/>
          </p:nvSpPr>
          <p:spPr>
            <a:xfrm>
              <a:off x="935509" y="143220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28"/>
            <p:cNvSpPr/>
            <p:nvPr/>
          </p:nvSpPr>
          <p:spPr>
            <a:xfrm>
              <a:off x="935509" y="143220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28"/>
            <p:cNvSpPr/>
            <p:nvPr/>
          </p:nvSpPr>
          <p:spPr>
            <a:xfrm>
              <a:off x="940947" y="13745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28"/>
            <p:cNvSpPr/>
            <p:nvPr/>
          </p:nvSpPr>
          <p:spPr>
            <a:xfrm>
              <a:off x="940947" y="13745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28"/>
            <p:cNvSpPr/>
            <p:nvPr/>
          </p:nvSpPr>
          <p:spPr>
            <a:xfrm>
              <a:off x="946382" y="137378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28"/>
            <p:cNvSpPr/>
            <p:nvPr/>
          </p:nvSpPr>
          <p:spPr>
            <a:xfrm>
              <a:off x="946382" y="137378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28"/>
            <p:cNvSpPr/>
            <p:nvPr/>
          </p:nvSpPr>
          <p:spPr>
            <a:xfrm>
              <a:off x="951820" y="14145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28"/>
            <p:cNvSpPr/>
            <p:nvPr/>
          </p:nvSpPr>
          <p:spPr>
            <a:xfrm>
              <a:off x="951820" y="14145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28"/>
            <p:cNvSpPr/>
            <p:nvPr/>
          </p:nvSpPr>
          <p:spPr>
            <a:xfrm>
              <a:off x="957254" y="137983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28"/>
            <p:cNvSpPr/>
            <p:nvPr/>
          </p:nvSpPr>
          <p:spPr>
            <a:xfrm>
              <a:off x="957254" y="137983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28"/>
            <p:cNvSpPr/>
            <p:nvPr/>
          </p:nvSpPr>
          <p:spPr>
            <a:xfrm>
              <a:off x="962692" y="136045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28"/>
            <p:cNvSpPr/>
            <p:nvPr/>
          </p:nvSpPr>
          <p:spPr>
            <a:xfrm>
              <a:off x="962692" y="136045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28"/>
            <p:cNvSpPr/>
            <p:nvPr/>
          </p:nvSpPr>
          <p:spPr>
            <a:xfrm>
              <a:off x="968126" y="13534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28"/>
            <p:cNvSpPr/>
            <p:nvPr/>
          </p:nvSpPr>
          <p:spPr>
            <a:xfrm>
              <a:off x="968126" y="13534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28"/>
            <p:cNvSpPr/>
            <p:nvPr/>
          </p:nvSpPr>
          <p:spPr>
            <a:xfrm>
              <a:off x="973565" y="135037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28"/>
            <p:cNvSpPr/>
            <p:nvPr/>
          </p:nvSpPr>
          <p:spPr>
            <a:xfrm>
              <a:off x="973565" y="135037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28"/>
            <p:cNvSpPr/>
            <p:nvPr/>
          </p:nvSpPr>
          <p:spPr>
            <a:xfrm>
              <a:off x="978999" y="138361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28"/>
            <p:cNvSpPr/>
            <p:nvPr/>
          </p:nvSpPr>
          <p:spPr>
            <a:xfrm>
              <a:off x="978999" y="138361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28"/>
            <p:cNvSpPr/>
            <p:nvPr/>
          </p:nvSpPr>
          <p:spPr>
            <a:xfrm>
              <a:off x="984437" y="13777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28"/>
            <p:cNvSpPr/>
            <p:nvPr/>
          </p:nvSpPr>
          <p:spPr>
            <a:xfrm>
              <a:off x="984437" y="13777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28"/>
            <p:cNvSpPr/>
            <p:nvPr/>
          </p:nvSpPr>
          <p:spPr>
            <a:xfrm>
              <a:off x="989872" y="132141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28"/>
            <p:cNvSpPr/>
            <p:nvPr/>
          </p:nvSpPr>
          <p:spPr>
            <a:xfrm>
              <a:off x="989872" y="132141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28"/>
            <p:cNvSpPr/>
            <p:nvPr/>
          </p:nvSpPr>
          <p:spPr>
            <a:xfrm>
              <a:off x="995310" y="138449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28"/>
            <p:cNvSpPr/>
            <p:nvPr/>
          </p:nvSpPr>
          <p:spPr>
            <a:xfrm>
              <a:off x="995310" y="138449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28"/>
            <p:cNvSpPr/>
            <p:nvPr/>
          </p:nvSpPr>
          <p:spPr>
            <a:xfrm>
              <a:off x="1000744" y="13694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28"/>
            <p:cNvSpPr/>
            <p:nvPr/>
          </p:nvSpPr>
          <p:spPr>
            <a:xfrm>
              <a:off x="1000744" y="13694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28"/>
            <p:cNvSpPr/>
            <p:nvPr/>
          </p:nvSpPr>
          <p:spPr>
            <a:xfrm>
              <a:off x="1006182" y="134814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28"/>
            <p:cNvSpPr/>
            <p:nvPr/>
          </p:nvSpPr>
          <p:spPr>
            <a:xfrm>
              <a:off x="1006182" y="134814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28"/>
            <p:cNvSpPr/>
            <p:nvPr/>
          </p:nvSpPr>
          <p:spPr>
            <a:xfrm>
              <a:off x="1011616" y="134920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28"/>
            <p:cNvSpPr/>
            <p:nvPr/>
          </p:nvSpPr>
          <p:spPr>
            <a:xfrm>
              <a:off x="1011616" y="134920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28"/>
            <p:cNvSpPr/>
            <p:nvPr/>
          </p:nvSpPr>
          <p:spPr>
            <a:xfrm>
              <a:off x="1017055" y="13178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28"/>
            <p:cNvSpPr/>
            <p:nvPr/>
          </p:nvSpPr>
          <p:spPr>
            <a:xfrm>
              <a:off x="1017055" y="13178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28"/>
            <p:cNvSpPr/>
            <p:nvPr/>
          </p:nvSpPr>
          <p:spPr>
            <a:xfrm>
              <a:off x="1022489" y="136650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28"/>
            <p:cNvSpPr/>
            <p:nvPr/>
          </p:nvSpPr>
          <p:spPr>
            <a:xfrm>
              <a:off x="1022489" y="136650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28"/>
            <p:cNvSpPr/>
            <p:nvPr/>
          </p:nvSpPr>
          <p:spPr>
            <a:xfrm>
              <a:off x="1027927" y="128318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28"/>
            <p:cNvSpPr/>
            <p:nvPr/>
          </p:nvSpPr>
          <p:spPr>
            <a:xfrm>
              <a:off x="1027927" y="128318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28"/>
            <p:cNvSpPr/>
            <p:nvPr/>
          </p:nvSpPr>
          <p:spPr>
            <a:xfrm>
              <a:off x="1033361" y="130412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28"/>
            <p:cNvSpPr/>
            <p:nvPr/>
          </p:nvSpPr>
          <p:spPr>
            <a:xfrm>
              <a:off x="1033361" y="130412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28"/>
            <p:cNvSpPr/>
            <p:nvPr/>
          </p:nvSpPr>
          <p:spPr>
            <a:xfrm>
              <a:off x="1038800" y="13286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28"/>
            <p:cNvSpPr/>
            <p:nvPr/>
          </p:nvSpPr>
          <p:spPr>
            <a:xfrm>
              <a:off x="1038800" y="13286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28"/>
            <p:cNvSpPr/>
            <p:nvPr/>
          </p:nvSpPr>
          <p:spPr>
            <a:xfrm>
              <a:off x="1044234" y="13052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28"/>
            <p:cNvSpPr/>
            <p:nvPr/>
          </p:nvSpPr>
          <p:spPr>
            <a:xfrm>
              <a:off x="1044234" y="13052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28"/>
            <p:cNvSpPr/>
            <p:nvPr/>
          </p:nvSpPr>
          <p:spPr>
            <a:xfrm>
              <a:off x="1049672" y="131323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28"/>
            <p:cNvSpPr/>
            <p:nvPr/>
          </p:nvSpPr>
          <p:spPr>
            <a:xfrm>
              <a:off x="1049672" y="131323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28"/>
            <p:cNvSpPr/>
            <p:nvPr/>
          </p:nvSpPr>
          <p:spPr>
            <a:xfrm>
              <a:off x="1055106" y="127422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28"/>
            <p:cNvSpPr/>
            <p:nvPr/>
          </p:nvSpPr>
          <p:spPr>
            <a:xfrm>
              <a:off x="1055106" y="127422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28"/>
            <p:cNvSpPr/>
            <p:nvPr/>
          </p:nvSpPr>
          <p:spPr>
            <a:xfrm>
              <a:off x="1060544" y="12717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28"/>
            <p:cNvSpPr/>
            <p:nvPr/>
          </p:nvSpPr>
          <p:spPr>
            <a:xfrm>
              <a:off x="1060544" y="12717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28"/>
            <p:cNvSpPr/>
            <p:nvPr/>
          </p:nvSpPr>
          <p:spPr>
            <a:xfrm>
              <a:off x="1065979" y="129347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28"/>
            <p:cNvSpPr/>
            <p:nvPr/>
          </p:nvSpPr>
          <p:spPr>
            <a:xfrm>
              <a:off x="1065979" y="129347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28"/>
            <p:cNvSpPr/>
            <p:nvPr/>
          </p:nvSpPr>
          <p:spPr>
            <a:xfrm>
              <a:off x="1071417" y="12817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28"/>
            <p:cNvSpPr/>
            <p:nvPr/>
          </p:nvSpPr>
          <p:spPr>
            <a:xfrm>
              <a:off x="1071417" y="12817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28"/>
            <p:cNvSpPr/>
            <p:nvPr/>
          </p:nvSpPr>
          <p:spPr>
            <a:xfrm>
              <a:off x="1076855" y="125002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28"/>
            <p:cNvSpPr/>
            <p:nvPr/>
          </p:nvSpPr>
          <p:spPr>
            <a:xfrm>
              <a:off x="1076855" y="125002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28"/>
            <p:cNvSpPr/>
            <p:nvPr/>
          </p:nvSpPr>
          <p:spPr>
            <a:xfrm>
              <a:off x="1082290" y="126709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28"/>
            <p:cNvSpPr/>
            <p:nvPr/>
          </p:nvSpPr>
          <p:spPr>
            <a:xfrm>
              <a:off x="1082290" y="126709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28"/>
            <p:cNvSpPr/>
            <p:nvPr/>
          </p:nvSpPr>
          <p:spPr>
            <a:xfrm>
              <a:off x="1087728" y="120635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28"/>
            <p:cNvSpPr/>
            <p:nvPr/>
          </p:nvSpPr>
          <p:spPr>
            <a:xfrm>
              <a:off x="1087728" y="120635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28"/>
            <p:cNvSpPr/>
            <p:nvPr/>
          </p:nvSpPr>
          <p:spPr>
            <a:xfrm>
              <a:off x="1093162" y="126192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28"/>
            <p:cNvSpPr/>
            <p:nvPr/>
          </p:nvSpPr>
          <p:spPr>
            <a:xfrm>
              <a:off x="1093162" y="126192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28"/>
            <p:cNvSpPr/>
            <p:nvPr/>
          </p:nvSpPr>
          <p:spPr>
            <a:xfrm>
              <a:off x="1098600" y="125024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28"/>
            <p:cNvSpPr/>
            <p:nvPr/>
          </p:nvSpPr>
          <p:spPr>
            <a:xfrm>
              <a:off x="1098600" y="125024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28"/>
            <p:cNvSpPr/>
            <p:nvPr/>
          </p:nvSpPr>
          <p:spPr>
            <a:xfrm>
              <a:off x="1104034" y="124816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28"/>
            <p:cNvSpPr/>
            <p:nvPr/>
          </p:nvSpPr>
          <p:spPr>
            <a:xfrm>
              <a:off x="1104034" y="124816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28"/>
            <p:cNvSpPr/>
            <p:nvPr/>
          </p:nvSpPr>
          <p:spPr>
            <a:xfrm>
              <a:off x="1109473" y="12656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28"/>
            <p:cNvSpPr/>
            <p:nvPr/>
          </p:nvSpPr>
          <p:spPr>
            <a:xfrm>
              <a:off x="1109473" y="12656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28"/>
            <p:cNvSpPr/>
            <p:nvPr/>
          </p:nvSpPr>
          <p:spPr>
            <a:xfrm>
              <a:off x="1114907" y="121599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28"/>
            <p:cNvSpPr/>
            <p:nvPr/>
          </p:nvSpPr>
          <p:spPr>
            <a:xfrm>
              <a:off x="1114907" y="121599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28"/>
            <p:cNvSpPr/>
            <p:nvPr/>
          </p:nvSpPr>
          <p:spPr>
            <a:xfrm>
              <a:off x="1120345" y="12093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28"/>
            <p:cNvSpPr/>
            <p:nvPr/>
          </p:nvSpPr>
          <p:spPr>
            <a:xfrm>
              <a:off x="1120345" y="12093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28"/>
            <p:cNvSpPr/>
            <p:nvPr/>
          </p:nvSpPr>
          <p:spPr>
            <a:xfrm>
              <a:off x="1125780" y="12049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28"/>
            <p:cNvSpPr/>
            <p:nvPr/>
          </p:nvSpPr>
          <p:spPr>
            <a:xfrm>
              <a:off x="1125780" y="12049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128"/>
            <p:cNvSpPr/>
            <p:nvPr/>
          </p:nvSpPr>
          <p:spPr>
            <a:xfrm>
              <a:off x="1131218" y="125913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128"/>
            <p:cNvSpPr/>
            <p:nvPr/>
          </p:nvSpPr>
          <p:spPr>
            <a:xfrm>
              <a:off x="1131218" y="125913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28"/>
            <p:cNvSpPr/>
            <p:nvPr/>
          </p:nvSpPr>
          <p:spPr>
            <a:xfrm>
              <a:off x="1136652" y="11885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28"/>
            <p:cNvSpPr/>
            <p:nvPr/>
          </p:nvSpPr>
          <p:spPr>
            <a:xfrm>
              <a:off x="1136652" y="11885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128"/>
            <p:cNvSpPr/>
            <p:nvPr/>
          </p:nvSpPr>
          <p:spPr>
            <a:xfrm>
              <a:off x="1142090" y="118741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28"/>
            <p:cNvSpPr/>
            <p:nvPr/>
          </p:nvSpPr>
          <p:spPr>
            <a:xfrm>
              <a:off x="1142090" y="118741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28"/>
            <p:cNvSpPr/>
            <p:nvPr/>
          </p:nvSpPr>
          <p:spPr>
            <a:xfrm>
              <a:off x="1147525" y="116194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28"/>
            <p:cNvSpPr/>
            <p:nvPr/>
          </p:nvSpPr>
          <p:spPr>
            <a:xfrm>
              <a:off x="1147525" y="116194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28"/>
            <p:cNvSpPr/>
            <p:nvPr/>
          </p:nvSpPr>
          <p:spPr>
            <a:xfrm>
              <a:off x="1152963" y="117030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28"/>
            <p:cNvSpPr/>
            <p:nvPr/>
          </p:nvSpPr>
          <p:spPr>
            <a:xfrm>
              <a:off x="1152963" y="117030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28"/>
            <p:cNvSpPr/>
            <p:nvPr/>
          </p:nvSpPr>
          <p:spPr>
            <a:xfrm>
              <a:off x="1158397" y="11795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28"/>
            <p:cNvSpPr/>
            <p:nvPr/>
          </p:nvSpPr>
          <p:spPr>
            <a:xfrm>
              <a:off x="1158397" y="11795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28"/>
            <p:cNvSpPr/>
            <p:nvPr/>
          </p:nvSpPr>
          <p:spPr>
            <a:xfrm>
              <a:off x="1163835" y="11536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28"/>
            <p:cNvSpPr/>
            <p:nvPr/>
          </p:nvSpPr>
          <p:spPr>
            <a:xfrm>
              <a:off x="1163835" y="11536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28"/>
            <p:cNvSpPr/>
            <p:nvPr/>
          </p:nvSpPr>
          <p:spPr>
            <a:xfrm>
              <a:off x="1169269" y="11082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28"/>
            <p:cNvSpPr/>
            <p:nvPr/>
          </p:nvSpPr>
          <p:spPr>
            <a:xfrm>
              <a:off x="1169269" y="11082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28"/>
            <p:cNvSpPr/>
            <p:nvPr/>
          </p:nvSpPr>
          <p:spPr>
            <a:xfrm>
              <a:off x="1174708" y="11840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28"/>
            <p:cNvSpPr/>
            <p:nvPr/>
          </p:nvSpPr>
          <p:spPr>
            <a:xfrm>
              <a:off x="1174708" y="11840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28"/>
            <p:cNvSpPr/>
            <p:nvPr/>
          </p:nvSpPr>
          <p:spPr>
            <a:xfrm>
              <a:off x="1180142" y="114943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28"/>
            <p:cNvSpPr/>
            <p:nvPr/>
          </p:nvSpPr>
          <p:spPr>
            <a:xfrm>
              <a:off x="1180142" y="114943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28"/>
            <p:cNvSpPr/>
            <p:nvPr/>
          </p:nvSpPr>
          <p:spPr>
            <a:xfrm>
              <a:off x="1185580" y="11882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28"/>
            <p:cNvSpPr/>
            <p:nvPr/>
          </p:nvSpPr>
          <p:spPr>
            <a:xfrm>
              <a:off x="1185580" y="11882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28"/>
            <p:cNvSpPr/>
            <p:nvPr/>
          </p:nvSpPr>
          <p:spPr>
            <a:xfrm>
              <a:off x="1191014" y="11615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28"/>
            <p:cNvSpPr/>
            <p:nvPr/>
          </p:nvSpPr>
          <p:spPr>
            <a:xfrm>
              <a:off x="1191014" y="11615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28"/>
            <p:cNvSpPr/>
            <p:nvPr/>
          </p:nvSpPr>
          <p:spPr>
            <a:xfrm>
              <a:off x="1196453" y="118268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28"/>
            <p:cNvSpPr/>
            <p:nvPr/>
          </p:nvSpPr>
          <p:spPr>
            <a:xfrm>
              <a:off x="1196453" y="118268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28"/>
            <p:cNvSpPr/>
            <p:nvPr/>
          </p:nvSpPr>
          <p:spPr>
            <a:xfrm>
              <a:off x="1201887" y="117204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28"/>
            <p:cNvSpPr/>
            <p:nvPr/>
          </p:nvSpPr>
          <p:spPr>
            <a:xfrm>
              <a:off x="1201887" y="117204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28"/>
            <p:cNvSpPr/>
            <p:nvPr/>
          </p:nvSpPr>
          <p:spPr>
            <a:xfrm>
              <a:off x="1207325" y="110092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28"/>
            <p:cNvSpPr/>
            <p:nvPr/>
          </p:nvSpPr>
          <p:spPr>
            <a:xfrm>
              <a:off x="1207325" y="110092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28"/>
            <p:cNvSpPr/>
            <p:nvPr/>
          </p:nvSpPr>
          <p:spPr>
            <a:xfrm>
              <a:off x="1212759" y="109830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28"/>
            <p:cNvSpPr/>
            <p:nvPr/>
          </p:nvSpPr>
          <p:spPr>
            <a:xfrm>
              <a:off x="1212759" y="109830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28"/>
            <p:cNvSpPr/>
            <p:nvPr/>
          </p:nvSpPr>
          <p:spPr>
            <a:xfrm>
              <a:off x="1218198" y="112548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28"/>
            <p:cNvSpPr/>
            <p:nvPr/>
          </p:nvSpPr>
          <p:spPr>
            <a:xfrm>
              <a:off x="1218198" y="112548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28"/>
            <p:cNvSpPr/>
            <p:nvPr/>
          </p:nvSpPr>
          <p:spPr>
            <a:xfrm>
              <a:off x="1223632" y="111808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28"/>
            <p:cNvSpPr/>
            <p:nvPr/>
          </p:nvSpPr>
          <p:spPr>
            <a:xfrm>
              <a:off x="1223632" y="111808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28"/>
            <p:cNvSpPr/>
            <p:nvPr/>
          </p:nvSpPr>
          <p:spPr>
            <a:xfrm>
              <a:off x="1229070" y="109929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28"/>
            <p:cNvSpPr/>
            <p:nvPr/>
          </p:nvSpPr>
          <p:spPr>
            <a:xfrm>
              <a:off x="1229070" y="109929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28"/>
            <p:cNvSpPr/>
            <p:nvPr/>
          </p:nvSpPr>
          <p:spPr>
            <a:xfrm>
              <a:off x="1234504" y="107939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28"/>
            <p:cNvSpPr/>
            <p:nvPr/>
          </p:nvSpPr>
          <p:spPr>
            <a:xfrm>
              <a:off x="1234504" y="107939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28"/>
            <p:cNvSpPr/>
            <p:nvPr/>
          </p:nvSpPr>
          <p:spPr>
            <a:xfrm>
              <a:off x="1239942" y="116174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28"/>
            <p:cNvSpPr/>
            <p:nvPr/>
          </p:nvSpPr>
          <p:spPr>
            <a:xfrm>
              <a:off x="1239942" y="116174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28"/>
            <p:cNvSpPr/>
            <p:nvPr/>
          </p:nvSpPr>
          <p:spPr>
            <a:xfrm>
              <a:off x="1245381" y="11115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28"/>
            <p:cNvSpPr/>
            <p:nvPr/>
          </p:nvSpPr>
          <p:spPr>
            <a:xfrm>
              <a:off x="1245381" y="11115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28"/>
            <p:cNvSpPr/>
            <p:nvPr/>
          </p:nvSpPr>
          <p:spPr>
            <a:xfrm>
              <a:off x="1250815" y="11086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28"/>
            <p:cNvSpPr/>
            <p:nvPr/>
          </p:nvSpPr>
          <p:spPr>
            <a:xfrm>
              <a:off x="1250815" y="11086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28"/>
            <p:cNvSpPr/>
            <p:nvPr/>
          </p:nvSpPr>
          <p:spPr>
            <a:xfrm>
              <a:off x="1256254" y="10841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28"/>
            <p:cNvSpPr/>
            <p:nvPr/>
          </p:nvSpPr>
          <p:spPr>
            <a:xfrm>
              <a:off x="1256254" y="10841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28"/>
            <p:cNvSpPr/>
            <p:nvPr/>
          </p:nvSpPr>
          <p:spPr>
            <a:xfrm>
              <a:off x="1261687" y="108916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28"/>
            <p:cNvSpPr/>
            <p:nvPr/>
          </p:nvSpPr>
          <p:spPr>
            <a:xfrm>
              <a:off x="1261687" y="108916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28"/>
            <p:cNvSpPr/>
            <p:nvPr/>
          </p:nvSpPr>
          <p:spPr>
            <a:xfrm>
              <a:off x="1267126" y="104358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28"/>
            <p:cNvSpPr/>
            <p:nvPr/>
          </p:nvSpPr>
          <p:spPr>
            <a:xfrm>
              <a:off x="1267126" y="104358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128"/>
            <p:cNvSpPr/>
            <p:nvPr/>
          </p:nvSpPr>
          <p:spPr>
            <a:xfrm>
              <a:off x="1272560" y="10877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128"/>
            <p:cNvSpPr/>
            <p:nvPr/>
          </p:nvSpPr>
          <p:spPr>
            <a:xfrm>
              <a:off x="1272560" y="10877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28"/>
            <p:cNvSpPr/>
            <p:nvPr/>
          </p:nvSpPr>
          <p:spPr>
            <a:xfrm>
              <a:off x="1277998" y="105163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28"/>
            <p:cNvSpPr/>
            <p:nvPr/>
          </p:nvSpPr>
          <p:spPr>
            <a:xfrm>
              <a:off x="1277998" y="105163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28"/>
            <p:cNvSpPr/>
            <p:nvPr/>
          </p:nvSpPr>
          <p:spPr>
            <a:xfrm>
              <a:off x="1283432" y="102888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28"/>
            <p:cNvSpPr/>
            <p:nvPr/>
          </p:nvSpPr>
          <p:spPr>
            <a:xfrm>
              <a:off x="1283432" y="102888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28"/>
            <p:cNvSpPr/>
            <p:nvPr/>
          </p:nvSpPr>
          <p:spPr>
            <a:xfrm>
              <a:off x="1288871" y="102941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28"/>
            <p:cNvSpPr/>
            <p:nvPr/>
          </p:nvSpPr>
          <p:spPr>
            <a:xfrm>
              <a:off x="1288871" y="102941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28"/>
            <p:cNvSpPr/>
            <p:nvPr/>
          </p:nvSpPr>
          <p:spPr>
            <a:xfrm>
              <a:off x="1294305" y="9951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28"/>
            <p:cNvSpPr/>
            <p:nvPr/>
          </p:nvSpPr>
          <p:spPr>
            <a:xfrm>
              <a:off x="1294305" y="9951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28"/>
            <p:cNvSpPr/>
            <p:nvPr/>
          </p:nvSpPr>
          <p:spPr>
            <a:xfrm>
              <a:off x="1299743" y="99145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28"/>
            <p:cNvSpPr/>
            <p:nvPr/>
          </p:nvSpPr>
          <p:spPr>
            <a:xfrm>
              <a:off x="1299743" y="99145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28"/>
            <p:cNvSpPr/>
            <p:nvPr/>
          </p:nvSpPr>
          <p:spPr>
            <a:xfrm>
              <a:off x="1305178" y="10780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28"/>
            <p:cNvSpPr/>
            <p:nvPr/>
          </p:nvSpPr>
          <p:spPr>
            <a:xfrm>
              <a:off x="1305178" y="10780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28"/>
            <p:cNvSpPr/>
            <p:nvPr/>
          </p:nvSpPr>
          <p:spPr>
            <a:xfrm>
              <a:off x="1310616" y="10506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28"/>
            <p:cNvSpPr/>
            <p:nvPr/>
          </p:nvSpPr>
          <p:spPr>
            <a:xfrm>
              <a:off x="1310616" y="10506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28"/>
            <p:cNvSpPr/>
            <p:nvPr/>
          </p:nvSpPr>
          <p:spPr>
            <a:xfrm>
              <a:off x="1316050" y="104127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28"/>
            <p:cNvSpPr/>
            <p:nvPr/>
          </p:nvSpPr>
          <p:spPr>
            <a:xfrm>
              <a:off x="1316050" y="104127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28"/>
            <p:cNvSpPr/>
            <p:nvPr/>
          </p:nvSpPr>
          <p:spPr>
            <a:xfrm>
              <a:off x="1321488" y="10285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28"/>
            <p:cNvSpPr/>
            <p:nvPr/>
          </p:nvSpPr>
          <p:spPr>
            <a:xfrm>
              <a:off x="1321488" y="10285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28"/>
            <p:cNvSpPr/>
            <p:nvPr/>
          </p:nvSpPr>
          <p:spPr>
            <a:xfrm>
              <a:off x="1326922" y="100391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28"/>
            <p:cNvSpPr/>
            <p:nvPr/>
          </p:nvSpPr>
          <p:spPr>
            <a:xfrm>
              <a:off x="1326922" y="100391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28"/>
            <p:cNvSpPr/>
            <p:nvPr/>
          </p:nvSpPr>
          <p:spPr>
            <a:xfrm>
              <a:off x="1332361" y="9684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128"/>
            <p:cNvSpPr/>
            <p:nvPr/>
          </p:nvSpPr>
          <p:spPr>
            <a:xfrm>
              <a:off x="1332361" y="96842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128"/>
            <p:cNvSpPr/>
            <p:nvPr/>
          </p:nvSpPr>
          <p:spPr>
            <a:xfrm>
              <a:off x="1337795" y="98130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28"/>
            <p:cNvSpPr/>
            <p:nvPr/>
          </p:nvSpPr>
          <p:spPr>
            <a:xfrm>
              <a:off x="1337795" y="98130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28"/>
            <p:cNvSpPr/>
            <p:nvPr/>
          </p:nvSpPr>
          <p:spPr>
            <a:xfrm>
              <a:off x="1343233" y="101947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128"/>
            <p:cNvSpPr/>
            <p:nvPr/>
          </p:nvSpPr>
          <p:spPr>
            <a:xfrm>
              <a:off x="1343233" y="101947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128"/>
            <p:cNvSpPr/>
            <p:nvPr/>
          </p:nvSpPr>
          <p:spPr>
            <a:xfrm>
              <a:off x="1348667" y="98949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128"/>
            <p:cNvSpPr/>
            <p:nvPr/>
          </p:nvSpPr>
          <p:spPr>
            <a:xfrm>
              <a:off x="1348667" y="98949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128"/>
            <p:cNvSpPr/>
            <p:nvPr/>
          </p:nvSpPr>
          <p:spPr>
            <a:xfrm>
              <a:off x="1354106" y="100829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28"/>
            <p:cNvSpPr/>
            <p:nvPr/>
          </p:nvSpPr>
          <p:spPr>
            <a:xfrm>
              <a:off x="1354106" y="100829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28"/>
            <p:cNvSpPr/>
            <p:nvPr/>
          </p:nvSpPr>
          <p:spPr>
            <a:xfrm>
              <a:off x="1359540" y="95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28"/>
            <p:cNvSpPr/>
            <p:nvPr/>
          </p:nvSpPr>
          <p:spPr>
            <a:xfrm>
              <a:off x="1359540" y="95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28"/>
            <p:cNvSpPr/>
            <p:nvPr/>
          </p:nvSpPr>
          <p:spPr>
            <a:xfrm>
              <a:off x="1364978" y="9999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28"/>
            <p:cNvSpPr/>
            <p:nvPr/>
          </p:nvSpPr>
          <p:spPr>
            <a:xfrm>
              <a:off x="1364978" y="9999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28"/>
            <p:cNvSpPr/>
            <p:nvPr/>
          </p:nvSpPr>
          <p:spPr>
            <a:xfrm>
              <a:off x="1370412" y="91580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128"/>
            <p:cNvSpPr/>
            <p:nvPr/>
          </p:nvSpPr>
          <p:spPr>
            <a:xfrm>
              <a:off x="1370412" y="91580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128"/>
            <p:cNvSpPr/>
            <p:nvPr/>
          </p:nvSpPr>
          <p:spPr>
            <a:xfrm>
              <a:off x="1375851" y="9623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128"/>
            <p:cNvSpPr/>
            <p:nvPr/>
          </p:nvSpPr>
          <p:spPr>
            <a:xfrm>
              <a:off x="1375851" y="9623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128"/>
            <p:cNvSpPr/>
            <p:nvPr/>
          </p:nvSpPr>
          <p:spPr>
            <a:xfrm>
              <a:off x="1381285" y="9403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128"/>
            <p:cNvSpPr/>
            <p:nvPr/>
          </p:nvSpPr>
          <p:spPr>
            <a:xfrm>
              <a:off x="1381285" y="9403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128"/>
            <p:cNvSpPr/>
            <p:nvPr/>
          </p:nvSpPr>
          <p:spPr>
            <a:xfrm>
              <a:off x="1386723" y="93117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128"/>
            <p:cNvSpPr/>
            <p:nvPr/>
          </p:nvSpPr>
          <p:spPr>
            <a:xfrm>
              <a:off x="1386723" y="93117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128"/>
            <p:cNvSpPr/>
            <p:nvPr/>
          </p:nvSpPr>
          <p:spPr>
            <a:xfrm>
              <a:off x="1392157" y="9905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128"/>
            <p:cNvSpPr/>
            <p:nvPr/>
          </p:nvSpPr>
          <p:spPr>
            <a:xfrm>
              <a:off x="1392157" y="9905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128"/>
            <p:cNvSpPr/>
            <p:nvPr/>
          </p:nvSpPr>
          <p:spPr>
            <a:xfrm>
              <a:off x="1397596" y="9409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128"/>
            <p:cNvSpPr/>
            <p:nvPr/>
          </p:nvSpPr>
          <p:spPr>
            <a:xfrm>
              <a:off x="1397596" y="9409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128"/>
            <p:cNvSpPr/>
            <p:nvPr/>
          </p:nvSpPr>
          <p:spPr>
            <a:xfrm>
              <a:off x="1403034" y="93075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128"/>
            <p:cNvSpPr/>
            <p:nvPr/>
          </p:nvSpPr>
          <p:spPr>
            <a:xfrm>
              <a:off x="1403034" y="93075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128"/>
            <p:cNvSpPr/>
            <p:nvPr/>
          </p:nvSpPr>
          <p:spPr>
            <a:xfrm>
              <a:off x="1408468" y="956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128"/>
            <p:cNvSpPr/>
            <p:nvPr/>
          </p:nvSpPr>
          <p:spPr>
            <a:xfrm>
              <a:off x="1408468" y="956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128"/>
            <p:cNvSpPr/>
            <p:nvPr/>
          </p:nvSpPr>
          <p:spPr>
            <a:xfrm>
              <a:off x="1413907" y="9532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128"/>
            <p:cNvSpPr/>
            <p:nvPr/>
          </p:nvSpPr>
          <p:spPr>
            <a:xfrm>
              <a:off x="1413907" y="9532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128"/>
            <p:cNvSpPr/>
            <p:nvPr/>
          </p:nvSpPr>
          <p:spPr>
            <a:xfrm>
              <a:off x="1419340" y="9022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128"/>
            <p:cNvSpPr/>
            <p:nvPr/>
          </p:nvSpPr>
          <p:spPr>
            <a:xfrm>
              <a:off x="1419340" y="9022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128"/>
            <p:cNvSpPr/>
            <p:nvPr/>
          </p:nvSpPr>
          <p:spPr>
            <a:xfrm>
              <a:off x="1424779" y="94537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128"/>
            <p:cNvSpPr/>
            <p:nvPr/>
          </p:nvSpPr>
          <p:spPr>
            <a:xfrm>
              <a:off x="1424779" y="94537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128"/>
            <p:cNvSpPr/>
            <p:nvPr/>
          </p:nvSpPr>
          <p:spPr>
            <a:xfrm>
              <a:off x="1430213" y="9187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128"/>
            <p:cNvSpPr/>
            <p:nvPr/>
          </p:nvSpPr>
          <p:spPr>
            <a:xfrm>
              <a:off x="1430213" y="9187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128"/>
            <p:cNvSpPr/>
            <p:nvPr/>
          </p:nvSpPr>
          <p:spPr>
            <a:xfrm>
              <a:off x="1435651" y="96140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128"/>
            <p:cNvSpPr/>
            <p:nvPr/>
          </p:nvSpPr>
          <p:spPr>
            <a:xfrm>
              <a:off x="1435651" y="96140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128"/>
            <p:cNvSpPr/>
            <p:nvPr/>
          </p:nvSpPr>
          <p:spPr>
            <a:xfrm>
              <a:off x="1441085" y="9111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128"/>
            <p:cNvSpPr/>
            <p:nvPr/>
          </p:nvSpPr>
          <p:spPr>
            <a:xfrm>
              <a:off x="1441085" y="91113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128"/>
            <p:cNvSpPr/>
            <p:nvPr/>
          </p:nvSpPr>
          <p:spPr>
            <a:xfrm>
              <a:off x="1446524" y="86185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28"/>
            <p:cNvSpPr/>
            <p:nvPr/>
          </p:nvSpPr>
          <p:spPr>
            <a:xfrm>
              <a:off x="1446524" y="86185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28"/>
            <p:cNvSpPr/>
            <p:nvPr/>
          </p:nvSpPr>
          <p:spPr>
            <a:xfrm>
              <a:off x="1451958" y="8894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28"/>
            <p:cNvSpPr/>
            <p:nvPr/>
          </p:nvSpPr>
          <p:spPr>
            <a:xfrm>
              <a:off x="1451958" y="8894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28"/>
            <p:cNvSpPr/>
            <p:nvPr/>
          </p:nvSpPr>
          <p:spPr>
            <a:xfrm>
              <a:off x="1457396" y="89476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28"/>
            <p:cNvSpPr/>
            <p:nvPr/>
          </p:nvSpPr>
          <p:spPr>
            <a:xfrm>
              <a:off x="1457396" y="89476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28"/>
            <p:cNvSpPr/>
            <p:nvPr/>
          </p:nvSpPr>
          <p:spPr>
            <a:xfrm>
              <a:off x="1462830" y="88582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28"/>
            <p:cNvSpPr/>
            <p:nvPr/>
          </p:nvSpPr>
          <p:spPr>
            <a:xfrm>
              <a:off x="1462830" y="88582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28"/>
            <p:cNvSpPr/>
            <p:nvPr/>
          </p:nvSpPr>
          <p:spPr>
            <a:xfrm>
              <a:off x="1468269" y="85330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28"/>
            <p:cNvSpPr/>
            <p:nvPr/>
          </p:nvSpPr>
          <p:spPr>
            <a:xfrm>
              <a:off x="1468269" y="85330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28"/>
            <p:cNvSpPr/>
            <p:nvPr/>
          </p:nvSpPr>
          <p:spPr>
            <a:xfrm>
              <a:off x="1473703" y="87741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28"/>
            <p:cNvSpPr/>
            <p:nvPr/>
          </p:nvSpPr>
          <p:spPr>
            <a:xfrm>
              <a:off x="1473703" y="87741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28"/>
            <p:cNvSpPr/>
            <p:nvPr/>
          </p:nvSpPr>
          <p:spPr>
            <a:xfrm>
              <a:off x="1479141" y="8818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28"/>
            <p:cNvSpPr/>
            <p:nvPr/>
          </p:nvSpPr>
          <p:spPr>
            <a:xfrm>
              <a:off x="1479141" y="8818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28"/>
            <p:cNvSpPr/>
            <p:nvPr/>
          </p:nvSpPr>
          <p:spPr>
            <a:xfrm>
              <a:off x="1484575" y="83109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28"/>
            <p:cNvSpPr/>
            <p:nvPr/>
          </p:nvSpPr>
          <p:spPr>
            <a:xfrm>
              <a:off x="1484575" y="83109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28"/>
            <p:cNvSpPr/>
            <p:nvPr/>
          </p:nvSpPr>
          <p:spPr>
            <a:xfrm>
              <a:off x="1490014" y="87014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28"/>
            <p:cNvSpPr/>
            <p:nvPr/>
          </p:nvSpPr>
          <p:spPr>
            <a:xfrm>
              <a:off x="1490014" y="87014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28"/>
            <p:cNvSpPr/>
            <p:nvPr/>
          </p:nvSpPr>
          <p:spPr>
            <a:xfrm>
              <a:off x="1495448" y="86784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28"/>
            <p:cNvSpPr/>
            <p:nvPr/>
          </p:nvSpPr>
          <p:spPr>
            <a:xfrm>
              <a:off x="1495448" y="86784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28"/>
            <p:cNvSpPr/>
            <p:nvPr/>
          </p:nvSpPr>
          <p:spPr>
            <a:xfrm>
              <a:off x="1500886" y="8004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28"/>
            <p:cNvSpPr/>
            <p:nvPr/>
          </p:nvSpPr>
          <p:spPr>
            <a:xfrm>
              <a:off x="1500886" y="8004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28"/>
            <p:cNvSpPr/>
            <p:nvPr/>
          </p:nvSpPr>
          <p:spPr>
            <a:xfrm>
              <a:off x="1506320" y="85180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28"/>
            <p:cNvSpPr/>
            <p:nvPr/>
          </p:nvSpPr>
          <p:spPr>
            <a:xfrm>
              <a:off x="1506320" y="85180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28"/>
            <p:cNvSpPr/>
            <p:nvPr/>
          </p:nvSpPr>
          <p:spPr>
            <a:xfrm>
              <a:off x="1511759" y="84351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28"/>
            <p:cNvSpPr/>
            <p:nvPr/>
          </p:nvSpPr>
          <p:spPr>
            <a:xfrm>
              <a:off x="1511759" y="84351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28"/>
            <p:cNvSpPr/>
            <p:nvPr/>
          </p:nvSpPr>
          <p:spPr>
            <a:xfrm>
              <a:off x="1517193" y="83152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28"/>
            <p:cNvSpPr/>
            <p:nvPr/>
          </p:nvSpPr>
          <p:spPr>
            <a:xfrm>
              <a:off x="1517193" y="83152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28"/>
            <p:cNvSpPr/>
            <p:nvPr/>
          </p:nvSpPr>
          <p:spPr>
            <a:xfrm>
              <a:off x="1522631" y="82745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28"/>
            <p:cNvSpPr/>
            <p:nvPr/>
          </p:nvSpPr>
          <p:spPr>
            <a:xfrm>
              <a:off x="1522631" y="82745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28"/>
            <p:cNvSpPr/>
            <p:nvPr/>
          </p:nvSpPr>
          <p:spPr>
            <a:xfrm>
              <a:off x="1528065" y="8420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28"/>
            <p:cNvSpPr/>
            <p:nvPr/>
          </p:nvSpPr>
          <p:spPr>
            <a:xfrm>
              <a:off x="1528065" y="8420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28"/>
            <p:cNvSpPr/>
            <p:nvPr/>
          </p:nvSpPr>
          <p:spPr>
            <a:xfrm>
              <a:off x="1533504" y="7985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28"/>
            <p:cNvSpPr/>
            <p:nvPr/>
          </p:nvSpPr>
          <p:spPr>
            <a:xfrm>
              <a:off x="1533504" y="79851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28"/>
            <p:cNvSpPr/>
            <p:nvPr/>
          </p:nvSpPr>
          <p:spPr>
            <a:xfrm>
              <a:off x="1538938" y="80948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28"/>
            <p:cNvSpPr/>
            <p:nvPr/>
          </p:nvSpPr>
          <p:spPr>
            <a:xfrm>
              <a:off x="1538938" y="80948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28"/>
            <p:cNvSpPr/>
            <p:nvPr/>
          </p:nvSpPr>
          <p:spPr>
            <a:xfrm>
              <a:off x="1544376" y="802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28"/>
            <p:cNvSpPr/>
            <p:nvPr/>
          </p:nvSpPr>
          <p:spPr>
            <a:xfrm>
              <a:off x="1544376" y="802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28"/>
            <p:cNvSpPr/>
            <p:nvPr/>
          </p:nvSpPr>
          <p:spPr>
            <a:xfrm>
              <a:off x="1549810" y="80802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28"/>
            <p:cNvSpPr/>
            <p:nvPr/>
          </p:nvSpPr>
          <p:spPr>
            <a:xfrm>
              <a:off x="1549810" y="80802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28"/>
            <p:cNvSpPr/>
            <p:nvPr/>
          </p:nvSpPr>
          <p:spPr>
            <a:xfrm>
              <a:off x="1555249" y="77850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28"/>
            <p:cNvSpPr/>
            <p:nvPr/>
          </p:nvSpPr>
          <p:spPr>
            <a:xfrm>
              <a:off x="1555249" y="77850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28"/>
            <p:cNvSpPr/>
            <p:nvPr/>
          </p:nvSpPr>
          <p:spPr>
            <a:xfrm>
              <a:off x="1560683" y="78335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28"/>
            <p:cNvSpPr/>
            <p:nvPr/>
          </p:nvSpPr>
          <p:spPr>
            <a:xfrm>
              <a:off x="1560683" y="78335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28"/>
            <p:cNvSpPr/>
            <p:nvPr/>
          </p:nvSpPr>
          <p:spPr>
            <a:xfrm>
              <a:off x="1566121" y="7826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128"/>
            <p:cNvSpPr/>
            <p:nvPr/>
          </p:nvSpPr>
          <p:spPr>
            <a:xfrm>
              <a:off x="1566121" y="7826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128"/>
            <p:cNvSpPr/>
            <p:nvPr/>
          </p:nvSpPr>
          <p:spPr>
            <a:xfrm>
              <a:off x="1571559" y="74699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128"/>
            <p:cNvSpPr/>
            <p:nvPr/>
          </p:nvSpPr>
          <p:spPr>
            <a:xfrm>
              <a:off x="1571559" y="74699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128"/>
            <p:cNvSpPr/>
            <p:nvPr/>
          </p:nvSpPr>
          <p:spPr>
            <a:xfrm>
              <a:off x="1576994" y="75819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128"/>
            <p:cNvSpPr/>
            <p:nvPr/>
          </p:nvSpPr>
          <p:spPr>
            <a:xfrm>
              <a:off x="1576994" y="75819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28"/>
            <p:cNvSpPr/>
            <p:nvPr/>
          </p:nvSpPr>
          <p:spPr>
            <a:xfrm>
              <a:off x="1582432" y="7408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128"/>
            <p:cNvSpPr/>
            <p:nvPr/>
          </p:nvSpPr>
          <p:spPr>
            <a:xfrm>
              <a:off x="1582432" y="74086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28"/>
            <p:cNvSpPr/>
            <p:nvPr/>
          </p:nvSpPr>
          <p:spPr>
            <a:xfrm>
              <a:off x="1587866" y="70808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128"/>
            <p:cNvSpPr/>
            <p:nvPr/>
          </p:nvSpPr>
          <p:spPr>
            <a:xfrm>
              <a:off x="1587866" y="70808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128"/>
            <p:cNvSpPr/>
            <p:nvPr/>
          </p:nvSpPr>
          <p:spPr>
            <a:xfrm>
              <a:off x="1593304" y="7424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128"/>
            <p:cNvSpPr/>
            <p:nvPr/>
          </p:nvSpPr>
          <p:spPr>
            <a:xfrm>
              <a:off x="1593304" y="7424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128"/>
            <p:cNvSpPr/>
            <p:nvPr/>
          </p:nvSpPr>
          <p:spPr>
            <a:xfrm>
              <a:off x="1598739" y="7110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128"/>
            <p:cNvSpPr/>
            <p:nvPr/>
          </p:nvSpPr>
          <p:spPr>
            <a:xfrm>
              <a:off x="1598739" y="7110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128"/>
            <p:cNvSpPr/>
            <p:nvPr/>
          </p:nvSpPr>
          <p:spPr>
            <a:xfrm>
              <a:off x="1604177" y="7524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128"/>
            <p:cNvSpPr/>
            <p:nvPr/>
          </p:nvSpPr>
          <p:spPr>
            <a:xfrm>
              <a:off x="1604177" y="75247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128"/>
            <p:cNvSpPr/>
            <p:nvPr/>
          </p:nvSpPr>
          <p:spPr>
            <a:xfrm>
              <a:off x="1609611" y="72403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128"/>
            <p:cNvSpPr/>
            <p:nvPr/>
          </p:nvSpPr>
          <p:spPr>
            <a:xfrm>
              <a:off x="1609611" y="72403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128"/>
            <p:cNvSpPr/>
            <p:nvPr/>
          </p:nvSpPr>
          <p:spPr>
            <a:xfrm>
              <a:off x="1615049" y="74675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128"/>
            <p:cNvSpPr/>
            <p:nvPr/>
          </p:nvSpPr>
          <p:spPr>
            <a:xfrm>
              <a:off x="1615049" y="74675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128"/>
            <p:cNvSpPr/>
            <p:nvPr/>
          </p:nvSpPr>
          <p:spPr>
            <a:xfrm>
              <a:off x="1620483" y="70227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28"/>
            <p:cNvSpPr/>
            <p:nvPr/>
          </p:nvSpPr>
          <p:spPr>
            <a:xfrm>
              <a:off x="1620483" y="70227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28"/>
            <p:cNvSpPr/>
            <p:nvPr/>
          </p:nvSpPr>
          <p:spPr>
            <a:xfrm>
              <a:off x="1625922" y="69132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128"/>
            <p:cNvSpPr/>
            <p:nvPr/>
          </p:nvSpPr>
          <p:spPr>
            <a:xfrm>
              <a:off x="1625922" y="69132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28"/>
            <p:cNvSpPr/>
            <p:nvPr/>
          </p:nvSpPr>
          <p:spPr>
            <a:xfrm>
              <a:off x="1631356" y="71853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128"/>
            <p:cNvSpPr/>
            <p:nvPr/>
          </p:nvSpPr>
          <p:spPr>
            <a:xfrm>
              <a:off x="1631356" y="718539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128"/>
            <p:cNvSpPr/>
            <p:nvPr/>
          </p:nvSpPr>
          <p:spPr>
            <a:xfrm>
              <a:off x="1636794" y="72429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128"/>
            <p:cNvSpPr/>
            <p:nvPr/>
          </p:nvSpPr>
          <p:spPr>
            <a:xfrm>
              <a:off x="1636794" y="724294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128"/>
            <p:cNvSpPr/>
            <p:nvPr/>
          </p:nvSpPr>
          <p:spPr>
            <a:xfrm>
              <a:off x="1642229" y="7079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128"/>
            <p:cNvSpPr/>
            <p:nvPr/>
          </p:nvSpPr>
          <p:spPr>
            <a:xfrm>
              <a:off x="1642229" y="7079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128"/>
            <p:cNvSpPr/>
            <p:nvPr/>
          </p:nvSpPr>
          <p:spPr>
            <a:xfrm>
              <a:off x="1647667" y="6997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128"/>
            <p:cNvSpPr/>
            <p:nvPr/>
          </p:nvSpPr>
          <p:spPr>
            <a:xfrm>
              <a:off x="1647667" y="69971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128"/>
            <p:cNvSpPr/>
            <p:nvPr/>
          </p:nvSpPr>
          <p:spPr>
            <a:xfrm>
              <a:off x="1653101" y="68345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128"/>
            <p:cNvSpPr/>
            <p:nvPr/>
          </p:nvSpPr>
          <p:spPr>
            <a:xfrm>
              <a:off x="1653101" y="68345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128"/>
            <p:cNvSpPr/>
            <p:nvPr/>
          </p:nvSpPr>
          <p:spPr>
            <a:xfrm>
              <a:off x="1658539" y="70362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128"/>
            <p:cNvSpPr/>
            <p:nvPr/>
          </p:nvSpPr>
          <p:spPr>
            <a:xfrm>
              <a:off x="1658539" y="70362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128"/>
            <p:cNvSpPr/>
            <p:nvPr/>
          </p:nvSpPr>
          <p:spPr>
            <a:xfrm>
              <a:off x="1663973" y="67872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128"/>
            <p:cNvSpPr/>
            <p:nvPr/>
          </p:nvSpPr>
          <p:spPr>
            <a:xfrm>
              <a:off x="1663973" y="678720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28"/>
            <p:cNvSpPr/>
            <p:nvPr/>
          </p:nvSpPr>
          <p:spPr>
            <a:xfrm>
              <a:off x="1669774" y="75311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128"/>
            <p:cNvSpPr/>
            <p:nvPr/>
          </p:nvSpPr>
          <p:spPr>
            <a:xfrm>
              <a:off x="1669774" y="75311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28"/>
            <p:cNvSpPr/>
            <p:nvPr/>
          </p:nvSpPr>
          <p:spPr>
            <a:xfrm>
              <a:off x="1674846" y="68594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128"/>
            <p:cNvSpPr/>
            <p:nvPr/>
          </p:nvSpPr>
          <p:spPr>
            <a:xfrm>
              <a:off x="1674846" y="68594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128"/>
            <p:cNvSpPr/>
            <p:nvPr/>
          </p:nvSpPr>
          <p:spPr>
            <a:xfrm>
              <a:off x="1680284" y="6234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28"/>
            <p:cNvSpPr/>
            <p:nvPr/>
          </p:nvSpPr>
          <p:spPr>
            <a:xfrm>
              <a:off x="1680284" y="62348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28"/>
            <p:cNvSpPr/>
            <p:nvPr/>
          </p:nvSpPr>
          <p:spPr>
            <a:xfrm>
              <a:off x="1685718" y="6194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28"/>
            <p:cNvSpPr/>
            <p:nvPr/>
          </p:nvSpPr>
          <p:spPr>
            <a:xfrm>
              <a:off x="1685718" y="61949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28"/>
            <p:cNvSpPr/>
            <p:nvPr/>
          </p:nvSpPr>
          <p:spPr>
            <a:xfrm>
              <a:off x="1691157" y="6311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128"/>
            <p:cNvSpPr/>
            <p:nvPr/>
          </p:nvSpPr>
          <p:spPr>
            <a:xfrm>
              <a:off x="1691157" y="63115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128"/>
            <p:cNvSpPr/>
            <p:nvPr/>
          </p:nvSpPr>
          <p:spPr>
            <a:xfrm>
              <a:off x="1696591" y="68392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128"/>
            <p:cNvSpPr/>
            <p:nvPr/>
          </p:nvSpPr>
          <p:spPr>
            <a:xfrm>
              <a:off x="1696591" y="68392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28"/>
            <p:cNvSpPr/>
            <p:nvPr/>
          </p:nvSpPr>
          <p:spPr>
            <a:xfrm>
              <a:off x="1702029" y="62896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28"/>
            <p:cNvSpPr/>
            <p:nvPr/>
          </p:nvSpPr>
          <p:spPr>
            <a:xfrm>
              <a:off x="1702029" y="62896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28"/>
            <p:cNvSpPr/>
            <p:nvPr/>
          </p:nvSpPr>
          <p:spPr>
            <a:xfrm>
              <a:off x="1707464" y="6842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28"/>
            <p:cNvSpPr/>
            <p:nvPr/>
          </p:nvSpPr>
          <p:spPr>
            <a:xfrm>
              <a:off x="1707464" y="68429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128"/>
            <p:cNvSpPr/>
            <p:nvPr/>
          </p:nvSpPr>
          <p:spPr>
            <a:xfrm>
              <a:off x="1712902" y="56357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128"/>
            <p:cNvSpPr/>
            <p:nvPr/>
          </p:nvSpPr>
          <p:spPr>
            <a:xfrm>
              <a:off x="1712902" y="56357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28"/>
            <p:cNvSpPr/>
            <p:nvPr/>
          </p:nvSpPr>
          <p:spPr>
            <a:xfrm>
              <a:off x="1718336" y="61617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28"/>
            <p:cNvSpPr/>
            <p:nvPr/>
          </p:nvSpPr>
          <p:spPr>
            <a:xfrm>
              <a:off x="1718336" y="616171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300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299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30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299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28"/>
            <p:cNvSpPr/>
            <p:nvPr/>
          </p:nvSpPr>
          <p:spPr>
            <a:xfrm>
              <a:off x="1723774" y="61523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779" y="0"/>
                  </a:moveTo>
                  <a:lnTo>
                    <a:pt x="2820" y="0"/>
                  </a:lnTo>
                  <a:lnTo>
                    <a:pt x="0" y="2820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2820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28"/>
            <p:cNvSpPr/>
            <p:nvPr/>
          </p:nvSpPr>
          <p:spPr>
            <a:xfrm>
              <a:off x="1723774" y="61523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2600" y="6299"/>
                  </a:moveTo>
                  <a:lnTo>
                    <a:pt x="12600" y="2820"/>
                  </a:lnTo>
                  <a:lnTo>
                    <a:pt x="9779" y="0"/>
                  </a:lnTo>
                  <a:lnTo>
                    <a:pt x="6300" y="0"/>
                  </a:lnTo>
                  <a:lnTo>
                    <a:pt x="2820" y="0"/>
                  </a:lnTo>
                  <a:lnTo>
                    <a:pt x="0" y="2820"/>
                  </a:lnTo>
                  <a:lnTo>
                    <a:pt x="0" y="6299"/>
                  </a:lnTo>
                  <a:lnTo>
                    <a:pt x="0" y="9779"/>
                  </a:lnTo>
                  <a:lnTo>
                    <a:pt x="2820" y="12600"/>
                  </a:lnTo>
                  <a:lnTo>
                    <a:pt x="6300" y="12600"/>
                  </a:lnTo>
                  <a:lnTo>
                    <a:pt x="9779" y="12600"/>
                  </a:lnTo>
                  <a:lnTo>
                    <a:pt x="12600" y="9779"/>
                  </a:lnTo>
                  <a:lnTo>
                    <a:pt x="12600" y="62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28"/>
            <p:cNvSpPr/>
            <p:nvPr/>
          </p:nvSpPr>
          <p:spPr>
            <a:xfrm>
              <a:off x="245056" y="1569427"/>
              <a:ext cx="2151380" cy="0"/>
            </a:xfrm>
            <a:custGeom>
              <a:rect b="b" l="l" r="r" t="t"/>
              <a:pathLst>
                <a:path extrusionOk="0" h="120000" w="2151380">
                  <a:moveTo>
                    <a:pt x="0" y="0"/>
                  </a:moveTo>
                  <a:lnTo>
                    <a:pt x="2151043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28"/>
            <p:cNvSpPr/>
            <p:nvPr/>
          </p:nvSpPr>
          <p:spPr>
            <a:xfrm>
              <a:off x="2376361" y="1543110"/>
              <a:ext cx="24765" cy="52705"/>
            </a:xfrm>
            <a:custGeom>
              <a:rect b="b" l="l" r="r" t="t"/>
              <a:pathLst>
                <a:path extrusionOk="0" h="52705" w="24764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28"/>
            <p:cNvSpPr/>
            <p:nvPr/>
          </p:nvSpPr>
          <p:spPr>
            <a:xfrm>
              <a:off x="785063" y="228394"/>
              <a:ext cx="0" cy="1368425"/>
            </a:xfrm>
            <a:custGeom>
              <a:rect b="b" l="l" r="r" t="t"/>
              <a:pathLst>
                <a:path extrusionOk="0" h="1368425" w="120000">
                  <a:moveTo>
                    <a:pt x="0" y="136803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28"/>
            <p:cNvSpPr/>
            <p:nvPr/>
          </p:nvSpPr>
          <p:spPr>
            <a:xfrm>
              <a:off x="758746" y="223460"/>
              <a:ext cx="52705" cy="24765"/>
            </a:xfrm>
            <a:custGeom>
              <a:rect b="b" l="l" r="r" t="t"/>
              <a:pathLst>
                <a:path extrusionOk="0" h="24764" w="5270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28"/>
            <p:cNvSpPr/>
            <p:nvPr/>
          </p:nvSpPr>
          <p:spPr>
            <a:xfrm>
              <a:off x="866064" y="576768"/>
              <a:ext cx="911860" cy="911860"/>
            </a:xfrm>
            <a:custGeom>
              <a:rect b="b" l="l" r="r" t="t"/>
              <a:pathLst>
                <a:path extrusionOk="0" h="911860" w="911860">
                  <a:moveTo>
                    <a:pt x="0" y="911657"/>
                  </a:moveTo>
                  <a:lnTo>
                    <a:pt x="911657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28"/>
            <p:cNvSpPr/>
            <p:nvPr/>
          </p:nvSpPr>
          <p:spPr>
            <a:xfrm>
              <a:off x="1745157" y="572117"/>
              <a:ext cx="37465" cy="37465"/>
            </a:xfrm>
            <a:custGeom>
              <a:rect b="b" l="l" r="r" t="t"/>
              <a:pathLst>
                <a:path extrusionOk="0" h="37465" w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2" y="2780"/>
                  </a:lnTo>
                  <a:lnTo>
                    <a:pt x="36053" y="1162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6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7" name="Google Shape;1917;p128"/>
          <p:cNvSpPr txBox="1"/>
          <p:nvPr/>
        </p:nvSpPr>
        <p:spPr>
          <a:xfrm>
            <a:off x="2443594" y="1529065"/>
            <a:ext cx="1047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128"/>
          <p:cNvSpPr txBox="1"/>
          <p:nvPr/>
        </p:nvSpPr>
        <p:spPr>
          <a:xfrm>
            <a:off x="648233" y="0"/>
            <a:ext cx="93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128"/>
          <p:cNvSpPr txBox="1"/>
          <p:nvPr/>
        </p:nvSpPr>
        <p:spPr>
          <a:xfrm>
            <a:off x="1671650" y="532001"/>
            <a:ext cx="2190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0" name="Google Shape;1920;p128"/>
          <p:cNvGrpSpPr/>
          <p:nvPr/>
        </p:nvGrpSpPr>
        <p:grpSpPr>
          <a:xfrm>
            <a:off x="248327" y="1025312"/>
            <a:ext cx="618030" cy="463497"/>
            <a:chOff x="248327" y="1025312"/>
            <a:chExt cx="618030" cy="463497"/>
          </a:xfrm>
        </p:grpSpPr>
        <p:sp>
          <p:nvSpPr>
            <p:cNvPr id="1921" name="Google Shape;1921;p128"/>
            <p:cNvSpPr/>
            <p:nvPr/>
          </p:nvSpPr>
          <p:spPr>
            <a:xfrm>
              <a:off x="252312" y="1034784"/>
              <a:ext cx="614045" cy="454025"/>
            </a:xfrm>
            <a:custGeom>
              <a:rect b="b" l="l" r="r" t="t"/>
              <a:pathLst>
                <a:path extrusionOk="0" h="454025" w="614044">
                  <a:moveTo>
                    <a:pt x="613752" y="45364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28"/>
            <p:cNvSpPr/>
            <p:nvPr/>
          </p:nvSpPr>
          <p:spPr>
            <a:xfrm>
              <a:off x="248327" y="1025312"/>
              <a:ext cx="36195" cy="42545"/>
            </a:xfrm>
            <a:custGeom>
              <a:rect b="b" l="l" r="r" t="t"/>
              <a:pathLst>
                <a:path extrusionOk="0" h="42544" w="36195">
                  <a:moveTo>
                    <a:pt x="4215" y="42512"/>
                  </a:moveTo>
                  <a:lnTo>
                    <a:pt x="5904" y="33713"/>
                  </a:lnTo>
                  <a:lnTo>
                    <a:pt x="4945" y="22764"/>
                  </a:lnTo>
                  <a:lnTo>
                    <a:pt x="2567" y="12693"/>
                  </a:lnTo>
                  <a:lnTo>
                    <a:pt x="0" y="6526"/>
                  </a:lnTo>
                  <a:lnTo>
                    <a:pt x="6648" y="7171"/>
                  </a:lnTo>
                  <a:lnTo>
                    <a:pt x="16974" y="6490"/>
                  </a:lnTo>
                  <a:lnTo>
                    <a:pt x="27723" y="4195"/>
                  </a:lnTo>
                  <a:lnTo>
                    <a:pt x="35639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3" name="Google Shape;1923;p128"/>
          <p:cNvSpPr txBox="1"/>
          <p:nvPr/>
        </p:nvSpPr>
        <p:spPr>
          <a:xfrm>
            <a:off x="258203" y="806169"/>
            <a:ext cx="2190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4" name="Google Shape;1924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96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128"/>
          <p:cNvSpPr txBox="1"/>
          <p:nvPr/>
        </p:nvSpPr>
        <p:spPr>
          <a:xfrm>
            <a:off x="3238995" y="100836"/>
            <a:ext cx="2319655" cy="240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1115" rtl="0" algn="just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variations in the data  along directions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makes sense to maximize a neuron  to be sensitive to variations along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same time it makes sense to  inhibit a neuron from being sensitive  to variations along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 there seems  to be small noise and unimportant for  reconstruction)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so we can balance between  the contradicting goals of good recon-  struction and low sensitivity.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remind you of 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6" name="Google Shape;1926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96" y="56842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96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96" y="184886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96" y="2403055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0" name="Google Shape;1930;p12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931" name="Google Shape;1931;p12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12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3" name="Google Shape;1933;p12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52/55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12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935" name="Google Shape;1935;p128"/>
          <p:cNvSpPr txBox="1"/>
          <p:nvPr/>
        </p:nvSpPr>
        <p:spPr>
          <a:xfrm>
            <a:off x="2975305" y="3133582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29"/>
          <p:cNvSpPr txBox="1"/>
          <p:nvPr/>
        </p:nvSpPr>
        <p:spPr>
          <a:xfrm>
            <a:off x="347294" y="1212123"/>
            <a:ext cx="21132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7.7 : Summary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1" name="Google Shape;1941;p12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942" name="Google Shape;1942;p12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2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4" name="Google Shape;1944;p129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53/55</a:t>
            </a:r>
            <a:endParaRPr/>
          </a:p>
        </p:txBody>
      </p:sp>
      <p:sp>
        <p:nvSpPr>
          <p:cNvPr id="1945" name="Google Shape;1945;p12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946" name="Google Shape;1946;p129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1" name="Google Shape;1951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19" y="219100"/>
            <a:ext cx="2170148" cy="19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130"/>
          <p:cNvSpPr txBox="1"/>
          <p:nvPr/>
        </p:nvSpPr>
        <p:spPr>
          <a:xfrm>
            <a:off x="2194648" y="1892451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3" name="Google Shape;1953;p130"/>
          <p:cNvSpPr txBox="1"/>
          <p:nvPr/>
        </p:nvSpPr>
        <p:spPr>
          <a:xfrm>
            <a:off x="2194642" y="1369769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x˜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4" name="Google Shape;1954;p130"/>
          <p:cNvSpPr txBox="1"/>
          <p:nvPr/>
        </p:nvSpPr>
        <p:spPr>
          <a:xfrm>
            <a:off x="2580043" y="841056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130"/>
          <p:cNvSpPr txBox="1"/>
          <p:nvPr/>
        </p:nvSpPr>
        <p:spPr>
          <a:xfrm>
            <a:off x="2194642" y="289774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6" name="Google Shape;1956;p130"/>
          <p:cNvSpPr txBox="1"/>
          <p:nvPr/>
        </p:nvSpPr>
        <p:spPr>
          <a:xfrm>
            <a:off x="1442986" y="1634679"/>
            <a:ext cx="6991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˜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130"/>
          <p:cNvSpPr txBox="1"/>
          <p:nvPr>
            <p:ph type="title"/>
          </p:nvPr>
        </p:nvSpPr>
        <p:spPr>
          <a:xfrm>
            <a:off x="3807421" y="460843"/>
            <a:ext cx="9048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Regularization</a:t>
            </a:r>
            <a:endParaRPr/>
          </a:p>
        </p:txBody>
      </p:sp>
      <p:sp>
        <p:nvSpPr>
          <p:cNvPr id="1958" name="Google Shape;1958;p130"/>
          <p:cNvSpPr/>
          <p:nvPr/>
        </p:nvSpPr>
        <p:spPr>
          <a:xfrm>
            <a:off x="3820121" y="658418"/>
            <a:ext cx="880110" cy="0"/>
          </a:xfrm>
          <a:custGeom>
            <a:rect b="b" l="l" r="r" t="t"/>
            <a:pathLst>
              <a:path extrusionOk="0" h="120000" w="880110">
                <a:moveTo>
                  <a:pt x="0" y="0"/>
                </a:moveTo>
                <a:lnTo>
                  <a:pt x="8797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130"/>
          <p:cNvSpPr txBox="1"/>
          <p:nvPr/>
        </p:nvSpPr>
        <p:spPr>
          <a:xfrm>
            <a:off x="3015157" y="809998"/>
            <a:ext cx="70485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r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8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ǁ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ǁ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0" name="Google Shape;1960;p130"/>
          <p:cNvSpPr txBox="1"/>
          <p:nvPr/>
        </p:nvSpPr>
        <p:spPr>
          <a:xfrm>
            <a:off x="3813606" y="833742"/>
            <a:ext cx="923290" cy="1822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40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decaying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130"/>
          <p:cNvSpPr txBox="1"/>
          <p:nvPr/>
        </p:nvSpPr>
        <p:spPr>
          <a:xfrm>
            <a:off x="3463442" y="1045837"/>
            <a:ext cx="755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130"/>
          <p:cNvSpPr txBox="1"/>
          <p:nvPr/>
        </p:nvSpPr>
        <p:spPr>
          <a:xfrm>
            <a:off x="3404780" y="1042042"/>
            <a:ext cx="1949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3" name="Google Shape;1963;p130"/>
          <p:cNvSpPr txBox="1"/>
          <p:nvPr/>
        </p:nvSpPr>
        <p:spPr>
          <a:xfrm>
            <a:off x="3015157" y="1150221"/>
            <a:ext cx="16465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	+ (1 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log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30"/>
          <p:cNvSpPr txBox="1"/>
          <p:nvPr/>
        </p:nvSpPr>
        <p:spPr>
          <a:xfrm>
            <a:off x="3415372" y="1322506"/>
            <a:ext cx="1733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130"/>
          <p:cNvSpPr txBox="1"/>
          <p:nvPr/>
        </p:nvSpPr>
        <p:spPr>
          <a:xfrm>
            <a:off x="3877398" y="1076573"/>
            <a:ext cx="11010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130"/>
          <p:cNvSpPr txBox="1"/>
          <p:nvPr/>
        </p:nvSpPr>
        <p:spPr>
          <a:xfrm>
            <a:off x="3820896" y="1227462"/>
            <a:ext cx="12077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	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ˆ</a:t>
            </a:r>
            <a:r>
              <a:rPr baseline="-25000"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130"/>
          <p:cNvSpPr txBox="1"/>
          <p:nvPr/>
        </p:nvSpPr>
        <p:spPr>
          <a:xfrm>
            <a:off x="5099177" y="1158493"/>
            <a:ext cx="414020" cy="18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40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130"/>
          <p:cNvSpPr txBox="1"/>
          <p:nvPr/>
        </p:nvSpPr>
        <p:spPr>
          <a:xfrm>
            <a:off x="3015157" y="1555528"/>
            <a:ext cx="38290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130"/>
          <p:cNvSpPr txBox="1"/>
          <p:nvPr/>
        </p:nvSpPr>
        <p:spPr>
          <a:xfrm>
            <a:off x="3460102" y="1451145"/>
            <a:ext cx="26797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	k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130"/>
          <p:cNvSpPr txBox="1"/>
          <p:nvPr/>
        </p:nvSpPr>
        <p:spPr>
          <a:xfrm>
            <a:off x="3404780" y="1447350"/>
            <a:ext cx="3835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 Σ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71" name="Google Shape;1971;p130"/>
          <p:cNvSpPr txBox="1"/>
          <p:nvPr/>
        </p:nvSpPr>
        <p:spPr>
          <a:xfrm>
            <a:off x="3408997" y="1727814"/>
            <a:ext cx="36830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130"/>
          <p:cNvSpPr txBox="1"/>
          <p:nvPr/>
        </p:nvSpPr>
        <p:spPr>
          <a:xfrm>
            <a:off x="3872801" y="1481881"/>
            <a:ext cx="1612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30"/>
          <p:cNvSpPr txBox="1"/>
          <p:nvPr/>
        </p:nvSpPr>
        <p:spPr>
          <a:xfrm>
            <a:off x="4008653" y="1533339"/>
            <a:ext cx="5588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130"/>
          <p:cNvSpPr txBox="1"/>
          <p:nvPr/>
        </p:nvSpPr>
        <p:spPr>
          <a:xfrm>
            <a:off x="3841584" y="1645419"/>
            <a:ext cx="2501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∂x</a:t>
            </a:r>
            <a:r>
              <a:rPr i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130"/>
          <p:cNvSpPr txBox="1"/>
          <p:nvPr/>
        </p:nvSpPr>
        <p:spPr>
          <a:xfrm>
            <a:off x="3781894" y="1429379"/>
            <a:ext cx="3803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	 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76" name="Google Shape;1976;p130"/>
          <p:cNvSpPr txBox="1"/>
          <p:nvPr/>
        </p:nvSpPr>
        <p:spPr>
          <a:xfrm>
            <a:off x="4136377" y="1493817"/>
            <a:ext cx="723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130"/>
          <p:cNvSpPr txBox="1"/>
          <p:nvPr/>
        </p:nvSpPr>
        <p:spPr>
          <a:xfrm>
            <a:off x="4301858" y="1563801"/>
            <a:ext cx="676275" cy="1593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40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Contractive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8" name="Google Shape;1978;p13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979" name="Google Shape;1979;p13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13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1" name="Google Shape;1981;p13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55/55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130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983" name="Google Shape;1983;p130"/>
          <p:cNvSpPr txBox="1"/>
          <p:nvPr/>
        </p:nvSpPr>
        <p:spPr>
          <a:xfrm>
            <a:off x="2975305" y="3133582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28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344" name="Google Shape;344;p28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28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347" name="Google Shape;347;p28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28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351" name="Google Shape;351;p28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8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28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356" name="Google Shape;356;p28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519" y="193802"/>
            <a:ext cx="2170148" cy="145013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8"/>
          <p:cNvSpPr txBox="1"/>
          <p:nvPr/>
        </p:nvSpPr>
        <p:spPr>
          <a:xfrm>
            <a:off x="2194648" y="1327148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1140586" y="1084985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2580043" y="815757"/>
            <a:ext cx="114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1115186" y="496060"/>
            <a:ext cx="280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2194642" y="264476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942434" y="1658973"/>
            <a:ext cx="111506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742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96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/>
          <p:nvPr/>
        </p:nvSpPr>
        <p:spPr>
          <a:xfrm>
            <a:off x="3238995" y="100849"/>
            <a:ext cx="2319655" cy="181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consider  the  case when  dim(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dim(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such a case the autoencoder could  learn a trivial encoding by simply  copying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then  copying 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an identity encoding  is  useless  in practice as it does not really tell us  anything about the important char-  acteristics of the data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96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96" y="1294688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2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372" name="Google Shape;372;p2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8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5/55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28"/>
          <p:cNvGrpSpPr/>
          <p:nvPr/>
        </p:nvGrpSpPr>
        <p:grpSpPr>
          <a:xfrm>
            <a:off x="189203" y="2428087"/>
            <a:ext cx="2672398" cy="441909"/>
            <a:chOff x="189203" y="2428087"/>
            <a:chExt cx="2672398" cy="441909"/>
          </a:xfrm>
        </p:grpSpPr>
        <p:sp>
          <p:nvSpPr>
            <p:cNvPr id="378" name="Google Shape;378;p28"/>
            <p:cNvSpPr/>
            <p:nvPr/>
          </p:nvSpPr>
          <p:spPr>
            <a:xfrm>
              <a:off x="189203" y="2428087"/>
              <a:ext cx="2621915" cy="82550"/>
            </a:xfrm>
            <a:custGeom>
              <a:rect b="b" l="l" r="r" t="t"/>
              <a:pathLst>
                <a:path extrusionOk="0" h="82550" w="2621915">
                  <a:moveTo>
                    <a:pt x="257083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2621633" y="82384"/>
                  </a:lnTo>
                  <a:lnTo>
                    <a:pt x="2621633" y="50800"/>
                  </a:lnTo>
                  <a:lnTo>
                    <a:pt x="2617625" y="31075"/>
                  </a:lnTo>
                  <a:lnTo>
                    <a:pt x="2606710" y="14922"/>
                  </a:lnTo>
                  <a:lnTo>
                    <a:pt x="2590557" y="4008"/>
                  </a:lnTo>
                  <a:lnTo>
                    <a:pt x="25708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9" name="Google Shape;379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0004" y="2768396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0805" y="2755696"/>
              <a:ext cx="2570796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0837" y="2478659"/>
              <a:ext cx="50764" cy="289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8"/>
            <p:cNvSpPr/>
            <p:nvPr/>
          </p:nvSpPr>
          <p:spPr>
            <a:xfrm>
              <a:off x="189203" y="2472512"/>
              <a:ext cx="2621915" cy="346710"/>
            </a:xfrm>
            <a:custGeom>
              <a:rect b="b" l="l" r="r" t="t"/>
              <a:pathLst>
                <a:path extrusionOk="0" h="346710" w="2621915">
                  <a:moveTo>
                    <a:pt x="2621633" y="0"/>
                  </a:moveTo>
                  <a:lnTo>
                    <a:pt x="0" y="0"/>
                  </a:lnTo>
                  <a:lnTo>
                    <a:pt x="0" y="295884"/>
                  </a:lnTo>
                  <a:lnTo>
                    <a:pt x="4008" y="315608"/>
                  </a:lnTo>
                  <a:lnTo>
                    <a:pt x="14922" y="331761"/>
                  </a:lnTo>
                  <a:lnTo>
                    <a:pt x="31075" y="342676"/>
                  </a:lnTo>
                  <a:lnTo>
                    <a:pt x="50800" y="346684"/>
                  </a:lnTo>
                  <a:lnTo>
                    <a:pt x="2570833" y="346684"/>
                  </a:lnTo>
                  <a:lnTo>
                    <a:pt x="2590557" y="342676"/>
                  </a:lnTo>
                  <a:lnTo>
                    <a:pt x="2606710" y="331761"/>
                  </a:lnTo>
                  <a:lnTo>
                    <a:pt x="2617625" y="315608"/>
                  </a:lnTo>
                  <a:lnTo>
                    <a:pt x="2621633" y="295884"/>
                  </a:lnTo>
                  <a:lnTo>
                    <a:pt x="26216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2810837" y="2516749"/>
              <a:ext cx="0" cy="271144"/>
            </a:xfrm>
            <a:custGeom>
              <a:rect b="b" l="l" r="r" t="t"/>
              <a:pathLst>
                <a:path extrusionOk="0" h="271144" w="120000">
                  <a:moveTo>
                    <a:pt x="0" y="27069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2810837" y="250404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2810837" y="249134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2810837" y="247864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774217" y="2767177"/>
              <a:ext cx="763269" cy="0"/>
            </a:xfrm>
            <a:custGeom>
              <a:rect b="b" l="l" r="r" t="t"/>
              <a:pathLst>
                <a:path extrusionOk="0" h="120000" w="763269">
                  <a:moveTo>
                    <a:pt x="0" y="0"/>
                  </a:moveTo>
                  <a:lnTo>
                    <a:pt x="76301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8"/>
          <p:cNvSpPr txBox="1"/>
          <p:nvPr/>
        </p:nvSpPr>
        <p:spPr>
          <a:xfrm>
            <a:off x="189204" y="2453492"/>
            <a:ext cx="2622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50800" marR="43180" rtl="0" algn="l">
              <a:lnSpc>
                <a:spcPct val="9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autoencoder where dim(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dim(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 called an over complete autoencoder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174625"/>
            <a:ext cx="5131825" cy="2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34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402" name="Google Shape;402;p34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34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405" name="Google Shape;405;p34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34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409" name="Google Shape;409;p34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34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34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414" name="Google Shape;414;p34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34"/>
          <p:cNvGrpSpPr/>
          <p:nvPr/>
        </p:nvGrpSpPr>
        <p:grpSpPr>
          <a:xfrm>
            <a:off x="309193" y="1044968"/>
            <a:ext cx="5192408" cy="644690"/>
            <a:chOff x="309193" y="1044968"/>
            <a:chExt cx="5192408" cy="644690"/>
          </a:xfrm>
        </p:grpSpPr>
        <p:sp>
          <p:nvSpPr>
            <p:cNvPr id="419" name="Google Shape;419;p34"/>
            <p:cNvSpPr/>
            <p:nvPr/>
          </p:nvSpPr>
          <p:spPr>
            <a:xfrm>
              <a:off x="309193" y="1044968"/>
              <a:ext cx="5142230" cy="179070"/>
            </a:xfrm>
            <a:custGeom>
              <a:rect b="b" l="l" r="r" t="t"/>
              <a:pathLst>
                <a:path extrusionOk="0" h="179069" w="514223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5141666" y="178597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0" name="Google Shape;42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194" y="1210906"/>
              <a:ext cx="514166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9994" y="1588058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0794" y="1575358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50859" y="1089202"/>
              <a:ext cx="50742" cy="498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34"/>
            <p:cNvSpPr/>
            <p:nvPr/>
          </p:nvSpPr>
          <p:spPr>
            <a:xfrm>
              <a:off x="309193" y="1255181"/>
              <a:ext cx="5142230" cy="384175"/>
            </a:xfrm>
            <a:custGeom>
              <a:rect b="b" l="l" r="r" t="t"/>
              <a:pathLst>
                <a:path extrusionOk="0" h="384175" w="5142230">
                  <a:moveTo>
                    <a:pt x="5141666" y="0"/>
                  </a:moveTo>
                  <a:lnTo>
                    <a:pt x="0" y="0"/>
                  </a:lnTo>
                  <a:lnTo>
                    <a:pt x="0" y="332877"/>
                  </a:lnTo>
                  <a:lnTo>
                    <a:pt x="4008" y="352601"/>
                  </a:lnTo>
                  <a:lnTo>
                    <a:pt x="14922" y="368754"/>
                  </a:lnTo>
                  <a:lnTo>
                    <a:pt x="31075" y="379669"/>
                  </a:lnTo>
                  <a:lnTo>
                    <a:pt x="50800" y="383677"/>
                  </a:lnTo>
                  <a:lnTo>
                    <a:pt x="5090865" y="383677"/>
                  </a:lnTo>
                  <a:lnTo>
                    <a:pt x="5110590" y="379669"/>
                  </a:lnTo>
                  <a:lnTo>
                    <a:pt x="5126743" y="368754"/>
                  </a:lnTo>
                  <a:lnTo>
                    <a:pt x="5137657" y="352601"/>
                  </a:lnTo>
                  <a:lnTo>
                    <a:pt x="5141666" y="332877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5450859" y="1127289"/>
              <a:ext cx="0" cy="480059"/>
            </a:xfrm>
            <a:custGeom>
              <a:rect b="b" l="l" r="r" t="t"/>
              <a:pathLst>
                <a:path extrusionOk="0" h="480059" w="120000">
                  <a:moveTo>
                    <a:pt x="0" y="4798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5450859" y="111458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5450859" y="110188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5450859" y="108918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9" name="Google Shape;429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4583" y="131864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4583" y="1528673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34"/>
          <p:cNvSpPr txBox="1"/>
          <p:nvPr/>
        </p:nvSpPr>
        <p:spPr>
          <a:xfrm>
            <a:off x="334594" y="989150"/>
            <a:ext cx="1899920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The Road Ahead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2260" marR="43180" rtl="0" algn="l">
              <a:lnSpc>
                <a:spcPct val="1375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loss function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3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433" name="Google Shape;433;p3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5" name="Google Shape;435;p34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7/55</a:t>
            </a:r>
            <a:endParaRPr/>
          </a:p>
        </p:txBody>
      </p:sp>
      <p:sp>
        <p:nvSpPr>
          <p:cNvPr id="436" name="Google Shape;436;p3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437" name="Google Shape;437;p34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Google Shape;445;p42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446" name="Google Shape;446;p42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42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449" name="Google Shape;449;p42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42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453" name="Google Shape;453;p42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42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458" name="Google Shape;458;p42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1" name="Google Shape;4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2"/>
          <p:cNvSpPr txBox="1"/>
          <p:nvPr/>
        </p:nvSpPr>
        <p:spPr>
          <a:xfrm>
            <a:off x="377723" y="1686990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737717" y="1686990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1097724" y="1686990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1457718" y="1686990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817725" y="1686990"/>
            <a:ext cx="10356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(binary inputs)</a:t>
            </a:r>
            <a:endParaRPr baseline="30000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" name="Google Shape;467;p42"/>
          <p:cNvGrpSpPr/>
          <p:nvPr/>
        </p:nvGrpSpPr>
        <p:grpSpPr>
          <a:xfrm>
            <a:off x="312022" y="240492"/>
            <a:ext cx="1666142" cy="1306137"/>
            <a:chOff x="312022" y="240492"/>
            <a:chExt cx="1666142" cy="1306137"/>
          </a:xfrm>
        </p:grpSpPr>
        <p:pic>
          <p:nvPicPr>
            <p:cNvPr id="468" name="Google Shape;468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022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2027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2031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2036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2040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2024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2029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12033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72038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2022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4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2027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2031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4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92036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2040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42"/>
          <p:cNvSpPr txBox="1"/>
          <p:nvPr/>
        </p:nvSpPr>
        <p:spPr>
          <a:xfrm>
            <a:off x="2077161" y="1301850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1878050" y="795484"/>
            <a:ext cx="9099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843102" y="1059673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817702" y="470749"/>
            <a:ext cx="280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2033484" y="255480"/>
            <a:ext cx="9594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7" name="Google Shape;487;p42"/>
          <p:cNvGrpSpPr/>
          <p:nvPr/>
        </p:nvGrpSpPr>
        <p:grpSpPr>
          <a:xfrm>
            <a:off x="245082" y="173552"/>
            <a:ext cx="1800225" cy="1440437"/>
            <a:chOff x="245082" y="173552"/>
            <a:chExt cx="1800225" cy="1440437"/>
          </a:xfrm>
        </p:grpSpPr>
        <p:sp>
          <p:nvSpPr>
            <p:cNvPr id="488" name="Google Shape;488;p42"/>
            <p:cNvSpPr/>
            <p:nvPr/>
          </p:nvSpPr>
          <p:spPr>
            <a:xfrm>
              <a:off x="245082" y="713559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0"/>
                  </a:moveTo>
                  <a:lnTo>
                    <a:pt x="0" y="729797"/>
                  </a:lnTo>
                  <a:lnTo>
                    <a:pt x="6779" y="679342"/>
                  </a:lnTo>
                  <a:lnTo>
                    <a:pt x="25911" y="634005"/>
                  </a:lnTo>
                  <a:lnTo>
                    <a:pt x="55587" y="595594"/>
                  </a:lnTo>
                  <a:lnTo>
                    <a:pt x="93999" y="565918"/>
                  </a:lnTo>
                  <a:lnTo>
                    <a:pt x="139336" y="546785"/>
                  </a:lnTo>
                  <a:lnTo>
                    <a:pt x="189790" y="540006"/>
                  </a:lnTo>
                  <a:lnTo>
                    <a:pt x="1610231" y="540006"/>
                  </a:lnTo>
                  <a:lnTo>
                    <a:pt x="1660685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2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2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5" y="893231"/>
                  </a:lnTo>
                  <a:lnTo>
                    <a:pt x="1610231" y="900010"/>
                  </a:lnTo>
                  <a:lnTo>
                    <a:pt x="189790" y="900010"/>
                  </a:lnTo>
                  <a:lnTo>
                    <a:pt x="139336" y="893231"/>
                  </a:lnTo>
                  <a:lnTo>
                    <a:pt x="93999" y="874099"/>
                  </a:lnTo>
                  <a:lnTo>
                    <a:pt x="55587" y="844423"/>
                  </a:lnTo>
                  <a:lnTo>
                    <a:pt x="25911" y="806011"/>
                  </a:lnTo>
                  <a:lnTo>
                    <a:pt x="6779" y="760674"/>
                  </a:lnTo>
                  <a:lnTo>
                    <a:pt x="0" y="710220"/>
                  </a:lnTo>
                  <a:close/>
                </a:path>
                <a:path extrusionOk="0" h="900430" w="1800225">
                  <a:moveTo>
                    <a:pt x="180001" y="170213"/>
                  </a:moveTo>
                  <a:lnTo>
                    <a:pt x="180001" y="189790"/>
                  </a:lnTo>
                  <a:lnTo>
                    <a:pt x="186781" y="139336"/>
                  </a:lnTo>
                  <a:lnTo>
                    <a:pt x="205913" y="93999"/>
                  </a:lnTo>
                  <a:lnTo>
                    <a:pt x="235589" y="55587"/>
                  </a:lnTo>
                  <a:lnTo>
                    <a:pt x="274001" y="25911"/>
                  </a:lnTo>
                  <a:lnTo>
                    <a:pt x="319338" y="6779"/>
                  </a:lnTo>
                  <a:lnTo>
                    <a:pt x="369792" y="0"/>
                  </a:lnTo>
                  <a:lnTo>
                    <a:pt x="1430229" y="0"/>
                  </a:lnTo>
                  <a:lnTo>
                    <a:pt x="1480683" y="6779"/>
                  </a:lnTo>
                  <a:lnTo>
                    <a:pt x="1526020" y="25911"/>
                  </a:lnTo>
                  <a:lnTo>
                    <a:pt x="1564432" y="55587"/>
                  </a:lnTo>
                  <a:lnTo>
                    <a:pt x="1594108" y="93999"/>
                  </a:lnTo>
                  <a:lnTo>
                    <a:pt x="1613240" y="139336"/>
                  </a:lnTo>
                  <a:lnTo>
                    <a:pt x="1620020" y="189790"/>
                  </a:lnTo>
                  <a:lnTo>
                    <a:pt x="1620020" y="170213"/>
                  </a:lnTo>
                  <a:lnTo>
                    <a:pt x="1613240" y="220667"/>
                  </a:lnTo>
                  <a:lnTo>
                    <a:pt x="1594108" y="266005"/>
                  </a:lnTo>
                  <a:lnTo>
                    <a:pt x="1564432" y="304416"/>
                  </a:lnTo>
                  <a:lnTo>
                    <a:pt x="1526020" y="334092"/>
                  </a:lnTo>
                  <a:lnTo>
                    <a:pt x="1480683" y="353224"/>
                  </a:lnTo>
                  <a:lnTo>
                    <a:pt x="1430229" y="360004"/>
                  </a:lnTo>
                  <a:lnTo>
                    <a:pt x="369792" y="360004"/>
                  </a:lnTo>
                  <a:lnTo>
                    <a:pt x="319338" y="353224"/>
                  </a:lnTo>
                  <a:lnTo>
                    <a:pt x="274001" y="334092"/>
                  </a:lnTo>
                  <a:lnTo>
                    <a:pt x="235589" y="304416"/>
                  </a:lnTo>
                  <a:lnTo>
                    <a:pt x="205913" y="266005"/>
                  </a:lnTo>
                  <a:lnTo>
                    <a:pt x="186781" y="220667"/>
                  </a:lnTo>
                  <a:lnTo>
                    <a:pt x="180001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1145093" y="1082547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1118776" y="1077612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245082" y="173552"/>
              <a:ext cx="1800225" cy="360045"/>
            </a:xfrm>
            <a:custGeom>
              <a:rect b="b" l="l" r="r" t="t"/>
              <a:pathLst>
                <a:path extrusionOk="0" h="360045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5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1145093" y="542540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1118776" y="53760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42"/>
          <p:cNvGrpSpPr/>
          <p:nvPr/>
        </p:nvGrpSpPr>
        <p:grpSpPr>
          <a:xfrm>
            <a:off x="189203" y="2162136"/>
            <a:ext cx="2672398" cy="433248"/>
            <a:chOff x="189203" y="2162136"/>
            <a:chExt cx="2672398" cy="433248"/>
          </a:xfrm>
        </p:grpSpPr>
        <p:sp>
          <p:nvSpPr>
            <p:cNvPr id="495" name="Google Shape;495;p42"/>
            <p:cNvSpPr/>
            <p:nvPr/>
          </p:nvSpPr>
          <p:spPr>
            <a:xfrm>
              <a:off x="189203" y="2162136"/>
              <a:ext cx="2621915" cy="82550"/>
            </a:xfrm>
            <a:custGeom>
              <a:rect b="b" l="l" r="r" t="t"/>
              <a:pathLst>
                <a:path extrusionOk="0" h="82550" w="2621915">
                  <a:moveTo>
                    <a:pt x="257083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2621633" y="82384"/>
                  </a:lnTo>
                  <a:lnTo>
                    <a:pt x="2621633" y="50800"/>
                  </a:lnTo>
                  <a:lnTo>
                    <a:pt x="2617625" y="31075"/>
                  </a:lnTo>
                  <a:lnTo>
                    <a:pt x="2606710" y="14922"/>
                  </a:lnTo>
                  <a:lnTo>
                    <a:pt x="2590557" y="4008"/>
                  </a:lnTo>
                  <a:lnTo>
                    <a:pt x="25708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6" name="Google Shape;496;p4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004" y="2493784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4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0805" y="2481084"/>
              <a:ext cx="2570796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4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10837" y="2212695"/>
              <a:ext cx="50764" cy="281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42"/>
            <p:cNvSpPr/>
            <p:nvPr/>
          </p:nvSpPr>
          <p:spPr>
            <a:xfrm>
              <a:off x="189203" y="2206562"/>
              <a:ext cx="2621915" cy="338455"/>
            </a:xfrm>
            <a:custGeom>
              <a:rect b="b" l="l" r="r" t="t"/>
              <a:pathLst>
                <a:path extrusionOk="0" h="338455" w="2621915">
                  <a:moveTo>
                    <a:pt x="2621633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2570833" y="338022"/>
                  </a:lnTo>
                  <a:lnTo>
                    <a:pt x="2590557" y="334013"/>
                  </a:lnTo>
                  <a:lnTo>
                    <a:pt x="2606710" y="323099"/>
                  </a:lnTo>
                  <a:lnTo>
                    <a:pt x="2617625" y="306946"/>
                  </a:lnTo>
                  <a:lnTo>
                    <a:pt x="2621633" y="287221"/>
                  </a:lnTo>
                  <a:lnTo>
                    <a:pt x="26216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2810837" y="2250799"/>
              <a:ext cx="0" cy="262255"/>
            </a:xfrm>
            <a:custGeom>
              <a:rect b="b" l="l" r="r" t="t"/>
              <a:pathLst>
                <a:path extrusionOk="0" h="262255" w="120000">
                  <a:moveTo>
                    <a:pt x="0" y="26203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810837" y="223809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2810837" y="222539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2810837" y="221269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42"/>
          <p:cNvSpPr txBox="1"/>
          <p:nvPr/>
        </p:nvSpPr>
        <p:spPr>
          <a:xfrm>
            <a:off x="227304" y="2176829"/>
            <a:ext cx="216281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typically chosen as the sigmoid  function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2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056255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Suppose all our inputs are binary  (each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ij  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/>
              <a:t>0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/>
              <a:t>1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}</a:t>
            </a:r>
            <a:r>
              <a:rPr lang="en-US" sz="1100"/>
              <a:t>)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07" name="Google Shape;507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44583" y="56842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2"/>
          <p:cNvSpPr txBox="1"/>
          <p:nvPr/>
        </p:nvSpPr>
        <p:spPr>
          <a:xfrm>
            <a:off x="3264395" y="482954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functions  would be most apt for the decoder?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2"/>
          <p:cNvSpPr txBox="1"/>
          <p:nvPr/>
        </p:nvSpPr>
        <p:spPr>
          <a:xfrm>
            <a:off x="3238995" y="922500"/>
            <a:ext cx="231902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4546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tanh(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4659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4659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026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as it naturally restricts all  outputs to be between 0 and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4583" y="1745945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4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512" name="Google Shape;512;p4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42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8/55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516" name="Google Shape;516;p42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1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1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1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4" name="Google Shape;524;p51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525" name="Google Shape;525;p51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51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528" name="Google Shape;528;p51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51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532" name="Google Shape;532;p51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51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6" name="Google Shape;536;p51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537" name="Google Shape;537;p51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0" name="Google Shape;5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541;p51"/>
          <p:cNvGrpSpPr/>
          <p:nvPr/>
        </p:nvGrpSpPr>
        <p:grpSpPr>
          <a:xfrm>
            <a:off x="312022" y="240492"/>
            <a:ext cx="1666142" cy="1306137"/>
            <a:chOff x="312022" y="240492"/>
            <a:chExt cx="1666142" cy="1306137"/>
          </a:xfrm>
        </p:grpSpPr>
        <p:pic>
          <p:nvPicPr>
            <p:cNvPr id="542" name="Google Shape;542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022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2027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2031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2036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2040" y="1320505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2024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2029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12033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72038" y="780498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2022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2027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2031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92036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2040" y="240492"/>
              <a:ext cx="226124" cy="226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51"/>
          <p:cNvSpPr txBox="1"/>
          <p:nvPr/>
        </p:nvSpPr>
        <p:spPr>
          <a:xfrm>
            <a:off x="2077161" y="1301850"/>
            <a:ext cx="194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51"/>
          <p:cNvSpPr txBox="1"/>
          <p:nvPr/>
        </p:nvSpPr>
        <p:spPr>
          <a:xfrm>
            <a:off x="1878050" y="795484"/>
            <a:ext cx="9099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1"/>
          <p:cNvSpPr txBox="1"/>
          <p:nvPr/>
        </p:nvSpPr>
        <p:spPr>
          <a:xfrm>
            <a:off x="843102" y="1059673"/>
            <a:ext cx="156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1"/>
          <p:cNvSpPr txBox="1"/>
          <p:nvPr/>
        </p:nvSpPr>
        <p:spPr>
          <a:xfrm>
            <a:off x="817702" y="470749"/>
            <a:ext cx="2800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51"/>
          <p:cNvSpPr txBox="1"/>
          <p:nvPr/>
        </p:nvSpPr>
        <p:spPr>
          <a:xfrm>
            <a:off x="2105480" y="255480"/>
            <a:ext cx="9594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1" name="Google Shape;561;p51"/>
          <p:cNvGrpSpPr/>
          <p:nvPr/>
        </p:nvGrpSpPr>
        <p:grpSpPr>
          <a:xfrm>
            <a:off x="245082" y="173552"/>
            <a:ext cx="1800225" cy="1440437"/>
            <a:chOff x="245082" y="173552"/>
            <a:chExt cx="1800225" cy="1440437"/>
          </a:xfrm>
        </p:grpSpPr>
        <p:sp>
          <p:nvSpPr>
            <p:cNvPr id="562" name="Google Shape;562;p51"/>
            <p:cNvSpPr/>
            <p:nvPr/>
          </p:nvSpPr>
          <p:spPr>
            <a:xfrm>
              <a:off x="245082" y="713559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0"/>
                  </a:moveTo>
                  <a:lnTo>
                    <a:pt x="0" y="729797"/>
                  </a:lnTo>
                  <a:lnTo>
                    <a:pt x="6779" y="679342"/>
                  </a:lnTo>
                  <a:lnTo>
                    <a:pt x="25911" y="634005"/>
                  </a:lnTo>
                  <a:lnTo>
                    <a:pt x="55587" y="595594"/>
                  </a:lnTo>
                  <a:lnTo>
                    <a:pt x="93999" y="565918"/>
                  </a:lnTo>
                  <a:lnTo>
                    <a:pt x="139336" y="546785"/>
                  </a:lnTo>
                  <a:lnTo>
                    <a:pt x="189790" y="540006"/>
                  </a:lnTo>
                  <a:lnTo>
                    <a:pt x="1610231" y="540006"/>
                  </a:lnTo>
                  <a:lnTo>
                    <a:pt x="1660685" y="546785"/>
                  </a:lnTo>
                  <a:lnTo>
                    <a:pt x="1706023" y="565918"/>
                  </a:lnTo>
                  <a:lnTo>
                    <a:pt x="1744434" y="595594"/>
                  </a:lnTo>
                  <a:lnTo>
                    <a:pt x="1774110" y="634005"/>
                  </a:lnTo>
                  <a:lnTo>
                    <a:pt x="1793242" y="679342"/>
                  </a:lnTo>
                  <a:lnTo>
                    <a:pt x="1800022" y="729797"/>
                  </a:lnTo>
                  <a:lnTo>
                    <a:pt x="1800022" y="710220"/>
                  </a:lnTo>
                  <a:lnTo>
                    <a:pt x="1793242" y="760674"/>
                  </a:lnTo>
                  <a:lnTo>
                    <a:pt x="1774110" y="806011"/>
                  </a:lnTo>
                  <a:lnTo>
                    <a:pt x="1744434" y="844423"/>
                  </a:lnTo>
                  <a:lnTo>
                    <a:pt x="1706023" y="874099"/>
                  </a:lnTo>
                  <a:lnTo>
                    <a:pt x="1660685" y="893231"/>
                  </a:lnTo>
                  <a:lnTo>
                    <a:pt x="1610231" y="900010"/>
                  </a:lnTo>
                  <a:lnTo>
                    <a:pt x="189790" y="900010"/>
                  </a:lnTo>
                  <a:lnTo>
                    <a:pt x="139336" y="893231"/>
                  </a:lnTo>
                  <a:lnTo>
                    <a:pt x="93999" y="874099"/>
                  </a:lnTo>
                  <a:lnTo>
                    <a:pt x="55587" y="844423"/>
                  </a:lnTo>
                  <a:lnTo>
                    <a:pt x="25911" y="806011"/>
                  </a:lnTo>
                  <a:lnTo>
                    <a:pt x="6779" y="760674"/>
                  </a:lnTo>
                  <a:lnTo>
                    <a:pt x="0" y="710220"/>
                  </a:lnTo>
                  <a:close/>
                </a:path>
                <a:path extrusionOk="0" h="900430" w="1800225">
                  <a:moveTo>
                    <a:pt x="180001" y="170213"/>
                  </a:moveTo>
                  <a:lnTo>
                    <a:pt x="180001" y="189790"/>
                  </a:lnTo>
                  <a:lnTo>
                    <a:pt x="186781" y="139336"/>
                  </a:lnTo>
                  <a:lnTo>
                    <a:pt x="205913" y="93999"/>
                  </a:lnTo>
                  <a:lnTo>
                    <a:pt x="235589" y="55587"/>
                  </a:lnTo>
                  <a:lnTo>
                    <a:pt x="274001" y="25911"/>
                  </a:lnTo>
                  <a:lnTo>
                    <a:pt x="319338" y="6779"/>
                  </a:lnTo>
                  <a:lnTo>
                    <a:pt x="369792" y="0"/>
                  </a:lnTo>
                  <a:lnTo>
                    <a:pt x="1430229" y="0"/>
                  </a:lnTo>
                  <a:lnTo>
                    <a:pt x="1480683" y="6779"/>
                  </a:lnTo>
                  <a:lnTo>
                    <a:pt x="1526020" y="25911"/>
                  </a:lnTo>
                  <a:lnTo>
                    <a:pt x="1564432" y="55587"/>
                  </a:lnTo>
                  <a:lnTo>
                    <a:pt x="1594108" y="93999"/>
                  </a:lnTo>
                  <a:lnTo>
                    <a:pt x="1613240" y="139336"/>
                  </a:lnTo>
                  <a:lnTo>
                    <a:pt x="1620020" y="189790"/>
                  </a:lnTo>
                  <a:lnTo>
                    <a:pt x="1620020" y="170213"/>
                  </a:lnTo>
                  <a:lnTo>
                    <a:pt x="1613240" y="220667"/>
                  </a:lnTo>
                  <a:lnTo>
                    <a:pt x="1594108" y="266005"/>
                  </a:lnTo>
                  <a:lnTo>
                    <a:pt x="1564432" y="304416"/>
                  </a:lnTo>
                  <a:lnTo>
                    <a:pt x="1526020" y="334092"/>
                  </a:lnTo>
                  <a:lnTo>
                    <a:pt x="1480683" y="353224"/>
                  </a:lnTo>
                  <a:lnTo>
                    <a:pt x="1430229" y="360004"/>
                  </a:lnTo>
                  <a:lnTo>
                    <a:pt x="369792" y="360004"/>
                  </a:lnTo>
                  <a:lnTo>
                    <a:pt x="319338" y="353224"/>
                  </a:lnTo>
                  <a:lnTo>
                    <a:pt x="274001" y="334092"/>
                  </a:lnTo>
                  <a:lnTo>
                    <a:pt x="235589" y="304416"/>
                  </a:lnTo>
                  <a:lnTo>
                    <a:pt x="205913" y="266005"/>
                  </a:lnTo>
                  <a:lnTo>
                    <a:pt x="186781" y="220667"/>
                  </a:lnTo>
                  <a:lnTo>
                    <a:pt x="180001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1145093" y="1082547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1118776" y="1077612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245082" y="173552"/>
              <a:ext cx="1800225" cy="360045"/>
            </a:xfrm>
            <a:custGeom>
              <a:rect b="b" l="l" r="r" t="t"/>
              <a:pathLst>
                <a:path extrusionOk="0" h="360045" w="1800225">
                  <a:moveTo>
                    <a:pt x="0" y="170213"/>
                  </a:moveTo>
                  <a:lnTo>
                    <a:pt x="0" y="189790"/>
                  </a:lnTo>
                  <a:lnTo>
                    <a:pt x="6779" y="139336"/>
                  </a:lnTo>
                  <a:lnTo>
                    <a:pt x="25911" y="93999"/>
                  </a:lnTo>
                  <a:lnTo>
                    <a:pt x="55587" y="55587"/>
                  </a:lnTo>
                  <a:lnTo>
                    <a:pt x="93999" y="25911"/>
                  </a:lnTo>
                  <a:lnTo>
                    <a:pt x="139336" y="6779"/>
                  </a:lnTo>
                  <a:lnTo>
                    <a:pt x="189790" y="0"/>
                  </a:lnTo>
                  <a:lnTo>
                    <a:pt x="1610231" y="0"/>
                  </a:lnTo>
                  <a:lnTo>
                    <a:pt x="1660685" y="6779"/>
                  </a:lnTo>
                  <a:lnTo>
                    <a:pt x="1706023" y="25911"/>
                  </a:lnTo>
                  <a:lnTo>
                    <a:pt x="1744434" y="55587"/>
                  </a:lnTo>
                  <a:lnTo>
                    <a:pt x="1774110" y="93999"/>
                  </a:lnTo>
                  <a:lnTo>
                    <a:pt x="1793242" y="139336"/>
                  </a:lnTo>
                  <a:lnTo>
                    <a:pt x="1800022" y="189790"/>
                  </a:lnTo>
                  <a:lnTo>
                    <a:pt x="1800022" y="170213"/>
                  </a:lnTo>
                  <a:lnTo>
                    <a:pt x="1793242" y="220668"/>
                  </a:lnTo>
                  <a:lnTo>
                    <a:pt x="1774110" y="266005"/>
                  </a:lnTo>
                  <a:lnTo>
                    <a:pt x="1744434" y="304416"/>
                  </a:lnTo>
                  <a:lnTo>
                    <a:pt x="1706023" y="334092"/>
                  </a:lnTo>
                  <a:lnTo>
                    <a:pt x="1660685" y="353225"/>
                  </a:lnTo>
                  <a:lnTo>
                    <a:pt x="1610231" y="360004"/>
                  </a:lnTo>
                  <a:lnTo>
                    <a:pt x="189790" y="360004"/>
                  </a:lnTo>
                  <a:lnTo>
                    <a:pt x="139336" y="353225"/>
                  </a:lnTo>
                  <a:lnTo>
                    <a:pt x="93999" y="334092"/>
                  </a:lnTo>
                  <a:lnTo>
                    <a:pt x="55587" y="304416"/>
                  </a:lnTo>
                  <a:lnTo>
                    <a:pt x="25911" y="266005"/>
                  </a:lnTo>
                  <a:lnTo>
                    <a:pt x="6779" y="220668"/>
                  </a:lnTo>
                  <a:lnTo>
                    <a:pt x="0" y="170213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1145093" y="542540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1118776" y="53760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51"/>
          <p:cNvGrpSpPr/>
          <p:nvPr/>
        </p:nvGrpSpPr>
        <p:grpSpPr>
          <a:xfrm>
            <a:off x="189191" y="2125090"/>
            <a:ext cx="2672411" cy="460185"/>
            <a:chOff x="189191" y="2125090"/>
            <a:chExt cx="2672411" cy="460185"/>
          </a:xfrm>
        </p:grpSpPr>
        <p:sp>
          <p:nvSpPr>
            <p:cNvPr id="569" name="Google Shape;569;p51"/>
            <p:cNvSpPr/>
            <p:nvPr/>
          </p:nvSpPr>
          <p:spPr>
            <a:xfrm>
              <a:off x="189191" y="2125090"/>
              <a:ext cx="2621915" cy="82550"/>
            </a:xfrm>
            <a:custGeom>
              <a:rect b="b" l="l" r="r" t="t"/>
              <a:pathLst>
                <a:path extrusionOk="0" h="82550" w="2621915">
                  <a:moveTo>
                    <a:pt x="257083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2621633" y="82384"/>
                  </a:lnTo>
                  <a:lnTo>
                    <a:pt x="2621633" y="50800"/>
                  </a:lnTo>
                  <a:lnTo>
                    <a:pt x="2617625" y="31075"/>
                  </a:lnTo>
                  <a:lnTo>
                    <a:pt x="2606710" y="14922"/>
                  </a:lnTo>
                  <a:lnTo>
                    <a:pt x="2590557" y="4008"/>
                  </a:lnTo>
                  <a:lnTo>
                    <a:pt x="25708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0" name="Google Shape;570;p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9991" y="2483675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5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0792" y="2470975"/>
              <a:ext cx="257080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5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10825" y="2175649"/>
              <a:ext cx="50777" cy="30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51"/>
            <p:cNvSpPr/>
            <p:nvPr/>
          </p:nvSpPr>
          <p:spPr>
            <a:xfrm>
              <a:off x="189191" y="2169513"/>
              <a:ext cx="2621915" cy="365125"/>
            </a:xfrm>
            <a:custGeom>
              <a:rect b="b" l="l" r="r" t="t"/>
              <a:pathLst>
                <a:path extrusionOk="0" h="365125" w="2621915">
                  <a:moveTo>
                    <a:pt x="2621633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2570833" y="364962"/>
                  </a:lnTo>
                  <a:lnTo>
                    <a:pt x="2590557" y="360953"/>
                  </a:lnTo>
                  <a:lnTo>
                    <a:pt x="2606710" y="350039"/>
                  </a:lnTo>
                  <a:lnTo>
                    <a:pt x="2617625" y="333886"/>
                  </a:lnTo>
                  <a:lnTo>
                    <a:pt x="2621633" y="314161"/>
                  </a:lnTo>
                  <a:lnTo>
                    <a:pt x="2621633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2810825" y="2213751"/>
              <a:ext cx="0" cy="289560"/>
            </a:xfrm>
            <a:custGeom>
              <a:rect b="b" l="l" r="r" t="t"/>
              <a:pathLst>
                <a:path extrusionOk="0" h="289560" w="12000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2810825" y="220105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2810825" y="218835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2810825" y="217565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51"/>
          <p:cNvSpPr txBox="1"/>
          <p:nvPr/>
        </p:nvSpPr>
        <p:spPr>
          <a:xfrm>
            <a:off x="227291" y="1647251"/>
            <a:ext cx="2096770" cy="856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0" marR="28765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0.25	0.5	1.25	3.5	4.5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52729" rtl="0" algn="ctr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(real valued inputs)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typically chosen as the  sigmoid function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p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44583" y="19401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1"/>
          <p:cNvSpPr txBox="1"/>
          <p:nvPr>
            <p:ph type="title"/>
          </p:nvPr>
        </p:nvSpPr>
        <p:spPr>
          <a:xfrm>
            <a:off x="220484" y="108545"/>
            <a:ext cx="532483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0562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Suppose all our inputs are real (each</a:t>
            </a:r>
            <a:endParaRPr/>
          </a:p>
          <a:p>
            <a:pPr indent="0" lvl="0" marL="3056255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latin typeface="Calibri"/>
                <a:ea typeface="Calibri"/>
                <a:cs typeface="Calibri"/>
                <a:sym typeface="Calibri"/>
              </a:rPr>
              <a:t>ij  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100"/>
              <a:t>)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1" name="Google Shape;581;p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4583" y="576135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1"/>
          <p:cNvSpPr txBox="1"/>
          <p:nvPr/>
        </p:nvSpPr>
        <p:spPr>
          <a:xfrm>
            <a:off x="3264395" y="490650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functions  would be most apt for the decoder?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3670293" y="930196"/>
            <a:ext cx="130937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tanh(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3779786" y="1453932"/>
            <a:ext cx="603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3670293" y="1394039"/>
            <a:ext cx="14566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 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logistic(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aseline="3000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∗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4583" y="175364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1"/>
          <p:cNvSpPr txBox="1"/>
          <p:nvPr/>
        </p:nvSpPr>
        <p:spPr>
          <a:xfrm>
            <a:off x="3238995" y="1624378"/>
            <a:ext cx="2319655" cy="78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logistic and tanh do?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will  restrict  the  reconstruc-  ted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lie between [0,1] or [-1,1]  whereas we want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xˆ</a:t>
            </a:r>
            <a:r>
              <a:rPr b="1"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30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8" name="Google Shape;588;p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44583" y="196367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5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590" name="Google Shape;590;p5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51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9/55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594" name="Google Shape;594;p51"/>
          <p:cNvSpPr txBox="1"/>
          <p:nvPr/>
        </p:nvSpPr>
        <p:spPr>
          <a:xfrm>
            <a:off x="2975305" y="3133595"/>
            <a:ext cx="15100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2023-08-10T05:59:33Z</dcterms:created>
  <dc:creator>Mitesh M. Khapra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2023-08-10T00:00:00Z</vt:filetime>
  </property>
</Properties>
</file>