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7" r:id="rId10"/>
    <p:sldId id="264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6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4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7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3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E9C1-5C48-4E1B-86A0-C7307A308C9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C4DA-AB6E-441E-955F-344E754E8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GAN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Learning Distribution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GAN model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Objective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Application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0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7" y="365124"/>
            <a:ext cx="10831182" cy="59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" y="0"/>
            <a:ext cx="12173768" cy="1016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0386" y="3219419"/>
            <a:ext cx="1913798" cy="391886"/>
            <a:chOff x="240077" y="1523262"/>
            <a:chExt cx="905510" cy="185420"/>
          </a:xfrm>
        </p:grpSpPr>
        <p:sp>
          <p:nvSpPr>
            <p:cNvPr id="4" name="object 4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" name="object 5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1307" y="3212185"/>
            <a:ext cx="12320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42" dirty="0">
                <a:latin typeface="Calibri"/>
                <a:cs typeface="Calibri"/>
              </a:rPr>
              <a:t>Generator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0387" y="2520496"/>
            <a:ext cx="4196667" cy="1852063"/>
            <a:chOff x="240077" y="1192568"/>
            <a:chExt cx="1985645" cy="876300"/>
          </a:xfrm>
        </p:grpSpPr>
        <p:sp>
          <p:nvSpPr>
            <p:cNvPr id="8" name="object 8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1"/>
                  </a:lnTo>
                  <a:lnTo>
                    <a:pt x="849400" y="180001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C7EAFB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9" name="object 9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1"/>
                  </a:lnTo>
                  <a:lnTo>
                    <a:pt x="50610" y="180001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58" y="1898746"/>
              <a:ext cx="154123" cy="1541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65" y="1898746"/>
              <a:ext cx="154123" cy="1541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2623" y="171478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6306" y="170985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88" y="1192568"/>
              <a:ext cx="327659" cy="1612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2623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66306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2134" y="4519177"/>
            <a:ext cx="139038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i="1" spc="137" dirty="0">
                <a:latin typeface="Calibri"/>
                <a:cs typeface="Calibri"/>
              </a:rPr>
              <a:t>z</a:t>
            </a:r>
            <a:r>
              <a:rPr sz="2114" i="1" spc="190" dirty="0">
                <a:latin typeface="Calibri"/>
                <a:cs typeface="Calibri"/>
              </a:rPr>
              <a:t> </a:t>
            </a:r>
            <a:r>
              <a:rPr sz="2114" spc="-53" dirty="0">
                <a:latin typeface="Lucida Sans Unicode"/>
                <a:cs typeface="Lucida Sans Unicode"/>
              </a:rPr>
              <a:t>∼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328" dirty="0">
                <a:latin typeface="Calibri"/>
                <a:cs typeface="Calibri"/>
              </a:rPr>
              <a:t>N</a:t>
            </a:r>
            <a:r>
              <a:rPr sz="2114" i="1" spc="-254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(</a:t>
            </a:r>
            <a:r>
              <a:rPr sz="2114" spc="85" dirty="0">
                <a:latin typeface="Calibri"/>
                <a:cs typeface="Calibri"/>
              </a:rPr>
              <a:t>0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i="1" spc="550" dirty="0">
                <a:latin typeface="Calibri"/>
                <a:cs typeface="Calibri"/>
              </a:rPr>
              <a:t>I</a:t>
            </a:r>
            <a:r>
              <a:rPr sz="2114" spc="169" dirty="0">
                <a:latin typeface="Calibri"/>
                <a:cs typeface="Calibri"/>
              </a:rPr>
              <a:t>)</a:t>
            </a:r>
            <a:endParaRPr sz="211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0409" y="3187679"/>
            <a:ext cx="14776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74" dirty="0">
                <a:latin typeface="Calibri"/>
                <a:cs typeface="Calibri"/>
              </a:rPr>
              <a:t> </a:t>
            </a:r>
            <a:r>
              <a:rPr sz="2114" spc="42" dirty="0">
                <a:latin typeface="Calibri"/>
                <a:cs typeface="Calibri"/>
              </a:rPr>
              <a:t>Images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51692" y="1697678"/>
            <a:ext cx="2431839" cy="1538017"/>
            <a:chOff x="780084" y="803253"/>
            <a:chExt cx="1150620" cy="72771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411" y="1199553"/>
              <a:ext cx="316230" cy="1485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72637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6320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7479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245157" y="21013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3720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1610" y="40103"/>
                  </a:moveTo>
                  <a:lnTo>
                    <a:pt x="3927" y="31456"/>
                  </a:lnTo>
                  <a:lnTo>
                    <a:pt x="3759" y="20476"/>
                  </a:lnTo>
                  <a:lnTo>
                    <a:pt x="2114" y="10269"/>
                  </a:lnTo>
                  <a:lnTo>
                    <a:pt x="0" y="3938"/>
                  </a:lnTo>
                  <a:lnTo>
                    <a:pt x="6579" y="5060"/>
                  </a:lnTo>
                  <a:lnTo>
                    <a:pt x="16918" y="5124"/>
                  </a:lnTo>
                  <a:lnTo>
                    <a:pt x="27794" y="3611"/>
                  </a:lnTo>
                  <a:lnTo>
                    <a:pt x="35985" y="0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3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3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3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3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79217" y="1690461"/>
            <a:ext cx="165880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74" dirty="0">
                <a:latin typeface="Calibri"/>
                <a:cs typeface="Calibri"/>
              </a:rPr>
              <a:t>Discriminator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43804" y="1398538"/>
            <a:ext cx="128839" cy="315387"/>
            <a:chOff x="1202185" y="661715"/>
            <a:chExt cx="60960" cy="149225"/>
          </a:xfrm>
        </p:grpSpPr>
        <p:sp>
          <p:nvSpPr>
            <p:cNvPr id="35" name="object 35"/>
            <p:cNvSpPr/>
            <p:nvPr/>
          </p:nvSpPr>
          <p:spPr>
            <a:xfrm>
              <a:off x="1232630" y="6707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13501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1206313" y="665843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41624" y="1106094"/>
            <a:ext cx="153264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11" dirty="0">
                <a:latin typeface="Calibri"/>
                <a:cs typeface="Calibri"/>
              </a:rPr>
              <a:t>or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Fake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56148" y="2072159"/>
            <a:ext cx="546224" cy="479121"/>
            <a:chOff x="687562" y="980438"/>
            <a:chExt cx="258445" cy="226695"/>
          </a:xfrm>
        </p:grpSpPr>
        <p:sp>
          <p:nvSpPr>
            <p:cNvPr id="39" name="object 39"/>
            <p:cNvSpPr/>
            <p:nvPr/>
          </p:nvSpPr>
          <p:spPr>
            <a:xfrm>
              <a:off x="692623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0" y="210138"/>
                  </a:moveTo>
                  <a:lnTo>
                    <a:pt x="2451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905554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0" y="0"/>
                  </a:moveTo>
                  <a:lnTo>
                    <a:pt x="8190" y="3611"/>
                  </a:lnTo>
                  <a:lnTo>
                    <a:pt x="19067" y="5124"/>
                  </a:lnTo>
                  <a:lnTo>
                    <a:pt x="29406" y="5060"/>
                  </a:lnTo>
                  <a:lnTo>
                    <a:pt x="35985" y="3938"/>
                  </a:lnTo>
                  <a:lnTo>
                    <a:pt x="33870" y="10269"/>
                  </a:lnTo>
                  <a:lnTo>
                    <a:pt x="32226" y="20476"/>
                  </a:lnTo>
                  <a:lnTo>
                    <a:pt x="32058" y="31456"/>
                  </a:lnTo>
                  <a:lnTo>
                    <a:pt x="34374" y="40103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393791"/>
            <a:ext cx="133643" cy="133643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80779" y="236686"/>
            <a:ext cx="7961622" cy="680667"/>
          </a:xfrm>
          <a:prstGeom prst="rect">
            <a:avLst/>
          </a:prstGeom>
        </p:spPr>
        <p:txBody>
          <a:bodyPr vert="horz" wrap="square" lIns="0" tIns="14763" rIns="0" bIns="0" rtlCol="0" anchor="ctr">
            <a:spAutoFit/>
          </a:bodyPr>
          <a:lstStyle/>
          <a:p>
            <a:pPr marL="4836829" marR="10737">
              <a:lnSpc>
                <a:spcPct val="102600"/>
              </a:lnSpc>
              <a:spcBef>
                <a:spcPts val="116"/>
              </a:spcBef>
            </a:pPr>
            <a:r>
              <a:rPr sz="1400" spc="116" dirty="0"/>
              <a:t>If</a:t>
            </a:r>
            <a:r>
              <a:rPr sz="1400" spc="180" dirty="0"/>
              <a:t> </a:t>
            </a:r>
            <a:r>
              <a:rPr sz="1400" spc="-106" dirty="0"/>
              <a:t>we</a:t>
            </a:r>
            <a:r>
              <a:rPr sz="1400" spc="-21" dirty="0"/>
              <a:t> </a:t>
            </a:r>
            <a:r>
              <a:rPr sz="1400" spc="74" dirty="0"/>
              <a:t>put</a:t>
            </a:r>
            <a:r>
              <a:rPr sz="1400" spc="222" dirty="0"/>
              <a:t> </a:t>
            </a:r>
            <a:r>
              <a:rPr sz="1400" spc="11" dirty="0"/>
              <a:t>the</a:t>
            </a:r>
            <a:r>
              <a:rPr sz="1400" spc="285" dirty="0"/>
              <a:t> </a:t>
            </a:r>
            <a:r>
              <a:rPr sz="1400" spc="32" dirty="0"/>
              <a:t>objectives</a:t>
            </a:r>
            <a:r>
              <a:rPr sz="1400" spc="264" dirty="0"/>
              <a:t> </a:t>
            </a:r>
            <a:r>
              <a:rPr sz="1400" spc="-42" dirty="0"/>
              <a:t>of</a:t>
            </a:r>
            <a:r>
              <a:rPr sz="1400" spc="338" dirty="0"/>
              <a:t> </a:t>
            </a:r>
            <a:r>
              <a:rPr sz="1400" spc="11" dirty="0"/>
              <a:t>the</a:t>
            </a:r>
            <a:r>
              <a:rPr sz="1400" spc="285" dirty="0"/>
              <a:t> </a:t>
            </a:r>
            <a:r>
              <a:rPr sz="1400" spc="11" dirty="0"/>
              <a:t>generator</a:t>
            </a:r>
            <a:r>
              <a:rPr sz="1400" spc="285" dirty="0"/>
              <a:t> </a:t>
            </a:r>
            <a:r>
              <a:rPr sz="1400" spc="42" dirty="0"/>
              <a:t>and </a:t>
            </a:r>
            <a:r>
              <a:rPr sz="1400" spc="-497" dirty="0"/>
              <a:t> </a:t>
            </a:r>
            <a:r>
              <a:rPr sz="1400" spc="53" dirty="0"/>
              <a:t>discriminator</a:t>
            </a:r>
            <a:r>
              <a:rPr sz="1400" spc="241" dirty="0"/>
              <a:t> </a:t>
            </a:r>
            <a:r>
              <a:rPr sz="1400" spc="11" dirty="0"/>
              <a:t>together</a:t>
            </a:r>
            <a:r>
              <a:rPr sz="1400" spc="241" dirty="0"/>
              <a:t> </a:t>
            </a:r>
            <a:r>
              <a:rPr sz="1400" spc="-106" dirty="0"/>
              <a:t>we</a:t>
            </a:r>
            <a:r>
              <a:rPr sz="1400" spc="241" dirty="0"/>
              <a:t> </a:t>
            </a:r>
            <a:r>
              <a:rPr sz="1400" spc="11" dirty="0"/>
              <a:t>get</a:t>
            </a:r>
            <a:r>
              <a:rPr sz="1400" spc="241" dirty="0"/>
              <a:t> </a:t>
            </a:r>
            <a:r>
              <a:rPr sz="1400" spc="32" dirty="0"/>
              <a:t>a</a:t>
            </a:r>
            <a:r>
              <a:rPr sz="1400" spc="232" dirty="0"/>
              <a:t> </a:t>
            </a:r>
            <a:r>
              <a:rPr sz="1400" spc="85" dirty="0"/>
              <a:t>minimax</a:t>
            </a:r>
            <a:r>
              <a:rPr sz="1400" spc="241" dirty="0"/>
              <a:t> </a:t>
            </a:r>
            <a:r>
              <a:rPr sz="1400" dirty="0"/>
              <a:t>game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074105" y="1278565"/>
            <a:ext cx="857586" cy="382120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80524">
              <a:spcBef>
                <a:spcPts val="190"/>
              </a:spcBef>
            </a:pPr>
            <a:r>
              <a:rPr sz="3487" spc="-15" baseline="7575" dirty="0">
                <a:latin typeface="Calibri"/>
                <a:cs typeface="Calibri"/>
              </a:rPr>
              <a:t>[</a:t>
            </a:r>
            <a:r>
              <a:rPr sz="3487" spc="-15" baseline="7575" dirty="0">
                <a:latin typeface="Microsoft Sans Serif"/>
                <a:cs typeface="Microsoft Sans Serif"/>
              </a:rPr>
              <a:t>E</a:t>
            </a:r>
            <a:r>
              <a:rPr sz="1691" i="1" spc="-11" dirty="0">
                <a:latin typeface="Verdana"/>
                <a:cs typeface="Verdana"/>
              </a:rPr>
              <a:t>x</a:t>
            </a:r>
            <a:r>
              <a:rPr sz="1691" spc="-11" dirty="0">
                <a:latin typeface="Cambria"/>
                <a:cs typeface="Cambria"/>
              </a:rPr>
              <a:t>∼</a:t>
            </a:r>
            <a:r>
              <a:rPr sz="1691" i="1" spc="-11" dirty="0">
                <a:latin typeface="Verdana"/>
                <a:cs typeface="Verdana"/>
              </a:rPr>
              <a:t>p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23491" y="1448671"/>
            <a:ext cx="450937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i="1" spc="180" dirty="0">
                <a:latin typeface="Calibri"/>
                <a:cs typeface="Calibri"/>
              </a:rPr>
              <a:t>data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35792" y="1234651"/>
            <a:ext cx="4083932" cy="563002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80524">
              <a:lnSpc>
                <a:spcPts val="2494"/>
              </a:lnSpc>
              <a:spcBef>
                <a:spcPts val="190"/>
              </a:spcBef>
              <a:tabLst>
                <a:tab pos="2784800" algn="l"/>
              </a:tabLst>
            </a:pPr>
            <a:r>
              <a:rPr sz="2325" spc="74" dirty="0">
                <a:latin typeface="Calibri"/>
                <a:cs typeface="Calibri"/>
              </a:rPr>
              <a:t>min   </a:t>
            </a:r>
            <a:r>
              <a:rPr sz="2325" spc="95" dirty="0">
                <a:latin typeface="Calibri"/>
                <a:cs typeface="Calibri"/>
              </a:rPr>
              <a:t>max	</a:t>
            </a:r>
            <a:r>
              <a:rPr sz="2325" spc="21" dirty="0">
                <a:latin typeface="Calibri"/>
                <a:cs typeface="Calibri"/>
              </a:rPr>
              <a:t>log</a:t>
            </a:r>
            <a:r>
              <a:rPr sz="2325" spc="-116" dirty="0">
                <a:latin typeface="Calibri"/>
                <a:cs typeface="Calibri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536" i="1" spc="-332" baseline="-13888" dirty="0">
                <a:latin typeface="Verdana"/>
                <a:cs typeface="Verdana"/>
              </a:rPr>
              <a:t>θ</a:t>
            </a:r>
            <a:r>
              <a:rPr sz="2536" i="1" spc="-666" baseline="-13888" dirty="0">
                <a:latin typeface="Verdana"/>
                <a:cs typeface="Verdana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06" dirty="0">
                <a:latin typeface="Calibri"/>
                <a:cs typeface="Calibri"/>
              </a:rPr>
              <a:t>x</a:t>
            </a:r>
            <a:r>
              <a:rPr sz="2325" spc="180" dirty="0">
                <a:latin typeface="Calibri"/>
                <a:cs typeface="Calibri"/>
              </a:rPr>
              <a:t>)</a:t>
            </a:r>
            <a:endParaRPr sz="2325">
              <a:latin typeface="Calibri"/>
              <a:cs typeface="Calibri"/>
            </a:endParaRPr>
          </a:p>
          <a:p>
            <a:pPr marL="256336">
              <a:lnSpc>
                <a:spcPts val="1731"/>
              </a:lnSpc>
              <a:tabLst>
                <a:tab pos="985081" algn="l"/>
              </a:tabLst>
            </a:pPr>
            <a:r>
              <a:rPr sz="1691" i="1" spc="-275" dirty="0">
                <a:latin typeface="Verdana"/>
                <a:cs typeface="Verdana"/>
              </a:rPr>
              <a:t>φ	</a:t>
            </a:r>
            <a:r>
              <a:rPr sz="1691" i="1" spc="-222" dirty="0">
                <a:latin typeface="Verdana"/>
                <a:cs typeface="Verdana"/>
              </a:rPr>
              <a:t>θ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50843" y="1864433"/>
            <a:ext cx="6499666" cy="3779010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341917">
              <a:spcBef>
                <a:spcPts val="190"/>
              </a:spcBef>
            </a:pPr>
            <a:r>
              <a:rPr sz="2325" spc="623" dirty="0">
                <a:latin typeface="Calibri"/>
                <a:cs typeface="Calibri"/>
              </a:rPr>
              <a:t>+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-21" dirty="0">
                <a:latin typeface="Microsoft Sans Serif"/>
                <a:cs typeface="Microsoft Sans Serif"/>
              </a:rPr>
              <a:t>E</a:t>
            </a:r>
            <a:r>
              <a:rPr sz="2536" i="1" baseline="-13888" dirty="0">
                <a:latin typeface="Verdana"/>
                <a:cs typeface="Verdana"/>
              </a:rPr>
              <a:t>z</a:t>
            </a:r>
            <a:r>
              <a:rPr sz="2536" spc="268" baseline="-13888" dirty="0">
                <a:latin typeface="Cambria"/>
                <a:cs typeface="Cambria"/>
              </a:rPr>
              <a:t>∼</a:t>
            </a:r>
            <a:r>
              <a:rPr sz="2536" i="1" spc="-237" baseline="-13888" dirty="0">
                <a:latin typeface="Verdana"/>
                <a:cs typeface="Verdana"/>
              </a:rPr>
              <a:t>p</a:t>
            </a:r>
            <a:r>
              <a:rPr sz="2536" spc="268" baseline="-13888" dirty="0">
                <a:latin typeface="Calibri"/>
                <a:cs typeface="Calibri"/>
              </a:rPr>
              <a:t>(</a:t>
            </a:r>
            <a:r>
              <a:rPr sz="2536" i="1" baseline="-13888" dirty="0">
                <a:latin typeface="Verdana"/>
                <a:cs typeface="Verdana"/>
              </a:rPr>
              <a:t>z</a:t>
            </a:r>
            <a:r>
              <a:rPr sz="2536" spc="268" baseline="-13888" dirty="0">
                <a:latin typeface="Calibri"/>
                <a:cs typeface="Calibri"/>
              </a:rPr>
              <a:t>)</a:t>
            </a:r>
            <a:r>
              <a:rPr sz="2536" spc="159" baseline="-13888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lo</a:t>
            </a:r>
            <a:r>
              <a:rPr sz="2325" spc="63" dirty="0">
                <a:latin typeface="Calibri"/>
                <a:cs typeface="Calibri"/>
              </a:rPr>
              <a:t>g</a:t>
            </a:r>
            <a:r>
              <a:rPr sz="2325" spc="74" dirty="0">
                <a:latin typeface="Calibri"/>
                <a:cs typeface="Calibri"/>
              </a:rPr>
              <a:t>(1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-431" dirty="0">
                <a:latin typeface="Lucida Sans Unicode"/>
                <a:cs typeface="Lucida Sans Unicode"/>
              </a:rPr>
              <a:t>−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536" i="1" spc="-332" baseline="-13888" dirty="0">
                <a:latin typeface="Verdana"/>
                <a:cs typeface="Verdana"/>
              </a:rPr>
              <a:t>θ</a:t>
            </a:r>
            <a:r>
              <a:rPr sz="2536" i="1" spc="-666" baseline="-13888" dirty="0">
                <a:latin typeface="Verdana"/>
                <a:cs typeface="Verdana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38" dirty="0">
                <a:latin typeface="Calibri"/>
                <a:cs typeface="Calibri"/>
              </a:rPr>
              <a:t>G</a:t>
            </a:r>
            <a:r>
              <a:rPr sz="2536" i="1" spc="-254" baseline="-13888" dirty="0">
                <a:latin typeface="Verdana"/>
                <a:cs typeface="Verdana"/>
              </a:rPr>
              <a:t>φ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16" dirty="0">
                <a:latin typeface="Calibri"/>
                <a:cs typeface="Calibri"/>
              </a:rPr>
              <a:t>)))]</a:t>
            </a:r>
            <a:endParaRPr sz="2325" dirty="0">
              <a:latin typeface="Calibri"/>
              <a:cs typeface="Calibri"/>
            </a:endParaRPr>
          </a:p>
          <a:p>
            <a:pPr marL="80524" marR="64419" algn="just">
              <a:lnSpc>
                <a:spcPct val="102600"/>
              </a:lnSpc>
              <a:spcBef>
                <a:spcPts val="2314"/>
              </a:spcBef>
            </a:pPr>
            <a:r>
              <a:rPr sz="2325" spc="148" dirty="0">
                <a:latin typeface="Calibri"/>
                <a:cs typeface="Calibri"/>
              </a:rPr>
              <a:t>The </a:t>
            </a:r>
            <a:r>
              <a:rPr sz="2325" spc="42" dirty="0">
                <a:latin typeface="Calibri"/>
                <a:cs typeface="Calibri"/>
              </a:rPr>
              <a:t>first </a:t>
            </a:r>
            <a:r>
              <a:rPr sz="2325" spc="32" dirty="0">
                <a:latin typeface="Calibri"/>
                <a:cs typeface="Calibri"/>
              </a:rPr>
              <a:t>term </a:t>
            </a:r>
            <a:r>
              <a:rPr sz="2325" spc="74" dirty="0">
                <a:latin typeface="Calibri"/>
                <a:cs typeface="Calibri"/>
              </a:rPr>
              <a:t>in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32" dirty="0">
                <a:latin typeface="Calibri"/>
                <a:cs typeface="Calibri"/>
              </a:rPr>
              <a:t>objective </a:t>
            </a:r>
            <a:r>
              <a:rPr sz="2325" spc="42" dirty="0">
                <a:latin typeface="Calibri"/>
                <a:cs typeface="Calibri"/>
              </a:rPr>
              <a:t>is </a:t>
            </a:r>
            <a:r>
              <a:rPr sz="2325" spc="53" dirty="0">
                <a:latin typeface="Calibri"/>
                <a:cs typeface="Calibri"/>
              </a:rPr>
              <a:t>only w.r.t.</a:t>
            </a:r>
            <a:r>
              <a:rPr sz="2325" spc="63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 parameters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of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63" dirty="0">
                <a:latin typeface="Calibri"/>
                <a:cs typeface="Calibri"/>
              </a:rPr>
              <a:t>(</a:t>
            </a:r>
            <a:r>
              <a:rPr sz="2325" i="1" spc="63" dirty="0">
                <a:latin typeface="Calibri"/>
                <a:cs typeface="Calibri"/>
              </a:rPr>
              <a:t>θ</a:t>
            </a:r>
            <a:r>
              <a:rPr sz="2325" spc="63" dirty="0">
                <a:latin typeface="Calibri"/>
                <a:cs typeface="Calibri"/>
              </a:rPr>
              <a:t>)</a:t>
            </a:r>
            <a:endParaRPr sz="2325" dirty="0">
              <a:latin typeface="Calibri"/>
              <a:cs typeface="Calibri"/>
            </a:endParaRPr>
          </a:p>
          <a:p>
            <a:pPr marL="80524" marR="64419" algn="just">
              <a:lnSpc>
                <a:spcPct val="102600"/>
              </a:lnSpc>
              <a:spcBef>
                <a:spcPts val="634"/>
              </a:spcBef>
            </a:pPr>
            <a:r>
              <a:rPr sz="2325" spc="148" dirty="0">
                <a:latin typeface="Calibri"/>
                <a:cs typeface="Calibri"/>
              </a:rPr>
              <a:t>The </a:t>
            </a:r>
            <a:r>
              <a:rPr sz="2325" spc="-11" dirty="0">
                <a:latin typeface="Calibri"/>
                <a:cs typeface="Calibri"/>
              </a:rPr>
              <a:t>second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term</a:t>
            </a:r>
            <a:r>
              <a:rPr sz="2325" spc="42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in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objective</a:t>
            </a:r>
            <a:r>
              <a:rPr sz="2325" spc="42" dirty="0">
                <a:latin typeface="Calibri"/>
                <a:cs typeface="Calibri"/>
              </a:rPr>
              <a:t> is</a:t>
            </a:r>
            <a:r>
              <a:rPr sz="2325" spc="53" dirty="0">
                <a:latin typeface="Calibri"/>
                <a:cs typeface="Calibri"/>
              </a:rPr>
              <a:t> w.r.t.</a:t>
            </a:r>
            <a:r>
              <a:rPr sz="2325" spc="63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 parameters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of</a:t>
            </a:r>
            <a:r>
              <a:rPr sz="2325" spc="-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(</a:t>
            </a:r>
            <a:r>
              <a:rPr sz="2325" i="1" spc="74" dirty="0">
                <a:latin typeface="Calibri"/>
                <a:cs typeface="Calibri"/>
              </a:rPr>
              <a:t>φ</a:t>
            </a:r>
            <a:r>
              <a:rPr sz="2325" spc="74" dirty="0">
                <a:latin typeface="Calibri"/>
                <a:cs typeface="Calibri"/>
              </a:rPr>
              <a:t>)</a:t>
            </a:r>
            <a:r>
              <a:rPr sz="2325" spc="8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as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well</a:t>
            </a:r>
            <a:r>
              <a:rPr sz="2325" spc="11" dirty="0">
                <a:latin typeface="Calibri"/>
                <a:cs typeface="Calibri"/>
              </a:rPr>
              <a:t> as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(</a:t>
            </a:r>
            <a:r>
              <a:rPr sz="2325" i="1" spc="74" dirty="0">
                <a:latin typeface="Calibri"/>
                <a:cs typeface="Calibri"/>
              </a:rPr>
              <a:t>θ</a:t>
            </a:r>
            <a:r>
              <a:rPr sz="2325" spc="74" dirty="0">
                <a:latin typeface="Calibri"/>
                <a:cs typeface="Calibri"/>
              </a:rPr>
              <a:t>)</a:t>
            </a:r>
            <a:endParaRPr sz="2325" dirty="0">
              <a:latin typeface="Calibri"/>
              <a:cs typeface="Calibri"/>
            </a:endParaRPr>
          </a:p>
          <a:p>
            <a:pPr marL="80524" marR="64419" algn="just">
              <a:lnSpc>
                <a:spcPct val="102600"/>
              </a:lnSpc>
              <a:spcBef>
                <a:spcPts val="634"/>
              </a:spcBef>
            </a:pPr>
            <a:r>
              <a:rPr sz="2325" spc="148" dirty="0">
                <a:latin typeface="Calibri"/>
                <a:cs typeface="Calibri"/>
              </a:rPr>
              <a:t>The </a:t>
            </a:r>
            <a:r>
              <a:rPr sz="2325" spc="53" dirty="0">
                <a:latin typeface="Calibri"/>
                <a:cs typeface="Calibri"/>
              </a:rPr>
              <a:t>discriminator </a:t>
            </a:r>
            <a:r>
              <a:rPr sz="2325" spc="11" dirty="0">
                <a:latin typeface="Calibri"/>
                <a:cs typeface="Calibri"/>
              </a:rPr>
              <a:t>wants </a:t>
            </a:r>
            <a:r>
              <a:rPr sz="2325" spc="21" dirty="0">
                <a:latin typeface="Calibri"/>
                <a:cs typeface="Calibri"/>
              </a:rPr>
              <a:t>to </a:t>
            </a:r>
            <a:r>
              <a:rPr sz="2325" spc="63" dirty="0">
                <a:latin typeface="Calibri"/>
                <a:cs typeface="Calibri"/>
              </a:rPr>
              <a:t>maximize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-11" dirty="0">
                <a:latin typeface="Calibri"/>
                <a:cs typeface="Calibri"/>
              </a:rPr>
              <a:t>second 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term </a:t>
            </a:r>
            <a:r>
              <a:rPr sz="2325" spc="-21" dirty="0">
                <a:latin typeface="Calibri"/>
                <a:cs typeface="Calibri"/>
              </a:rPr>
              <a:t>whereas </a:t>
            </a:r>
            <a:r>
              <a:rPr sz="2325" spc="11" dirty="0">
                <a:latin typeface="Calibri"/>
                <a:cs typeface="Calibri"/>
              </a:rPr>
              <a:t>the generator wants </a:t>
            </a:r>
            <a:r>
              <a:rPr sz="2325" spc="21" dirty="0">
                <a:latin typeface="Calibri"/>
                <a:cs typeface="Calibri"/>
              </a:rPr>
              <a:t>to </a:t>
            </a:r>
            <a:r>
              <a:rPr sz="2325" spc="53" dirty="0">
                <a:latin typeface="Calibri"/>
                <a:cs typeface="Calibri"/>
              </a:rPr>
              <a:t>minimize </a:t>
            </a:r>
            <a:r>
              <a:rPr sz="2325" spc="106" dirty="0">
                <a:latin typeface="Calibri"/>
                <a:cs typeface="Calibri"/>
              </a:rPr>
              <a:t>it </a:t>
            </a:r>
            <a:r>
              <a:rPr sz="2325" spc="116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(hence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106" dirty="0">
                <a:latin typeface="Calibri"/>
                <a:cs typeface="Calibri"/>
              </a:rPr>
              <a:t>it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is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two-player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game)</a:t>
            </a:r>
            <a:endParaRPr sz="2325" dirty="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2702937"/>
            <a:ext cx="133643" cy="13364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1330" y="3510517"/>
            <a:ext cx="133643" cy="13364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4681774"/>
            <a:ext cx="133643" cy="133643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2983" y="6597315"/>
            <a:ext cx="12173957" cy="250968"/>
            <a:chOff x="0" y="3121507"/>
            <a:chExt cx="5760085" cy="118745"/>
          </a:xfrm>
        </p:grpSpPr>
        <p:sp>
          <p:nvSpPr>
            <p:cNvPr id="51" name="object 5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2" name="object 5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583579" y="6356568"/>
            <a:ext cx="54488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159" dirty="0">
                <a:solidFill>
                  <a:srgbClr val="ADADE0"/>
                </a:solidFill>
                <a:latin typeface="Calibri"/>
                <a:cs typeface="Calibri"/>
              </a:rPr>
              <a:t>11/38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4294967295"/>
          </p:nvPr>
        </p:nvSpPr>
        <p:spPr>
          <a:xfrm>
            <a:off x="4247265" y="6622863"/>
            <a:ext cx="164135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pc="159" dirty="0"/>
              <a:t>Mitesh</a:t>
            </a:r>
            <a:r>
              <a:rPr spc="190" dirty="0"/>
              <a:t> </a:t>
            </a:r>
            <a:r>
              <a:rPr spc="201" dirty="0"/>
              <a:t>M.</a:t>
            </a:r>
            <a:r>
              <a:rPr spc="190" dirty="0"/>
              <a:t> </a:t>
            </a:r>
            <a:r>
              <a:rPr spc="222" dirty="0"/>
              <a:t>Khapra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6291298" y="6622863"/>
            <a:ext cx="32907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20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CS7015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8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(Deep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9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Learning)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9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:</a:t>
            </a:r>
            <a:r>
              <a:rPr sz="1268" spc="37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69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Lecture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27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23</a:t>
            </a:r>
            <a:endParaRPr sz="126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4103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" y="0"/>
            <a:ext cx="12173768" cy="1016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0386" y="3219419"/>
            <a:ext cx="1913798" cy="391886"/>
            <a:chOff x="240077" y="1523262"/>
            <a:chExt cx="905510" cy="185420"/>
          </a:xfrm>
        </p:grpSpPr>
        <p:sp>
          <p:nvSpPr>
            <p:cNvPr id="4" name="object 4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" name="object 5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1307" y="3212185"/>
            <a:ext cx="12320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42" dirty="0">
                <a:latin typeface="Calibri"/>
                <a:cs typeface="Calibri"/>
              </a:rPr>
              <a:t>Generator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0387" y="2520496"/>
            <a:ext cx="4196667" cy="1852063"/>
            <a:chOff x="240077" y="1192568"/>
            <a:chExt cx="1985645" cy="876300"/>
          </a:xfrm>
        </p:grpSpPr>
        <p:sp>
          <p:nvSpPr>
            <p:cNvPr id="8" name="object 8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1"/>
                  </a:lnTo>
                  <a:lnTo>
                    <a:pt x="849400" y="180001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C7EAFB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9" name="object 9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1"/>
                  </a:lnTo>
                  <a:lnTo>
                    <a:pt x="50610" y="180001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58" y="1898746"/>
              <a:ext cx="154123" cy="1541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65" y="1898746"/>
              <a:ext cx="154123" cy="1541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2623" y="171478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6306" y="170985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88" y="1192568"/>
              <a:ext cx="327659" cy="1612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2623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66306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2134" y="4519177"/>
            <a:ext cx="139038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i="1" spc="137" dirty="0">
                <a:latin typeface="Calibri"/>
                <a:cs typeface="Calibri"/>
              </a:rPr>
              <a:t>z</a:t>
            </a:r>
            <a:r>
              <a:rPr sz="2114" i="1" spc="190" dirty="0">
                <a:latin typeface="Calibri"/>
                <a:cs typeface="Calibri"/>
              </a:rPr>
              <a:t> </a:t>
            </a:r>
            <a:r>
              <a:rPr sz="2114" spc="-53" dirty="0">
                <a:latin typeface="Lucida Sans Unicode"/>
                <a:cs typeface="Lucida Sans Unicode"/>
              </a:rPr>
              <a:t>∼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328" dirty="0">
                <a:latin typeface="Calibri"/>
                <a:cs typeface="Calibri"/>
              </a:rPr>
              <a:t>N</a:t>
            </a:r>
            <a:r>
              <a:rPr sz="2114" i="1" spc="-254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(</a:t>
            </a:r>
            <a:r>
              <a:rPr sz="2114" spc="85" dirty="0">
                <a:latin typeface="Calibri"/>
                <a:cs typeface="Calibri"/>
              </a:rPr>
              <a:t>0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i="1" spc="550" dirty="0">
                <a:latin typeface="Calibri"/>
                <a:cs typeface="Calibri"/>
              </a:rPr>
              <a:t>I</a:t>
            </a:r>
            <a:r>
              <a:rPr sz="2114" spc="169" dirty="0">
                <a:latin typeface="Calibri"/>
                <a:cs typeface="Calibri"/>
              </a:rPr>
              <a:t>)</a:t>
            </a:r>
            <a:endParaRPr sz="211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0409" y="3187679"/>
            <a:ext cx="14776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74" dirty="0">
                <a:latin typeface="Calibri"/>
                <a:cs typeface="Calibri"/>
              </a:rPr>
              <a:t> </a:t>
            </a:r>
            <a:r>
              <a:rPr sz="2114" spc="42" dirty="0">
                <a:latin typeface="Calibri"/>
                <a:cs typeface="Calibri"/>
              </a:rPr>
              <a:t>Images</a:t>
            </a:r>
            <a:endParaRPr sz="2114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51692" y="1697678"/>
            <a:ext cx="2431839" cy="1538017"/>
            <a:chOff x="780084" y="803253"/>
            <a:chExt cx="1150620" cy="72771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411" y="1199553"/>
              <a:ext cx="316230" cy="1485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72637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6320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7479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245157" y="21013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3720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1610" y="40103"/>
                  </a:moveTo>
                  <a:lnTo>
                    <a:pt x="3927" y="31456"/>
                  </a:lnTo>
                  <a:lnTo>
                    <a:pt x="3759" y="20476"/>
                  </a:lnTo>
                  <a:lnTo>
                    <a:pt x="2114" y="10269"/>
                  </a:lnTo>
                  <a:lnTo>
                    <a:pt x="0" y="3938"/>
                  </a:lnTo>
                  <a:lnTo>
                    <a:pt x="6579" y="5060"/>
                  </a:lnTo>
                  <a:lnTo>
                    <a:pt x="16918" y="5124"/>
                  </a:lnTo>
                  <a:lnTo>
                    <a:pt x="27794" y="3611"/>
                  </a:lnTo>
                  <a:lnTo>
                    <a:pt x="35985" y="0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3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3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3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3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79217" y="1690461"/>
            <a:ext cx="165880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74" dirty="0">
                <a:latin typeface="Calibri"/>
                <a:cs typeface="Calibri"/>
              </a:rPr>
              <a:t>Discriminator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43804" y="1398538"/>
            <a:ext cx="128839" cy="315387"/>
            <a:chOff x="1202185" y="661715"/>
            <a:chExt cx="60960" cy="149225"/>
          </a:xfrm>
        </p:grpSpPr>
        <p:sp>
          <p:nvSpPr>
            <p:cNvPr id="35" name="object 35"/>
            <p:cNvSpPr/>
            <p:nvPr/>
          </p:nvSpPr>
          <p:spPr>
            <a:xfrm>
              <a:off x="1232630" y="6707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13501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1206313" y="665843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41624" y="1106094"/>
            <a:ext cx="153264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11" dirty="0">
                <a:latin typeface="Calibri"/>
                <a:cs typeface="Calibri"/>
              </a:rPr>
              <a:t>or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Fake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56148" y="2072159"/>
            <a:ext cx="546224" cy="479121"/>
            <a:chOff x="687562" y="980438"/>
            <a:chExt cx="258445" cy="226695"/>
          </a:xfrm>
        </p:grpSpPr>
        <p:sp>
          <p:nvSpPr>
            <p:cNvPr id="39" name="object 39"/>
            <p:cNvSpPr/>
            <p:nvPr/>
          </p:nvSpPr>
          <p:spPr>
            <a:xfrm>
              <a:off x="692623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0" y="210138"/>
                  </a:moveTo>
                  <a:lnTo>
                    <a:pt x="2451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905554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0" y="0"/>
                  </a:moveTo>
                  <a:lnTo>
                    <a:pt x="8190" y="3611"/>
                  </a:lnTo>
                  <a:lnTo>
                    <a:pt x="19067" y="5124"/>
                  </a:lnTo>
                  <a:lnTo>
                    <a:pt x="29406" y="5060"/>
                  </a:lnTo>
                  <a:lnTo>
                    <a:pt x="35985" y="3938"/>
                  </a:lnTo>
                  <a:lnTo>
                    <a:pt x="33870" y="10269"/>
                  </a:lnTo>
                  <a:lnTo>
                    <a:pt x="32226" y="20476"/>
                  </a:lnTo>
                  <a:lnTo>
                    <a:pt x="32058" y="31456"/>
                  </a:lnTo>
                  <a:lnTo>
                    <a:pt x="34374" y="40103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-3175695" y="653264"/>
            <a:ext cx="22224751" cy="300242"/>
          </a:xfrm>
          <a:prstGeom prst="rect">
            <a:avLst/>
          </a:prstGeom>
        </p:spPr>
        <p:txBody>
          <a:bodyPr vert="horz" wrap="square" lIns="0" tIns="14763" rIns="0" bIns="0" rtlCol="0" anchor="ctr">
            <a:spAutoFit/>
          </a:bodyPr>
          <a:lstStyle/>
          <a:p>
            <a:pPr marL="4836829" marR="10737">
              <a:lnSpc>
                <a:spcPct val="102600"/>
              </a:lnSpc>
              <a:spcBef>
                <a:spcPts val="116"/>
              </a:spcBef>
            </a:pPr>
            <a:r>
              <a:rPr sz="1800" spc="63" dirty="0"/>
              <a:t>So</a:t>
            </a:r>
            <a:r>
              <a:rPr sz="1800" spc="159" dirty="0"/>
              <a:t> </a:t>
            </a:r>
            <a:r>
              <a:rPr sz="1800" spc="11" dirty="0"/>
              <a:t>the</a:t>
            </a:r>
            <a:r>
              <a:rPr sz="1800" spc="211" dirty="0"/>
              <a:t> </a:t>
            </a:r>
            <a:r>
              <a:rPr sz="1800" spc="21" dirty="0"/>
              <a:t>overall</a:t>
            </a:r>
            <a:r>
              <a:rPr sz="1800" spc="201" dirty="0"/>
              <a:t> </a:t>
            </a:r>
            <a:r>
              <a:rPr sz="1800" spc="74" dirty="0"/>
              <a:t>training</a:t>
            </a:r>
            <a:r>
              <a:rPr sz="1800" spc="148" dirty="0"/>
              <a:t> </a:t>
            </a:r>
            <a:r>
              <a:rPr sz="1800" spc="-11" dirty="0"/>
              <a:t>proceeds</a:t>
            </a:r>
            <a:r>
              <a:rPr sz="1800" spc="232" dirty="0"/>
              <a:t> </a:t>
            </a:r>
            <a:r>
              <a:rPr sz="1800" spc="74" dirty="0"/>
              <a:t>by</a:t>
            </a:r>
            <a:r>
              <a:rPr sz="1800" spc="148" dirty="0"/>
              <a:t> </a:t>
            </a:r>
            <a:r>
              <a:rPr sz="1800" spc="53" dirty="0"/>
              <a:t>alternating </a:t>
            </a:r>
            <a:r>
              <a:rPr sz="1800" spc="-497" dirty="0"/>
              <a:t> </a:t>
            </a:r>
            <a:r>
              <a:rPr sz="1800" spc="-42" dirty="0"/>
              <a:t>between</a:t>
            </a:r>
            <a:r>
              <a:rPr sz="1800" spc="232" dirty="0"/>
              <a:t> </a:t>
            </a:r>
            <a:r>
              <a:rPr sz="1800" spc="-21" dirty="0"/>
              <a:t>these</a:t>
            </a:r>
            <a:r>
              <a:rPr sz="1800" spc="241" dirty="0"/>
              <a:t> </a:t>
            </a:r>
            <a:r>
              <a:rPr sz="1800" spc="-32" dirty="0"/>
              <a:t>two</a:t>
            </a:r>
            <a:r>
              <a:rPr sz="1800" spc="232" dirty="0"/>
              <a:t> </a:t>
            </a:r>
            <a:r>
              <a:rPr sz="1800" dirty="0"/>
              <a:t>step</a:t>
            </a: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1201371"/>
            <a:ext cx="133643" cy="13364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304525" y="1020725"/>
            <a:ext cx="5574977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b="1" spc="211" dirty="0">
                <a:latin typeface="Calibri"/>
                <a:cs typeface="Calibri"/>
              </a:rPr>
              <a:t>Step</a:t>
            </a:r>
            <a:r>
              <a:rPr sz="2325" b="1" spc="349" dirty="0">
                <a:latin typeface="Calibri"/>
                <a:cs typeface="Calibri"/>
              </a:rPr>
              <a:t> </a:t>
            </a:r>
            <a:r>
              <a:rPr sz="2325" b="1" spc="116" dirty="0">
                <a:latin typeface="Calibri"/>
                <a:cs typeface="Calibri"/>
              </a:rPr>
              <a:t>1:</a:t>
            </a:r>
            <a:r>
              <a:rPr sz="2325" b="1" spc="476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Gradient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63" dirty="0">
                <a:latin typeface="Calibri"/>
                <a:cs typeface="Calibri"/>
              </a:rPr>
              <a:t>Ascent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on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Discriminator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20841" y="1954809"/>
            <a:ext cx="159707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222" dirty="0">
                <a:latin typeface="Verdana"/>
                <a:cs typeface="Verdana"/>
              </a:rPr>
              <a:t>θ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97382" y="1892576"/>
            <a:ext cx="450937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i="1" spc="180" dirty="0">
                <a:latin typeface="Calibri"/>
                <a:cs typeface="Calibri"/>
              </a:rPr>
              <a:t>data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78226" y="1817031"/>
            <a:ext cx="325587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  <a:tabLst>
                <a:tab pos="1586330" algn="l"/>
                <a:tab pos="2529807" algn="l"/>
              </a:tabLst>
            </a:pPr>
            <a:r>
              <a:rPr sz="2536" i="1" baseline="3472" dirty="0">
                <a:latin typeface="Verdana"/>
                <a:cs typeface="Verdana"/>
              </a:rPr>
              <a:t>x</a:t>
            </a:r>
            <a:r>
              <a:rPr sz="2536" spc="268" baseline="3472" dirty="0">
                <a:latin typeface="Cambria"/>
                <a:cs typeface="Cambria"/>
              </a:rPr>
              <a:t>∼</a:t>
            </a:r>
            <a:r>
              <a:rPr sz="2536" i="1" spc="-237" baseline="3472" dirty="0">
                <a:latin typeface="Verdana"/>
                <a:cs typeface="Verdana"/>
              </a:rPr>
              <a:t>p	</a:t>
            </a:r>
            <a:r>
              <a:rPr sz="2536" i="1" spc="-332" baseline="3472" dirty="0">
                <a:latin typeface="Verdana"/>
                <a:cs typeface="Verdana"/>
              </a:rPr>
              <a:t>θ	</a:t>
            </a:r>
            <a:r>
              <a:rPr sz="1691" i="1" dirty="0">
                <a:latin typeface="Verdana"/>
                <a:cs typeface="Verdana"/>
              </a:rPr>
              <a:t>z</a:t>
            </a:r>
            <a:r>
              <a:rPr sz="1691" spc="180" dirty="0">
                <a:latin typeface="Cambria"/>
                <a:cs typeface="Cambria"/>
              </a:rPr>
              <a:t>∼</a:t>
            </a:r>
            <a:r>
              <a:rPr sz="1691" i="1" spc="-159" dirty="0">
                <a:latin typeface="Verdana"/>
                <a:cs typeface="Verdana"/>
              </a:rPr>
              <a:t>p</a:t>
            </a:r>
            <a:r>
              <a:rPr sz="1691" spc="180" dirty="0">
                <a:latin typeface="Calibri"/>
                <a:cs typeface="Calibri"/>
              </a:rPr>
              <a:t>(</a:t>
            </a:r>
            <a:r>
              <a:rPr sz="1691" i="1" dirty="0">
                <a:latin typeface="Verdana"/>
                <a:cs typeface="Verdana"/>
              </a:rPr>
              <a:t>z</a:t>
            </a:r>
            <a:r>
              <a:rPr sz="1691" spc="180" dirty="0">
                <a:latin typeface="Calibri"/>
                <a:cs typeface="Calibri"/>
              </a:rPr>
              <a:t>)</a:t>
            </a:r>
            <a:endParaRPr sz="1691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650705" y="1805142"/>
            <a:ext cx="658959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  <a:tabLst>
                <a:tab pos="495225" algn="l"/>
              </a:tabLst>
            </a:pPr>
            <a:r>
              <a:rPr sz="1691" i="1" spc="-222" dirty="0">
                <a:latin typeface="Verdana"/>
                <a:cs typeface="Verdana"/>
              </a:rPr>
              <a:t>θ	</a:t>
            </a:r>
            <a:r>
              <a:rPr sz="1691" i="1" spc="-275" dirty="0">
                <a:latin typeface="Verdana"/>
                <a:cs typeface="Verdana"/>
              </a:rPr>
              <a:t>φ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04525" y="1678554"/>
            <a:ext cx="6705004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  <a:tabLst>
                <a:tab pos="1890980" algn="l"/>
                <a:tab pos="4263764" algn="l"/>
              </a:tabLst>
            </a:pPr>
            <a:r>
              <a:rPr sz="2325" spc="95" dirty="0">
                <a:latin typeface="Calibri"/>
                <a:cs typeface="Calibri"/>
              </a:rPr>
              <a:t>max</a:t>
            </a:r>
            <a:r>
              <a:rPr sz="2325" spc="687" dirty="0">
                <a:latin typeface="Calibri"/>
                <a:cs typeface="Calibri"/>
              </a:rPr>
              <a:t> </a:t>
            </a:r>
            <a:r>
              <a:rPr sz="2325" spc="-53" dirty="0">
                <a:latin typeface="Calibri"/>
                <a:cs typeface="Calibri"/>
              </a:rPr>
              <a:t>[</a:t>
            </a:r>
            <a:r>
              <a:rPr sz="2325" spc="-53" dirty="0">
                <a:latin typeface="Microsoft Sans Serif"/>
                <a:cs typeface="Microsoft Sans Serif"/>
              </a:rPr>
              <a:t>E	</a:t>
            </a:r>
            <a:r>
              <a:rPr sz="2325" spc="21" dirty="0">
                <a:latin typeface="Calibri"/>
                <a:cs typeface="Calibri"/>
              </a:rPr>
              <a:t>log</a:t>
            </a:r>
            <a:r>
              <a:rPr sz="2325" spc="-106" dirty="0">
                <a:latin typeface="Calibri"/>
                <a:cs typeface="Calibri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 </a:t>
            </a:r>
            <a:r>
              <a:rPr sz="2325" spc="254" dirty="0">
                <a:latin typeface="Calibri"/>
                <a:cs typeface="Calibri"/>
              </a:rPr>
              <a:t>(</a:t>
            </a:r>
            <a:r>
              <a:rPr sz="2325" i="1" spc="254" dirty="0">
                <a:latin typeface="Calibri"/>
                <a:cs typeface="Calibri"/>
              </a:rPr>
              <a:t>x</a:t>
            </a:r>
            <a:r>
              <a:rPr sz="2325" spc="254" dirty="0">
                <a:latin typeface="Calibri"/>
                <a:cs typeface="Calibri"/>
              </a:rPr>
              <a:t>)+</a:t>
            </a:r>
            <a:r>
              <a:rPr sz="2325" spc="254" dirty="0">
                <a:latin typeface="Microsoft Sans Serif"/>
                <a:cs typeface="Microsoft Sans Serif"/>
              </a:rPr>
              <a:t>E	</a:t>
            </a:r>
            <a:r>
              <a:rPr sz="2325" spc="42" dirty="0">
                <a:latin typeface="Calibri"/>
                <a:cs typeface="Calibri"/>
              </a:rPr>
              <a:t>log(1</a:t>
            </a:r>
            <a:r>
              <a:rPr sz="2325" spc="42" dirty="0">
                <a:latin typeface="Lucida Sans Unicode"/>
                <a:cs typeface="Lucida Sans Unicode"/>
              </a:rPr>
              <a:t>−</a:t>
            </a:r>
            <a:r>
              <a:rPr sz="2325" i="1" spc="42" dirty="0">
                <a:latin typeface="Calibri"/>
                <a:cs typeface="Calibri"/>
              </a:rPr>
              <a:t>D</a:t>
            </a:r>
            <a:r>
              <a:rPr sz="2325" i="1" spc="423" dirty="0">
                <a:latin typeface="Calibri"/>
                <a:cs typeface="Calibri"/>
              </a:rPr>
              <a:t> </a:t>
            </a:r>
            <a:r>
              <a:rPr sz="2325" spc="264" dirty="0">
                <a:latin typeface="Calibri"/>
                <a:cs typeface="Calibri"/>
              </a:rPr>
              <a:t>(</a:t>
            </a:r>
            <a:r>
              <a:rPr sz="2325" i="1" spc="264" dirty="0">
                <a:latin typeface="Calibri"/>
                <a:cs typeface="Calibri"/>
              </a:rPr>
              <a:t>G</a:t>
            </a:r>
            <a:r>
              <a:rPr sz="2325" i="1" spc="592" dirty="0">
                <a:latin typeface="Calibri"/>
                <a:cs typeface="Calibri"/>
              </a:rPr>
              <a:t> </a:t>
            </a:r>
            <a:r>
              <a:rPr sz="2325" spc="148" dirty="0">
                <a:latin typeface="Calibri"/>
                <a:cs typeface="Calibri"/>
              </a:rPr>
              <a:t>(</a:t>
            </a:r>
            <a:r>
              <a:rPr sz="2325" i="1" spc="148" dirty="0">
                <a:latin typeface="Calibri"/>
                <a:cs typeface="Calibri"/>
              </a:rPr>
              <a:t>z</a:t>
            </a:r>
            <a:r>
              <a:rPr sz="2325" spc="148" dirty="0">
                <a:latin typeface="Calibri"/>
                <a:cs typeface="Calibri"/>
              </a:rPr>
              <a:t>)))]</a:t>
            </a:r>
            <a:endParaRPr sz="2325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2610093"/>
            <a:ext cx="133643" cy="133643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304525" y="2429446"/>
            <a:ext cx="5239458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b="1" spc="211" dirty="0">
                <a:latin typeface="Calibri"/>
                <a:cs typeface="Calibri"/>
              </a:rPr>
              <a:t>Step</a:t>
            </a:r>
            <a:r>
              <a:rPr sz="2325" b="1" spc="349" dirty="0">
                <a:latin typeface="Calibri"/>
                <a:cs typeface="Calibri"/>
              </a:rPr>
              <a:t> </a:t>
            </a:r>
            <a:r>
              <a:rPr sz="2325" b="1" spc="116" dirty="0">
                <a:latin typeface="Calibri"/>
                <a:cs typeface="Calibri"/>
              </a:rPr>
              <a:t>2:</a:t>
            </a:r>
            <a:r>
              <a:rPr sz="2325" b="1" spc="497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Gradient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Descent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on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Generator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97265" y="3363530"/>
            <a:ext cx="18923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275" dirty="0">
                <a:latin typeface="Verdana"/>
                <a:cs typeface="Verdana"/>
              </a:rPr>
              <a:t>φ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67125" y="3087276"/>
            <a:ext cx="4267796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80524">
              <a:spcBef>
                <a:spcPts val="190"/>
              </a:spcBef>
            </a:pPr>
            <a:r>
              <a:rPr sz="2325" spc="74" dirty="0">
                <a:latin typeface="Calibri"/>
                <a:cs typeface="Calibri"/>
              </a:rPr>
              <a:t>min   </a:t>
            </a:r>
            <a:r>
              <a:rPr sz="2325" spc="-21" dirty="0">
                <a:latin typeface="Microsoft Sans Serif"/>
                <a:cs typeface="Microsoft Sans Serif"/>
              </a:rPr>
              <a:t>E</a:t>
            </a:r>
            <a:r>
              <a:rPr sz="2536" i="1" baseline="-13888" dirty="0">
                <a:latin typeface="Verdana"/>
                <a:cs typeface="Verdana"/>
              </a:rPr>
              <a:t>z</a:t>
            </a:r>
            <a:r>
              <a:rPr sz="2536" spc="268" baseline="-13888" dirty="0">
                <a:latin typeface="Cambria"/>
                <a:cs typeface="Cambria"/>
              </a:rPr>
              <a:t>∼</a:t>
            </a:r>
            <a:r>
              <a:rPr sz="2536" i="1" spc="-237" baseline="-13888" dirty="0">
                <a:latin typeface="Verdana"/>
                <a:cs typeface="Verdana"/>
              </a:rPr>
              <a:t>p</a:t>
            </a:r>
            <a:r>
              <a:rPr sz="2536" spc="268" baseline="-13888" dirty="0">
                <a:latin typeface="Calibri"/>
                <a:cs typeface="Calibri"/>
              </a:rPr>
              <a:t>(</a:t>
            </a:r>
            <a:r>
              <a:rPr sz="2536" i="1" baseline="-13888" dirty="0">
                <a:latin typeface="Verdana"/>
                <a:cs typeface="Verdana"/>
              </a:rPr>
              <a:t>z</a:t>
            </a:r>
            <a:r>
              <a:rPr sz="2536" spc="268" baseline="-13888" dirty="0">
                <a:latin typeface="Calibri"/>
                <a:cs typeface="Calibri"/>
              </a:rPr>
              <a:t>)</a:t>
            </a:r>
            <a:r>
              <a:rPr sz="2536" spc="159" baseline="-13888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lo</a:t>
            </a:r>
            <a:r>
              <a:rPr sz="2325" spc="63" dirty="0">
                <a:latin typeface="Calibri"/>
                <a:cs typeface="Calibri"/>
              </a:rPr>
              <a:t>g</a:t>
            </a:r>
            <a:r>
              <a:rPr sz="2325" spc="74" dirty="0">
                <a:latin typeface="Calibri"/>
                <a:cs typeface="Calibri"/>
              </a:rPr>
              <a:t>(1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-431" dirty="0">
                <a:latin typeface="Lucida Sans Unicode"/>
                <a:cs typeface="Lucida Sans Unicode"/>
              </a:rPr>
              <a:t>−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536" i="1" spc="-332" baseline="-13888" dirty="0">
                <a:latin typeface="Verdana"/>
                <a:cs typeface="Verdana"/>
              </a:rPr>
              <a:t>θ</a:t>
            </a:r>
            <a:r>
              <a:rPr sz="2536" i="1" spc="-666" baseline="-13888" dirty="0">
                <a:latin typeface="Verdana"/>
                <a:cs typeface="Verdana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38" dirty="0">
                <a:latin typeface="Calibri"/>
                <a:cs typeface="Calibri"/>
              </a:rPr>
              <a:t>G</a:t>
            </a:r>
            <a:r>
              <a:rPr sz="2536" i="1" spc="-254" baseline="-13888" dirty="0">
                <a:latin typeface="Verdana"/>
                <a:cs typeface="Verdana"/>
              </a:rPr>
              <a:t>φ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80" dirty="0">
                <a:latin typeface="Calibri"/>
                <a:cs typeface="Calibri"/>
              </a:rPr>
              <a:t>)))</a:t>
            </a:r>
            <a:endParaRPr sz="2325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4060419"/>
            <a:ext cx="133643" cy="13364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5304525" y="3879745"/>
            <a:ext cx="6390958" cy="1199462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0737">
              <a:lnSpc>
                <a:spcPct val="102699"/>
              </a:lnSpc>
              <a:spcBef>
                <a:spcPts val="116"/>
              </a:spcBef>
            </a:pPr>
            <a:r>
              <a:rPr sz="2325" spc="148" dirty="0">
                <a:latin typeface="Calibri"/>
                <a:cs typeface="Calibri"/>
              </a:rPr>
              <a:t>In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practice,</a:t>
            </a:r>
            <a:r>
              <a:rPr sz="2325" spc="74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above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</a:t>
            </a:r>
            <a:r>
              <a:rPr sz="2325" spc="32" dirty="0">
                <a:latin typeface="Calibri"/>
                <a:cs typeface="Calibri"/>
              </a:rPr>
              <a:t> objective</a:t>
            </a:r>
            <a:r>
              <a:rPr sz="2325" spc="42" dirty="0">
                <a:latin typeface="Calibri"/>
                <a:cs typeface="Calibri"/>
              </a:rPr>
              <a:t> </a:t>
            </a:r>
            <a:r>
              <a:rPr sz="2325" spc="-32" dirty="0">
                <a:latin typeface="Calibri"/>
                <a:cs typeface="Calibri"/>
              </a:rPr>
              <a:t>does</a:t>
            </a:r>
            <a:r>
              <a:rPr sz="2325" spc="32" dirty="0">
                <a:latin typeface="Calibri"/>
                <a:cs typeface="Calibri"/>
              </a:rPr>
              <a:t> not </a:t>
            </a:r>
            <a:r>
              <a:rPr sz="2325" spc="-497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work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well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spc="-106" dirty="0">
                <a:latin typeface="Calibri"/>
                <a:cs typeface="Calibri"/>
              </a:rPr>
              <a:t>we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spc="-32" dirty="0">
                <a:latin typeface="Calibri"/>
                <a:cs typeface="Calibri"/>
              </a:rPr>
              <a:t>use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slightly</a:t>
            </a:r>
            <a:r>
              <a:rPr sz="2325" spc="159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modified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objective</a:t>
            </a:r>
            <a:endParaRPr sz="2325">
              <a:latin typeface="Calibri"/>
              <a:cs typeface="Calibri"/>
            </a:endParaRPr>
          </a:p>
          <a:p>
            <a:pPr marL="26841">
              <a:spcBef>
                <a:spcPts val="706"/>
              </a:spcBef>
            </a:pPr>
            <a:r>
              <a:rPr sz="2325" spc="148" dirty="0">
                <a:latin typeface="Calibri"/>
                <a:cs typeface="Calibri"/>
              </a:rPr>
              <a:t>Let</a:t>
            </a:r>
            <a:r>
              <a:rPr sz="2325" spc="190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us</a:t>
            </a:r>
            <a:r>
              <a:rPr sz="2325" spc="201" dirty="0">
                <a:latin typeface="Calibri"/>
                <a:cs typeface="Calibri"/>
              </a:rPr>
              <a:t> </a:t>
            </a:r>
            <a:r>
              <a:rPr sz="2325" spc="-95" dirty="0">
                <a:latin typeface="Calibri"/>
                <a:cs typeface="Calibri"/>
              </a:rPr>
              <a:t>see</a:t>
            </a:r>
            <a:r>
              <a:rPr sz="2325" spc="21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why</a:t>
            </a:r>
            <a:endParaRPr sz="2325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1330" y="4867999"/>
            <a:ext cx="133643" cy="13364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2983" y="6597315"/>
            <a:ext cx="12173957" cy="250968"/>
            <a:chOff x="0" y="3121507"/>
            <a:chExt cx="5760085" cy="118745"/>
          </a:xfrm>
        </p:grpSpPr>
        <p:sp>
          <p:nvSpPr>
            <p:cNvPr id="58" name="object 5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9" name="object 5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1583579" y="6356568"/>
            <a:ext cx="54488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159" dirty="0">
                <a:solidFill>
                  <a:srgbClr val="ADADE0"/>
                </a:solidFill>
                <a:latin typeface="Calibri"/>
                <a:cs typeface="Calibri"/>
              </a:rPr>
              <a:t>12/38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4294967295"/>
          </p:nvPr>
        </p:nvSpPr>
        <p:spPr>
          <a:xfrm>
            <a:off x="4247265" y="6622863"/>
            <a:ext cx="164135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pc="159" dirty="0"/>
              <a:t>Mitesh</a:t>
            </a:r>
            <a:r>
              <a:rPr spc="190" dirty="0"/>
              <a:t> </a:t>
            </a:r>
            <a:r>
              <a:rPr spc="201" dirty="0"/>
              <a:t>M.</a:t>
            </a:r>
            <a:r>
              <a:rPr spc="190" dirty="0"/>
              <a:t> </a:t>
            </a:r>
            <a:r>
              <a:rPr spc="222" dirty="0"/>
              <a:t>Khapra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6291298" y="6622863"/>
            <a:ext cx="32907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20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CS7015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8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(Deep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9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Learning)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9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:</a:t>
            </a:r>
            <a:r>
              <a:rPr sz="1268" spc="37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69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Lecture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27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23</a:t>
            </a:r>
            <a:endParaRPr sz="126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1474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" y="0"/>
            <a:ext cx="12173768" cy="1016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9705" y="1247284"/>
            <a:ext cx="3658495" cy="3041141"/>
            <a:chOff x="613542" y="590150"/>
            <a:chExt cx="1731010" cy="1438910"/>
          </a:xfrm>
        </p:grpSpPr>
        <p:sp>
          <p:nvSpPr>
            <p:cNvPr id="4" name="object 4"/>
            <p:cNvSpPr/>
            <p:nvPr/>
          </p:nvSpPr>
          <p:spPr>
            <a:xfrm>
              <a:off x="759385" y="592055"/>
              <a:ext cx="1439545" cy="1435100"/>
            </a:xfrm>
            <a:custGeom>
              <a:avLst/>
              <a:gdLst/>
              <a:ahLst/>
              <a:cxnLst/>
              <a:rect l="l" t="t" r="r" b="b"/>
              <a:pathLst>
                <a:path w="1439545" h="1435100">
                  <a:moveTo>
                    <a:pt x="0" y="1434813"/>
                  </a:moveTo>
                  <a:lnTo>
                    <a:pt x="0" y="1397008"/>
                  </a:lnTo>
                </a:path>
                <a:path w="1439545" h="1435100">
                  <a:moveTo>
                    <a:pt x="287886" y="1434813"/>
                  </a:moveTo>
                  <a:lnTo>
                    <a:pt x="287886" y="1397008"/>
                  </a:lnTo>
                </a:path>
                <a:path w="1439545" h="1435100">
                  <a:moveTo>
                    <a:pt x="575774" y="1434813"/>
                  </a:moveTo>
                  <a:lnTo>
                    <a:pt x="575774" y="1397008"/>
                  </a:lnTo>
                </a:path>
                <a:path w="1439545" h="1435100">
                  <a:moveTo>
                    <a:pt x="863661" y="1434813"/>
                  </a:moveTo>
                  <a:lnTo>
                    <a:pt x="863661" y="1397008"/>
                  </a:lnTo>
                </a:path>
                <a:path w="1439545" h="1435100">
                  <a:moveTo>
                    <a:pt x="1151548" y="1434813"/>
                  </a:moveTo>
                  <a:lnTo>
                    <a:pt x="1151548" y="1397008"/>
                  </a:lnTo>
                </a:path>
                <a:path w="1439545" h="1435100">
                  <a:moveTo>
                    <a:pt x="1439435" y="1434813"/>
                  </a:moveTo>
                  <a:lnTo>
                    <a:pt x="1439435" y="1397008"/>
                  </a:lnTo>
                </a:path>
                <a:path w="1439545" h="1435100">
                  <a:moveTo>
                    <a:pt x="0" y="0"/>
                  </a:moveTo>
                  <a:lnTo>
                    <a:pt x="0" y="37805"/>
                  </a:lnTo>
                </a:path>
                <a:path w="1439545" h="1435100">
                  <a:moveTo>
                    <a:pt x="287886" y="0"/>
                  </a:moveTo>
                  <a:lnTo>
                    <a:pt x="287886" y="37805"/>
                  </a:lnTo>
                </a:path>
                <a:path w="1439545" h="1435100">
                  <a:moveTo>
                    <a:pt x="575774" y="0"/>
                  </a:moveTo>
                  <a:lnTo>
                    <a:pt x="575774" y="3780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" name="object 5"/>
            <p:cNvSpPr/>
            <p:nvPr/>
          </p:nvSpPr>
          <p:spPr>
            <a:xfrm>
              <a:off x="1623046" y="592055"/>
              <a:ext cx="575945" cy="30480"/>
            </a:xfrm>
            <a:custGeom>
              <a:avLst/>
              <a:gdLst/>
              <a:ahLst/>
              <a:cxnLst/>
              <a:rect l="l" t="t" r="r" b="b"/>
              <a:pathLst>
                <a:path w="575944" h="30479">
                  <a:moveTo>
                    <a:pt x="0" y="0"/>
                  </a:moveTo>
                  <a:lnTo>
                    <a:pt x="0" y="30474"/>
                  </a:lnTo>
                </a:path>
                <a:path w="575944" h="30479">
                  <a:moveTo>
                    <a:pt x="287887" y="0"/>
                  </a:moveTo>
                  <a:lnTo>
                    <a:pt x="287887" y="30474"/>
                  </a:lnTo>
                </a:path>
                <a:path w="575944" h="30479">
                  <a:moveTo>
                    <a:pt x="575774" y="0"/>
                  </a:moveTo>
                  <a:lnTo>
                    <a:pt x="575774" y="30474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615447" y="592055"/>
              <a:ext cx="1727200" cy="1435100"/>
            </a:xfrm>
            <a:custGeom>
              <a:avLst/>
              <a:gdLst/>
              <a:ahLst/>
              <a:cxnLst/>
              <a:rect l="l" t="t" r="r" b="b"/>
              <a:pathLst>
                <a:path w="1727200" h="1435100">
                  <a:moveTo>
                    <a:pt x="0" y="1434813"/>
                  </a:moveTo>
                  <a:lnTo>
                    <a:pt x="37798" y="1434813"/>
                  </a:lnTo>
                </a:path>
                <a:path w="1727200" h="1435100">
                  <a:moveTo>
                    <a:pt x="0" y="1076110"/>
                  </a:moveTo>
                  <a:lnTo>
                    <a:pt x="37798" y="1076110"/>
                  </a:lnTo>
                </a:path>
                <a:path w="1727200" h="1435100">
                  <a:moveTo>
                    <a:pt x="0" y="717406"/>
                  </a:moveTo>
                  <a:lnTo>
                    <a:pt x="37798" y="717406"/>
                  </a:lnTo>
                </a:path>
                <a:path w="1727200" h="1435100">
                  <a:moveTo>
                    <a:pt x="0" y="358703"/>
                  </a:moveTo>
                  <a:lnTo>
                    <a:pt x="37798" y="358703"/>
                  </a:lnTo>
                </a:path>
                <a:path w="1727200" h="1435100">
                  <a:moveTo>
                    <a:pt x="0" y="0"/>
                  </a:moveTo>
                  <a:lnTo>
                    <a:pt x="37798" y="0"/>
                  </a:lnTo>
                </a:path>
                <a:path w="1727200" h="1435100">
                  <a:moveTo>
                    <a:pt x="1727165" y="1434813"/>
                  </a:moveTo>
                  <a:lnTo>
                    <a:pt x="1689367" y="1434813"/>
                  </a:lnTo>
                </a:path>
                <a:path w="1727200" h="1435100">
                  <a:moveTo>
                    <a:pt x="1727165" y="1076110"/>
                  </a:moveTo>
                  <a:lnTo>
                    <a:pt x="1689367" y="1076110"/>
                  </a:lnTo>
                </a:path>
                <a:path w="1727200" h="1435100">
                  <a:moveTo>
                    <a:pt x="1727165" y="717406"/>
                  </a:moveTo>
                  <a:lnTo>
                    <a:pt x="1689367" y="717406"/>
                  </a:lnTo>
                </a:path>
                <a:path w="1727200" h="1435100">
                  <a:moveTo>
                    <a:pt x="1727165" y="358703"/>
                  </a:moveTo>
                  <a:lnTo>
                    <a:pt x="1689367" y="358703"/>
                  </a:lnTo>
                </a:path>
                <a:path w="1727200" h="1435100">
                  <a:moveTo>
                    <a:pt x="1727165" y="0"/>
                  </a:moveTo>
                  <a:lnTo>
                    <a:pt x="1689367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615447" y="592055"/>
              <a:ext cx="1727200" cy="1435100"/>
            </a:xfrm>
            <a:custGeom>
              <a:avLst/>
              <a:gdLst/>
              <a:ahLst/>
              <a:cxnLst/>
              <a:rect l="l" t="t" r="r" b="b"/>
              <a:pathLst>
                <a:path w="1727200" h="1435100">
                  <a:moveTo>
                    <a:pt x="0" y="1434813"/>
                  </a:moveTo>
                  <a:lnTo>
                    <a:pt x="0" y="0"/>
                  </a:lnTo>
                  <a:lnTo>
                    <a:pt x="1727165" y="0"/>
                  </a:lnTo>
                  <a:lnTo>
                    <a:pt x="1727165" y="1434813"/>
                  </a:lnTo>
                  <a:lnTo>
                    <a:pt x="0" y="1434813"/>
                  </a:lnTo>
                  <a:close/>
                </a:path>
              </a:pathLst>
            </a:custGeom>
            <a:ln w="3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9867" y="4256182"/>
            <a:ext cx="157023" cy="273727"/>
          </a:xfrm>
          <a:prstGeom prst="rect">
            <a:avLst/>
          </a:prstGeom>
        </p:spPr>
        <p:txBody>
          <a:bodyPr vert="horz" wrap="square" lIns="0" tIns="29526" rIns="0" bIns="0" rtlCol="0">
            <a:spAutoFit/>
          </a:bodyPr>
          <a:lstStyle/>
          <a:p>
            <a:pPr marL="26841">
              <a:spcBef>
                <a:spcPts val="232"/>
              </a:spcBef>
            </a:pPr>
            <a:r>
              <a:rPr sz="1585" dirty="0">
                <a:latin typeface="Calibri"/>
                <a:cs typeface="Calibri"/>
              </a:rPr>
              <a:t>0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74" y="4256182"/>
            <a:ext cx="157023" cy="273727"/>
          </a:xfrm>
          <a:prstGeom prst="rect">
            <a:avLst/>
          </a:prstGeom>
        </p:spPr>
        <p:txBody>
          <a:bodyPr vert="horz" wrap="square" lIns="0" tIns="29526" rIns="0" bIns="0" rtlCol="0">
            <a:spAutoFit/>
          </a:bodyPr>
          <a:lstStyle/>
          <a:p>
            <a:pPr marL="26841">
              <a:spcBef>
                <a:spcPts val="232"/>
              </a:spcBef>
            </a:pPr>
            <a:r>
              <a:rPr sz="1585" dirty="0">
                <a:latin typeface="Calibri"/>
                <a:cs typeface="Calibri"/>
              </a:rPr>
              <a:t>1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933" y="4109533"/>
            <a:ext cx="316730" cy="273727"/>
          </a:xfrm>
          <a:prstGeom prst="rect">
            <a:avLst/>
          </a:prstGeom>
        </p:spPr>
        <p:txBody>
          <a:bodyPr vert="horz" wrap="square" lIns="0" tIns="29526" rIns="0" bIns="0" rtlCol="0">
            <a:spAutoFit/>
          </a:bodyPr>
          <a:lstStyle/>
          <a:p>
            <a:pPr marL="26841">
              <a:spcBef>
                <a:spcPts val="232"/>
              </a:spcBef>
            </a:pPr>
            <a:r>
              <a:rPr sz="1585" spc="-137" dirty="0">
                <a:latin typeface="Lucida Sans Unicode"/>
                <a:cs typeface="Lucida Sans Unicode"/>
              </a:rPr>
              <a:t>−</a:t>
            </a:r>
            <a:r>
              <a:rPr sz="1585" spc="-137" dirty="0">
                <a:latin typeface="Calibri"/>
                <a:cs typeface="Calibri"/>
              </a:rPr>
              <a:t>4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933" y="3351415"/>
            <a:ext cx="316730" cy="273727"/>
          </a:xfrm>
          <a:prstGeom prst="rect">
            <a:avLst/>
          </a:prstGeom>
        </p:spPr>
        <p:txBody>
          <a:bodyPr vert="horz" wrap="square" lIns="0" tIns="29526" rIns="0" bIns="0" rtlCol="0">
            <a:spAutoFit/>
          </a:bodyPr>
          <a:lstStyle/>
          <a:p>
            <a:pPr marL="26841">
              <a:spcBef>
                <a:spcPts val="232"/>
              </a:spcBef>
            </a:pPr>
            <a:r>
              <a:rPr sz="1585" spc="-137" dirty="0">
                <a:latin typeface="Lucida Sans Unicode"/>
                <a:cs typeface="Lucida Sans Unicode"/>
              </a:rPr>
              <a:t>−</a:t>
            </a:r>
            <a:r>
              <a:rPr sz="1585" spc="-137" dirty="0">
                <a:latin typeface="Calibri"/>
                <a:cs typeface="Calibri"/>
              </a:rPr>
              <a:t>2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339" y="2601846"/>
            <a:ext cx="157023" cy="273727"/>
          </a:xfrm>
          <a:prstGeom prst="rect">
            <a:avLst/>
          </a:prstGeom>
        </p:spPr>
        <p:txBody>
          <a:bodyPr vert="horz" wrap="square" lIns="0" tIns="29526" rIns="0" bIns="0" rtlCol="0">
            <a:spAutoFit/>
          </a:bodyPr>
          <a:lstStyle/>
          <a:p>
            <a:pPr marL="26841">
              <a:spcBef>
                <a:spcPts val="232"/>
              </a:spcBef>
            </a:pPr>
            <a:r>
              <a:rPr sz="1585" dirty="0">
                <a:latin typeface="Calibri"/>
                <a:cs typeface="Calibri"/>
              </a:rPr>
              <a:t>0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2339" y="1843745"/>
            <a:ext cx="157023" cy="273727"/>
          </a:xfrm>
          <a:prstGeom prst="rect">
            <a:avLst/>
          </a:prstGeom>
        </p:spPr>
        <p:txBody>
          <a:bodyPr vert="horz" wrap="square" lIns="0" tIns="29526" rIns="0" bIns="0" rtlCol="0">
            <a:spAutoFit/>
          </a:bodyPr>
          <a:lstStyle/>
          <a:p>
            <a:pPr marL="26841">
              <a:spcBef>
                <a:spcPts val="232"/>
              </a:spcBef>
            </a:pPr>
            <a:r>
              <a:rPr sz="1585" dirty="0">
                <a:latin typeface="Calibri"/>
                <a:cs typeface="Calibri"/>
              </a:rPr>
              <a:t>2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2339" y="1085627"/>
            <a:ext cx="157023" cy="273727"/>
          </a:xfrm>
          <a:prstGeom prst="rect">
            <a:avLst/>
          </a:prstGeom>
        </p:spPr>
        <p:txBody>
          <a:bodyPr vert="horz" wrap="square" lIns="0" tIns="29526" rIns="0" bIns="0" rtlCol="0">
            <a:spAutoFit/>
          </a:bodyPr>
          <a:lstStyle/>
          <a:p>
            <a:pPr marL="26841">
              <a:spcBef>
                <a:spcPts val="232"/>
              </a:spcBef>
            </a:pPr>
            <a:r>
              <a:rPr sz="1585" dirty="0">
                <a:latin typeface="Calibri"/>
                <a:cs typeface="Calibri"/>
              </a:rPr>
              <a:t>4</a:t>
            </a:r>
            <a:endParaRPr sz="1585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03920" y="1247284"/>
            <a:ext cx="3050535" cy="3041141"/>
            <a:chOff x="757480" y="590150"/>
            <a:chExt cx="1443355" cy="1438910"/>
          </a:xfrm>
        </p:grpSpPr>
        <p:sp>
          <p:nvSpPr>
            <p:cNvPr id="16" name="object 16"/>
            <p:cNvSpPr/>
            <p:nvPr/>
          </p:nvSpPr>
          <p:spPr>
            <a:xfrm>
              <a:off x="759385" y="1309461"/>
              <a:ext cx="1349375" cy="717550"/>
            </a:xfrm>
            <a:custGeom>
              <a:avLst/>
              <a:gdLst/>
              <a:ahLst/>
              <a:cxnLst/>
              <a:rect l="l" t="t" r="r" b="b"/>
              <a:pathLst>
                <a:path w="1349375" h="717550">
                  <a:moveTo>
                    <a:pt x="0" y="0"/>
                  </a:moveTo>
                  <a:lnTo>
                    <a:pt x="43614" y="7967"/>
                  </a:lnTo>
                  <a:lnTo>
                    <a:pt x="87229" y="16179"/>
                  </a:lnTo>
                  <a:lnTo>
                    <a:pt x="130844" y="24667"/>
                  </a:lnTo>
                  <a:lnTo>
                    <a:pt x="174459" y="33441"/>
                  </a:lnTo>
                  <a:lnTo>
                    <a:pt x="218074" y="42522"/>
                  </a:lnTo>
                  <a:lnTo>
                    <a:pt x="261689" y="51925"/>
                  </a:lnTo>
                  <a:lnTo>
                    <a:pt x="290765" y="58461"/>
                  </a:lnTo>
                  <a:lnTo>
                    <a:pt x="305304" y="61736"/>
                  </a:lnTo>
                  <a:lnTo>
                    <a:pt x="348918" y="71868"/>
                  </a:lnTo>
                  <a:lnTo>
                    <a:pt x="392533" y="82435"/>
                  </a:lnTo>
                  <a:lnTo>
                    <a:pt x="436148" y="93424"/>
                  </a:lnTo>
                  <a:lnTo>
                    <a:pt x="479763" y="104945"/>
                  </a:lnTo>
                  <a:lnTo>
                    <a:pt x="523378" y="116971"/>
                  </a:lnTo>
                  <a:lnTo>
                    <a:pt x="566993" y="129601"/>
                  </a:lnTo>
                  <a:lnTo>
                    <a:pt x="610608" y="142855"/>
                  </a:lnTo>
                  <a:lnTo>
                    <a:pt x="654222" y="156839"/>
                  </a:lnTo>
                  <a:lnTo>
                    <a:pt x="697837" y="171628"/>
                  </a:lnTo>
                  <a:lnTo>
                    <a:pt x="741452" y="187314"/>
                  </a:lnTo>
                  <a:lnTo>
                    <a:pt x="785067" y="204023"/>
                  </a:lnTo>
                  <a:lnTo>
                    <a:pt x="828682" y="221867"/>
                  </a:lnTo>
                  <a:lnTo>
                    <a:pt x="872297" y="241086"/>
                  </a:lnTo>
                  <a:lnTo>
                    <a:pt x="915912" y="261799"/>
                  </a:lnTo>
                  <a:lnTo>
                    <a:pt x="959526" y="284272"/>
                  </a:lnTo>
                  <a:lnTo>
                    <a:pt x="1003141" y="308915"/>
                  </a:lnTo>
                  <a:lnTo>
                    <a:pt x="1046756" y="336176"/>
                  </a:lnTo>
                  <a:lnTo>
                    <a:pt x="1090371" y="366630"/>
                  </a:lnTo>
                  <a:lnTo>
                    <a:pt x="1133986" y="401173"/>
                  </a:lnTo>
                  <a:lnTo>
                    <a:pt x="1163062" y="427090"/>
                  </a:lnTo>
                  <a:lnTo>
                    <a:pt x="1192139" y="455858"/>
                  </a:lnTo>
                  <a:lnTo>
                    <a:pt x="1221216" y="488195"/>
                  </a:lnTo>
                  <a:lnTo>
                    <a:pt x="1250292" y="525195"/>
                  </a:lnTo>
                  <a:lnTo>
                    <a:pt x="1279369" y="568419"/>
                  </a:lnTo>
                  <a:lnTo>
                    <a:pt x="1308445" y="620305"/>
                  </a:lnTo>
                  <a:lnTo>
                    <a:pt x="1337522" y="685266"/>
                  </a:lnTo>
                  <a:lnTo>
                    <a:pt x="1349257" y="717406"/>
                  </a:lnTo>
                </a:path>
              </a:pathLst>
            </a:custGeom>
            <a:ln w="35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64" y="592055"/>
              <a:ext cx="1349375" cy="717550"/>
            </a:xfrm>
            <a:custGeom>
              <a:avLst/>
              <a:gdLst/>
              <a:ahLst/>
              <a:cxnLst/>
              <a:rect l="l" t="t" r="r" b="b"/>
              <a:pathLst>
                <a:path w="1349375" h="717550">
                  <a:moveTo>
                    <a:pt x="0" y="0"/>
                  </a:moveTo>
                  <a:lnTo>
                    <a:pt x="26127" y="66360"/>
                  </a:lnTo>
                  <a:lnTo>
                    <a:pt x="55203" y="124093"/>
                  </a:lnTo>
                  <a:lnTo>
                    <a:pt x="84280" y="171281"/>
                  </a:lnTo>
                  <a:lnTo>
                    <a:pt x="113356" y="211168"/>
                  </a:lnTo>
                  <a:lnTo>
                    <a:pt x="142433" y="245711"/>
                  </a:lnTo>
                  <a:lnTo>
                    <a:pt x="171510" y="276201"/>
                  </a:lnTo>
                  <a:lnTo>
                    <a:pt x="200586" y="303481"/>
                  </a:lnTo>
                  <a:lnTo>
                    <a:pt x="229663" y="328142"/>
                  </a:lnTo>
                  <a:lnTo>
                    <a:pt x="273278" y="361214"/>
                  </a:lnTo>
                  <a:lnTo>
                    <a:pt x="316893" y="390538"/>
                  </a:lnTo>
                  <a:lnTo>
                    <a:pt x="360507" y="416885"/>
                  </a:lnTo>
                  <a:lnTo>
                    <a:pt x="404122" y="440774"/>
                  </a:lnTo>
                  <a:lnTo>
                    <a:pt x="447737" y="462655"/>
                  </a:lnTo>
                  <a:lnTo>
                    <a:pt x="491352" y="482852"/>
                  </a:lnTo>
                  <a:lnTo>
                    <a:pt x="534967" y="501564"/>
                  </a:lnTo>
                  <a:lnTo>
                    <a:pt x="578582" y="519022"/>
                  </a:lnTo>
                  <a:lnTo>
                    <a:pt x="622197" y="535368"/>
                  </a:lnTo>
                  <a:lnTo>
                    <a:pt x="665811" y="550747"/>
                  </a:lnTo>
                  <a:lnTo>
                    <a:pt x="709426" y="565261"/>
                  </a:lnTo>
                  <a:lnTo>
                    <a:pt x="753041" y="578990"/>
                  </a:lnTo>
                  <a:lnTo>
                    <a:pt x="796656" y="592050"/>
                  </a:lnTo>
                  <a:lnTo>
                    <a:pt x="840271" y="604463"/>
                  </a:lnTo>
                  <a:lnTo>
                    <a:pt x="883886" y="616334"/>
                  </a:lnTo>
                  <a:lnTo>
                    <a:pt x="927500" y="627646"/>
                  </a:lnTo>
                  <a:lnTo>
                    <a:pt x="971115" y="638513"/>
                  </a:lnTo>
                  <a:lnTo>
                    <a:pt x="1014730" y="648907"/>
                  </a:lnTo>
                  <a:lnTo>
                    <a:pt x="1058345" y="658950"/>
                  </a:lnTo>
                  <a:lnTo>
                    <a:pt x="1101960" y="668625"/>
                  </a:lnTo>
                  <a:lnTo>
                    <a:pt x="1145575" y="677918"/>
                  </a:lnTo>
                  <a:lnTo>
                    <a:pt x="1189190" y="686890"/>
                  </a:lnTo>
                  <a:lnTo>
                    <a:pt x="1232804" y="695570"/>
                  </a:lnTo>
                  <a:lnTo>
                    <a:pt x="1276419" y="703965"/>
                  </a:lnTo>
                  <a:lnTo>
                    <a:pt x="1320034" y="712091"/>
                  </a:lnTo>
                  <a:lnTo>
                    <a:pt x="1334573" y="714746"/>
                  </a:lnTo>
                  <a:lnTo>
                    <a:pt x="1349111" y="717375"/>
                  </a:lnTo>
                </a:path>
              </a:pathLst>
            </a:custGeom>
            <a:ln w="354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58588" y="4199739"/>
            <a:ext cx="2141951" cy="638678"/>
          </a:xfrm>
          <a:prstGeom prst="rect">
            <a:avLst/>
          </a:prstGeom>
        </p:spPr>
        <p:txBody>
          <a:bodyPr vert="horz" wrap="square" lIns="0" tIns="85893" rIns="0" bIns="0" rtlCol="0">
            <a:spAutoFit/>
          </a:bodyPr>
          <a:lstStyle/>
          <a:p>
            <a:pPr algn="ctr">
              <a:spcBef>
                <a:spcPts val="676"/>
              </a:spcBef>
              <a:tabLst>
                <a:tab pos="607959" algn="l"/>
                <a:tab pos="1215918" algn="l"/>
                <a:tab pos="1823877" algn="l"/>
              </a:tabLst>
            </a:pPr>
            <a:r>
              <a:rPr sz="1585" spc="11" dirty="0">
                <a:latin typeface="Calibri"/>
                <a:cs typeface="Calibri"/>
              </a:rPr>
              <a:t>0</a:t>
            </a:r>
            <a:r>
              <a:rPr sz="1585" i="1" spc="11" dirty="0">
                <a:latin typeface="Calibri"/>
                <a:cs typeface="Calibri"/>
              </a:rPr>
              <a:t>.</a:t>
            </a:r>
            <a:r>
              <a:rPr sz="1585" spc="11" dirty="0">
                <a:latin typeface="Calibri"/>
                <a:cs typeface="Calibri"/>
              </a:rPr>
              <a:t>2	0</a:t>
            </a:r>
            <a:r>
              <a:rPr sz="1585" i="1" spc="11" dirty="0">
                <a:latin typeface="Calibri"/>
                <a:cs typeface="Calibri"/>
              </a:rPr>
              <a:t>.</a:t>
            </a:r>
            <a:r>
              <a:rPr sz="1585" spc="11" dirty="0">
                <a:latin typeface="Calibri"/>
                <a:cs typeface="Calibri"/>
              </a:rPr>
              <a:t>4	0</a:t>
            </a:r>
            <a:r>
              <a:rPr sz="1585" i="1" spc="11" dirty="0">
                <a:latin typeface="Calibri"/>
                <a:cs typeface="Calibri"/>
              </a:rPr>
              <a:t>.</a:t>
            </a:r>
            <a:r>
              <a:rPr sz="1585" spc="11" dirty="0">
                <a:latin typeface="Calibri"/>
                <a:cs typeface="Calibri"/>
              </a:rPr>
              <a:t>6	0</a:t>
            </a:r>
            <a:r>
              <a:rPr sz="1585" i="1" spc="11" dirty="0">
                <a:latin typeface="Calibri"/>
                <a:cs typeface="Calibri"/>
              </a:rPr>
              <a:t>.</a:t>
            </a:r>
            <a:r>
              <a:rPr sz="1585" spc="11" dirty="0">
                <a:latin typeface="Calibri"/>
                <a:cs typeface="Calibri"/>
              </a:rPr>
              <a:t>8</a:t>
            </a:r>
            <a:endParaRPr sz="1585">
              <a:latin typeface="Calibri"/>
              <a:cs typeface="Calibri"/>
            </a:endParaRPr>
          </a:p>
          <a:p>
            <a:pPr algn="ctr">
              <a:spcBef>
                <a:spcPts val="484"/>
              </a:spcBef>
            </a:pPr>
            <a:r>
              <a:rPr sz="1585" i="1" spc="201" dirty="0">
                <a:latin typeface="Calibri"/>
                <a:cs typeface="Calibri"/>
              </a:rPr>
              <a:t>D</a:t>
            </a:r>
            <a:r>
              <a:rPr sz="1585" spc="201" dirty="0">
                <a:latin typeface="Calibri"/>
                <a:cs typeface="Calibri"/>
              </a:rPr>
              <a:t>(</a:t>
            </a:r>
            <a:r>
              <a:rPr sz="1585" i="1" spc="201" dirty="0">
                <a:latin typeface="Calibri"/>
                <a:cs typeface="Calibri"/>
              </a:rPr>
              <a:t>G</a:t>
            </a:r>
            <a:r>
              <a:rPr sz="1585" spc="201" dirty="0">
                <a:latin typeface="Calibri"/>
                <a:cs typeface="Calibri"/>
              </a:rPr>
              <a:t>(</a:t>
            </a:r>
            <a:r>
              <a:rPr sz="1585" i="1" spc="201" dirty="0">
                <a:latin typeface="Calibri"/>
                <a:cs typeface="Calibri"/>
              </a:rPr>
              <a:t>z</a:t>
            </a:r>
            <a:r>
              <a:rPr sz="1585" spc="201" dirty="0">
                <a:latin typeface="Calibri"/>
                <a:cs typeface="Calibri"/>
              </a:rPr>
              <a:t>))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034" y="2525351"/>
            <a:ext cx="218008" cy="48583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6841">
              <a:lnSpc>
                <a:spcPts val="1744"/>
              </a:lnSpc>
            </a:pPr>
            <a:r>
              <a:rPr sz="1585" i="1" dirty="0">
                <a:latin typeface="Calibri"/>
                <a:cs typeface="Calibri"/>
              </a:rPr>
              <a:t>Loss</a:t>
            </a:r>
            <a:endParaRPr sz="1585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65638" y="1311972"/>
            <a:ext cx="2015794" cy="601249"/>
            <a:chOff x="1354460" y="620757"/>
            <a:chExt cx="953769" cy="284480"/>
          </a:xfrm>
        </p:grpSpPr>
        <p:sp>
          <p:nvSpPr>
            <p:cNvPr id="21" name="object 21"/>
            <p:cNvSpPr/>
            <p:nvPr/>
          </p:nvSpPr>
          <p:spPr>
            <a:xfrm>
              <a:off x="1356232" y="622529"/>
              <a:ext cx="950594" cy="281305"/>
            </a:xfrm>
            <a:custGeom>
              <a:avLst/>
              <a:gdLst/>
              <a:ahLst/>
              <a:cxnLst/>
              <a:rect l="l" t="t" r="r" b="b"/>
              <a:pathLst>
                <a:path w="950594" h="281305">
                  <a:moveTo>
                    <a:pt x="950058" y="0"/>
                  </a:moveTo>
                  <a:lnTo>
                    <a:pt x="0" y="0"/>
                  </a:lnTo>
                  <a:lnTo>
                    <a:pt x="0" y="280850"/>
                  </a:lnTo>
                  <a:lnTo>
                    <a:pt x="950058" y="280850"/>
                  </a:lnTo>
                  <a:lnTo>
                    <a:pt x="950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6232" y="622529"/>
              <a:ext cx="950594" cy="281305"/>
            </a:xfrm>
            <a:custGeom>
              <a:avLst/>
              <a:gdLst/>
              <a:ahLst/>
              <a:cxnLst/>
              <a:rect l="l" t="t" r="r" b="b"/>
              <a:pathLst>
                <a:path w="950594" h="281305">
                  <a:moveTo>
                    <a:pt x="0" y="280850"/>
                  </a:moveTo>
                  <a:lnTo>
                    <a:pt x="950058" y="280850"/>
                  </a:lnTo>
                  <a:lnTo>
                    <a:pt x="950058" y="0"/>
                  </a:lnTo>
                  <a:lnTo>
                    <a:pt x="0" y="0"/>
                  </a:lnTo>
                  <a:lnTo>
                    <a:pt x="0" y="280850"/>
                  </a:lnTo>
                  <a:close/>
                </a:path>
              </a:pathLst>
            </a:custGeom>
            <a:ln w="3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4565" y="701638"/>
              <a:ext cx="151765" cy="0"/>
            </a:xfrm>
            <a:custGeom>
              <a:avLst/>
              <a:gdLst/>
              <a:ahLst/>
              <a:cxnLst/>
              <a:rect l="l" t="t" r="r" b="b"/>
              <a:pathLst>
                <a:path w="151765">
                  <a:moveTo>
                    <a:pt x="0" y="0"/>
                  </a:moveTo>
                  <a:lnTo>
                    <a:pt x="75601" y="0"/>
                  </a:lnTo>
                  <a:lnTo>
                    <a:pt x="151203" y="0"/>
                  </a:lnTo>
                </a:path>
              </a:pathLst>
            </a:custGeom>
            <a:ln w="35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02424" y="1299217"/>
            <a:ext cx="1908428" cy="544015"/>
          </a:xfrm>
          <a:prstGeom prst="rect">
            <a:avLst/>
          </a:prstGeom>
        </p:spPr>
        <p:txBody>
          <a:bodyPr vert="horz" wrap="square" lIns="0" tIns="42946" rIns="0" bIns="0" rtlCol="0">
            <a:spAutoFit/>
          </a:bodyPr>
          <a:lstStyle/>
          <a:p>
            <a:pPr marR="10737" algn="r">
              <a:spcBef>
                <a:spcPts val="338"/>
              </a:spcBef>
              <a:tabLst>
                <a:tab pos="359675" algn="l"/>
              </a:tabLst>
            </a:pPr>
            <a:r>
              <a:rPr sz="1585" u="sng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85" spc="32" dirty="0">
                <a:latin typeface="Calibri"/>
                <a:cs typeface="Calibri"/>
              </a:rPr>
              <a:t>lo</a:t>
            </a:r>
            <a:r>
              <a:rPr sz="1585" spc="63" dirty="0">
                <a:latin typeface="Calibri"/>
                <a:cs typeface="Calibri"/>
              </a:rPr>
              <a:t>g</a:t>
            </a:r>
            <a:r>
              <a:rPr sz="1585" spc="74" dirty="0">
                <a:latin typeface="Calibri"/>
                <a:cs typeface="Calibri"/>
              </a:rPr>
              <a:t>(1</a:t>
            </a:r>
            <a:r>
              <a:rPr sz="1585" spc="-11" dirty="0">
                <a:latin typeface="Calibri"/>
                <a:cs typeface="Calibri"/>
              </a:rPr>
              <a:t> </a:t>
            </a:r>
            <a:r>
              <a:rPr sz="1585" spc="-264" dirty="0">
                <a:latin typeface="Lucida Sans Unicode"/>
                <a:cs typeface="Lucida Sans Unicode"/>
              </a:rPr>
              <a:t>−</a:t>
            </a:r>
            <a:r>
              <a:rPr sz="1585" spc="-148" dirty="0">
                <a:latin typeface="Lucida Sans Unicode"/>
                <a:cs typeface="Lucida Sans Unicode"/>
              </a:rPr>
              <a:t> </a:t>
            </a:r>
            <a:r>
              <a:rPr sz="1585" i="1" spc="402" dirty="0">
                <a:latin typeface="Calibri"/>
                <a:cs typeface="Calibri"/>
              </a:rPr>
              <a:t>D</a:t>
            </a:r>
            <a:r>
              <a:rPr sz="1585" spc="137" dirty="0">
                <a:latin typeface="Calibri"/>
                <a:cs typeface="Calibri"/>
              </a:rPr>
              <a:t>(</a:t>
            </a:r>
            <a:r>
              <a:rPr sz="1585" i="1" dirty="0">
                <a:latin typeface="Calibri"/>
                <a:cs typeface="Calibri"/>
              </a:rPr>
              <a:t>g</a:t>
            </a:r>
            <a:r>
              <a:rPr sz="1585" spc="137" dirty="0">
                <a:latin typeface="Calibri"/>
                <a:cs typeface="Calibri"/>
              </a:rPr>
              <a:t>(</a:t>
            </a:r>
            <a:r>
              <a:rPr sz="1585" i="1" spc="232" dirty="0">
                <a:latin typeface="Calibri"/>
                <a:cs typeface="Calibri"/>
              </a:rPr>
              <a:t>x</a:t>
            </a:r>
            <a:r>
              <a:rPr sz="1585" spc="137" dirty="0">
                <a:latin typeface="Calibri"/>
                <a:cs typeface="Calibri"/>
              </a:rPr>
              <a:t>)))</a:t>
            </a:r>
            <a:endParaRPr sz="1585">
              <a:latin typeface="Calibri"/>
              <a:cs typeface="Calibri"/>
            </a:endParaRPr>
          </a:p>
          <a:p>
            <a:pPr marR="89919" algn="r">
              <a:spcBef>
                <a:spcPts val="148"/>
              </a:spcBef>
            </a:pPr>
            <a:r>
              <a:rPr sz="1585" spc="-338" dirty="0">
                <a:latin typeface="Lucida Sans Unicode"/>
                <a:cs typeface="Lucida Sans Unicode"/>
              </a:rPr>
              <a:t>—</a:t>
            </a:r>
            <a:r>
              <a:rPr sz="1585" spc="-232" dirty="0">
                <a:latin typeface="Lucida Sans Unicode"/>
                <a:cs typeface="Lucida Sans Unicode"/>
              </a:rPr>
              <a:t> </a:t>
            </a:r>
            <a:r>
              <a:rPr sz="1585" spc="32" dirty="0">
                <a:latin typeface="Calibri"/>
                <a:cs typeface="Calibri"/>
              </a:rPr>
              <a:t>lo</a:t>
            </a:r>
            <a:r>
              <a:rPr sz="1585" spc="63" dirty="0">
                <a:latin typeface="Calibri"/>
                <a:cs typeface="Calibri"/>
              </a:rPr>
              <a:t>g</a:t>
            </a:r>
            <a:r>
              <a:rPr sz="1585" spc="127" dirty="0">
                <a:latin typeface="Calibri"/>
                <a:cs typeface="Calibri"/>
              </a:rPr>
              <a:t>(</a:t>
            </a:r>
            <a:r>
              <a:rPr sz="1585" i="1" spc="402" dirty="0">
                <a:latin typeface="Calibri"/>
                <a:cs typeface="Calibri"/>
              </a:rPr>
              <a:t>D</a:t>
            </a:r>
            <a:r>
              <a:rPr sz="1585" spc="137" dirty="0">
                <a:latin typeface="Calibri"/>
                <a:cs typeface="Calibri"/>
              </a:rPr>
              <a:t>(</a:t>
            </a:r>
            <a:r>
              <a:rPr sz="1585" i="1" dirty="0">
                <a:latin typeface="Calibri"/>
                <a:cs typeface="Calibri"/>
              </a:rPr>
              <a:t>g</a:t>
            </a:r>
            <a:r>
              <a:rPr sz="1585" spc="137" dirty="0">
                <a:latin typeface="Calibri"/>
                <a:cs typeface="Calibri"/>
              </a:rPr>
              <a:t>(</a:t>
            </a:r>
            <a:r>
              <a:rPr sz="1585" i="1" spc="232" dirty="0">
                <a:latin typeface="Calibri"/>
                <a:cs typeface="Calibri"/>
              </a:rPr>
              <a:t>x</a:t>
            </a:r>
            <a:r>
              <a:rPr sz="1585" spc="137" dirty="0">
                <a:latin typeface="Calibri"/>
                <a:cs typeface="Calibri"/>
              </a:rPr>
              <a:t>)))</a:t>
            </a:r>
            <a:endParaRPr sz="1585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3811" y="393791"/>
            <a:ext cx="133643" cy="133643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837006" y="486711"/>
            <a:ext cx="5860839" cy="585576"/>
          </a:xfrm>
          <a:prstGeom prst="rect">
            <a:avLst/>
          </a:prstGeom>
        </p:spPr>
        <p:txBody>
          <a:bodyPr vert="horz" wrap="square" lIns="0" tIns="14763" rIns="0" bIns="0" rtlCol="0" anchor="ctr">
            <a:spAutoFit/>
          </a:bodyPr>
          <a:lstStyle/>
          <a:p>
            <a:pPr marL="26841" marR="10737" algn="just">
              <a:lnSpc>
                <a:spcPct val="102600"/>
              </a:lnSpc>
              <a:spcBef>
                <a:spcPts val="116"/>
              </a:spcBef>
            </a:pPr>
            <a:r>
              <a:rPr sz="1800" spc="63" dirty="0"/>
              <a:t>When  </a:t>
            </a:r>
            <a:r>
              <a:rPr sz="1800" spc="11" dirty="0"/>
              <a:t>the   </a:t>
            </a:r>
            <a:r>
              <a:rPr sz="1800" spc="21" dirty="0"/>
              <a:t>sample  </a:t>
            </a:r>
            <a:r>
              <a:rPr sz="1800" spc="42" dirty="0"/>
              <a:t>is  </a:t>
            </a:r>
            <a:r>
              <a:rPr sz="1800" spc="63" dirty="0"/>
              <a:t>likely  </a:t>
            </a:r>
            <a:r>
              <a:rPr sz="1800" spc="11" dirty="0"/>
              <a:t>fake,   </a:t>
            </a:r>
            <a:r>
              <a:rPr sz="1800" spc="-106" dirty="0"/>
              <a:t>we</a:t>
            </a:r>
            <a:r>
              <a:rPr sz="1800" spc="729" dirty="0"/>
              <a:t> </a:t>
            </a:r>
            <a:r>
              <a:rPr sz="1800" spc="11" dirty="0"/>
              <a:t>want </a:t>
            </a:r>
            <a:r>
              <a:rPr sz="1800" spc="21" dirty="0"/>
              <a:t> to</a:t>
            </a:r>
            <a:r>
              <a:rPr sz="1800" spc="32" dirty="0"/>
              <a:t> </a:t>
            </a:r>
            <a:r>
              <a:rPr sz="1800" spc="21" dirty="0"/>
              <a:t>give</a:t>
            </a:r>
            <a:r>
              <a:rPr sz="1800" spc="32" dirty="0"/>
              <a:t> a</a:t>
            </a:r>
            <a:r>
              <a:rPr sz="1800" spc="42" dirty="0"/>
              <a:t> </a:t>
            </a:r>
            <a:r>
              <a:rPr sz="1800" dirty="0"/>
              <a:t>feedback</a:t>
            </a:r>
            <a:r>
              <a:rPr sz="1800" spc="11" dirty="0"/>
              <a:t> </a:t>
            </a:r>
            <a:r>
              <a:rPr sz="1800" spc="21" dirty="0"/>
              <a:t>to</a:t>
            </a:r>
            <a:r>
              <a:rPr sz="1800" spc="32" dirty="0"/>
              <a:t> </a:t>
            </a:r>
            <a:r>
              <a:rPr sz="1800" spc="11" dirty="0"/>
              <a:t>the</a:t>
            </a:r>
            <a:r>
              <a:rPr sz="1800" spc="21" dirty="0"/>
              <a:t> </a:t>
            </a:r>
            <a:r>
              <a:rPr sz="1800" spc="11" dirty="0"/>
              <a:t>generator</a:t>
            </a:r>
            <a:r>
              <a:rPr sz="1800" spc="21" dirty="0"/>
              <a:t> </a:t>
            </a:r>
            <a:r>
              <a:rPr sz="1800" spc="74" dirty="0"/>
              <a:t>(using </a:t>
            </a:r>
            <a:r>
              <a:rPr sz="1800" spc="85" dirty="0"/>
              <a:t> </a:t>
            </a:r>
            <a:r>
              <a:rPr sz="1800" spc="42" dirty="0" smtClean="0"/>
              <a:t>gradients</a:t>
            </a:r>
            <a:endParaRPr spc="42" dirty="0"/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3811" y="1565073"/>
            <a:ext cx="133643" cy="13364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837006" y="1384399"/>
            <a:ext cx="5860839" cy="3116782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0737" algn="just">
              <a:lnSpc>
                <a:spcPct val="102600"/>
              </a:lnSpc>
              <a:spcBef>
                <a:spcPts val="116"/>
              </a:spcBef>
            </a:pPr>
            <a:r>
              <a:rPr sz="2325" dirty="0">
                <a:latin typeface="Calibri"/>
                <a:cs typeface="Calibri"/>
              </a:rPr>
              <a:t>However, </a:t>
            </a:r>
            <a:r>
              <a:rPr sz="2325" spc="74" dirty="0">
                <a:latin typeface="Calibri"/>
                <a:cs typeface="Calibri"/>
              </a:rPr>
              <a:t>in </a:t>
            </a:r>
            <a:r>
              <a:rPr sz="2325" spc="63" dirty="0">
                <a:latin typeface="Calibri"/>
                <a:cs typeface="Calibri"/>
              </a:rPr>
              <a:t>this </a:t>
            </a:r>
            <a:r>
              <a:rPr sz="2325" spc="11" dirty="0">
                <a:latin typeface="Calibri"/>
                <a:cs typeface="Calibri"/>
              </a:rPr>
              <a:t>region </a:t>
            </a:r>
            <a:r>
              <a:rPr sz="2325" spc="-32" dirty="0">
                <a:latin typeface="Calibri"/>
                <a:cs typeface="Calibri"/>
              </a:rPr>
              <a:t>where </a:t>
            </a:r>
            <a:r>
              <a:rPr sz="2325" i="1" spc="264" dirty="0">
                <a:latin typeface="Calibri"/>
                <a:cs typeface="Calibri"/>
              </a:rPr>
              <a:t>D</a:t>
            </a:r>
            <a:r>
              <a:rPr sz="2325" spc="264" dirty="0">
                <a:latin typeface="Calibri"/>
                <a:cs typeface="Calibri"/>
              </a:rPr>
              <a:t>(</a:t>
            </a:r>
            <a:r>
              <a:rPr sz="2325" i="1" spc="264" dirty="0">
                <a:latin typeface="Calibri"/>
                <a:cs typeface="Calibri"/>
              </a:rPr>
              <a:t>G</a:t>
            </a:r>
            <a:r>
              <a:rPr sz="2325" spc="264" dirty="0">
                <a:latin typeface="Calibri"/>
                <a:cs typeface="Calibri"/>
              </a:rPr>
              <a:t>(</a:t>
            </a:r>
            <a:r>
              <a:rPr sz="2325" i="1" spc="264" dirty="0">
                <a:latin typeface="Calibri"/>
                <a:cs typeface="Calibri"/>
              </a:rPr>
              <a:t>z</a:t>
            </a:r>
            <a:r>
              <a:rPr sz="2325" spc="264" dirty="0">
                <a:latin typeface="Calibri"/>
                <a:cs typeface="Calibri"/>
              </a:rPr>
              <a:t>)) </a:t>
            </a:r>
            <a:r>
              <a:rPr sz="2325" spc="42" dirty="0">
                <a:latin typeface="Calibri"/>
                <a:cs typeface="Calibri"/>
              </a:rPr>
              <a:t>is </a:t>
            </a:r>
            <a:r>
              <a:rPr sz="2325" spc="-21" dirty="0">
                <a:latin typeface="Calibri"/>
                <a:cs typeface="Calibri"/>
              </a:rPr>
              <a:t>close </a:t>
            </a:r>
            <a:r>
              <a:rPr sz="2325" spc="-497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to </a:t>
            </a:r>
            <a:r>
              <a:rPr sz="2325" spc="11" dirty="0">
                <a:latin typeface="Calibri"/>
                <a:cs typeface="Calibri"/>
              </a:rPr>
              <a:t>0, the </a:t>
            </a:r>
            <a:r>
              <a:rPr sz="2325" spc="21" dirty="0">
                <a:latin typeface="Calibri"/>
                <a:cs typeface="Calibri"/>
              </a:rPr>
              <a:t>curve </a:t>
            </a:r>
            <a:r>
              <a:rPr sz="2325" spc="-42" dirty="0">
                <a:latin typeface="Calibri"/>
                <a:cs typeface="Calibri"/>
              </a:rPr>
              <a:t>of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dirty="0">
                <a:latin typeface="Calibri"/>
                <a:cs typeface="Calibri"/>
              </a:rPr>
              <a:t>loss </a:t>
            </a:r>
            <a:r>
              <a:rPr sz="2325" spc="42" dirty="0">
                <a:latin typeface="Calibri"/>
                <a:cs typeface="Calibri"/>
              </a:rPr>
              <a:t>function is </a:t>
            </a:r>
            <a:r>
              <a:rPr sz="2325" spc="53" dirty="0">
                <a:latin typeface="Calibri"/>
                <a:cs typeface="Calibri"/>
              </a:rPr>
              <a:t>very </a:t>
            </a:r>
            <a:r>
              <a:rPr sz="2325" spc="42" dirty="0">
                <a:latin typeface="Calibri"/>
                <a:cs typeface="Calibri"/>
              </a:rPr>
              <a:t>flat 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gradient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would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be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close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to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-32" dirty="0">
                <a:latin typeface="Calibri"/>
                <a:cs typeface="Calibri"/>
              </a:rPr>
              <a:t>0</a:t>
            </a:r>
            <a:endParaRPr sz="2325">
              <a:latin typeface="Calibri"/>
              <a:cs typeface="Calibri"/>
            </a:endParaRPr>
          </a:p>
          <a:p>
            <a:pPr marL="26841" marR="10737" algn="just">
              <a:lnSpc>
                <a:spcPct val="102600"/>
              </a:lnSpc>
              <a:spcBef>
                <a:spcPts val="634"/>
              </a:spcBef>
            </a:pPr>
            <a:r>
              <a:rPr sz="2325" spc="106" dirty="0">
                <a:latin typeface="Calibri"/>
                <a:cs typeface="Calibri"/>
              </a:rPr>
              <a:t>Trick: </a:t>
            </a:r>
            <a:r>
              <a:rPr sz="2325" spc="53" dirty="0">
                <a:latin typeface="Calibri"/>
                <a:cs typeface="Calibri"/>
              </a:rPr>
              <a:t>Instead </a:t>
            </a:r>
            <a:r>
              <a:rPr sz="2325" spc="-42" dirty="0">
                <a:latin typeface="Calibri"/>
                <a:cs typeface="Calibri"/>
              </a:rPr>
              <a:t>of </a:t>
            </a:r>
            <a:r>
              <a:rPr sz="2325" spc="74" dirty="0">
                <a:latin typeface="Calibri"/>
                <a:cs typeface="Calibri"/>
              </a:rPr>
              <a:t>minimizing </a:t>
            </a:r>
            <a:r>
              <a:rPr sz="2325" dirty="0">
                <a:latin typeface="Calibri"/>
                <a:cs typeface="Calibri"/>
              </a:rPr>
              <a:t>the </a:t>
            </a:r>
            <a:r>
              <a:rPr sz="2325" spc="42" dirty="0">
                <a:latin typeface="Calibri"/>
                <a:cs typeface="Calibri"/>
              </a:rPr>
              <a:t>likelihood </a:t>
            </a:r>
            <a:r>
              <a:rPr sz="2325" spc="-42" dirty="0">
                <a:latin typeface="Calibri"/>
                <a:cs typeface="Calibri"/>
              </a:rPr>
              <a:t>of </a:t>
            </a:r>
            <a:r>
              <a:rPr sz="2325" spc="-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53" dirty="0">
                <a:latin typeface="Calibri"/>
                <a:cs typeface="Calibri"/>
              </a:rPr>
              <a:t>discriminator </a:t>
            </a:r>
            <a:r>
              <a:rPr sz="2325" spc="32" dirty="0">
                <a:latin typeface="Calibri"/>
                <a:cs typeface="Calibri"/>
              </a:rPr>
              <a:t>being </a:t>
            </a:r>
            <a:r>
              <a:rPr sz="2325" spc="21" dirty="0">
                <a:latin typeface="Calibri"/>
                <a:cs typeface="Calibri"/>
              </a:rPr>
              <a:t>correct, </a:t>
            </a:r>
            <a:r>
              <a:rPr sz="2325" spc="63" dirty="0">
                <a:latin typeface="Calibri"/>
                <a:cs typeface="Calibri"/>
              </a:rPr>
              <a:t>maximize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likelihood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of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</a:t>
            </a:r>
            <a:r>
              <a:rPr sz="2325" spc="254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being</a:t>
            </a:r>
            <a:r>
              <a:rPr sz="2325" spc="254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wrong</a:t>
            </a:r>
            <a:endParaRPr sz="2325">
              <a:latin typeface="Calibri"/>
              <a:cs typeface="Calibri"/>
            </a:endParaRPr>
          </a:p>
          <a:p>
            <a:pPr marL="26841" marR="10737" algn="just">
              <a:lnSpc>
                <a:spcPct val="102600"/>
              </a:lnSpc>
              <a:spcBef>
                <a:spcPts val="634"/>
              </a:spcBef>
            </a:pPr>
            <a:r>
              <a:rPr sz="2325" spc="148" dirty="0">
                <a:latin typeface="Calibri"/>
                <a:cs typeface="Calibri"/>
              </a:rPr>
              <a:t>In </a:t>
            </a:r>
            <a:r>
              <a:rPr sz="2325" spc="-21" dirty="0">
                <a:latin typeface="Calibri"/>
                <a:cs typeface="Calibri"/>
              </a:rPr>
              <a:t>effect,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32" dirty="0">
                <a:latin typeface="Calibri"/>
                <a:cs typeface="Calibri"/>
              </a:rPr>
              <a:t>objective remains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-11" dirty="0">
                <a:latin typeface="Calibri"/>
                <a:cs typeface="Calibri"/>
              </a:rPr>
              <a:t>same </a:t>
            </a:r>
            <a:r>
              <a:rPr sz="2325" spc="74" dirty="0">
                <a:latin typeface="Calibri"/>
                <a:cs typeface="Calibri"/>
              </a:rPr>
              <a:t>but </a:t>
            </a:r>
            <a:r>
              <a:rPr sz="2325" spc="8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gradient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signal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becomes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better</a:t>
            </a:r>
            <a:endParaRPr sz="2325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3811" y="2736328"/>
            <a:ext cx="133643" cy="13364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3811" y="3907585"/>
            <a:ext cx="133643" cy="13364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2983" y="6597315"/>
            <a:ext cx="12173957" cy="250968"/>
            <a:chOff x="0" y="3121507"/>
            <a:chExt cx="5760085" cy="118745"/>
          </a:xfrm>
        </p:grpSpPr>
        <p:sp>
          <p:nvSpPr>
            <p:cNvPr id="32" name="object 32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3" name="object 33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583579" y="6356568"/>
            <a:ext cx="54488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159" dirty="0">
                <a:solidFill>
                  <a:srgbClr val="ADADE0"/>
                </a:solidFill>
                <a:latin typeface="Calibri"/>
                <a:cs typeface="Calibri"/>
              </a:rPr>
              <a:t>13/38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4247265" y="6622863"/>
            <a:ext cx="164135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pc="159" dirty="0"/>
              <a:t>Mitesh</a:t>
            </a:r>
            <a:r>
              <a:rPr spc="190" dirty="0"/>
              <a:t> </a:t>
            </a:r>
            <a:r>
              <a:rPr spc="201" dirty="0"/>
              <a:t>M.</a:t>
            </a:r>
            <a:r>
              <a:rPr spc="190" dirty="0"/>
              <a:t> </a:t>
            </a:r>
            <a:r>
              <a:rPr spc="222" dirty="0"/>
              <a:t>Khapra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291298" y="6622863"/>
            <a:ext cx="32907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201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CS7015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68" spc="18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(Deep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68" spc="19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Learning)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68" spc="9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:</a:t>
            </a:r>
            <a:r>
              <a:rPr sz="1268" spc="37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68" spc="169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Lecture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68" spc="127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23</a:t>
            </a:r>
            <a:endParaRPr sz="126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6914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APPLICATION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https://neptune.ai/blog/generative-adversarial-networks-gan-applications</a:t>
            </a:r>
          </a:p>
        </p:txBody>
      </p:sp>
    </p:spTree>
    <p:extLst>
      <p:ext uri="{BB962C8B-B14F-4D97-AF65-F5344CB8AC3E}">
        <p14:creationId xmlns:p14="http://schemas.microsoft.com/office/powerpoint/2010/main" val="37762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adversarial network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GAN is a deep neural network architecture comprise of two neural network , competing against the other (i.e. adversarial)</a:t>
            </a:r>
          </a:p>
          <a:p>
            <a:r>
              <a:rPr lang="en-IN" dirty="0" smtClean="0"/>
              <a:t>GAN are neural network that are trained in adversarial manner to generate data mimicking some distribution </a:t>
            </a:r>
          </a:p>
          <a:p>
            <a:r>
              <a:rPr lang="en-IN" dirty="0" smtClean="0"/>
              <a:t>Two classes are</a:t>
            </a:r>
          </a:p>
          <a:p>
            <a:pPr lvl="1"/>
            <a:r>
              <a:rPr lang="en-IN" dirty="0" smtClean="0"/>
              <a:t>Discriminator: discriminate between two different classes of data.</a:t>
            </a:r>
          </a:p>
          <a:p>
            <a:pPr lvl="1"/>
            <a:r>
              <a:rPr lang="en-IN" dirty="0" smtClean="0"/>
              <a:t>Generative model : A generative model G to be trained on training data x sampled from some true distribution D is the one which given some standard random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1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learning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3095897" y="2638697"/>
            <a:ext cx="1240972" cy="80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2198525"/>
            <a:ext cx="11021963" cy="428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the distribution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Z produces a distribution D` which is close to D according to some closeness matrix </a:t>
            </a:r>
          </a:p>
          <a:p>
            <a:r>
              <a:rPr lang="en-IN" dirty="0" smtClean="0"/>
              <a:t>G(z) ~  D`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4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GAN MODEL </a:t>
            </a:r>
            <a:endParaRPr lang="en-IN" dirty="0"/>
          </a:p>
        </p:txBody>
      </p:sp>
      <p:pic>
        <p:nvPicPr>
          <p:cNvPr id="1026" name="Picture 2" descr="Generative Adversarial Net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25" y="1825625"/>
            <a:ext cx="77293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9689" y="6378044"/>
            <a:ext cx="91261" cy="6442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" name="object 3"/>
          <p:cNvSpPr/>
          <p:nvPr/>
        </p:nvSpPr>
        <p:spPr>
          <a:xfrm>
            <a:off x="8041416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8417203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5" name="object 5"/>
          <p:cNvGrpSpPr/>
          <p:nvPr/>
        </p:nvGrpSpPr>
        <p:grpSpPr>
          <a:xfrm>
            <a:off x="8639364" y="6350901"/>
            <a:ext cx="429464" cy="118103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37339" y="6348228"/>
            <a:ext cx="429464" cy="12346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835287" y="6348228"/>
            <a:ext cx="429464" cy="12346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6" name="object 16"/>
          <p:cNvSpPr/>
          <p:nvPr/>
        </p:nvSpPr>
        <p:spPr>
          <a:xfrm>
            <a:off x="10594312" y="6356250"/>
            <a:ext cx="107366" cy="10736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17" name="object 17"/>
          <p:cNvGrpSpPr/>
          <p:nvPr/>
        </p:nvGrpSpPr>
        <p:grpSpPr>
          <a:xfrm>
            <a:off x="10993677" y="6350901"/>
            <a:ext cx="504620" cy="120787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" y="0"/>
            <a:ext cx="12173768" cy="10162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386" y="3219419"/>
            <a:ext cx="1913798" cy="391886"/>
            <a:chOff x="240077" y="1523262"/>
            <a:chExt cx="905510" cy="185420"/>
          </a:xfrm>
        </p:grpSpPr>
        <p:sp>
          <p:nvSpPr>
            <p:cNvPr id="23" name="object 23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1307" y="3212185"/>
            <a:ext cx="12320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42" dirty="0">
                <a:latin typeface="Calibri"/>
                <a:cs typeface="Calibri"/>
              </a:rPr>
              <a:t>Generator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0387" y="2520496"/>
            <a:ext cx="4196667" cy="1852063"/>
            <a:chOff x="240077" y="1192568"/>
            <a:chExt cx="1985645" cy="876300"/>
          </a:xfrm>
        </p:grpSpPr>
        <p:sp>
          <p:nvSpPr>
            <p:cNvPr id="27" name="object 27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1"/>
                  </a:lnTo>
                  <a:lnTo>
                    <a:pt x="849400" y="180001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C7EAFB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1"/>
                  </a:lnTo>
                  <a:lnTo>
                    <a:pt x="50610" y="180001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58" y="1898746"/>
              <a:ext cx="154123" cy="1541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1" name="object 31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65" y="1898746"/>
              <a:ext cx="154123" cy="154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2623" y="171478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306" y="170985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88" y="1192568"/>
              <a:ext cx="327659" cy="16129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2623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666306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62134" y="4519177"/>
            <a:ext cx="139038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i="1" spc="137" dirty="0">
                <a:latin typeface="Calibri"/>
                <a:cs typeface="Calibri"/>
              </a:rPr>
              <a:t>z</a:t>
            </a:r>
            <a:r>
              <a:rPr sz="2114" i="1" spc="190" dirty="0">
                <a:latin typeface="Calibri"/>
                <a:cs typeface="Calibri"/>
              </a:rPr>
              <a:t> </a:t>
            </a:r>
            <a:r>
              <a:rPr sz="2114" spc="-53" dirty="0">
                <a:latin typeface="Lucida Sans Unicode"/>
                <a:cs typeface="Lucida Sans Unicode"/>
              </a:rPr>
              <a:t>∼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328" dirty="0">
                <a:latin typeface="Calibri"/>
                <a:cs typeface="Calibri"/>
              </a:rPr>
              <a:t>N</a:t>
            </a:r>
            <a:r>
              <a:rPr sz="2114" i="1" spc="-254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(</a:t>
            </a:r>
            <a:r>
              <a:rPr sz="2114" spc="85" dirty="0">
                <a:latin typeface="Calibri"/>
                <a:cs typeface="Calibri"/>
              </a:rPr>
              <a:t>0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i="1" spc="550" dirty="0">
                <a:latin typeface="Calibri"/>
                <a:cs typeface="Calibri"/>
              </a:rPr>
              <a:t>I</a:t>
            </a:r>
            <a:r>
              <a:rPr sz="2114" spc="169" dirty="0">
                <a:latin typeface="Calibri"/>
                <a:cs typeface="Calibri"/>
              </a:rPr>
              <a:t>)</a:t>
            </a:r>
            <a:endParaRPr sz="2114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10409" y="3187679"/>
            <a:ext cx="14776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74" dirty="0">
                <a:latin typeface="Calibri"/>
                <a:cs typeface="Calibri"/>
              </a:rPr>
              <a:t> </a:t>
            </a:r>
            <a:r>
              <a:rPr sz="2114" spc="42" dirty="0">
                <a:latin typeface="Calibri"/>
                <a:cs typeface="Calibri"/>
              </a:rPr>
              <a:t>Images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51692" y="1697678"/>
            <a:ext cx="2431839" cy="1538017"/>
            <a:chOff x="780084" y="803253"/>
            <a:chExt cx="1150620" cy="72771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398" y="1199553"/>
              <a:ext cx="316230" cy="1485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2637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46320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7479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245157" y="21013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3720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1610" y="40103"/>
                  </a:moveTo>
                  <a:lnTo>
                    <a:pt x="3927" y="31456"/>
                  </a:lnTo>
                  <a:lnTo>
                    <a:pt x="3759" y="20476"/>
                  </a:lnTo>
                  <a:lnTo>
                    <a:pt x="2114" y="10269"/>
                  </a:lnTo>
                  <a:lnTo>
                    <a:pt x="0" y="3938"/>
                  </a:lnTo>
                  <a:lnTo>
                    <a:pt x="6579" y="5060"/>
                  </a:lnTo>
                  <a:lnTo>
                    <a:pt x="16918" y="5124"/>
                  </a:lnTo>
                  <a:lnTo>
                    <a:pt x="27794" y="3611"/>
                  </a:lnTo>
                  <a:lnTo>
                    <a:pt x="35985" y="0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0" name="object 50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3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3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1" name="object 51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3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3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779217" y="1690461"/>
            <a:ext cx="165880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74" dirty="0">
                <a:latin typeface="Calibri"/>
                <a:cs typeface="Calibri"/>
              </a:rPr>
              <a:t>Discriminator</a:t>
            </a:r>
            <a:endParaRPr sz="2114" dirty="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543804" y="1398538"/>
            <a:ext cx="128839" cy="315387"/>
            <a:chOff x="1202185" y="661715"/>
            <a:chExt cx="60960" cy="149225"/>
          </a:xfrm>
        </p:grpSpPr>
        <p:sp>
          <p:nvSpPr>
            <p:cNvPr id="54" name="object 54"/>
            <p:cNvSpPr/>
            <p:nvPr/>
          </p:nvSpPr>
          <p:spPr>
            <a:xfrm>
              <a:off x="1232630" y="6707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13501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206313" y="665843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41624" y="1106094"/>
            <a:ext cx="153264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11" dirty="0">
                <a:latin typeface="Calibri"/>
                <a:cs typeface="Calibri"/>
              </a:rPr>
              <a:t>or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Fake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56148" y="2072159"/>
            <a:ext cx="546224" cy="479121"/>
            <a:chOff x="687562" y="980438"/>
            <a:chExt cx="258445" cy="226695"/>
          </a:xfrm>
        </p:grpSpPr>
        <p:sp>
          <p:nvSpPr>
            <p:cNvPr id="58" name="object 58"/>
            <p:cNvSpPr/>
            <p:nvPr/>
          </p:nvSpPr>
          <p:spPr>
            <a:xfrm>
              <a:off x="692623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0" y="210138"/>
                  </a:moveTo>
                  <a:lnTo>
                    <a:pt x="2451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9" name="object 59"/>
            <p:cNvSpPr/>
            <p:nvPr/>
          </p:nvSpPr>
          <p:spPr>
            <a:xfrm>
              <a:off x="905554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0" y="0"/>
                  </a:moveTo>
                  <a:lnTo>
                    <a:pt x="8190" y="3611"/>
                  </a:lnTo>
                  <a:lnTo>
                    <a:pt x="19067" y="5124"/>
                  </a:lnTo>
                  <a:lnTo>
                    <a:pt x="29406" y="5060"/>
                  </a:lnTo>
                  <a:lnTo>
                    <a:pt x="35985" y="3938"/>
                  </a:lnTo>
                  <a:lnTo>
                    <a:pt x="33870" y="10269"/>
                  </a:lnTo>
                  <a:lnTo>
                    <a:pt x="32226" y="20476"/>
                  </a:lnTo>
                  <a:lnTo>
                    <a:pt x="32058" y="31456"/>
                  </a:lnTo>
                  <a:lnTo>
                    <a:pt x="34374" y="40103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442543" y="1958502"/>
            <a:ext cx="6393642" cy="4299222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2079" algn="just">
              <a:lnSpc>
                <a:spcPct val="102600"/>
              </a:lnSpc>
              <a:spcBef>
                <a:spcPts val="116"/>
              </a:spcBef>
            </a:pPr>
            <a:r>
              <a:rPr sz="2325" spc="42" dirty="0">
                <a:latin typeface="Calibri"/>
                <a:cs typeface="Calibri"/>
              </a:rPr>
              <a:t>How </a:t>
            </a:r>
            <a:r>
              <a:rPr sz="2325" spc="-11" dirty="0">
                <a:latin typeface="Calibri"/>
                <a:cs typeface="Calibri"/>
              </a:rPr>
              <a:t>do </a:t>
            </a:r>
            <a:r>
              <a:rPr sz="2325" spc="21" dirty="0">
                <a:latin typeface="Calibri"/>
                <a:cs typeface="Calibri"/>
              </a:rPr>
              <a:t>you </a:t>
            </a:r>
            <a:r>
              <a:rPr sz="2325" spc="74" dirty="0">
                <a:latin typeface="Calibri"/>
                <a:cs typeface="Calibri"/>
              </a:rPr>
              <a:t>train </a:t>
            </a:r>
            <a:r>
              <a:rPr sz="2325" spc="11" dirty="0">
                <a:latin typeface="Calibri"/>
                <a:cs typeface="Calibri"/>
              </a:rPr>
              <a:t>such </a:t>
            </a:r>
            <a:r>
              <a:rPr sz="2325" spc="32" dirty="0">
                <a:latin typeface="Calibri"/>
                <a:cs typeface="Calibri"/>
              </a:rPr>
              <a:t>a neural </a:t>
            </a:r>
            <a:r>
              <a:rPr sz="2325" spc="11" dirty="0">
                <a:latin typeface="Calibri"/>
                <a:cs typeface="Calibri"/>
              </a:rPr>
              <a:t>network? </a:t>
            </a:r>
            <a:r>
              <a:rPr sz="2325" spc="85" dirty="0">
                <a:latin typeface="Calibri"/>
                <a:cs typeface="Calibri"/>
              </a:rPr>
              <a:t>Using </a:t>
            </a:r>
            <a:r>
              <a:rPr sz="2325" spc="32" dirty="0">
                <a:latin typeface="Calibri"/>
                <a:cs typeface="Calibri"/>
              </a:rPr>
              <a:t>a </a:t>
            </a:r>
            <a:r>
              <a:rPr sz="2325" spc="42" dirty="0">
                <a:latin typeface="Calibri"/>
                <a:cs typeface="Calibri"/>
              </a:rPr>
              <a:t> </a:t>
            </a:r>
            <a:r>
              <a:rPr sz="2325" spc="-32" dirty="0">
                <a:latin typeface="Calibri"/>
                <a:cs typeface="Calibri"/>
              </a:rPr>
              <a:t>two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player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game</a:t>
            </a:r>
          </a:p>
          <a:p>
            <a:pPr marL="26841" marR="12079" indent="-1342" algn="just">
              <a:lnSpc>
                <a:spcPct val="102600"/>
              </a:lnSpc>
              <a:spcBef>
                <a:spcPts val="634"/>
              </a:spcBef>
            </a:pPr>
            <a:r>
              <a:rPr sz="2325" spc="74" dirty="0">
                <a:latin typeface="Calibri"/>
                <a:cs typeface="Calibri"/>
              </a:rPr>
              <a:t>There </a:t>
            </a:r>
            <a:r>
              <a:rPr sz="2325" spc="-11" dirty="0">
                <a:latin typeface="Calibri"/>
                <a:cs typeface="Calibri"/>
              </a:rPr>
              <a:t>are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-32" dirty="0">
                <a:latin typeface="Calibri"/>
                <a:cs typeface="Calibri"/>
              </a:rPr>
              <a:t>two</a:t>
            </a:r>
            <a:r>
              <a:rPr sz="2325" spc="454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players </a:t>
            </a:r>
            <a:r>
              <a:rPr sz="2325" spc="74" dirty="0">
                <a:latin typeface="Calibri"/>
                <a:cs typeface="Calibri"/>
              </a:rPr>
              <a:t>in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dirty="0">
                <a:latin typeface="Calibri"/>
                <a:cs typeface="Calibri"/>
              </a:rPr>
              <a:t>game:</a:t>
            </a:r>
            <a:r>
              <a:rPr sz="2325" spc="528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 </a:t>
            </a:r>
            <a:r>
              <a:rPr sz="2325" spc="11" dirty="0">
                <a:latin typeface="Calibri"/>
                <a:cs typeface="Calibri"/>
              </a:rPr>
              <a:t>generator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</a:t>
            </a:r>
            <a:endParaRPr sz="2325" dirty="0">
              <a:latin typeface="Calibri"/>
              <a:cs typeface="Calibri"/>
            </a:endParaRPr>
          </a:p>
          <a:p>
            <a:pPr marL="26841" marR="10737" algn="just">
              <a:lnSpc>
                <a:spcPct val="102600"/>
              </a:lnSpc>
              <a:spcBef>
                <a:spcPts val="634"/>
              </a:spcBef>
            </a:pPr>
            <a:r>
              <a:rPr sz="2325" spc="148" dirty="0">
                <a:latin typeface="Calibri"/>
                <a:cs typeface="Calibri"/>
              </a:rPr>
              <a:t>The </a:t>
            </a:r>
            <a:r>
              <a:rPr sz="2325" spc="42" dirty="0">
                <a:latin typeface="Calibri"/>
                <a:cs typeface="Calibri"/>
              </a:rPr>
              <a:t>job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of</a:t>
            </a:r>
            <a:r>
              <a:rPr sz="2325" spc="-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is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to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produce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images </a:t>
            </a:r>
            <a:r>
              <a:rPr sz="2325" spc="32" dirty="0">
                <a:latin typeface="Calibri"/>
                <a:cs typeface="Calibri"/>
              </a:rPr>
              <a:t> which</a:t>
            </a:r>
            <a:r>
              <a:rPr sz="2325" spc="42" dirty="0">
                <a:latin typeface="Calibri"/>
                <a:cs typeface="Calibri"/>
              </a:rPr>
              <a:t> look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so</a:t>
            </a:r>
            <a:r>
              <a:rPr sz="2325" spc="-32" dirty="0">
                <a:latin typeface="Calibri"/>
                <a:cs typeface="Calibri"/>
              </a:rPr>
              <a:t> </a:t>
            </a:r>
            <a:r>
              <a:rPr sz="2325" spc="63" dirty="0">
                <a:latin typeface="Calibri"/>
                <a:cs typeface="Calibri"/>
              </a:rPr>
              <a:t>natural</a:t>
            </a:r>
            <a:r>
              <a:rPr sz="2325" spc="74" dirty="0">
                <a:latin typeface="Calibri"/>
                <a:cs typeface="Calibri"/>
              </a:rPr>
              <a:t> that</a:t>
            </a:r>
            <a:r>
              <a:rPr sz="2325" spc="8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 </a:t>
            </a:r>
            <a:r>
              <a:rPr sz="2325" spc="63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thinks that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images </a:t>
            </a:r>
            <a:r>
              <a:rPr sz="2325" dirty="0">
                <a:latin typeface="Calibri"/>
                <a:cs typeface="Calibri"/>
              </a:rPr>
              <a:t>came</a:t>
            </a:r>
            <a:r>
              <a:rPr sz="2325" spc="11" dirty="0">
                <a:latin typeface="Calibri"/>
                <a:cs typeface="Calibri"/>
              </a:rPr>
              <a:t> from the </a:t>
            </a:r>
            <a:r>
              <a:rPr sz="2325" spc="21" dirty="0">
                <a:latin typeface="Calibri"/>
                <a:cs typeface="Calibri"/>
              </a:rPr>
              <a:t>real </a:t>
            </a:r>
            <a:r>
              <a:rPr sz="2325" spc="53" dirty="0">
                <a:latin typeface="Calibri"/>
                <a:cs typeface="Calibri"/>
              </a:rPr>
              <a:t>data </a:t>
            </a:r>
            <a:r>
              <a:rPr sz="2325" spc="63" dirty="0">
                <a:latin typeface="Calibri"/>
                <a:cs typeface="Calibri"/>
              </a:rPr>
              <a:t> distribution</a:t>
            </a:r>
            <a:endParaRPr sz="2325" dirty="0">
              <a:latin typeface="Calibri"/>
              <a:cs typeface="Calibri"/>
            </a:endParaRPr>
          </a:p>
          <a:p>
            <a:pPr marL="26841" marR="10737" algn="just">
              <a:lnSpc>
                <a:spcPct val="102600"/>
              </a:lnSpc>
              <a:spcBef>
                <a:spcPts val="634"/>
              </a:spcBef>
            </a:pPr>
            <a:r>
              <a:rPr sz="2325" spc="148" dirty="0">
                <a:latin typeface="Calibri"/>
                <a:cs typeface="Calibri"/>
              </a:rPr>
              <a:t>The </a:t>
            </a:r>
            <a:r>
              <a:rPr sz="2325" spc="42" dirty="0">
                <a:latin typeface="Calibri"/>
                <a:cs typeface="Calibri"/>
              </a:rPr>
              <a:t>job </a:t>
            </a:r>
            <a:r>
              <a:rPr sz="2325" spc="-42" dirty="0">
                <a:latin typeface="Calibri"/>
                <a:cs typeface="Calibri"/>
              </a:rPr>
              <a:t>of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53" dirty="0">
                <a:latin typeface="Calibri"/>
                <a:cs typeface="Calibri"/>
              </a:rPr>
              <a:t>discriminator </a:t>
            </a:r>
            <a:r>
              <a:rPr sz="2325" spc="42" dirty="0">
                <a:latin typeface="Calibri"/>
                <a:cs typeface="Calibri"/>
              </a:rPr>
              <a:t>is </a:t>
            </a:r>
            <a:r>
              <a:rPr sz="2325" spc="21" dirty="0">
                <a:latin typeface="Calibri"/>
                <a:cs typeface="Calibri"/>
              </a:rPr>
              <a:t>to </a:t>
            </a:r>
            <a:r>
              <a:rPr sz="2325" spc="11" dirty="0">
                <a:latin typeface="Calibri"/>
                <a:cs typeface="Calibri"/>
              </a:rPr>
              <a:t>get </a:t>
            </a:r>
            <a:r>
              <a:rPr sz="2325" spc="21" dirty="0">
                <a:latin typeface="Calibri"/>
                <a:cs typeface="Calibri"/>
              </a:rPr>
              <a:t>better </a:t>
            </a:r>
            <a:r>
              <a:rPr sz="2325" spc="42" dirty="0">
                <a:latin typeface="Calibri"/>
                <a:cs typeface="Calibri"/>
              </a:rPr>
              <a:t>and 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better </a:t>
            </a:r>
            <a:r>
              <a:rPr sz="2325" spc="74" dirty="0">
                <a:latin typeface="Calibri"/>
                <a:cs typeface="Calibri"/>
              </a:rPr>
              <a:t>at </a:t>
            </a:r>
            <a:r>
              <a:rPr sz="2325" spc="63" dirty="0">
                <a:latin typeface="Calibri"/>
                <a:cs typeface="Calibri"/>
              </a:rPr>
              <a:t>distinguishing </a:t>
            </a:r>
            <a:r>
              <a:rPr sz="2325" spc="-42" dirty="0">
                <a:latin typeface="Calibri"/>
                <a:cs typeface="Calibri"/>
              </a:rPr>
              <a:t>between </a:t>
            </a:r>
            <a:r>
              <a:rPr sz="2325" spc="32" dirty="0">
                <a:latin typeface="Calibri"/>
                <a:cs typeface="Calibri"/>
              </a:rPr>
              <a:t>true </a:t>
            </a:r>
            <a:r>
              <a:rPr sz="2325" spc="21" dirty="0">
                <a:latin typeface="Calibri"/>
                <a:cs typeface="Calibri"/>
              </a:rPr>
              <a:t>images </a:t>
            </a:r>
            <a:r>
              <a:rPr sz="2325" spc="42" dirty="0">
                <a:latin typeface="Calibri"/>
                <a:cs typeface="Calibri"/>
              </a:rPr>
              <a:t>and 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generated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(fake)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images</a:t>
            </a:r>
            <a:endParaRPr sz="2325" dirty="0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2008979"/>
            <a:ext cx="133643" cy="13364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1330" y="2816557"/>
            <a:ext cx="133643" cy="133643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1330" y="4351488"/>
            <a:ext cx="133643" cy="133643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2983" y="6597315"/>
            <a:ext cx="12173957" cy="250968"/>
            <a:chOff x="0" y="3121507"/>
            <a:chExt cx="5760085" cy="118745"/>
          </a:xfrm>
        </p:grpSpPr>
        <p:sp>
          <p:nvSpPr>
            <p:cNvPr id="68" name="object 6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9" name="object 6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1681631" y="6356568"/>
            <a:ext cx="4469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159" dirty="0">
                <a:solidFill>
                  <a:srgbClr val="ADADE0"/>
                </a:solidFill>
                <a:latin typeface="Calibri"/>
                <a:cs typeface="Calibri"/>
              </a:rPr>
              <a:t>6/38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4294967295"/>
          </p:nvPr>
        </p:nvSpPr>
        <p:spPr>
          <a:xfrm>
            <a:off x="4247265" y="6622863"/>
            <a:ext cx="164135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pc="159" dirty="0"/>
              <a:t>Mitesh</a:t>
            </a:r>
            <a:r>
              <a:rPr spc="190" dirty="0"/>
              <a:t> </a:t>
            </a:r>
            <a:r>
              <a:rPr spc="201" dirty="0"/>
              <a:t>M.</a:t>
            </a:r>
            <a:r>
              <a:rPr spc="190" dirty="0"/>
              <a:t> </a:t>
            </a:r>
            <a:r>
              <a:rPr spc="222" dirty="0"/>
              <a:t>Khapra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6291298" y="6622863"/>
            <a:ext cx="32907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20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CS7015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8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(Deep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9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Learning)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9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:</a:t>
            </a:r>
            <a:r>
              <a:rPr sz="1268" spc="37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69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Lecture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27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23</a:t>
            </a:r>
            <a:endParaRPr sz="126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3336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9689" y="6378044"/>
            <a:ext cx="91261" cy="6442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" name="object 3"/>
          <p:cNvSpPr/>
          <p:nvPr/>
        </p:nvSpPr>
        <p:spPr>
          <a:xfrm>
            <a:off x="8041416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8417203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5" name="object 5"/>
          <p:cNvGrpSpPr/>
          <p:nvPr/>
        </p:nvGrpSpPr>
        <p:grpSpPr>
          <a:xfrm>
            <a:off x="8639364" y="6350901"/>
            <a:ext cx="429464" cy="118103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37339" y="6348228"/>
            <a:ext cx="429464" cy="12346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835287" y="6348228"/>
            <a:ext cx="429464" cy="12346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6" name="object 16"/>
          <p:cNvSpPr/>
          <p:nvPr/>
        </p:nvSpPr>
        <p:spPr>
          <a:xfrm>
            <a:off x="10594312" y="6356250"/>
            <a:ext cx="107366" cy="10736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17" name="object 17"/>
          <p:cNvGrpSpPr/>
          <p:nvPr/>
        </p:nvGrpSpPr>
        <p:grpSpPr>
          <a:xfrm>
            <a:off x="10993677" y="6350901"/>
            <a:ext cx="504620" cy="120787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" y="0"/>
            <a:ext cx="12173768" cy="10162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386" y="3219419"/>
            <a:ext cx="1913798" cy="391886"/>
            <a:chOff x="240077" y="1523262"/>
            <a:chExt cx="905510" cy="185420"/>
          </a:xfrm>
        </p:grpSpPr>
        <p:sp>
          <p:nvSpPr>
            <p:cNvPr id="23" name="object 23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1307" y="3212185"/>
            <a:ext cx="12320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42" dirty="0">
                <a:latin typeface="Calibri"/>
                <a:cs typeface="Calibri"/>
              </a:rPr>
              <a:t>Generator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0387" y="2520496"/>
            <a:ext cx="4196667" cy="1852063"/>
            <a:chOff x="240077" y="1192568"/>
            <a:chExt cx="1985645" cy="876300"/>
          </a:xfrm>
        </p:grpSpPr>
        <p:sp>
          <p:nvSpPr>
            <p:cNvPr id="27" name="object 27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1"/>
                  </a:lnTo>
                  <a:lnTo>
                    <a:pt x="849400" y="180001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C7EAFB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1"/>
                  </a:lnTo>
                  <a:lnTo>
                    <a:pt x="50610" y="180001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58" y="1898746"/>
              <a:ext cx="154123" cy="1541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1" name="object 31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65" y="1898746"/>
              <a:ext cx="154123" cy="154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2623" y="171478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306" y="170985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88" y="1192568"/>
              <a:ext cx="327659" cy="16129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2623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666306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62134" y="4519177"/>
            <a:ext cx="139038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i="1" spc="137" dirty="0">
                <a:latin typeface="Calibri"/>
                <a:cs typeface="Calibri"/>
              </a:rPr>
              <a:t>z</a:t>
            </a:r>
            <a:r>
              <a:rPr sz="2114" i="1" spc="190" dirty="0">
                <a:latin typeface="Calibri"/>
                <a:cs typeface="Calibri"/>
              </a:rPr>
              <a:t> </a:t>
            </a:r>
            <a:r>
              <a:rPr sz="2114" spc="-53" dirty="0">
                <a:latin typeface="Lucida Sans Unicode"/>
                <a:cs typeface="Lucida Sans Unicode"/>
              </a:rPr>
              <a:t>∼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328" dirty="0">
                <a:latin typeface="Calibri"/>
                <a:cs typeface="Calibri"/>
              </a:rPr>
              <a:t>N</a:t>
            </a:r>
            <a:r>
              <a:rPr sz="2114" i="1" spc="-254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(</a:t>
            </a:r>
            <a:r>
              <a:rPr sz="2114" spc="85" dirty="0">
                <a:latin typeface="Calibri"/>
                <a:cs typeface="Calibri"/>
              </a:rPr>
              <a:t>0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i="1" spc="550" dirty="0">
                <a:latin typeface="Calibri"/>
                <a:cs typeface="Calibri"/>
              </a:rPr>
              <a:t>I</a:t>
            </a:r>
            <a:r>
              <a:rPr sz="2114" spc="169" dirty="0">
                <a:latin typeface="Calibri"/>
                <a:cs typeface="Calibri"/>
              </a:rPr>
              <a:t>)</a:t>
            </a:r>
            <a:endParaRPr sz="2114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10409" y="3187679"/>
            <a:ext cx="14776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74" dirty="0">
                <a:latin typeface="Calibri"/>
                <a:cs typeface="Calibri"/>
              </a:rPr>
              <a:t> </a:t>
            </a:r>
            <a:r>
              <a:rPr sz="2114" spc="42" dirty="0">
                <a:latin typeface="Calibri"/>
                <a:cs typeface="Calibri"/>
              </a:rPr>
              <a:t>Images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51692" y="1697678"/>
            <a:ext cx="2431839" cy="1538017"/>
            <a:chOff x="780084" y="803253"/>
            <a:chExt cx="1150620" cy="72771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398" y="1199553"/>
              <a:ext cx="316230" cy="1485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2637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46320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7479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245157" y="21013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3720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1610" y="40103"/>
                  </a:moveTo>
                  <a:lnTo>
                    <a:pt x="3927" y="31456"/>
                  </a:lnTo>
                  <a:lnTo>
                    <a:pt x="3759" y="20476"/>
                  </a:lnTo>
                  <a:lnTo>
                    <a:pt x="2114" y="10269"/>
                  </a:lnTo>
                  <a:lnTo>
                    <a:pt x="0" y="3938"/>
                  </a:lnTo>
                  <a:lnTo>
                    <a:pt x="6579" y="5060"/>
                  </a:lnTo>
                  <a:lnTo>
                    <a:pt x="16918" y="5124"/>
                  </a:lnTo>
                  <a:lnTo>
                    <a:pt x="27794" y="3611"/>
                  </a:lnTo>
                  <a:lnTo>
                    <a:pt x="35985" y="0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0" name="object 50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3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3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1" name="object 51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3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3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779217" y="1690461"/>
            <a:ext cx="165880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74" dirty="0">
                <a:latin typeface="Calibri"/>
                <a:cs typeface="Calibri"/>
              </a:rPr>
              <a:t>Discriminator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543804" y="1398538"/>
            <a:ext cx="128839" cy="315387"/>
            <a:chOff x="1202185" y="661715"/>
            <a:chExt cx="60960" cy="149225"/>
          </a:xfrm>
        </p:grpSpPr>
        <p:sp>
          <p:nvSpPr>
            <p:cNvPr id="54" name="object 54"/>
            <p:cNvSpPr/>
            <p:nvPr/>
          </p:nvSpPr>
          <p:spPr>
            <a:xfrm>
              <a:off x="1232630" y="6707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13501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206313" y="665843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41624" y="1106094"/>
            <a:ext cx="153264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11" dirty="0">
                <a:latin typeface="Calibri"/>
                <a:cs typeface="Calibri"/>
              </a:rPr>
              <a:t>or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Fake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56148" y="2072159"/>
            <a:ext cx="546224" cy="479121"/>
            <a:chOff x="687562" y="980438"/>
            <a:chExt cx="258445" cy="226695"/>
          </a:xfrm>
        </p:grpSpPr>
        <p:sp>
          <p:nvSpPr>
            <p:cNvPr id="58" name="object 58"/>
            <p:cNvSpPr/>
            <p:nvPr/>
          </p:nvSpPr>
          <p:spPr>
            <a:xfrm>
              <a:off x="692623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0" y="210138"/>
                  </a:moveTo>
                  <a:lnTo>
                    <a:pt x="2451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9" name="object 59"/>
            <p:cNvSpPr/>
            <p:nvPr/>
          </p:nvSpPr>
          <p:spPr>
            <a:xfrm>
              <a:off x="905554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0" y="0"/>
                  </a:moveTo>
                  <a:lnTo>
                    <a:pt x="8190" y="3611"/>
                  </a:lnTo>
                  <a:lnTo>
                    <a:pt x="19067" y="5124"/>
                  </a:lnTo>
                  <a:lnTo>
                    <a:pt x="29406" y="5060"/>
                  </a:lnTo>
                  <a:lnTo>
                    <a:pt x="35985" y="3938"/>
                  </a:lnTo>
                  <a:lnTo>
                    <a:pt x="33870" y="10269"/>
                  </a:lnTo>
                  <a:lnTo>
                    <a:pt x="32226" y="20476"/>
                  </a:lnTo>
                  <a:lnTo>
                    <a:pt x="32058" y="31456"/>
                  </a:lnTo>
                  <a:lnTo>
                    <a:pt x="34374" y="40103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837696"/>
            <a:ext cx="133643" cy="133643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5277685" y="657050"/>
            <a:ext cx="6445983" cy="1567961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53683" marR="37578" algn="just">
              <a:lnSpc>
                <a:spcPct val="102600"/>
              </a:lnSpc>
              <a:spcBef>
                <a:spcPts val="116"/>
              </a:spcBef>
            </a:pPr>
            <a:r>
              <a:rPr sz="2325" spc="148" dirty="0">
                <a:latin typeface="Calibri"/>
                <a:cs typeface="Calibri"/>
              </a:rPr>
              <a:t>Let</a:t>
            </a:r>
            <a:r>
              <a:rPr sz="2325" spc="159" dirty="0">
                <a:latin typeface="Calibri"/>
                <a:cs typeface="Calibri"/>
              </a:rPr>
              <a:t> </a:t>
            </a:r>
            <a:r>
              <a:rPr sz="2325" i="1" spc="32" dirty="0">
                <a:latin typeface="Calibri"/>
                <a:cs typeface="Calibri"/>
              </a:rPr>
              <a:t>G</a:t>
            </a:r>
            <a:r>
              <a:rPr sz="2536" i="1" spc="46" baseline="-13888" dirty="0">
                <a:latin typeface="Verdana"/>
                <a:cs typeface="Verdana"/>
              </a:rPr>
              <a:t>φ</a:t>
            </a:r>
            <a:r>
              <a:rPr sz="2536" i="1" spc="63" baseline="-13888" dirty="0">
                <a:latin typeface="Verdana"/>
                <a:cs typeface="Verdana"/>
              </a:rPr>
              <a:t> </a:t>
            </a:r>
            <a:r>
              <a:rPr sz="2325" spc="-11" dirty="0">
                <a:latin typeface="Calibri"/>
                <a:cs typeface="Calibri"/>
              </a:rPr>
              <a:t>be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i="1" spc="127" dirty="0">
                <a:latin typeface="Calibri"/>
                <a:cs typeface="Calibri"/>
              </a:rPr>
              <a:t>D</a:t>
            </a:r>
            <a:r>
              <a:rPr sz="2536" i="1" spc="188" baseline="-13888" dirty="0">
                <a:latin typeface="Verdana"/>
                <a:cs typeface="Verdana"/>
              </a:rPr>
              <a:t>θ</a:t>
            </a:r>
            <a:r>
              <a:rPr sz="2536" i="1" spc="205" baseline="-13888" dirty="0">
                <a:latin typeface="Verdana"/>
                <a:cs typeface="Verdana"/>
              </a:rPr>
              <a:t> </a:t>
            </a:r>
            <a:r>
              <a:rPr sz="2325" spc="-11" dirty="0">
                <a:latin typeface="Calibri"/>
                <a:cs typeface="Calibri"/>
              </a:rPr>
              <a:t>be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 </a:t>
            </a:r>
            <a:r>
              <a:rPr sz="2325" spc="11" dirty="0">
                <a:latin typeface="Calibri"/>
                <a:cs typeface="Calibri"/>
              </a:rPr>
              <a:t>(</a:t>
            </a:r>
            <a:r>
              <a:rPr sz="2325" i="1" spc="11" dirty="0">
                <a:latin typeface="Calibri"/>
                <a:cs typeface="Calibri"/>
              </a:rPr>
              <a:t>φ </a:t>
            </a:r>
            <a:r>
              <a:rPr sz="2325" spc="42" dirty="0">
                <a:latin typeface="Calibri"/>
                <a:cs typeface="Calibri"/>
              </a:rPr>
              <a:t>and </a:t>
            </a:r>
            <a:r>
              <a:rPr sz="2325" i="1" spc="-222" dirty="0">
                <a:latin typeface="Calibri"/>
                <a:cs typeface="Calibri"/>
              </a:rPr>
              <a:t>θ</a:t>
            </a:r>
            <a:r>
              <a:rPr sz="2325" i="1" spc="-21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are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 </a:t>
            </a:r>
            <a:r>
              <a:rPr sz="2325" spc="21" dirty="0">
                <a:latin typeface="Calibri"/>
                <a:cs typeface="Calibri"/>
              </a:rPr>
              <a:t>parameters </a:t>
            </a:r>
            <a:r>
              <a:rPr sz="2325" spc="-42" dirty="0">
                <a:latin typeface="Calibri"/>
                <a:cs typeface="Calibri"/>
              </a:rPr>
              <a:t>of</a:t>
            </a:r>
            <a:r>
              <a:rPr sz="2325" spc="431" dirty="0">
                <a:latin typeface="Calibri"/>
                <a:cs typeface="Calibri"/>
              </a:rPr>
              <a:t> </a:t>
            </a:r>
            <a:r>
              <a:rPr sz="2325" i="1" spc="338" dirty="0">
                <a:latin typeface="Calibri"/>
                <a:cs typeface="Calibri"/>
              </a:rPr>
              <a:t>G </a:t>
            </a:r>
            <a:r>
              <a:rPr sz="2325" i="1" spc="349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i="1" spc="296" dirty="0">
                <a:latin typeface="Calibri"/>
                <a:cs typeface="Calibri"/>
              </a:rPr>
              <a:t>D</a:t>
            </a:r>
            <a:r>
              <a:rPr sz="2325" spc="296" dirty="0">
                <a:latin typeface="Calibri"/>
                <a:cs typeface="Calibri"/>
              </a:rPr>
              <a:t>,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respectively)</a:t>
            </a:r>
            <a:endParaRPr sz="2325">
              <a:latin typeface="Calibri"/>
              <a:cs typeface="Calibri"/>
            </a:endParaRPr>
          </a:p>
          <a:p>
            <a:pPr marL="53683" algn="just">
              <a:spcBef>
                <a:spcPts val="708"/>
              </a:spcBef>
            </a:pPr>
            <a:r>
              <a:rPr sz="2325" spc="-21" dirty="0">
                <a:latin typeface="Calibri"/>
                <a:cs typeface="Calibri"/>
              </a:rPr>
              <a:t>We</a:t>
            </a:r>
            <a:r>
              <a:rPr sz="2325" spc="275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have</a:t>
            </a:r>
            <a:r>
              <a:rPr sz="2325" spc="285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r>
              <a:rPr sz="2325" spc="275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neural</a:t>
            </a:r>
            <a:r>
              <a:rPr sz="2325" spc="28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network</a:t>
            </a:r>
            <a:r>
              <a:rPr sz="2325" spc="285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based</a:t>
            </a:r>
            <a:r>
              <a:rPr sz="2325" spc="28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</a:t>
            </a:r>
            <a:r>
              <a:rPr sz="2325" spc="275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which</a:t>
            </a:r>
            <a:endParaRPr sz="2325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1330" y="2008979"/>
            <a:ext cx="133643" cy="133643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5224002" y="2191979"/>
            <a:ext cx="6499666" cy="751904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107366" marR="37578">
              <a:lnSpc>
                <a:spcPct val="102600"/>
              </a:lnSpc>
              <a:spcBef>
                <a:spcPts val="116"/>
              </a:spcBef>
            </a:pPr>
            <a:r>
              <a:rPr sz="2325" spc="95" dirty="0">
                <a:latin typeface="Calibri"/>
                <a:cs typeface="Calibri"/>
              </a:rPr>
              <a:t>ta</a:t>
            </a:r>
            <a:r>
              <a:rPr sz="2325" spc="42" dirty="0">
                <a:latin typeface="Calibri"/>
                <a:cs typeface="Calibri"/>
              </a:rPr>
              <a:t>k</a:t>
            </a:r>
            <a:r>
              <a:rPr sz="2325" spc="-74" dirty="0">
                <a:latin typeface="Calibri"/>
                <a:cs typeface="Calibri"/>
              </a:rPr>
              <a:t>es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37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as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37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input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37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37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noise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37" dirty="0">
                <a:latin typeface="Calibri"/>
                <a:cs typeface="Calibri"/>
              </a:rPr>
              <a:t> </a:t>
            </a:r>
            <a:r>
              <a:rPr sz="2325" spc="95" dirty="0">
                <a:latin typeface="Calibri"/>
                <a:cs typeface="Calibri"/>
              </a:rPr>
              <a:t>v</a:t>
            </a:r>
            <a:r>
              <a:rPr sz="2325" dirty="0">
                <a:latin typeface="Calibri"/>
                <a:cs typeface="Calibri"/>
              </a:rPr>
              <a:t>ector </a:t>
            </a:r>
            <a:r>
              <a:rPr sz="2325" spc="137" dirty="0">
                <a:latin typeface="Calibri"/>
                <a:cs typeface="Calibri"/>
              </a:rPr>
              <a:t> </a:t>
            </a:r>
            <a:r>
              <a:rPr sz="2325" i="1" spc="148" dirty="0">
                <a:latin typeface="Calibri"/>
                <a:cs typeface="Calibri"/>
              </a:rPr>
              <a:t>z</a:t>
            </a:r>
            <a:r>
              <a:rPr sz="2325" i="1" dirty="0">
                <a:latin typeface="Calibri"/>
                <a:cs typeface="Calibri"/>
              </a:rPr>
              <a:t>  </a:t>
            </a:r>
            <a:r>
              <a:rPr sz="2325" i="1" spc="-127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∼</a:t>
            </a:r>
            <a:r>
              <a:rPr sz="232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Lucida Sans Unicode"/>
                <a:cs typeface="Lucida Sans Unicode"/>
              </a:rPr>
              <a:t> </a:t>
            </a:r>
            <a:r>
              <a:rPr sz="2325" i="1" spc="349" dirty="0">
                <a:latin typeface="Calibri"/>
                <a:cs typeface="Calibri"/>
              </a:rPr>
              <a:t>N</a:t>
            </a:r>
            <a:r>
              <a:rPr sz="2325" i="1" spc="-275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(0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602" dirty="0">
                <a:latin typeface="Calibri"/>
                <a:cs typeface="Calibri"/>
              </a:rPr>
              <a:t>I</a:t>
            </a:r>
            <a:r>
              <a:rPr sz="2325" spc="180" dirty="0">
                <a:latin typeface="Calibri"/>
                <a:cs typeface="Calibri"/>
              </a:rPr>
              <a:t>)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137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and  </a:t>
            </a:r>
            <a:r>
              <a:rPr sz="2325" spc="11" dirty="0">
                <a:latin typeface="Calibri"/>
                <a:cs typeface="Calibri"/>
              </a:rPr>
              <a:t>produces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i="1" spc="159" dirty="0">
                <a:latin typeface="Calibri"/>
                <a:cs typeface="Calibri"/>
              </a:rPr>
              <a:t>G</a:t>
            </a:r>
            <a:r>
              <a:rPr sz="2536" i="1" spc="237" baseline="-13888" dirty="0">
                <a:latin typeface="Verdana"/>
                <a:cs typeface="Verdana"/>
              </a:rPr>
              <a:t>φ</a:t>
            </a:r>
            <a:r>
              <a:rPr sz="2325" spc="159" dirty="0">
                <a:latin typeface="Calibri"/>
                <a:cs typeface="Calibri"/>
              </a:rPr>
              <a:t>(</a:t>
            </a:r>
            <a:r>
              <a:rPr sz="2325" i="1" spc="159" dirty="0">
                <a:latin typeface="Calibri"/>
                <a:cs typeface="Calibri"/>
              </a:rPr>
              <a:t>z</a:t>
            </a:r>
            <a:r>
              <a:rPr sz="2325" spc="159" dirty="0">
                <a:latin typeface="Calibri"/>
                <a:cs typeface="Calibri"/>
              </a:rPr>
              <a:t>)</a:t>
            </a:r>
            <a:r>
              <a:rPr sz="2325" spc="116" dirty="0">
                <a:latin typeface="Calibri"/>
                <a:cs typeface="Calibri"/>
              </a:rPr>
              <a:t> </a:t>
            </a:r>
            <a:r>
              <a:rPr sz="2325" spc="623" dirty="0">
                <a:latin typeface="Calibri"/>
                <a:cs typeface="Calibri"/>
              </a:rPr>
              <a:t>=</a:t>
            </a:r>
            <a:r>
              <a:rPr sz="2325" spc="116" dirty="0">
                <a:latin typeface="Calibri"/>
                <a:cs typeface="Calibri"/>
              </a:rPr>
              <a:t> </a:t>
            </a:r>
            <a:r>
              <a:rPr sz="2325" i="1" spc="697" dirty="0">
                <a:latin typeface="Calibri"/>
                <a:cs typeface="Calibri"/>
              </a:rPr>
              <a:t>X</a:t>
            </a:r>
            <a:endParaRPr sz="2325" dirty="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3180233"/>
            <a:ext cx="133643" cy="133643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5250843" y="2999559"/>
            <a:ext cx="6499666" cy="1120403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80524" marR="64419" algn="just">
              <a:lnSpc>
                <a:spcPct val="102600"/>
              </a:lnSpc>
              <a:spcBef>
                <a:spcPts val="116"/>
              </a:spcBef>
            </a:pPr>
            <a:r>
              <a:rPr sz="2325" spc="-21" dirty="0">
                <a:latin typeface="Calibri"/>
                <a:cs typeface="Calibri"/>
              </a:rPr>
              <a:t>We</a:t>
            </a:r>
            <a:r>
              <a:rPr sz="2325" spc="-11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have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r>
              <a:rPr sz="2325" spc="4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neural</a:t>
            </a:r>
            <a:r>
              <a:rPr sz="2325" spc="4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network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based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 </a:t>
            </a:r>
            <a:r>
              <a:rPr sz="2325" spc="63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which could </a:t>
            </a:r>
            <a:r>
              <a:rPr sz="2325" spc="21" dirty="0">
                <a:latin typeface="Calibri"/>
                <a:cs typeface="Calibri"/>
              </a:rPr>
              <a:t>take </a:t>
            </a:r>
            <a:r>
              <a:rPr sz="2325" spc="11" dirty="0">
                <a:latin typeface="Calibri"/>
                <a:cs typeface="Calibri"/>
              </a:rPr>
              <a:t>as </a:t>
            </a:r>
            <a:r>
              <a:rPr sz="2325" spc="74" dirty="0">
                <a:latin typeface="Calibri"/>
                <a:cs typeface="Calibri"/>
              </a:rPr>
              <a:t>input </a:t>
            </a:r>
            <a:r>
              <a:rPr sz="2325" spc="32" dirty="0">
                <a:latin typeface="Calibri"/>
                <a:cs typeface="Calibri"/>
              </a:rPr>
              <a:t>a </a:t>
            </a:r>
            <a:r>
              <a:rPr sz="2325" spc="21" dirty="0">
                <a:latin typeface="Calibri"/>
                <a:cs typeface="Calibri"/>
              </a:rPr>
              <a:t>real </a:t>
            </a:r>
            <a:r>
              <a:rPr sz="2325" i="1" spc="697" dirty="0">
                <a:latin typeface="Calibri"/>
                <a:cs typeface="Calibri"/>
              </a:rPr>
              <a:t>X </a:t>
            </a:r>
            <a:r>
              <a:rPr sz="2325" dirty="0">
                <a:latin typeface="Calibri"/>
                <a:cs typeface="Calibri"/>
              </a:rPr>
              <a:t>or </a:t>
            </a:r>
            <a:r>
              <a:rPr sz="2325" spc="32" dirty="0">
                <a:latin typeface="Calibri"/>
                <a:cs typeface="Calibri"/>
              </a:rPr>
              <a:t>a </a:t>
            </a:r>
            <a:r>
              <a:rPr sz="2325" dirty="0">
                <a:latin typeface="Calibri"/>
                <a:cs typeface="Calibri"/>
              </a:rPr>
              <a:t>generated 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i="1" spc="697" dirty="0">
                <a:latin typeface="Calibri"/>
                <a:cs typeface="Calibri"/>
              </a:rPr>
              <a:t>X</a:t>
            </a:r>
            <a:r>
              <a:rPr sz="2325" i="1" spc="285" dirty="0">
                <a:latin typeface="Calibri"/>
                <a:cs typeface="Calibri"/>
              </a:rPr>
              <a:t> </a:t>
            </a:r>
            <a:r>
              <a:rPr sz="2325" spc="623" dirty="0">
                <a:latin typeface="Calibri"/>
                <a:cs typeface="Calibri"/>
              </a:rPr>
              <a:t>=</a:t>
            </a:r>
            <a:r>
              <a:rPr sz="2325" spc="116" dirty="0">
                <a:latin typeface="Calibri"/>
                <a:cs typeface="Calibri"/>
              </a:rPr>
              <a:t> </a:t>
            </a:r>
            <a:r>
              <a:rPr sz="2325" i="1" spc="159" dirty="0">
                <a:latin typeface="Calibri"/>
                <a:cs typeface="Calibri"/>
              </a:rPr>
              <a:t>G</a:t>
            </a:r>
            <a:r>
              <a:rPr sz="2536" i="1" spc="237" baseline="-13888" dirty="0">
                <a:latin typeface="Verdana"/>
                <a:cs typeface="Verdana"/>
              </a:rPr>
              <a:t>φ</a:t>
            </a:r>
            <a:r>
              <a:rPr sz="2325" spc="159" dirty="0">
                <a:latin typeface="Calibri"/>
                <a:cs typeface="Calibri"/>
              </a:rPr>
              <a:t>(</a:t>
            </a:r>
            <a:r>
              <a:rPr sz="2325" i="1" spc="159" dirty="0">
                <a:latin typeface="Calibri"/>
                <a:cs typeface="Calibri"/>
              </a:rPr>
              <a:t>z</a:t>
            </a:r>
            <a:r>
              <a:rPr sz="2325" spc="159" dirty="0">
                <a:latin typeface="Calibri"/>
                <a:cs typeface="Calibri"/>
              </a:rPr>
              <a:t>)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classify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input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as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real/fake</a:t>
            </a:r>
            <a:endParaRPr sz="2325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983" y="6597315"/>
            <a:ext cx="12173957" cy="250968"/>
            <a:chOff x="0" y="3121507"/>
            <a:chExt cx="5760085" cy="118745"/>
          </a:xfrm>
        </p:grpSpPr>
        <p:sp>
          <p:nvSpPr>
            <p:cNvPr id="69" name="object 6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0" name="object 7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1681631" y="6356568"/>
            <a:ext cx="4469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159" dirty="0">
                <a:solidFill>
                  <a:srgbClr val="ADADE0"/>
                </a:solidFill>
                <a:latin typeface="Calibri"/>
                <a:cs typeface="Calibri"/>
              </a:rPr>
              <a:t>7/38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4294967295"/>
          </p:nvPr>
        </p:nvSpPr>
        <p:spPr>
          <a:xfrm>
            <a:off x="4247265" y="6622863"/>
            <a:ext cx="164135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pc="159" dirty="0"/>
              <a:t>Mitesh</a:t>
            </a:r>
            <a:r>
              <a:rPr spc="190" dirty="0"/>
              <a:t> </a:t>
            </a:r>
            <a:r>
              <a:rPr spc="201" dirty="0"/>
              <a:t>M.</a:t>
            </a:r>
            <a:r>
              <a:rPr spc="190" dirty="0"/>
              <a:t> </a:t>
            </a:r>
            <a:r>
              <a:rPr spc="222" dirty="0"/>
              <a:t>Khapra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6291298" y="6622863"/>
            <a:ext cx="32907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20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CS7015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8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(Deep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9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Learning)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9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:</a:t>
            </a:r>
            <a:r>
              <a:rPr sz="1268" spc="37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69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Lecture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27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23</a:t>
            </a:r>
            <a:endParaRPr sz="126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6894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9689" y="6378044"/>
            <a:ext cx="91261" cy="6442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" name="object 3"/>
          <p:cNvSpPr/>
          <p:nvPr/>
        </p:nvSpPr>
        <p:spPr>
          <a:xfrm>
            <a:off x="8041416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8417203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5" name="object 5"/>
          <p:cNvGrpSpPr/>
          <p:nvPr/>
        </p:nvGrpSpPr>
        <p:grpSpPr>
          <a:xfrm>
            <a:off x="8639364" y="6350901"/>
            <a:ext cx="429464" cy="118103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37339" y="6348228"/>
            <a:ext cx="429464" cy="12346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835287" y="6348228"/>
            <a:ext cx="429464" cy="12346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6" name="object 16"/>
          <p:cNvSpPr/>
          <p:nvPr/>
        </p:nvSpPr>
        <p:spPr>
          <a:xfrm>
            <a:off x="10594312" y="6356250"/>
            <a:ext cx="107366" cy="10736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17" name="object 17"/>
          <p:cNvGrpSpPr/>
          <p:nvPr/>
        </p:nvGrpSpPr>
        <p:grpSpPr>
          <a:xfrm>
            <a:off x="10993677" y="6350901"/>
            <a:ext cx="504620" cy="120787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" y="0"/>
            <a:ext cx="12173768" cy="10162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386" y="3219419"/>
            <a:ext cx="1913798" cy="391886"/>
            <a:chOff x="240077" y="1523262"/>
            <a:chExt cx="905510" cy="185420"/>
          </a:xfrm>
        </p:grpSpPr>
        <p:sp>
          <p:nvSpPr>
            <p:cNvPr id="23" name="object 23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1307" y="3212185"/>
            <a:ext cx="12320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42" dirty="0">
                <a:latin typeface="Calibri"/>
                <a:cs typeface="Calibri"/>
              </a:rPr>
              <a:t>Generator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0387" y="2520496"/>
            <a:ext cx="4196667" cy="1852063"/>
            <a:chOff x="240077" y="1192568"/>
            <a:chExt cx="1985645" cy="876300"/>
          </a:xfrm>
        </p:grpSpPr>
        <p:sp>
          <p:nvSpPr>
            <p:cNvPr id="27" name="object 27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1"/>
                  </a:lnTo>
                  <a:lnTo>
                    <a:pt x="849400" y="180001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C7EAFB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1"/>
                  </a:lnTo>
                  <a:lnTo>
                    <a:pt x="50610" y="180001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58" y="1898746"/>
              <a:ext cx="154123" cy="1541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1" name="object 31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65" y="1898746"/>
              <a:ext cx="154123" cy="154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2623" y="171478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306" y="170985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88" y="1192568"/>
              <a:ext cx="327659" cy="16129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2623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666306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62134" y="4519177"/>
            <a:ext cx="139038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i="1" spc="137" dirty="0">
                <a:latin typeface="Calibri"/>
                <a:cs typeface="Calibri"/>
              </a:rPr>
              <a:t>z</a:t>
            </a:r>
            <a:r>
              <a:rPr sz="2114" i="1" spc="190" dirty="0">
                <a:latin typeface="Calibri"/>
                <a:cs typeface="Calibri"/>
              </a:rPr>
              <a:t> </a:t>
            </a:r>
            <a:r>
              <a:rPr sz="2114" spc="-53" dirty="0">
                <a:latin typeface="Lucida Sans Unicode"/>
                <a:cs typeface="Lucida Sans Unicode"/>
              </a:rPr>
              <a:t>∼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328" dirty="0">
                <a:latin typeface="Calibri"/>
                <a:cs typeface="Calibri"/>
              </a:rPr>
              <a:t>N</a:t>
            </a:r>
            <a:r>
              <a:rPr sz="2114" i="1" spc="-254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(</a:t>
            </a:r>
            <a:r>
              <a:rPr sz="2114" spc="85" dirty="0">
                <a:latin typeface="Calibri"/>
                <a:cs typeface="Calibri"/>
              </a:rPr>
              <a:t>0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i="1" spc="550" dirty="0">
                <a:latin typeface="Calibri"/>
                <a:cs typeface="Calibri"/>
              </a:rPr>
              <a:t>I</a:t>
            </a:r>
            <a:r>
              <a:rPr sz="2114" spc="169" dirty="0">
                <a:latin typeface="Calibri"/>
                <a:cs typeface="Calibri"/>
              </a:rPr>
              <a:t>)</a:t>
            </a:r>
            <a:endParaRPr sz="2114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10409" y="3187679"/>
            <a:ext cx="14776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74" dirty="0">
                <a:latin typeface="Calibri"/>
                <a:cs typeface="Calibri"/>
              </a:rPr>
              <a:t> </a:t>
            </a:r>
            <a:r>
              <a:rPr sz="2114" spc="42" dirty="0">
                <a:latin typeface="Calibri"/>
                <a:cs typeface="Calibri"/>
              </a:rPr>
              <a:t>Images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51692" y="1697678"/>
            <a:ext cx="2431839" cy="1538017"/>
            <a:chOff x="780084" y="803253"/>
            <a:chExt cx="1150620" cy="72771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398" y="1199553"/>
              <a:ext cx="316230" cy="1485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2637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46320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7479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245157" y="21013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3720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1610" y="40103"/>
                  </a:moveTo>
                  <a:lnTo>
                    <a:pt x="3927" y="31456"/>
                  </a:lnTo>
                  <a:lnTo>
                    <a:pt x="3759" y="20476"/>
                  </a:lnTo>
                  <a:lnTo>
                    <a:pt x="2114" y="10269"/>
                  </a:lnTo>
                  <a:lnTo>
                    <a:pt x="0" y="3938"/>
                  </a:lnTo>
                  <a:lnTo>
                    <a:pt x="6579" y="5060"/>
                  </a:lnTo>
                  <a:lnTo>
                    <a:pt x="16918" y="5124"/>
                  </a:lnTo>
                  <a:lnTo>
                    <a:pt x="27794" y="3611"/>
                  </a:lnTo>
                  <a:lnTo>
                    <a:pt x="35985" y="0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0" name="object 50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3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3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1" name="object 51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3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3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779217" y="1690461"/>
            <a:ext cx="165880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74" dirty="0">
                <a:latin typeface="Calibri"/>
                <a:cs typeface="Calibri"/>
              </a:rPr>
              <a:t>Discriminator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543804" y="1398538"/>
            <a:ext cx="128839" cy="315387"/>
            <a:chOff x="1202185" y="661715"/>
            <a:chExt cx="60960" cy="149225"/>
          </a:xfrm>
        </p:grpSpPr>
        <p:sp>
          <p:nvSpPr>
            <p:cNvPr id="54" name="object 54"/>
            <p:cNvSpPr/>
            <p:nvPr/>
          </p:nvSpPr>
          <p:spPr>
            <a:xfrm>
              <a:off x="1232630" y="6707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13501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206313" y="665843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41624" y="1106094"/>
            <a:ext cx="153264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11" dirty="0">
                <a:latin typeface="Calibri"/>
                <a:cs typeface="Calibri"/>
              </a:rPr>
              <a:t>or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Fake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56148" y="2072159"/>
            <a:ext cx="546224" cy="479121"/>
            <a:chOff x="687562" y="980438"/>
            <a:chExt cx="258445" cy="226695"/>
          </a:xfrm>
        </p:grpSpPr>
        <p:sp>
          <p:nvSpPr>
            <p:cNvPr id="58" name="object 58"/>
            <p:cNvSpPr/>
            <p:nvPr/>
          </p:nvSpPr>
          <p:spPr>
            <a:xfrm>
              <a:off x="692623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0" y="210138"/>
                  </a:moveTo>
                  <a:lnTo>
                    <a:pt x="2451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9" name="object 59"/>
            <p:cNvSpPr/>
            <p:nvPr/>
          </p:nvSpPr>
          <p:spPr>
            <a:xfrm>
              <a:off x="905554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0" y="0"/>
                  </a:moveTo>
                  <a:lnTo>
                    <a:pt x="8190" y="3611"/>
                  </a:lnTo>
                  <a:lnTo>
                    <a:pt x="19067" y="5124"/>
                  </a:lnTo>
                  <a:lnTo>
                    <a:pt x="29406" y="5060"/>
                  </a:lnTo>
                  <a:lnTo>
                    <a:pt x="35985" y="3938"/>
                  </a:lnTo>
                  <a:lnTo>
                    <a:pt x="33870" y="10269"/>
                  </a:lnTo>
                  <a:lnTo>
                    <a:pt x="32226" y="20476"/>
                  </a:lnTo>
                  <a:lnTo>
                    <a:pt x="32058" y="31456"/>
                  </a:lnTo>
                  <a:lnTo>
                    <a:pt x="34374" y="40103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60" name="object 6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393791"/>
            <a:ext cx="133643" cy="133643"/>
          </a:xfrm>
          <a:prstGeom prst="rect">
            <a:avLst/>
          </a:prstGeom>
        </p:spPr>
      </p:pic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515753" y="241480"/>
            <a:ext cx="11182411" cy="712342"/>
          </a:xfrm>
          <a:prstGeom prst="rect">
            <a:avLst/>
          </a:prstGeom>
        </p:spPr>
        <p:txBody>
          <a:bodyPr vert="horz" wrap="square" lIns="0" tIns="14763" rIns="0" bIns="0" rtlCol="0" anchor="ctr">
            <a:spAutoFit/>
          </a:bodyPr>
          <a:lstStyle/>
          <a:p>
            <a:pPr marL="4836829" marR="10737">
              <a:lnSpc>
                <a:spcPct val="102600"/>
              </a:lnSpc>
              <a:spcBef>
                <a:spcPts val="116"/>
              </a:spcBef>
            </a:pPr>
            <a:r>
              <a:rPr lang="en-IN" spc="127" dirty="0" smtClean="0"/>
              <a:t>Objective function</a:t>
            </a:r>
            <a:endParaRPr spc="11" dirty="0"/>
          </a:p>
        </p:txBody>
      </p:sp>
      <p:sp>
        <p:nvSpPr>
          <p:cNvPr id="63" name="object 63"/>
          <p:cNvSpPr txBox="1"/>
          <p:nvPr/>
        </p:nvSpPr>
        <p:spPr>
          <a:xfrm>
            <a:off x="5475560" y="1939653"/>
            <a:ext cx="6445983" cy="3930723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53683" marR="37578" algn="just">
              <a:lnSpc>
                <a:spcPct val="102600"/>
              </a:lnSpc>
              <a:spcBef>
                <a:spcPts val="116"/>
              </a:spcBef>
            </a:pPr>
            <a:r>
              <a:rPr sz="2325" spc="95" dirty="0">
                <a:latin typeface="Calibri"/>
                <a:cs typeface="Calibri"/>
              </a:rPr>
              <a:t>Let’s</a:t>
            </a:r>
            <a:r>
              <a:rPr sz="2325" spc="106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look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at</a:t>
            </a:r>
            <a:r>
              <a:rPr sz="2325" spc="8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objective</a:t>
            </a:r>
            <a:r>
              <a:rPr sz="2325" spc="42" dirty="0">
                <a:latin typeface="Calibri"/>
                <a:cs typeface="Calibri"/>
              </a:rPr>
              <a:t> function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of</a:t>
            </a:r>
            <a:r>
              <a:rPr sz="2325" spc="-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first</a:t>
            </a:r>
            <a:endParaRPr sz="2325" dirty="0">
              <a:latin typeface="Calibri"/>
              <a:cs typeface="Calibri"/>
            </a:endParaRPr>
          </a:p>
          <a:p>
            <a:pPr marL="53683" marR="37578" algn="just">
              <a:lnSpc>
                <a:spcPct val="102600"/>
              </a:lnSpc>
              <a:spcBef>
                <a:spcPts val="634"/>
              </a:spcBef>
            </a:pPr>
            <a:r>
              <a:rPr sz="2325" spc="85" dirty="0">
                <a:latin typeface="Calibri"/>
                <a:cs typeface="Calibri"/>
              </a:rPr>
              <a:t>Given</a:t>
            </a:r>
            <a:r>
              <a:rPr sz="2325" spc="95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</a:t>
            </a:r>
            <a:r>
              <a:rPr sz="2325" spc="53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image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generated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by</a:t>
            </a:r>
            <a:r>
              <a:rPr sz="2325" spc="85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as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i="1" spc="159" dirty="0">
                <a:latin typeface="Calibri"/>
                <a:cs typeface="Calibri"/>
              </a:rPr>
              <a:t>G</a:t>
            </a:r>
            <a:r>
              <a:rPr sz="2536" i="1" spc="237" baseline="-13888" dirty="0">
                <a:latin typeface="Verdana"/>
                <a:cs typeface="Verdana"/>
              </a:rPr>
              <a:t>φ</a:t>
            </a:r>
            <a:r>
              <a:rPr sz="2325" spc="159" dirty="0">
                <a:latin typeface="Calibri"/>
                <a:cs typeface="Calibri"/>
              </a:rPr>
              <a:t>(</a:t>
            </a:r>
            <a:r>
              <a:rPr sz="2325" i="1" spc="159" dirty="0">
                <a:latin typeface="Calibri"/>
                <a:cs typeface="Calibri"/>
              </a:rPr>
              <a:t>z</a:t>
            </a:r>
            <a:r>
              <a:rPr sz="2325" spc="159" dirty="0">
                <a:latin typeface="Calibri"/>
                <a:cs typeface="Calibri"/>
              </a:rPr>
              <a:t>)</a:t>
            </a:r>
            <a:r>
              <a:rPr sz="2325" spc="74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85" dirty="0">
                <a:latin typeface="Calibri"/>
                <a:cs typeface="Calibri"/>
              </a:rPr>
              <a:t> </a:t>
            </a:r>
            <a:r>
              <a:rPr sz="2325" spc="53" dirty="0">
                <a:latin typeface="Calibri"/>
                <a:cs typeface="Calibri"/>
              </a:rPr>
              <a:t>discriminator</a:t>
            </a:r>
            <a:r>
              <a:rPr sz="2325" spc="74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assigns</a:t>
            </a:r>
            <a:r>
              <a:rPr sz="2325" spc="74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r>
              <a:rPr sz="2325" spc="74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score</a:t>
            </a:r>
            <a:r>
              <a:rPr sz="2325" spc="85" dirty="0">
                <a:latin typeface="Calibri"/>
                <a:cs typeface="Calibri"/>
              </a:rPr>
              <a:t> </a:t>
            </a:r>
            <a:r>
              <a:rPr sz="2325" i="1" spc="127" dirty="0">
                <a:latin typeface="Calibri"/>
                <a:cs typeface="Calibri"/>
              </a:rPr>
              <a:t>D</a:t>
            </a:r>
            <a:r>
              <a:rPr sz="2536" i="1" spc="188" baseline="-13888" dirty="0">
                <a:latin typeface="Verdana"/>
                <a:cs typeface="Verdana"/>
              </a:rPr>
              <a:t>θ</a:t>
            </a:r>
            <a:r>
              <a:rPr sz="2536" i="1" spc="-666" baseline="-13888" dirty="0">
                <a:latin typeface="Verdana"/>
                <a:cs typeface="Verdana"/>
              </a:rPr>
              <a:t> </a:t>
            </a:r>
            <a:r>
              <a:rPr sz="2325" spc="169" dirty="0">
                <a:latin typeface="Calibri"/>
                <a:cs typeface="Calibri"/>
              </a:rPr>
              <a:t>(</a:t>
            </a:r>
            <a:r>
              <a:rPr sz="2325" i="1" spc="169" dirty="0">
                <a:latin typeface="Calibri"/>
                <a:cs typeface="Calibri"/>
              </a:rPr>
              <a:t>G</a:t>
            </a:r>
            <a:r>
              <a:rPr sz="2536" i="1" spc="254" baseline="-13888" dirty="0">
                <a:latin typeface="Verdana"/>
                <a:cs typeface="Verdana"/>
              </a:rPr>
              <a:t>φ</a:t>
            </a:r>
            <a:r>
              <a:rPr sz="2325" spc="169" dirty="0">
                <a:latin typeface="Calibri"/>
                <a:cs typeface="Calibri"/>
              </a:rPr>
              <a:t>(</a:t>
            </a:r>
            <a:r>
              <a:rPr sz="2325" i="1" spc="169" dirty="0">
                <a:latin typeface="Calibri"/>
                <a:cs typeface="Calibri"/>
              </a:rPr>
              <a:t>z</a:t>
            </a:r>
            <a:r>
              <a:rPr sz="2325" spc="169" dirty="0">
                <a:latin typeface="Calibri"/>
                <a:cs typeface="Calibri"/>
              </a:rPr>
              <a:t>)) </a:t>
            </a:r>
            <a:r>
              <a:rPr sz="2325" spc="-507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to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106" dirty="0">
                <a:latin typeface="Calibri"/>
                <a:cs typeface="Calibri"/>
              </a:rPr>
              <a:t>it</a:t>
            </a:r>
            <a:endParaRPr sz="2325" dirty="0">
              <a:latin typeface="Calibri"/>
              <a:cs typeface="Calibri"/>
            </a:endParaRPr>
          </a:p>
          <a:p>
            <a:pPr marL="53683" marR="38920" algn="just">
              <a:lnSpc>
                <a:spcPct val="102699"/>
              </a:lnSpc>
              <a:spcBef>
                <a:spcPts val="634"/>
              </a:spcBef>
            </a:pPr>
            <a:r>
              <a:rPr sz="2325" spc="169" dirty="0">
                <a:latin typeface="Calibri"/>
                <a:cs typeface="Calibri"/>
              </a:rPr>
              <a:t>This </a:t>
            </a:r>
            <a:r>
              <a:rPr sz="2325" spc="-21" dirty="0">
                <a:latin typeface="Calibri"/>
                <a:cs typeface="Calibri"/>
              </a:rPr>
              <a:t>score </a:t>
            </a:r>
            <a:r>
              <a:rPr sz="2325" spc="74" dirty="0">
                <a:latin typeface="Calibri"/>
                <a:cs typeface="Calibri"/>
              </a:rPr>
              <a:t>will </a:t>
            </a:r>
            <a:r>
              <a:rPr sz="2325" spc="-11" dirty="0">
                <a:latin typeface="Calibri"/>
                <a:cs typeface="Calibri"/>
              </a:rPr>
              <a:t>be </a:t>
            </a:r>
            <a:r>
              <a:rPr sz="2325" spc="-42" dirty="0">
                <a:latin typeface="Calibri"/>
                <a:cs typeface="Calibri"/>
              </a:rPr>
              <a:t>between </a:t>
            </a:r>
            <a:r>
              <a:rPr sz="2325" spc="-32" dirty="0">
                <a:latin typeface="Calibri"/>
                <a:cs typeface="Calibri"/>
              </a:rPr>
              <a:t>0 </a:t>
            </a:r>
            <a:r>
              <a:rPr sz="2325" spc="42" dirty="0">
                <a:latin typeface="Calibri"/>
                <a:cs typeface="Calibri"/>
              </a:rPr>
              <a:t>and </a:t>
            </a:r>
            <a:r>
              <a:rPr sz="2325" spc="-32" dirty="0">
                <a:latin typeface="Calibri"/>
                <a:cs typeface="Calibri"/>
              </a:rPr>
              <a:t>1 </a:t>
            </a:r>
            <a:r>
              <a:rPr sz="2325" spc="42" dirty="0">
                <a:latin typeface="Calibri"/>
                <a:cs typeface="Calibri"/>
              </a:rPr>
              <a:t>and </a:t>
            </a:r>
            <a:r>
              <a:rPr sz="2325" spc="74" dirty="0">
                <a:latin typeface="Calibri"/>
                <a:cs typeface="Calibri"/>
              </a:rPr>
              <a:t>will </a:t>
            </a:r>
            <a:r>
              <a:rPr sz="2325" spc="42" dirty="0">
                <a:latin typeface="Calibri"/>
                <a:cs typeface="Calibri"/>
              </a:rPr>
              <a:t>tell </a:t>
            </a:r>
            <a:r>
              <a:rPr sz="2325" spc="21" dirty="0">
                <a:latin typeface="Calibri"/>
                <a:cs typeface="Calibri"/>
              </a:rPr>
              <a:t>us </a:t>
            </a:r>
            <a:r>
              <a:rPr sz="2325" spc="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63" dirty="0">
                <a:latin typeface="Calibri"/>
                <a:cs typeface="Calibri"/>
              </a:rPr>
              <a:t>probability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of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image</a:t>
            </a:r>
            <a:r>
              <a:rPr sz="2325" spc="254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being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real</a:t>
            </a:r>
            <a:r>
              <a:rPr sz="2325" spc="241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or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fake</a:t>
            </a:r>
            <a:endParaRPr sz="2325" dirty="0">
              <a:latin typeface="Calibri"/>
              <a:cs typeface="Calibri"/>
            </a:endParaRPr>
          </a:p>
          <a:p>
            <a:pPr marL="53683" marR="37578" algn="just">
              <a:lnSpc>
                <a:spcPct val="102600"/>
              </a:lnSpc>
              <a:spcBef>
                <a:spcPts val="623"/>
              </a:spcBef>
            </a:pPr>
            <a:r>
              <a:rPr sz="2325" spc="85" dirty="0">
                <a:latin typeface="Calibri"/>
                <a:cs typeface="Calibri"/>
              </a:rPr>
              <a:t>For   </a:t>
            </a:r>
            <a:r>
              <a:rPr sz="2325" spc="32" dirty="0">
                <a:latin typeface="Calibri"/>
                <a:cs typeface="Calibri"/>
              </a:rPr>
              <a:t>a   given   </a:t>
            </a:r>
            <a:r>
              <a:rPr sz="2325" i="1" spc="148" dirty="0">
                <a:latin typeface="Calibri"/>
                <a:cs typeface="Calibri"/>
              </a:rPr>
              <a:t>z</a:t>
            </a:r>
            <a:r>
              <a:rPr sz="2325" spc="148" dirty="0">
                <a:latin typeface="Calibri"/>
                <a:cs typeface="Calibri"/>
              </a:rPr>
              <a:t>,   </a:t>
            </a:r>
            <a:r>
              <a:rPr sz="2325" spc="11" dirty="0">
                <a:latin typeface="Calibri"/>
                <a:cs typeface="Calibri"/>
              </a:rPr>
              <a:t>the  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generator    would    want </a:t>
            </a:r>
            <a:r>
              <a:rPr sz="2325" spc="21" dirty="0">
                <a:latin typeface="Calibri"/>
                <a:cs typeface="Calibri"/>
              </a:rPr>
              <a:t> to</a:t>
            </a:r>
            <a:r>
              <a:rPr sz="2325" dirty="0">
                <a:latin typeface="Calibri"/>
                <a:cs typeface="Calibri"/>
              </a:rPr>
              <a:t>  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63" dirty="0">
                <a:latin typeface="Calibri"/>
                <a:cs typeface="Calibri"/>
              </a:rPr>
              <a:t>maximize</a:t>
            </a:r>
            <a:r>
              <a:rPr sz="2325" dirty="0">
                <a:latin typeface="Calibri"/>
                <a:cs typeface="Calibri"/>
              </a:rPr>
              <a:t>  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log</a:t>
            </a:r>
            <a:r>
              <a:rPr sz="2325" spc="-116" dirty="0">
                <a:latin typeface="Calibri"/>
                <a:cs typeface="Calibri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536" i="1" spc="-332" baseline="-13888" dirty="0">
                <a:latin typeface="Verdana"/>
                <a:cs typeface="Verdana"/>
              </a:rPr>
              <a:t>θ</a:t>
            </a:r>
            <a:r>
              <a:rPr sz="2536" i="1" spc="-666" baseline="-13888" dirty="0">
                <a:latin typeface="Verdana"/>
                <a:cs typeface="Verdana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38" dirty="0">
                <a:latin typeface="Calibri"/>
                <a:cs typeface="Calibri"/>
              </a:rPr>
              <a:t>G</a:t>
            </a:r>
            <a:r>
              <a:rPr sz="2536" i="1" spc="-254" baseline="-13888" dirty="0">
                <a:latin typeface="Verdana"/>
                <a:cs typeface="Verdana"/>
              </a:rPr>
              <a:t>φ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80" dirty="0">
                <a:latin typeface="Calibri"/>
                <a:cs typeface="Calibri"/>
              </a:rPr>
              <a:t>))</a:t>
            </a:r>
            <a:r>
              <a:rPr sz="2325" dirty="0">
                <a:latin typeface="Calibri"/>
                <a:cs typeface="Calibri"/>
              </a:rPr>
              <a:t>  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63" dirty="0">
                <a:latin typeface="Calibri"/>
                <a:cs typeface="Calibri"/>
              </a:rPr>
              <a:t>(log</a:t>
            </a:r>
            <a:r>
              <a:rPr sz="2325" dirty="0">
                <a:latin typeface="Calibri"/>
                <a:cs typeface="Calibri"/>
              </a:rPr>
              <a:t>  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85" dirty="0">
                <a:latin typeface="Calibri"/>
                <a:cs typeface="Calibri"/>
              </a:rPr>
              <a:t>li</a:t>
            </a:r>
            <a:r>
              <a:rPr sz="2325" spc="116" dirty="0">
                <a:latin typeface="Calibri"/>
                <a:cs typeface="Calibri"/>
              </a:rPr>
              <a:t>k</a:t>
            </a:r>
            <a:r>
              <a:rPr sz="2325" spc="11" dirty="0">
                <a:latin typeface="Calibri"/>
                <a:cs typeface="Calibri"/>
              </a:rPr>
              <a:t>elih</a:t>
            </a:r>
            <a:r>
              <a:rPr sz="2325" spc="74" dirty="0">
                <a:latin typeface="Calibri"/>
                <a:cs typeface="Calibri"/>
              </a:rPr>
              <a:t>o</a:t>
            </a:r>
            <a:r>
              <a:rPr sz="2325" spc="-21" dirty="0">
                <a:latin typeface="Calibri"/>
                <a:cs typeface="Calibri"/>
              </a:rPr>
              <a:t>o</a:t>
            </a:r>
            <a:r>
              <a:rPr sz="2325" spc="116" dirty="0">
                <a:latin typeface="Calibri"/>
                <a:cs typeface="Calibri"/>
              </a:rPr>
              <a:t>d)</a:t>
            </a:r>
            <a:r>
              <a:rPr sz="2325" dirty="0">
                <a:latin typeface="Calibri"/>
                <a:cs typeface="Calibri"/>
              </a:rPr>
              <a:t>  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or  </a:t>
            </a:r>
            <a:r>
              <a:rPr sz="2325" spc="53" dirty="0">
                <a:latin typeface="Calibri"/>
                <a:cs typeface="Calibri"/>
              </a:rPr>
              <a:t>minimize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lo</a:t>
            </a:r>
            <a:r>
              <a:rPr sz="2325" spc="63" dirty="0">
                <a:latin typeface="Calibri"/>
                <a:cs typeface="Calibri"/>
              </a:rPr>
              <a:t>g</a:t>
            </a:r>
            <a:r>
              <a:rPr sz="2325" spc="74" dirty="0">
                <a:latin typeface="Calibri"/>
                <a:cs typeface="Calibri"/>
              </a:rPr>
              <a:t>(1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-431" dirty="0">
                <a:latin typeface="Lucida Sans Unicode"/>
                <a:cs typeface="Lucida Sans Unicode"/>
              </a:rPr>
              <a:t>−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536" i="1" spc="-332" baseline="-13888" dirty="0">
                <a:latin typeface="Verdana"/>
                <a:cs typeface="Verdana"/>
              </a:rPr>
              <a:t>θ</a:t>
            </a:r>
            <a:r>
              <a:rPr sz="2536" i="1" spc="-666" baseline="-13888" dirty="0">
                <a:latin typeface="Verdana"/>
                <a:cs typeface="Verdana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38" dirty="0">
                <a:latin typeface="Calibri"/>
                <a:cs typeface="Calibri"/>
              </a:rPr>
              <a:t>G</a:t>
            </a:r>
            <a:r>
              <a:rPr sz="2536" i="1" spc="-254" baseline="-13888" dirty="0">
                <a:latin typeface="Verdana"/>
                <a:cs typeface="Verdana"/>
              </a:rPr>
              <a:t>φ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80" dirty="0">
                <a:latin typeface="Calibri"/>
                <a:cs typeface="Calibri"/>
              </a:rPr>
              <a:t>)))</a:t>
            </a:r>
            <a:endParaRPr sz="2325" dirty="0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1330" y="2008979"/>
            <a:ext cx="133643" cy="13364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3180233"/>
            <a:ext cx="133643" cy="133643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3987813"/>
            <a:ext cx="133643" cy="133643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2983" y="6597315"/>
            <a:ext cx="12173957" cy="250968"/>
            <a:chOff x="0" y="3121507"/>
            <a:chExt cx="5760085" cy="118745"/>
          </a:xfrm>
        </p:grpSpPr>
        <p:sp>
          <p:nvSpPr>
            <p:cNvPr id="68" name="object 6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9" name="object 6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1681631" y="6356568"/>
            <a:ext cx="4469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159" dirty="0">
                <a:solidFill>
                  <a:srgbClr val="ADADE0"/>
                </a:solidFill>
                <a:latin typeface="Calibri"/>
                <a:cs typeface="Calibri"/>
              </a:rPr>
              <a:t>8/38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4294967295"/>
          </p:nvPr>
        </p:nvSpPr>
        <p:spPr>
          <a:xfrm>
            <a:off x="4247265" y="6622863"/>
            <a:ext cx="164135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pc="159" dirty="0"/>
              <a:t>Mitesh</a:t>
            </a:r>
            <a:r>
              <a:rPr spc="190" dirty="0"/>
              <a:t> </a:t>
            </a:r>
            <a:r>
              <a:rPr spc="201" dirty="0"/>
              <a:t>M.</a:t>
            </a:r>
            <a:r>
              <a:rPr spc="190" dirty="0"/>
              <a:t> </a:t>
            </a:r>
            <a:r>
              <a:rPr spc="222" dirty="0"/>
              <a:t>Khapra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6291298" y="6622863"/>
            <a:ext cx="32907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20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CS7015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8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(Deep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9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Learning)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9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:</a:t>
            </a:r>
            <a:r>
              <a:rPr sz="1268" spc="37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69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Lecture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68" spc="127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23</a:t>
            </a:r>
            <a:endParaRPr sz="126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8915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9689" y="6378044"/>
            <a:ext cx="91261" cy="6442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" name="object 3"/>
          <p:cNvSpPr/>
          <p:nvPr/>
        </p:nvSpPr>
        <p:spPr>
          <a:xfrm>
            <a:off x="8041416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8417203" y="636967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5" name="object 5"/>
          <p:cNvGrpSpPr/>
          <p:nvPr/>
        </p:nvGrpSpPr>
        <p:grpSpPr>
          <a:xfrm>
            <a:off x="8639364" y="6350901"/>
            <a:ext cx="429464" cy="118103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37339" y="6348228"/>
            <a:ext cx="429464" cy="12346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835287" y="6348228"/>
            <a:ext cx="429464" cy="12346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6" name="object 16"/>
          <p:cNvSpPr/>
          <p:nvPr/>
        </p:nvSpPr>
        <p:spPr>
          <a:xfrm>
            <a:off x="10594312" y="6356250"/>
            <a:ext cx="107366" cy="10736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17" name="object 17"/>
          <p:cNvGrpSpPr/>
          <p:nvPr/>
        </p:nvGrpSpPr>
        <p:grpSpPr>
          <a:xfrm>
            <a:off x="10993677" y="6350901"/>
            <a:ext cx="504620" cy="120787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" y="0"/>
            <a:ext cx="12173768" cy="10162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386" y="3219419"/>
            <a:ext cx="1913798" cy="391886"/>
            <a:chOff x="240077" y="1523262"/>
            <a:chExt cx="905510" cy="185420"/>
          </a:xfrm>
        </p:grpSpPr>
        <p:sp>
          <p:nvSpPr>
            <p:cNvPr id="23" name="object 23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617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1307" y="3212185"/>
            <a:ext cx="12320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42" dirty="0">
                <a:latin typeface="Calibri"/>
                <a:cs typeface="Calibri"/>
              </a:rPr>
              <a:t>Generator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0387" y="2520496"/>
            <a:ext cx="4196667" cy="1852063"/>
            <a:chOff x="240077" y="1192568"/>
            <a:chExt cx="1985645" cy="876300"/>
          </a:xfrm>
        </p:grpSpPr>
        <p:sp>
          <p:nvSpPr>
            <p:cNvPr id="27" name="object 27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1"/>
                  </a:lnTo>
                  <a:lnTo>
                    <a:pt x="849400" y="180001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C7EAFB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617" y="1885807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1"/>
                  </a:lnTo>
                  <a:lnTo>
                    <a:pt x="50610" y="180001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58" y="1898746"/>
              <a:ext cx="154123" cy="1541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1" name="object 31"/>
            <p:cNvSpPr/>
            <p:nvPr/>
          </p:nvSpPr>
          <p:spPr>
            <a:xfrm>
              <a:off x="530621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10624" y="190380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65" y="1898746"/>
              <a:ext cx="154123" cy="154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2623" y="171478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306" y="170985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88" y="1192568"/>
              <a:ext cx="327659" cy="16129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2623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666306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4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4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2631" y="1525802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39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4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4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62134" y="4519177"/>
            <a:ext cx="139038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i="1" spc="137" dirty="0">
                <a:latin typeface="Calibri"/>
                <a:cs typeface="Calibri"/>
              </a:rPr>
              <a:t>z</a:t>
            </a:r>
            <a:r>
              <a:rPr sz="2114" i="1" spc="190" dirty="0">
                <a:latin typeface="Calibri"/>
                <a:cs typeface="Calibri"/>
              </a:rPr>
              <a:t> </a:t>
            </a:r>
            <a:r>
              <a:rPr sz="2114" spc="-53" dirty="0">
                <a:latin typeface="Lucida Sans Unicode"/>
                <a:cs typeface="Lucida Sans Unicode"/>
              </a:rPr>
              <a:t>∼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328" dirty="0">
                <a:latin typeface="Calibri"/>
                <a:cs typeface="Calibri"/>
              </a:rPr>
              <a:t>N</a:t>
            </a:r>
            <a:r>
              <a:rPr sz="2114" i="1" spc="-254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(</a:t>
            </a:r>
            <a:r>
              <a:rPr sz="2114" spc="85" dirty="0">
                <a:latin typeface="Calibri"/>
                <a:cs typeface="Calibri"/>
              </a:rPr>
              <a:t>0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i="1" spc="550" dirty="0">
                <a:latin typeface="Calibri"/>
                <a:cs typeface="Calibri"/>
              </a:rPr>
              <a:t>I</a:t>
            </a:r>
            <a:r>
              <a:rPr sz="2114" spc="169" dirty="0">
                <a:latin typeface="Calibri"/>
                <a:cs typeface="Calibri"/>
              </a:rPr>
              <a:t>)</a:t>
            </a:r>
            <a:endParaRPr sz="2114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10409" y="3187679"/>
            <a:ext cx="147762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74" dirty="0">
                <a:latin typeface="Calibri"/>
                <a:cs typeface="Calibri"/>
              </a:rPr>
              <a:t> </a:t>
            </a:r>
            <a:r>
              <a:rPr sz="2114" spc="42" dirty="0">
                <a:latin typeface="Calibri"/>
                <a:cs typeface="Calibri"/>
              </a:rPr>
              <a:t>Images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51692" y="1697678"/>
            <a:ext cx="2431839" cy="1538017"/>
            <a:chOff x="780084" y="803253"/>
            <a:chExt cx="1150620" cy="72771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398" y="1199553"/>
              <a:ext cx="316230" cy="1485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2637" y="135478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0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46320" y="134984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7479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245157" y="21013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3720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1610" y="40103"/>
                  </a:moveTo>
                  <a:lnTo>
                    <a:pt x="3927" y="31456"/>
                  </a:lnTo>
                  <a:lnTo>
                    <a:pt x="3759" y="20476"/>
                  </a:lnTo>
                  <a:lnTo>
                    <a:pt x="2114" y="10269"/>
                  </a:lnTo>
                  <a:lnTo>
                    <a:pt x="0" y="3938"/>
                  </a:lnTo>
                  <a:lnTo>
                    <a:pt x="6579" y="5060"/>
                  </a:lnTo>
                  <a:lnTo>
                    <a:pt x="16918" y="5124"/>
                  </a:lnTo>
                  <a:lnTo>
                    <a:pt x="27794" y="3611"/>
                  </a:lnTo>
                  <a:lnTo>
                    <a:pt x="35985" y="0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0" name="object 50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849400" y="0"/>
                  </a:move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849400" y="180002"/>
                  </a:lnTo>
                  <a:lnTo>
                    <a:pt x="869100" y="176024"/>
                  </a:lnTo>
                  <a:lnTo>
                    <a:pt x="885187" y="165178"/>
                  </a:lnTo>
                  <a:lnTo>
                    <a:pt x="896033" y="149091"/>
                  </a:lnTo>
                  <a:lnTo>
                    <a:pt x="900011" y="129391"/>
                  </a:lnTo>
                  <a:lnTo>
                    <a:pt x="900011" y="50610"/>
                  </a:lnTo>
                  <a:lnTo>
                    <a:pt x="896033" y="30910"/>
                  </a:lnTo>
                  <a:lnTo>
                    <a:pt x="885187" y="14823"/>
                  </a:lnTo>
                  <a:lnTo>
                    <a:pt x="869100" y="3977"/>
                  </a:lnTo>
                  <a:lnTo>
                    <a:pt x="849400" y="0"/>
                  </a:lnTo>
                  <a:close/>
                </a:path>
              </a:pathLst>
            </a:custGeom>
            <a:solidFill>
              <a:srgbClr val="E0FFE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1" name="object 51"/>
            <p:cNvSpPr/>
            <p:nvPr/>
          </p:nvSpPr>
          <p:spPr>
            <a:xfrm>
              <a:off x="782624" y="805793"/>
              <a:ext cx="900430" cy="180340"/>
            </a:xfrm>
            <a:custGeom>
              <a:avLst/>
              <a:gdLst/>
              <a:ahLst/>
              <a:cxnLst/>
              <a:rect l="l" t="t" r="r" b="b"/>
              <a:pathLst>
                <a:path w="900430" h="180340">
                  <a:moveTo>
                    <a:pt x="0" y="129391"/>
                  </a:moveTo>
                  <a:lnTo>
                    <a:pt x="0" y="50610"/>
                  </a:lnTo>
                  <a:lnTo>
                    <a:pt x="3977" y="30910"/>
                  </a:lnTo>
                  <a:lnTo>
                    <a:pt x="14823" y="14823"/>
                  </a:lnTo>
                  <a:lnTo>
                    <a:pt x="30910" y="3977"/>
                  </a:lnTo>
                  <a:lnTo>
                    <a:pt x="50610" y="0"/>
                  </a:lnTo>
                  <a:lnTo>
                    <a:pt x="849400" y="0"/>
                  </a:lnTo>
                  <a:lnTo>
                    <a:pt x="869100" y="3977"/>
                  </a:lnTo>
                  <a:lnTo>
                    <a:pt x="885187" y="14823"/>
                  </a:lnTo>
                  <a:lnTo>
                    <a:pt x="896033" y="30910"/>
                  </a:lnTo>
                  <a:lnTo>
                    <a:pt x="900011" y="50610"/>
                  </a:lnTo>
                  <a:lnTo>
                    <a:pt x="900011" y="129391"/>
                  </a:lnTo>
                  <a:lnTo>
                    <a:pt x="896033" y="149091"/>
                  </a:lnTo>
                  <a:lnTo>
                    <a:pt x="885187" y="165178"/>
                  </a:lnTo>
                  <a:lnTo>
                    <a:pt x="869100" y="176024"/>
                  </a:lnTo>
                  <a:lnTo>
                    <a:pt x="849400" y="180002"/>
                  </a:lnTo>
                  <a:lnTo>
                    <a:pt x="50610" y="180002"/>
                  </a:lnTo>
                  <a:lnTo>
                    <a:pt x="30910" y="176024"/>
                  </a:lnTo>
                  <a:lnTo>
                    <a:pt x="14823" y="165178"/>
                  </a:lnTo>
                  <a:lnTo>
                    <a:pt x="3977" y="149091"/>
                  </a:lnTo>
                  <a:lnTo>
                    <a:pt x="0" y="1293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779217" y="1690461"/>
            <a:ext cx="1658804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74" dirty="0">
                <a:latin typeface="Calibri"/>
                <a:cs typeface="Calibri"/>
              </a:rPr>
              <a:t>Discriminator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543804" y="1398538"/>
            <a:ext cx="128839" cy="315387"/>
            <a:chOff x="1202185" y="661715"/>
            <a:chExt cx="60960" cy="149225"/>
          </a:xfrm>
        </p:grpSpPr>
        <p:sp>
          <p:nvSpPr>
            <p:cNvPr id="54" name="object 54"/>
            <p:cNvSpPr/>
            <p:nvPr/>
          </p:nvSpPr>
          <p:spPr>
            <a:xfrm>
              <a:off x="1232630" y="6707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135015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206313" y="665843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41624" y="1106094"/>
            <a:ext cx="1532649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106" dirty="0">
                <a:latin typeface="Calibri"/>
                <a:cs typeface="Calibri"/>
              </a:rPr>
              <a:t>Real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11" dirty="0">
                <a:latin typeface="Calibri"/>
                <a:cs typeface="Calibri"/>
              </a:rPr>
              <a:t>or</a:t>
            </a:r>
            <a:r>
              <a:rPr sz="2114" spc="137" dirty="0">
                <a:latin typeface="Calibri"/>
                <a:cs typeface="Calibri"/>
              </a:rPr>
              <a:t> </a:t>
            </a:r>
            <a:r>
              <a:rPr sz="2114" spc="53" dirty="0">
                <a:latin typeface="Calibri"/>
                <a:cs typeface="Calibri"/>
              </a:rPr>
              <a:t>Fake</a:t>
            </a:r>
            <a:endParaRPr sz="2114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56148" y="2072159"/>
            <a:ext cx="546224" cy="479121"/>
            <a:chOff x="687562" y="980438"/>
            <a:chExt cx="258445" cy="226695"/>
          </a:xfrm>
        </p:grpSpPr>
        <p:sp>
          <p:nvSpPr>
            <p:cNvPr id="58" name="object 58"/>
            <p:cNvSpPr/>
            <p:nvPr/>
          </p:nvSpPr>
          <p:spPr>
            <a:xfrm>
              <a:off x="692623" y="991662"/>
              <a:ext cx="245745" cy="210185"/>
            </a:xfrm>
            <a:custGeom>
              <a:avLst/>
              <a:gdLst/>
              <a:ahLst/>
              <a:cxnLst/>
              <a:rect l="l" t="t" r="r" b="b"/>
              <a:pathLst>
                <a:path w="245744" h="210184">
                  <a:moveTo>
                    <a:pt x="0" y="210138"/>
                  </a:moveTo>
                  <a:lnTo>
                    <a:pt x="24515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59" name="object 59"/>
            <p:cNvSpPr/>
            <p:nvPr/>
          </p:nvSpPr>
          <p:spPr>
            <a:xfrm>
              <a:off x="905554" y="984501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4" h="40640">
                  <a:moveTo>
                    <a:pt x="0" y="0"/>
                  </a:moveTo>
                  <a:lnTo>
                    <a:pt x="8190" y="3611"/>
                  </a:lnTo>
                  <a:lnTo>
                    <a:pt x="19067" y="5124"/>
                  </a:lnTo>
                  <a:lnTo>
                    <a:pt x="29406" y="5060"/>
                  </a:lnTo>
                  <a:lnTo>
                    <a:pt x="35985" y="3938"/>
                  </a:lnTo>
                  <a:lnTo>
                    <a:pt x="33870" y="10269"/>
                  </a:lnTo>
                  <a:lnTo>
                    <a:pt x="32226" y="20476"/>
                  </a:lnTo>
                  <a:lnTo>
                    <a:pt x="32058" y="31456"/>
                  </a:lnTo>
                  <a:lnTo>
                    <a:pt x="34374" y="40103"/>
                  </a:lnTo>
                </a:path>
              </a:pathLst>
            </a:custGeom>
            <a:ln w="8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-847625" y="600140"/>
            <a:ext cx="22224751" cy="236827"/>
          </a:xfrm>
          <a:prstGeom prst="rect">
            <a:avLst/>
          </a:prstGeom>
        </p:spPr>
        <p:txBody>
          <a:bodyPr vert="horz" wrap="square" lIns="0" tIns="14763" rIns="0" bIns="0" rtlCol="0" anchor="ctr">
            <a:spAutoFit/>
          </a:bodyPr>
          <a:lstStyle/>
          <a:p>
            <a:pPr marL="4836829" marR="10737">
              <a:lnSpc>
                <a:spcPct val="102600"/>
              </a:lnSpc>
              <a:spcBef>
                <a:spcPts val="116"/>
              </a:spcBef>
            </a:pPr>
            <a:r>
              <a:rPr sz="1400" spc="169" dirty="0">
                <a:latin typeface="+mn-lt"/>
              </a:rPr>
              <a:t>This</a:t>
            </a:r>
            <a:r>
              <a:rPr sz="1400" spc="159" dirty="0">
                <a:latin typeface="+mn-lt"/>
              </a:rPr>
              <a:t> </a:t>
            </a:r>
            <a:r>
              <a:rPr sz="1400" spc="42" dirty="0">
                <a:latin typeface="+mn-lt"/>
              </a:rPr>
              <a:t>is</a:t>
            </a:r>
            <a:r>
              <a:rPr sz="1400" spc="169" dirty="0">
                <a:latin typeface="+mn-lt"/>
              </a:rPr>
              <a:t> </a:t>
            </a:r>
            <a:r>
              <a:rPr sz="1400" spc="74" dirty="0">
                <a:latin typeface="+mn-lt"/>
              </a:rPr>
              <a:t>just</a:t>
            </a:r>
            <a:r>
              <a:rPr sz="1400" spc="159" dirty="0">
                <a:latin typeface="+mn-lt"/>
              </a:rPr>
              <a:t> </a:t>
            </a:r>
            <a:r>
              <a:rPr sz="1400" dirty="0" smtClean="0">
                <a:latin typeface="+mn-lt"/>
              </a:rPr>
              <a:t>for</a:t>
            </a:r>
            <a:r>
              <a:rPr sz="1400" spc="169" dirty="0">
                <a:latin typeface="+mn-lt"/>
              </a:rPr>
              <a:t> </a:t>
            </a:r>
            <a:r>
              <a:rPr sz="1400" spc="32" dirty="0">
                <a:latin typeface="+mn-lt"/>
              </a:rPr>
              <a:t>a</a:t>
            </a:r>
            <a:r>
              <a:rPr sz="1400" spc="159" dirty="0">
                <a:latin typeface="+mn-lt"/>
              </a:rPr>
              <a:t> </a:t>
            </a:r>
            <a:r>
              <a:rPr sz="1400" spc="32" dirty="0">
                <a:latin typeface="+mn-lt"/>
              </a:rPr>
              <a:t>single</a:t>
            </a:r>
            <a:r>
              <a:rPr sz="1400" spc="169" dirty="0">
                <a:latin typeface="+mn-lt"/>
              </a:rPr>
              <a:t> </a:t>
            </a:r>
            <a:r>
              <a:rPr sz="1400" i="1" spc="148" dirty="0">
                <a:latin typeface="+mn-lt"/>
                <a:cs typeface="Calibri"/>
              </a:rPr>
              <a:t>z</a:t>
            </a:r>
            <a:r>
              <a:rPr sz="1400" i="1" spc="264" dirty="0">
                <a:latin typeface="+mn-lt"/>
                <a:cs typeface="Calibri"/>
              </a:rPr>
              <a:t> </a:t>
            </a:r>
            <a:r>
              <a:rPr sz="1400" spc="42" dirty="0">
                <a:latin typeface="+mn-lt"/>
              </a:rPr>
              <a:t>and</a:t>
            </a:r>
            <a:r>
              <a:rPr sz="1400" spc="159" dirty="0">
                <a:latin typeface="+mn-lt"/>
              </a:rPr>
              <a:t> </a:t>
            </a:r>
            <a:r>
              <a:rPr sz="1400" spc="11" dirty="0">
                <a:latin typeface="+mn-lt"/>
              </a:rPr>
              <a:t>the</a:t>
            </a:r>
            <a:r>
              <a:rPr sz="1400" spc="169" dirty="0">
                <a:latin typeface="+mn-lt"/>
              </a:rPr>
              <a:t> </a:t>
            </a:r>
            <a:r>
              <a:rPr sz="1400" spc="11" dirty="0">
                <a:latin typeface="+mn-lt"/>
              </a:rPr>
              <a:t>generator</a:t>
            </a:r>
            <a:r>
              <a:rPr sz="1400" spc="169" dirty="0">
                <a:latin typeface="+mn-lt"/>
              </a:rPr>
              <a:t> </a:t>
            </a:r>
            <a:r>
              <a:rPr sz="1400" spc="11" dirty="0">
                <a:latin typeface="+mn-lt"/>
              </a:rPr>
              <a:t>would </a:t>
            </a:r>
            <a:r>
              <a:rPr sz="1400" spc="-497" dirty="0">
                <a:latin typeface="+mn-lt"/>
              </a:rPr>
              <a:t> </a:t>
            </a:r>
            <a:r>
              <a:rPr sz="1400" spc="42" dirty="0">
                <a:latin typeface="+mn-lt"/>
              </a:rPr>
              <a:t>like</a:t>
            </a:r>
            <a:r>
              <a:rPr sz="1400" spc="232" dirty="0">
                <a:latin typeface="+mn-lt"/>
              </a:rPr>
              <a:t> </a:t>
            </a:r>
            <a:r>
              <a:rPr sz="1400" spc="21" dirty="0">
                <a:latin typeface="+mn-lt"/>
              </a:rPr>
              <a:t>to</a:t>
            </a:r>
            <a:r>
              <a:rPr sz="1400" spc="241" dirty="0">
                <a:latin typeface="+mn-lt"/>
              </a:rPr>
              <a:t> </a:t>
            </a:r>
            <a:r>
              <a:rPr sz="1400" spc="-11" dirty="0">
                <a:latin typeface="+mn-lt"/>
              </a:rPr>
              <a:t>do</a:t>
            </a:r>
            <a:r>
              <a:rPr sz="1400" spc="241" dirty="0">
                <a:latin typeface="+mn-lt"/>
              </a:rPr>
              <a:t> </a:t>
            </a:r>
            <a:r>
              <a:rPr sz="1400" spc="63" dirty="0">
                <a:latin typeface="+mn-lt"/>
              </a:rPr>
              <a:t>this</a:t>
            </a:r>
            <a:r>
              <a:rPr sz="1400" spc="232" dirty="0">
                <a:latin typeface="+mn-lt"/>
              </a:rPr>
              <a:t> </a:t>
            </a:r>
            <a:r>
              <a:rPr sz="1400" dirty="0" smtClean="0">
                <a:latin typeface="+mn-lt"/>
              </a:rPr>
              <a:t>for</a:t>
            </a:r>
            <a:r>
              <a:rPr sz="1400" spc="241" dirty="0">
                <a:latin typeface="+mn-lt"/>
              </a:rPr>
              <a:t> </a:t>
            </a:r>
            <a:r>
              <a:rPr sz="1400" spc="74" dirty="0">
                <a:latin typeface="+mn-lt"/>
              </a:rPr>
              <a:t>all</a:t>
            </a:r>
            <a:r>
              <a:rPr sz="1400" spc="232" dirty="0">
                <a:latin typeface="+mn-lt"/>
              </a:rPr>
              <a:t> </a:t>
            </a:r>
            <a:r>
              <a:rPr sz="1400" spc="21" dirty="0">
                <a:latin typeface="+mn-lt"/>
              </a:rPr>
              <a:t>possible</a:t>
            </a:r>
            <a:r>
              <a:rPr sz="1400" spc="222" dirty="0">
                <a:latin typeface="+mn-lt"/>
              </a:rPr>
              <a:t> </a:t>
            </a:r>
            <a:r>
              <a:rPr sz="1400" spc="11" dirty="0">
                <a:latin typeface="+mn-lt"/>
              </a:rPr>
              <a:t>values</a:t>
            </a:r>
            <a:r>
              <a:rPr sz="1400" spc="232" dirty="0">
                <a:latin typeface="+mn-lt"/>
              </a:rPr>
              <a:t> </a:t>
            </a:r>
            <a:r>
              <a:rPr sz="1400" spc="-42" dirty="0">
                <a:latin typeface="+mn-lt"/>
              </a:rPr>
              <a:t>of</a:t>
            </a:r>
            <a:r>
              <a:rPr sz="1400" spc="254" dirty="0">
                <a:latin typeface="+mn-lt"/>
              </a:rPr>
              <a:t> </a:t>
            </a:r>
            <a:r>
              <a:rPr sz="1400" i="1" spc="148" dirty="0">
                <a:latin typeface="+mn-lt"/>
                <a:cs typeface="Calibri"/>
              </a:rPr>
              <a:t>z</a:t>
            </a:r>
            <a:r>
              <a:rPr sz="1400" spc="148" dirty="0">
                <a:latin typeface="+mn-lt"/>
              </a:rPr>
              <a:t>,</a:t>
            </a:r>
          </a:p>
        </p:txBody>
      </p:sp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1201371"/>
            <a:ext cx="133643" cy="133643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5304526" y="1020725"/>
            <a:ext cx="6392300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85" dirty="0">
                <a:latin typeface="Calibri"/>
                <a:cs typeface="Calibri"/>
              </a:rPr>
              <a:t>For</a:t>
            </a:r>
            <a:r>
              <a:rPr sz="2325" spc="349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example,</a:t>
            </a:r>
            <a:r>
              <a:rPr sz="2325" spc="39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if</a:t>
            </a:r>
            <a:r>
              <a:rPr sz="2325" spc="359" dirty="0">
                <a:latin typeface="Calibri"/>
                <a:cs typeface="Calibri"/>
              </a:rPr>
              <a:t> </a:t>
            </a:r>
            <a:r>
              <a:rPr sz="2325" i="1" spc="148" dirty="0">
                <a:latin typeface="Calibri"/>
                <a:cs typeface="Calibri"/>
              </a:rPr>
              <a:t>z</a:t>
            </a:r>
            <a:r>
              <a:rPr sz="2325" i="1" spc="454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was</a:t>
            </a:r>
            <a:r>
              <a:rPr sz="2325" spc="359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discrete</a:t>
            </a:r>
            <a:r>
              <a:rPr sz="2325" spc="349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359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drawn</a:t>
            </a:r>
            <a:r>
              <a:rPr sz="2325" spc="359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from</a:t>
            </a:r>
            <a:r>
              <a:rPr sz="2325" spc="359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a</a:t>
            </a:r>
            <a:endParaRPr sz="2325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691229" y="1348003"/>
            <a:ext cx="212048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91" u="sng" spc="3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691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691230" y="1564265"/>
            <a:ext cx="234863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148" dirty="0">
                <a:latin typeface="Verdana"/>
                <a:cs typeface="Verdana"/>
              </a:rPr>
              <a:t>N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04525" y="1384401"/>
            <a:ext cx="6393642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  <a:tabLst>
                <a:tab pos="4752279" algn="l"/>
              </a:tabLst>
            </a:pPr>
            <a:r>
              <a:rPr sz="2325" spc="42" dirty="0">
                <a:latin typeface="Calibri"/>
                <a:cs typeface="Calibri"/>
              </a:rPr>
              <a:t>uniform</a:t>
            </a:r>
            <a:r>
              <a:rPr sz="2325" spc="296" dirty="0">
                <a:latin typeface="Calibri"/>
                <a:cs typeface="Calibri"/>
              </a:rPr>
              <a:t> </a:t>
            </a:r>
            <a:r>
              <a:rPr sz="2325" spc="63" dirty="0">
                <a:latin typeface="Calibri"/>
                <a:cs typeface="Calibri"/>
              </a:rPr>
              <a:t>distribution</a:t>
            </a:r>
            <a:r>
              <a:rPr sz="2325" spc="306" dirty="0">
                <a:latin typeface="Calibri"/>
                <a:cs typeface="Calibri"/>
              </a:rPr>
              <a:t> </a:t>
            </a:r>
            <a:r>
              <a:rPr sz="2325" spc="95" dirty="0">
                <a:latin typeface="Calibri"/>
                <a:cs typeface="Calibri"/>
              </a:rPr>
              <a:t>(</a:t>
            </a:r>
            <a:r>
              <a:rPr sz="2325" i="1" spc="95" dirty="0">
                <a:latin typeface="Calibri"/>
                <a:cs typeface="Calibri"/>
              </a:rPr>
              <a:t>i.e.</a:t>
            </a:r>
            <a:r>
              <a:rPr sz="2325" spc="95" dirty="0">
                <a:latin typeface="Calibri"/>
                <a:cs typeface="Calibri"/>
              </a:rPr>
              <a:t>,</a:t>
            </a:r>
            <a:r>
              <a:rPr sz="2325" spc="328" dirty="0">
                <a:latin typeface="Calibri"/>
                <a:cs typeface="Calibri"/>
              </a:rPr>
              <a:t> </a:t>
            </a:r>
            <a:r>
              <a:rPr sz="2325" i="1" spc="148" dirty="0">
                <a:latin typeface="Calibri"/>
                <a:cs typeface="Calibri"/>
              </a:rPr>
              <a:t>p</a:t>
            </a:r>
            <a:r>
              <a:rPr sz="2325" spc="148" dirty="0">
                <a:latin typeface="Calibri"/>
                <a:cs typeface="Calibri"/>
              </a:rPr>
              <a:t>(</a:t>
            </a:r>
            <a:r>
              <a:rPr sz="2325" i="1" spc="148" dirty="0">
                <a:latin typeface="Calibri"/>
                <a:cs typeface="Calibri"/>
              </a:rPr>
              <a:t>z</a:t>
            </a:r>
            <a:r>
              <a:rPr sz="2325" spc="148" dirty="0">
                <a:latin typeface="Calibri"/>
                <a:cs typeface="Calibri"/>
              </a:rPr>
              <a:t>)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623" dirty="0">
                <a:latin typeface="Calibri"/>
                <a:cs typeface="Calibri"/>
              </a:rPr>
              <a:t>=	</a:t>
            </a:r>
            <a:r>
              <a:rPr sz="2325" spc="-116" dirty="0">
                <a:latin typeface="Lucida Sans Unicode"/>
                <a:cs typeface="Lucida Sans Unicode"/>
              </a:rPr>
              <a:t>∀</a:t>
            </a:r>
            <a:r>
              <a:rPr sz="2325" i="1" spc="-116" dirty="0">
                <a:latin typeface="Calibri"/>
                <a:cs typeface="Calibri"/>
              </a:rPr>
              <a:t>z</a:t>
            </a:r>
            <a:r>
              <a:rPr sz="2325" spc="-116" dirty="0">
                <a:latin typeface="Calibri"/>
                <a:cs typeface="Calibri"/>
              </a:rPr>
              <a:t>)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then</a:t>
            </a:r>
            <a:r>
              <a:rPr sz="2325" spc="21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04526" y="1748074"/>
            <a:ext cx="5098541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11" dirty="0">
                <a:latin typeface="Calibri"/>
                <a:cs typeface="Calibri"/>
              </a:rPr>
              <a:t>generator’s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objective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function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would</a:t>
            </a:r>
            <a:r>
              <a:rPr sz="2325" spc="232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be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48385" y="2679986"/>
            <a:ext cx="542198" cy="563002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algn="ctr">
              <a:lnSpc>
                <a:spcPts val="2494"/>
              </a:lnSpc>
              <a:spcBef>
                <a:spcPts val="190"/>
              </a:spcBef>
            </a:pPr>
            <a:r>
              <a:rPr sz="2325" spc="74" dirty="0">
                <a:latin typeface="Calibri"/>
                <a:cs typeface="Calibri"/>
              </a:rPr>
              <a:t>min</a:t>
            </a:r>
            <a:endParaRPr sz="2325">
              <a:latin typeface="Calibri"/>
              <a:cs typeface="Calibri"/>
            </a:endParaRPr>
          </a:p>
          <a:p>
            <a:pPr algn="ctr">
              <a:lnSpc>
                <a:spcPts val="1731"/>
              </a:lnSpc>
            </a:pPr>
            <a:r>
              <a:rPr sz="1691" i="1" spc="-275" dirty="0">
                <a:latin typeface="Verdana"/>
                <a:cs typeface="Verdana"/>
              </a:rPr>
              <a:t>φ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95105" y="2392862"/>
            <a:ext cx="234863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148" dirty="0">
                <a:latin typeface="Verdana"/>
                <a:cs typeface="Verdana"/>
              </a:rPr>
              <a:t>N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85215" y="2401800"/>
            <a:ext cx="477778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1942" dirty="0">
                <a:latin typeface="Lucida Sans Unicode"/>
                <a:cs typeface="Lucida Sans Unicode"/>
              </a:rPr>
              <a:t>Σ</a:t>
            </a:r>
            <a:endParaRPr sz="2325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12782" y="3110147"/>
            <a:ext cx="422753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137" dirty="0">
                <a:latin typeface="Verdana"/>
                <a:cs typeface="Verdana"/>
              </a:rPr>
              <a:t>i</a:t>
            </a:r>
            <a:r>
              <a:rPr sz="1691" spc="285" dirty="0">
                <a:latin typeface="Calibri"/>
                <a:cs typeface="Calibri"/>
              </a:rPr>
              <a:t>=1</a:t>
            </a:r>
            <a:endParaRPr sz="1691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89057" y="2434330"/>
            <a:ext cx="289888" cy="838701"/>
          </a:xfrm>
          <a:prstGeom prst="rect">
            <a:avLst/>
          </a:prstGeom>
        </p:spPr>
        <p:txBody>
          <a:bodyPr vert="horz" wrap="square" lIns="0" tIns="71130" rIns="0" bIns="0" rtlCol="0">
            <a:spAutoFit/>
          </a:bodyPr>
          <a:lstStyle/>
          <a:p>
            <a:pPr marL="26841">
              <a:spcBef>
                <a:spcPts val="560"/>
              </a:spcBef>
            </a:pPr>
            <a:r>
              <a:rPr sz="2325" u="sng" spc="-1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25" u="sng" spc="-3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2325">
              <a:latin typeface="Calibri"/>
              <a:cs typeface="Calibri"/>
            </a:endParaRPr>
          </a:p>
          <a:p>
            <a:pPr marL="26841">
              <a:spcBef>
                <a:spcPts val="359"/>
              </a:spcBef>
            </a:pPr>
            <a:r>
              <a:rPr sz="2325" i="1" spc="349" dirty="0">
                <a:latin typeface="Calibri"/>
                <a:cs typeface="Calibri"/>
              </a:rPr>
              <a:t>N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175981" y="2806570"/>
            <a:ext cx="658959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  <a:tabLst>
                <a:tab pos="495225" algn="l"/>
              </a:tabLst>
            </a:pPr>
            <a:r>
              <a:rPr sz="1691" i="1" spc="-222" dirty="0">
                <a:latin typeface="Verdana"/>
                <a:cs typeface="Verdana"/>
              </a:rPr>
              <a:t>θ	</a:t>
            </a:r>
            <a:r>
              <a:rPr sz="1691" i="1" spc="-275" dirty="0">
                <a:latin typeface="Verdana"/>
                <a:cs typeface="Verdana"/>
              </a:rPr>
              <a:t>φ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37165" y="2679985"/>
            <a:ext cx="2516389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21" dirty="0">
                <a:latin typeface="Calibri"/>
                <a:cs typeface="Calibri"/>
              </a:rPr>
              <a:t>lo</a:t>
            </a:r>
            <a:r>
              <a:rPr sz="2325" spc="63" dirty="0">
                <a:latin typeface="Calibri"/>
                <a:cs typeface="Calibri"/>
              </a:rPr>
              <a:t>g</a:t>
            </a:r>
            <a:r>
              <a:rPr sz="2325" spc="74" dirty="0">
                <a:latin typeface="Calibri"/>
                <a:cs typeface="Calibri"/>
              </a:rPr>
              <a:t>(1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-431" dirty="0">
                <a:latin typeface="Lucida Sans Unicode"/>
                <a:cs typeface="Lucida Sans Unicode"/>
              </a:rPr>
              <a:t>−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63" dirty="0">
                <a:latin typeface="Calibri"/>
                <a:cs typeface="Calibri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38" dirty="0">
                <a:latin typeface="Calibri"/>
                <a:cs typeface="Calibri"/>
              </a:rPr>
              <a:t>G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116" dirty="0">
                <a:latin typeface="Calibri"/>
                <a:cs typeface="Calibri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80" dirty="0">
                <a:latin typeface="Calibri"/>
                <a:cs typeface="Calibri"/>
              </a:rPr>
              <a:t>)))</a:t>
            </a:r>
            <a:endParaRPr sz="2325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1330" y="3645128"/>
            <a:ext cx="133643" cy="133643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5304526" y="3464455"/>
            <a:ext cx="6392300" cy="751904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0737">
              <a:lnSpc>
                <a:spcPct val="102600"/>
              </a:lnSpc>
              <a:spcBef>
                <a:spcPts val="116"/>
              </a:spcBef>
            </a:pPr>
            <a:r>
              <a:rPr sz="2325" dirty="0">
                <a:latin typeface="Calibri"/>
                <a:cs typeface="Calibri"/>
              </a:rPr>
              <a:t>However,</a:t>
            </a:r>
            <a:r>
              <a:rPr sz="2325" spc="338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in</a:t>
            </a:r>
            <a:r>
              <a:rPr sz="2325" spc="148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our</a:t>
            </a:r>
            <a:r>
              <a:rPr sz="2325" spc="201" dirty="0">
                <a:latin typeface="Calibri"/>
                <a:cs typeface="Calibri"/>
              </a:rPr>
              <a:t> </a:t>
            </a:r>
            <a:r>
              <a:rPr sz="2325" dirty="0">
                <a:latin typeface="Calibri"/>
                <a:cs typeface="Calibri"/>
              </a:rPr>
              <a:t>case,</a:t>
            </a:r>
            <a:r>
              <a:rPr sz="2325" spc="338" dirty="0">
                <a:latin typeface="Calibri"/>
                <a:cs typeface="Calibri"/>
              </a:rPr>
              <a:t> </a:t>
            </a:r>
            <a:r>
              <a:rPr sz="2325" spc="95" dirty="0">
                <a:latin typeface="Calibri"/>
                <a:cs typeface="Calibri"/>
              </a:rPr>
              <a:t>z</a:t>
            </a:r>
            <a:r>
              <a:rPr sz="2325" spc="127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is</a:t>
            </a:r>
            <a:r>
              <a:rPr sz="2325" spc="180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continuous</a:t>
            </a:r>
            <a:r>
              <a:rPr sz="2325" spc="211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and</a:t>
            </a:r>
            <a:r>
              <a:rPr sz="2325" spc="169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not </a:t>
            </a:r>
            <a:r>
              <a:rPr sz="2325" spc="-497" dirty="0">
                <a:latin typeface="Calibri"/>
                <a:cs typeface="Calibri"/>
              </a:rPr>
              <a:t> </a:t>
            </a:r>
            <a:r>
              <a:rPr sz="2325" spc="42" dirty="0">
                <a:latin typeface="Calibri"/>
                <a:cs typeface="Calibri"/>
              </a:rPr>
              <a:t>uniform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-241" dirty="0">
                <a:latin typeface="Calibri"/>
                <a:cs typeface="Calibri"/>
              </a:rPr>
              <a:t> </a:t>
            </a:r>
            <a:r>
              <a:rPr sz="2325" spc="169" dirty="0">
                <a:latin typeface="Calibri"/>
                <a:cs typeface="Calibri"/>
              </a:rPr>
              <a:t>(</a:t>
            </a:r>
            <a:r>
              <a:rPr sz="2325" i="1" spc="148" dirty="0">
                <a:latin typeface="Calibri"/>
                <a:cs typeface="Calibri"/>
              </a:rPr>
              <a:t>z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232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∼</a:t>
            </a:r>
            <a:r>
              <a:rPr sz="2325" spc="-21" dirty="0">
                <a:latin typeface="Lucida Sans Unicode"/>
                <a:cs typeface="Lucida Sans Unicode"/>
              </a:rPr>
              <a:t> </a:t>
            </a:r>
            <a:r>
              <a:rPr sz="2325" i="1" spc="349" dirty="0">
                <a:latin typeface="Calibri"/>
                <a:cs typeface="Calibri"/>
              </a:rPr>
              <a:t>N</a:t>
            </a:r>
            <a:r>
              <a:rPr sz="2325" i="1" spc="-275" dirty="0">
                <a:latin typeface="Calibri"/>
                <a:cs typeface="Calibri"/>
              </a:rPr>
              <a:t> </a:t>
            </a:r>
            <a:r>
              <a:rPr sz="2325" spc="74" dirty="0">
                <a:latin typeface="Calibri"/>
                <a:cs typeface="Calibri"/>
              </a:rPr>
              <a:t>(0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602" dirty="0">
                <a:latin typeface="Calibri"/>
                <a:cs typeface="Calibri"/>
              </a:rPr>
              <a:t>I</a:t>
            </a:r>
            <a:r>
              <a:rPr sz="2325" spc="180" dirty="0">
                <a:latin typeface="Calibri"/>
                <a:cs typeface="Calibri"/>
              </a:rPr>
              <a:t>))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-241" dirty="0">
                <a:latin typeface="Calibri"/>
                <a:cs typeface="Calibri"/>
              </a:rPr>
              <a:t> </a:t>
            </a:r>
            <a:r>
              <a:rPr sz="2325" spc="-42" dirty="0">
                <a:latin typeface="Calibri"/>
                <a:cs typeface="Calibri"/>
              </a:rPr>
              <a:t>so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-241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the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-241" dirty="0">
                <a:latin typeface="Calibri"/>
                <a:cs typeface="Calibri"/>
              </a:rPr>
              <a:t> </a:t>
            </a:r>
            <a:r>
              <a:rPr sz="2325" spc="32" dirty="0">
                <a:latin typeface="Calibri"/>
                <a:cs typeface="Calibri"/>
              </a:rPr>
              <a:t>equi</a:t>
            </a:r>
            <a:r>
              <a:rPr sz="2325" spc="-95" dirty="0">
                <a:latin typeface="Calibri"/>
                <a:cs typeface="Calibri"/>
              </a:rPr>
              <a:t>v</a:t>
            </a:r>
            <a:r>
              <a:rPr sz="2325" spc="95" dirty="0">
                <a:latin typeface="Calibri"/>
                <a:cs typeface="Calibri"/>
              </a:rPr>
              <a:t>a</a:t>
            </a:r>
            <a:r>
              <a:rPr sz="2325" spc="32" dirty="0">
                <a:latin typeface="Calibri"/>
                <a:cs typeface="Calibri"/>
              </a:rPr>
              <a:t>l</a:t>
            </a:r>
            <a:r>
              <a:rPr sz="2325" spc="-137" dirty="0">
                <a:latin typeface="Calibri"/>
                <a:cs typeface="Calibri"/>
              </a:rPr>
              <a:t>e</a:t>
            </a:r>
            <a:r>
              <a:rPr sz="2325" spc="-11" dirty="0">
                <a:latin typeface="Calibri"/>
                <a:cs typeface="Calibri"/>
              </a:rPr>
              <a:t>n</a:t>
            </a:r>
            <a:r>
              <a:rPr sz="2325" spc="106" dirty="0">
                <a:latin typeface="Calibri"/>
                <a:cs typeface="Calibri"/>
              </a:rPr>
              <a:t>t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-24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o</a:t>
            </a:r>
            <a:r>
              <a:rPr sz="2325" spc="116" dirty="0">
                <a:latin typeface="Calibri"/>
                <a:cs typeface="Calibri"/>
              </a:rPr>
              <a:t>b</a:t>
            </a:r>
            <a:r>
              <a:rPr sz="2325" spc="63" dirty="0">
                <a:latin typeface="Calibri"/>
                <a:cs typeface="Calibri"/>
              </a:rPr>
              <a:t>jecti</a:t>
            </a:r>
            <a:r>
              <a:rPr sz="2325" spc="21" dirty="0">
                <a:latin typeface="Calibri"/>
                <a:cs typeface="Calibri"/>
              </a:rPr>
              <a:t>v</a:t>
            </a:r>
            <a:r>
              <a:rPr sz="2325" spc="-137" dirty="0">
                <a:latin typeface="Calibri"/>
                <a:cs typeface="Calibri"/>
              </a:rPr>
              <a:t>e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04526" y="4152748"/>
            <a:ext cx="2355341" cy="817746"/>
          </a:xfrm>
          <a:prstGeom prst="rect">
            <a:avLst/>
          </a:prstGeom>
        </p:spPr>
        <p:txBody>
          <a:bodyPr vert="horz" wrap="square" lIns="0" tIns="63077" rIns="0" bIns="0" rtlCol="0">
            <a:spAutoFit/>
          </a:bodyPr>
          <a:lstStyle/>
          <a:p>
            <a:pPr marL="26841">
              <a:spcBef>
                <a:spcPts val="497"/>
              </a:spcBef>
            </a:pPr>
            <a:r>
              <a:rPr sz="2325" spc="42" dirty="0">
                <a:latin typeface="Calibri"/>
                <a:cs typeface="Calibri"/>
              </a:rPr>
              <a:t>function</a:t>
            </a:r>
            <a:r>
              <a:rPr sz="2325" spc="169" dirty="0">
                <a:latin typeface="Calibri"/>
                <a:cs typeface="Calibri"/>
              </a:rPr>
              <a:t> </a:t>
            </a:r>
            <a:r>
              <a:rPr sz="2325" spc="11" dirty="0">
                <a:latin typeface="Calibri"/>
                <a:cs typeface="Calibri"/>
              </a:rPr>
              <a:t>would</a:t>
            </a:r>
            <a:r>
              <a:rPr sz="2325" spc="169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be</a:t>
            </a:r>
            <a:endParaRPr sz="2325">
              <a:latin typeface="Calibri"/>
              <a:cs typeface="Calibri"/>
            </a:endParaRPr>
          </a:p>
          <a:p>
            <a:pPr marR="398596" algn="r">
              <a:spcBef>
                <a:spcPts val="285"/>
              </a:spcBef>
            </a:pPr>
            <a:r>
              <a:rPr sz="2325" spc="-148" dirty="0">
                <a:latin typeface="Lucida Sans Unicode"/>
                <a:cs typeface="Lucida Sans Unicode"/>
              </a:rPr>
              <a:t>ˆ</a:t>
            </a:r>
            <a:endParaRPr sz="2325">
              <a:latin typeface="Lucida Sans Unicode"/>
              <a:cs typeface="Lucida Sans Unicode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36563" y="4980782"/>
            <a:ext cx="4128221" cy="563002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107366">
              <a:lnSpc>
                <a:spcPts val="2494"/>
              </a:lnSpc>
              <a:spcBef>
                <a:spcPts val="190"/>
              </a:spcBef>
              <a:tabLst>
                <a:tab pos="985081" algn="l"/>
              </a:tabLst>
            </a:pPr>
            <a:r>
              <a:rPr sz="2325" spc="74" dirty="0">
                <a:latin typeface="Calibri"/>
                <a:cs typeface="Calibri"/>
              </a:rPr>
              <a:t>min	</a:t>
            </a:r>
            <a:r>
              <a:rPr sz="2325" i="1" spc="-42" dirty="0">
                <a:latin typeface="Calibri"/>
                <a:cs typeface="Calibri"/>
              </a:rPr>
              <a:t>p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80" dirty="0">
                <a:latin typeface="Calibri"/>
                <a:cs typeface="Calibri"/>
              </a:rPr>
              <a:t>)</a:t>
            </a:r>
            <a:r>
              <a:rPr sz="2325" spc="-148" dirty="0">
                <a:latin typeface="Calibri"/>
                <a:cs typeface="Calibri"/>
              </a:rPr>
              <a:t> </a:t>
            </a:r>
            <a:r>
              <a:rPr sz="2325" spc="21" dirty="0">
                <a:latin typeface="Calibri"/>
                <a:cs typeface="Calibri"/>
              </a:rPr>
              <a:t>lo</a:t>
            </a:r>
            <a:r>
              <a:rPr sz="2325" spc="63" dirty="0">
                <a:latin typeface="Calibri"/>
                <a:cs typeface="Calibri"/>
              </a:rPr>
              <a:t>g</a:t>
            </a:r>
            <a:r>
              <a:rPr sz="2325" spc="74" dirty="0">
                <a:latin typeface="Calibri"/>
                <a:cs typeface="Calibri"/>
              </a:rPr>
              <a:t>(1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-431" dirty="0">
                <a:latin typeface="Lucida Sans Unicode"/>
                <a:cs typeface="Lucida Sans Unicode"/>
              </a:rPr>
              <a:t>−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536" i="1" spc="-332" baseline="-13888" dirty="0">
                <a:latin typeface="Verdana"/>
                <a:cs typeface="Verdana"/>
              </a:rPr>
              <a:t>θ</a:t>
            </a:r>
            <a:r>
              <a:rPr sz="2536" i="1" spc="-666" baseline="-13888" dirty="0">
                <a:latin typeface="Verdana"/>
                <a:cs typeface="Verdana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38" dirty="0">
                <a:latin typeface="Calibri"/>
                <a:cs typeface="Calibri"/>
              </a:rPr>
              <a:t>G</a:t>
            </a:r>
            <a:r>
              <a:rPr sz="2536" i="1" spc="-254" baseline="-13888" dirty="0">
                <a:latin typeface="Verdana"/>
                <a:cs typeface="Verdana"/>
              </a:rPr>
              <a:t>φ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80" dirty="0">
                <a:latin typeface="Calibri"/>
                <a:cs typeface="Calibri"/>
              </a:rPr>
              <a:t>)))</a:t>
            </a:r>
            <a:endParaRPr sz="2325">
              <a:latin typeface="Calibri"/>
              <a:cs typeface="Calibri"/>
            </a:endParaRPr>
          </a:p>
          <a:p>
            <a:pPr marL="283177">
              <a:lnSpc>
                <a:spcPts val="1731"/>
              </a:lnSpc>
            </a:pPr>
            <a:r>
              <a:rPr sz="1691" i="1" spc="-275" dirty="0">
                <a:latin typeface="Verdana"/>
                <a:cs typeface="Verdana"/>
              </a:rPr>
              <a:t>φ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216553" y="5892146"/>
            <a:ext cx="669695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i="1" spc="285" dirty="0">
                <a:latin typeface="Calibri"/>
                <a:cs typeface="Calibri"/>
              </a:rPr>
              <a:t>z</a:t>
            </a:r>
            <a:r>
              <a:rPr sz="1268" spc="201" dirty="0">
                <a:latin typeface="Lucida Sans Unicode"/>
                <a:cs typeface="Lucida Sans Unicode"/>
              </a:rPr>
              <a:t>∼</a:t>
            </a:r>
            <a:r>
              <a:rPr sz="1268" i="1" spc="159" dirty="0">
                <a:latin typeface="Calibri"/>
                <a:cs typeface="Calibri"/>
              </a:rPr>
              <a:t>p</a:t>
            </a:r>
            <a:r>
              <a:rPr sz="1268" spc="222" dirty="0">
                <a:latin typeface="Calibri"/>
                <a:cs typeface="Calibri"/>
              </a:rPr>
              <a:t>(</a:t>
            </a:r>
            <a:r>
              <a:rPr sz="1268" i="1" spc="285" dirty="0">
                <a:latin typeface="Calibri"/>
                <a:cs typeface="Calibri"/>
              </a:rPr>
              <a:t>z</a:t>
            </a:r>
            <a:r>
              <a:rPr sz="1268" spc="222" dirty="0">
                <a:latin typeface="Calibri"/>
                <a:cs typeface="Calibri"/>
              </a:rPr>
              <a:t>)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179443" y="5795799"/>
            <a:ext cx="658959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  <a:tabLst>
                <a:tab pos="495225" algn="l"/>
              </a:tabLst>
            </a:pPr>
            <a:r>
              <a:rPr sz="1691" i="1" spc="-222" dirty="0">
                <a:latin typeface="Verdana"/>
                <a:cs typeface="Verdana"/>
              </a:rPr>
              <a:t>θ	</a:t>
            </a:r>
            <a:r>
              <a:rPr sz="1691" i="1" spc="-275" dirty="0">
                <a:latin typeface="Verdana"/>
                <a:cs typeface="Verdana"/>
              </a:rPr>
              <a:t>φ</a:t>
            </a:r>
            <a:endParaRPr sz="1691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63566" y="5669214"/>
            <a:ext cx="4074538" cy="563002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lnSpc>
                <a:spcPts val="2494"/>
              </a:lnSpc>
              <a:spcBef>
                <a:spcPts val="190"/>
              </a:spcBef>
              <a:tabLst>
                <a:tab pos="1421255" algn="l"/>
              </a:tabLst>
            </a:pPr>
            <a:r>
              <a:rPr sz="2325" spc="74" dirty="0">
                <a:latin typeface="Calibri"/>
                <a:cs typeface="Calibri"/>
              </a:rPr>
              <a:t>min</a:t>
            </a:r>
            <a:r>
              <a:rPr sz="2325" spc="-148" dirty="0">
                <a:latin typeface="Calibri"/>
                <a:cs typeface="Calibri"/>
              </a:rPr>
              <a:t> </a:t>
            </a:r>
            <a:r>
              <a:rPr sz="2325" i="1" spc="560" dirty="0">
                <a:latin typeface="Calibri"/>
                <a:cs typeface="Calibri"/>
              </a:rPr>
              <a:t>E</a:t>
            </a:r>
            <a:r>
              <a:rPr sz="2325" i="1" dirty="0">
                <a:latin typeface="Calibri"/>
                <a:cs typeface="Calibri"/>
              </a:rPr>
              <a:t>	</a:t>
            </a:r>
            <a:r>
              <a:rPr sz="2325" dirty="0">
                <a:latin typeface="Calibri"/>
                <a:cs typeface="Calibri"/>
              </a:rPr>
              <a:t>[lo</a:t>
            </a:r>
            <a:r>
              <a:rPr sz="2325" spc="32" dirty="0">
                <a:latin typeface="Calibri"/>
                <a:cs typeface="Calibri"/>
              </a:rPr>
              <a:t>g</a:t>
            </a:r>
            <a:r>
              <a:rPr sz="2325" spc="74" dirty="0">
                <a:latin typeface="Calibri"/>
                <a:cs typeface="Calibri"/>
              </a:rPr>
              <a:t>(1</a:t>
            </a:r>
            <a:r>
              <a:rPr sz="2325" spc="-21" dirty="0">
                <a:latin typeface="Calibri"/>
                <a:cs typeface="Calibri"/>
              </a:rPr>
              <a:t> </a:t>
            </a:r>
            <a:r>
              <a:rPr sz="2325" spc="-431" dirty="0">
                <a:latin typeface="Lucida Sans Unicode"/>
                <a:cs typeface="Lucida Sans Unicode"/>
              </a:rPr>
              <a:t>−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i="1" spc="476" dirty="0">
                <a:latin typeface="Calibri"/>
                <a:cs typeface="Calibri"/>
              </a:rPr>
              <a:t>D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63" dirty="0">
                <a:latin typeface="Calibri"/>
                <a:cs typeface="Calibri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338" dirty="0">
                <a:latin typeface="Calibri"/>
                <a:cs typeface="Calibri"/>
              </a:rPr>
              <a:t>G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116" dirty="0">
                <a:latin typeface="Calibri"/>
                <a:cs typeface="Calibri"/>
              </a:rPr>
              <a:t> </a:t>
            </a:r>
            <a:r>
              <a:rPr sz="2325" spc="180" dirty="0">
                <a:latin typeface="Calibri"/>
                <a:cs typeface="Calibri"/>
              </a:rPr>
              <a:t>(</a:t>
            </a:r>
            <a:r>
              <a:rPr sz="2325" i="1" spc="241" dirty="0">
                <a:latin typeface="Calibri"/>
                <a:cs typeface="Calibri"/>
              </a:rPr>
              <a:t>z</a:t>
            </a:r>
            <a:r>
              <a:rPr sz="2325" spc="116" dirty="0">
                <a:latin typeface="Calibri"/>
                <a:cs typeface="Calibri"/>
              </a:rPr>
              <a:t>)))]</a:t>
            </a:r>
            <a:endParaRPr sz="2325">
              <a:latin typeface="Calibri"/>
              <a:cs typeface="Calibri"/>
            </a:endParaRPr>
          </a:p>
          <a:p>
            <a:pPr marL="202653">
              <a:lnSpc>
                <a:spcPts val="1731"/>
              </a:lnSpc>
            </a:pPr>
            <a:r>
              <a:rPr sz="1691" i="1" spc="-275" dirty="0">
                <a:latin typeface="Verdana"/>
                <a:cs typeface="Verdana"/>
              </a:rPr>
              <a:t>φ</a:t>
            </a:r>
            <a:endParaRPr sz="1691">
              <a:latin typeface="Verdana"/>
              <a:cs typeface="Verdan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983" y="6597315"/>
            <a:ext cx="12173957" cy="250968"/>
            <a:chOff x="0" y="3121507"/>
            <a:chExt cx="5760085" cy="118745"/>
          </a:xfrm>
        </p:grpSpPr>
        <p:sp>
          <p:nvSpPr>
            <p:cNvPr id="83" name="object 8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4" name="object 8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1681631" y="6356568"/>
            <a:ext cx="4469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159" dirty="0">
                <a:solidFill>
                  <a:srgbClr val="ADADE0"/>
                </a:solidFill>
                <a:latin typeface="Calibri"/>
                <a:cs typeface="Calibri"/>
              </a:rPr>
              <a:t>9/38</a:t>
            </a:r>
            <a:endParaRPr sz="1268">
              <a:latin typeface="Calibri"/>
              <a:cs typeface="Calibri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4294967295"/>
          </p:nvPr>
        </p:nvSpPr>
        <p:spPr>
          <a:xfrm>
            <a:off x="4247265" y="6622863"/>
            <a:ext cx="164135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pc="159" dirty="0"/>
              <a:t>Mitesh</a:t>
            </a:r>
            <a:r>
              <a:rPr spc="190" dirty="0"/>
              <a:t> </a:t>
            </a:r>
            <a:r>
              <a:rPr spc="201" dirty="0"/>
              <a:t>M.</a:t>
            </a:r>
            <a:r>
              <a:rPr spc="190" dirty="0"/>
              <a:t> </a:t>
            </a:r>
            <a:r>
              <a:rPr spc="222" dirty="0"/>
              <a:t>Khapra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6291298" y="6622863"/>
            <a:ext cx="32907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1416"/>
              </a:lnSpc>
            </a:pPr>
            <a:r>
              <a:rPr sz="1268" spc="201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CS7015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268" spc="180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(Deep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268" spc="190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Learning)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268" spc="95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:</a:t>
            </a:r>
            <a:r>
              <a:rPr sz="1268" spc="370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268" spc="169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Lecture</a:t>
            </a:r>
            <a:r>
              <a:rPr sz="1268" spc="211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268" spc="127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23</a:t>
            </a:r>
            <a:endParaRPr sz="126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543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909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Lucida Sans Unicode</vt:lpstr>
      <vt:lpstr>Microsoft Sans Serif</vt:lpstr>
      <vt:lpstr>Times New Roman</vt:lpstr>
      <vt:lpstr>Verdana</vt:lpstr>
      <vt:lpstr>Office Theme</vt:lpstr>
      <vt:lpstr>GAN </vt:lpstr>
      <vt:lpstr>Generative adversarial network </vt:lpstr>
      <vt:lpstr>Distribution learning </vt:lpstr>
      <vt:lpstr>Learning the distribution </vt:lpstr>
      <vt:lpstr>GAN MODEL </vt:lpstr>
      <vt:lpstr>PowerPoint Presentation</vt:lpstr>
      <vt:lpstr>PowerPoint Presentation</vt:lpstr>
      <vt:lpstr>Objective function</vt:lpstr>
      <vt:lpstr>This is just for a single z and the generator would  like to do this for all possible values of z,</vt:lpstr>
      <vt:lpstr>PowerPoint Presentation</vt:lpstr>
      <vt:lpstr>If we put the objectives of the generator and  discriminator together we get a minimax game</vt:lpstr>
      <vt:lpstr>So the overall training proceeds by alternating  between these two step</vt:lpstr>
      <vt:lpstr>When  the   sample  is  likely  fake,   we want  to give a feedback to the generator (using  gradients</vt:lpstr>
      <vt:lpstr>GAN APPLICATION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Microsoft account</dc:creator>
  <cp:lastModifiedBy>Microsoft account</cp:lastModifiedBy>
  <cp:revision>6</cp:revision>
  <dcterms:created xsi:type="dcterms:W3CDTF">2023-10-09T06:33:16Z</dcterms:created>
  <dcterms:modified xsi:type="dcterms:W3CDTF">2023-10-25T05:02:06Z</dcterms:modified>
</cp:coreProperties>
</file>