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3"/>
    <p:sldId id="279" r:id="rId4"/>
    <p:sldId id="257" r:id="rId5"/>
    <p:sldId id="270" r:id="rId6"/>
    <p:sldId id="258" r:id="rId7"/>
    <p:sldId id="272" r:id="rId8"/>
    <p:sldId id="259" r:id="rId9"/>
    <p:sldId id="260" r:id="rId10"/>
    <p:sldId id="261" r:id="rId11"/>
    <p:sldId id="262" r:id="rId12"/>
    <p:sldId id="271" r:id="rId13"/>
    <p:sldId id="263" r:id="rId14"/>
    <p:sldId id="264" r:id="rId15"/>
    <p:sldId id="276" r:id="rId16"/>
    <p:sldId id="275" r:id="rId17"/>
    <p:sldId id="277" r:id="rId18"/>
    <p:sldId id="265" r:id="rId19"/>
    <p:sldId id="266" r:id="rId20"/>
    <p:sldId id="267" r:id="rId21"/>
    <p:sldId id="268" r:id="rId22"/>
    <p:sldId id="274" r:id="rId23"/>
    <p:sldId id="269" r:id="rId24"/>
    <p:sldId id="273" r:id="rId25"/>
    <p:sldId id="301" r:id="rId26"/>
    <p:sldId id="302" r:id="rId27"/>
    <p:sldId id="303" r:id="rId28"/>
    <p:sldId id="304" r:id="rId29"/>
    <p:sldId id="305" r:id="rId30"/>
    <p:sldId id="306" r:id="rId31"/>
  </p:sldIdLst>
  <p:sldSz cx="9144000" cy="6858000" type="screen4x3"/>
  <p:notesSz cx="6858000" cy="9144000"/>
  <p:defaultTextStyle>
    <a:defPPr>
      <a:defRPr lang="tr-TR"/>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4" d="100"/>
          <a:sy n="74" d="100"/>
        </p:scale>
        <p:origin x="-1044" y="-90"/>
      </p:cViewPr>
      <p:guideLst>
        <p:guide orient="horz" pos="2160"/>
        <p:guide pos="29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tr-TR"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8512FB7-DC59-4B17-BB00-93A48512A8CB}" type="datetimeFigureOut">
              <a:rPr kumimoji="0" lang="tr-TR"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tr-TR"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tr-T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tr-TR" sz="1200" b="0" i="0" u="none" strike="noStrike" kern="1200" cap="none" spc="0" normalizeH="0" baseline="0" noProof="0" smtClean="0">
                <a:ln>
                  <a:noFill/>
                </a:ln>
                <a:solidFill>
                  <a:schemeClr val="tx1"/>
                </a:solidFill>
                <a:effectLst/>
                <a:uLnTx/>
                <a:uFillTx/>
                <a:latin typeface="+mn-lt"/>
                <a:ea typeface="+mn-ea"/>
                <a:cs typeface="+mn-cs"/>
              </a:rPr>
              <a:t>Asıl metin stillerini düzenlemek için tıklatın</a:t>
            </a:r>
            <a:endParaRPr kumimoji="0" lang="tr-TR"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tr-TR" sz="1200" b="0" i="0" u="none" strike="noStrike" kern="1200" cap="none" spc="0" normalizeH="0" baseline="0" noProof="0" smtClean="0">
                <a:ln>
                  <a:noFill/>
                </a:ln>
                <a:solidFill>
                  <a:schemeClr val="tx1"/>
                </a:solidFill>
                <a:effectLst/>
                <a:uLnTx/>
                <a:uFillTx/>
                <a:latin typeface="+mn-lt"/>
                <a:ea typeface="+mn-ea"/>
                <a:cs typeface="+mn-cs"/>
              </a:rPr>
              <a:t>İkinci düzey</a:t>
            </a:r>
            <a:endParaRPr kumimoji="0" lang="tr-TR"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tr-TR" sz="1200" b="0" i="0" u="none" strike="noStrike" kern="1200" cap="none" spc="0" normalizeH="0" baseline="0" noProof="0" smtClean="0">
                <a:ln>
                  <a:noFill/>
                </a:ln>
                <a:solidFill>
                  <a:schemeClr val="tx1"/>
                </a:solidFill>
                <a:effectLst/>
                <a:uLnTx/>
                <a:uFillTx/>
                <a:latin typeface="+mn-lt"/>
                <a:ea typeface="+mn-ea"/>
                <a:cs typeface="+mn-cs"/>
              </a:rPr>
              <a:t>Üçüncü düzey</a:t>
            </a:r>
            <a:endParaRPr kumimoji="0" lang="tr-TR"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tr-TR" sz="1200" b="0" i="0" u="none" strike="noStrike" kern="1200" cap="none" spc="0" normalizeH="0" baseline="0" noProof="0" smtClean="0">
                <a:ln>
                  <a:noFill/>
                </a:ln>
                <a:solidFill>
                  <a:schemeClr val="tx1"/>
                </a:solidFill>
                <a:effectLst/>
                <a:uLnTx/>
                <a:uFillTx/>
                <a:latin typeface="+mn-lt"/>
                <a:ea typeface="+mn-ea"/>
                <a:cs typeface="+mn-cs"/>
              </a:rPr>
              <a:t>Dördüncü düzey</a:t>
            </a:r>
            <a:endParaRPr kumimoji="0" lang="tr-TR"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tr-TR" sz="1200" b="0" i="0" u="none" strike="noStrike" kern="1200" cap="none" spc="0" normalizeH="0" baseline="0" noProof="0" smtClean="0">
                <a:ln>
                  <a:noFill/>
                </a:ln>
                <a:solidFill>
                  <a:schemeClr val="tx1"/>
                </a:solidFill>
                <a:effectLst/>
                <a:uLnTx/>
                <a:uFillTx/>
                <a:latin typeface="+mn-lt"/>
                <a:ea typeface="+mn-ea"/>
                <a:cs typeface="+mn-cs"/>
              </a:rPr>
              <a:t>Beşinci düzey</a:t>
            </a:r>
            <a:endParaRPr kumimoji="0" lang="tr-TR"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tr-TR"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tr-TR" sz="1200" dirty="0"/>
            </a:fld>
            <a:endParaRPr lang="tr-TR"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Başlık Slaydı">
    <p:bg>
      <p:bgPr>
        <a:solidFill>
          <a:schemeClr val="bg1"/>
        </a:solidFill>
        <a:effectLst/>
      </p:bgPr>
    </p:bg>
    <p:spTree>
      <p:nvGrpSpPr>
        <p:cNvPr id="1" name=""/>
        <p:cNvGrpSpPr/>
        <p:nvPr/>
      </p:nvGrpSpPr>
      <p:grpSpPr>
        <a:xfrm>
          <a:off x="0" y="0"/>
          <a:ext cx="0" cy="0"/>
          <a:chOff x="0" y="0"/>
          <a:chExt cx="0" cy="0"/>
        </a:xfrm>
      </p:grpSpPr>
      <p:sp>
        <p:nvSpPr>
          <p:cNvPr id="10"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437" name="Rectangle 5"/>
          <p:cNvSpPr>
            <a:spLocks noGrp="1" noChangeArrowheads="1"/>
          </p:cNvSpPr>
          <p:nvPr>
            <p:ph type="ctrTitle" hasCustomPrompt="1"/>
          </p:nvPr>
        </p:nvSpPr>
        <p:spPr>
          <a:xfrm>
            <a:off x="685800" y="857250"/>
            <a:ext cx="7772400" cy="2266950"/>
          </a:xfrm>
        </p:spPr>
        <p:txBody>
          <a:bodyPr anchor="ctr" anchorCtr="1"/>
          <a:lstStyle>
            <a:lvl1pPr algn="ctr">
              <a:defRPr sz="4100" i="1"/>
            </a:lvl1pPr>
          </a:lstStyle>
          <a:p>
            <a:r>
              <a:rPr lang="tr-TR"/>
              <a:t>Asıl başlık stili için tıklatın</a:t>
            </a:r>
            <a:endParaRPr lang="tr-TR"/>
          </a:p>
        </p:txBody>
      </p:sp>
      <p:sp>
        <p:nvSpPr>
          <p:cNvPr id="18438" name="Rectangle 6"/>
          <p:cNvSpPr>
            <a:spLocks noGrp="1" noChangeArrowheads="1"/>
          </p:cNvSpPr>
          <p:nvPr>
            <p:ph type="subTitle" idx="1" hasCustomPrompt="1"/>
          </p:nvPr>
        </p:nvSpPr>
        <p:spPr>
          <a:xfrm>
            <a:off x="1752600" y="3567113"/>
            <a:ext cx="5410200" cy="1905000"/>
          </a:xfrm>
        </p:spPr>
        <p:txBody>
          <a:bodyPr anchor="ctr"/>
          <a:lstStyle>
            <a:lvl1pPr marL="0" indent="0" algn="ctr">
              <a:buFont typeface="Wingdings" panose="05000000000000000000" pitchFamily="2" charset="2"/>
              <a:buNone/>
              <a:defRPr sz="3300"/>
            </a:lvl1pPr>
          </a:lstStyle>
          <a:p>
            <a:r>
              <a:rPr lang="tr-TR"/>
              <a:t>Asıl alt başlık stilini düzenlemek için tıklatın</a:t>
            </a:r>
            <a:endParaRPr lang="tr-TR"/>
          </a:p>
        </p:txBody>
      </p:sp>
      <p:sp>
        <p:nvSpPr>
          <p:cNvPr id="13" name="Rectangle 7"/>
          <p:cNvSpPr>
            <a:spLocks noGrp="1" noChangeArrowheads="1"/>
          </p:cNvSpPr>
          <p:nvPr>
            <p:ph type="dt" sz="half" idx="2"/>
          </p:nvPr>
        </p:nvSpPr>
        <p:spPr bwMode="auto">
          <a:xfrm>
            <a:off x="762000" y="6391275"/>
            <a:ext cx="20574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Rectangle 8"/>
          <p:cNvSpPr>
            <a:spLocks noGrp="1" noChangeArrowheads="1"/>
          </p:cNvSpPr>
          <p:nvPr>
            <p:ph type="ftr" sz="quarter" idx="3"/>
          </p:nvPr>
        </p:nvSpPr>
        <p:spPr bwMode="auto">
          <a:xfrm>
            <a:off x="3352800" y="6391275"/>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Rectangle 9"/>
          <p:cNvSpPr>
            <a:spLocks noGrp="1" noChangeArrowheads="1"/>
          </p:cNvSpPr>
          <p:nvPr>
            <p:ph type="sldNum" sz="quarter" idx="4"/>
          </p:nvPr>
        </p:nvSpPr>
        <p:spPr bwMode="auto">
          <a:xfrm>
            <a:off x="6858000" y="6391275"/>
            <a:ext cx="1600200" cy="457200"/>
          </a:xfrm>
          <a:prstGeom prst="rect">
            <a:avLst/>
          </a:prstGeom>
          <a:ln>
            <a:miter lim="800000"/>
          </a:ln>
        </p:spPr>
        <p:txBody>
          <a:bodyPr vert="horz" wrap="square" lIns="91440" tIns="45720" rIns="91440" bIns="45720" numCol="1" anchor="t" anchorCtr="0" compatLnSpc="1"/>
          <a:p>
            <a:pPr algn="ctr">
              <a:buNone/>
            </a:pPr>
            <a:fld id="{9A0DB2DC-4C9A-4742-B13C-FB6460FD3503}" type="slidenum">
              <a:rPr lang="tr-TR" dirty="0"/>
            </a:fld>
            <a:endParaRPr lang="tr-T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hasCustomPrompt="1"/>
          </p:nvPr>
        </p:nvSpPr>
        <p:spPr/>
        <p:txBody>
          <a:bodyPr vert="eaVert"/>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Date Placeholder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hasCustomPrompt="1"/>
          </p:nvPr>
        </p:nvSpPr>
        <p:spPr>
          <a:xfrm>
            <a:off x="6534150" y="533400"/>
            <a:ext cx="1924050" cy="5410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hasCustomPrompt="1"/>
          </p:nvPr>
        </p:nvSpPr>
        <p:spPr>
          <a:xfrm>
            <a:off x="762000" y="533400"/>
            <a:ext cx="5619750" cy="5410200"/>
          </a:xfrm>
        </p:spPr>
        <p:txBody>
          <a:bodyPr vert="eaVert"/>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Date Placeholder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smtClean="0"/>
              <a:t>Asıl başlık stili için tıklatın</a:t>
            </a:r>
            <a:endParaRPr lang="tr-TR"/>
          </a:p>
        </p:txBody>
      </p:sp>
      <p:sp>
        <p:nvSpPr>
          <p:cNvPr id="3" name="2 İçerik Yer Tutucusu"/>
          <p:cNvSpPr>
            <a:spLocks noGrp="1"/>
          </p:cNvSpPr>
          <p:nvPr>
            <p:ph idx="1" hasCustomPrompt="1"/>
          </p:nvPr>
        </p:nvSpPr>
        <p:spPr/>
        <p:txBody>
          <a:body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Date Placeholder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endParaRPr lang="tr-TR" smtClean="0"/>
          </a:p>
        </p:txBody>
      </p:sp>
      <p:sp>
        <p:nvSpPr>
          <p:cNvPr id="4" name="Date Placeholder 3"/>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smtClean="0"/>
              <a:t>Asıl başlık stili için tıklatın</a:t>
            </a:r>
            <a:endParaRPr lang="tr-TR"/>
          </a:p>
        </p:txBody>
      </p:sp>
      <p:sp>
        <p:nvSpPr>
          <p:cNvPr id="3" name="2 İçerik Yer Tutucusu"/>
          <p:cNvSpPr>
            <a:spLocks noGrp="1"/>
          </p:cNvSpPr>
          <p:nvPr>
            <p:ph sz="half" idx="1" hasCustomPrompt="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3 İçerik Yer Tutucusu"/>
          <p:cNvSpPr>
            <a:spLocks noGrp="1"/>
          </p:cNvSpPr>
          <p:nvPr>
            <p:ph sz="half" idx="2" hasCustomPrompt="1"/>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5" name="Date Placeholder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endParaRPr lang="tr-TR" smtClean="0"/>
          </a:p>
        </p:txBody>
      </p:sp>
      <p:sp>
        <p:nvSpPr>
          <p:cNvPr id="4" name="3 İçerik Yer Tutucusu"/>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5" name="4 Metin Yer Tutucusu"/>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endParaRPr lang="tr-TR" smtClean="0"/>
          </a:p>
        </p:txBody>
      </p:sp>
      <p:sp>
        <p:nvSpPr>
          <p:cNvPr id="6" name="5 İçerik Yer Tutucusu"/>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7" name="Date Placeholder 6"/>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hasCustomPrompt="1"/>
          </p:nvPr>
        </p:nvSpPr>
        <p:spPr/>
        <p:txBody>
          <a:bodyPr/>
          <a:lstStyle/>
          <a:p>
            <a:r>
              <a:rPr lang="tr-TR" smtClean="0"/>
              <a:t>Asıl başlık stili için tıklatın</a:t>
            </a:r>
            <a:endParaRPr lang="tr-TR"/>
          </a:p>
        </p:txBody>
      </p:sp>
      <p:sp>
        <p:nvSpPr>
          <p:cNvPr id="3" name="Date Placeholder 2"/>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tr-TR"/>
          </a:p>
        </p:txBody>
      </p:sp>
      <p:sp>
        <p:nvSpPr>
          <p:cNvPr id="4" name="3 Metin Yer Tutucusu"/>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endParaRPr lang="tr-TR" smtClean="0"/>
          </a:p>
        </p:txBody>
      </p:sp>
      <p:sp>
        <p:nvSpPr>
          <p:cNvPr id="5" name="Date Placeholder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None/>
              <a:defRPr/>
            </a:pPr>
            <a:endParaRPr kumimoji="0" lang="tr-TR"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3 Metin Yer Tutucusu"/>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endParaRPr lang="tr-TR" smtClean="0"/>
          </a:p>
        </p:txBody>
      </p:sp>
      <p:sp>
        <p:nvSpPr>
          <p:cNvPr id="5" name="Date Placeholder 4"/>
          <p:cNvSpPr>
            <a:spLocks noGrp="1"/>
          </p:cNvSpPr>
          <p:nvPr>
            <p:ph type="dt" sz="half"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533400"/>
            <a:ext cx="7696200" cy="1143000"/>
          </a:xfrm>
          <a:prstGeom prst="rect">
            <a:avLst/>
          </a:prstGeom>
          <a:noFill/>
          <a:ln w="9525">
            <a:noFill/>
          </a:ln>
        </p:spPr>
        <p:txBody>
          <a:bodyPr anchor="b"/>
          <a:p>
            <a:pPr lvl="0"/>
            <a:r>
              <a:rPr dirty="0"/>
              <a:t>Asıl başlık stili için tıklatın</a:t>
            </a:r>
            <a:endParaRPr dirty="0"/>
          </a:p>
        </p:txBody>
      </p:sp>
      <p:sp>
        <p:nvSpPr>
          <p:cNvPr id="1027" name="Rectangle 3"/>
          <p:cNvSpPr>
            <a:spLocks noGrp="1"/>
          </p:cNvSpPr>
          <p:nvPr>
            <p:ph type="body" idx="1"/>
          </p:nvPr>
        </p:nvSpPr>
        <p:spPr>
          <a:xfrm>
            <a:off x="762000" y="1905000"/>
            <a:ext cx="7696200" cy="4038600"/>
          </a:xfrm>
          <a:prstGeom prst="rect">
            <a:avLst/>
          </a:prstGeom>
          <a:noFill/>
          <a:ln w="9525">
            <a:noFill/>
          </a:ln>
        </p:spPr>
        <p:txBody>
          <a:bodyPr/>
          <a:p>
            <a:pPr lvl="0"/>
            <a:r>
              <a:rPr dirty="0"/>
              <a:t>Asıl metin stillerini düzenlemek için tıklatın</a:t>
            </a:r>
            <a:endParaRPr dirty="0"/>
          </a:p>
          <a:p>
            <a:pPr lvl="1"/>
            <a:r>
              <a:rPr dirty="0"/>
              <a:t>İkinci düzey</a:t>
            </a:r>
            <a:endParaRPr dirty="0"/>
          </a:p>
          <a:p>
            <a:pPr lvl="2"/>
            <a:r>
              <a:rPr dirty="0"/>
              <a:t>Üçüncü düzey</a:t>
            </a:r>
            <a:endParaRPr dirty="0"/>
          </a:p>
          <a:p>
            <a:pPr lvl="3"/>
            <a:r>
              <a:rPr dirty="0"/>
              <a:t>Dördüncü düzey</a:t>
            </a:r>
            <a:endParaRPr dirty="0"/>
          </a:p>
          <a:p>
            <a:pPr lvl="4"/>
            <a:r>
              <a:rPr dirty="0"/>
              <a:t>Beşinci düzey</a:t>
            </a:r>
            <a:endParaRPr dirty="0"/>
          </a:p>
        </p:txBody>
      </p:sp>
      <p:sp>
        <p:nvSpPr>
          <p:cNvPr id="17412" name="Rectangle 4"/>
          <p:cNvSpPr>
            <a:spLocks noGrp="1" noChangeArrowheads="1"/>
          </p:cNvSpPr>
          <p:nvPr>
            <p:ph type="dt" sz="half" idx="2"/>
          </p:nvPr>
        </p:nvSpPr>
        <p:spPr bwMode="auto">
          <a:xfrm>
            <a:off x="762000" y="6391275"/>
            <a:ext cx="20574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13" name="Rectangle 5"/>
          <p:cNvSpPr>
            <a:spLocks noGrp="1" noChangeArrowheads="1"/>
          </p:cNvSpPr>
          <p:nvPr>
            <p:ph type="ftr" sz="quarter" idx="3"/>
          </p:nvPr>
        </p:nvSpPr>
        <p:spPr bwMode="auto">
          <a:xfrm>
            <a:off x="3352800" y="6403975"/>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14" name="Rectangle 6"/>
          <p:cNvSpPr>
            <a:spLocks noGrp="1" noChangeArrowheads="1"/>
          </p:cNvSpPr>
          <p:nvPr>
            <p:ph type="sldNum" sz="quarter" idx="4"/>
          </p:nvPr>
        </p:nvSpPr>
        <p:spPr bwMode="auto">
          <a:xfrm>
            <a:off x="6858000" y="6400800"/>
            <a:ext cx="16002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lvl="0" eaLnBrk="1" hangingPunct="1">
              <a:buNone/>
            </a:pPr>
            <a:fld id="{9A0DB2DC-4C9A-4742-B13C-FB6460FD3503}" type="slidenum">
              <a:rPr lang="tr-TR" dirty="0">
                <a:latin typeface="Arial" panose="020B0604020202020204" pitchFamily="34" charset="0"/>
              </a:rPr>
            </a:fld>
            <a:endParaRPr lang="tr-TR" dirty="0">
              <a:latin typeface="Arial" panose="020B0604020202020204" pitchFamily="34" charset="0"/>
            </a:endParaRPr>
          </a:p>
        </p:txBody>
      </p:sp>
      <p:grpSp>
        <p:nvGrpSpPr>
          <p:cNvPr id="1031" name="Group 7"/>
          <p:cNvGrpSpPr/>
          <p:nvPr/>
        </p:nvGrpSpPr>
        <p:grpSpPr>
          <a:xfrm>
            <a:off x="168275" y="228600"/>
            <a:ext cx="8823325" cy="6096000"/>
            <a:chOff x="106" y="144"/>
            <a:chExt cx="5558" cy="3840"/>
          </a:xfrm>
        </p:grpSpPr>
        <p:sp>
          <p:nvSpPr>
            <p:cNvPr id="17416"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tr-TR"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7417" name="Line 9"/>
            <p:cNvSpPr>
              <a:spLocks noChangeShapeType="1"/>
            </p:cNvSpPr>
            <p:nvPr/>
          </p:nvSpPr>
          <p:spPr bwMode="auto">
            <a:xfrm>
              <a:off x="480" y="1077"/>
              <a:ext cx="4848" cy="0"/>
            </a:xfrm>
            <a:prstGeom prst="line">
              <a:avLst/>
            </a:prstGeom>
            <a:noFill/>
            <a:ln w="38100">
              <a:solidFill>
                <a:schemeClr val="folHlink"/>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tr-T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defRPr>
      </a:lvl2pPr>
      <a:lvl3pPr algn="l" rtl="0" eaLnBrk="0" fontAlgn="base" hangingPunct="0">
        <a:spcBef>
          <a:spcPct val="0"/>
        </a:spcBef>
        <a:spcAft>
          <a:spcPct val="0"/>
        </a:spcAft>
        <a:defRPr sz="3300">
          <a:solidFill>
            <a:schemeClr val="tx2"/>
          </a:solidFill>
          <a:latin typeface="Arial Black" panose="020B0A04020102020204" pitchFamily="34" charset="0"/>
        </a:defRPr>
      </a:lvl3pPr>
      <a:lvl4pPr algn="l" rtl="0" eaLnBrk="0" fontAlgn="base" hangingPunct="0">
        <a:spcBef>
          <a:spcPct val="0"/>
        </a:spcBef>
        <a:spcAft>
          <a:spcPct val="0"/>
        </a:spcAft>
        <a:defRPr sz="3300">
          <a:solidFill>
            <a:schemeClr val="tx2"/>
          </a:solidFill>
          <a:latin typeface="Arial Black" panose="020B0A04020102020204" pitchFamily="34" charset="0"/>
        </a:defRPr>
      </a:lvl4pPr>
      <a:lvl5pPr algn="l" rtl="0" eaLnBrk="0" fontAlgn="base" hangingPunct="0">
        <a:spcBef>
          <a:spcPct val="0"/>
        </a:spcBef>
        <a:spcAft>
          <a:spcPct val="0"/>
        </a:spcAft>
        <a:defRPr sz="3300">
          <a:solidFill>
            <a:schemeClr val="tx2"/>
          </a:solidFill>
          <a:latin typeface="Arial Black" panose="020B0A04020102020204" pitchFamily="34" charset="0"/>
        </a:defRPr>
      </a:lvl5pPr>
      <a:lvl6pPr marL="457200" algn="l" rtl="0" fontAlgn="base">
        <a:spcBef>
          <a:spcPct val="0"/>
        </a:spcBef>
        <a:spcAft>
          <a:spcPct val="0"/>
        </a:spcAft>
        <a:defRPr sz="3300">
          <a:solidFill>
            <a:schemeClr val="tx2"/>
          </a:solidFill>
          <a:latin typeface="Arial Black" panose="020B0A04020102020204" pitchFamily="34" charset="0"/>
        </a:defRPr>
      </a:lvl6pPr>
      <a:lvl7pPr marL="914400" algn="l" rtl="0" fontAlgn="base">
        <a:spcBef>
          <a:spcPct val="0"/>
        </a:spcBef>
        <a:spcAft>
          <a:spcPct val="0"/>
        </a:spcAft>
        <a:defRPr sz="3300">
          <a:solidFill>
            <a:schemeClr val="tx2"/>
          </a:solidFill>
          <a:latin typeface="Arial Black" panose="020B0A04020102020204" pitchFamily="34" charset="0"/>
        </a:defRPr>
      </a:lvl7pPr>
      <a:lvl8pPr marL="1371600" algn="l" rtl="0" fontAlgn="base">
        <a:spcBef>
          <a:spcPct val="0"/>
        </a:spcBef>
        <a:spcAft>
          <a:spcPct val="0"/>
        </a:spcAft>
        <a:defRPr sz="3300">
          <a:solidFill>
            <a:schemeClr val="tx2"/>
          </a:solidFill>
          <a:latin typeface="Arial Black" panose="020B0A04020102020204" pitchFamily="34" charset="0"/>
        </a:defRPr>
      </a:lvl8pPr>
      <a:lvl9pPr marL="1828800" algn="l" rtl="0" fontAlgn="base">
        <a:spcBef>
          <a:spcPct val="0"/>
        </a:spcBef>
        <a:spcAft>
          <a:spcPct val="0"/>
        </a:spcAft>
        <a:defRPr sz="33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hasCustomPrompt="1"/>
          </p:nvPr>
        </p:nvSpPr>
        <p:spPr/>
        <p:txBody>
          <a:bodyPr vert="horz" wrap="square" lIns="91440" tIns="45720" rIns="91440" bIns="45720" anchor="ctr" anchorCtr="1"/>
          <a:p>
            <a:pPr eaLnBrk="1" hangingPunct="1">
              <a:buClrTx/>
              <a:buSzTx/>
              <a:buFontTx/>
            </a:pPr>
            <a:r>
              <a:rPr dirty="0">
                <a:latin typeface="+mj-lt"/>
                <a:ea typeface="+mj-ea"/>
                <a:cs typeface="+mj-cs"/>
              </a:rPr>
              <a:t>MANAGEMENT INFORMATION SYSTEM</a:t>
            </a:r>
            <a:endParaRPr dirty="0">
              <a:latin typeface="+mj-lt"/>
              <a:ea typeface="+mj-ea"/>
              <a:cs typeface="+mj-cs"/>
            </a:endParaRPr>
          </a:p>
        </p:txBody>
      </p:sp>
      <p:sp>
        <p:nvSpPr>
          <p:cNvPr id="3075" name="Rectangle 3"/>
          <p:cNvSpPr>
            <a:spLocks noGrp="1"/>
          </p:cNvSpPr>
          <p:nvPr>
            <p:ph type="subTitle" idx="1" hasCustomPrompt="1"/>
          </p:nvPr>
        </p:nvSpPr>
        <p:spPr>
          <a:xfrm>
            <a:off x="1979613" y="3213100"/>
            <a:ext cx="5410200" cy="2663825"/>
          </a:xfrm>
        </p:spPr>
        <p:txBody>
          <a:bodyPr vert="horz" wrap="square" lIns="91440" tIns="45720" rIns="91440" bIns="45720" anchor="ctr"/>
          <a:p>
            <a:pPr eaLnBrk="1" hangingPunct="1">
              <a:buSzPct val="70000"/>
            </a:pPr>
            <a:r>
              <a:rPr sz="2800" dirty="0">
                <a:latin typeface="Times New Roman" panose="02020603050405020304" pitchFamily="18" charset="0"/>
                <a:ea typeface="+mn-ea"/>
                <a:cs typeface="Times New Roman" panose="02020603050405020304" pitchFamily="18" charset="0"/>
              </a:rPr>
              <a:t>MEHTAP PARLAK</a:t>
            </a:r>
            <a:endParaRPr sz="2800" dirty="0">
              <a:latin typeface="Times New Roman" panose="02020603050405020304" pitchFamily="18" charset="0"/>
              <a:ea typeface="+mn-ea"/>
              <a:cs typeface="Times New Roman" panose="02020603050405020304" pitchFamily="18" charset="0"/>
            </a:endParaRPr>
          </a:p>
          <a:p>
            <a:pPr eaLnBrk="1" hangingPunct="1">
              <a:buSzPct val="70000"/>
            </a:pPr>
            <a:r>
              <a:rPr sz="2800" dirty="0">
                <a:latin typeface="Times New Roman" panose="02020603050405020304" pitchFamily="18" charset="0"/>
                <a:ea typeface="+mn-ea"/>
                <a:cs typeface="Times New Roman" panose="02020603050405020304" pitchFamily="18" charset="0"/>
              </a:rPr>
              <a:t>2008503098</a:t>
            </a:r>
            <a:endParaRPr sz="2800" dirty="0">
              <a:latin typeface="Times New Roman" panose="02020603050405020304" pitchFamily="18" charset="0"/>
              <a:ea typeface="+mn-ea"/>
              <a:cs typeface="Times New Roman" panose="02020603050405020304" pitchFamily="18" charset="0"/>
            </a:endParaRPr>
          </a:p>
          <a:p>
            <a:pPr eaLnBrk="1" hangingPunct="1">
              <a:buSzPct val="70000"/>
            </a:pPr>
            <a:r>
              <a:rPr sz="2800" dirty="0">
                <a:latin typeface="Times New Roman" panose="02020603050405020304" pitchFamily="18" charset="0"/>
                <a:ea typeface="+mn-ea"/>
                <a:cs typeface="Times New Roman" panose="02020603050405020304" pitchFamily="18" charset="0"/>
              </a:rPr>
              <a:t>Industrial Engineering Department, Dokuz Eylul University, Turkey</a:t>
            </a:r>
            <a:endParaRPr sz="2800" dirty="0">
              <a:latin typeface="Times New Roman" panose="02020603050405020304" pitchFamily="18" charset="0"/>
              <a:ea typeface="Times New Roman" panose="02020603050405020304" pitchFamily="18" charset="0"/>
              <a:cs typeface="+mn-cs"/>
            </a:endParaRPr>
          </a:p>
        </p:txBody>
      </p:sp>
      <p:sp>
        <p:nvSpPr>
          <p:cNvPr id="3076" name="3 Slayt Numarası Yer Tutucusu"/>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a:spLocks noGrp="1"/>
          </p:cNvSpPr>
          <p:nvPr>
            <p:ph idx="1" hasCustomPrompt="1"/>
          </p:nvPr>
        </p:nvSpPr>
        <p:spPr>
          <a:xfrm>
            <a:off x="611188" y="1989138"/>
            <a:ext cx="7696200" cy="4038600"/>
          </a:xfrm>
        </p:spPr>
        <p:txBody>
          <a:bodyPr vert="horz" wrap="square" lIns="91440" tIns="45720" rIns="91440" bIns="45720" anchor="t"/>
          <a:p>
            <a:pPr algn="ctr" eaLnBrk="1" hangingPunct="1">
              <a:lnSpc>
                <a:spcPct val="80000"/>
              </a:lnSpc>
            </a:pPr>
            <a:r>
              <a:rPr sz="2400" b="1" dirty="0">
                <a:latin typeface="Times New Roman" panose="02020603050405020304" pitchFamily="18" charset="0"/>
              </a:rPr>
              <a:t>Common data flows:</a:t>
            </a:r>
            <a:r>
              <a:rPr sz="2400" dirty="0">
                <a:latin typeface="Times New Roman" panose="02020603050405020304" pitchFamily="18" charset="0"/>
              </a:rPr>
              <a:t> The integration of different subsystems will lead to a common data flow which will further help in avoiding duplicacy and redundancy in data collection, storage and processing.</a:t>
            </a:r>
            <a:endParaRPr sz="2400" dirty="0">
              <a:latin typeface="Times New Roman" panose="02020603050405020304" pitchFamily="18" charset="0"/>
            </a:endParaRPr>
          </a:p>
          <a:p>
            <a:pPr algn="ctr" eaLnBrk="1" hangingPunct="1">
              <a:lnSpc>
                <a:spcPct val="80000"/>
              </a:lnSpc>
            </a:pPr>
            <a:r>
              <a:rPr sz="2400" b="1" dirty="0">
                <a:latin typeface="Times New Roman" panose="02020603050405020304" pitchFamily="18" charset="0"/>
              </a:rPr>
              <a:t>Heavy planning-element:</a:t>
            </a:r>
            <a:r>
              <a:rPr sz="2400" dirty="0">
                <a:latin typeface="Times New Roman" panose="02020603050405020304" pitchFamily="18" charset="0"/>
              </a:rPr>
              <a:t> The preparation of MIS is not a one or two day exercise. It usually takes 3 to 5 years and sometimes a much longer period.</a:t>
            </a:r>
            <a:endParaRPr sz="2400" dirty="0">
              <a:latin typeface="Times New Roman" panose="02020603050405020304" pitchFamily="18" charset="0"/>
            </a:endParaRPr>
          </a:p>
          <a:p>
            <a:pPr algn="ctr" eaLnBrk="1" hangingPunct="1">
              <a:lnSpc>
                <a:spcPct val="80000"/>
              </a:lnSpc>
            </a:pPr>
            <a:r>
              <a:rPr sz="2400" b="1" dirty="0">
                <a:latin typeface="Times New Roman" panose="02020603050405020304" pitchFamily="18" charset="0"/>
              </a:rPr>
              <a:t>Subsystem concept:</a:t>
            </a:r>
            <a:r>
              <a:rPr sz="2400" dirty="0">
                <a:latin typeface="Times New Roman" panose="02020603050405020304" pitchFamily="18" charset="0"/>
              </a:rPr>
              <a:t> When a problem is seen in 2 sub parts, then the better solution to the problem is possible.</a:t>
            </a:r>
            <a:endParaRPr sz="2400" dirty="0">
              <a:latin typeface="Times New Roman" panose="02020603050405020304" pitchFamily="18" charset="0"/>
            </a:endParaRPr>
          </a:p>
        </p:txBody>
      </p:sp>
      <p:sp>
        <p:nvSpPr>
          <p:cNvPr id="12291" name="2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hasCustomPrompt="1"/>
          </p:nvPr>
        </p:nvSpPr>
        <p:spPr/>
        <p:txBody>
          <a:bodyPr vert="horz" wrap="square" lIns="91440" tIns="45720" rIns="91440" bIns="45720" anchor="b"/>
          <a:p>
            <a:pPr eaLnBrk="1" hangingPunct="1"/>
            <a:endParaRPr dirty="0"/>
          </a:p>
        </p:txBody>
      </p:sp>
      <p:sp>
        <p:nvSpPr>
          <p:cNvPr id="13315" name="Rectangle 3"/>
          <p:cNvSpPr>
            <a:spLocks noGrp="1"/>
          </p:cNvSpPr>
          <p:nvPr>
            <p:ph idx="1" hasCustomPrompt="1"/>
          </p:nvPr>
        </p:nvSpPr>
        <p:spPr/>
        <p:txBody>
          <a:bodyPr vert="horz" wrap="square" lIns="91440" tIns="45720" rIns="91440" bIns="45720" anchor="t"/>
          <a:p>
            <a:pPr algn="ctr" eaLnBrk="1" hangingPunct="1"/>
            <a:r>
              <a:rPr sz="2400" b="1" dirty="0">
                <a:latin typeface="Times New Roman" panose="02020603050405020304" pitchFamily="18" charset="0"/>
              </a:rPr>
              <a:t>Common database:</a:t>
            </a:r>
            <a:r>
              <a:rPr sz="2400" dirty="0">
                <a:latin typeface="Times New Roman" panose="02020603050405020304" pitchFamily="18" charset="0"/>
              </a:rPr>
              <a:t> This is the basic feature of MIS to achieve the objective of using MIS in business organizations. </a:t>
            </a:r>
            <a:endParaRPr sz="2400" dirty="0">
              <a:latin typeface="Times New Roman" panose="02020603050405020304" pitchFamily="18" charset="0"/>
            </a:endParaRPr>
          </a:p>
          <a:p>
            <a:pPr algn="ctr" eaLnBrk="1" hangingPunct="1"/>
            <a:r>
              <a:rPr sz="2400" b="1" dirty="0">
                <a:latin typeface="Times New Roman" panose="02020603050405020304" pitchFamily="18" charset="0"/>
              </a:rPr>
              <a:t>Computerized:</a:t>
            </a:r>
            <a:r>
              <a:rPr sz="2400" dirty="0">
                <a:latin typeface="Times New Roman" panose="02020603050405020304" pitchFamily="18" charset="0"/>
              </a:rPr>
              <a:t> MIS can be used without a computer. But the use of computers  increases the effectiveness and the efficiency of the system.</a:t>
            </a:r>
            <a:endParaRPr sz="2400" dirty="0">
              <a:latin typeface="Times New Roman" panose="02020603050405020304" pitchFamily="18" charset="0"/>
            </a:endParaRPr>
          </a:p>
          <a:p>
            <a:pPr algn="ctr" eaLnBrk="1" hangingPunct="1"/>
            <a:r>
              <a:rPr sz="2400" b="1" dirty="0">
                <a:latin typeface="Times New Roman" panose="02020603050405020304" pitchFamily="18" charset="0"/>
              </a:rPr>
              <a:t>User friendly/Flexibility:</a:t>
            </a:r>
            <a:r>
              <a:rPr sz="2400" dirty="0">
                <a:latin typeface="Times New Roman" panose="02020603050405020304" pitchFamily="18" charset="0"/>
              </a:rPr>
              <a:t> An MIS should be flexible.</a:t>
            </a:r>
            <a:endParaRPr sz="2400" dirty="0">
              <a:latin typeface="Times New Roman" panose="02020603050405020304" pitchFamily="18" charset="0"/>
            </a:endParaRPr>
          </a:p>
          <a:p>
            <a:pPr algn="ctr" eaLnBrk="1" hangingPunct="1"/>
            <a:r>
              <a:rPr sz="2400" b="1" dirty="0">
                <a:latin typeface="Times New Roman" panose="02020603050405020304" pitchFamily="18" charset="0"/>
              </a:rPr>
              <a:t>Information as a resource:</a:t>
            </a:r>
            <a:r>
              <a:rPr sz="2400" dirty="0">
                <a:latin typeface="Times New Roman" panose="02020603050405020304" pitchFamily="18" charset="0"/>
              </a:rPr>
              <a:t> Information is the major ingredient of any MIS.</a:t>
            </a:r>
            <a:endParaRPr sz="2700" dirty="0"/>
          </a:p>
          <a:p>
            <a:pPr eaLnBrk="1" hangingPunct="1"/>
            <a:endParaRPr sz="2700" dirty="0"/>
          </a:p>
        </p:txBody>
      </p:sp>
      <p:sp>
        <p:nvSpPr>
          <p:cNvPr id="13316" name="3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hasCustomPrompt="1"/>
          </p:nvPr>
        </p:nvSpPr>
        <p:spPr/>
        <p:txBody>
          <a:bodyPr vert="horz" wrap="square" lIns="91440" tIns="45720" rIns="91440" bIns="45720" anchor="b"/>
          <a:p>
            <a:pPr eaLnBrk="1" hangingPunct="1"/>
            <a:r>
              <a:rPr b="1" dirty="0"/>
              <a:t>Features of MIS</a:t>
            </a:r>
            <a:r>
              <a:rPr dirty="0"/>
              <a:t> </a:t>
            </a:r>
            <a:endParaRPr dirty="0"/>
          </a:p>
        </p:txBody>
      </p:sp>
      <p:sp>
        <p:nvSpPr>
          <p:cNvPr id="14339" name="Rectangle 3"/>
          <p:cNvSpPr>
            <a:spLocks noGrp="1"/>
          </p:cNvSpPr>
          <p:nvPr>
            <p:ph idx="1" hasCustomPrompt="1"/>
          </p:nvPr>
        </p:nvSpPr>
        <p:spPr/>
        <p:txBody>
          <a:bodyPr vert="horz" wrap="square" lIns="91440" tIns="45720" rIns="91440" bIns="45720" anchor="t"/>
          <a:p>
            <a:pPr algn="ctr" eaLnBrk="1" hangingPunct="1"/>
            <a:r>
              <a:rPr sz="2400" dirty="0">
                <a:latin typeface="Times New Roman" panose="02020603050405020304" pitchFamily="18" charset="0"/>
              </a:rPr>
              <a:t>Timeliness</a:t>
            </a:r>
            <a:endParaRPr sz="2400" dirty="0">
              <a:latin typeface="Times New Roman" panose="02020603050405020304" pitchFamily="18" charset="0"/>
            </a:endParaRPr>
          </a:p>
          <a:p>
            <a:pPr algn="ctr" eaLnBrk="1" hangingPunct="1"/>
            <a:r>
              <a:rPr sz="2400" dirty="0">
                <a:latin typeface="Times New Roman" panose="02020603050405020304" pitchFamily="18" charset="0"/>
              </a:rPr>
              <a:t>Accuracy</a:t>
            </a:r>
            <a:endParaRPr sz="2400" dirty="0">
              <a:latin typeface="Times New Roman" panose="02020603050405020304" pitchFamily="18" charset="0"/>
            </a:endParaRPr>
          </a:p>
          <a:p>
            <a:pPr algn="ctr" eaLnBrk="1" hangingPunct="1"/>
            <a:r>
              <a:rPr sz="2400" dirty="0">
                <a:latin typeface="Times New Roman" panose="02020603050405020304" pitchFamily="18" charset="0"/>
              </a:rPr>
              <a:t>Consistency</a:t>
            </a:r>
            <a:endParaRPr sz="2400" dirty="0">
              <a:latin typeface="Times New Roman" panose="02020603050405020304" pitchFamily="18" charset="0"/>
            </a:endParaRPr>
          </a:p>
          <a:p>
            <a:pPr algn="ctr" eaLnBrk="1" hangingPunct="1"/>
            <a:r>
              <a:rPr sz="2400" dirty="0">
                <a:latin typeface="Times New Roman" panose="02020603050405020304" pitchFamily="18" charset="0"/>
              </a:rPr>
              <a:t>Completeness</a:t>
            </a:r>
            <a:endParaRPr sz="2400" dirty="0">
              <a:latin typeface="Times New Roman" panose="02020603050405020304" pitchFamily="18" charset="0"/>
            </a:endParaRPr>
          </a:p>
          <a:p>
            <a:pPr algn="ctr" eaLnBrk="1" hangingPunct="1"/>
            <a:r>
              <a:rPr sz="2400" dirty="0">
                <a:latin typeface="Times New Roman" panose="02020603050405020304" pitchFamily="18" charset="0"/>
              </a:rPr>
              <a:t>Relevance</a:t>
            </a:r>
            <a:endParaRPr sz="2400" dirty="0">
              <a:latin typeface="Times New Roman" panose="02020603050405020304" pitchFamily="18" charset="0"/>
            </a:endParaRPr>
          </a:p>
        </p:txBody>
      </p:sp>
      <p:pic>
        <p:nvPicPr>
          <p:cNvPr id="14340" name="Picture 4" descr="turkler-en-fazla-calisanlar-arasinda-ust-siralarda-568297[1]"/>
          <p:cNvPicPr>
            <a:picLocks noChangeAspect="1"/>
          </p:cNvPicPr>
          <p:nvPr/>
        </p:nvPicPr>
        <p:blipFill>
          <a:blip r:embed="rId1"/>
          <a:stretch>
            <a:fillRect/>
          </a:stretch>
        </p:blipFill>
        <p:spPr>
          <a:xfrm>
            <a:off x="827088" y="4437063"/>
            <a:ext cx="2159000" cy="1298575"/>
          </a:xfrm>
          <a:prstGeom prst="rect">
            <a:avLst/>
          </a:prstGeom>
          <a:noFill/>
          <a:ln w="9525">
            <a:noFill/>
          </a:ln>
        </p:spPr>
      </p:pic>
      <p:pic>
        <p:nvPicPr>
          <p:cNvPr id="14341" name="Picture 7" descr="BPB[1]"/>
          <p:cNvPicPr>
            <a:picLocks noChangeAspect="1"/>
          </p:cNvPicPr>
          <p:nvPr/>
        </p:nvPicPr>
        <p:blipFill>
          <a:blip r:embed="rId2"/>
          <a:stretch>
            <a:fillRect/>
          </a:stretch>
        </p:blipFill>
        <p:spPr>
          <a:xfrm>
            <a:off x="6084888" y="4437063"/>
            <a:ext cx="2428875" cy="1314450"/>
          </a:xfrm>
          <a:prstGeom prst="rect">
            <a:avLst/>
          </a:prstGeom>
          <a:noFill/>
          <a:ln w="9525">
            <a:noFill/>
          </a:ln>
        </p:spPr>
      </p:pic>
      <p:pic>
        <p:nvPicPr>
          <p:cNvPr id="14342" name="Picture 8" descr="pic-consistency[1]"/>
          <p:cNvPicPr>
            <a:picLocks noChangeAspect="1"/>
          </p:cNvPicPr>
          <p:nvPr/>
        </p:nvPicPr>
        <p:blipFill>
          <a:blip r:embed="rId3"/>
          <a:stretch>
            <a:fillRect/>
          </a:stretch>
        </p:blipFill>
        <p:spPr>
          <a:xfrm>
            <a:off x="6011863" y="2133600"/>
            <a:ext cx="2363787" cy="1800225"/>
          </a:xfrm>
          <a:prstGeom prst="rect">
            <a:avLst/>
          </a:prstGeom>
          <a:noFill/>
          <a:ln w="9525">
            <a:noFill/>
          </a:ln>
        </p:spPr>
      </p:pic>
      <p:pic>
        <p:nvPicPr>
          <p:cNvPr id="14343" name="Picture 9" descr="iletisim2[1]"/>
          <p:cNvPicPr>
            <a:picLocks noChangeAspect="1"/>
          </p:cNvPicPr>
          <p:nvPr/>
        </p:nvPicPr>
        <p:blipFill>
          <a:blip r:embed="rId4"/>
          <a:stretch>
            <a:fillRect/>
          </a:stretch>
        </p:blipFill>
        <p:spPr>
          <a:xfrm>
            <a:off x="684213" y="1989138"/>
            <a:ext cx="2462212" cy="2376487"/>
          </a:xfrm>
          <a:prstGeom prst="rect">
            <a:avLst/>
          </a:prstGeom>
          <a:noFill/>
          <a:ln w="9525">
            <a:noFill/>
          </a:ln>
        </p:spPr>
      </p:pic>
      <p:sp>
        <p:nvSpPr>
          <p:cNvPr id="14344" name="7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hasCustomPrompt="1"/>
          </p:nvPr>
        </p:nvSpPr>
        <p:spPr>
          <a:xfrm>
            <a:off x="611188" y="620713"/>
            <a:ext cx="7696200" cy="1143000"/>
          </a:xfrm>
        </p:spPr>
        <p:txBody>
          <a:bodyPr vert="horz" wrap="square" lIns="91440" tIns="45720" rIns="91440" bIns="45720" anchor="b"/>
          <a:p>
            <a:pPr eaLnBrk="1" hangingPunct="1"/>
            <a:r>
              <a:rPr b="1" dirty="0"/>
              <a:t>Components of MIS</a:t>
            </a:r>
            <a:endParaRPr b="1" dirty="0"/>
          </a:p>
        </p:txBody>
      </p:sp>
      <p:sp>
        <p:nvSpPr>
          <p:cNvPr id="15363" name="Rectangle 3"/>
          <p:cNvSpPr>
            <a:spLocks noGrp="1"/>
          </p:cNvSpPr>
          <p:nvPr>
            <p:ph idx="1" hasCustomPrompt="1"/>
          </p:nvPr>
        </p:nvSpPr>
        <p:spPr>
          <a:xfrm>
            <a:off x="395288" y="1700213"/>
            <a:ext cx="8062912" cy="4243387"/>
          </a:xfrm>
        </p:spPr>
        <p:txBody>
          <a:bodyPr vert="horz" wrap="square" lIns="91440" tIns="45720" rIns="91440" bIns="45720" anchor="t"/>
          <a:p>
            <a:pPr eaLnBrk="1" hangingPunct="1">
              <a:buNone/>
            </a:pPr>
            <a:r>
              <a:rPr sz="2800" b="1" dirty="0">
                <a:latin typeface="Times New Roman" panose="02020603050405020304" pitchFamily="18" charset="0"/>
              </a:rPr>
              <a:t>1) Marketing Research System (MRS)</a:t>
            </a:r>
            <a:r>
              <a:rPr sz="2800" dirty="0">
                <a:latin typeface="Times New Roman" panose="02020603050405020304" pitchFamily="18" charset="0"/>
              </a:rPr>
              <a:t> </a:t>
            </a:r>
            <a:endParaRPr sz="2800" dirty="0">
              <a:latin typeface="Times New Roman" panose="02020603050405020304" pitchFamily="18" charset="0"/>
            </a:endParaRPr>
          </a:p>
          <a:p>
            <a:pPr eaLnBrk="1" hangingPunct="1">
              <a:buNone/>
            </a:pPr>
            <a:r>
              <a:rPr sz="2800" dirty="0">
                <a:latin typeface="Times New Roman" panose="02020603050405020304" pitchFamily="18" charset="0"/>
              </a:rPr>
              <a:t>    </a:t>
            </a:r>
            <a:r>
              <a:rPr sz="2400" dirty="0">
                <a:latin typeface="Times New Roman" panose="02020603050405020304" pitchFamily="18" charset="0"/>
              </a:rPr>
              <a:t>Marketing research can be seen as the systematic and objective search for and analysis of data and information relevant to the identification and solution of any problem in the field of marketing.</a:t>
            </a:r>
            <a:endParaRPr sz="2400" dirty="0">
              <a:latin typeface="Times New Roman" panose="02020603050405020304" pitchFamily="18" charset="0"/>
            </a:endParaRPr>
          </a:p>
          <a:p>
            <a:pPr eaLnBrk="1" hangingPunct="1">
              <a:buNone/>
            </a:pPr>
            <a:r>
              <a:rPr sz="2800" dirty="0">
                <a:latin typeface="Times New Roman" panose="02020603050405020304" pitchFamily="18" charset="0"/>
              </a:rPr>
              <a:t>                               </a:t>
            </a:r>
            <a:endParaRPr sz="2800" dirty="0">
              <a:latin typeface="Times New Roman" panose="02020603050405020304" pitchFamily="18" charset="0"/>
            </a:endParaRPr>
          </a:p>
          <a:p>
            <a:pPr eaLnBrk="1" hangingPunct="1">
              <a:buNone/>
            </a:pPr>
            <a:endParaRPr sz="2800" dirty="0">
              <a:latin typeface="Times New Roman" panose="02020603050405020304" pitchFamily="18" charset="0"/>
            </a:endParaRPr>
          </a:p>
          <a:p>
            <a:pPr eaLnBrk="1" hangingPunct="1">
              <a:buNone/>
            </a:pPr>
            <a:endParaRPr sz="2800" dirty="0">
              <a:latin typeface="Times New Roman" panose="02020603050405020304" pitchFamily="18" charset="0"/>
            </a:endParaRPr>
          </a:p>
          <a:p>
            <a:pPr eaLnBrk="1" hangingPunct="1">
              <a:buNone/>
            </a:pPr>
            <a:endParaRPr sz="2800" dirty="0">
              <a:latin typeface="Times New Roman" panose="02020603050405020304" pitchFamily="18" charset="0"/>
            </a:endParaRPr>
          </a:p>
        </p:txBody>
      </p:sp>
      <p:pic>
        <p:nvPicPr>
          <p:cNvPr id="15364" name="Picture 4" descr="mrs"/>
          <p:cNvPicPr>
            <a:picLocks noChangeAspect="1"/>
          </p:cNvPicPr>
          <p:nvPr/>
        </p:nvPicPr>
        <p:blipFill>
          <a:blip r:embed="rId1"/>
          <a:stretch>
            <a:fillRect/>
          </a:stretch>
        </p:blipFill>
        <p:spPr>
          <a:xfrm>
            <a:off x="2987675" y="3860800"/>
            <a:ext cx="2841625" cy="2132013"/>
          </a:xfrm>
          <a:prstGeom prst="rect">
            <a:avLst/>
          </a:prstGeom>
          <a:noFill/>
          <a:ln w="9525">
            <a:noFill/>
          </a:ln>
        </p:spPr>
      </p:pic>
      <p:sp>
        <p:nvSpPr>
          <p:cNvPr id="15365" name="4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hasCustomPrompt="1"/>
          </p:nvPr>
        </p:nvSpPr>
        <p:spPr/>
        <p:txBody>
          <a:bodyPr vert="horz" wrap="square" lIns="91440" tIns="45720" rIns="91440" bIns="45720" anchor="b"/>
          <a:p>
            <a:endParaRPr dirty="0"/>
          </a:p>
        </p:txBody>
      </p:sp>
      <p:sp>
        <p:nvSpPr>
          <p:cNvPr id="16387" name="Rectangle 3"/>
          <p:cNvSpPr>
            <a:spLocks noGrp="1"/>
          </p:cNvSpPr>
          <p:nvPr>
            <p:ph idx="1" hasCustomPrompt="1"/>
          </p:nvPr>
        </p:nvSpPr>
        <p:spPr/>
        <p:txBody>
          <a:bodyPr vert="horz" wrap="square" lIns="91440" tIns="45720" rIns="91440" bIns="45720" anchor="t"/>
          <a:p>
            <a:pPr>
              <a:buNone/>
            </a:pPr>
            <a:r>
              <a:rPr sz="2800" b="1" dirty="0">
                <a:latin typeface="Times New Roman" panose="02020603050405020304" pitchFamily="18" charset="0"/>
              </a:rPr>
              <a:t>2) Marketing Intelligence System (MIS)</a:t>
            </a:r>
            <a:endParaRPr sz="2800" b="1" dirty="0">
              <a:latin typeface="Times New Roman" panose="02020603050405020304" pitchFamily="18" charset="0"/>
            </a:endParaRPr>
          </a:p>
          <a:p>
            <a:pPr>
              <a:buNone/>
            </a:pPr>
            <a:r>
              <a:rPr sz="2400" dirty="0">
                <a:latin typeface="Times New Roman" panose="02020603050405020304" pitchFamily="18" charset="0"/>
              </a:rPr>
              <a:t>The process of acquiring and analyzing information in order to understand the market (both existing and potential customers); to determine the current and future needs and preferences, attitudes and behavior of the market; and to assess changes in the business environment that may affect the size and nature of the market in the future.</a:t>
            </a:r>
            <a:endParaRPr sz="2400" dirty="0">
              <a:latin typeface="Times New Roman" panose="02020603050405020304" pitchFamily="18" charset="0"/>
            </a:endParaRPr>
          </a:p>
        </p:txBody>
      </p:sp>
      <p:pic>
        <p:nvPicPr>
          <p:cNvPr id="16388" name="Picture 5" descr="marketing is"/>
          <p:cNvPicPr>
            <a:picLocks noChangeAspect="1"/>
          </p:cNvPicPr>
          <p:nvPr/>
        </p:nvPicPr>
        <p:blipFill>
          <a:blip r:embed="rId1"/>
          <a:stretch>
            <a:fillRect/>
          </a:stretch>
        </p:blipFill>
        <p:spPr>
          <a:xfrm>
            <a:off x="3132138" y="4652963"/>
            <a:ext cx="2374900" cy="1512887"/>
          </a:xfrm>
          <a:prstGeom prst="rect">
            <a:avLst/>
          </a:prstGeom>
          <a:noFill/>
          <a:ln w="9525">
            <a:noFill/>
          </a:ln>
        </p:spPr>
      </p:pic>
      <p:sp>
        <p:nvSpPr>
          <p:cNvPr id="16389" name="4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hasCustomPrompt="1"/>
          </p:nvPr>
        </p:nvSpPr>
        <p:spPr/>
        <p:txBody>
          <a:bodyPr vert="horz" wrap="square" lIns="91440" tIns="45720" rIns="91440" bIns="45720" anchor="b"/>
          <a:p>
            <a:endParaRPr dirty="0"/>
          </a:p>
        </p:txBody>
      </p:sp>
      <p:sp>
        <p:nvSpPr>
          <p:cNvPr id="17411" name="Rectangle 3"/>
          <p:cNvSpPr>
            <a:spLocks noGrp="1"/>
          </p:cNvSpPr>
          <p:nvPr>
            <p:ph idx="1" hasCustomPrompt="1"/>
          </p:nvPr>
        </p:nvSpPr>
        <p:spPr/>
        <p:txBody>
          <a:bodyPr vert="horz" wrap="square" lIns="91440" tIns="45720" rIns="91440" bIns="45720" anchor="t"/>
          <a:p>
            <a:pPr eaLnBrk="1" hangingPunct="1">
              <a:buNone/>
            </a:pPr>
            <a:r>
              <a:rPr sz="2800" b="1" dirty="0">
                <a:latin typeface="Times New Roman" panose="02020603050405020304" pitchFamily="18" charset="0"/>
              </a:rPr>
              <a:t>3) Internal Record System (IRS)</a:t>
            </a:r>
            <a:r>
              <a:rPr sz="2800" dirty="0">
                <a:latin typeface="Times New Roman" panose="02020603050405020304" pitchFamily="18" charset="0"/>
              </a:rPr>
              <a:t> </a:t>
            </a:r>
            <a:endParaRPr sz="2800" dirty="0">
              <a:latin typeface="Times New Roman" panose="02020603050405020304" pitchFamily="18" charset="0"/>
            </a:endParaRPr>
          </a:p>
          <a:p>
            <a:pPr eaLnBrk="1" hangingPunct="1">
              <a:buNone/>
            </a:pPr>
            <a:r>
              <a:rPr lang="en-US" altLang="x-none" sz="2400" dirty="0">
                <a:latin typeface="Times New Roman" panose="02020603050405020304" pitchFamily="18" charset="0"/>
              </a:rPr>
              <a:t>Marketing managers rely on internal reports on orders, sales, prices, costs, inventory levels, receivables, payables, and so on. By analyzing this information, they can spot important opportunities and problem</a:t>
            </a:r>
            <a:r>
              <a:rPr sz="2400" dirty="0">
                <a:latin typeface="Times New Roman" panose="02020603050405020304" pitchFamily="18" charset="0"/>
              </a:rPr>
              <a:t>s.</a:t>
            </a:r>
            <a:endParaRPr sz="2800" dirty="0">
              <a:latin typeface="Times New Roman" panose="02020603050405020304" pitchFamily="18" charset="0"/>
            </a:endParaRPr>
          </a:p>
          <a:p>
            <a:pPr eaLnBrk="1" hangingPunct="1">
              <a:buNone/>
            </a:pPr>
            <a:r>
              <a:rPr sz="2800" dirty="0">
                <a:latin typeface="Times New Roman" panose="02020603050405020304" pitchFamily="18" charset="0"/>
              </a:rPr>
              <a:t>                      </a:t>
            </a:r>
            <a:endParaRPr sz="2800" dirty="0">
              <a:latin typeface="Times New Roman" panose="02020603050405020304" pitchFamily="18" charset="0"/>
            </a:endParaRPr>
          </a:p>
          <a:p>
            <a:pPr eaLnBrk="1" hangingPunct="1">
              <a:buNone/>
            </a:pPr>
            <a:r>
              <a:rPr sz="2800" dirty="0">
                <a:latin typeface="Times New Roman" panose="02020603050405020304" pitchFamily="18" charset="0"/>
              </a:rPr>
              <a:t>                               </a:t>
            </a:r>
            <a:endParaRPr sz="2800" dirty="0">
              <a:latin typeface="Times New Roman" panose="02020603050405020304" pitchFamily="18" charset="0"/>
            </a:endParaRPr>
          </a:p>
        </p:txBody>
      </p:sp>
      <p:pic>
        <p:nvPicPr>
          <p:cNvPr id="17412" name="Picture 6" descr="Digital-records-abstract-005[1]"/>
          <p:cNvPicPr>
            <a:picLocks noChangeAspect="1"/>
          </p:cNvPicPr>
          <p:nvPr/>
        </p:nvPicPr>
        <p:blipFill>
          <a:blip r:embed="rId1"/>
          <a:stretch>
            <a:fillRect/>
          </a:stretch>
        </p:blipFill>
        <p:spPr>
          <a:xfrm>
            <a:off x="2771775" y="4076700"/>
            <a:ext cx="3241675" cy="1946275"/>
          </a:xfrm>
          <a:prstGeom prst="rect">
            <a:avLst/>
          </a:prstGeom>
          <a:noFill/>
          <a:ln w="9525">
            <a:noFill/>
          </a:ln>
        </p:spPr>
      </p:pic>
      <p:sp>
        <p:nvSpPr>
          <p:cNvPr id="17413" name="4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p:cNvSpPr>
          <p:nvPr>
            <p:ph idx="1" hasCustomPrompt="1"/>
          </p:nvPr>
        </p:nvSpPr>
        <p:spPr>
          <a:xfrm>
            <a:off x="611188" y="1700213"/>
            <a:ext cx="7696200" cy="4038600"/>
          </a:xfrm>
        </p:spPr>
        <p:txBody>
          <a:bodyPr vert="horz" wrap="square" lIns="91440" tIns="45720" rIns="91440" bIns="45720" anchor="t"/>
          <a:p>
            <a:pPr eaLnBrk="1" hangingPunct="1">
              <a:buNone/>
            </a:pPr>
            <a:r>
              <a:rPr sz="2800" b="1" dirty="0">
                <a:latin typeface="Times New Roman" panose="02020603050405020304" pitchFamily="18" charset="0"/>
              </a:rPr>
              <a:t>4) Decision Support System(DSS)</a:t>
            </a:r>
            <a:endParaRPr sz="3500" b="1" dirty="0"/>
          </a:p>
          <a:p>
            <a:pPr eaLnBrk="1" hangingPunct="1">
              <a:buNone/>
            </a:pPr>
            <a:r>
              <a:rPr sz="2400" dirty="0">
                <a:latin typeface="Times New Roman" panose="02020603050405020304" pitchFamily="18" charset="0"/>
              </a:rPr>
              <a:t>A decision support system (DSS) is a computer-based information system that supports business or organizational decision-making activities. DSSs serve the management, operations, and planning levels of an organization and help to make decisions, which may be rapidly changing and not easily specified in advance.</a:t>
            </a:r>
            <a:endParaRPr sz="2400" dirty="0">
              <a:latin typeface="Times New Roman" panose="02020603050405020304" pitchFamily="18" charset="0"/>
            </a:endParaRPr>
          </a:p>
          <a:p>
            <a:endParaRPr dirty="0"/>
          </a:p>
        </p:txBody>
      </p:sp>
      <p:pic>
        <p:nvPicPr>
          <p:cNvPr id="18435" name="Picture 7" descr="Decision-Support-System[1]"/>
          <p:cNvPicPr>
            <a:picLocks noChangeAspect="1"/>
          </p:cNvPicPr>
          <p:nvPr>
            <p:ph type="title" hasCustomPrompt="1"/>
          </p:nvPr>
        </p:nvPicPr>
        <p:blipFill>
          <a:blip r:embed="rId1"/>
          <a:srcRect/>
          <a:stretch>
            <a:fillRect/>
          </a:stretch>
        </p:blipFill>
        <p:spPr>
          <a:xfrm>
            <a:off x="3132138" y="4581525"/>
            <a:ext cx="2520950" cy="1512888"/>
          </a:xfrm>
        </p:spPr>
      </p:pic>
      <p:sp>
        <p:nvSpPr>
          <p:cNvPr id="18436" name="3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hasCustomPrompt="1"/>
          </p:nvPr>
        </p:nvSpPr>
        <p:spPr/>
        <p:txBody>
          <a:bodyPr vert="horz" wrap="square" lIns="91440" tIns="45720" rIns="91440" bIns="45720" anchor="b"/>
          <a:p>
            <a:pPr eaLnBrk="1" hangingPunct="1"/>
            <a:r>
              <a:rPr b="1" dirty="0"/>
              <a:t>Aim of Management Information System</a:t>
            </a:r>
            <a:endParaRPr b="1" dirty="0"/>
          </a:p>
        </p:txBody>
      </p:sp>
      <p:sp>
        <p:nvSpPr>
          <p:cNvPr id="19459" name="Rectangle 3"/>
          <p:cNvSpPr>
            <a:spLocks noGrp="1"/>
          </p:cNvSpPr>
          <p:nvPr>
            <p:ph idx="1" hasCustomPrompt="1"/>
          </p:nvPr>
        </p:nvSpPr>
        <p:spPr>
          <a:xfrm>
            <a:off x="684213" y="1700213"/>
            <a:ext cx="7696200" cy="2017712"/>
          </a:xfrm>
        </p:spPr>
        <p:txBody>
          <a:bodyPr vert="horz" wrap="square" lIns="91440" tIns="45720" rIns="91440" bIns="45720" anchor="t"/>
          <a:p>
            <a:pPr eaLnBrk="1" hangingPunct="1"/>
            <a:endParaRPr dirty="0"/>
          </a:p>
          <a:p>
            <a:pPr eaLnBrk="1" hangingPunct="1"/>
            <a:r>
              <a:rPr sz="2400" dirty="0">
                <a:latin typeface="Times New Roman" panose="02020603050405020304" pitchFamily="18" charset="0"/>
              </a:rPr>
              <a:t>The main aim of MIS is to inform management and help them make informed decisions about management and the way the business is run.</a:t>
            </a:r>
            <a:r>
              <a:rPr dirty="0"/>
              <a:t> </a:t>
            </a:r>
            <a:endParaRPr dirty="0"/>
          </a:p>
        </p:txBody>
      </p:sp>
      <p:pic>
        <p:nvPicPr>
          <p:cNvPr id="19460" name="Picture 4" descr="marketing_research_overview_img[1]"/>
          <p:cNvPicPr>
            <a:picLocks noChangeAspect="1"/>
          </p:cNvPicPr>
          <p:nvPr/>
        </p:nvPicPr>
        <p:blipFill>
          <a:blip r:embed="rId1"/>
          <a:stretch>
            <a:fillRect/>
          </a:stretch>
        </p:blipFill>
        <p:spPr>
          <a:xfrm>
            <a:off x="5724525" y="3357563"/>
            <a:ext cx="2951163" cy="2212975"/>
          </a:xfrm>
          <a:prstGeom prst="rect">
            <a:avLst/>
          </a:prstGeom>
          <a:noFill/>
          <a:ln w="9525">
            <a:noFill/>
          </a:ln>
        </p:spPr>
      </p:pic>
      <p:sp>
        <p:nvSpPr>
          <p:cNvPr id="19461" name="4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hasCustomPrompt="1"/>
          </p:nvPr>
        </p:nvSpPr>
        <p:spPr/>
        <p:txBody>
          <a:bodyPr vert="horz" wrap="square" lIns="91440" tIns="45720" rIns="91440" bIns="45720" anchor="b"/>
          <a:p>
            <a:pPr eaLnBrk="1" hangingPunct="1"/>
            <a:r>
              <a:rPr b="1" dirty="0"/>
              <a:t>Types Of MIS</a:t>
            </a:r>
            <a:r>
              <a:rPr dirty="0"/>
              <a:t> </a:t>
            </a:r>
            <a:endParaRPr dirty="0"/>
          </a:p>
        </p:txBody>
      </p:sp>
      <p:sp>
        <p:nvSpPr>
          <p:cNvPr id="20483" name="Rectangle 3"/>
          <p:cNvSpPr>
            <a:spLocks noGrp="1"/>
          </p:cNvSpPr>
          <p:nvPr>
            <p:ph idx="1" hasCustomPrompt="1"/>
          </p:nvPr>
        </p:nvSpPr>
        <p:spPr/>
        <p:txBody>
          <a:bodyPr vert="horz" wrap="square" lIns="91440" tIns="45720" rIns="91440" bIns="45720" anchor="t"/>
          <a:p>
            <a:pPr eaLnBrk="1" hangingPunct="1"/>
            <a:r>
              <a:rPr sz="2400" b="1" dirty="0">
                <a:latin typeface="Times New Roman" panose="02020603050405020304" pitchFamily="18" charset="0"/>
              </a:rPr>
              <a:t>Transaction processing systems:</a:t>
            </a:r>
            <a:r>
              <a:rPr sz="2400" dirty="0">
                <a:latin typeface="Times New Roman" panose="02020603050405020304" pitchFamily="18" charset="0"/>
              </a:rPr>
              <a:t> These systems process a large volume of routine, recurring transactions. </a:t>
            </a:r>
            <a:endParaRPr sz="2400" dirty="0">
              <a:latin typeface="Times New Roman" panose="02020603050405020304" pitchFamily="18" charset="0"/>
            </a:endParaRPr>
          </a:p>
          <a:p>
            <a:pPr eaLnBrk="1" hangingPunct="1"/>
            <a:r>
              <a:rPr sz="2400" b="1" dirty="0">
                <a:latin typeface="Times New Roman" panose="02020603050405020304" pitchFamily="18" charset="0"/>
              </a:rPr>
              <a:t>Operations information systems:</a:t>
            </a:r>
            <a:r>
              <a:rPr sz="2400" dirty="0">
                <a:latin typeface="Times New Roman" panose="02020603050405020304" pitchFamily="18" charset="0"/>
              </a:rPr>
              <a:t> These systems gather comprehensive data, organize it and summarize it in a form that is useful for managers. </a:t>
            </a:r>
            <a:endParaRPr sz="2400" dirty="0">
              <a:latin typeface="Times New Roman" panose="02020603050405020304" pitchFamily="18" charset="0"/>
            </a:endParaRPr>
          </a:p>
          <a:p>
            <a:pPr eaLnBrk="1" hangingPunct="1"/>
            <a:r>
              <a:rPr sz="2400" b="1" dirty="0">
                <a:latin typeface="Times New Roman" panose="02020603050405020304" pitchFamily="18" charset="0"/>
              </a:rPr>
              <a:t>Decision support systems:</a:t>
            </a:r>
            <a:r>
              <a:rPr sz="2400" dirty="0">
                <a:latin typeface="Times New Roman" panose="02020603050405020304" pitchFamily="18" charset="0"/>
              </a:rPr>
              <a:t> These systems help mangers with the necessary information to make intelligent decisions. </a:t>
            </a:r>
            <a:endParaRPr sz="2400" dirty="0">
              <a:latin typeface="Times New Roman" panose="02020603050405020304" pitchFamily="18" charset="0"/>
            </a:endParaRPr>
          </a:p>
          <a:p>
            <a:pPr eaLnBrk="1" hangingPunct="1"/>
            <a:r>
              <a:rPr sz="2400" b="1" dirty="0">
                <a:latin typeface="Times New Roman" panose="02020603050405020304" pitchFamily="18" charset="0"/>
              </a:rPr>
              <a:t>Expert systems:</a:t>
            </a:r>
            <a:r>
              <a:rPr sz="2400" dirty="0">
                <a:latin typeface="Times New Roman" panose="02020603050405020304" pitchFamily="18" charset="0"/>
              </a:rPr>
              <a:t> They are meant to mimic humans in making decisions in a specific field.</a:t>
            </a:r>
            <a:endParaRPr sz="2700" dirty="0"/>
          </a:p>
        </p:txBody>
      </p:sp>
      <p:sp>
        <p:nvSpPr>
          <p:cNvPr id="20484" name="3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hasCustomPrompt="1"/>
          </p:nvPr>
        </p:nvSpPr>
        <p:spPr/>
        <p:txBody>
          <a:bodyPr vert="horz" wrap="square" lIns="91440" tIns="45720" rIns="91440" bIns="45720" anchor="b"/>
          <a:p>
            <a:pPr eaLnBrk="1" hangingPunct="1"/>
            <a:r>
              <a:rPr b="1" dirty="0"/>
              <a:t>Elements of MIS</a:t>
            </a:r>
            <a:r>
              <a:rPr dirty="0"/>
              <a:t> </a:t>
            </a:r>
            <a:endParaRPr dirty="0"/>
          </a:p>
        </p:txBody>
      </p:sp>
      <p:sp>
        <p:nvSpPr>
          <p:cNvPr id="21507" name="Rectangle 3"/>
          <p:cNvSpPr>
            <a:spLocks noGrp="1"/>
          </p:cNvSpPr>
          <p:nvPr>
            <p:ph idx="1" hasCustomPrompt="1"/>
          </p:nvPr>
        </p:nvSpPr>
        <p:spPr>
          <a:xfrm>
            <a:off x="762000" y="1700213"/>
            <a:ext cx="7696200" cy="4243387"/>
          </a:xfrm>
        </p:spPr>
        <p:txBody>
          <a:bodyPr vert="horz" wrap="square" lIns="91440" tIns="45720" rIns="91440" bIns="45720" anchor="t"/>
          <a:p>
            <a:pPr eaLnBrk="1" hangingPunct="1">
              <a:buNone/>
            </a:pPr>
            <a:r>
              <a:rPr dirty="0"/>
              <a:t>   </a:t>
            </a:r>
            <a:r>
              <a:rPr sz="2400" b="1" dirty="0">
                <a:latin typeface="Times New Roman" panose="02020603050405020304" pitchFamily="18" charset="0"/>
              </a:rPr>
              <a:t>1.Hardware</a:t>
            </a:r>
            <a:br>
              <a:rPr sz="2400" dirty="0">
                <a:latin typeface="Times New Roman" panose="02020603050405020304" pitchFamily="18" charset="0"/>
              </a:rPr>
            </a:br>
            <a:r>
              <a:rPr sz="2400" b="1" dirty="0">
                <a:latin typeface="Times New Roman" panose="02020603050405020304" pitchFamily="18" charset="0"/>
              </a:rPr>
              <a:t>2.Software</a:t>
            </a:r>
            <a:endParaRPr sz="2400" b="1" dirty="0">
              <a:latin typeface="Times New Roman" panose="02020603050405020304" pitchFamily="18" charset="0"/>
            </a:endParaRPr>
          </a:p>
          <a:p>
            <a:pPr eaLnBrk="1" hangingPunct="1">
              <a:buNone/>
            </a:pPr>
            <a:r>
              <a:rPr sz="2400" b="1" dirty="0">
                <a:latin typeface="Times New Roman" panose="02020603050405020304" pitchFamily="18" charset="0"/>
              </a:rPr>
              <a:t>     3.Control</a:t>
            </a:r>
            <a:br>
              <a:rPr sz="2400" b="1" dirty="0">
                <a:latin typeface="Times New Roman" panose="02020603050405020304" pitchFamily="18" charset="0"/>
              </a:rPr>
            </a:br>
            <a:r>
              <a:rPr sz="2400" b="1" dirty="0">
                <a:latin typeface="Times New Roman" panose="02020603050405020304" pitchFamily="18" charset="0"/>
              </a:rPr>
              <a:t>4.Databases and application programs</a:t>
            </a:r>
            <a:br>
              <a:rPr sz="2400" b="1" dirty="0">
                <a:latin typeface="Times New Roman" panose="02020603050405020304" pitchFamily="18" charset="0"/>
              </a:rPr>
            </a:br>
            <a:r>
              <a:rPr sz="2400" b="1" dirty="0">
                <a:latin typeface="Times New Roman" panose="02020603050405020304" pitchFamily="18" charset="0"/>
              </a:rPr>
              <a:t>5.People</a:t>
            </a:r>
            <a:br>
              <a:rPr sz="2400" b="1" dirty="0">
                <a:latin typeface="Times New Roman" panose="02020603050405020304" pitchFamily="18" charset="0"/>
              </a:rPr>
            </a:br>
            <a:r>
              <a:rPr sz="2400" b="1" dirty="0">
                <a:latin typeface="Times New Roman" panose="02020603050405020304" pitchFamily="18" charset="0"/>
              </a:rPr>
              <a:t>6.Telecommunications and Networks</a:t>
            </a:r>
            <a:endParaRPr sz="2400" b="1" dirty="0">
              <a:latin typeface="Times New Roman" panose="02020603050405020304" pitchFamily="18" charset="0"/>
            </a:endParaRPr>
          </a:p>
        </p:txBody>
      </p:sp>
      <p:pic>
        <p:nvPicPr>
          <p:cNvPr id="21508" name="Picture 4" descr="basic-computer-hardware-and-software-donan%C4%B1m[1]"/>
          <p:cNvPicPr>
            <a:picLocks noChangeAspect="1"/>
          </p:cNvPicPr>
          <p:nvPr/>
        </p:nvPicPr>
        <p:blipFill>
          <a:blip r:embed="rId1"/>
          <a:stretch>
            <a:fillRect/>
          </a:stretch>
        </p:blipFill>
        <p:spPr>
          <a:xfrm>
            <a:off x="971550" y="4508500"/>
            <a:ext cx="1733550" cy="1366838"/>
          </a:xfrm>
          <a:prstGeom prst="rect">
            <a:avLst/>
          </a:prstGeom>
          <a:noFill/>
          <a:ln w="9525">
            <a:noFill/>
          </a:ln>
        </p:spPr>
      </p:pic>
      <p:pic>
        <p:nvPicPr>
          <p:cNvPr id="21509" name="Picture 7" descr="image"/>
          <p:cNvPicPr>
            <a:picLocks noChangeAspect="1"/>
          </p:cNvPicPr>
          <p:nvPr/>
        </p:nvPicPr>
        <p:blipFill>
          <a:blip r:embed="rId2"/>
          <a:stretch>
            <a:fillRect/>
          </a:stretch>
        </p:blipFill>
        <p:spPr>
          <a:xfrm>
            <a:off x="6300788" y="4292600"/>
            <a:ext cx="2233612" cy="1727200"/>
          </a:xfrm>
          <a:prstGeom prst="rect">
            <a:avLst/>
          </a:prstGeom>
          <a:noFill/>
          <a:ln w="9525">
            <a:noFill/>
          </a:ln>
        </p:spPr>
      </p:pic>
      <p:pic>
        <p:nvPicPr>
          <p:cNvPr id="21510" name="Picture 8" descr="tokyo-traffic-control-cent[1]"/>
          <p:cNvPicPr>
            <a:picLocks noChangeAspect="1"/>
          </p:cNvPicPr>
          <p:nvPr/>
        </p:nvPicPr>
        <p:blipFill>
          <a:blip r:embed="rId3"/>
          <a:stretch>
            <a:fillRect/>
          </a:stretch>
        </p:blipFill>
        <p:spPr>
          <a:xfrm>
            <a:off x="3419475" y="4508500"/>
            <a:ext cx="2089150" cy="1296988"/>
          </a:xfrm>
          <a:prstGeom prst="rect">
            <a:avLst/>
          </a:prstGeom>
          <a:noFill/>
          <a:ln w="9525">
            <a:noFill/>
          </a:ln>
        </p:spPr>
      </p:pic>
      <p:pic>
        <p:nvPicPr>
          <p:cNvPr id="21511" name="Picture 9" descr="yazilim[1]"/>
          <p:cNvPicPr>
            <a:picLocks noChangeAspect="1"/>
          </p:cNvPicPr>
          <p:nvPr/>
        </p:nvPicPr>
        <p:blipFill>
          <a:blip r:embed="rId4"/>
          <a:stretch>
            <a:fillRect/>
          </a:stretch>
        </p:blipFill>
        <p:spPr>
          <a:xfrm>
            <a:off x="6156325" y="1773238"/>
            <a:ext cx="2481263" cy="1363662"/>
          </a:xfrm>
          <a:prstGeom prst="rect">
            <a:avLst/>
          </a:prstGeom>
          <a:noFill/>
          <a:ln w="9525">
            <a:noFill/>
          </a:ln>
        </p:spPr>
      </p:pic>
      <p:sp>
        <p:nvSpPr>
          <p:cNvPr id="21512" name="7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1 Başlık"/>
          <p:cNvSpPr>
            <a:spLocks noGrp="1"/>
          </p:cNvSpPr>
          <p:nvPr>
            <p:ph type="title" hasCustomPrompt="1"/>
          </p:nvPr>
        </p:nvSpPr>
        <p:spPr/>
        <p:txBody>
          <a:bodyPr vert="horz" wrap="square" lIns="91440" tIns="45720" rIns="91440" bIns="45720" anchor="b"/>
          <a:p>
            <a:r>
              <a:rPr dirty="0"/>
              <a:t>Content</a:t>
            </a:r>
            <a:endParaRPr dirty="0"/>
          </a:p>
        </p:txBody>
      </p:sp>
      <p:sp>
        <p:nvSpPr>
          <p:cNvPr id="4099" name="Rectangle 3"/>
          <p:cNvSpPr>
            <a:spLocks noGrp="1"/>
          </p:cNvSpPr>
          <p:nvPr>
            <p:ph idx="1" hasCustomPrompt="1"/>
          </p:nvPr>
        </p:nvSpPr>
        <p:spPr/>
        <p:txBody>
          <a:bodyPr vert="horz" wrap="square" lIns="91440" tIns="45720" rIns="91440" bIns="45720" anchor="t"/>
          <a:p>
            <a:pPr>
              <a:lnSpc>
                <a:spcPct val="90000"/>
              </a:lnSpc>
            </a:pPr>
            <a:r>
              <a:rPr sz="2700" dirty="0">
                <a:latin typeface="Times New Roman" panose="02020603050405020304" pitchFamily="18" charset="0"/>
              </a:rPr>
              <a:t>An introduction to Information System</a:t>
            </a:r>
            <a:endParaRPr sz="2700" dirty="0">
              <a:latin typeface="Times New Roman" panose="02020603050405020304" pitchFamily="18" charset="0"/>
            </a:endParaRPr>
          </a:p>
          <a:p>
            <a:pPr>
              <a:lnSpc>
                <a:spcPct val="90000"/>
              </a:lnSpc>
            </a:pPr>
            <a:r>
              <a:rPr sz="2700" dirty="0">
                <a:latin typeface="Times New Roman" panose="02020603050405020304" pitchFamily="18" charset="0"/>
              </a:rPr>
              <a:t>Meaning of Management Information System</a:t>
            </a:r>
            <a:endParaRPr sz="2700" dirty="0">
              <a:latin typeface="Times New Roman" panose="02020603050405020304" pitchFamily="18" charset="0"/>
            </a:endParaRPr>
          </a:p>
          <a:p>
            <a:pPr>
              <a:lnSpc>
                <a:spcPct val="90000"/>
              </a:lnSpc>
            </a:pPr>
            <a:r>
              <a:rPr sz="2700" dirty="0">
                <a:latin typeface="Times New Roman" panose="02020603050405020304" pitchFamily="18" charset="0"/>
              </a:rPr>
              <a:t>Characteristic of  MIS</a:t>
            </a:r>
            <a:endParaRPr sz="2700" dirty="0">
              <a:latin typeface="Times New Roman" panose="02020603050405020304" pitchFamily="18" charset="0"/>
            </a:endParaRPr>
          </a:p>
          <a:p>
            <a:pPr>
              <a:lnSpc>
                <a:spcPct val="90000"/>
              </a:lnSpc>
            </a:pPr>
            <a:r>
              <a:rPr sz="2700" dirty="0">
                <a:latin typeface="Times New Roman" panose="02020603050405020304" pitchFamily="18" charset="0"/>
              </a:rPr>
              <a:t>Components of MIS</a:t>
            </a:r>
            <a:endParaRPr sz="2700" dirty="0">
              <a:latin typeface="Times New Roman" panose="02020603050405020304" pitchFamily="18" charset="0"/>
            </a:endParaRPr>
          </a:p>
          <a:p>
            <a:pPr>
              <a:lnSpc>
                <a:spcPct val="90000"/>
              </a:lnSpc>
            </a:pPr>
            <a:r>
              <a:rPr sz="2700" dirty="0">
                <a:latin typeface="Times New Roman" panose="02020603050405020304" pitchFamily="18" charset="0"/>
              </a:rPr>
              <a:t>The aim of MIS</a:t>
            </a:r>
            <a:endParaRPr sz="2700" dirty="0">
              <a:latin typeface="Times New Roman" panose="02020603050405020304" pitchFamily="18" charset="0"/>
            </a:endParaRPr>
          </a:p>
          <a:p>
            <a:pPr>
              <a:lnSpc>
                <a:spcPct val="90000"/>
              </a:lnSpc>
            </a:pPr>
            <a:r>
              <a:rPr sz="2700" dirty="0">
                <a:latin typeface="Times New Roman" panose="02020603050405020304" pitchFamily="18" charset="0"/>
              </a:rPr>
              <a:t>Types of MIS</a:t>
            </a:r>
            <a:endParaRPr sz="2700" dirty="0">
              <a:latin typeface="Times New Roman" panose="02020603050405020304" pitchFamily="18" charset="0"/>
            </a:endParaRPr>
          </a:p>
          <a:p>
            <a:pPr>
              <a:lnSpc>
                <a:spcPct val="90000"/>
              </a:lnSpc>
            </a:pPr>
            <a:r>
              <a:rPr sz="2700" dirty="0">
                <a:latin typeface="Times New Roman" panose="02020603050405020304" pitchFamily="18" charset="0"/>
              </a:rPr>
              <a:t>Outputs of MIS</a:t>
            </a:r>
            <a:endParaRPr sz="2700" dirty="0">
              <a:latin typeface="Times New Roman" panose="02020603050405020304" pitchFamily="18" charset="0"/>
            </a:endParaRPr>
          </a:p>
          <a:p>
            <a:pPr>
              <a:lnSpc>
                <a:spcPct val="90000"/>
              </a:lnSpc>
            </a:pPr>
            <a:r>
              <a:rPr sz="2700" dirty="0">
                <a:latin typeface="Times New Roman" panose="02020603050405020304" pitchFamily="18" charset="0"/>
              </a:rPr>
              <a:t>Benefits of MIS</a:t>
            </a:r>
            <a:endParaRPr sz="2400" dirty="0"/>
          </a:p>
        </p:txBody>
      </p:sp>
      <p:sp>
        <p:nvSpPr>
          <p:cNvPr id="4100" name="3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hasCustomPrompt="1"/>
          </p:nvPr>
        </p:nvSpPr>
        <p:spPr/>
        <p:txBody>
          <a:bodyPr vert="horz" wrap="square" lIns="91440" tIns="45720" rIns="91440" bIns="45720" anchor="b"/>
          <a:p>
            <a:pPr eaLnBrk="1" hangingPunct="1"/>
            <a:r>
              <a:rPr b="1" dirty="0"/>
              <a:t>Outputs Of a MIS</a:t>
            </a:r>
            <a:endParaRPr b="1" dirty="0"/>
          </a:p>
        </p:txBody>
      </p:sp>
      <p:sp>
        <p:nvSpPr>
          <p:cNvPr id="22531" name="Rectangle 3"/>
          <p:cNvSpPr>
            <a:spLocks noGrp="1"/>
          </p:cNvSpPr>
          <p:nvPr>
            <p:ph idx="1" hasCustomPrompt="1"/>
          </p:nvPr>
        </p:nvSpPr>
        <p:spPr>
          <a:xfrm>
            <a:off x="684213" y="1844675"/>
            <a:ext cx="5111750" cy="4038600"/>
          </a:xfrm>
        </p:spPr>
        <p:txBody>
          <a:bodyPr vert="horz" wrap="square" lIns="91440" tIns="45720" rIns="91440" bIns="45720" anchor="t"/>
          <a:p>
            <a:pPr eaLnBrk="1" hangingPunct="1">
              <a:lnSpc>
                <a:spcPct val="90000"/>
              </a:lnSpc>
            </a:pPr>
            <a:endParaRPr dirty="0"/>
          </a:p>
          <a:p>
            <a:pPr algn="ctr" eaLnBrk="1" hangingPunct="1">
              <a:lnSpc>
                <a:spcPct val="90000"/>
              </a:lnSpc>
            </a:pPr>
            <a:r>
              <a:rPr sz="2400" b="1" dirty="0">
                <a:latin typeface="Times New Roman" panose="02020603050405020304" pitchFamily="18" charset="0"/>
              </a:rPr>
              <a:t>Scheduled reports</a:t>
            </a:r>
            <a:r>
              <a:rPr sz="2400" dirty="0">
                <a:latin typeface="Times New Roman" panose="02020603050405020304" pitchFamily="18" charset="0"/>
              </a:rPr>
              <a:t> which are produced periodically, or on a Schedule (daily, weekly, monthly).</a:t>
            </a:r>
            <a:endParaRPr sz="2400" dirty="0">
              <a:latin typeface="Times New Roman" panose="02020603050405020304" pitchFamily="18" charset="0"/>
            </a:endParaRPr>
          </a:p>
          <a:p>
            <a:pPr algn="ctr" eaLnBrk="1" hangingPunct="1">
              <a:lnSpc>
                <a:spcPct val="90000"/>
              </a:lnSpc>
            </a:pPr>
            <a:endParaRPr sz="2400" b="1" dirty="0">
              <a:latin typeface="Times New Roman" panose="02020603050405020304" pitchFamily="18" charset="0"/>
            </a:endParaRPr>
          </a:p>
          <a:p>
            <a:pPr algn="ctr" eaLnBrk="1" hangingPunct="1">
              <a:lnSpc>
                <a:spcPct val="90000"/>
              </a:lnSpc>
            </a:pPr>
            <a:r>
              <a:rPr sz="2400" b="1" dirty="0">
                <a:latin typeface="Times New Roman" panose="02020603050405020304" pitchFamily="18" charset="0"/>
              </a:rPr>
              <a:t>Key-indicator report</a:t>
            </a:r>
            <a:r>
              <a:rPr sz="2400" dirty="0">
                <a:latin typeface="Times New Roman" panose="02020603050405020304" pitchFamily="18" charset="0"/>
              </a:rPr>
              <a:t> which summarizes the previous day’s critical activities and also it is typically available at the beginning of each day.</a:t>
            </a:r>
            <a:endParaRPr sz="2400" dirty="0">
              <a:latin typeface="Times New Roman" panose="02020603050405020304" pitchFamily="18" charset="0"/>
            </a:endParaRPr>
          </a:p>
          <a:p>
            <a:pPr algn="ctr" eaLnBrk="1" hangingPunct="1">
              <a:lnSpc>
                <a:spcPct val="90000"/>
              </a:lnSpc>
            </a:pPr>
            <a:endParaRPr sz="2400" dirty="0">
              <a:latin typeface="Times New Roman" panose="02020603050405020304" pitchFamily="18" charset="0"/>
            </a:endParaRPr>
          </a:p>
        </p:txBody>
      </p:sp>
      <p:pic>
        <p:nvPicPr>
          <p:cNvPr id="22532" name="Picture 5" descr="Kaseya-Summary-Report[1]"/>
          <p:cNvPicPr>
            <a:picLocks noChangeAspect="1"/>
          </p:cNvPicPr>
          <p:nvPr/>
        </p:nvPicPr>
        <p:blipFill>
          <a:blip r:embed="rId1"/>
          <a:stretch>
            <a:fillRect/>
          </a:stretch>
        </p:blipFill>
        <p:spPr>
          <a:xfrm>
            <a:off x="6011863" y="1916113"/>
            <a:ext cx="2519362" cy="1835150"/>
          </a:xfrm>
          <a:prstGeom prst="rect">
            <a:avLst/>
          </a:prstGeom>
          <a:noFill/>
          <a:ln w="9525">
            <a:noFill/>
          </a:ln>
        </p:spPr>
      </p:pic>
      <p:pic>
        <p:nvPicPr>
          <p:cNvPr id="22533" name="Picture 6" descr="188177_large[1]"/>
          <p:cNvPicPr>
            <a:picLocks noChangeAspect="1"/>
          </p:cNvPicPr>
          <p:nvPr/>
        </p:nvPicPr>
        <p:blipFill>
          <a:blip r:embed="rId2"/>
          <a:stretch>
            <a:fillRect/>
          </a:stretch>
        </p:blipFill>
        <p:spPr>
          <a:xfrm>
            <a:off x="6011863" y="3933825"/>
            <a:ext cx="2554287" cy="1916113"/>
          </a:xfrm>
          <a:prstGeom prst="rect">
            <a:avLst/>
          </a:prstGeom>
          <a:noFill/>
          <a:ln w="9525">
            <a:noFill/>
          </a:ln>
        </p:spPr>
      </p:pic>
      <p:sp>
        <p:nvSpPr>
          <p:cNvPr id="22534" name="5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hasCustomPrompt="1"/>
          </p:nvPr>
        </p:nvSpPr>
        <p:spPr/>
        <p:txBody>
          <a:bodyPr vert="horz" wrap="square" lIns="91440" tIns="45720" rIns="91440" bIns="45720" anchor="b"/>
          <a:p>
            <a:r>
              <a:rPr b="1" dirty="0">
                <a:sym typeface="+mn-ea"/>
              </a:rPr>
              <a:t>Outputs Of a MIS</a:t>
            </a:r>
            <a:br>
              <a:rPr b="1" dirty="0"/>
            </a:br>
            <a:endParaRPr dirty="0"/>
          </a:p>
        </p:txBody>
      </p:sp>
      <p:sp>
        <p:nvSpPr>
          <p:cNvPr id="23555" name="Rectangle 3"/>
          <p:cNvSpPr>
            <a:spLocks noGrp="1"/>
          </p:cNvSpPr>
          <p:nvPr>
            <p:ph idx="1" hasCustomPrompt="1"/>
          </p:nvPr>
        </p:nvSpPr>
        <p:spPr>
          <a:xfrm>
            <a:off x="468313" y="2133600"/>
            <a:ext cx="3743325" cy="4038600"/>
          </a:xfrm>
        </p:spPr>
        <p:txBody>
          <a:bodyPr vert="horz" wrap="square" lIns="91440" tIns="45720" rIns="91440" bIns="45720" anchor="t"/>
          <a:p>
            <a:pPr algn="ctr" eaLnBrk="1" hangingPunct="1">
              <a:lnSpc>
                <a:spcPct val="90000"/>
              </a:lnSpc>
            </a:pPr>
            <a:r>
              <a:rPr sz="2400" b="1" dirty="0">
                <a:latin typeface="Times New Roman" panose="02020603050405020304" pitchFamily="18" charset="0"/>
              </a:rPr>
              <a:t>Demand report</a:t>
            </a:r>
            <a:r>
              <a:rPr sz="2400" dirty="0">
                <a:latin typeface="Times New Roman" panose="02020603050405020304" pitchFamily="18" charset="0"/>
              </a:rPr>
              <a:t> which gives certain information at a manager’s request.</a:t>
            </a:r>
            <a:endParaRPr sz="2400" dirty="0">
              <a:latin typeface="Times New Roman" panose="02020603050405020304" pitchFamily="18" charset="0"/>
            </a:endParaRPr>
          </a:p>
          <a:p>
            <a:pPr algn="ctr" eaLnBrk="1" hangingPunct="1">
              <a:lnSpc>
                <a:spcPct val="90000"/>
              </a:lnSpc>
            </a:pPr>
            <a:endParaRPr sz="2400" b="1" dirty="0">
              <a:latin typeface="Times New Roman" panose="02020603050405020304" pitchFamily="18" charset="0"/>
            </a:endParaRPr>
          </a:p>
          <a:p>
            <a:pPr algn="ctr" eaLnBrk="1" hangingPunct="1">
              <a:lnSpc>
                <a:spcPct val="90000"/>
              </a:lnSpc>
            </a:pPr>
            <a:r>
              <a:rPr sz="2400" b="1" dirty="0">
                <a:latin typeface="Times New Roman" panose="02020603050405020304" pitchFamily="18" charset="0"/>
              </a:rPr>
              <a:t>Exception report</a:t>
            </a:r>
            <a:r>
              <a:rPr sz="2400" dirty="0">
                <a:latin typeface="Times New Roman" panose="02020603050405020304" pitchFamily="18" charset="0"/>
              </a:rPr>
              <a:t> which is automatically produced when a situation is unusual or requires management action.</a:t>
            </a:r>
            <a:endParaRPr sz="2400" dirty="0">
              <a:latin typeface="Times New Roman" panose="02020603050405020304" pitchFamily="18" charset="0"/>
            </a:endParaRPr>
          </a:p>
        </p:txBody>
      </p:sp>
      <p:pic>
        <p:nvPicPr>
          <p:cNvPr id="23556" name="Picture 4" descr="new_pa5[1]"/>
          <p:cNvPicPr>
            <a:picLocks noChangeAspect="1"/>
          </p:cNvPicPr>
          <p:nvPr/>
        </p:nvPicPr>
        <p:blipFill>
          <a:blip r:embed="rId1"/>
          <a:stretch>
            <a:fillRect/>
          </a:stretch>
        </p:blipFill>
        <p:spPr>
          <a:xfrm>
            <a:off x="4284663" y="1773238"/>
            <a:ext cx="3708400" cy="2112962"/>
          </a:xfrm>
          <a:prstGeom prst="rect">
            <a:avLst/>
          </a:prstGeom>
          <a:noFill/>
          <a:ln w="9525">
            <a:noFill/>
          </a:ln>
        </p:spPr>
      </p:pic>
      <p:pic>
        <p:nvPicPr>
          <p:cNvPr id="23557" name="Picture 5" descr="Application-Exception-Report-for%20Top-Groups[1]"/>
          <p:cNvPicPr>
            <a:picLocks noChangeAspect="1"/>
          </p:cNvPicPr>
          <p:nvPr/>
        </p:nvPicPr>
        <p:blipFill>
          <a:blip r:embed="rId2"/>
          <a:stretch>
            <a:fillRect/>
          </a:stretch>
        </p:blipFill>
        <p:spPr>
          <a:xfrm>
            <a:off x="4284663" y="3789363"/>
            <a:ext cx="3856037" cy="2209800"/>
          </a:xfrm>
          <a:prstGeom prst="rect">
            <a:avLst/>
          </a:prstGeom>
          <a:noFill/>
          <a:ln w="9525">
            <a:noFill/>
          </a:ln>
        </p:spPr>
      </p:pic>
      <p:sp>
        <p:nvSpPr>
          <p:cNvPr id="23558" name="5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hasCustomPrompt="1"/>
          </p:nvPr>
        </p:nvSpPr>
        <p:spPr/>
        <p:txBody>
          <a:bodyPr vert="horz" wrap="square" lIns="91440" tIns="45720" rIns="91440" bIns="45720" anchor="b"/>
          <a:p>
            <a:pPr eaLnBrk="1" hangingPunct="1"/>
            <a:r>
              <a:rPr b="1" dirty="0"/>
              <a:t>Benefits of MIS</a:t>
            </a:r>
            <a:endParaRPr b="1" dirty="0"/>
          </a:p>
        </p:txBody>
      </p:sp>
      <p:sp>
        <p:nvSpPr>
          <p:cNvPr id="24579" name="Rectangle 3"/>
          <p:cNvSpPr>
            <a:spLocks noGrp="1"/>
          </p:cNvSpPr>
          <p:nvPr>
            <p:ph idx="1" hasCustomPrompt="1"/>
          </p:nvPr>
        </p:nvSpPr>
        <p:spPr>
          <a:xfrm>
            <a:off x="250825" y="2205038"/>
            <a:ext cx="5322888" cy="3816350"/>
          </a:xfrm>
        </p:spPr>
        <p:txBody>
          <a:bodyPr vert="horz" wrap="square" lIns="91440" tIns="45720" rIns="91440" bIns="45720" anchor="t"/>
          <a:p>
            <a:pPr algn="ctr" eaLnBrk="1" hangingPunct="1"/>
            <a:r>
              <a:rPr sz="2400" dirty="0">
                <a:latin typeface="Times New Roman" panose="02020603050405020304" pitchFamily="18" charset="0"/>
              </a:rPr>
              <a:t>It improves personal efficiency.</a:t>
            </a:r>
            <a:endParaRPr sz="2400" dirty="0">
              <a:latin typeface="Times New Roman" panose="02020603050405020304" pitchFamily="18" charset="0"/>
            </a:endParaRPr>
          </a:p>
          <a:p>
            <a:pPr algn="ctr" eaLnBrk="1" hangingPunct="1"/>
            <a:r>
              <a:rPr sz="2400" dirty="0">
                <a:latin typeface="Times New Roman" panose="02020603050405020304" pitchFamily="18" charset="0"/>
              </a:rPr>
              <a:t>It expedites problem solving(speed up the progress of problems solving in an organization).</a:t>
            </a:r>
            <a:endParaRPr sz="2400" dirty="0">
              <a:latin typeface="Times New Roman" panose="02020603050405020304" pitchFamily="18" charset="0"/>
            </a:endParaRPr>
          </a:p>
          <a:p>
            <a:pPr algn="ctr" eaLnBrk="1" hangingPunct="1"/>
            <a:r>
              <a:rPr sz="2400" dirty="0">
                <a:latin typeface="Times New Roman" panose="02020603050405020304" pitchFamily="18" charset="0"/>
              </a:rPr>
              <a:t>It facilitates interpersonal communication </a:t>
            </a:r>
            <a:endParaRPr sz="2400" dirty="0">
              <a:latin typeface="Times New Roman" panose="02020603050405020304" pitchFamily="18" charset="0"/>
            </a:endParaRPr>
          </a:p>
          <a:p>
            <a:pPr algn="ctr" eaLnBrk="1" hangingPunct="1"/>
            <a:r>
              <a:rPr sz="2400" dirty="0">
                <a:latin typeface="Times New Roman" panose="02020603050405020304" pitchFamily="18" charset="0"/>
              </a:rPr>
              <a:t>It promotes learning or training.</a:t>
            </a:r>
            <a:endParaRPr sz="2400" dirty="0">
              <a:latin typeface="Times New Roman" panose="02020603050405020304" pitchFamily="18" charset="0"/>
            </a:endParaRPr>
          </a:p>
          <a:p>
            <a:pPr algn="ctr" eaLnBrk="1" hangingPunct="1"/>
            <a:r>
              <a:rPr sz="2400" dirty="0">
                <a:latin typeface="Times New Roman" panose="02020603050405020304" pitchFamily="18" charset="0"/>
              </a:rPr>
              <a:t>It increases organizational control</a:t>
            </a:r>
            <a:r>
              <a:rPr sz="2800" dirty="0">
                <a:latin typeface="Times New Roman" panose="02020603050405020304" pitchFamily="18" charset="0"/>
              </a:rPr>
              <a:t>.</a:t>
            </a:r>
            <a:endParaRPr sz="2800" dirty="0">
              <a:latin typeface="Times New Roman" panose="02020603050405020304" pitchFamily="18" charset="0"/>
            </a:endParaRPr>
          </a:p>
        </p:txBody>
      </p:sp>
      <p:pic>
        <p:nvPicPr>
          <p:cNvPr id="24580" name="Picture 6" descr="Benefits"/>
          <p:cNvPicPr>
            <a:picLocks noChangeAspect="1"/>
          </p:cNvPicPr>
          <p:nvPr/>
        </p:nvPicPr>
        <p:blipFill>
          <a:blip r:embed="rId1"/>
          <a:stretch>
            <a:fillRect/>
          </a:stretch>
        </p:blipFill>
        <p:spPr>
          <a:xfrm>
            <a:off x="5724525" y="2781300"/>
            <a:ext cx="2884488" cy="2205038"/>
          </a:xfrm>
          <a:prstGeom prst="rect">
            <a:avLst/>
          </a:prstGeom>
          <a:noFill/>
          <a:ln w="9525">
            <a:noFill/>
          </a:ln>
        </p:spPr>
      </p:pic>
      <p:sp>
        <p:nvSpPr>
          <p:cNvPr id="24581" name="4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a:spLocks noGrp="1"/>
          </p:cNvSpPr>
          <p:nvPr>
            <p:ph idx="1" hasCustomPrompt="1"/>
          </p:nvPr>
        </p:nvSpPr>
        <p:spPr>
          <a:xfrm>
            <a:off x="611188" y="2060575"/>
            <a:ext cx="5040312" cy="4032250"/>
          </a:xfrm>
        </p:spPr>
        <p:txBody>
          <a:bodyPr vert="horz" wrap="square" lIns="91440" tIns="45720" rIns="91440" bIns="45720" anchor="t"/>
          <a:p>
            <a:pPr algn="ctr" eaLnBrk="1" hangingPunct="1">
              <a:lnSpc>
                <a:spcPct val="80000"/>
              </a:lnSpc>
            </a:pPr>
            <a:r>
              <a:rPr sz="2400" dirty="0">
                <a:latin typeface="Times New Roman" panose="02020603050405020304" pitchFamily="18" charset="0"/>
              </a:rPr>
              <a:t>It generates new evidence in support of a decision.</a:t>
            </a:r>
            <a:endParaRPr sz="2400" dirty="0">
              <a:latin typeface="Times New Roman" panose="02020603050405020304" pitchFamily="18" charset="0"/>
            </a:endParaRPr>
          </a:p>
          <a:p>
            <a:pPr algn="ctr" eaLnBrk="1" hangingPunct="1">
              <a:lnSpc>
                <a:spcPct val="80000"/>
              </a:lnSpc>
            </a:pPr>
            <a:r>
              <a:rPr sz="2400" dirty="0">
                <a:latin typeface="Times New Roman" panose="02020603050405020304" pitchFamily="18" charset="0"/>
              </a:rPr>
              <a:t>It creates a competitive advantage over competition.</a:t>
            </a:r>
            <a:endParaRPr sz="2400" dirty="0">
              <a:latin typeface="Times New Roman" panose="02020603050405020304" pitchFamily="18" charset="0"/>
            </a:endParaRPr>
          </a:p>
          <a:p>
            <a:pPr algn="ctr" eaLnBrk="1" hangingPunct="1">
              <a:lnSpc>
                <a:spcPct val="80000"/>
              </a:lnSpc>
            </a:pPr>
            <a:r>
              <a:rPr sz="2400" dirty="0">
                <a:latin typeface="Times New Roman" panose="02020603050405020304" pitchFamily="18" charset="0"/>
              </a:rPr>
              <a:t>It encourages exploration and discovery on the part of the decision maker. </a:t>
            </a:r>
            <a:endParaRPr sz="2400" dirty="0">
              <a:latin typeface="Times New Roman" panose="02020603050405020304" pitchFamily="18" charset="0"/>
            </a:endParaRPr>
          </a:p>
          <a:p>
            <a:pPr algn="ctr" eaLnBrk="1" hangingPunct="1">
              <a:lnSpc>
                <a:spcPct val="80000"/>
              </a:lnSpc>
            </a:pPr>
            <a:r>
              <a:rPr sz="2400" dirty="0">
                <a:latin typeface="Times New Roman" panose="02020603050405020304" pitchFamily="18" charset="0"/>
              </a:rPr>
              <a:t>It reveals new approaches to thinking about the problem space.</a:t>
            </a:r>
            <a:endParaRPr sz="2400" dirty="0">
              <a:latin typeface="Times New Roman" panose="02020603050405020304" pitchFamily="18" charset="0"/>
            </a:endParaRPr>
          </a:p>
          <a:p>
            <a:pPr algn="ctr" eaLnBrk="1" hangingPunct="1">
              <a:lnSpc>
                <a:spcPct val="80000"/>
              </a:lnSpc>
            </a:pPr>
            <a:r>
              <a:rPr sz="2400" dirty="0">
                <a:latin typeface="Times New Roman" panose="02020603050405020304" pitchFamily="18" charset="0"/>
              </a:rPr>
              <a:t>It helps automate the Managerial processes</a:t>
            </a:r>
            <a:r>
              <a:rPr sz="2800" dirty="0">
                <a:latin typeface="Times New Roman" panose="02020603050405020304" pitchFamily="18" charset="0"/>
              </a:rPr>
              <a:t>.</a:t>
            </a:r>
            <a:endParaRPr sz="2800" dirty="0">
              <a:latin typeface="Times New Roman" panose="02020603050405020304" pitchFamily="18" charset="0"/>
            </a:endParaRPr>
          </a:p>
          <a:p>
            <a:pPr>
              <a:lnSpc>
                <a:spcPct val="80000"/>
              </a:lnSpc>
            </a:pPr>
            <a:endParaRPr dirty="0"/>
          </a:p>
        </p:txBody>
      </p:sp>
      <p:pic>
        <p:nvPicPr>
          <p:cNvPr id="25603" name="Picture 5" descr="Benefits"/>
          <p:cNvPicPr>
            <a:picLocks noChangeAspect="1"/>
          </p:cNvPicPr>
          <p:nvPr/>
        </p:nvPicPr>
        <p:blipFill>
          <a:blip r:embed="rId1"/>
          <a:stretch>
            <a:fillRect/>
          </a:stretch>
        </p:blipFill>
        <p:spPr>
          <a:xfrm>
            <a:off x="5724525" y="2852738"/>
            <a:ext cx="2832100" cy="2165350"/>
          </a:xfrm>
          <a:prstGeom prst="rect">
            <a:avLst/>
          </a:prstGeom>
          <a:noFill/>
          <a:ln w="9525">
            <a:noFill/>
          </a:ln>
        </p:spPr>
      </p:pic>
      <p:sp>
        <p:nvSpPr>
          <p:cNvPr id="25604" name="3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Mobile Banking Management Information System Case Study</a:t>
            </a:r>
            <a:endParaRPr lang="en-US"/>
          </a:p>
          <a:p>
            <a:endParaRPr lang="en-US"/>
          </a:p>
          <a:p>
            <a:r>
              <a:rPr lang="en-US"/>
              <a:t>Company profile</a:t>
            </a:r>
            <a:endParaRPr lang="en-US"/>
          </a:p>
          <a:p>
            <a:r>
              <a:rPr lang="en-US"/>
              <a:t>This BI system was developed for one of the upcoming mobile banking operators in India with over a million registered users.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0" y="533400"/>
            <a:ext cx="7696200" cy="506730"/>
          </a:xfrm>
        </p:spPr>
        <p:txBody>
          <a:bodyPr/>
          <a:p>
            <a:r>
              <a:rPr lang="en-US"/>
              <a:t>Situation</a:t>
            </a:r>
            <a:endParaRPr lang="en-US"/>
          </a:p>
        </p:txBody>
      </p:sp>
      <p:sp>
        <p:nvSpPr>
          <p:cNvPr id="3" name="Content Placeholder 2"/>
          <p:cNvSpPr>
            <a:spLocks noGrp="1"/>
          </p:cNvSpPr>
          <p:nvPr>
            <p:ph idx="1"/>
          </p:nvPr>
        </p:nvSpPr>
        <p:spPr>
          <a:xfrm>
            <a:off x="762000" y="1040130"/>
            <a:ext cx="7696200" cy="5114925"/>
          </a:xfrm>
        </p:spPr>
        <p:txBody>
          <a:bodyPr/>
          <a:p>
            <a:r>
              <a:rPr lang="en-US" sz="2400"/>
              <a:t>Before the deployment of the system, KPI reports were prepared using data from multiple Excel files. </a:t>
            </a:r>
            <a:endParaRPr lang="en-US" sz="2400"/>
          </a:p>
          <a:p>
            <a:r>
              <a:rPr lang="en-US" sz="2400"/>
              <a:t>There was a good amount of master data that was maintained manually and used along with system generated data to create the reports. </a:t>
            </a:r>
            <a:endParaRPr lang="en-US" sz="2400"/>
          </a:p>
          <a:p>
            <a:r>
              <a:rPr lang="en-US" sz="2400"/>
              <a:t>The entire process was carried out manually, which was both labour intensive and error prone. </a:t>
            </a:r>
            <a:endParaRPr lang="en-US" sz="2400"/>
          </a:p>
          <a:p>
            <a:r>
              <a:rPr lang="en-US" sz="2400"/>
              <a:t>The client required a reporting system that gets data from the mobile banking system on a daily basis in the form of flat files. </a:t>
            </a:r>
            <a:endParaRPr lang="en-US" sz="2400"/>
          </a:p>
          <a:p>
            <a:r>
              <a:rPr lang="en-US" sz="2400"/>
              <a:t>Moreover, there was a huge volume of records (upwards of 60 million) that needed to be processed on a daily basis.</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0" y="533400"/>
            <a:ext cx="7696200" cy="705485"/>
          </a:xfrm>
        </p:spPr>
        <p:txBody>
          <a:bodyPr/>
          <a:p>
            <a:r>
              <a:rPr lang="en-US"/>
              <a:t>Solution</a:t>
            </a:r>
            <a:endParaRPr lang="en-US"/>
          </a:p>
        </p:txBody>
      </p:sp>
      <p:sp>
        <p:nvSpPr>
          <p:cNvPr id="3" name="Content Placeholder 2"/>
          <p:cNvSpPr>
            <a:spLocks noGrp="1"/>
          </p:cNvSpPr>
          <p:nvPr>
            <p:ph idx="1"/>
          </p:nvPr>
        </p:nvSpPr>
        <p:spPr>
          <a:xfrm>
            <a:off x="762000" y="1238250"/>
            <a:ext cx="7696200" cy="4973320"/>
          </a:xfrm>
        </p:spPr>
        <p:txBody>
          <a:bodyPr/>
          <a:p>
            <a:r>
              <a:rPr lang="en-US" sz="2000"/>
              <a:t>XYZ assisted in creating an automated solution for report generation for the mobile banking system.</a:t>
            </a:r>
            <a:endParaRPr lang="en-US" sz="2000"/>
          </a:p>
          <a:p>
            <a:r>
              <a:rPr lang="en-US" sz="2000"/>
              <a:t>Developed complex ETL (Extraction Transformation Load) scripts to load existing data from various sources.</a:t>
            </a:r>
            <a:endParaRPr lang="en-US" sz="2000"/>
          </a:p>
          <a:p>
            <a:r>
              <a:rPr lang="en-US" sz="2000"/>
              <a:t>Created a dimensional model that is used by the reporting system.</a:t>
            </a:r>
            <a:endParaRPr lang="en-US" sz="2000"/>
          </a:p>
          <a:p>
            <a:r>
              <a:rPr lang="en-US" sz="2000"/>
              <a:t>Created a framework to handle the failures and re-runnable jobs on a daily basis.</a:t>
            </a:r>
            <a:endParaRPr lang="en-US" sz="2000"/>
          </a:p>
          <a:p>
            <a:r>
              <a:rPr lang="en-US" sz="2000"/>
              <a:t>Created a self-serve environment where users can login and run the reports.</a:t>
            </a:r>
            <a:endParaRPr lang="en-US" sz="2000"/>
          </a:p>
          <a:p>
            <a:r>
              <a:rPr lang="en-US" sz="2000"/>
              <a:t>Key reports are mailed on a daily basis to important stakeholders.</a:t>
            </a:r>
            <a:endParaRPr lang="en-US" sz="2000"/>
          </a:p>
          <a:p>
            <a:r>
              <a:rPr lang="en-US" sz="2000"/>
              <a:t>Summary reports are created on a monthly basis across regions and users.</a:t>
            </a:r>
            <a:endParaRPr 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0" y="533400"/>
            <a:ext cx="7696200" cy="676910"/>
          </a:xfrm>
        </p:spPr>
        <p:txBody>
          <a:bodyPr/>
          <a:p>
            <a:r>
              <a:rPr lang="en-US"/>
              <a:t>Challenges</a:t>
            </a:r>
            <a:endParaRPr lang="en-US"/>
          </a:p>
        </p:txBody>
      </p:sp>
      <p:sp>
        <p:nvSpPr>
          <p:cNvPr id="3" name="Content Placeholder 2"/>
          <p:cNvSpPr>
            <a:spLocks noGrp="1"/>
          </p:cNvSpPr>
          <p:nvPr>
            <p:ph idx="1"/>
          </p:nvPr>
        </p:nvSpPr>
        <p:spPr>
          <a:xfrm>
            <a:off x="762000" y="1210310"/>
            <a:ext cx="7696200" cy="4733290"/>
          </a:xfrm>
        </p:spPr>
        <p:txBody>
          <a:bodyPr/>
          <a:p>
            <a:r>
              <a:rPr lang="en-US" sz="2400"/>
              <a:t>Huge amount of transactional data was being generated by the mobile banking server.</a:t>
            </a:r>
            <a:endParaRPr lang="en-US" sz="2400"/>
          </a:p>
          <a:p>
            <a:r>
              <a:rPr lang="en-US" sz="2400"/>
              <a:t>Multiple data sources with different data formats.</a:t>
            </a:r>
            <a:endParaRPr lang="en-US" sz="2400"/>
          </a:p>
          <a:p>
            <a:r>
              <a:rPr lang="en-US" sz="2400"/>
              <a:t>Complicated business rules with no documentation available.</a:t>
            </a:r>
            <a:endParaRPr lang="en-US" sz="2400"/>
          </a:p>
          <a:p>
            <a:r>
              <a:rPr lang="en-US" sz="2400"/>
              <a:t>Very short duration to build as fully functional system.</a:t>
            </a:r>
            <a:endParaRPr lang="en-US" sz="2400"/>
          </a:p>
          <a:p>
            <a:r>
              <a:rPr lang="en-US" sz="2400"/>
              <a:t>Daily data processing of upto 7 GB.</a:t>
            </a:r>
            <a:endParaRPr lang="en-US" sz="2400"/>
          </a:p>
          <a:p>
            <a:r>
              <a:rPr lang="en-US" sz="2400"/>
              <a:t>Multiple reports generated on a daily basis for different geographies and for different user roles and are persisted and maintained for a year.</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Benefits</a:t>
            </a:r>
            <a:endParaRPr lang="en-US"/>
          </a:p>
        </p:txBody>
      </p:sp>
      <p:sp>
        <p:nvSpPr>
          <p:cNvPr id="3" name="Content Placeholder 2"/>
          <p:cNvSpPr>
            <a:spLocks noGrp="1"/>
          </p:cNvSpPr>
          <p:nvPr>
            <p:ph idx="1"/>
          </p:nvPr>
        </p:nvSpPr>
        <p:spPr>
          <a:xfrm>
            <a:off x="762000" y="1675765"/>
            <a:ext cx="7696200" cy="4267835"/>
          </a:xfrm>
        </p:spPr>
        <p:txBody>
          <a:bodyPr/>
          <a:p>
            <a:r>
              <a:rPr lang="en-US" sz="2000"/>
              <a:t>KPI Reporting of the mobile banking system done using the BI system built by XYZ.</a:t>
            </a:r>
            <a:endParaRPr lang="en-US" sz="2000"/>
          </a:p>
          <a:p>
            <a:r>
              <a:rPr lang="en-US" sz="2000"/>
              <a:t>No manual aggregation of multiple Excel files was required on a daily basis. Consequently, manual errors have been eliminated from the process as the application applies business rules uniformly across all data sources.</a:t>
            </a:r>
            <a:endParaRPr lang="en-US" sz="2000"/>
          </a:p>
          <a:p>
            <a:r>
              <a:rPr lang="en-US" sz="2000"/>
              <a:t>Data, which was earlier only in disparate excel sheets, is now collated in a single source and is available for running reports.</a:t>
            </a:r>
            <a:endParaRPr lang="en-US" sz="2000"/>
          </a:p>
          <a:p>
            <a:r>
              <a:rPr lang="en-US" sz="2000"/>
              <a:t>The system processes over 60 million records on a daily basis.</a:t>
            </a:r>
            <a:endParaRPr lang="en-US" sz="2000"/>
          </a:p>
          <a:p>
            <a:r>
              <a:rPr lang="en-US" sz="2000"/>
              <a:t>Notifications and audit checks in place which will intimate about the health of the system</a:t>
            </a:r>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Products and services used</a:t>
            </a:r>
            <a:endParaRPr lang="en-US"/>
          </a:p>
        </p:txBody>
      </p:sp>
      <p:sp>
        <p:nvSpPr>
          <p:cNvPr id="3" name="Content Placeholder 2"/>
          <p:cNvSpPr>
            <a:spLocks noGrp="1"/>
          </p:cNvSpPr>
          <p:nvPr>
            <p:ph idx="1"/>
          </p:nvPr>
        </p:nvSpPr>
        <p:spPr/>
        <p:txBody>
          <a:bodyPr/>
          <a:p>
            <a:r>
              <a:rPr lang="en-US"/>
              <a:t>Framework: MS BI</a:t>
            </a:r>
            <a:endParaRPr lang="en-US"/>
          </a:p>
          <a:p>
            <a:r>
              <a:rPr lang="en-US"/>
              <a:t>Database: MS SQL Server</a:t>
            </a:r>
            <a:endParaRPr lang="en-US"/>
          </a:p>
          <a:p>
            <a:r>
              <a:rPr lang="en-US"/>
              <a:t>Source: Excel files and flat file data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4" descr="images[3]"/>
          <p:cNvPicPr>
            <a:picLocks noChangeAspect="1"/>
          </p:cNvPicPr>
          <p:nvPr/>
        </p:nvPicPr>
        <p:blipFill>
          <a:blip r:embed="rId1"/>
          <a:stretch>
            <a:fillRect/>
          </a:stretch>
        </p:blipFill>
        <p:spPr>
          <a:xfrm>
            <a:off x="5076825" y="3644900"/>
            <a:ext cx="3024188" cy="2449513"/>
          </a:xfrm>
          <a:prstGeom prst="rect">
            <a:avLst/>
          </a:prstGeom>
          <a:noFill/>
          <a:ln w="9525">
            <a:noFill/>
          </a:ln>
        </p:spPr>
      </p:pic>
      <p:sp>
        <p:nvSpPr>
          <p:cNvPr id="5123" name="Rectangle 2"/>
          <p:cNvSpPr>
            <a:spLocks noGrp="1"/>
          </p:cNvSpPr>
          <p:nvPr>
            <p:ph type="title" hasCustomPrompt="1"/>
          </p:nvPr>
        </p:nvSpPr>
        <p:spPr/>
        <p:txBody>
          <a:bodyPr vert="horz" wrap="square" lIns="91440" tIns="45720" rIns="91440" bIns="45720" anchor="b"/>
          <a:p>
            <a:pPr eaLnBrk="1" hangingPunct="1"/>
            <a:r>
              <a:rPr dirty="0"/>
              <a:t>Meaning Of Information Systems</a:t>
            </a:r>
            <a:endParaRPr dirty="0"/>
          </a:p>
        </p:txBody>
      </p:sp>
      <p:sp>
        <p:nvSpPr>
          <p:cNvPr id="5124" name="Rectangle 3"/>
          <p:cNvSpPr>
            <a:spLocks noGrp="1"/>
          </p:cNvSpPr>
          <p:nvPr>
            <p:ph idx="1" hasCustomPrompt="1"/>
          </p:nvPr>
        </p:nvSpPr>
        <p:spPr>
          <a:xfrm>
            <a:off x="755650" y="1989138"/>
            <a:ext cx="7696200" cy="2735262"/>
          </a:xfrm>
        </p:spPr>
        <p:txBody>
          <a:bodyPr vert="horz" wrap="square" lIns="91440" tIns="45720" rIns="91440" bIns="45720" anchor="t"/>
          <a:p>
            <a:pPr eaLnBrk="1" hangingPunct="1"/>
            <a:r>
              <a:rPr sz="2400" dirty="0">
                <a:latin typeface="Times New Roman" panose="02020603050405020304" pitchFamily="18" charset="0"/>
              </a:rPr>
              <a:t>An information system is an organized combination of people, hardware, software, communications Networks and data resources that collects, transforms, and disseminates information in an organization.</a:t>
            </a:r>
            <a:endParaRPr sz="2400" dirty="0">
              <a:latin typeface="Times New Roman" panose="02020603050405020304" pitchFamily="18" charset="0"/>
            </a:endParaRPr>
          </a:p>
          <a:p>
            <a:pPr eaLnBrk="1" hangingPunct="1">
              <a:buNone/>
            </a:pPr>
            <a:r>
              <a:rPr dirty="0"/>
              <a:t> </a:t>
            </a:r>
            <a:endParaRPr dirty="0"/>
          </a:p>
        </p:txBody>
      </p:sp>
      <p:pic>
        <p:nvPicPr>
          <p:cNvPr id="5125" name="Picture 5" descr="Talk-31_slide-15_sphere[1]"/>
          <p:cNvPicPr>
            <a:picLocks noChangeAspect="1"/>
          </p:cNvPicPr>
          <p:nvPr/>
        </p:nvPicPr>
        <p:blipFill>
          <a:blip r:embed="rId2"/>
          <a:stretch>
            <a:fillRect/>
          </a:stretch>
        </p:blipFill>
        <p:spPr>
          <a:xfrm>
            <a:off x="1042988" y="3644900"/>
            <a:ext cx="2925762" cy="2544763"/>
          </a:xfrm>
          <a:prstGeom prst="rect">
            <a:avLst/>
          </a:prstGeom>
          <a:noFill/>
          <a:ln w="9525">
            <a:noFill/>
          </a:ln>
        </p:spPr>
      </p:pic>
      <p:sp>
        <p:nvSpPr>
          <p:cNvPr id="5126" name="5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6" descr="information_systems[1]"/>
          <p:cNvPicPr>
            <a:picLocks noChangeAspect="1"/>
          </p:cNvPicPr>
          <p:nvPr/>
        </p:nvPicPr>
        <p:blipFill>
          <a:blip r:embed="rId1"/>
          <a:stretch>
            <a:fillRect/>
          </a:stretch>
        </p:blipFill>
        <p:spPr>
          <a:xfrm>
            <a:off x="1116013" y="1700213"/>
            <a:ext cx="6900862" cy="4608512"/>
          </a:xfrm>
          <a:prstGeom prst="rect">
            <a:avLst/>
          </a:prstGeom>
          <a:noFill/>
          <a:ln w="9525">
            <a:noFill/>
          </a:ln>
        </p:spPr>
      </p:pic>
      <p:sp>
        <p:nvSpPr>
          <p:cNvPr id="6147" name="Text Box 8"/>
          <p:cNvSpPr txBox="1"/>
          <p:nvPr/>
        </p:nvSpPr>
        <p:spPr>
          <a:xfrm>
            <a:off x="827088" y="1052513"/>
            <a:ext cx="3168650" cy="366712"/>
          </a:xfrm>
          <a:prstGeom prst="rect">
            <a:avLst/>
          </a:prstGeom>
          <a:noFill/>
          <a:ln w="9525">
            <a:noFill/>
          </a:ln>
        </p:spPr>
        <p:txBody>
          <a:bodyPr>
            <a:spAutoFit/>
          </a:bodyPr>
          <a:p>
            <a:pPr>
              <a:spcBef>
                <a:spcPct val="50000"/>
              </a:spcBef>
            </a:pPr>
            <a:endParaRPr dirty="0">
              <a:latin typeface="Arial" panose="020B0604020202020204" pitchFamily="34" charset="0"/>
            </a:endParaRPr>
          </a:p>
        </p:txBody>
      </p:sp>
      <p:sp>
        <p:nvSpPr>
          <p:cNvPr id="5124" name="Text Box 9"/>
          <p:cNvSpPr txBox="1">
            <a:spLocks noChangeArrowheads="1"/>
          </p:cNvSpPr>
          <p:nvPr/>
        </p:nvSpPr>
        <p:spPr bwMode="auto">
          <a:xfrm>
            <a:off x="755650" y="1125538"/>
            <a:ext cx="6121400" cy="519113"/>
          </a:xfrm>
          <a:prstGeom prst="rect">
            <a:avLst/>
          </a:prstGeom>
          <a:noFill/>
          <a:ln w="9525">
            <a:noFill/>
            <a:miter lim="800000"/>
          </a:ln>
        </p:spPr>
        <p:txBody>
          <a:bodyPr>
            <a:spAutoFit/>
          </a:bodyPr>
          <a:lstStyle/>
          <a:p>
            <a:pPr marR="0" defTabSz="914400">
              <a:spcBef>
                <a:spcPct val="50000"/>
              </a:spcBef>
              <a:buClrTx/>
              <a:buSzTx/>
              <a:buFontTx/>
              <a:defRPr/>
            </a:pPr>
            <a:r>
              <a:rPr kumimoji="0" lang="tr-TR" sz="2800" b="1" kern="1200" cap="none" spc="0" normalizeH="0" baseline="0" noProof="0" dirty="0" err="1">
                <a:solidFill>
                  <a:schemeClr val="tx2"/>
                </a:solidFill>
                <a:latin typeface="+mj-lt"/>
                <a:ea typeface="+mn-ea"/>
                <a:cs typeface="+mn-cs"/>
              </a:rPr>
              <a:t>Types</a:t>
            </a:r>
            <a:r>
              <a:rPr kumimoji="0" lang="tr-TR" sz="2800" b="1" kern="1200" cap="none" spc="0" normalizeH="0" baseline="0" noProof="0" dirty="0">
                <a:solidFill>
                  <a:schemeClr val="tx2"/>
                </a:solidFill>
                <a:latin typeface="+mj-lt"/>
                <a:ea typeface="+mn-ea"/>
                <a:cs typeface="+mn-cs"/>
              </a:rPr>
              <a:t> Of </a:t>
            </a:r>
            <a:r>
              <a:rPr kumimoji="0" lang="tr-TR" sz="2800" b="1" kern="1200" cap="none" spc="0" normalizeH="0" baseline="0" noProof="0" dirty="0" err="1">
                <a:solidFill>
                  <a:schemeClr val="tx2"/>
                </a:solidFill>
                <a:latin typeface="+mj-lt"/>
                <a:ea typeface="+mn-ea"/>
                <a:cs typeface="+mn-cs"/>
              </a:rPr>
              <a:t>Information</a:t>
            </a:r>
            <a:r>
              <a:rPr kumimoji="0" lang="tr-TR" sz="2800" b="1" kern="1200" cap="none" spc="0" normalizeH="0" baseline="0" noProof="0" dirty="0">
                <a:solidFill>
                  <a:schemeClr val="tx2"/>
                </a:solidFill>
                <a:latin typeface="+mj-lt"/>
                <a:ea typeface="+mn-ea"/>
                <a:cs typeface="+mn-cs"/>
              </a:rPr>
              <a:t> </a:t>
            </a:r>
            <a:r>
              <a:rPr kumimoji="0" lang="tr-TR" sz="2800" b="1" kern="1200" cap="none" spc="0" normalizeH="0" baseline="0" noProof="0" dirty="0" err="1">
                <a:solidFill>
                  <a:schemeClr val="tx2"/>
                </a:solidFill>
                <a:latin typeface="+mj-lt"/>
                <a:ea typeface="+mn-ea"/>
                <a:cs typeface="+mn-cs"/>
              </a:rPr>
              <a:t>System</a:t>
            </a:r>
            <a:endParaRPr kumimoji="0" lang="tr-TR" sz="2800" b="1" kern="1200" cap="none" spc="0" normalizeH="0" baseline="0" noProof="0" dirty="0">
              <a:solidFill>
                <a:schemeClr val="tx2"/>
              </a:solidFill>
              <a:latin typeface="+mj-lt"/>
              <a:ea typeface="+mn-ea"/>
              <a:cs typeface="+mn-cs"/>
            </a:endParaRPr>
          </a:p>
        </p:txBody>
      </p:sp>
      <p:sp>
        <p:nvSpPr>
          <p:cNvPr id="6149" name="4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a:spLocks noGrp="1"/>
          </p:cNvSpPr>
          <p:nvPr>
            <p:ph idx="1" hasCustomPrompt="1"/>
          </p:nvPr>
        </p:nvSpPr>
        <p:spPr>
          <a:xfrm>
            <a:off x="684213" y="2205038"/>
            <a:ext cx="7696200" cy="3960812"/>
          </a:xfrm>
        </p:spPr>
        <p:txBody>
          <a:bodyPr vert="horz" wrap="square" lIns="91440" tIns="45720" rIns="91440" bIns="45720" anchor="t"/>
          <a:p>
            <a:pPr algn="ctr" eaLnBrk="1" hangingPunct="1"/>
            <a:r>
              <a:rPr sz="2400" dirty="0">
                <a:latin typeface="Times New Roman" panose="02020603050405020304" pitchFamily="18" charset="0"/>
              </a:rPr>
              <a:t>The MIS is defined as a system based on the database of the evolved for the purpose of providing information to the people in the organization.</a:t>
            </a:r>
            <a:endParaRPr sz="2400" dirty="0">
              <a:latin typeface="Times New Roman" panose="02020603050405020304" pitchFamily="18" charset="0"/>
            </a:endParaRPr>
          </a:p>
        </p:txBody>
      </p:sp>
      <p:sp>
        <p:nvSpPr>
          <p:cNvPr id="6148" name="Text Box 6"/>
          <p:cNvSpPr txBox="1">
            <a:spLocks noChangeArrowheads="1"/>
          </p:cNvSpPr>
          <p:nvPr/>
        </p:nvSpPr>
        <p:spPr bwMode="auto">
          <a:xfrm>
            <a:off x="144463" y="1052513"/>
            <a:ext cx="8999538" cy="519113"/>
          </a:xfrm>
          <a:prstGeom prst="rect">
            <a:avLst/>
          </a:prstGeom>
          <a:noFill/>
          <a:ln w="9525">
            <a:noFill/>
            <a:miter lim="800000"/>
          </a:ln>
        </p:spPr>
        <p:txBody>
          <a:bodyPr>
            <a:spAutoFit/>
          </a:bodyPr>
          <a:lstStyle/>
          <a:p>
            <a:pPr marR="0" defTabSz="914400">
              <a:spcBef>
                <a:spcPct val="50000"/>
              </a:spcBef>
              <a:buClrTx/>
              <a:buSzTx/>
              <a:buFontTx/>
              <a:defRPr/>
            </a:pPr>
            <a:r>
              <a:rPr kumimoji="0" lang="tr-TR" sz="2800" b="1" kern="1200" cap="none" spc="0" normalizeH="0" baseline="0" noProof="0" dirty="0">
                <a:solidFill>
                  <a:schemeClr val="tx2"/>
                </a:solidFill>
                <a:latin typeface="+mj-lt"/>
                <a:ea typeface="+mn-ea"/>
                <a:cs typeface="+mn-cs"/>
              </a:rPr>
              <a:t>MANAGEMENT INFORMATION SYSTEM(MIS)</a:t>
            </a:r>
            <a:endParaRPr kumimoji="0" lang="tr-TR" sz="2800" b="1" kern="1200" cap="none" spc="0" normalizeH="0" baseline="0" noProof="0" dirty="0">
              <a:solidFill>
                <a:schemeClr val="tx2"/>
              </a:solidFill>
              <a:latin typeface="+mj-lt"/>
              <a:ea typeface="+mn-ea"/>
              <a:cs typeface="+mn-cs"/>
            </a:endParaRPr>
          </a:p>
        </p:txBody>
      </p:sp>
      <p:pic>
        <p:nvPicPr>
          <p:cNvPr id="7172" name="Picture 6" descr="adsız"/>
          <p:cNvPicPr>
            <a:picLocks noChangeAspect="1"/>
          </p:cNvPicPr>
          <p:nvPr/>
        </p:nvPicPr>
        <p:blipFill>
          <a:blip r:embed="rId1"/>
          <a:stretch>
            <a:fillRect/>
          </a:stretch>
        </p:blipFill>
        <p:spPr>
          <a:xfrm>
            <a:off x="2339975" y="3429000"/>
            <a:ext cx="4895850" cy="2879725"/>
          </a:xfrm>
          <a:prstGeom prst="rect">
            <a:avLst/>
          </a:prstGeom>
          <a:noFill/>
          <a:ln w="9525">
            <a:noFill/>
          </a:ln>
        </p:spPr>
      </p:pic>
      <p:sp>
        <p:nvSpPr>
          <p:cNvPr id="7173" name="4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idx="1" hasCustomPrompt="1"/>
          </p:nvPr>
        </p:nvSpPr>
        <p:spPr>
          <a:xfrm>
            <a:off x="755650" y="1773238"/>
            <a:ext cx="7696200" cy="4321175"/>
          </a:xfrm>
        </p:spPr>
        <p:txBody>
          <a:bodyPr vert="horz" wrap="square" lIns="91440" tIns="45720" rIns="91440" bIns="45720" anchor="t"/>
          <a:p>
            <a:pPr algn="ctr" eaLnBrk="1" hangingPunct="1"/>
            <a:r>
              <a:rPr sz="2400" dirty="0">
                <a:latin typeface="Times New Roman" panose="02020603050405020304" pitchFamily="18" charset="0"/>
              </a:rPr>
              <a:t>Management information systems are distinct from regular information systems in that they are used to analyze other information systems applied in operational activities in the organization. MIS involve three primary resources: technology, information, and people.</a:t>
            </a:r>
            <a:endParaRPr sz="2400" dirty="0">
              <a:latin typeface="Times New Roman" panose="02020603050405020304" pitchFamily="18" charset="0"/>
            </a:endParaRPr>
          </a:p>
          <a:p>
            <a:pPr algn="ctr" eaLnBrk="1" hangingPunct="1"/>
            <a:r>
              <a:rPr sz="2400" dirty="0">
                <a:latin typeface="Times New Roman" panose="02020603050405020304" pitchFamily="18" charset="0"/>
              </a:rPr>
              <a:t>Management information systems are regarded to be a subset of the overall internal  controls procedures in a business, which cover the application of people, documents, technologies, and procedures used by management accountants to solve business problems such as costing a product, service or a business-wide strategy.</a:t>
            </a:r>
            <a:endParaRPr sz="2400" dirty="0">
              <a:latin typeface="Times New Roman" panose="02020603050405020304" pitchFamily="18" charset="0"/>
            </a:endParaRPr>
          </a:p>
          <a:p>
            <a:pPr algn="ctr" eaLnBrk="1" hangingPunct="1">
              <a:buNone/>
            </a:pPr>
            <a:endParaRPr sz="2000" dirty="0">
              <a:latin typeface="Times New Roman" panose="02020603050405020304" pitchFamily="18" charset="0"/>
            </a:endParaRPr>
          </a:p>
        </p:txBody>
      </p:sp>
      <p:sp>
        <p:nvSpPr>
          <p:cNvPr id="8195" name="2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hasCustomPrompt="1"/>
          </p:nvPr>
        </p:nvSpPr>
        <p:spPr>
          <a:xfrm>
            <a:off x="611188" y="549275"/>
            <a:ext cx="7696200" cy="1143000"/>
          </a:xfrm>
        </p:spPr>
        <p:txBody>
          <a:bodyPr vert="horz" wrap="square" lIns="91440" tIns="45720" rIns="91440" bIns="45720" anchor="b"/>
          <a:p>
            <a:pPr eaLnBrk="1" hangingPunct="1"/>
            <a:r>
              <a:rPr b="1" dirty="0"/>
              <a:t>Role Of MIS</a:t>
            </a:r>
            <a:r>
              <a:rPr dirty="0"/>
              <a:t> </a:t>
            </a:r>
            <a:endParaRPr dirty="0"/>
          </a:p>
        </p:txBody>
      </p:sp>
      <p:sp>
        <p:nvSpPr>
          <p:cNvPr id="9219" name="Rectangle 3"/>
          <p:cNvSpPr>
            <a:spLocks noGrp="1"/>
          </p:cNvSpPr>
          <p:nvPr>
            <p:ph idx="1" hasCustomPrompt="1"/>
          </p:nvPr>
        </p:nvSpPr>
        <p:spPr>
          <a:xfrm>
            <a:off x="539750" y="1628775"/>
            <a:ext cx="7705725" cy="4321175"/>
          </a:xfrm>
        </p:spPr>
        <p:txBody>
          <a:bodyPr vert="horz" wrap="square" lIns="91440" tIns="45720" rIns="91440" bIns="45720" anchor="t"/>
          <a:p>
            <a:pPr algn="ctr" eaLnBrk="1" hangingPunct="1">
              <a:lnSpc>
                <a:spcPct val="80000"/>
              </a:lnSpc>
              <a:buNone/>
            </a:pPr>
            <a:endParaRPr sz="2400" dirty="0">
              <a:latin typeface="Times New Roman" panose="02020603050405020304" pitchFamily="18" charset="0"/>
            </a:endParaRPr>
          </a:p>
          <a:p>
            <a:pPr algn="ctr" eaLnBrk="1" hangingPunct="1">
              <a:lnSpc>
                <a:spcPct val="80000"/>
              </a:lnSpc>
            </a:pPr>
            <a:r>
              <a:rPr sz="2400" dirty="0">
                <a:latin typeface="Times New Roman" panose="02020603050405020304" pitchFamily="18" charset="0"/>
              </a:rPr>
              <a:t>The role of MIS in an organization can be compared to the role of heart in the body.</a:t>
            </a:r>
            <a:endParaRPr sz="2400" dirty="0">
              <a:latin typeface="Times New Roman" panose="02020603050405020304" pitchFamily="18" charset="0"/>
            </a:endParaRPr>
          </a:p>
          <a:p>
            <a:pPr algn="ctr" eaLnBrk="1" hangingPunct="1">
              <a:lnSpc>
                <a:spcPct val="80000"/>
              </a:lnSpc>
            </a:pPr>
            <a:endParaRPr sz="2400" dirty="0">
              <a:latin typeface="Times New Roman" panose="02020603050405020304" pitchFamily="18" charset="0"/>
            </a:endParaRPr>
          </a:p>
          <a:p>
            <a:pPr algn="ctr" eaLnBrk="1" hangingPunct="1">
              <a:lnSpc>
                <a:spcPct val="80000"/>
              </a:lnSpc>
            </a:pPr>
            <a:r>
              <a:rPr sz="2400" dirty="0">
                <a:latin typeface="Times New Roman" panose="02020603050405020304" pitchFamily="18" charset="0"/>
              </a:rPr>
              <a:t>The information is the blood and MIS is the heart. In the body the heart plays the role of supplying pure blood to all the elements of the body including the brain.</a:t>
            </a:r>
            <a:endParaRPr sz="2400" dirty="0">
              <a:latin typeface="Times New Roman" panose="02020603050405020304" pitchFamily="18" charset="0"/>
            </a:endParaRPr>
          </a:p>
          <a:p>
            <a:pPr algn="ctr" eaLnBrk="1" hangingPunct="1">
              <a:lnSpc>
                <a:spcPct val="80000"/>
              </a:lnSpc>
            </a:pPr>
            <a:endParaRPr sz="2400" dirty="0">
              <a:latin typeface="Times New Roman" panose="02020603050405020304" pitchFamily="18" charset="0"/>
            </a:endParaRPr>
          </a:p>
          <a:p>
            <a:pPr algn="ctr" eaLnBrk="1" hangingPunct="1">
              <a:lnSpc>
                <a:spcPct val="80000"/>
              </a:lnSpc>
            </a:pPr>
            <a:r>
              <a:rPr sz="2400" dirty="0">
                <a:latin typeface="Times New Roman" panose="02020603050405020304" pitchFamily="18" charset="0"/>
              </a:rPr>
              <a:t>The MIS plays exactly the same role in the organization.</a:t>
            </a:r>
            <a:endParaRPr sz="2400" dirty="0">
              <a:latin typeface="Times New Roman" panose="02020603050405020304" pitchFamily="18" charset="0"/>
            </a:endParaRPr>
          </a:p>
          <a:p>
            <a:pPr algn="ctr" eaLnBrk="1" hangingPunct="1">
              <a:lnSpc>
                <a:spcPct val="80000"/>
              </a:lnSpc>
            </a:pPr>
            <a:endParaRPr sz="2400" dirty="0">
              <a:latin typeface="Times New Roman" panose="02020603050405020304" pitchFamily="18" charset="0"/>
            </a:endParaRPr>
          </a:p>
          <a:p>
            <a:pPr algn="ctr" eaLnBrk="1" hangingPunct="1">
              <a:lnSpc>
                <a:spcPct val="80000"/>
              </a:lnSpc>
            </a:pPr>
            <a:r>
              <a:rPr sz="2400" dirty="0">
                <a:latin typeface="Times New Roman" panose="02020603050405020304" pitchFamily="18" charset="0"/>
              </a:rPr>
              <a:t>The system ensures that an appropriate data is collected from the various sources, processed, and sent further to all the needy destinations. </a:t>
            </a:r>
            <a:endParaRPr sz="2400" dirty="0">
              <a:latin typeface="Times New Roman" panose="02020603050405020304" pitchFamily="18" charset="0"/>
            </a:endParaRPr>
          </a:p>
          <a:p>
            <a:pPr algn="ctr" eaLnBrk="1" hangingPunct="1">
              <a:lnSpc>
                <a:spcPct val="80000"/>
              </a:lnSpc>
            </a:pPr>
            <a:endParaRPr sz="2000" dirty="0">
              <a:latin typeface="Times New Roman" panose="02020603050405020304" pitchFamily="18" charset="0"/>
            </a:endParaRPr>
          </a:p>
        </p:txBody>
      </p:sp>
      <p:sp>
        <p:nvSpPr>
          <p:cNvPr id="9220" name="3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hasCustomPrompt="1"/>
          </p:nvPr>
        </p:nvSpPr>
        <p:spPr/>
        <p:txBody>
          <a:bodyPr vert="horz" wrap="square" lIns="91440" tIns="45720" rIns="91440" bIns="45720" anchor="b"/>
          <a:p>
            <a:pPr eaLnBrk="1" hangingPunct="1"/>
            <a:endParaRPr dirty="0"/>
          </a:p>
        </p:txBody>
      </p:sp>
      <p:sp>
        <p:nvSpPr>
          <p:cNvPr id="10243" name="Rectangle 3"/>
          <p:cNvSpPr>
            <a:spLocks noGrp="1"/>
          </p:cNvSpPr>
          <p:nvPr>
            <p:ph idx="1" hasCustomPrompt="1"/>
          </p:nvPr>
        </p:nvSpPr>
        <p:spPr>
          <a:xfrm>
            <a:off x="684213" y="1844675"/>
            <a:ext cx="7696200" cy="4248150"/>
          </a:xfrm>
        </p:spPr>
        <p:txBody>
          <a:bodyPr vert="horz" wrap="square" lIns="91440" tIns="45720" rIns="91440" bIns="45720" anchor="t"/>
          <a:p>
            <a:pPr algn="ctr" eaLnBrk="1" hangingPunct="1">
              <a:lnSpc>
                <a:spcPct val="80000"/>
              </a:lnSpc>
            </a:pPr>
            <a:endParaRPr sz="2400" dirty="0">
              <a:latin typeface="Times New Roman" panose="02020603050405020304" pitchFamily="18" charset="0"/>
            </a:endParaRPr>
          </a:p>
          <a:p>
            <a:pPr algn="ctr" eaLnBrk="1" hangingPunct="1">
              <a:lnSpc>
                <a:spcPct val="80000"/>
              </a:lnSpc>
            </a:pPr>
            <a:r>
              <a:rPr sz="2400" dirty="0">
                <a:latin typeface="Times New Roman" panose="02020603050405020304" pitchFamily="18" charset="0"/>
                <a:cs typeface="Times New Roman" panose="02020603050405020304" pitchFamily="18" charset="0"/>
              </a:rPr>
              <a:t>The system is expected to fulfill the information needs of an individual, a group of individuals, the management functionaries: the managers and the top management.</a:t>
            </a:r>
            <a:endParaRPr sz="2400" dirty="0">
              <a:latin typeface="Times New Roman" panose="02020603050405020304" pitchFamily="18" charset="0"/>
              <a:cs typeface="Times New Roman" panose="02020603050405020304" pitchFamily="18" charset="0"/>
            </a:endParaRPr>
          </a:p>
          <a:p>
            <a:pPr algn="ctr" eaLnBrk="1" hangingPunct="1">
              <a:lnSpc>
                <a:spcPct val="80000"/>
              </a:lnSpc>
            </a:pPr>
            <a:endParaRPr sz="2400" dirty="0">
              <a:latin typeface="Times New Roman" panose="02020603050405020304" pitchFamily="18" charset="0"/>
              <a:cs typeface="Times New Roman" panose="02020603050405020304" pitchFamily="18" charset="0"/>
            </a:endParaRPr>
          </a:p>
          <a:p>
            <a:pPr algn="ctr" eaLnBrk="1" hangingPunct="1">
              <a:lnSpc>
                <a:spcPct val="80000"/>
              </a:lnSpc>
            </a:pPr>
            <a:r>
              <a:rPr sz="2400" dirty="0">
                <a:latin typeface="Times New Roman" panose="02020603050405020304" pitchFamily="18" charset="0"/>
                <a:cs typeface="Times New Roman" panose="02020603050405020304" pitchFamily="18" charset="0"/>
              </a:rPr>
              <a:t>The MIS satisfies the diverse needs through a variety of systems such as Query Systems, Analysis Systems, Modeling Systems and Decision Support Systems.</a:t>
            </a:r>
            <a:endParaRPr sz="2400" dirty="0">
              <a:latin typeface="Times New Roman" panose="02020603050405020304" pitchFamily="18" charset="0"/>
              <a:cs typeface="Times New Roman" panose="02020603050405020304" pitchFamily="18" charset="0"/>
            </a:endParaRPr>
          </a:p>
          <a:p>
            <a:pPr algn="ctr" eaLnBrk="1" hangingPunct="1">
              <a:lnSpc>
                <a:spcPct val="80000"/>
              </a:lnSpc>
            </a:pPr>
            <a:endParaRPr sz="2400" dirty="0">
              <a:latin typeface="Times New Roman" panose="02020603050405020304" pitchFamily="18" charset="0"/>
              <a:cs typeface="Times New Roman" panose="02020603050405020304" pitchFamily="18" charset="0"/>
            </a:endParaRPr>
          </a:p>
          <a:p>
            <a:pPr algn="ctr" eaLnBrk="1" hangingPunct="1">
              <a:lnSpc>
                <a:spcPct val="80000"/>
              </a:lnSpc>
            </a:pPr>
            <a:r>
              <a:rPr sz="2400" dirty="0">
                <a:latin typeface="Times New Roman" panose="02020603050405020304" pitchFamily="18" charset="0"/>
                <a:cs typeface="Times New Roman" panose="02020603050405020304" pitchFamily="18" charset="0"/>
              </a:rPr>
              <a:t>The MIS helps in Strategic Planning, Management Control, Operational Control and Transaction Processing.</a:t>
            </a:r>
            <a:endParaRPr sz="2400" dirty="0">
              <a:latin typeface="Times New Roman" panose="02020603050405020304" pitchFamily="18" charset="0"/>
              <a:cs typeface="Times New Roman" panose="02020603050405020304" pitchFamily="18" charset="0"/>
            </a:endParaRPr>
          </a:p>
          <a:p>
            <a:pPr algn="ctr" eaLnBrk="1" hangingPunct="1">
              <a:lnSpc>
                <a:spcPct val="80000"/>
              </a:lnSpc>
            </a:pPr>
            <a:endParaRPr sz="2400" dirty="0">
              <a:latin typeface="Times New Roman" panose="02020603050405020304" pitchFamily="18" charset="0"/>
            </a:endParaRPr>
          </a:p>
          <a:p>
            <a:pPr algn="ctr" eaLnBrk="1" hangingPunct="1">
              <a:lnSpc>
                <a:spcPct val="80000"/>
              </a:lnSpc>
            </a:pPr>
            <a:endParaRPr sz="2400" dirty="0">
              <a:latin typeface="Times New Roman" panose="02020603050405020304" pitchFamily="18" charset="0"/>
            </a:endParaRPr>
          </a:p>
          <a:p>
            <a:pPr eaLnBrk="1" hangingPunct="1">
              <a:lnSpc>
                <a:spcPct val="80000"/>
              </a:lnSpc>
            </a:pPr>
            <a:endParaRPr sz="2400" dirty="0">
              <a:latin typeface="Times New Roman" panose="02020603050405020304" pitchFamily="18" charset="0"/>
            </a:endParaRPr>
          </a:p>
        </p:txBody>
      </p:sp>
      <p:sp>
        <p:nvSpPr>
          <p:cNvPr id="10244" name="3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hasCustomPrompt="1"/>
          </p:nvPr>
        </p:nvSpPr>
        <p:spPr/>
        <p:txBody>
          <a:bodyPr vert="horz" wrap="square" lIns="91440" tIns="45720" rIns="91440" bIns="45720" anchor="b"/>
          <a:p>
            <a:pPr eaLnBrk="1" hangingPunct="1"/>
            <a:r>
              <a:rPr b="1" dirty="0"/>
              <a:t>Characteristics of MIS</a:t>
            </a:r>
            <a:r>
              <a:rPr dirty="0"/>
              <a:t> </a:t>
            </a:r>
            <a:endParaRPr dirty="0"/>
          </a:p>
        </p:txBody>
      </p:sp>
      <p:sp>
        <p:nvSpPr>
          <p:cNvPr id="11267" name="Rectangle 3"/>
          <p:cNvSpPr>
            <a:spLocks noGrp="1"/>
          </p:cNvSpPr>
          <p:nvPr>
            <p:ph idx="1" hasCustomPrompt="1"/>
          </p:nvPr>
        </p:nvSpPr>
        <p:spPr/>
        <p:txBody>
          <a:bodyPr vert="horz" wrap="square" lIns="91440" tIns="45720" rIns="91440" bIns="45720" anchor="t"/>
          <a:p>
            <a:pPr algn="ctr" eaLnBrk="1" hangingPunct="1">
              <a:lnSpc>
                <a:spcPct val="90000"/>
              </a:lnSpc>
            </a:pPr>
            <a:r>
              <a:rPr sz="2400" b="1" dirty="0">
                <a:latin typeface="Times New Roman" panose="02020603050405020304" pitchFamily="18" charset="0"/>
              </a:rPr>
              <a:t>Management-oriented:</a:t>
            </a:r>
            <a:r>
              <a:rPr sz="2400" dirty="0">
                <a:latin typeface="Times New Roman" panose="02020603050405020304" pitchFamily="18" charset="0"/>
              </a:rPr>
              <a:t> The basic objective of MIS is to provide information support to  the management in the organization for decision making. </a:t>
            </a:r>
            <a:endParaRPr sz="2400" dirty="0">
              <a:latin typeface="Times New Roman" panose="02020603050405020304" pitchFamily="18" charset="0"/>
            </a:endParaRPr>
          </a:p>
          <a:p>
            <a:pPr algn="ctr" eaLnBrk="1" hangingPunct="1">
              <a:lnSpc>
                <a:spcPct val="90000"/>
              </a:lnSpc>
            </a:pPr>
            <a:r>
              <a:rPr sz="2400" b="1" dirty="0">
                <a:latin typeface="Times New Roman" panose="02020603050405020304" pitchFamily="18" charset="0"/>
              </a:rPr>
              <a:t>Management directed:</a:t>
            </a:r>
            <a:r>
              <a:rPr sz="2400" dirty="0">
                <a:latin typeface="Times New Roman" panose="02020603050405020304" pitchFamily="18" charset="0"/>
              </a:rPr>
              <a:t> When MIS is management-oriented, it should be directed by the management because it is the management who tells their needs and requirements more effectively than anybody else. </a:t>
            </a:r>
            <a:endParaRPr sz="2400" dirty="0">
              <a:latin typeface="Times New Roman" panose="02020603050405020304" pitchFamily="18" charset="0"/>
            </a:endParaRPr>
          </a:p>
          <a:p>
            <a:pPr algn="ctr" eaLnBrk="1" hangingPunct="1">
              <a:lnSpc>
                <a:spcPct val="90000"/>
              </a:lnSpc>
            </a:pPr>
            <a:r>
              <a:rPr sz="2400" b="1" dirty="0">
                <a:latin typeface="Times New Roman" panose="02020603050405020304" pitchFamily="18" charset="0"/>
              </a:rPr>
              <a:t>Integrated:</a:t>
            </a:r>
            <a:r>
              <a:rPr sz="2400" dirty="0">
                <a:latin typeface="Times New Roman" panose="02020603050405020304" pitchFamily="18" charset="0"/>
              </a:rPr>
              <a:t> It means a comprehensive or complete view of all the subsystems in the organization of a company. </a:t>
            </a:r>
            <a:endParaRPr sz="2400" dirty="0">
              <a:latin typeface="Times New Roman" panose="02020603050405020304" pitchFamily="18" charset="0"/>
            </a:endParaRPr>
          </a:p>
          <a:p>
            <a:pPr eaLnBrk="1" hangingPunct="1">
              <a:lnSpc>
                <a:spcPct val="90000"/>
              </a:lnSpc>
            </a:pPr>
            <a:endParaRPr sz="2200" dirty="0"/>
          </a:p>
        </p:txBody>
      </p:sp>
      <p:sp>
        <p:nvSpPr>
          <p:cNvPr id="11268" name="3 Slayt Numarası Yer Tutucusu"/>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fld id="{9A0DB2DC-4C9A-4742-B13C-FB6460FD3503}" type="slidenum">
              <a:rPr lang="tr-TR" sz="1400" dirty="0"/>
            </a:fld>
            <a:endParaRPr lang="tr-TR" sz="1400" dirty="0"/>
          </a:p>
        </p:txBody>
      </p:sp>
    </p:spTree>
  </p:cSld>
  <p:clrMapOvr>
    <a:masterClrMapping/>
  </p:clrMapOvr>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Studio</Template>
  <TotalTime>0</TotalTime>
  <Words>9095</Words>
  <Application>WPS Presentation</Application>
  <PresentationFormat>Ekran Gösterisi (4:3)</PresentationFormat>
  <Paragraphs>234</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Times New Roman</vt:lpstr>
      <vt:lpstr>Arial Black</vt:lpstr>
      <vt:lpstr>Microsoft YaHei</vt:lpstr>
      <vt:lpstr>Arial Unicode MS</vt:lpstr>
      <vt:lpstr>Calibri</vt:lpstr>
      <vt:lpstr>Studio</vt:lpstr>
      <vt:lpstr>MANAGEMENT INFORMATION SYSTEM</vt:lpstr>
      <vt:lpstr>Content</vt:lpstr>
      <vt:lpstr>Meaning Of Information Systems</vt:lpstr>
      <vt:lpstr>PowerPoint 演示文稿</vt:lpstr>
      <vt:lpstr>PowerPoint 演示文稿</vt:lpstr>
      <vt:lpstr>PowerPoint 演示文稿</vt:lpstr>
      <vt:lpstr>Role Of MIS </vt:lpstr>
      <vt:lpstr>PowerPoint 演示文稿</vt:lpstr>
      <vt:lpstr>Characteristics of MIS </vt:lpstr>
      <vt:lpstr>PowerPoint 演示文稿</vt:lpstr>
      <vt:lpstr>PowerPoint 演示文稿</vt:lpstr>
      <vt:lpstr>Features of MIS </vt:lpstr>
      <vt:lpstr>Components of MIS</vt:lpstr>
      <vt:lpstr>PowerPoint 演示文稿</vt:lpstr>
      <vt:lpstr>PowerPoint 演示文稿</vt:lpstr>
      <vt:lpstr>PowerPoint 演示文稿</vt:lpstr>
      <vt:lpstr>Aim of Management Information System</vt:lpstr>
      <vt:lpstr>Types Of MIS </vt:lpstr>
      <vt:lpstr>Elements of MIS </vt:lpstr>
      <vt:lpstr>Outputs Of a MIS</vt:lpstr>
      <vt:lpstr>PowerPoint 演示文稿</vt:lpstr>
      <vt:lpstr>Benefits of MIS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Dokuz Eylül Üniversitesi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dc:title>
  <dc:creator>ders</dc:creator>
  <cp:lastModifiedBy>vidya</cp:lastModifiedBy>
  <cp:revision>21</cp:revision>
  <dcterms:created xsi:type="dcterms:W3CDTF">2011-03-15T08:21:00Z</dcterms:created>
  <dcterms:modified xsi:type="dcterms:W3CDTF">2019-07-13T04:44:57Z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