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31" r:id="rId2"/>
    <p:sldId id="332" r:id="rId3"/>
    <p:sldId id="333" r:id="rId4"/>
    <p:sldId id="334" r:id="rId5"/>
    <p:sldId id="339" r:id="rId6"/>
    <p:sldId id="483" r:id="rId7"/>
    <p:sldId id="770" r:id="rId8"/>
    <p:sldId id="666" r:id="rId9"/>
    <p:sldId id="669" r:id="rId10"/>
    <p:sldId id="771" r:id="rId11"/>
    <p:sldId id="667" r:id="rId12"/>
    <p:sldId id="335" r:id="rId13"/>
    <p:sldId id="668" r:id="rId14"/>
    <p:sldId id="670" r:id="rId15"/>
    <p:sldId id="336" r:id="rId16"/>
    <p:sldId id="484" r:id="rId17"/>
    <p:sldId id="337" r:id="rId18"/>
    <p:sldId id="340" r:id="rId19"/>
    <p:sldId id="485" r:id="rId20"/>
    <p:sldId id="486" r:id="rId21"/>
    <p:sldId id="772" r:id="rId22"/>
    <p:sldId id="671" r:id="rId23"/>
    <p:sldId id="672" r:id="rId24"/>
    <p:sldId id="773" r:id="rId25"/>
    <p:sldId id="487" r:id="rId26"/>
    <p:sldId id="488" r:id="rId27"/>
    <p:sldId id="774" r:id="rId28"/>
    <p:sldId id="673" r:id="rId29"/>
    <p:sldId id="674" r:id="rId30"/>
    <p:sldId id="675" r:id="rId31"/>
    <p:sldId id="33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9900FF"/>
    <a:srgbClr val="6600FF"/>
    <a:srgbClr val="6600CC"/>
    <a:srgbClr val="FF9900"/>
    <a:srgbClr val="000099"/>
    <a:srgbClr val="0000CC"/>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77143" autoAdjust="0"/>
  </p:normalViewPr>
  <p:slideViewPr>
    <p:cSldViewPr>
      <p:cViewPr varScale="1">
        <p:scale>
          <a:sx n="59" d="100"/>
          <a:sy n="59" d="100"/>
        </p:scale>
        <p:origin x="-1614" y="-90"/>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10/22/2014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Competitive Advantage: </a:t>
            </a:r>
            <a:r>
              <a:rPr lang="en-US" dirty="0" smtClean="0"/>
              <a:t>any assets that provide an organization with an edge against its competitors in some measure such as cost, quality, or speed. It also helps an organization to control a market and to accrue larger-than-average profits.</a:t>
            </a:r>
          </a:p>
          <a:p>
            <a:r>
              <a:rPr lang="en-US" sz="1200" b="1" i="0" u="none" strike="noStrike" kern="1200" baseline="0" dirty="0" smtClean="0">
                <a:solidFill>
                  <a:schemeClr val="tx1"/>
                </a:solidFill>
                <a:latin typeface="+mn-lt"/>
                <a:ea typeface="+mn-ea"/>
                <a:cs typeface="+mn-cs"/>
              </a:rPr>
              <a:t>Business Environment: </a:t>
            </a:r>
            <a:r>
              <a:rPr lang="en-US" sz="1200" b="0" i="0" u="none" strike="noStrike" kern="1200" baseline="0" dirty="0" smtClean="0">
                <a:solidFill>
                  <a:schemeClr val="tx1"/>
                </a:solidFill>
                <a:latin typeface="+mn-lt"/>
                <a:ea typeface="+mn-ea"/>
                <a:cs typeface="+mn-cs"/>
              </a:rPr>
              <a:t>the combination of social, legal, economic, physical, and political factors in which businesses conduct their operations. Significant changes in any of these factors are likely to create </a:t>
            </a:r>
            <a:r>
              <a:rPr lang="en-US" sz="1200" b="1" i="0" u="none" strike="noStrike" kern="1200" baseline="0" dirty="0" smtClean="0">
                <a:solidFill>
                  <a:schemeClr val="tx1"/>
                </a:solidFill>
                <a:latin typeface="+mn-lt"/>
                <a:ea typeface="+mn-ea"/>
                <a:cs typeface="+mn-cs"/>
              </a:rPr>
              <a:t>Business Pressures </a:t>
            </a:r>
            <a:r>
              <a:rPr lang="en-US" sz="1200" b="0" i="0" u="none" strike="noStrike" kern="1200" baseline="0" dirty="0" smtClean="0">
                <a:solidFill>
                  <a:schemeClr val="tx1"/>
                </a:solidFill>
                <a:latin typeface="+mn-lt"/>
                <a:ea typeface="+mn-ea"/>
                <a:cs typeface="+mn-cs"/>
              </a:rPr>
              <a:t>on organizations.</a:t>
            </a:r>
            <a:endParaRPr lang="en-US" dirty="0" smtClean="0"/>
          </a:p>
          <a:p>
            <a:r>
              <a:rPr lang="en-US" b="1" dirty="0" smtClean="0"/>
              <a:t>Organizations Responses: </a:t>
            </a:r>
            <a:r>
              <a:rPr lang="en-US" dirty="0" smtClean="0"/>
              <a:t>Organizations respond to the various pressures by implementing Information Technology (IT) such as strategic systems, customer focus, make-to-order and mass customization, and e-business.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5</a:t>
            </a:fld>
            <a:endParaRPr lang="en-US"/>
          </a:p>
        </p:txBody>
      </p:sp>
    </p:spTree>
    <p:extLst>
      <p:ext uri="{BB962C8B-B14F-4D97-AF65-F5344CB8AC3E}">
        <p14:creationId xmlns:p14="http://schemas.microsoft.com/office/powerpoint/2010/main" val="2367887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Threat of Entry of New Competitors: </a:t>
            </a:r>
            <a:r>
              <a:rPr lang="en-US" dirty="0" smtClean="0"/>
              <a:t>The threat that new competitors will enter your market is high when entry is easy and low when there are significant barriers to entry.</a:t>
            </a:r>
          </a:p>
          <a:p>
            <a:r>
              <a:rPr lang="en-US" b="1" dirty="0" smtClean="0"/>
              <a:t>Bargaining Power of Suppliers:</a:t>
            </a:r>
            <a:r>
              <a:rPr lang="en-US" dirty="0" smtClean="0"/>
              <a:t> Supplier power is high when buyers have few choices from whom to buy and low when buyers have many choices.</a:t>
            </a:r>
          </a:p>
          <a:p>
            <a:r>
              <a:rPr lang="en-US" b="1" dirty="0" smtClean="0"/>
              <a:t>Bargaining Power of Customers (Buyers): </a:t>
            </a:r>
            <a:r>
              <a:rPr lang="en-US" dirty="0" smtClean="0"/>
              <a:t>Buyer power is high when buyers have many choices from whom to buy and low when buyers have few choices.</a:t>
            </a:r>
          </a:p>
          <a:p>
            <a:r>
              <a:rPr lang="en-US" b="1" dirty="0" smtClean="0"/>
              <a:t>Threat of Substitute Products or Services: </a:t>
            </a:r>
            <a:r>
              <a:rPr lang="en-US" dirty="0" smtClean="0"/>
              <a:t>If there are many alternatives to an organization’s products or services, then the threat of substitutes is high. If there are few alternatives, then the threat is low.</a:t>
            </a:r>
          </a:p>
          <a:p>
            <a:r>
              <a:rPr lang="en-US" b="1" dirty="0" smtClean="0"/>
              <a:t>Rivalry Among Existing Firms: </a:t>
            </a:r>
            <a:r>
              <a:rPr lang="en-US" dirty="0" smtClean="0"/>
              <a:t>The threat from rivalry is high when there is intense competition among many firms in an industry. The threat is low when the competition is among fewer firms and is not as intense.</a:t>
            </a:r>
          </a:p>
          <a:p>
            <a:r>
              <a:rPr lang="en-US" dirty="0" smtClean="0"/>
              <a:t>---------------------</a:t>
            </a:r>
          </a:p>
          <a:p>
            <a:r>
              <a:rPr lang="en-US" b="1" dirty="0" smtClean="0"/>
              <a:t>Barrier to Entry: </a:t>
            </a:r>
            <a:r>
              <a:rPr lang="en-US" dirty="0" smtClean="0"/>
              <a:t>a product or service feature that customers have learned to expect from organizations in a certain industry. A competing organization must offer this feature in order to survive in the marketplace (e.g., legal requirements such as admission to the bar to practice law).</a:t>
            </a:r>
          </a:p>
          <a:p>
            <a:r>
              <a:rPr lang="en-US" b="1" dirty="0" smtClean="0"/>
              <a:t>Switching Costs: </a:t>
            </a:r>
            <a:r>
              <a:rPr lang="en-US" dirty="0" smtClean="0"/>
              <a:t>the costs, in money and time, imposed by a decision to buy elsewhere (e.g., contracts with smartphone providers).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19</a:t>
            </a:fld>
            <a:endParaRPr lang="en-US"/>
          </a:p>
        </p:txBody>
      </p:sp>
    </p:spTree>
    <p:extLst>
      <p:ext uri="{BB962C8B-B14F-4D97-AF65-F5344CB8AC3E}">
        <p14:creationId xmlns:p14="http://schemas.microsoft.com/office/powerpoint/2010/main" val="258280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Value Chain: </a:t>
            </a:r>
            <a:r>
              <a:rPr lang="en-US" dirty="0" smtClean="0"/>
              <a:t>a sequence of activities through which the organization’s inputs, whatever they are, are transformed into more valuable outputs, whatever they are.</a:t>
            </a:r>
          </a:p>
          <a:p>
            <a:r>
              <a:rPr lang="en-US" b="1" dirty="0" smtClean="0"/>
              <a:t>Value System: </a:t>
            </a:r>
            <a:r>
              <a:rPr lang="en-US" dirty="0" smtClean="0"/>
              <a:t>includes the suppliers that provide the inputs necessary to the firm along with their value chains. After the firm creates products, these products pass through the value chains of distributors (which also have their own value chains), all the way to the customers. All parts of these chains are included in the value system.</a:t>
            </a:r>
          </a:p>
          <a:p>
            <a:r>
              <a:rPr lang="en-US" dirty="0" smtClean="0"/>
              <a:t>-------------------</a:t>
            </a:r>
          </a:p>
          <a:p>
            <a:r>
              <a:rPr lang="en-US" b="1" dirty="0" smtClean="0"/>
              <a:t>Two Categories of Organization Activities in the Value Chain:</a:t>
            </a:r>
          </a:p>
          <a:p>
            <a:r>
              <a:rPr lang="en-US" b="1" i="1" dirty="0" smtClean="0"/>
              <a:t>Primary Activities: </a:t>
            </a:r>
            <a:r>
              <a:rPr lang="en-US" dirty="0" smtClean="0"/>
              <a:t>relate to the production and distribution of the firm’s products and services. These activities create value for which customers are willing to pay.</a:t>
            </a:r>
          </a:p>
          <a:p>
            <a:r>
              <a:rPr lang="en-US" b="1" i="1" dirty="0" smtClean="0"/>
              <a:t>Support activities: </a:t>
            </a:r>
            <a:r>
              <a:rPr lang="en-US" dirty="0" smtClean="0"/>
              <a:t>contribute to the firm’s competitive advantage by supporting the primary activities, but do not add value directly to the firm’s products or services.</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20</a:t>
            </a:fld>
            <a:endParaRPr lang="en-US"/>
          </a:p>
        </p:txBody>
      </p:sp>
    </p:spTree>
    <p:extLst>
      <p:ext uri="{BB962C8B-B14F-4D97-AF65-F5344CB8AC3E}">
        <p14:creationId xmlns:p14="http://schemas.microsoft.com/office/powerpoint/2010/main" val="2232386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Five Sequenced Primary Activities of Typical Manufacturing Companies:</a:t>
            </a:r>
          </a:p>
          <a:p>
            <a:pPr marL="228600" indent="-228600">
              <a:buFont typeface="+mj-lt"/>
              <a:buAutoNum type="arabicPeriod"/>
            </a:pPr>
            <a:r>
              <a:rPr lang="en-US" dirty="0" smtClean="0"/>
              <a:t>Inbound logistics (inputs)</a:t>
            </a:r>
          </a:p>
          <a:p>
            <a:pPr marL="228600" indent="-228600">
              <a:buFont typeface="+mj-lt"/>
              <a:buAutoNum type="arabicPeriod"/>
            </a:pPr>
            <a:r>
              <a:rPr lang="en-US" dirty="0" smtClean="0"/>
              <a:t>Operations (manufacturing and testing)</a:t>
            </a:r>
          </a:p>
          <a:p>
            <a:pPr marL="228600" indent="-228600">
              <a:buFont typeface="+mj-lt"/>
              <a:buAutoNum type="arabicPeriod"/>
            </a:pPr>
            <a:r>
              <a:rPr lang="en-US" dirty="0" smtClean="0"/>
              <a:t>Outbound logistics (storage and distribution)</a:t>
            </a:r>
          </a:p>
          <a:p>
            <a:pPr marL="228600" indent="-228600">
              <a:buFont typeface="+mj-lt"/>
              <a:buAutoNum type="arabicPeriod"/>
            </a:pPr>
            <a:r>
              <a:rPr lang="en-US" dirty="0" smtClean="0"/>
              <a:t>Marketing and sales</a:t>
            </a:r>
          </a:p>
          <a:p>
            <a:pPr marL="228600" indent="-228600">
              <a:buFont typeface="+mj-lt"/>
              <a:buAutoNum type="arabicPeriod"/>
            </a:pPr>
            <a:r>
              <a:rPr lang="en-US" dirty="0" smtClean="0"/>
              <a:t>Services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22</a:t>
            </a:fld>
            <a:endParaRPr lang="en-US"/>
          </a:p>
        </p:txBody>
      </p:sp>
    </p:spTree>
    <p:extLst>
      <p:ext uri="{BB962C8B-B14F-4D97-AF65-F5344CB8AC3E}">
        <p14:creationId xmlns:p14="http://schemas.microsoft.com/office/powerpoint/2010/main" val="3508817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Value Chain Support Activities Typically Include:</a:t>
            </a:r>
          </a:p>
          <a:p>
            <a:pPr marL="171450" indent="-171450">
              <a:buFont typeface="Arial" panose="020B0604020202020204" pitchFamily="34" charset="0"/>
              <a:buChar char="•"/>
            </a:pPr>
            <a:r>
              <a:rPr lang="en-US" dirty="0" smtClean="0"/>
              <a:t>The firm’s infrastructure (accounting, finance, management)</a:t>
            </a:r>
          </a:p>
          <a:p>
            <a:pPr marL="171450" indent="-171450">
              <a:buFont typeface="Arial" panose="020B0604020202020204" pitchFamily="34" charset="0"/>
              <a:buChar char="•"/>
            </a:pPr>
            <a:r>
              <a:rPr lang="en-US" dirty="0" smtClean="0"/>
              <a:t>Human resources management</a:t>
            </a:r>
          </a:p>
          <a:p>
            <a:pPr marL="171450" indent="-171450">
              <a:buFont typeface="Arial" panose="020B0604020202020204" pitchFamily="34" charset="0"/>
              <a:buChar char="•"/>
            </a:pPr>
            <a:r>
              <a:rPr lang="en-US" dirty="0" smtClean="0"/>
              <a:t>Product and technology development (R&amp;D)</a:t>
            </a:r>
          </a:p>
          <a:p>
            <a:pPr marL="171450" indent="-171450">
              <a:buFont typeface="Arial" panose="020B0604020202020204" pitchFamily="34" charset="0"/>
              <a:buChar char="•"/>
            </a:pPr>
            <a:r>
              <a:rPr lang="en-US" dirty="0" smtClean="0"/>
              <a:t>Procurement</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23</a:t>
            </a:fld>
            <a:endParaRPr lang="en-US"/>
          </a:p>
        </p:txBody>
      </p:sp>
    </p:spTree>
    <p:extLst>
      <p:ext uri="{BB962C8B-B14F-4D97-AF65-F5344CB8AC3E}">
        <p14:creationId xmlns:p14="http://schemas.microsoft.com/office/powerpoint/2010/main" val="3058636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Competitive Advantage Strategies:</a:t>
            </a:r>
          </a:p>
          <a:p>
            <a:pPr marL="228600" indent="-228600">
              <a:buFont typeface="+mj-lt"/>
              <a:buAutoNum type="arabicPeriod"/>
            </a:pPr>
            <a:r>
              <a:rPr lang="en-US" b="1" dirty="0" smtClean="0"/>
              <a:t>Cost leadership strategy: </a:t>
            </a:r>
            <a:r>
              <a:rPr lang="en-US" dirty="0" smtClean="0"/>
              <a:t>Produce products and/or services at the lowest cost in the industry (e.g., Walmart’s automatic inventory replenishment system).</a:t>
            </a:r>
          </a:p>
          <a:p>
            <a:pPr marL="228600" indent="-228600">
              <a:buFont typeface="+mj-lt"/>
              <a:buAutoNum type="arabicPeriod"/>
            </a:pPr>
            <a:r>
              <a:rPr lang="en-US" b="1" dirty="0" smtClean="0"/>
              <a:t>Differentiation Strategy: </a:t>
            </a:r>
            <a:r>
              <a:rPr lang="en-US" dirty="0" smtClean="0"/>
              <a:t>Offering different products, services, or product features than your competitors (e.g., Southwest Airlines has differentiated itself as a low-cost, short-haul, express airline).</a:t>
            </a:r>
          </a:p>
          <a:p>
            <a:pPr marL="228600" indent="-228600">
              <a:buFont typeface="+mj-lt"/>
              <a:buAutoNum type="arabicPeriod"/>
            </a:pPr>
            <a:r>
              <a:rPr lang="en-US" b="1" dirty="0" smtClean="0"/>
              <a:t>Innovation Strategy: </a:t>
            </a:r>
            <a:r>
              <a:rPr lang="en-US" dirty="0" smtClean="0"/>
              <a:t>Introduce new products and services, add new features to existing products and services, or develop new ways to produce them (Classic Example: the first introduction of automated teller machines (ATMs) by Citibank).</a:t>
            </a:r>
          </a:p>
          <a:p>
            <a:pPr marL="228600" indent="-228600">
              <a:buFont typeface="+mj-lt"/>
              <a:buAutoNum type="arabicPeriod"/>
            </a:pPr>
            <a:r>
              <a:rPr lang="en-US" b="1" dirty="0" smtClean="0"/>
              <a:t>Operational Effectiveness Strategy: </a:t>
            </a:r>
            <a:r>
              <a:rPr lang="en-US" dirty="0" smtClean="0"/>
              <a:t>Improve the manner in which a firm executes its internal business processes so that it performs these activities more effectively than its rivals. Such improvements increase quality, productivity, and employee and customer satisfaction while decreasing time to market.</a:t>
            </a:r>
          </a:p>
          <a:p>
            <a:pPr marL="228600" indent="-228600">
              <a:buFont typeface="+mj-lt"/>
              <a:buAutoNum type="arabicPeriod"/>
            </a:pPr>
            <a:r>
              <a:rPr lang="en-US" b="1" dirty="0" smtClean="0"/>
              <a:t>Customer Orientation Strategy: </a:t>
            </a:r>
            <a:r>
              <a:rPr lang="en-US" dirty="0" smtClean="0"/>
              <a:t>Concentrate on making customers happy. Web-based systems are particularly effective in this area because they can create a personalized, one-to-one relationship with each customer.</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25</a:t>
            </a:fld>
            <a:endParaRPr lang="en-US"/>
          </a:p>
        </p:txBody>
      </p:sp>
    </p:spTree>
    <p:extLst>
      <p:ext uri="{BB962C8B-B14F-4D97-AF65-F5344CB8AC3E}">
        <p14:creationId xmlns:p14="http://schemas.microsoft.com/office/powerpoint/2010/main" val="1016958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Business–Information Technology Alignment: </a:t>
            </a:r>
            <a:r>
              <a:rPr lang="en-US" dirty="0" smtClean="0"/>
              <a:t>IT function directly supports the business objectives of the organization through the tight integration of the IT function with the organization’s strategy, mission, and goals.</a:t>
            </a:r>
          </a:p>
          <a:p>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t>26</a:t>
            </a:fld>
            <a:endParaRPr lang="en-US"/>
          </a:p>
        </p:txBody>
      </p:sp>
    </p:spTree>
    <p:extLst>
      <p:ext uri="{BB962C8B-B14F-4D97-AF65-F5344CB8AC3E}">
        <p14:creationId xmlns:p14="http://schemas.microsoft.com/office/powerpoint/2010/main" val="1227083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Six Characteristics of Excellent Business-IT Alignment:</a:t>
            </a:r>
          </a:p>
          <a:p>
            <a:pPr marL="228600" indent="-228600">
              <a:buFont typeface="+mj-lt"/>
              <a:buAutoNum type="arabicPeriod"/>
            </a:pPr>
            <a:r>
              <a:rPr lang="en-US" dirty="0" smtClean="0"/>
              <a:t>Organizations view IT as an engine of innovation that continually transforms the business, often creating new revenue streams.</a:t>
            </a:r>
          </a:p>
          <a:p>
            <a:pPr marL="228600" indent="-228600">
              <a:buFont typeface="+mj-lt"/>
              <a:buAutoNum type="arabicPeriod"/>
            </a:pPr>
            <a:r>
              <a:rPr lang="en-US" dirty="0" smtClean="0"/>
              <a:t>Organizations view their internal and external customers and their customer service function as supremely important.</a:t>
            </a:r>
          </a:p>
          <a:p>
            <a:pPr marL="228600" indent="-228600">
              <a:buFont typeface="+mj-lt"/>
              <a:buAutoNum type="arabicPeriod"/>
            </a:pPr>
            <a:r>
              <a:rPr lang="en-US" dirty="0" smtClean="0"/>
              <a:t>Organizations rotate business and IT professionals across departments and job functions.</a:t>
            </a:r>
          </a:p>
          <a:p>
            <a:pPr marL="228600" indent="-228600">
              <a:buFont typeface="+mj-lt"/>
              <a:buAutoNum type="arabicPeriod"/>
            </a:pPr>
            <a:r>
              <a:rPr lang="en-US" dirty="0" smtClean="0"/>
              <a:t>Organizations provide overarching goals that are completely clear to each IT and business employee.</a:t>
            </a:r>
          </a:p>
          <a:p>
            <a:pPr marL="228600" indent="-228600">
              <a:buFont typeface="+mj-lt"/>
              <a:buAutoNum type="arabicPeriod"/>
            </a:pPr>
            <a:r>
              <a:rPr lang="en-US" dirty="0" smtClean="0"/>
              <a:t>Organizations ensure that IT employees understand how the company makes (or loses) money.</a:t>
            </a:r>
          </a:p>
          <a:p>
            <a:pPr marL="228600" indent="-228600">
              <a:buFont typeface="+mj-lt"/>
              <a:buAutoNum type="arabicPeriod"/>
            </a:pPr>
            <a:r>
              <a:rPr lang="en-US" dirty="0" smtClean="0"/>
              <a:t>Organizations create a vibrant and inclusive company culture.</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28</a:t>
            </a:fld>
            <a:endParaRPr lang="en-US"/>
          </a:p>
        </p:txBody>
      </p:sp>
    </p:spTree>
    <p:extLst>
      <p:ext uri="{BB962C8B-B14F-4D97-AF65-F5344CB8AC3E}">
        <p14:creationId xmlns:p14="http://schemas.microsoft.com/office/powerpoint/2010/main" val="1412791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Six Characteristics of Excellent Business-IT Alignment:</a:t>
            </a:r>
          </a:p>
          <a:p>
            <a:pPr marL="228600" indent="-228600">
              <a:buFont typeface="+mj-lt"/>
              <a:buAutoNum type="arabicPeriod"/>
            </a:pPr>
            <a:r>
              <a:rPr lang="en-US" dirty="0" smtClean="0"/>
              <a:t>Organizations view IT as an engine of innovation that continually transforms the business, often creating new revenue streams.</a:t>
            </a:r>
          </a:p>
          <a:p>
            <a:pPr marL="228600" indent="-228600">
              <a:buFont typeface="+mj-lt"/>
              <a:buAutoNum type="arabicPeriod"/>
            </a:pPr>
            <a:r>
              <a:rPr lang="en-US" dirty="0" smtClean="0"/>
              <a:t>Organizations view their internal and external customers and their customer service function as supremely important.</a:t>
            </a:r>
          </a:p>
          <a:p>
            <a:pPr marL="228600" indent="-228600">
              <a:buFont typeface="+mj-lt"/>
              <a:buAutoNum type="arabicPeriod"/>
            </a:pPr>
            <a:r>
              <a:rPr lang="en-US" dirty="0" smtClean="0"/>
              <a:t>Organizations rotate business and IT professionals across departments and job functions.</a:t>
            </a:r>
          </a:p>
          <a:p>
            <a:pPr marL="228600" indent="-228600">
              <a:buFont typeface="+mj-lt"/>
              <a:buAutoNum type="arabicPeriod"/>
            </a:pPr>
            <a:r>
              <a:rPr lang="en-US" dirty="0" smtClean="0"/>
              <a:t>Organizations provide overarching goals that are completely clear to each IT and business employee.</a:t>
            </a:r>
          </a:p>
          <a:p>
            <a:pPr marL="228600" indent="-228600">
              <a:buFont typeface="+mj-lt"/>
              <a:buAutoNum type="arabicPeriod"/>
            </a:pPr>
            <a:r>
              <a:rPr lang="en-US" dirty="0" smtClean="0"/>
              <a:t>Organizations ensure that IT employees understand how the company makes (or loses) money.</a:t>
            </a:r>
          </a:p>
          <a:p>
            <a:pPr marL="228600" indent="-228600">
              <a:buFont typeface="+mj-lt"/>
              <a:buAutoNum type="arabicPeriod"/>
            </a:pPr>
            <a:r>
              <a:rPr lang="en-US" dirty="0" smtClean="0"/>
              <a:t>Organizations create a vibrant and inclusive company culture.</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29</a:t>
            </a:fld>
            <a:endParaRPr lang="en-US"/>
          </a:p>
        </p:txBody>
      </p:sp>
    </p:spTree>
    <p:extLst>
      <p:ext uri="{BB962C8B-B14F-4D97-AF65-F5344CB8AC3E}">
        <p14:creationId xmlns:p14="http://schemas.microsoft.com/office/powerpoint/2010/main" val="1412791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Six Characteristics of Excellent Business-IT Alignment:</a:t>
            </a:r>
          </a:p>
          <a:p>
            <a:pPr marL="228600" indent="-228600">
              <a:buFont typeface="+mj-lt"/>
              <a:buAutoNum type="arabicPeriod"/>
            </a:pPr>
            <a:r>
              <a:rPr lang="en-US" dirty="0" smtClean="0"/>
              <a:t>Organizations view IT as an engine of innovation that continually transforms the business, often creating new revenue streams.</a:t>
            </a:r>
          </a:p>
          <a:p>
            <a:pPr marL="228600" indent="-228600">
              <a:buFont typeface="+mj-lt"/>
              <a:buAutoNum type="arabicPeriod"/>
            </a:pPr>
            <a:r>
              <a:rPr lang="en-US" dirty="0" smtClean="0"/>
              <a:t>Organizations view their internal and external customers and their customer service function as supremely important.</a:t>
            </a:r>
          </a:p>
          <a:p>
            <a:pPr marL="228600" indent="-228600">
              <a:buFont typeface="+mj-lt"/>
              <a:buAutoNum type="arabicPeriod"/>
            </a:pPr>
            <a:r>
              <a:rPr lang="en-US" dirty="0" smtClean="0"/>
              <a:t>Organizations rotate business and IT professionals across departments and job functions.</a:t>
            </a:r>
          </a:p>
          <a:p>
            <a:pPr marL="228600" indent="-228600">
              <a:buFont typeface="+mj-lt"/>
              <a:buAutoNum type="arabicPeriod"/>
            </a:pPr>
            <a:r>
              <a:rPr lang="en-US" dirty="0" smtClean="0"/>
              <a:t>Organizations provide overarching goals that are completely clear to each IT and business employee.</a:t>
            </a:r>
          </a:p>
          <a:p>
            <a:pPr marL="228600" indent="-228600">
              <a:buFont typeface="+mj-lt"/>
              <a:buAutoNum type="arabicPeriod"/>
            </a:pPr>
            <a:r>
              <a:rPr lang="en-US" dirty="0" smtClean="0"/>
              <a:t>Organizations ensure that IT employees understand how the company makes (or loses) money.</a:t>
            </a:r>
          </a:p>
          <a:p>
            <a:pPr marL="228600" indent="-228600">
              <a:buFont typeface="+mj-lt"/>
              <a:buAutoNum type="arabicPeriod"/>
            </a:pPr>
            <a:r>
              <a:rPr lang="en-US" dirty="0" smtClean="0"/>
              <a:t>Organizations create a vibrant and inclusive company culture.</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30</a:t>
            </a:fld>
            <a:endParaRPr lang="en-US"/>
          </a:p>
        </p:txBody>
      </p:sp>
    </p:spTree>
    <p:extLst>
      <p:ext uri="{BB962C8B-B14F-4D97-AF65-F5344CB8AC3E}">
        <p14:creationId xmlns:p14="http://schemas.microsoft.com/office/powerpoint/2010/main" val="141279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Market Pressures: </a:t>
            </a:r>
            <a:r>
              <a:rPr lang="en-US" dirty="0" smtClean="0"/>
              <a:t>business pressures generated by the global economy, intense competition, the changing nature of the workforce, and powerful customers.</a:t>
            </a:r>
          </a:p>
          <a:p>
            <a:r>
              <a:rPr lang="en-US" b="1" dirty="0" smtClean="0"/>
              <a:t>Technology Pressures: </a:t>
            </a:r>
            <a:r>
              <a:rPr lang="en-US" dirty="0" smtClean="0"/>
              <a:t>business pressures caused by technological innovation and information overload.</a:t>
            </a:r>
          </a:p>
          <a:p>
            <a:r>
              <a:rPr lang="en-US" b="1" dirty="0" smtClean="0"/>
              <a:t>Societal/Political/Legal Pressures: </a:t>
            </a:r>
            <a:r>
              <a:rPr lang="en-US" dirty="0" smtClean="0"/>
              <a:t>business pressures related to social responsibility, government regulation/deregulation, spending for social programs, spending to protect against terrorism, and ethics.</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6</a:t>
            </a:fld>
            <a:endParaRPr lang="en-US"/>
          </a:p>
        </p:txBody>
      </p:sp>
    </p:spTree>
    <p:extLst>
      <p:ext uri="{BB962C8B-B14F-4D97-AF65-F5344CB8AC3E}">
        <p14:creationId xmlns:p14="http://schemas.microsoft.com/office/powerpoint/2010/main" val="13843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Globalization: </a:t>
            </a:r>
            <a:r>
              <a:rPr lang="en-US" dirty="0" smtClean="0"/>
              <a:t>the integration and interdependence of economic, social, cultural, and ecological facets of life, made possible by rapid advances in information technology.</a:t>
            </a:r>
          </a:p>
          <a:p>
            <a:r>
              <a:rPr lang="en-US" b="1" dirty="0" smtClean="0"/>
              <a:t>Changing Nature of the Workforce: </a:t>
            </a:r>
            <a:r>
              <a:rPr lang="en-US" dirty="0" smtClean="0"/>
              <a:t>The workforce, particularly in developed countries, is becoming more diversified. Increasing numbers of women, single parents, minorities, and persons with disabilities are now employed in all types of positions.</a:t>
            </a:r>
          </a:p>
          <a:p>
            <a:r>
              <a:rPr lang="en-US" b="1" dirty="0" smtClean="0"/>
              <a:t>Powerful Customers: </a:t>
            </a:r>
            <a:r>
              <a:rPr lang="en-US" dirty="0" smtClean="0"/>
              <a:t>consumer sophistication and expectations increase as customers become more knowledgeable about the products and services they acquire. Customers can use the Internet to find detailed information about products and services, to compare prices, and to purchase items at electronic auctions.</a:t>
            </a:r>
          </a:p>
        </p:txBody>
      </p:sp>
      <p:sp>
        <p:nvSpPr>
          <p:cNvPr id="4" name="Slide Number Placeholder 3"/>
          <p:cNvSpPr>
            <a:spLocks noGrp="1"/>
          </p:cNvSpPr>
          <p:nvPr>
            <p:ph type="sldNum" sz="quarter" idx="10"/>
          </p:nvPr>
        </p:nvSpPr>
        <p:spPr/>
        <p:txBody>
          <a:bodyPr/>
          <a:lstStyle/>
          <a:p>
            <a:fld id="{2CF41C25-7A1F-47FB-B705-003A328B9163}" type="slidenum">
              <a:rPr lang="en-US" smtClean="0"/>
              <a:t>8</a:t>
            </a:fld>
            <a:endParaRPr lang="en-US"/>
          </a:p>
        </p:txBody>
      </p:sp>
    </p:spTree>
    <p:extLst>
      <p:ext uri="{BB962C8B-B14F-4D97-AF65-F5344CB8AC3E}">
        <p14:creationId xmlns:p14="http://schemas.microsoft.com/office/powerpoint/2010/main" val="304262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Thomas Friedman --&gt; Three eras of globalization:</a:t>
            </a:r>
          </a:p>
          <a:p>
            <a:r>
              <a:rPr lang="en-US" b="1" dirty="0" smtClean="0"/>
              <a:t>Globalization 1.0:</a:t>
            </a:r>
          </a:p>
          <a:p>
            <a:r>
              <a:rPr lang="en-US" dirty="0" smtClean="0"/>
              <a:t>Timeframe: 1492 to 1800</a:t>
            </a:r>
          </a:p>
          <a:p>
            <a:r>
              <a:rPr lang="en-US" dirty="0" smtClean="0"/>
              <a:t>Distinct Focus: Countries</a:t>
            </a:r>
          </a:p>
          <a:p>
            <a:r>
              <a:rPr lang="en-US" dirty="0" smtClean="0"/>
              <a:t>Driver:  Brute Force, Braun</a:t>
            </a:r>
          </a:p>
          <a:p>
            <a:r>
              <a:rPr lang="en-US" b="1" dirty="0" smtClean="0"/>
              <a:t>Globalization 2.0:</a:t>
            </a:r>
          </a:p>
          <a:p>
            <a:r>
              <a:rPr lang="en-US" dirty="0" smtClean="0"/>
              <a:t>Timeframe: 1800 to 2000</a:t>
            </a:r>
          </a:p>
          <a:p>
            <a:r>
              <a:rPr lang="en-US" dirty="0" smtClean="0"/>
              <a:t>Distinct Focus: International Companies</a:t>
            </a:r>
          </a:p>
          <a:p>
            <a:r>
              <a:rPr lang="en-US" dirty="0" smtClean="0"/>
              <a:t>Driver:</a:t>
            </a:r>
          </a:p>
          <a:p>
            <a:r>
              <a:rPr lang="en-US" dirty="0" smtClean="0"/>
              <a:t>-- first half of this period --&gt; Falling Transportation Costs (Steam Engine/Railroads)</a:t>
            </a:r>
          </a:p>
          <a:p>
            <a:r>
              <a:rPr lang="en-US" dirty="0" smtClean="0"/>
              <a:t>-- second half of this period --&gt; Falling Telecommunication Costs (Telegraph, Telephone, Computer, Satellite, Fiber Optics, Internet)</a:t>
            </a:r>
          </a:p>
          <a:p>
            <a:r>
              <a:rPr lang="en-US" b="1" dirty="0" smtClean="0"/>
              <a:t>Globalization 3.0:</a:t>
            </a:r>
          </a:p>
          <a:p>
            <a:r>
              <a:rPr lang="en-US" dirty="0" smtClean="0"/>
              <a:t>Timeframe: 2000 to Present</a:t>
            </a:r>
          </a:p>
          <a:p>
            <a:r>
              <a:rPr lang="en-US" dirty="0" smtClean="0"/>
              <a:t>Distinct Focus: Groups and Individuals</a:t>
            </a:r>
          </a:p>
          <a:p>
            <a:r>
              <a:rPr lang="en-US" dirty="0" smtClean="0"/>
              <a:t>Driver:  Convergence of 10 forces (or Flatteners)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9</a:t>
            </a:fld>
            <a:endParaRPr lang="en-US"/>
          </a:p>
        </p:txBody>
      </p:sp>
    </p:spTree>
    <p:extLst>
      <p:ext uri="{BB962C8B-B14F-4D97-AF65-F5344CB8AC3E}">
        <p14:creationId xmlns:p14="http://schemas.microsoft.com/office/powerpoint/2010/main" val="178225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Fall of the Berlin Wall on November 9, 1989: </a:t>
            </a:r>
          </a:p>
          <a:p>
            <a:pPr marL="228600" indent="-228600">
              <a:buFont typeface="Arial" panose="020B0604020202020204" pitchFamily="34" charset="0"/>
              <a:buChar char="•"/>
            </a:pPr>
            <a:r>
              <a:rPr lang="en-US" dirty="0" smtClean="0"/>
              <a:t>Shifted the world toward free-market economies and away from centrally planned economies.</a:t>
            </a:r>
          </a:p>
          <a:p>
            <a:pPr marL="228600" indent="-228600">
              <a:buFont typeface="Arial" panose="020B0604020202020204" pitchFamily="34" charset="0"/>
              <a:buChar char="•"/>
            </a:pPr>
            <a:r>
              <a:rPr lang="en-US" dirty="0" smtClean="0"/>
              <a:t>Led to the emergence of the European Union and early thinking about the world as a single, global market.</a:t>
            </a:r>
          </a:p>
          <a:p>
            <a:pPr marL="0" indent="0">
              <a:buFont typeface="Arial" panose="020B0604020202020204" pitchFamily="34" charset="0"/>
              <a:buNone/>
            </a:pPr>
            <a:r>
              <a:rPr lang="en-US" b="1" dirty="0" smtClean="0"/>
              <a:t>Netscape goes public on August 9, 1995:</a:t>
            </a:r>
          </a:p>
          <a:p>
            <a:pPr marL="228600" indent="-228600">
              <a:buFont typeface="Arial" panose="020B0604020202020204" pitchFamily="34" charset="0"/>
              <a:buChar char="•"/>
            </a:pPr>
            <a:r>
              <a:rPr lang="en-US" dirty="0" smtClean="0"/>
              <a:t>Popularized the Internet and the World Wide Web.</a:t>
            </a:r>
          </a:p>
          <a:p>
            <a:pPr marL="0" indent="0">
              <a:buFont typeface="Arial" panose="020B0604020202020204" pitchFamily="34" charset="0"/>
              <a:buNone/>
            </a:pPr>
            <a:r>
              <a:rPr lang="en-US" b="1" dirty="0" smtClean="0"/>
              <a:t>Development of workflow software:</a:t>
            </a:r>
          </a:p>
          <a:p>
            <a:pPr marL="228600" indent="-228600">
              <a:buFont typeface="Arial" panose="020B0604020202020204" pitchFamily="34" charset="0"/>
              <a:buChar char="•"/>
            </a:pPr>
            <a:r>
              <a:rPr lang="en-US" dirty="0" smtClean="0"/>
              <a:t>Enabled computer applications to work with one another without human intervention.</a:t>
            </a:r>
          </a:p>
          <a:p>
            <a:pPr marL="228600" indent="-228600">
              <a:buFont typeface="Arial" panose="020B0604020202020204" pitchFamily="34" charset="0"/>
              <a:buChar char="•"/>
            </a:pPr>
            <a:r>
              <a:rPr lang="en-US" dirty="0" smtClean="0"/>
              <a:t>Enabled faster, closer collaboration and coordination among employees, regardless of their location.</a:t>
            </a:r>
          </a:p>
          <a:p>
            <a:pPr marL="0" indent="0">
              <a:buFont typeface="Arial" panose="020B0604020202020204" pitchFamily="34" charset="0"/>
              <a:buNone/>
            </a:pPr>
            <a:r>
              <a:rPr lang="en-US" b="1" dirty="0" smtClean="0"/>
              <a:t>Uploading:</a:t>
            </a:r>
          </a:p>
          <a:p>
            <a:pPr marL="228600" indent="-228600">
              <a:buFont typeface="Arial" panose="020B0604020202020204" pitchFamily="34" charset="0"/>
              <a:buChar char="•"/>
            </a:pPr>
            <a:r>
              <a:rPr lang="en-US" dirty="0" smtClean="0"/>
              <a:t>Empowered all Internet users to create content and put it on the Web.</a:t>
            </a:r>
          </a:p>
          <a:p>
            <a:pPr marL="228600" indent="-228600">
              <a:buFont typeface="Arial" panose="020B0604020202020204" pitchFamily="34" charset="0"/>
              <a:buChar char="•"/>
            </a:pPr>
            <a:r>
              <a:rPr lang="en-US" dirty="0" smtClean="0"/>
              <a:t>Led the transition from a passive approach to content to an active, participatory, collaborative approach.</a:t>
            </a:r>
          </a:p>
          <a:p>
            <a:pPr marL="0" indent="0">
              <a:buFont typeface="Arial" panose="020B0604020202020204" pitchFamily="34" charset="0"/>
              <a:buNone/>
            </a:pPr>
            <a:r>
              <a:rPr lang="en-US" b="1" dirty="0" smtClean="0"/>
              <a:t>Outsourcing:</a:t>
            </a:r>
          </a:p>
          <a:p>
            <a:pPr marL="228600" indent="-228600">
              <a:buFont typeface="Arial" panose="020B0604020202020204" pitchFamily="34" charset="0"/>
              <a:buChar char="•"/>
            </a:pPr>
            <a:r>
              <a:rPr lang="en-US" dirty="0" smtClean="0"/>
              <a:t>Contracting with an outside company to perform a </a:t>
            </a:r>
            <a:r>
              <a:rPr lang="en-US" dirty="0" err="1" smtClean="0"/>
              <a:t>specifi</a:t>
            </a:r>
            <a:r>
              <a:rPr lang="en-US" dirty="0" smtClean="0"/>
              <a:t> c function that your company was doing itself and then integrating their work back into your operation; for example, moving customer call centers to India.</a:t>
            </a:r>
          </a:p>
          <a:p>
            <a:pPr marL="0" indent="0">
              <a:buFont typeface="Arial" panose="020B0604020202020204" pitchFamily="34" charset="0"/>
              <a:buNone/>
            </a:pPr>
            <a:r>
              <a:rPr lang="en-US" b="1" dirty="0" smtClean="0"/>
              <a:t>Offshoring:</a:t>
            </a:r>
          </a:p>
          <a:p>
            <a:pPr marL="228600" indent="-228600">
              <a:buFont typeface="Arial" panose="020B0604020202020204" pitchFamily="34" charset="0"/>
              <a:buChar char="•"/>
            </a:pPr>
            <a:r>
              <a:rPr lang="en-US" dirty="0" smtClean="0"/>
              <a:t>Relocating an entire operation, or certain tasks, to another country; for example, moving an entire manufacturing operation to China.</a:t>
            </a:r>
          </a:p>
          <a:p>
            <a:pPr marL="0" indent="0">
              <a:buFont typeface="Arial" panose="020B0604020202020204" pitchFamily="34" charset="0"/>
              <a:buNone/>
            </a:pPr>
            <a:r>
              <a:rPr lang="en-US" b="1" dirty="0" smtClean="0"/>
              <a:t>Supply chaining:</a:t>
            </a:r>
          </a:p>
          <a:p>
            <a:pPr marL="228600" indent="-228600">
              <a:buFont typeface="Arial" panose="020B0604020202020204" pitchFamily="34" charset="0"/>
              <a:buChar char="•"/>
            </a:pPr>
            <a:r>
              <a:rPr lang="en-US" dirty="0" smtClean="0"/>
              <a:t>Technological revolution led to the creation of networks composed of companies, their suppliers, and their customers, all of which could collaborate and share information for increased efficiency.</a:t>
            </a:r>
          </a:p>
          <a:p>
            <a:pPr marL="0" indent="0">
              <a:buFont typeface="Arial" panose="020B0604020202020204" pitchFamily="34" charset="0"/>
              <a:buNone/>
            </a:pPr>
            <a:r>
              <a:rPr lang="en-US" b="1" dirty="0" smtClean="0"/>
              <a:t>Insourcing:</a:t>
            </a:r>
          </a:p>
          <a:p>
            <a:pPr marL="228600" indent="-228600">
              <a:buFont typeface="Arial" panose="020B0604020202020204" pitchFamily="34" charset="0"/>
              <a:buChar char="•"/>
            </a:pPr>
            <a:r>
              <a:rPr lang="en-US" dirty="0" smtClean="0"/>
              <a:t>Delegating operations or jobs within a business to another company that specializes in those operations; for example, Dell hires FedEx to “take over” Dell’s logistics process.</a:t>
            </a:r>
          </a:p>
          <a:p>
            <a:pPr marL="0" indent="0">
              <a:buFont typeface="Arial" panose="020B0604020202020204" pitchFamily="34" charset="0"/>
              <a:buNone/>
            </a:pPr>
            <a:r>
              <a:rPr lang="en-US" b="1" dirty="0" smtClean="0"/>
              <a:t>Informing:</a:t>
            </a:r>
          </a:p>
          <a:p>
            <a:pPr marL="228600" indent="-228600">
              <a:buFont typeface="Arial" panose="020B0604020202020204" pitchFamily="34" charset="0"/>
              <a:buChar char="•"/>
            </a:pPr>
            <a:r>
              <a:rPr lang="en-US" dirty="0" smtClean="0"/>
              <a:t>The ability to search for information, best illustrated by search engines.</a:t>
            </a:r>
          </a:p>
          <a:p>
            <a:pPr marL="0" indent="0">
              <a:buFont typeface="Arial" panose="020B0604020202020204" pitchFamily="34" charset="0"/>
              <a:buNone/>
            </a:pPr>
            <a:r>
              <a:rPr lang="en-US" b="1" dirty="0" smtClean="0"/>
              <a:t>The Steroids (computing, instant messaging and fi le sharing, wireless technologies, Voice over Internet Protocol, videoconferencing, and computer graphics):</a:t>
            </a:r>
          </a:p>
          <a:p>
            <a:pPr marL="228600" indent="-228600">
              <a:buFont typeface="Arial" panose="020B0604020202020204" pitchFamily="34" charset="0"/>
              <a:buChar char="•"/>
            </a:pPr>
            <a:r>
              <a:rPr lang="en-US" dirty="0" smtClean="0"/>
              <a:t>Technologies that amplify the other flatteners.</a:t>
            </a:r>
          </a:p>
          <a:p>
            <a:pPr marL="228600" indent="-228600">
              <a:buFont typeface="Arial" panose="020B0604020202020204" pitchFamily="34" charset="0"/>
              <a:buChar char="•"/>
            </a:pPr>
            <a:r>
              <a:rPr lang="en-US" dirty="0" smtClean="0"/>
              <a:t>Enable all forms of computing and collaboration to be digital, mobile, and personal.</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10</a:t>
            </a:fld>
            <a:endParaRPr lang="en-US"/>
          </a:p>
        </p:txBody>
      </p:sp>
    </p:spTree>
    <p:extLst>
      <p:ext uri="{BB962C8B-B14F-4D97-AF65-F5344CB8AC3E}">
        <p14:creationId xmlns:p14="http://schemas.microsoft.com/office/powerpoint/2010/main" val="620910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Technological Innovation and Obsolescence: </a:t>
            </a:r>
            <a:r>
              <a:rPr lang="en-US" dirty="0" smtClean="0"/>
              <a:t>Few and improved technologies rapidly create or support substitutes for products, alternative service options, and superb quality. As a result, today’s state-of-the-art products may be obsolete tomorrow.</a:t>
            </a:r>
          </a:p>
          <a:p>
            <a:r>
              <a:rPr lang="en-US" b="1" dirty="0" smtClean="0"/>
              <a:t>Information Overload: </a:t>
            </a:r>
            <a:r>
              <a:rPr lang="en-US" dirty="0" smtClean="0"/>
              <a:t>Internet and other telecommunications networks are bringing a flood of information to managers. To make decisions effectively and efficiently, managers must be able to access, navigate, and utilize these vast stores of data, information, and knowledge.</a:t>
            </a:r>
          </a:p>
        </p:txBody>
      </p:sp>
      <p:sp>
        <p:nvSpPr>
          <p:cNvPr id="4" name="Slide Number Placeholder 3"/>
          <p:cNvSpPr>
            <a:spLocks noGrp="1"/>
          </p:cNvSpPr>
          <p:nvPr>
            <p:ph type="sldNum" sz="quarter" idx="10"/>
          </p:nvPr>
        </p:nvSpPr>
        <p:spPr/>
        <p:txBody>
          <a:bodyPr/>
          <a:lstStyle/>
          <a:p>
            <a:fld id="{2CF41C25-7A1F-47FB-B705-003A328B9163}" type="slidenum">
              <a:rPr lang="en-US" smtClean="0"/>
              <a:t>11</a:t>
            </a:fld>
            <a:endParaRPr lang="en-US"/>
          </a:p>
        </p:txBody>
      </p:sp>
    </p:spTree>
    <p:extLst>
      <p:ext uri="{BB962C8B-B14F-4D97-AF65-F5344CB8AC3E}">
        <p14:creationId xmlns:p14="http://schemas.microsoft.com/office/powerpoint/2010/main" val="3593166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Social Responsibility: </a:t>
            </a:r>
            <a:r>
              <a:rPr lang="en-US" dirty="0" smtClean="0"/>
              <a:t>Social issues that affect businesses and individuals range from the state of the physical environment, to company and individual philanthropy, to education. Some corporations and individuals are willing to spend time and/or money to address various social problems. These efforts are known as organizational social responsibility or individual social responsibility.</a:t>
            </a:r>
          </a:p>
          <a:p>
            <a:r>
              <a:rPr lang="en-US" b="1" dirty="0" smtClean="0"/>
              <a:t>Compliance with Government Regulations: </a:t>
            </a:r>
            <a:r>
              <a:rPr lang="en-US" dirty="0" smtClean="0"/>
              <a:t>government regulations regarding health, safety, environmental protection, and equal opportunity. Businesses tend to view government regulations as expensive constraints on their activities. In general, government deregulation intensifies competition. In the wake of 9/11 and numerous corporate scandals, the U.S. government passed many new laws, including the Sarbanes–Oxley Act, the USA PATRIOT Act, the Gramm–Leach–Bliley Act, and the Health Insurance Portability and Accountability Act (HIPAA).</a:t>
            </a:r>
          </a:p>
          <a:p>
            <a:r>
              <a:rPr lang="en-US" b="1" dirty="0" smtClean="0"/>
              <a:t>Protection Against Terrorist Attacks: </a:t>
            </a:r>
            <a:r>
              <a:rPr lang="en-US" dirty="0" smtClean="0"/>
              <a:t>Since September 11, 2001, organizations have been under increased pressure to protect themselves against terrorist attacks. In addition, employees who are in the military reserves have been called up for active duty, creating personnel problems. Information technology can help protect businesses by providing security systems and possibly identifying patterns of behavior associated with terrorist activities, including </a:t>
            </a:r>
            <a:r>
              <a:rPr lang="en-US" dirty="0" err="1" smtClean="0"/>
              <a:t>cyberattacks</a:t>
            </a:r>
            <a:r>
              <a:rPr lang="en-US" dirty="0" smtClean="0"/>
              <a:t>.</a:t>
            </a:r>
          </a:p>
          <a:p>
            <a:r>
              <a:rPr lang="en-US" b="1" dirty="0" smtClean="0"/>
              <a:t>Ethical Issues: </a:t>
            </a:r>
            <a:r>
              <a:rPr lang="en-US" dirty="0" smtClean="0"/>
              <a:t>Ethics relates to general standards of right and wrong. Information ethics relates specifically to standards of right and wrong in information processing practices. Ethical issues are very important because, if handled poorly, they can damage an organization’s image and destroy its employees’ morale.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13</a:t>
            </a:fld>
            <a:endParaRPr lang="en-US"/>
          </a:p>
        </p:txBody>
      </p:sp>
    </p:spTree>
    <p:extLst>
      <p:ext uri="{BB962C8B-B14F-4D97-AF65-F5344CB8AC3E}">
        <p14:creationId xmlns:p14="http://schemas.microsoft.com/office/powerpoint/2010/main" val="2736451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IT is instrumental in organizational efforts to “go green” in three areas:</a:t>
            </a:r>
          </a:p>
          <a:p>
            <a:pPr marL="228600" indent="-228600">
              <a:buFont typeface="+mj-lt"/>
              <a:buAutoNum type="arabicPeriod"/>
            </a:pPr>
            <a:r>
              <a:rPr lang="en-US" dirty="0" smtClean="0"/>
              <a:t>Facilities design and management</a:t>
            </a:r>
          </a:p>
          <a:p>
            <a:pPr marL="228600" indent="-228600">
              <a:buFont typeface="+mj-lt"/>
              <a:buAutoNum type="arabicPeriod"/>
            </a:pPr>
            <a:r>
              <a:rPr lang="en-US" dirty="0" smtClean="0"/>
              <a:t>Carbon management</a:t>
            </a:r>
          </a:p>
          <a:p>
            <a:pPr marL="228600" indent="-228600">
              <a:buFont typeface="+mj-lt"/>
              <a:buAutoNum type="arabicPeriod"/>
            </a:pPr>
            <a:r>
              <a:rPr lang="en-US" dirty="0" smtClean="0"/>
              <a:t>International and U.S. environmental laws</a:t>
            </a:r>
          </a:p>
          <a:p>
            <a:pPr marL="0" indent="0">
              <a:buFont typeface="+mj-lt"/>
              <a:buNone/>
            </a:pPr>
            <a:endParaRPr lang="en-US" dirty="0" smtClean="0"/>
          </a:p>
          <a:p>
            <a:r>
              <a:rPr lang="en-US" b="1" dirty="0" smtClean="0"/>
              <a:t>Digital Divide: </a:t>
            </a:r>
            <a:r>
              <a:rPr lang="en-US" dirty="0" smtClean="0"/>
              <a:t>refers to the wide gap between those individuals who have access to information and communications technology and those who do not.</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14</a:t>
            </a:fld>
            <a:endParaRPr lang="en-US"/>
          </a:p>
        </p:txBody>
      </p:sp>
    </p:spTree>
    <p:extLst>
      <p:ext uri="{BB962C8B-B14F-4D97-AF65-F5344CB8AC3E}">
        <p14:creationId xmlns:p14="http://schemas.microsoft.com/office/powerpoint/2010/main" val="286293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Strategic Systems: </a:t>
            </a:r>
            <a:r>
              <a:rPr lang="en-US" dirty="0" smtClean="0"/>
              <a:t>provide organizations with advantages that enable them to increase their market share and/or profits, to better negotiate with suppliers, and to prevent competitors from entering their markets.</a:t>
            </a:r>
          </a:p>
          <a:p>
            <a:r>
              <a:rPr lang="en-US" b="1" dirty="0" smtClean="0"/>
              <a:t>Customer Focus: </a:t>
            </a:r>
            <a:r>
              <a:rPr lang="en-US" dirty="0" smtClean="0"/>
              <a:t>Organizational attempts to provide superb customer service can make the difference between attracting and retaining customers versus losing them to competitors. Numerous IT tools and business processes have been designed to keep customers happy.</a:t>
            </a:r>
          </a:p>
          <a:p>
            <a:r>
              <a:rPr lang="en-US" b="1" dirty="0" smtClean="0"/>
              <a:t>Make-to-Order: </a:t>
            </a:r>
            <a:r>
              <a:rPr lang="en-US" dirty="0" smtClean="0"/>
              <a:t>a strategy of producing customized (made to individual specifications) products and services.</a:t>
            </a:r>
          </a:p>
          <a:p>
            <a:r>
              <a:rPr lang="en-US" b="1" dirty="0" smtClean="0"/>
              <a:t>Mass Customization: </a:t>
            </a:r>
            <a:r>
              <a:rPr lang="en-US" dirty="0" smtClean="0"/>
              <a:t>a company produces a large quantity of items, but it customizes them to match the needs and preferences of individual customers. Mass customization is essentially an attempt to perform make-to-order on a large scale (Example: </a:t>
            </a:r>
            <a:r>
              <a:rPr lang="en-US" dirty="0" err="1" smtClean="0"/>
              <a:t>Bodymetrics</a:t>
            </a:r>
            <a:r>
              <a:rPr lang="en-US" dirty="0" smtClean="0"/>
              <a:t> &lt;www.bodymetrics.com&gt;).</a:t>
            </a:r>
          </a:p>
          <a:p>
            <a:r>
              <a:rPr lang="en-US" b="1" dirty="0" smtClean="0"/>
              <a:t>E-Business and E-Commerce: </a:t>
            </a:r>
            <a:r>
              <a:rPr lang="en-US" dirty="0" smtClean="0"/>
              <a:t>Conducting business electronically is an essential strategy for companies that are competing in today’s business environment.</a:t>
            </a:r>
          </a:p>
          <a:p>
            <a:r>
              <a:rPr lang="en-US" b="1" dirty="0" smtClean="0"/>
              <a:t>Electronic commerce (EC or e-commerce): </a:t>
            </a:r>
            <a:r>
              <a:rPr lang="en-US" dirty="0" smtClean="0"/>
              <a:t>describes the process of buying, selling, transferring, or exchanging products, services, or information via computer networks, including the Internet.</a:t>
            </a:r>
          </a:p>
          <a:p>
            <a:r>
              <a:rPr lang="en-US" b="1" dirty="0" smtClean="0"/>
              <a:t>E-business: </a:t>
            </a:r>
            <a:r>
              <a:rPr lang="en-US" dirty="0" smtClean="0"/>
              <a:t>a somewhat broader concept than EC that includes servicing customers, collaborating with business partners, and performing electronic transactions within an organization.</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16</a:t>
            </a:fld>
            <a:endParaRPr lang="en-US"/>
          </a:p>
        </p:txBody>
      </p:sp>
    </p:spTree>
    <p:extLst>
      <p:ext uri="{BB962C8B-B14F-4D97-AF65-F5344CB8AC3E}">
        <p14:creationId xmlns:p14="http://schemas.microsoft.com/office/powerpoint/2010/main" val="1725987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CHAPTER</a:t>
            </a:r>
            <a:endParaRPr lang="en-US" sz="3600" dirty="0">
              <a:solidFill>
                <a:schemeClr val="bg1">
                  <a:lumMod val="50000"/>
                </a:schemeClr>
              </a:solidFill>
            </a:endParaRP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275202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ic Level5">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256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60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41516290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extLst>
      <p:ext uri="{BB962C8B-B14F-4D97-AF65-F5344CB8AC3E}">
        <p14:creationId xmlns:p14="http://schemas.microsoft.com/office/powerpoint/2010/main" val="2434610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
        <p:nvSpPr>
          <p:cNvPr id="11" name="Subtitle 2"/>
          <p:cNvSpPr txBox="1">
            <a:spLocks/>
          </p:cNvSpPr>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2">
                    <a:lumMod val="60000"/>
                    <a:lumOff val="40000"/>
                  </a:schemeClr>
                </a:solidFill>
              </a:rPr>
              <a:t>&gt;&gt;&gt;</a:t>
            </a:r>
            <a:endParaRPr lang="en-US" dirty="0">
              <a:solidFill>
                <a:schemeClr val="tx2">
                  <a:lumMod val="60000"/>
                  <a:lumOff val="40000"/>
                </a:schemeClr>
              </a:solidFill>
            </a:endParaRPr>
          </a:p>
        </p:txBody>
      </p:sp>
    </p:spTree>
    <p:extLst>
      <p:ext uri="{BB962C8B-B14F-4D97-AF65-F5344CB8AC3E}">
        <p14:creationId xmlns:p14="http://schemas.microsoft.com/office/powerpoint/2010/main" val="4059393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CASE</a:t>
            </a:r>
            <a:endParaRPr lang="en-US" dirty="0"/>
          </a:p>
        </p:txBody>
      </p:sp>
      <p:sp>
        <p:nvSpPr>
          <p:cNvPr id="14" name="Title 1"/>
          <p:cNvSpPr txBox="1">
            <a:spLocks/>
          </p:cNvSpPr>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accent1">
                    <a:lumMod val="75000"/>
                  </a:schemeClr>
                </a:solidFill>
              </a:rPr>
              <a:t>OPENING</a:t>
            </a:r>
            <a:endParaRPr lang="en-US" b="0" dirty="0">
              <a:solidFill>
                <a:schemeClr val="accent1">
                  <a:lumMod val="75000"/>
                </a:schemeClr>
              </a:solidFill>
            </a:endParaRPr>
          </a:p>
        </p:txBody>
      </p:sp>
      <p:sp>
        <p:nvSpPr>
          <p:cNvPr id="15" name="Title 1"/>
          <p:cNvSpPr txBox="1">
            <a:spLocks/>
          </p:cNvSpPr>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solidFill>
                  <a:srgbClr val="6600CC"/>
                </a:solidFill>
              </a:rPr>
              <a:t>&gt;</a:t>
            </a:r>
            <a:endParaRPr lang="en-US" dirty="0">
              <a:solidFill>
                <a:srgbClr val="6600CC"/>
              </a:solidFill>
            </a:endParaRPr>
          </a:p>
        </p:txBody>
      </p:sp>
    </p:spTree>
    <p:extLst>
      <p:ext uri="{BB962C8B-B14F-4D97-AF65-F5344CB8AC3E}">
        <p14:creationId xmlns:p14="http://schemas.microsoft.com/office/powerpoint/2010/main" val="38561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ABOUT BUSINESS  0.0</a:t>
            </a:r>
            <a:endParaRPr lang="en-US" dirty="0"/>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859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1066800" y="2438400"/>
            <a:ext cx="7543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pic Level4">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130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t>10/22/2014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76" r:id="rId7"/>
    <p:sldLayoutId id="2147483677" r:id="rId8"/>
    <p:sldLayoutId id="2147483682" r:id="rId9"/>
    <p:sldLayoutId id="2147483683" r:id="rId10"/>
    <p:sldLayoutId id="2147483664" r:id="rId11"/>
    <p:sldLayoutId id="2147483678" r:id="rId12"/>
    <p:sldLayoutId id="2147483679" r:id="rId13"/>
    <p:sldLayoutId id="2147483680" r:id="rId14"/>
    <p:sldLayoutId id="2147483681" r:id="rId15"/>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2</a:t>
            </a:r>
            <a:endParaRPr lang="en-US" dirty="0"/>
          </a:p>
        </p:txBody>
      </p:sp>
      <p:sp>
        <p:nvSpPr>
          <p:cNvPr id="3" name="Subtitle 2"/>
          <p:cNvSpPr>
            <a:spLocks noGrp="1"/>
          </p:cNvSpPr>
          <p:nvPr>
            <p:ph type="subTitle" idx="1"/>
          </p:nvPr>
        </p:nvSpPr>
        <p:spPr/>
        <p:txBody>
          <a:bodyPr>
            <a:normAutofit fontScale="70000" lnSpcReduction="20000"/>
          </a:bodyPr>
          <a:lstStyle/>
          <a:p>
            <a:r>
              <a:rPr lang="en-US" dirty="0"/>
              <a:t>Organizational Strategy, Competitive Advantage, </a:t>
            </a:r>
            <a:r>
              <a:rPr lang="en-US" dirty="0" smtClean="0"/>
              <a:t>&amp; Information </a:t>
            </a:r>
            <a:r>
              <a:rPr lang="en-US" dirty="0"/>
              <a:t>Systems</a:t>
            </a:r>
          </a:p>
        </p:txBody>
      </p:sp>
    </p:spTree>
    <p:extLst>
      <p:ext uri="{BB962C8B-B14F-4D97-AF65-F5344CB8AC3E}">
        <p14:creationId xmlns:p14="http://schemas.microsoft.com/office/powerpoint/2010/main" val="3739408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Thomas Freidman: Ten Flatteners</a:t>
            </a:r>
            <a:endParaRPr lang="en-US" dirty="0"/>
          </a:p>
        </p:txBody>
      </p:sp>
      <p:sp>
        <p:nvSpPr>
          <p:cNvPr id="3" name="Content Placeholder 2"/>
          <p:cNvSpPr>
            <a:spLocks noGrp="1"/>
          </p:cNvSpPr>
          <p:nvPr>
            <p:ph sz="quarter" idx="15"/>
          </p:nvPr>
        </p:nvSpPr>
        <p:spPr/>
        <p:txBody>
          <a:bodyPr>
            <a:normAutofit fontScale="77500" lnSpcReduction="20000"/>
          </a:bodyPr>
          <a:lstStyle/>
          <a:p>
            <a:pPr marL="514350" indent="-514350">
              <a:buFont typeface="+mj-lt"/>
              <a:buAutoNum type="arabicPeriod"/>
            </a:pPr>
            <a:r>
              <a:rPr lang="en-US" dirty="0"/>
              <a:t>Fall of the Berlin </a:t>
            </a:r>
            <a:r>
              <a:rPr lang="en-US" dirty="0" smtClean="0"/>
              <a:t>Wall on November 9, 1989 </a:t>
            </a:r>
            <a:endParaRPr lang="en-US" dirty="0"/>
          </a:p>
          <a:p>
            <a:pPr marL="514350" indent="-514350">
              <a:buFont typeface="+mj-lt"/>
              <a:buAutoNum type="arabicPeriod"/>
            </a:pPr>
            <a:r>
              <a:rPr lang="en-US" dirty="0"/>
              <a:t>Netscape goes </a:t>
            </a:r>
            <a:r>
              <a:rPr lang="en-US" dirty="0" smtClean="0"/>
              <a:t>public on August 9, 1995</a:t>
            </a:r>
            <a:endParaRPr lang="en-US" dirty="0"/>
          </a:p>
          <a:p>
            <a:pPr marL="514350" indent="-514350">
              <a:buFont typeface="+mj-lt"/>
              <a:buAutoNum type="arabicPeriod"/>
            </a:pPr>
            <a:r>
              <a:rPr lang="en-US" dirty="0" smtClean="0"/>
              <a:t>Development </a:t>
            </a:r>
            <a:r>
              <a:rPr lang="en-US" dirty="0"/>
              <a:t>of </a:t>
            </a:r>
            <a:r>
              <a:rPr lang="en-US" dirty="0" smtClean="0"/>
              <a:t>workflow software</a:t>
            </a:r>
            <a:endParaRPr lang="en-US" dirty="0"/>
          </a:p>
          <a:p>
            <a:pPr marL="514350" indent="-514350">
              <a:buFont typeface="+mj-lt"/>
              <a:buAutoNum type="arabicPeriod"/>
            </a:pPr>
            <a:r>
              <a:rPr lang="en-US" dirty="0" smtClean="0"/>
              <a:t>Uploading</a:t>
            </a:r>
            <a:endParaRPr lang="en-US" dirty="0"/>
          </a:p>
          <a:p>
            <a:pPr marL="514350" indent="-514350">
              <a:buFont typeface="+mj-lt"/>
              <a:buAutoNum type="arabicPeriod"/>
            </a:pPr>
            <a:r>
              <a:rPr lang="en-US" dirty="0" smtClean="0"/>
              <a:t>Outsourcing</a:t>
            </a:r>
            <a:endParaRPr lang="en-US" dirty="0"/>
          </a:p>
          <a:p>
            <a:pPr marL="514350" indent="-514350">
              <a:buFont typeface="+mj-lt"/>
              <a:buAutoNum type="arabicPeriod"/>
            </a:pPr>
            <a:r>
              <a:rPr lang="en-US" dirty="0" smtClean="0"/>
              <a:t>Offshoring</a:t>
            </a:r>
            <a:endParaRPr lang="en-US" dirty="0"/>
          </a:p>
          <a:p>
            <a:pPr marL="514350" indent="-514350">
              <a:buFont typeface="+mj-lt"/>
              <a:buAutoNum type="arabicPeriod"/>
            </a:pPr>
            <a:r>
              <a:rPr lang="en-US" dirty="0" smtClean="0"/>
              <a:t>Supply chaining</a:t>
            </a:r>
            <a:endParaRPr lang="en-US" dirty="0"/>
          </a:p>
          <a:p>
            <a:pPr marL="514350" indent="-514350">
              <a:buFont typeface="+mj-lt"/>
              <a:buAutoNum type="arabicPeriod"/>
            </a:pPr>
            <a:r>
              <a:rPr lang="en-US" dirty="0" smtClean="0"/>
              <a:t>Insourcing</a:t>
            </a:r>
            <a:endParaRPr lang="en-US" dirty="0"/>
          </a:p>
          <a:p>
            <a:pPr marL="514350" indent="-514350">
              <a:buFont typeface="+mj-lt"/>
              <a:buAutoNum type="arabicPeriod"/>
            </a:pPr>
            <a:r>
              <a:rPr lang="en-US" dirty="0" smtClean="0"/>
              <a:t>Informing</a:t>
            </a:r>
            <a:endParaRPr lang="en-US" dirty="0"/>
          </a:p>
          <a:p>
            <a:pPr marL="514350" indent="-514350">
              <a:buFont typeface="+mj-lt"/>
              <a:buAutoNum type="arabicPeriod"/>
            </a:pPr>
            <a:r>
              <a:rPr lang="en-US" dirty="0" smtClean="0"/>
              <a:t>The Steroids</a:t>
            </a:r>
            <a:endParaRPr lang="en-US" dirty="0"/>
          </a:p>
        </p:txBody>
      </p:sp>
    </p:spTree>
    <p:extLst>
      <p:ext uri="{BB962C8B-B14F-4D97-AF65-F5344CB8AC3E}">
        <p14:creationId xmlns:p14="http://schemas.microsoft.com/office/powerpoint/2010/main" val="362912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Technology Pressures</a:t>
            </a:r>
            <a:endParaRPr lang="en-US" dirty="0"/>
          </a:p>
        </p:txBody>
      </p:sp>
      <p:sp>
        <p:nvSpPr>
          <p:cNvPr id="3" name="Content Placeholder 2"/>
          <p:cNvSpPr>
            <a:spLocks noGrp="1"/>
          </p:cNvSpPr>
          <p:nvPr>
            <p:ph sz="quarter" idx="15"/>
          </p:nvPr>
        </p:nvSpPr>
        <p:spPr/>
        <p:txBody>
          <a:bodyPr/>
          <a:lstStyle/>
          <a:p>
            <a:r>
              <a:rPr lang="en-US" dirty="0" smtClean="0"/>
              <a:t>Technological Innovation and Obsolescence</a:t>
            </a:r>
          </a:p>
          <a:p>
            <a:r>
              <a:rPr lang="en-US" dirty="0" smtClean="0"/>
              <a:t>Information Overload</a:t>
            </a:r>
            <a:endParaRPr lang="en-US" dirty="0"/>
          </a:p>
        </p:txBody>
      </p:sp>
    </p:spTree>
    <p:extLst>
      <p:ext uri="{BB962C8B-B14F-4D97-AF65-F5344CB8AC3E}">
        <p14:creationId xmlns:p14="http://schemas.microsoft.com/office/powerpoint/2010/main" val="251490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’S ABOUT BUSINESS 2.1</a:t>
            </a:r>
            <a:endParaRPr lang="en-US" dirty="0"/>
          </a:p>
        </p:txBody>
      </p:sp>
      <p:sp>
        <p:nvSpPr>
          <p:cNvPr id="4" name="Subtitle 3"/>
          <p:cNvSpPr>
            <a:spLocks noGrp="1"/>
          </p:cNvSpPr>
          <p:nvPr>
            <p:ph sz="quarter" idx="16"/>
          </p:nvPr>
        </p:nvSpPr>
        <p:spPr/>
        <p:txBody>
          <a:bodyPr/>
          <a:lstStyle/>
          <a:p>
            <a:r>
              <a:rPr lang="en-US" dirty="0" smtClean="0"/>
              <a:t>“Bring Your Own Device” Can Cause Problems</a:t>
            </a:r>
          </a:p>
          <a:p>
            <a:pPr lvl="1"/>
            <a:r>
              <a:rPr lang="en-US" dirty="0"/>
              <a:t>What are the advantages of allowing employees to use any mobile device to connect to the </a:t>
            </a:r>
            <a:r>
              <a:rPr lang="en-US" dirty="0" smtClean="0"/>
              <a:t>corporate </a:t>
            </a:r>
            <a:r>
              <a:rPr lang="en-US" dirty="0"/>
              <a:t>network? </a:t>
            </a:r>
            <a:r>
              <a:rPr lang="en-US" dirty="0" smtClean="0"/>
              <a:t>The </a:t>
            </a:r>
            <a:r>
              <a:rPr lang="en-US" dirty="0"/>
              <a:t>disadvantages?</a:t>
            </a:r>
          </a:p>
          <a:p>
            <a:pPr lvl="1"/>
            <a:r>
              <a:rPr lang="en-US" dirty="0"/>
              <a:t>Why is it necessary to </a:t>
            </a:r>
            <a:r>
              <a:rPr lang="en-US" dirty="0" smtClean="0"/>
              <a:t>be </a:t>
            </a:r>
            <a:r>
              <a:rPr lang="en-US" dirty="0"/>
              <a:t>able to erase </a:t>
            </a:r>
            <a:r>
              <a:rPr lang="en-US" dirty="0" smtClean="0"/>
              <a:t>corporate </a:t>
            </a:r>
            <a:r>
              <a:rPr lang="en-US" dirty="0"/>
              <a:t>data when </a:t>
            </a:r>
            <a:r>
              <a:rPr lang="en-US" dirty="0" smtClean="0"/>
              <a:t>a </a:t>
            </a:r>
            <a:r>
              <a:rPr lang="en-US" dirty="0"/>
              <a:t>mobile device is lost </a:t>
            </a:r>
            <a:r>
              <a:rPr lang="en-US" dirty="0" smtClean="0"/>
              <a:t>or </a:t>
            </a:r>
            <a:r>
              <a:rPr lang="en-US" dirty="0"/>
              <a:t>stolen?</a:t>
            </a:r>
          </a:p>
        </p:txBody>
      </p:sp>
    </p:spTree>
    <p:extLst>
      <p:ext uri="{BB962C8B-B14F-4D97-AF65-F5344CB8AC3E}">
        <p14:creationId xmlns:p14="http://schemas.microsoft.com/office/powerpoint/2010/main" val="35910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Societal/Political/Legal Pressures</a:t>
            </a:r>
            <a:endParaRPr lang="en-US" dirty="0"/>
          </a:p>
        </p:txBody>
      </p:sp>
      <p:sp>
        <p:nvSpPr>
          <p:cNvPr id="3" name="Content Placeholder 2"/>
          <p:cNvSpPr>
            <a:spLocks noGrp="1"/>
          </p:cNvSpPr>
          <p:nvPr>
            <p:ph sz="quarter" idx="15"/>
          </p:nvPr>
        </p:nvSpPr>
        <p:spPr/>
        <p:txBody>
          <a:bodyPr/>
          <a:lstStyle/>
          <a:p>
            <a:r>
              <a:rPr lang="en-US" dirty="0" smtClean="0"/>
              <a:t>Social Responsibility</a:t>
            </a:r>
          </a:p>
          <a:p>
            <a:r>
              <a:rPr lang="en-US" dirty="0" smtClean="0"/>
              <a:t>Compliance with Government Regulations</a:t>
            </a:r>
            <a:endParaRPr lang="en-US" dirty="0"/>
          </a:p>
          <a:p>
            <a:r>
              <a:rPr lang="en-US" dirty="0" smtClean="0"/>
              <a:t>Protection Against Terrorist Attacks</a:t>
            </a:r>
          </a:p>
          <a:p>
            <a:r>
              <a:rPr lang="en-US" dirty="0" smtClean="0"/>
              <a:t>Ethical Issues</a:t>
            </a:r>
            <a:endParaRPr lang="en-US" dirty="0"/>
          </a:p>
        </p:txBody>
      </p:sp>
    </p:spTree>
    <p:extLst>
      <p:ext uri="{BB962C8B-B14F-4D97-AF65-F5344CB8AC3E}">
        <p14:creationId xmlns:p14="http://schemas.microsoft.com/office/powerpoint/2010/main" val="215154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Social Responsibility</a:t>
            </a:r>
            <a:endParaRPr lang="en-US" dirty="0"/>
          </a:p>
        </p:txBody>
      </p:sp>
      <p:sp>
        <p:nvSpPr>
          <p:cNvPr id="5" name="Content Placeholder 4"/>
          <p:cNvSpPr>
            <a:spLocks noGrp="1"/>
          </p:cNvSpPr>
          <p:nvPr>
            <p:ph sz="quarter" idx="15"/>
          </p:nvPr>
        </p:nvSpPr>
        <p:spPr/>
        <p:txBody>
          <a:bodyPr>
            <a:normAutofit/>
          </a:bodyPr>
          <a:lstStyle/>
          <a:p>
            <a:r>
              <a:rPr lang="en-US" dirty="0" smtClean="0"/>
              <a:t>IT Assists “Go Green” Efforts in Three Areas:</a:t>
            </a:r>
          </a:p>
          <a:p>
            <a:pPr marL="971550" lvl="1" indent="-514350">
              <a:buFont typeface="+mj-lt"/>
              <a:buAutoNum type="arabicPeriod"/>
            </a:pPr>
            <a:r>
              <a:rPr lang="en-US" dirty="0" smtClean="0"/>
              <a:t>Facilities </a:t>
            </a:r>
            <a:r>
              <a:rPr lang="en-US" dirty="0"/>
              <a:t>design and </a:t>
            </a:r>
            <a:r>
              <a:rPr lang="en-US" dirty="0" smtClean="0"/>
              <a:t>management</a:t>
            </a:r>
          </a:p>
          <a:p>
            <a:pPr marL="971550" lvl="1" indent="-514350">
              <a:buFont typeface="+mj-lt"/>
              <a:buAutoNum type="arabicPeriod"/>
            </a:pPr>
            <a:r>
              <a:rPr lang="en-US" dirty="0" smtClean="0"/>
              <a:t>Carbon management</a:t>
            </a:r>
          </a:p>
          <a:p>
            <a:pPr marL="971550" lvl="1" indent="-514350">
              <a:buFont typeface="+mj-lt"/>
              <a:buAutoNum type="arabicPeriod"/>
            </a:pPr>
            <a:r>
              <a:rPr lang="en-US" dirty="0" smtClean="0"/>
              <a:t>International </a:t>
            </a:r>
            <a:r>
              <a:rPr lang="en-US" dirty="0"/>
              <a:t>and U.S. environmental laws</a:t>
            </a:r>
          </a:p>
          <a:p>
            <a:r>
              <a:rPr lang="en-US" dirty="0" smtClean="0"/>
              <a:t>Digital Divide</a:t>
            </a:r>
            <a:endParaRPr lang="en-US" dirty="0"/>
          </a:p>
        </p:txBody>
      </p:sp>
    </p:spTree>
    <p:extLst>
      <p:ext uri="{BB962C8B-B14F-4D97-AF65-F5344CB8AC3E}">
        <p14:creationId xmlns:p14="http://schemas.microsoft.com/office/powerpoint/2010/main" val="2755132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’S ABOUT BUSINESS 2.2</a:t>
            </a:r>
            <a:endParaRPr lang="en-US" dirty="0"/>
          </a:p>
        </p:txBody>
      </p:sp>
      <p:sp>
        <p:nvSpPr>
          <p:cNvPr id="4" name="Subtitle 3"/>
          <p:cNvSpPr>
            <a:spLocks noGrp="1"/>
          </p:cNvSpPr>
          <p:nvPr>
            <p:ph sz="quarter" idx="16"/>
          </p:nvPr>
        </p:nvSpPr>
        <p:spPr>
          <a:xfrm>
            <a:off x="609600" y="1828800"/>
            <a:ext cx="7848600" cy="4419600"/>
          </a:xfrm>
        </p:spPr>
        <p:txBody>
          <a:bodyPr>
            <a:normAutofit/>
          </a:bodyPr>
          <a:lstStyle/>
          <a:p>
            <a:r>
              <a:rPr lang="en-US" dirty="0" smtClean="0"/>
              <a:t>Solar-Powered </a:t>
            </a:r>
            <a:br>
              <a:rPr lang="en-US" dirty="0" smtClean="0"/>
            </a:br>
            <a:r>
              <a:rPr lang="en-US" dirty="0" smtClean="0"/>
              <a:t>Tablets in Ethiopia</a:t>
            </a:r>
            <a:br>
              <a:rPr lang="en-US" dirty="0" smtClean="0"/>
            </a:br>
            <a:endParaRPr lang="en-US" dirty="0" smtClean="0"/>
          </a:p>
          <a:p>
            <a:pPr lvl="1"/>
            <a:r>
              <a:rPr lang="en-US" dirty="0"/>
              <a:t>What advantages could result from increasing the literacy of 100 million children around the </a:t>
            </a:r>
            <a:r>
              <a:rPr lang="en-US" dirty="0" smtClean="0"/>
              <a:t>world</a:t>
            </a:r>
            <a:r>
              <a:rPr lang="en-US" dirty="0"/>
              <a:t>? Be specific.</a:t>
            </a:r>
          </a:p>
          <a:p>
            <a:pPr lvl="1"/>
            <a:r>
              <a:rPr lang="en-US" dirty="0"/>
              <a:t>In this experiment, the </a:t>
            </a:r>
            <a:r>
              <a:rPr lang="en-US" dirty="0" smtClean="0"/>
              <a:t>tablets </a:t>
            </a:r>
            <a:r>
              <a:rPr lang="en-US" dirty="0"/>
              <a:t>were not </a:t>
            </a:r>
            <a:r>
              <a:rPr lang="en-US" dirty="0" smtClean="0"/>
              <a:t>connected </a:t>
            </a:r>
            <a:r>
              <a:rPr lang="en-US" dirty="0"/>
              <a:t>to the </a:t>
            </a:r>
            <a:r>
              <a:rPr lang="en-US" dirty="0" smtClean="0"/>
              <a:t>Internet</a:t>
            </a:r>
            <a:r>
              <a:rPr lang="en-US" dirty="0"/>
              <a:t>. Discuss the </a:t>
            </a:r>
            <a:r>
              <a:rPr lang="en-US" dirty="0" smtClean="0"/>
              <a:t>advantages </a:t>
            </a:r>
            <a:r>
              <a:rPr lang="en-US" dirty="0"/>
              <a:t>and </a:t>
            </a:r>
            <a:r>
              <a:rPr lang="en-US" dirty="0" smtClean="0"/>
              <a:t>disadvantages </a:t>
            </a:r>
            <a:r>
              <a:rPr lang="en-US" dirty="0"/>
              <a:t>to the children if the tablets were connected.</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1524000"/>
            <a:ext cx="2631499" cy="1855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69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Organizational Responses</a:t>
            </a:r>
            <a:endParaRPr lang="en-US" dirty="0"/>
          </a:p>
        </p:txBody>
      </p:sp>
      <p:sp>
        <p:nvSpPr>
          <p:cNvPr id="3" name="Content Placeholder 2"/>
          <p:cNvSpPr>
            <a:spLocks noGrp="1"/>
          </p:cNvSpPr>
          <p:nvPr>
            <p:ph sz="quarter" idx="15"/>
          </p:nvPr>
        </p:nvSpPr>
        <p:spPr/>
        <p:txBody>
          <a:bodyPr/>
          <a:lstStyle/>
          <a:p>
            <a:r>
              <a:rPr lang="en-US" dirty="0" smtClean="0"/>
              <a:t>Strategic Systems</a:t>
            </a:r>
          </a:p>
          <a:p>
            <a:r>
              <a:rPr lang="en-US" dirty="0" smtClean="0"/>
              <a:t>Customer Focus</a:t>
            </a:r>
          </a:p>
          <a:p>
            <a:r>
              <a:rPr lang="en-US" dirty="0" smtClean="0"/>
              <a:t>Make-to-Order and Mass Customization</a:t>
            </a:r>
          </a:p>
          <a:p>
            <a:r>
              <a:rPr lang="en-US" dirty="0" smtClean="0"/>
              <a:t>E-Business and E-Commerce</a:t>
            </a:r>
            <a:endParaRPr lang="en-US" dirty="0"/>
          </a:p>
        </p:txBody>
      </p:sp>
    </p:spTree>
    <p:extLst>
      <p:ext uri="{BB962C8B-B14F-4D97-AF65-F5344CB8AC3E}">
        <p14:creationId xmlns:p14="http://schemas.microsoft.com/office/powerpoint/2010/main" val="769906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’S ABOUT BUSINESS 2.3</a:t>
            </a:r>
            <a:endParaRPr lang="en-US" dirty="0"/>
          </a:p>
        </p:txBody>
      </p:sp>
      <p:sp>
        <p:nvSpPr>
          <p:cNvPr id="4" name="Subtitle 3"/>
          <p:cNvSpPr>
            <a:spLocks noGrp="1"/>
          </p:cNvSpPr>
          <p:nvPr>
            <p:ph sz="quarter" idx="16"/>
          </p:nvPr>
        </p:nvSpPr>
        <p:spPr/>
        <p:txBody>
          <a:bodyPr>
            <a:normAutofit lnSpcReduction="10000"/>
          </a:bodyPr>
          <a:lstStyle/>
          <a:p>
            <a:r>
              <a:rPr lang="en-US" dirty="0" smtClean="0"/>
              <a:t>The Weather Channel</a:t>
            </a:r>
          </a:p>
          <a:p>
            <a:pPr lvl="1"/>
            <a:r>
              <a:rPr lang="en-US" dirty="0"/>
              <a:t>Identify several reasons (not discussed in the case) why accurate weather predictions are so important. Can an accurate weather prediction be considered a competitive advantage for an organization that receives this information? Why or why not? Support your answer with specific examples.</a:t>
            </a:r>
          </a:p>
          <a:p>
            <a:pPr lvl="1"/>
            <a:r>
              <a:rPr lang="en-US" dirty="0"/>
              <a:t>Will Dark Sky, Sky Motion, and </a:t>
            </a:r>
            <a:r>
              <a:rPr lang="en-US" dirty="0" err="1"/>
              <a:t>WeatherSphere</a:t>
            </a:r>
            <a:r>
              <a:rPr lang="en-US" dirty="0"/>
              <a:t> have a lasting competitive advantage over The Weather Channel? Why or why not? Support your answer.</a:t>
            </a:r>
          </a:p>
        </p:txBody>
      </p:sp>
    </p:spTree>
    <p:extLst>
      <p:ext uri="{BB962C8B-B14F-4D97-AF65-F5344CB8AC3E}">
        <p14:creationId xmlns:p14="http://schemas.microsoft.com/office/powerpoint/2010/main" val="289869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a:bodyPr>
          <a:lstStyle/>
          <a:p>
            <a:r>
              <a:rPr lang="en-US" dirty="0" smtClean="0"/>
              <a:t>Competitive Advantage and Strategic IS’s</a:t>
            </a:r>
            <a:endParaRPr lang="en-US" dirty="0"/>
          </a:p>
        </p:txBody>
      </p:sp>
      <p:sp>
        <p:nvSpPr>
          <p:cNvPr id="5" name="Text Placeholder 4"/>
          <p:cNvSpPr>
            <a:spLocks noGrp="1"/>
          </p:cNvSpPr>
          <p:nvPr>
            <p:ph type="body" sz="quarter" idx="14"/>
          </p:nvPr>
        </p:nvSpPr>
        <p:spPr/>
        <p:txBody>
          <a:bodyPr/>
          <a:lstStyle/>
          <a:p>
            <a:r>
              <a:rPr lang="en-US" dirty="0" smtClean="0"/>
              <a:t>2.2</a:t>
            </a:r>
            <a:endParaRPr lang="en-US" dirty="0"/>
          </a:p>
        </p:txBody>
      </p:sp>
      <p:sp>
        <p:nvSpPr>
          <p:cNvPr id="6" name="Content Placeholder 5"/>
          <p:cNvSpPr>
            <a:spLocks noGrp="1"/>
          </p:cNvSpPr>
          <p:nvPr>
            <p:ph sz="quarter" idx="15"/>
          </p:nvPr>
        </p:nvSpPr>
        <p:spPr/>
        <p:txBody>
          <a:bodyPr/>
          <a:lstStyle/>
          <a:p>
            <a:r>
              <a:rPr lang="en-US" dirty="0" smtClean="0"/>
              <a:t>Porter’s Competitive Forces Model</a:t>
            </a:r>
          </a:p>
          <a:p>
            <a:r>
              <a:rPr lang="en-US" dirty="0" smtClean="0"/>
              <a:t>Porter’s Value Chain Model</a:t>
            </a:r>
          </a:p>
          <a:p>
            <a:r>
              <a:rPr lang="en-US" dirty="0" smtClean="0"/>
              <a:t>Strategies for Competitive Advantage</a:t>
            </a:r>
          </a:p>
          <a:p>
            <a:r>
              <a:rPr lang="en-US" dirty="0" smtClean="0"/>
              <a:t>Business – Information Technology Alignment</a:t>
            </a:r>
            <a:endParaRPr lang="en-US" dirty="0"/>
          </a:p>
        </p:txBody>
      </p:sp>
    </p:spTree>
    <p:extLst>
      <p:ext uri="{BB962C8B-B14F-4D97-AF65-F5344CB8AC3E}">
        <p14:creationId xmlns:p14="http://schemas.microsoft.com/office/powerpoint/2010/main" val="225526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Porter’s Five Forces Model</a:t>
            </a:r>
            <a:endParaRPr lang="en-US" dirty="0"/>
          </a:p>
        </p:txBody>
      </p:sp>
      <p:sp>
        <p:nvSpPr>
          <p:cNvPr id="5" name="Content Placeholder 4"/>
          <p:cNvSpPr>
            <a:spLocks noGrp="1"/>
          </p:cNvSpPr>
          <p:nvPr>
            <p:ph sz="quarter" idx="15"/>
          </p:nvPr>
        </p:nvSpPr>
        <p:spPr/>
        <p:txBody>
          <a:bodyPr>
            <a:normAutofit fontScale="92500" lnSpcReduction="10000"/>
          </a:bodyPr>
          <a:lstStyle/>
          <a:p>
            <a:pPr marL="514350" indent="-514350">
              <a:buFont typeface="+mj-lt"/>
              <a:buAutoNum type="arabicPeriod"/>
            </a:pPr>
            <a:r>
              <a:rPr lang="en-US" dirty="0" smtClean="0"/>
              <a:t>The threat of new competitors</a:t>
            </a:r>
          </a:p>
          <a:p>
            <a:pPr marL="514350" indent="-514350">
              <a:buFont typeface="+mj-lt"/>
              <a:buAutoNum type="arabicPeriod"/>
            </a:pPr>
            <a:r>
              <a:rPr lang="en-US" dirty="0" smtClean="0"/>
              <a:t>The bargaining power of suppliers</a:t>
            </a:r>
          </a:p>
          <a:p>
            <a:pPr marL="514350" indent="-514350">
              <a:buFont typeface="+mj-lt"/>
              <a:buAutoNum type="arabicPeriod"/>
            </a:pPr>
            <a:r>
              <a:rPr lang="en-US" dirty="0" smtClean="0"/>
              <a:t>The bargaining power of customers (buyers)</a:t>
            </a:r>
          </a:p>
          <a:p>
            <a:pPr marL="514350" indent="-514350">
              <a:buFont typeface="+mj-lt"/>
              <a:buAutoNum type="arabicPeriod"/>
            </a:pPr>
            <a:r>
              <a:rPr lang="en-US" dirty="0" smtClean="0"/>
              <a:t>The threat of substitute products or services</a:t>
            </a:r>
          </a:p>
          <a:p>
            <a:pPr marL="514350" indent="-514350">
              <a:buFont typeface="+mj-lt"/>
              <a:buAutoNum type="arabicPeriod"/>
            </a:pPr>
            <a:r>
              <a:rPr lang="en-US" dirty="0" smtClean="0"/>
              <a:t>The rivalry among existing firms in the industry</a:t>
            </a:r>
          </a:p>
          <a:p>
            <a:endParaRPr lang="en-US" dirty="0"/>
          </a:p>
        </p:txBody>
      </p:sp>
    </p:spTree>
    <p:extLst>
      <p:ext uri="{BB962C8B-B14F-4D97-AF65-F5344CB8AC3E}">
        <p14:creationId xmlns:p14="http://schemas.microsoft.com/office/powerpoint/2010/main" val="84758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Business Pressures, Organizational Responses, and Information Technology Support</a:t>
            </a:r>
          </a:p>
          <a:p>
            <a:r>
              <a:rPr lang="en-US" dirty="0"/>
              <a:t>Competitive Advantage and Strategic Information Systems</a:t>
            </a:r>
          </a:p>
        </p:txBody>
      </p:sp>
    </p:spTree>
    <p:extLst>
      <p:ext uri="{BB962C8B-B14F-4D97-AF65-F5344CB8AC3E}">
        <p14:creationId xmlns:p14="http://schemas.microsoft.com/office/powerpoint/2010/main" val="795987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Porter’s Value Chain Model</a:t>
            </a:r>
            <a:endParaRPr lang="en-US" dirty="0"/>
          </a:p>
        </p:txBody>
      </p:sp>
      <p:sp>
        <p:nvSpPr>
          <p:cNvPr id="3" name="Content Placeholder 2"/>
          <p:cNvSpPr>
            <a:spLocks noGrp="1"/>
          </p:cNvSpPr>
          <p:nvPr>
            <p:ph sz="quarter" idx="15"/>
          </p:nvPr>
        </p:nvSpPr>
        <p:spPr/>
        <p:txBody>
          <a:bodyPr/>
          <a:lstStyle/>
          <a:p>
            <a:r>
              <a:rPr lang="en-US" dirty="0" smtClean="0"/>
              <a:t>Value Chain</a:t>
            </a:r>
          </a:p>
          <a:p>
            <a:r>
              <a:rPr lang="en-US" dirty="0"/>
              <a:t>Two Categories of Organization Activities in the Value </a:t>
            </a:r>
            <a:r>
              <a:rPr lang="en-US" dirty="0" smtClean="0"/>
              <a:t>Chain</a:t>
            </a:r>
          </a:p>
          <a:p>
            <a:pPr lvl="1"/>
            <a:r>
              <a:rPr lang="en-US" dirty="0" smtClean="0"/>
              <a:t>Primary Activities</a:t>
            </a:r>
          </a:p>
          <a:p>
            <a:pPr lvl="1"/>
            <a:r>
              <a:rPr lang="en-US" dirty="0" smtClean="0"/>
              <a:t>Support Activities</a:t>
            </a:r>
            <a:endParaRPr lang="en-US" dirty="0"/>
          </a:p>
        </p:txBody>
      </p:sp>
    </p:spTree>
    <p:extLst>
      <p:ext uri="{BB962C8B-B14F-4D97-AF65-F5344CB8AC3E}">
        <p14:creationId xmlns:p14="http://schemas.microsoft.com/office/powerpoint/2010/main" val="1953882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Figure 2.2: Porter’s Competitive Forces Model</a:t>
            </a:r>
            <a:endParaRPr lang="en-US" dirty="0"/>
          </a:p>
        </p:txBody>
      </p:sp>
      <p:pic>
        <p:nvPicPr>
          <p:cNvPr id="3074"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575144" y="1828800"/>
            <a:ext cx="7917511"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2757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Primary Activities</a:t>
            </a:r>
            <a:endParaRPr lang="en-US" dirty="0"/>
          </a:p>
        </p:txBody>
      </p:sp>
      <p:sp>
        <p:nvSpPr>
          <p:cNvPr id="5" name="Content Placeholder 4"/>
          <p:cNvSpPr>
            <a:spLocks noGrp="1"/>
          </p:cNvSpPr>
          <p:nvPr>
            <p:ph sz="quarter" idx="15"/>
          </p:nvPr>
        </p:nvSpPr>
        <p:spPr/>
        <p:txBody>
          <a:bodyPr>
            <a:normAutofit/>
          </a:bodyPr>
          <a:lstStyle/>
          <a:p>
            <a:r>
              <a:rPr lang="en-US" dirty="0" smtClean="0"/>
              <a:t>Inbound logistics</a:t>
            </a:r>
          </a:p>
          <a:p>
            <a:r>
              <a:rPr lang="en-US" dirty="0" smtClean="0"/>
              <a:t>Operations</a:t>
            </a:r>
          </a:p>
          <a:p>
            <a:r>
              <a:rPr lang="en-US" dirty="0" smtClean="0"/>
              <a:t>Outbound logistics</a:t>
            </a:r>
          </a:p>
          <a:p>
            <a:r>
              <a:rPr lang="en-US" dirty="0" smtClean="0"/>
              <a:t>Marketing </a:t>
            </a:r>
            <a:r>
              <a:rPr lang="en-US" dirty="0"/>
              <a:t>and sales</a:t>
            </a:r>
          </a:p>
          <a:p>
            <a:r>
              <a:rPr lang="en-US" dirty="0"/>
              <a:t>Services</a:t>
            </a:r>
          </a:p>
        </p:txBody>
      </p:sp>
    </p:spTree>
    <p:extLst>
      <p:ext uri="{BB962C8B-B14F-4D97-AF65-F5344CB8AC3E}">
        <p14:creationId xmlns:p14="http://schemas.microsoft.com/office/powerpoint/2010/main" val="237483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Support Activities</a:t>
            </a:r>
            <a:endParaRPr lang="en-US" dirty="0"/>
          </a:p>
        </p:txBody>
      </p:sp>
      <p:sp>
        <p:nvSpPr>
          <p:cNvPr id="3" name="Content Placeholder 2"/>
          <p:cNvSpPr>
            <a:spLocks noGrp="1"/>
          </p:cNvSpPr>
          <p:nvPr>
            <p:ph sz="quarter" idx="15"/>
          </p:nvPr>
        </p:nvSpPr>
        <p:spPr/>
        <p:txBody>
          <a:bodyPr>
            <a:normAutofit/>
          </a:bodyPr>
          <a:lstStyle/>
          <a:p>
            <a:r>
              <a:rPr lang="en-US" dirty="0" smtClean="0"/>
              <a:t>The Firm’s Infrastructure</a:t>
            </a:r>
            <a:endParaRPr lang="en-US" dirty="0"/>
          </a:p>
          <a:p>
            <a:r>
              <a:rPr lang="en-US" dirty="0"/>
              <a:t>Human </a:t>
            </a:r>
            <a:r>
              <a:rPr lang="en-US" dirty="0" smtClean="0"/>
              <a:t>Resources Management</a:t>
            </a:r>
            <a:endParaRPr lang="en-US" dirty="0"/>
          </a:p>
          <a:p>
            <a:r>
              <a:rPr lang="en-US" dirty="0"/>
              <a:t>Product and </a:t>
            </a:r>
            <a:r>
              <a:rPr lang="en-US" dirty="0" smtClean="0"/>
              <a:t>Technology Development</a:t>
            </a:r>
          </a:p>
          <a:p>
            <a:r>
              <a:rPr lang="en-US" dirty="0" smtClean="0"/>
              <a:t>Procurement</a:t>
            </a:r>
            <a:endParaRPr lang="en-US" dirty="0"/>
          </a:p>
        </p:txBody>
      </p:sp>
    </p:spTree>
    <p:extLst>
      <p:ext uri="{BB962C8B-B14F-4D97-AF65-F5344CB8AC3E}">
        <p14:creationId xmlns:p14="http://schemas.microsoft.com/office/powerpoint/2010/main" val="3831708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Figure 2.3: Porter’s Value Chain Model</a:t>
            </a:r>
            <a:endParaRPr lang="en-US" dirty="0"/>
          </a:p>
        </p:txBody>
      </p:sp>
      <p:pic>
        <p:nvPicPr>
          <p:cNvPr id="4098"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219201" y="1932532"/>
            <a:ext cx="6379092" cy="4392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2823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Strategies for Competitive Advantage</a:t>
            </a:r>
            <a:endParaRPr lang="en-US" dirty="0"/>
          </a:p>
        </p:txBody>
      </p:sp>
      <p:sp>
        <p:nvSpPr>
          <p:cNvPr id="3" name="Content Placeholder 2"/>
          <p:cNvSpPr>
            <a:spLocks noGrp="1"/>
          </p:cNvSpPr>
          <p:nvPr>
            <p:ph sz="quarter" idx="15"/>
          </p:nvPr>
        </p:nvSpPr>
        <p:spPr/>
        <p:txBody>
          <a:bodyPr/>
          <a:lstStyle/>
          <a:p>
            <a:pPr marL="514350" indent="-514350">
              <a:buFont typeface="+mj-lt"/>
              <a:buAutoNum type="arabicPeriod"/>
            </a:pPr>
            <a:r>
              <a:rPr lang="en-US" dirty="0" smtClean="0"/>
              <a:t>Cost leadership strategy</a:t>
            </a:r>
          </a:p>
          <a:p>
            <a:pPr marL="514350" indent="-514350">
              <a:buFont typeface="+mj-lt"/>
              <a:buAutoNum type="arabicPeriod"/>
            </a:pPr>
            <a:r>
              <a:rPr lang="en-US" dirty="0" smtClean="0"/>
              <a:t>Differentiation strategy</a:t>
            </a:r>
          </a:p>
          <a:p>
            <a:pPr marL="514350" indent="-514350">
              <a:buFont typeface="+mj-lt"/>
              <a:buAutoNum type="arabicPeriod"/>
            </a:pPr>
            <a:r>
              <a:rPr lang="en-US" dirty="0" smtClean="0"/>
              <a:t>Innovation strategy</a:t>
            </a:r>
          </a:p>
          <a:p>
            <a:pPr marL="514350" indent="-514350">
              <a:buFont typeface="+mj-lt"/>
              <a:buAutoNum type="arabicPeriod"/>
            </a:pPr>
            <a:r>
              <a:rPr lang="en-US" dirty="0" smtClean="0"/>
              <a:t>Organizational effectiveness strategy</a:t>
            </a:r>
          </a:p>
          <a:p>
            <a:pPr marL="514350" indent="-514350">
              <a:buFont typeface="+mj-lt"/>
              <a:buAutoNum type="arabicPeriod"/>
            </a:pPr>
            <a:r>
              <a:rPr lang="en-US" dirty="0" smtClean="0"/>
              <a:t>Customer orientation strategy</a:t>
            </a:r>
            <a:endParaRPr lang="en-US" dirty="0"/>
          </a:p>
        </p:txBody>
      </p:sp>
    </p:spTree>
    <p:extLst>
      <p:ext uri="{BB962C8B-B14F-4D97-AF65-F5344CB8AC3E}">
        <p14:creationId xmlns:p14="http://schemas.microsoft.com/office/powerpoint/2010/main" val="2863431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Business-Information Technology Alignment</a:t>
            </a:r>
            <a:endParaRPr lang="en-US" dirty="0"/>
          </a:p>
        </p:txBody>
      </p:sp>
      <p:sp>
        <p:nvSpPr>
          <p:cNvPr id="3" name="Content Placeholder 2"/>
          <p:cNvSpPr>
            <a:spLocks noGrp="1"/>
          </p:cNvSpPr>
          <p:nvPr>
            <p:ph sz="quarter" idx="15"/>
          </p:nvPr>
        </p:nvSpPr>
        <p:spPr/>
        <p:txBody>
          <a:bodyPr>
            <a:normAutofit/>
          </a:bodyPr>
          <a:lstStyle/>
          <a:p>
            <a:r>
              <a:rPr lang="en-US" dirty="0"/>
              <a:t>Business–Information Technology </a:t>
            </a:r>
            <a:r>
              <a:rPr lang="en-US" dirty="0" smtClean="0"/>
              <a:t>Alignment</a:t>
            </a:r>
          </a:p>
          <a:p>
            <a:r>
              <a:rPr lang="en-US" dirty="0" smtClean="0"/>
              <a:t>Six </a:t>
            </a:r>
            <a:r>
              <a:rPr lang="en-US" dirty="0"/>
              <a:t>Characteristics of Excellent Business-IT Alignment</a:t>
            </a:r>
            <a:r>
              <a:rPr lang="en-US" dirty="0" smtClean="0"/>
              <a:t>:</a:t>
            </a:r>
            <a:endParaRPr lang="en-US" dirty="0"/>
          </a:p>
          <a:p>
            <a:endParaRPr lang="en-US" dirty="0"/>
          </a:p>
        </p:txBody>
      </p:sp>
    </p:spTree>
    <p:extLst>
      <p:ext uri="{BB962C8B-B14F-4D97-AF65-F5344CB8AC3E}">
        <p14:creationId xmlns:p14="http://schemas.microsoft.com/office/powerpoint/2010/main" val="3979413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Figure 2.4: Strategies for Competitive Advantage</a:t>
            </a:r>
            <a:endParaRPr lang="en-US" dirty="0"/>
          </a:p>
        </p:txBody>
      </p:sp>
      <p:pic>
        <p:nvPicPr>
          <p:cNvPr id="5122"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280500" y="1828800"/>
            <a:ext cx="65068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4374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a:t>Six Characteristics of Excellent Business-IT Alignment</a:t>
            </a:r>
          </a:p>
        </p:txBody>
      </p:sp>
      <p:sp>
        <p:nvSpPr>
          <p:cNvPr id="5" name="Content Placeholder 4"/>
          <p:cNvSpPr>
            <a:spLocks noGrp="1"/>
          </p:cNvSpPr>
          <p:nvPr>
            <p:ph sz="quarter" idx="15"/>
          </p:nvPr>
        </p:nvSpPr>
        <p:spPr>
          <a:xfrm>
            <a:off x="609600" y="2057400"/>
            <a:ext cx="8001000" cy="4191000"/>
          </a:xfrm>
        </p:spPr>
        <p:txBody>
          <a:bodyPr>
            <a:normAutofit/>
          </a:bodyPr>
          <a:lstStyle/>
          <a:p>
            <a:pPr marL="514350" indent="-514350">
              <a:buFont typeface="+mj-lt"/>
              <a:buAutoNum type="arabicPeriod"/>
            </a:pPr>
            <a:r>
              <a:rPr lang="en-US" dirty="0"/>
              <a:t>Organizations view IT as an engine of innovation that continually transforms the business, often creating new revenue streams.</a:t>
            </a:r>
          </a:p>
          <a:p>
            <a:pPr marL="514350" indent="-514350">
              <a:buFont typeface="+mj-lt"/>
              <a:buAutoNum type="arabicPeriod"/>
            </a:pPr>
            <a:r>
              <a:rPr lang="en-US" dirty="0"/>
              <a:t>Organizations view their internal </a:t>
            </a:r>
            <a:r>
              <a:rPr lang="en-US" dirty="0" smtClean="0"/>
              <a:t>&amp; external </a:t>
            </a:r>
            <a:r>
              <a:rPr lang="en-US" dirty="0"/>
              <a:t>customers </a:t>
            </a:r>
            <a:r>
              <a:rPr lang="en-US" dirty="0" smtClean="0"/>
              <a:t>&amp; their </a:t>
            </a:r>
            <a:r>
              <a:rPr lang="en-US" dirty="0"/>
              <a:t>customer service function as supremely important</a:t>
            </a:r>
            <a:r>
              <a:rPr lang="en-US" dirty="0" smtClean="0"/>
              <a:t>.</a:t>
            </a:r>
            <a:endParaRPr lang="en-US" dirty="0"/>
          </a:p>
        </p:txBody>
      </p:sp>
    </p:spTree>
    <p:extLst>
      <p:ext uri="{BB962C8B-B14F-4D97-AF65-F5344CB8AC3E}">
        <p14:creationId xmlns:p14="http://schemas.microsoft.com/office/powerpoint/2010/main" val="4124364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a:t>Six Characteristics of Excellent Business-IT </a:t>
            </a:r>
            <a:r>
              <a:rPr lang="en-US" dirty="0" smtClean="0"/>
              <a:t>Alignment (continued)</a:t>
            </a:r>
            <a:endParaRPr lang="en-US" dirty="0"/>
          </a:p>
        </p:txBody>
      </p:sp>
      <p:sp>
        <p:nvSpPr>
          <p:cNvPr id="5" name="Content Placeholder 4"/>
          <p:cNvSpPr>
            <a:spLocks noGrp="1"/>
          </p:cNvSpPr>
          <p:nvPr>
            <p:ph sz="quarter" idx="15"/>
          </p:nvPr>
        </p:nvSpPr>
        <p:spPr/>
        <p:txBody>
          <a:bodyPr>
            <a:normAutofit/>
          </a:bodyPr>
          <a:lstStyle/>
          <a:p>
            <a:pPr marL="514350" indent="-514350">
              <a:buFont typeface="+mj-lt"/>
              <a:buAutoNum type="arabicPeriod" startAt="3"/>
            </a:pPr>
            <a:r>
              <a:rPr lang="en-US" dirty="0"/>
              <a:t>Organizations rotate business &amp; IT professionals across departments and job functions.</a:t>
            </a:r>
          </a:p>
          <a:p>
            <a:pPr marL="514350" indent="-514350">
              <a:buFont typeface="+mj-lt"/>
              <a:buAutoNum type="arabicPeriod" startAt="3"/>
            </a:pPr>
            <a:r>
              <a:rPr lang="en-US" dirty="0" smtClean="0"/>
              <a:t>Organizations </a:t>
            </a:r>
            <a:r>
              <a:rPr lang="en-US" dirty="0"/>
              <a:t>provide overarching goals that are completely clear to each IT and business employee</a:t>
            </a:r>
            <a:r>
              <a:rPr lang="en-US" dirty="0" smtClean="0"/>
              <a:t>.</a:t>
            </a:r>
            <a:endParaRPr lang="en-US" dirty="0"/>
          </a:p>
        </p:txBody>
      </p:sp>
    </p:spTree>
    <p:extLst>
      <p:ext uri="{BB962C8B-B14F-4D97-AF65-F5344CB8AC3E}">
        <p14:creationId xmlns:p14="http://schemas.microsoft.com/office/powerpoint/2010/main" val="235995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Identify effective IT responses to different kinds of business pressures.</a:t>
            </a:r>
          </a:p>
          <a:p>
            <a:r>
              <a:rPr lang="en-US" dirty="0"/>
              <a:t>Describe the strategies that organizations typically adopt to counter Porter’s five competitive forces.</a:t>
            </a:r>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2126544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a:t>Six Characteristics of Excellent Business-IT </a:t>
            </a:r>
            <a:r>
              <a:rPr lang="en-US" dirty="0" smtClean="0"/>
              <a:t>Alignment (continued)</a:t>
            </a:r>
            <a:endParaRPr lang="en-US" dirty="0"/>
          </a:p>
        </p:txBody>
      </p:sp>
      <p:sp>
        <p:nvSpPr>
          <p:cNvPr id="5" name="Content Placeholder 4"/>
          <p:cNvSpPr>
            <a:spLocks noGrp="1"/>
          </p:cNvSpPr>
          <p:nvPr>
            <p:ph sz="quarter" idx="15"/>
          </p:nvPr>
        </p:nvSpPr>
        <p:spPr/>
        <p:txBody>
          <a:bodyPr>
            <a:normAutofit/>
          </a:bodyPr>
          <a:lstStyle/>
          <a:p>
            <a:pPr marL="514350" indent="-514350">
              <a:buFont typeface="+mj-lt"/>
              <a:buAutoNum type="arabicPeriod" startAt="5"/>
            </a:pPr>
            <a:r>
              <a:rPr lang="en-US" dirty="0" smtClean="0"/>
              <a:t>Organizations </a:t>
            </a:r>
            <a:r>
              <a:rPr lang="en-US" dirty="0"/>
              <a:t>ensure that IT employees understand how the company makes (or loses) money.</a:t>
            </a:r>
          </a:p>
          <a:p>
            <a:pPr marL="514350" indent="-514350">
              <a:buFont typeface="+mj-lt"/>
              <a:buAutoNum type="arabicPeriod" startAt="5"/>
            </a:pPr>
            <a:r>
              <a:rPr lang="en-US" dirty="0"/>
              <a:t>Organizations create a vibrant and inclusive company culture.</a:t>
            </a:r>
          </a:p>
          <a:p>
            <a:endParaRPr lang="en-US" dirty="0"/>
          </a:p>
        </p:txBody>
      </p:sp>
    </p:spTree>
    <p:extLst>
      <p:ext uri="{BB962C8B-B14F-4D97-AF65-F5344CB8AC3E}">
        <p14:creationId xmlns:p14="http://schemas.microsoft.com/office/powerpoint/2010/main" val="222746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’S ABOUT BUSINESS 2.4</a:t>
            </a:r>
            <a:endParaRPr lang="en-US" dirty="0"/>
          </a:p>
        </p:txBody>
      </p:sp>
      <p:sp>
        <p:nvSpPr>
          <p:cNvPr id="4" name="Subtitle 3"/>
          <p:cNvSpPr>
            <a:spLocks noGrp="1"/>
          </p:cNvSpPr>
          <p:nvPr>
            <p:ph sz="quarter" idx="16"/>
          </p:nvPr>
        </p:nvSpPr>
        <p:spPr/>
        <p:txBody>
          <a:bodyPr>
            <a:normAutofit lnSpcReduction="10000"/>
          </a:bodyPr>
          <a:lstStyle/>
          <a:p>
            <a:r>
              <a:rPr lang="en-US" dirty="0" smtClean="0"/>
              <a:t>The University of </a:t>
            </a:r>
            <a:br>
              <a:rPr lang="en-US" dirty="0" smtClean="0"/>
            </a:br>
            <a:r>
              <a:rPr lang="en-US" dirty="0" smtClean="0"/>
              <a:t>Pittsburgh Medical </a:t>
            </a:r>
            <a:br>
              <a:rPr lang="en-US" dirty="0" smtClean="0"/>
            </a:br>
            <a:r>
              <a:rPr lang="en-US" dirty="0" smtClean="0"/>
              <a:t>Center Makes </a:t>
            </a:r>
            <a:br>
              <a:rPr lang="en-US" dirty="0" smtClean="0"/>
            </a:br>
            <a:r>
              <a:rPr lang="en-US" dirty="0" smtClean="0"/>
              <a:t>Effective Use of IT</a:t>
            </a:r>
          </a:p>
          <a:p>
            <a:pPr lvl="1"/>
            <a:r>
              <a:rPr lang="en-US" dirty="0"/>
              <a:t>Describe the strategic advantages that IT provides to UPMC.</a:t>
            </a:r>
          </a:p>
          <a:p>
            <a:pPr lvl="1"/>
            <a:r>
              <a:rPr lang="en-US" dirty="0"/>
              <a:t>Which of Porter’s competitive strategies is UPMC employing? Support your answer.</a:t>
            </a:r>
          </a:p>
          <a:p>
            <a:pPr lvl="1"/>
            <a:r>
              <a:rPr lang="en-US" dirty="0"/>
              <a:t>Describe how UPMC illustrates effective business–IT alignment.</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0516" y="1600201"/>
            <a:ext cx="2924913" cy="2057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51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Autofit/>
          </a:bodyPr>
          <a:lstStyle/>
          <a:p>
            <a:r>
              <a:rPr lang="en-US" b="1" dirty="0" err="1" smtClean="0"/>
              <a:t>GrubHub</a:t>
            </a:r>
            <a:r>
              <a:rPr lang="en-US" b="1" dirty="0" smtClean="0"/>
              <a:t> Seamless</a:t>
            </a:r>
          </a:p>
          <a:p>
            <a:pPr lvl="1"/>
            <a:r>
              <a:rPr lang="en-US" dirty="0"/>
              <a:t>Look ahead in this chapter. Which one of Porter’s strategies for competitive advantage is </a:t>
            </a:r>
            <a:r>
              <a:rPr lang="en-US" dirty="0" err="1"/>
              <a:t>GrubHub</a:t>
            </a:r>
            <a:r>
              <a:rPr lang="en-US" dirty="0"/>
              <a:t> Seamless pursuing? Explain your answer.</a:t>
            </a:r>
          </a:p>
          <a:p>
            <a:pPr lvl="1"/>
            <a:r>
              <a:rPr lang="en-US" dirty="0"/>
              <a:t>Propose additional applications that GS could develop to gain a competitive advantage in the </a:t>
            </a:r>
            <a:r>
              <a:rPr lang="en-US" dirty="0" smtClean="0"/>
              <a:t>marketplace</a:t>
            </a:r>
            <a:r>
              <a:rPr lang="en-US" dirty="0"/>
              <a:t>.</a:t>
            </a:r>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4419600"/>
            <a:ext cx="2743200" cy="1999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919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85000" lnSpcReduction="10000"/>
          </a:bodyPr>
          <a:lstStyle/>
          <a:p>
            <a:r>
              <a:rPr lang="en-US" dirty="0" smtClean="0"/>
              <a:t>Business Pressures, Organizational Responses, and IT Support</a:t>
            </a:r>
            <a:endParaRPr lang="en-US" dirty="0"/>
          </a:p>
        </p:txBody>
      </p:sp>
      <p:sp>
        <p:nvSpPr>
          <p:cNvPr id="5" name="Text Placeholder 4"/>
          <p:cNvSpPr>
            <a:spLocks noGrp="1"/>
          </p:cNvSpPr>
          <p:nvPr>
            <p:ph type="body" sz="quarter" idx="14"/>
          </p:nvPr>
        </p:nvSpPr>
        <p:spPr/>
        <p:txBody>
          <a:bodyPr/>
          <a:lstStyle/>
          <a:p>
            <a:r>
              <a:rPr lang="en-US" dirty="0" smtClean="0"/>
              <a:t>2.1</a:t>
            </a:r>
            <a:endParaRPr lang="en-US" dirty="0"/>
          </a:p>
        </p:txBody>
      </p:sp>
      <p:sp>
        <p:nvSpPr>
          <p:cNvPr id="6" name="Content Placeholder 5"/>
          <p:cNvSpPr>
            <a:spLocks noGrp="1"/>
          </p:cNvSpPr>
          <p:nvPr>
            <p:ph sz="quarter" idx="15"/>
          </p:nvPr>
        </p:nvSpPr>
        <p:spPr/>
        <p:txBody>
          <a:bodyPr/>
          <a:lstStyle/>
          <a:p>
            <a:r>
              <a:rPr lang="en-US" dirty="0" smtClean="0"/>
              <a:t>Competitive Advantage</a:t>
            </a:r>
          </a:p>
          <a:p>
            <a:r>
              <a:rPr lang="en-US" dirty="0" smtClean="0"/>
              <a:t>Business Environment</a:t>
            </a:r>
            <a:endParaRPr lang="en-US" dirty="0"/>
          </a:p>
          <a:p>
            <a:r>
              <a:rPr lang="en-US" dirty="0" smtClean="0"/>
              <a:t>Business Pressures</a:t>
            </a:r>
          </a:p>
          <a:p>
            <a:r>
              <a:rPr lang="en-US" dirty="0" smtClean="0"/>
              <a:t>Organizational Responses</a:t>
            </a:r>
            <a:endParaRPr lang="en-US" dirty="0"/>
          </a:p>
        </p:txBody>
      </p:sp>
    </p:spTree>
    <p:extLst>
      <p:ext uri="{BB962C8B-B14F-4D97-AF65-F5344CB8AC3E}">
        <p14:creationId xmlns:p14="http://schemas.microsoft.com/office/powerpoint/2010/main" val="376721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Business Pressures</a:t>
            </a:r>
            <a:endParaRPr lang="en-US" dirty="0"/>
          </a:p>
        </p:txBody>
      </p:sp>
      <p:sp>
        <p:nvSpPr>
          <p:cNvPr id="6" name="Content Placeholder 5"/>
          <p:cNvSpPr>
            <a:spLocks noGrp="1"/>
          </p:cNvSpPr>
          <p:nvPr>
            <p:ph sz="quarter" idx="15"/>
          </p:nvPr>
        </p:nvSpPr>
        <p:spPr/>
        <p:txBody>
          <a:bodyPr/>
          <a:lstStyle/>
          <a:p>
            <a:r>
              <a:rPr lang="en-US" dirty="0" smtClean="0"/>
              <a:t>Market Pressures</a:t>
            </a:r>
          </a:p>
          <a:p>
            <a:r>
              <a:rPr lang="en-US" dirty="0" smtClean="0"/>
              <a:t>Technology Pressures</a:t>
            </a:r>
          </a:p>
          <a:p>
            <a:r>
              <a:rPr lang="en-US" dirty="0" smtClean="0"/>
              <a:t>Societal/Political/Legal Pressures</a:t>
            </a:r>
            <a:endParaRPr lang="en-US" dirty="0"/>
          </a:p>
        </p:txBody>
      </p:sp>
    </p:spTree>
    <p:extLst>
      <p:ext uri="{BB962C8B-B14F-4D97-AF65-F5344CB8AC3E}">
        <p14:creationId xmlns:p14="http://schemas.microsoft.com/office/powerpoint/2010/main" val="32169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85000" lnSpcReduction="20000"/>
          </a:bodyPr>
          <a:lstStyle/>
          <a:p>
            <a:r>
              <a:rPr lang="en-US" dirty="0" smtClean="0"/>
              <a:t>Figure 2.1: Business Pressures, Organizational Performance &amp; Responses, and IT Support</a:t>
            </a:r>
            <a:endParaRPr lang="en-US" dirty="0"/>
          </a:p>
        </p:txBody>
      </p:sp>
      <p:pic>
        <p:nvPicPr>
          <p:cNvPr id="6" name="Picture 4" descr="C:\Documents and Settings\74216\Desktop\C02\rainer_5e_fig_02_02.tif"/>
          <p:cNvPicPr>
            <a:picLocks noGrp="1" noChangeAspect="1" noChangeArrowheads="1"/>
          </p:cNvPicPr>
          <p:nvPr>
            <p:ph sz="quarter" idx="15"/>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771022"/>
            <a:ext cx="6705600" cy="501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7339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Market Pressures</a:t>
            </a:r>
            <a:endParaRPr lang="en-US" dirty="0"/>
          </a:p>
        </p:txBody>
      </p:sp>
      <p:sp>
        <p:nvSpPr>
          <p:cNvPr id="5" name="Content Placeholder 4"/>
          <p:cNvSpPr>
            <a:spLocks noGrp="1"/>
          </p:cNvSpPr>
          <p:nvPr>
            <p:ph sz="quarter" idx="15"/>
          </p:nvPr>
        </p:nvSpPr>
        <p:spPr/>
        <p:txBody>
          <a:bodyPr/>
          <a:lstStyle/>
          <a:p>
            <a:r>
              <a:rPr lang="en-US" dirty="0" smtClean="0"/>
              <a:t>Globalization</a:t>
            </a:r>
          </a:p>
          <a:p>
            <a:r>
              <a:rPr lang="en-US" dirty="0" smtClean="0"/>
              <a:t>Changing Nature of the Workforce</a:t>
            </a:r>
          </a:p>
          <a:p>
            <a:r>
              <a:rPr lang="en-US" dirty="0" smtClean="0"/>
              <a:t>Powerful Customers</a:t>
            </a:r>
            <a:endParaRPr lang="en-US" dirty="0"/>
          </a:p>
        </p:txBody>
      </p:sp>
    </p:spTree>
    <p:extLst>
      <p:ext uri="{BB962C8B-B14F-4D97-AF65-F5344CB8AC3E}">
        <p14:creationId xmlns:p14="http://schemas.microsoft.com/office/powerpoint/2010/main" val="325629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Globalization</a:t>
            </a:r>
            <a:endParaRPr lang="en-US" dirty="0"/>
          </a:p>
        </p:txBody>
      </p:sp>
      <p:sp>
        <p:nvSpPr>
          <p:cNvPr id="5" name="Content Placeholder 4"/>
          <p:cNvSpPr>
            <a:spLocks noGrp="1"/>
          </p:cNvSpPr>
          <p:nvPr>
            <p:ph sz="quarter" idx="15"/>
          </p:nvPr>
        </p:nvSpPr>
        <p:spPr/>
        <p:txBody>
          <a:bodyPr/>
          <a:lstStyle/>
          <a:p>
            <a:r>
              <a:rPr lang="en-US" dirty="0" smtClean="0"/>
              <a:t>Thomas Friedman – The World is Flat</a:t>
            </a:r>
          </a:p>
          <a:p>
            <a:pPr lvl="1"/>
            <a:r>
              <a:rPr lang="en-US" dirty="0" smtClean="0"/>
              <a:t>Globalization 1.0</a:t>
            </a:r>
          </a:p>
          <a:p>
            <a:pPr lvl="1"/>
            <a:r>
              <a:rPr lang="en-US" dirty="0"/>
              <a:t>Globalization </a:t>
            </a:r>
            <a:r>
              <a:rPr lang="en-US" dirty="0" smtClean="0"/>
              <a:t>2.0</a:t>
            </a:r>
            <a:endParaRPr lang="en-US" dirty="0"/>
          </a:p>
          <a:p>
            <a:pPr lvl="1"/>
            <a:r>
              <a:rPr lang="en-US" dirty="0"/>
              <a:t>Globalization </a:t>
            </a:r>
            <a:r>
              <a:rPr lang="en-US" dirty="0" smtClean="0"/>
              <a:t>3.0</a:t>
            </a:r>
          </a:p>
          <a:p>
            <a:r>
              <a:rPr lang="en-US" dirty="0" smtClean="0"/>
              <a:t>Ten Flatteners</a:t>
            </a:r>
            <a:endParaRPr lang="en-US" dirty="0"/>
          </a:p>
        </p:txBody>
      </p:sp>
    </p:spTree>
    <p:extLst>
      <p:ext uri="{BB962C8B-B14F-4D97-AF65-F5344CB8AC3E}">
        <p14:creationId xmlns:p14="http://schemas.microsoft.com/office/powerpoint/2010/main" val="1997286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21456</TotalTime>
  <Words>2984</Words>
  <Application>Microsoft Office PowerPoint</Application>
  <PresentationFormat>On-screen Show (4:3)</PresentationFormat>
  <Paragraphs>264</Paragraphs>
  <Slides>31</Slides>
  <Notes>18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John Kenneth Corley</cp:lastModifiedBy>
  <cp:revision>618</cp:revision>
  <dcterms:created xsi:type="dcterms:W3CDTF">2013-08-07T23:49:12Z</dcterms:created>
  <dcterms:modified xsi:type="dcterms:W3CDTF">2014-10-22T12:02:55Z</dcterms:modified>
</cp:coreProperties>
</file>