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65" r:id="rId2"/>
    <p:sldId id="366" r:id="rId3"/>
    <p:sldId id="367" r:id="rId4"/>
    <p:sldId id="520" r:id="rId5"/>
    <p:sldId id="368" r:id="rId6"/>
    <p:sldId id="369" r:id="rId7"/>
    <p:sldId id="716" r:id="rId8"/>
    <p:sldId id="797" r:id="rId9"/>
    <p:sldId id="717" r:id="rId10"/>
    <p:sldId id="718" r:id="rId11"/>
    <p:sldId id="719" r:id="rId12"/>
    <p:sldId id="798" r:id="rId13"/>
    <p:sldId id="373" r:id="rId14"/>
    <p:sldId id="370" r:id="rId15"/>
    <p:sldId id="371" r:id="rId16"/>
    <p:sldId id="374" r:id="rId17"/>
    <p:sldId id="721" r:id="rId18"/>
    <p:sldId id="722" r:id="rId19"/>
    <p:sldId id="723" r:id="rId20"/>
    <p:sldId id="375" r:id="rId21"/>
    <p:sldId id="799" r:id="rId22"/>
    <p:sldId id="800" r:id="rId23"/>
    <p:sldId id="801" r:id="rId24"/>
    <p:sldId id="725" r:id="rId25"/>
    <p:sldId id="802" r:id="rId26"/>
    <p:sldId id="3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9900FF"/>
    <a:srgbClr val="6600FF"/>
    <a:srgbClr val="6600CC"/>
    <a:srgbClr val="FF9900"/>
    <a:srgbClr val="000099"/>
    <a:srgbClr val="0000CC"/>
    <a:srgbClr val="00CCFF"/>
    <a:srgbClr val="CC33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77143" autoAdjust="0"/>
  </p:normalViewPr>
  <p:slideViewPr>
    <p:cSldViewPr>
      <p:cViewPr varScale="1">
        <p:scale>
          <a:sx n="59" d="100"/>
          <a:sy n="59" d="100"/>
        </p:scale>
        <p:origin x="-1614" y="-90"/>
      </p:cViewPr>
      <p:guideLst>
        <p:guide orient="horz" pos="2160"/>
        <p:guide pos="2880"/>
      </p:guideLst>
    </p:cSldViewPr>
  </p:slideViewPr>
  <p:outlineViewPr>
    <p:cViewPr>
      <p:scale>
        <a:sx n="33" d="100"/>
        <a:sy n="33" d="100"/>
      </p:scale>
      <p:origin x="0" y="141348"/>
    </p:cViewPr>
  </p:outlineViewPr>
  <p:notesTextViewPr>
    <p:cViewPr>
      <p:scale>
        <a:sx n="1" d="1"/>
        <a:sy n="1" d="1"/>
      </p:scale>
      <p:origin x="0" y="0"/>
    </p:cViewPr>
  </p:notesTextViewPr>
  <p:sorterViewPr>
    <p:cViewPr>
      <p:scale>
        <a:sx n="100" d="100"/>
        <a:sy n="100" d="100"/>
      </p:scale>
      <p:origin x="0" y="720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B6D6B-9C86-499A-A636-38829A5F60B2}" type="datetimeFigureOut">
              <a:rPr lang="en-US" smtClean="0"/>
              <a:t>10/22/2014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F41C25-7A1F-47FB-B705-003A328B9163}" type="slidenum">
              <a:rPr lang="en-US" smtClean="0"/>
              <a:t>‹#›</a:t>
            </a:fld>
            <a:endParaRPr lang="en-US"/>
          </a:p>
        </p:txBody>
      </p:sp>
    </p:spTree>
    <p:extLst>
      <p:ext uri="{BB962C8B-B14F-4D97-AF65-F5344CB8AC3E}">
        <p14:creationId xmlns:p14="http://schemas.microsoft.com/office/powerpoint/2010/main" val="425230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Management: </a:t>
            </a:r>
            <a:r>
              <a:rPr lang="en-US" sz="1200" b="0" i="0" u="none" strike="noStrike" kern="1200" baseline="0" dirty="0" smtClean="0">
                <a:solidFill>
                  <a:schemeClr val="tx1"/>
                </a:solidFill>
                <a:latin typeface="+mn-lt"/>
                <a:ea typeface="+mn-ea"/>
                <a:cs typeface="+mn-cs"/>
              </a:rPr>
              <a:t>a process by which an organization achieves its goals through the use of resources (people, money, materials, and information).</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Three Basic Roles of Managers (</a:t>
            </a:r>
            <a:r>
              <a:rPr lang="en-US" sz="1200" b="1" i="0" u="none" strike="noStrike" kern="1200" baseline="0" dirty="0" err="1" smtClean="0">
                <a:solidFill>
                  <a:schemeClr val="tx1"/>
                </a:solidFill>
                <a:latin typeface="+mn-lt"/>
                <a:ea typeface="+mn-ea"/>
                <a:cs typeface="+mn-cs"/>
              </a:rPr>
              <a:t>Mintzberg</a:t>
            </a:r>
            <a:r>
              <a:rPr lang="en-US" sz="1200" b="1" i="0" u="none" strike="noStrike" kern="1200" baseline="0" dirty="0" smtClean="0">
                <a:solidFill>
                  <a:schemeClr val="tx1"/>
                </a:solidFill>
                <a:latin typeface="+mn-lt"/>
                <a:ea typeface="+mn-ea"/>
                <a:cs typeface="+mn-cs"/>
              </a:rPr>
              <a:t>, 1973):</a:t>
            </a:r>
          </a:p>
          <a:p>
            <a:r>
              <a:rPr lang="en-US" sz="1200" b="0" i="0" u="none" strike="noStrike" kern="1200" baseline="0" dirty="0" smtClean="0">
                <a:solidFill>
                  <a:schemeClr val="tx1"/>
                </a:solidFill>
                <a:latin typeface="+mn-lt"/>
                <a:ea typeface="+mn-ea"/>
                <a:cs typeface="+mn-cs"/>
              </a:rPr>
              <a:t>1. </a:t>
            </a:r>
            <a:r>
              <a:rPr lang="en-US" sz="1200" b="1" i="1" u="none" strike="noStrike" kern="1200" baseline="0" dirty="0" smtClean="0">
                <a:solidFill>
                  <a:schemeClr val="tx1"/>
                </a:solidFill>
                <a:latin typeface="+mn-lt"/>
                <a:ea typeface="+mn-ea"/>
                <a:cs typeface="+mn-cs"/>
              </a:rPr>
              <a:t>Interpersonal roles</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fi </a:t>
            </a:r>
            <a:r>
              <a:rPr lang="en-US" sz="1200" b="0" i="0" u="none" strike="noStrike" kern="1200" baseline="0" dirty="0" err="1" smtClean="0">
                <a:solidFill>
                  <a:schemeClr val="tx1"/>
                </a:solidFill>
                <a:latin typeface="+mn-lt"/>
                <a:ea typeface="+mn-ea"/>
                <a:cs typeface="+mn-cs"/>
              </a:rPr>
              <a:t>gurehead</a:t>
            </a:r>
            <a:r>
              <a:rPr lang="en-US" sz="1200" b="0" i="0" u="none" strike="noStrike" kern="1200" baseline="0" dirty="0" smtClean="0">
                <a:solidFill>
                  <a:schemeClr val="tx1"/>
                </a:solidFill>
                <a:latin typeface="+mn-lt"/>
                <a:ea typeface="+mn-ea"/>
                <a:cs typeface="+mn-cs"/>
              </a:rPr>
              <a:t>, leader, liaison</a:t>
            </a:r>
          </a:p>
          <a:p>
            <a:r>
              <a:rPr lang="en-US" sz="1200" b="0" i="0" u="none" strike="noStrike" kern="1200" baseline="0" dirty="0" smtClean="0">
                <a:solidFill>
                  <a:schemeClr val="tx1"/>
                </a:solidFill>
                <a:latin typeface="+mn-lt"/>
                <a:ea typeface="+mn-ea"/>
                <a:cs typeface="+mn-cs"/>
              </a:rPr>
              <a:t>2. </a:t>
            </a:r>
            <a:r>
              <a:rPr lang="en-US" sz="1200" b="1" i="1" u="none" strike="noStrike" kern="1200" baseline="0" dirty="0" smtClean="0">
                <a:solidFill>
                  <a:schemeClr val="tx1"/>
                </a:solidFill>
                <a:latin typeface="+mn-lt"/>
                <a:ea typeface="+mn-ea"/>
                <a:cs typeface="+mn-cs"/>
              </a:rPr>
              <a:t>Informational roles</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monitor, disseminator, spokesperson, analyzer</a:t>
            </a:r>
          </a:p>
          <a:p>
            <a:r>
              <a:rPr lang="en-US" sz="1200" b="0" i="0" u="none" strike="noStrike" kern="1200" baseline="0" dirty="0" smtClean="0">
                <a:solidFill>
                  <a:schemeClr val="tx1"/>
                </a:solidFill>
                <a:latin typeface="+mn-lt"/>
                <a:ea typeface="+mn-ea"/>
                <a:cs typeface="+mn-cs"/>
              </a:rPr>
              <a:t>3. </a:t>
            </a:r>
            <a:r>
              <a:rPr lang="en-US" sz="1200" b="1" i="1" u="none" strike="noStrike" kern="1200" baseline="0" dirty="0" smtClean="0">
                <a:solidFill>
                  <a:schemeClr val="tx1"/>
                </a:solidFill>
                <a:latin typeface="+mn-lt"/>
                <a:ea typeface="+mn-ea"/>
                <a:cs typeface="+mn-cs"/>
              </a:rPr>
              <a:t>Decisional roles</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entrepreneur, disturbance handler, resource allocator, negotiator</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7</a:t>
            </a:fld>
            <a:endParaRPr lang="en-US"/>
          </a:p>
        </p:txBody>
      </p:sp>
    </p:spTree>
    <p:extLst>
      <p:ext uri="{BB962C8B-B14F-4D97-AF65-F5344CB8AC3E}">
        <p14:creationId xmlns:p14="http://schemas.microsoft.com/office/powerpoint/2010/main" val="4221543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Geographic Information System (GIS): </a:t>
            </a:r>
            <a:r>
              <a:rPr lang="en-US" sz="1200" b="0" i="0" u="none" strike="noStrike" kern="1200" baseline="0" dirty="0" smtClean="0">
                <a:solidFill>
                  <a:schemeClr val="tx1"/>
                </a:solidFill>
                <a:latin typeface="+mn-lt"/>
                <a:ea typeface="+mn-ea"/>
                <a:cs typeface="+mn-cs"/>
              </a:rPr>
              <a:t>a computer-based system for capturing, integrating, manipulating, and displaying data using digitized maps. Its most distinguishing characteristic is that every record or digital object has an identified geographical location.</a:t>
            </a:r>
          </a:p>
          <a:p>
            <a:r>
              <a:rPr lang="en-US" sz="1200" b="1" i="0" u="none" strike="noStrike" kern="1200" baseline="0" dirty="0" smtClean="0">
                <a:solidFill>
                  <a:schemeClr val="tx1"/>
                </a:solidFill>
                <a:latin typeface="+mn-lt"/>
                <a:ea typeface="+mn-ea"/>
                <a:cs typeface="+mn-cs"/>
              </a:rPr>
              <a:t>Reality Mining: </a:t>
            </a:r>
            <a:r>
              <a:rPr lang="en-US" sz="1200" b="0" i="0" u="none" strike="noStrike" kern="1200" baseline="0" dirty="0" smtClean="0">
                <a:solidFill>
                  <a:schemeClr val="tx1"/>
                </a:solidFill>
                <a:latin typeface="+mn-lt"/>
                <a:ea typeface="+mn-ea"/>
                <a:cs typeface="+mn-cs"/>
              </a:rPr>
              <a:t>Graphical Information Systems (GIS) and Geographic Positioning Systems (GPS) together to produce an interesting new type of technology which allows analysts to extract information from the usage patterns of mobile phones and other wireless devices.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24</a:t>
            </a:fld>
            <a:endParaRPr lang="en-US"/>
          </a:p>
        </p:txBody>
      </p:sp>
    </p:spTree>
    <p:extLst>
      <p:ext uri="{BB962C8B-B14F-4D97-AF65-F5344CB8AC3E}">
        <p14:creationId xmlns:p14="http://schemas.microsoft.com/office/powerpoint/2010/main" val="177175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Decision: </a:t>
            </a:r>
            <a:r>
              <a:rPr lang="en-US" sz="1200" b="0" i="0" u="none" strike="noStrike" kern="1200" baseline="0" dirty="0" smtClean="0">
                <a:solidFill>
                  <a:schemeClr val="tx1"/>
                </a:solidFill>
                <a:latin typeface="+mn-lt"/>
                <a:ea typeface="+mn-ea"/>
                <a:cs typeface="+mn-cs"/>
              </a:rPr>
              <a:t>a choice among two or more alternatives that individuals and groups make. Decisions are diverse and are made continuously.</a:t>
            </a:r>
          </a:p>
          <a:p>
            <a:r>
              <a:rPr lang="en-US" sz="1200" b="1" i="0" u="none" strike="noStrike" kern="1200" baseline="0" dirty="0" smtClean="0">
                <a:solidFill>
                  <a:schemeClr val="tx1"/>
                </a:solidFill>
                <a:latin typeface="+mn-lt"/>
                <a:ea typeface="+mn-ea"/>
                <a:cs typeface="+mn-cs"/>
              </a:rPr>
              <a:t>Phases of the Decision Making Process:</a:t>
            </a:r>
          </a:p>
          <a:p>
            <a:r>
              <a:rPr lang="en-US" b="1" dirty="0" smtClean="0"/>
              <a:t>Intelligence Phase: </a:t>
            </a:r>
            <a:r>
              <a:rPr lang="en-US" dirty="0" smtClean="0"/>
              <a:t>managers examine a situation and then identify and </a:t>
            </a:r>
            <a:r>
              <a:rPr lang="en-US" dirty="0" err="1" smtClean="0"/>
              <a:t>defi</a:t>
            </a:r>
            <a:r>
              <a:rPr lang="en-US" dirty="0" smtClean="0"/>
              <a:t> ne the problem or opportunity.</a:t>
            </a:r>
          </a:p>
          <a:p>
            <a:r>
              <a:rPr lang="en-US" b="1" dirty="0" smtClean="0"/>
              <a:t>Design Phase: </a:t>
            </a:r>
            <a:r>
              <a:rPr lang="en-US" dirty="0" smtClean="0"/>
              <a:t>decision makers construct a model for addressing the situation. They perform this task by making assumptions that simplify reality and by expressing the relationships among all of the relevant variables. Managers then validate the model by using test data. Finally, decision makers set criteria for evaluating all of the potential solutions that are proposed.</a:t>
            </a:r>
          </a:p>
          <a:p>
            <a:r>
              <a:rPr lang="en-US" b="1" dirty="0" smtClean="0"/>
              <a:t>Choice Phase: </a:t>
            </a:r>
            <a:r>
              <a:rPr lang="en-US" dirty="0" smtClean="0"/>
              <a:t>involves selecting a solution or course of action that seems best suited to resolve the problem. </a:t>
            </a:r>
            <a:r>
              <a:rPr lang="en-US" dirty="0" err="1" smtClean="0"/>
              <a:t>Th</a:t>
            </a:r>
            <a:r>
              <a:rPr lang="en-US" dirty="0" smtClean="0"/>
              <a:t> is solution (the decision) is then implemented.</a:t>
            </a:r>
          </a:p>
          <a:p>
            <a:r>
              <a:rPr lang="en-US" b="1" dirty="0" smtClean="0"/>
              <a:t>Implementation Phase: </a:t>
            </a:r>
            <a:r>
              <a:rPr lang="en-US" dirty="0" smtClean="0"/>
              <a:t>is successful if the proposed solution solves the problem or seizes the opportunity. If the solution fails, then the process returns to the previous phases. Computer-based decision support assists managers in the decision-making process.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8</a:t>
            </a:fld>
            <a:endParaRPr lang="en-US"/>
          </a:p>
        </p:txBody>
      </p:sp>
    </p:spTree>
    <p:extLst>
      <p:ext uri="{BB962C8B-B14F-4D97-AF65-F5344CB8AC3E}">
        <p14:creationId xmlns:p14="http://schemas.microsoft.com/office/powerpoint/2010/main" val="3025214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Business Intelligence (BI): </a:t>
            </a:r>
            <a:r>
              <a:rPr lang="en-US" sz="1200" b="0" i="0" u="none" strike="noStrike" kern="1200" baseline="0" dirty="0" smtClean="0">
                <a:solidFill>
                  <a:schemeClr val="tx1"/>
                </a:solidFill>
                <a:latin typeface="+mn-lt"/>
                <a:ea typeface="+mn-ea"/>
                <a:cs typeface="+mn-cs"/>
              </a:rPr>
              <a:t>is a broad category of applications, technologies, and processes for gathering, storing, accessing, and analyzing data to help business users make better decisions. BI applications enable decision makers to quickly ascertain the status of a business enterprise by examining key information.</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10</a:t>
            </a:fld>
            <a:endParaRPr lang="en-US"/>
          </a:p>
        </p:txBody>
      </p:sp>
    </p:spTree>
    <p:extLst>
      <p:ext uri="{BB962C8B-B14F-4D97-AF65-F5344CB8AC3E}">
        <p14:creationId xmlns:p14="http://schemas.microsoft.com/office/powerpoint/2010/main" val="230643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Problem Structure: </a:t>
            </a:r>
            <a:r>
              <a:rPr lang="en-US" sz="1200" b="0" i="0" u="none" strike="noStrike" kern="1200" baseline="0" dirty="0" smtClean="0">
                <a:solidFill>
                  <a:schemeClr val="tx1"/>
                </a:solidFill>
                <a:latin typeface="+mn-lt"/>
                <a:ea typeface="+mn-ea"/>
                <a:cs typeface="+mn-cs"/>
              </a:rPr>
              <a:t>where decision-making processes fall along a continuum ranging from highly structured to highly unstructured.</a:t>
            </a:r>
          </a:p>
          <a:p>
            <a:r>
              <a:rPr lang="en-US" sz="1200" b="1" i="0" u="none" strike="noStrike" kern="1200" baseline="0" dirty="0" smtClean="0">
                <a:solidFill>
                  <a:schemeClr val="tx1"/>
                </a:solidFill>
                <a:latin typeface="+mn-lt"/>
                <a:ea typeface="+mn-ea"/>
                <a:cs typeface="+mn-cs"/>
              </a:rPr>
              <a:t>Nature of Decisions: </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All managerial decisions fall into one of three broad categories:</a:t>
            </a:r>
          </a:p>
          <a:p>
            <a:r>
              <a:rPr lang="en-US" sz="1200" b="1" i="0" u="none" strike="noStrike" kern="1200" baseline="0" dirty="0" smtClean="0">
                <a:solidFill>
                  <a:schemeClr val="tx1"/>
                </a:solidFill>
                <a:latin typeface="+mn-lt"/>
                <a:ea typeface="+mn-ea"/>
                <a:cs typeface="+mn-cs"/>
              </a:rPr>
              <a:t>Operational Control: </a:t>
            </a:r>
            <a:r>
              <a:rPr lang="en-US" sz="1200" b="0" i="0" u="none" strike="noStrike" kern="1200" baseline="0" dirty="0" smtClean="0">
                <a:solidFill>
                  <a:schemeClr val="tx1"/>
                </a:solidFill>
                <a:latin typeface="+mn-lt"/>
                <a:ea typeface="+mn-ea"/>
                <a:cs typeface="+mn-cs"/>
              </a:rPr>
              <a:t>executing specific tasks efficiently and effectively.</a:t>
            </a:r>
          </a:p>
          <a:p>
            <a:r>
              <a:rPr lang="en-US" sz="1200" b="1" i="0" u="none" strike="noStrike" kern="1200" baseline="0" dirty="0" smtClean="0">
                <a:solidFill>
                  <a:schemeClr val="tx1"/>
                </a:solidFill>
                <a:latin typeface="+mn-lt"/>
                <a:ea typeface="+mn-ea"/>
                <a:cs typeface="+mn-cs"/>
              </a:rPr>
              <a:t>Management Control: </a:t>
            </a:r>
            <a:r>
              <a:rPr lang="en-US" sz="1200" b="0" i="0" u="none" strike="noStrike" kern="1200" baseline="0" dirty="0" smtClean="0">
                <a:solidFill>
                  <a:schemeClr val="tx1"/>
                </a:solidFill>
                <a:latin typeface="+mn-lt"/>
                <a:ea typeface="+mn-ea"/>
                <a:cs typeface="+mn-cs"/>
              </a:rPr>
              <a:t>acquiring and using resources efficiently in accomplishing organizational goals.</a:t>
            </a:r>
          </a:p>
          <a:p>
            <a:r>
              <a:rPr lang="en-US" sz="1200" b="1" i="0" u="none" strike="noStrike" kern="1200" baseline="0" dirty="0" smtClean="0">
                <a:solidFill>
                  <a:schemeClr val="tx1"/>
                </a:solidFill>
                <a:latin typeface="+mn-lt"/>
                <a:ea typeface="+mn-ea"/>
                <a:cs typeface="+mn-cs"/>
              </a:rPr>
              <a:t>Strategic Planning: </a:t>
            </a:r>
            <a:r>
              <a:rPr lang="en-US" sz="1200" b="0" i="0" u="none" strike="noStrike" kern="1200" baseline="0" dirty="0" smtClean="0">
                <a:solidFill>
                  <a:schemeClr val="tx1"/>
                </a:solidFill>
                <a:latin typeface="+mn-lt"/>
                <a:ea typeface="+mn-ea"/>
                <a:cs typeface="+mn-cs"/>
              </a:rPr>
              <a:t>the long-range goals and policies for growth and resource allocation.</a:t>
            </a:r>
          </a:p>
        </p:txBody>
      </p:sp>
      <p:sp>
        <p:nvSpPr>
          <p:cNvPr id="4" name="Slide Number Placeholder 3"/>
          <p:cNvSpPr>
            <a:spLocks noGrp="1"/>
          </p:cNvSpPr>
          <p:nvPr>
            <p:ph type="sldNum" sz="quarter" idx="10"/>
          </p:nvPr>
        </p:nvSpPr>
        <p:spPr/>
        <p:txBody>
          <a:bodyPr/>
          <a:lstStyle/>
          <a:p>
            <a:fld id="{2CF41C25-7A1F-47FB-B705-003A328B9163}" type="slidenum">
              <a:rPr lang="en-US" smtClean="0"/>
              <a:t>11</a:t>
            </a:fld>
            <a:endParaRPr lang="en-US"/>
          </a:p>
        </p:txBody>
      </p:sp>
    </p:spTree>
    <p:extLst>
      <p:ext uri="{BB962C8B-B14F-4D97-AF65-F5344CB8AC3E}">
        <p14:creationId xmlns:p14="http://schemas.microsoft.com/office/powerpoint/2010/main" val="239760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Business Intelligence (BI): </a:t>
            </a:r>
            <a:r>
              <a:rPr lang="en-US" sz="1200" b="0" i="0" u="none" strike="noStrike" kern="1200" baseline="0" dirty="0" smtClean="0">
                <a:solidFill>
                  <a:schemeClr val="tx1"/>
                </a:solidFill>
                <a:latin typeface="+mn-lt"/>
                <a:ea typeface="+mn-ea"/>
                <a:cs typeface="+mn-cs"/>
              </a:rPr>
              <a:t>is a broad category of applications, technologies, and processes for gathering, storing, accessing, and analyzing data to help business users make better decisions. BI applications enable decision makers to quickly ascertain the status of a business enterprise by examining key information.</a:t>
            </a:r>
            <a:endParaRPr lang="en-US" dirty="0" smtClean="0"/>
          </a:p>
        </p:txBody>
      </p:sp>
      <p:sp>
        <p:nvSpPr>
          <p:cNvPr id="4" name="Slide Number Placeholder 3"/>
          <p:cNvSpPr>
            <a:spLocks noGrp="1"/>
          </p:cNvSpPr>
          <p:nvPr>
            <p:ph type="sldNum" sz="quarter" idx="10"/>
          </p:nvPr>
        </p:nvSpPr>
        <p:spPr/>
        <p:txBody>
          <a:bodyPr/>
          <a:lstStyle/>
          <a:p>
            <a:fld id="{2CF41C25-7A1F-47FB-B705-003A328B9163}" type="slidenum">
              <a:rPr lang="en-US" smtClean="0"/>
              <a:t>13</a:t>
            </a:fld>
            <a:endParaRPr lang="en-US"/>
          </a:p>
        </p:txBody>
      </p:sp>
    </p:spTree>
    <p:extLst>
      <p:ext uri="{BB962C8B-B14F-4D97-AF65-F5344CB8AC3E}">
        <p14:creationId xmlns:p14="http://schemas.microsoft.com/office/powerpoint/2010/main" val="3304323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Online Analytical Processing </a:t>
            </a:r>
            <a:r>
              <a:rPr lang="en-US" sz="1200" b="0" i="0" u="none" strike="noStrike" kern="1200" baseline="0" dirty="0" smtClean="0">
                <a:solidFill>
                  <a:schemeClr val="tx1"/>
                </a:solidFill>
                <a:latin typeface="+mn-lt"/>
                <a:ea typeface="+mn-ea"/>
                <a:cs typeface="+mn-cs"/>
              </a:rPr>
              <a:t>(OLAP - also referred to as </a:t>
            </a:r>
            <a:r>
              <a:rPr lang="en-US" sz="1200" b="1" i="0" u="none" strike="noStrike" kern="1200" baseline="0" dirty="0" smtClean="0">
                <a:solidFill>
                  <a:schemeClr val="tx1"/>
                </a:solidFill>
                <a:latin typeface="+mn-lt"/>
                <a:ea typeface="+mn-ea"/>
                <a:cs typeface="+mn-cs"/>
              </a:rPr>
              <a:t>multidimensional analysis) </a:t>
            </a:r>
            <a:r>
              <a:rPr lang="en-US" sz="1200" b="0" i="0" u="none" strike="noStrike" kern="1200" baseline="0" dirty="0" smtClean="0">
                <a:solidFill>
                  <a:schemeClr val="tx1"/>
                </a:solidFill>
                <a:latin typeface="+mn-lt"/>
                <a:ea typeface="+mn-ea"/>
                <a:cs typeface="+mn-cs"/>
              </a:rPr>
              <a:t>capabilities. OLAP involves “slicing and dicing” data stored in a dimensional format, drilling down in the data to greater detail, and aggregating the data.</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17</a:t>
            </a:fld>
            <a:endParaRPr lang="en-US"/>
          </a:p>
        </p:txBody>
      </p:sp>
    </p:spTree>
    <p:extLst>
      <p:ext uri="{BB962C8B-B14F-4D97-AF65-F5344CB8AC3E}">
        <p14:creationId xmlns:p14="http://schemas.microsoft.com/office/powerpoint/2010/main" val="303781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 Mining: </a:t>
            </a:r>
            <a:r>
              <a:rPr lang="en-US" dirty="0" smtClean="0"/>
              <a:t>the process of searching for valuable business information in a large database, data warehouse, or data mart. </a:t>
            </a:r>
          </a:p>
          <a:p>
            <a:r>
              <a:rPr lang="en-US" b="1" dirty="0" smtClean="0"/>
              <a:t>Data Mining Can Perform Two Basic Operations:</a:t>
            </a:r>
          </a:p>
          <a:p>
            <a:r>
              <a:rPr lang="en-US" dirty="0" smtClean="0"/>
              <a:t>(1) predicting trends and behaviors</a:t>
            </a:r>
          </a:p>
          <a:p>
            <a:r>
              <a:rPr lang="en-US" dirty="0" smtClean="0"/>
              <a:t>(2) identifying previously unknown patterns.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18</a:t>
            </a:fld>
            <a:endParaRPr lang="en-US"/>
          </a:p>
        </p:txBody>
      </p:sp>
    </p:spTree>
    <p:extLst>
      <p:ext uri="{BB962C8B-B14F-4D97-AF65-F5344CB8AC3E}">
        <p14:creationId xmlns:p14="http://schemas.microsoft.com/office/powerpoint/2010/main" val="48850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Decision support systems (DSSs): </a:t>
            </a:r>
            <a:r>
              <a:rPr lang="en-US" dirty="0" smtClean="0"/>
              <a:t>combine models and data to analyze </a:t>
            </a:r>
            <a:r>
              <a:rPr lang="en-US" dirty="0" err="1" smtClean="0"/>
              <a:t>semistructured</a:t>
            </a:r>
            <a:r>
              <a:rPr lang="en-US" dirty="0" smtClean="0"/>
              <a:t> problems and some unstructured problems that involve extensive user involvement. Models are simplified representations, or abstractions, of reality.</a:t>
            </a:r>
          </a:p>
          <a:p>
            <a:r>
              <a:rPr lang="en-US" b="1" dirty="0" smtClean="0"/>
              <a:t>Sensitivity Analysis: </a:t>
            </a:r>
            <a:r>
              <a:rPr lang="en-US" dirty="0" smtClean="0"/>
              <a:t>Sensitivity analysis is the study of the impact that changes in one or more parts of a decision-making model have on other parts.</a:t>
            </a:r>
          </a:p>
          <a:p>
            <a:r>
              <a:rPr lang="en-US" b="1" dirty="0" smtClean="0"/>
              <a:t>What–If Analysis: </a:t>
            </a:r>
            <a:r>
              <a:rPr lang="en-US" dirty="0" smtClean="0"/>
              <a:t>A model builder must make predictions and assumptions regarding the input data, many of which are based on the assessment of uncertain futures. The results depend on the accuracy of these assumptions, which can be highly subjective.</a:t>
            </a:r>
          </a:p>
          <a:p>
            <a:r>
              <a:rPr lang="en-US" b="1" dirty="0" smtClean="0"/>
              <a:t>Goal-Seeking Analysis: </a:t>
            </a:r>
            <a:r>
              <a:rPr lang="en-US" dirty="0" smtClean="0"/>
              <a:t>represents a “backward” solution approach. It attempts to calculate the value of the inputs necessary to achieve a desired level of output.</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19</a:t>
            </a:fld>
            <a:endParaRPr lang="en-US"/>
          </a:p>
        </p:txBody>
      </p:sp>
    </p:spTree>
    <p:extLst>
      <p:ext uri="{BB962C8B-B14F-4D97-AF65-F5344CB8AC3E}">
        <p14:creationId xmlns:p14="http://schemas.microsoft.com/office/powerpoint/2010/main" val="3702151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Dashboard: </a:t>
            </a:r>
            <a:r>
              <a:rPr lang="en-US" sz="1200" b="0" i="0" u="none" strike="noStrike" kern="1200" baseline="0" dirty="0" smtClean="0">
                <a:solidFill>
                  <a:schemeClr val="tx1"/>
                </a:solidFill>
                <a:latin typeface="+mn-lt"/>
                <a:ea typeface="+mn-ea"/>
                <a:cs typeface="+mn-cs"/>
              </a:rPr>
              <a:t>provides easy access to timely information and direct access to management reports. They evolved from executive information systems, which were information systems designed specifically for the information needs of top executives</a:t>
            </a:r>
          </a:p>
          <a:p>
            <a:r>
              <a:rPr lang="en-US" b="1" dirty="0" smtClean="0"/>
              <a:t>Data Visualization: </a:t>
            </a:r>
            <a:r>
              <a:rPr lang="en-US" dirty="0" smtClean="0"/>
              <a:t>data presented to users in visual formats such as text, graphics, and tables following data processing. Data Visualization makes IT applications more attractive and understandable to users.</a:t>
            </a:r>
          </a:p>
          <a:p>
            <a:r>
              <a:rPr lang="en-US" b="1" dirty="0" smtClean="0"/>
              <a:t>Real-Time</a:t>
            </a:r>
            <a:r>
              <a:rPr lang="en-US" b="1" baseline="0" dirty="0" smtClean="0"/>
              <a:t> Business Intelligence: </a:t>
            </a:r>
            <a:r>
              <a:rPr lang="en-US" baseline="0" dirty="0" smtClean="0"/>
              <a:t>includes the use of real time data for analysis as it is created rather than using historical data for analysis.</a:t>
            </a:r>
            <a:endParaRPr lang="en-US" dirty="0"/>
          </a:p>
        </p:txBody>
      </p:sp>
      <p:sp>
        <p:nvSpPr>
          <p:cNvPr id="4" name="Slide Number Placeholder 3"/>
          <p:cNvSpPr>
            <a:spLocks noGrp="1"/>
          </p:cNvSpPr>
          <p:nvPr>
            <p:ph type="sldNum" sz="quarter" idx="10"/>
          </p:nvPr>
        </p:nvSpPr>
        <p:spPr/>
        <p:txBody>
          <a:bodyPr/>
          <a:lstStyle/>
          <a:p>
            <a:fld id="{2CF41C25-7A1F-47FB-B705-003A328B9163}" type="slidenum">
              <a:rPr lang="en-US" smtClean="0"/>
              <a:t>20</a:t>
            </a:fld>
            <a:endParaRPr lang="en-US"/>
          </a:p>
        </p:txBody>
      </p:sp>
    </p:spTree>
    <p:extLst>
      <p:ext uri="{BB962C8B-B14F-4D97-AF65-F5344CB8AC3E}">
        <p14:creationId xmlns:p14="http://schemas.microsoft.com/office/powerpoint/2010/main" val="1940841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Titl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8"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590799" y="17526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685800" y="2133600"/>
            <a:ext cx="23622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CHAPTER</a:t>
            </a:r>
            <a:endParaRPr lang="en-US" sz="3600" dirty="0">
              <a:solidFill>
                <a:schemeClr val="bg1">
                  <a:lumMod val="50000"/>
                </a:schemeClr>
              </a:solidFill>
            </a:endParaRPr>
          </a:p>
        </p:txBody>
      </p:sp>
      <p:cxnSp>
        <p:nvCxnSpPr>
          <p:cNvPr id="14" name="Straight Connector 13"/>
          <p:cNvCxnSpPr/>
          <p:nvPr userDrawn="1"/>
        </p:nvCxnSpPr>
        <p:spPr>
          <a:xfrm flipH="1">
            <a:off x="3048000" y="33528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ubtitle 2"/>
          <p:cNvSpPr>
            <a:spLocks noGrp="1"/>
          </p:cNvSpPr>
          <p:nvPr>
            <p:ph type="subTitle" idx="1" hasCustomPrompt="1"/>
          </p:nvPr>
        </p:nvSpPr>
        <p:spPr>
          <a:xfrm>
            <a:off x="609600" y="3810000"/>
            <a:ext cx="8382000" cy="2895600"/>
          </a:xfrm>
        </p:spPr>
        <p:txBody>
          <a:bodyPr>
            <a:normAutofit/>
          </a:bodyPr>
          <a:lstStyle>
            <a:lvl1pPr marL="0" indent="0" algn="l">
              <a:lnSpc>
                <a:spcPts val="72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2752020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ic Level5">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566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Slide_Level3">
    <p:spTree>
      <p:nvGrpSpPr>
        <p:cNvPr id="1" name=""/>
        <p:cNvGrpSpPr/>
        <p:nvPr/>
      </p:nvGrpSpPr>
      <p:grpSpPr>
        <a:xfrm>
          <a:off x="0" y="0"/>
          <a:ext cx="0" cy="0"/>
          <a:chOff x="0" y="0"/>
          <a:chExt cx="0" cy="0"/>
        </a:xfrm>
      </p:grpSpPr>
      <p:sp>
        <p:nvSpPr>
          <p:cNvPr id="21" name="Subtitle 2"/>
          <p:cNvSpPr>
            <a:spLocks noGrp="1"/>
          </p:cNvSpPr>
          <p:nvPr>
            <p:ph type="subTitle" idx="1"/>
          </p:nvPr>
        </p:nvSpPr>
        <p:spPr>
          <a:xfrm>
            <a:off x="457200" y="76200"/>
            <a:ext cx="8153399" cy="14478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828800"/>
            <a:ext cx="8153400" cy="48006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676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947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lug It In Title">
    <p:spTree>
      <p:nvGrpSpPr>
        <p:cNvPr id="1" name=""/>
        <p:cNvGrpSpPr/>
        <p:nvPr/>
      </p:nvGrpSpPr>
      <p:grpSpPr>
        <a:xfrm>
          <a:off x="0" y="0"/>
          <a:ext cx="0" cy="0"/>
          <a:chOff x="0" y="0"/>
          <a:chExt cx="0" cy="0"/>
        </a:xfrm>
      </p:grpSpPr>
      <p:pic>
        <p:nvPicPr>
          <p:cNvPr id="22" name="Picture 21"/>
          <p:cNvPicPr>
            <a:picLocks noChangeAspect="1"/>
          </p:cNvPicPr>
          <p:nvPr userDrawn="1"/>
        </p:nvPicPr>
        <p:blipFill rotWithShape="1">
          <a:blip r:embed="rId2">
            <a:extLst>
              <a:ext uri="{28A0092B-C50C-407E-A947-70E740481C1C}">
                <a14:useLocalDpi xmlns:a14="http://schemas.microsoft.com/office/drawing/2010/main" val="0"/>
              </a:ext>
            </a:extLst>
          </a:blip>
          <a:srcRect l="813" t="1641" r="1785"/>
          <a:stretch/>
        </p:blipFill>
        <p:spPr>
          <a:xfrm>
            <a:off x="-1" y="0"/>
            <a:ext cx="9144001" cy="4571999"/>
          </a:xfrm>
          <a:prstGeom prst="rect">
            <a:avLst/>
          </a:prstGeom>
        </p:spPr>
      </p:pic>
      <p:sp>
        <p:nvSpPr>
          <p:cNvPr id="23" name="Rectangle 7"/>
          <p:cNvSpPr/>
          <p:nvPr userDrawn="1"/>
        </p:nvSpPr>
        <p:spPr>
          <a:xfrm>
            <a:off x="-4762" y="1478378"/>
            <a:ext cx="9154254" cy="5387145"/>
          </a:xfrm>
          <a:custGeom>
            <a:avLst/>
            <a:gdLst>
              <a:gd name="connsiteX0" fmla="*/ 0 w 9159175"/>
              <a:gd name="connsiteY0" fmla="*/ 0 h 6841524"/>
              <a:gd name="connsiteX1" fmla="*/ 9159175 w 9159175"/>
              <a:gd name="connsiteY1" fmla="*/ 0 h 6841524"/>
              <a:gd name="connsiteX2" fmla="*/ 9159175 w 9159175"/>
              <a:gd name="connsiteY2" fmla="*/ 6841524 h 6841524"/>
              <a:gd name="connsiteX3" fmla="*/ 0 w 9159175"/>
              <a:gd name="connsiteY3" fmla="*/ 6841524 h 6841524"/>
              <a:gd name="connsiteX4" fmla="*/ 0 w 9159175"/>
              <a:gd name="connsiteY4" fmla="*/ 0 h 6841524"/>
              <a:gd name="connsiteX0" fmla="*/ 0 w 9207301"/>
              <a:gd name="connsiteY0" fmla="*/ 3140242 h 6841524"/>
              <a:gd name="connsiteX1" fmla="*/ 9207301 w 9207301"/>
              <a:gd name="connsiteY1" fmla="*/ 0 h 6841524"/>
              <a:gd name="connsiteX2" fmla="*/ 9207301 w 9207301"/>
              <a:gd name="connsiteY2" fmla="*/ 6841524 h 6841524"/>
              <a:gd name="connsiteX3" fmla="*/ 48126 w 9207301"/>
              <a:gd name="connsiteY3" fmla="*/ 6841524 h 6841524"/>
              <a:gd name="connsiteX4" fmla="*/ 0 w 9207301"/>
              <a:gd name="connsiteY4" fmla="*/ 3140242 h 6841524"/>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0 h 3701282"/>
              <a:gd name="connsiteX1" fmla="*/ 9219332 w 9219332"/>
              <a:gd name="connsiteY1" fmla="*/ 782053 h 3701282"/>
              <a:gd name="connsiteX2" fmla="*/ 9207301 w 9219332"/>
              <a:gd name="connsiteY2" fmla="*/ 3701282 h 3701282"/>
              <a:gd name="connsiteX3" fmla="*/ 48126 w 9219332"/>
              <a:gd name="connsiteY3" fmla="*/ 3701282 h 3701282"/>
              <a:gd name="connsiteX4" fmla="*/ 0 w 9219332"/>
              <a:gd name="connsiteY4" fmla="*/ 0 h 3701282"/>
              <a:gd name="connsiteX0" fmla="*/ 0 w 9219332"/>
              <a:gd name="connsiteY0" fmla="*/ 140297 h 3841579"/>
              <a:gd name="connsiteX1" fmla="*/ 3985595 w 9219332"/>
              <a:gd name="connsiteY1" fmla="*/ 790002 h 3841579"/>
              <a:gd name="connsiteX2" fmla="*/ 9219332 w 9219332"/>
              <a:gd name="connsiteY2" fmla="*/ 922350 h 3841579"/>
              <a:gd name="connsiteX3" fmla="*/ 9207301 w 9219332"/>
              <a:gd name="connsiteY3" fmla="*/ 3841579 h 3841579"/>
              <a:gd name="connsiteX4" fmla="*/ 48126 w 9219332"/>
              <a:gd name="connsiteY4" fmla="*/ 3841579 h 3841579"/>
              <a:gd name="connsiteX5" fmla="*/ 0 w 9219332"/>
              <a:gd name="connsiteY5" fmla="*/ 140297 h 3841579"/>
              <a:gd name="connsiteX0" fmla="*/ 0 w 9219332"/>
              <a:gd name="connsiteY0" fmla="*/ 1454745 h 5156027"/>
              <a:gd name="connsiteX1" fmla="*/ 2662121 w 9219332"/>
              <a:gd name="connsiteY1" fmla="*/ 10956 h 5156027"/>
              <a:gd name="connsiteX2" fmla="*/ 9219332 w 9219332"/>
              <a:gd name="connsiteY2" fmla="*/ 2236798 h 5156027"/>
              <a:gd name="connsiteX3" fmla="*/ 9207301 w 9219332"/>
              <a:gd name="connsiteY3" fmla="*/ 5156027 h 5156027"/>
              <a:gd name="connsiteX4" fmla="*/ 48126 w 9219332"/>
              <a:gd name="connsiteY4" fmla="*/ 5156027 h 5156027"/>
              <a:gd name="connsiteX5" fmla="*/ 0 w 9219332"/>
              <a:gd name="connsiteY5" fmla="*/ 1454745 h 5156027"/>
              <a:gd name="connsiteX0" fmla="*/ 0 w 9219332"/>
              <a:gd name="connsiteY0" fmla="*/ 1443789 h 5145071"/>
              <a:gd name="connsiteX1" fmla="*/ 2662121 w 9219332"/>
              <a:gd name="connsiteY1" fmla="*/ 0 h 5145071"/>
              <a:gd name="connsiteX2" fmla="*/ 9219332 w 9219332"/>
              <a:gd name="connsiteY2" fmla="*/ 2225842 h 5145071"/>
              <a:gd name="connsiteX3" fmla="*/ 9207301 w 9219332"/>
              <a:gd name="connsiteY3" fmla="*/ 5145071 h 5145071"/>
              <a:gd name="connsiteX4" fmla="*/ 48126 w 9219332"/>
              <a:gd name="connsiteY4" fmla="*/ 5145071 h 5145071"/>
              <a:gd name="connsiteX5" fmla="*/ 0 w 9219332"/>
              <a:gd name="connsiteY5" fmla="*/ 1443789 h 5145071"/>
              <a:gd name="connsiteX0" fmla="*/ 0 w 9219332"/>
              <a:gd name="connsiteY0" fmla="*/ 1449612 h 5150894"/>
              <a:gd name="connsiteX1" fmla="*/ 2662121 w 9219332"/>
              <a:gd name="connsiteY1" fmla="*/ 5823 h 5150894"/>
              <a:gd name="connsiteX2" fmla="*/ 9219332 w 9219332"/>
              <a:gd name="connsiteY2" fmla="*/ 2231665 h 5150894"/>
              <a:gd name="connsiteX3" fmla="*/ 9207301 w 9219332"/>
              <a:gd name="connsiteY3" fmla="*/ 5150894 h 5150894"/>
              <a:gd name="connsiteX4" fmla="*/ 48126 w 9219332"/>
              <a:gd name="connsiteY4" fmla="*/ 5150894 h 5150894"/>
              <a:gd name="connsiteX5" fmla="*/ 0 w 9219332"/>
              <a:gd name="connsiteY5" fmla="*/ 1449612 h 5150894"/>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73604 h 5174886"/>
              <a:gd name="connsiteX1" fmla="*/ 2613995 w 9219332"/>
              <a:gd name="connsiteY1" fmla="*/ 5752 h 5174886"/>
              <a:gd name="connsiteX2" fmla="*/ 9219332 w 9219332"/>
              <a:gd name="connsiteY2" fmla="*/ 2255657 h 5174886"/>
              <a:gd name="connsiteX3" fmla="*/ 9207301 w 9219332"/>
              <a:gd name="connsiteY3" fmla="*/ 5174886 h 5174886"/>
              <a:gd name="connsiteX4" fmla="*/ 48126 w 9219332"/>
              <a:gd name="connsiteY4" fmla="*/ 5174886 h 5174886"/>
              <a:gd name="connsiteX5" fmla="*/ 0 w 9219332"/>
              <a:gd name="connsiteY5" fmla="*/ 1473604 h 517488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83124 h 5184406"/>
              <a:gd name="connsiteX1" fmla="*/ 2613995 w 9219332"/>
              <a:gd name="connsiteY1" fmla="*/ 15272 h 5184406"/>
              <a:gd name="connsiteX2" fmla="*/ 5874553 w 9219332"/>
              <a:gd name="connsiteY2" fmla="*/ 809357 h 5184406"/>
              <a:gd name="connsiteX3" fmla="*/ 9219332 w 9219332"/>
              <a:gd name="connsiteY3" fmla="*/ 2265177 h 5184406"/>
              <a:gd name="connsiteX4" fmla="*/ 9207301 w 9219332"/>
              <a:gd name="connsiteY4" fmla="*/ 5184406 h 5184406"/>
              <a:gd name="connsiteX5" fmla="*/ 48126 w 9219332"/>
              <a:gd name="connsiteY5" fmla="*/ 5184406 h 5184406"/>
              <a:gd name="connsiteX6" fmla="*/ 0 w 9219332"/>
              <a:gd name="connsiteY6" fmla="*/ 1483124 h 5184406"/>
              <a:gd name="connsiteX0" fmla="*/ 0 w 9219332"/>
              <a:gd name="connsiteY0" fmla="*/ 1472999 h 5174281"/>
              <a:gd name="connsiteX1" fmla="*/ 2613995 w 9219332"/>
              <a:gd name="connsiteY1" fmla="*/ 5147 h 5174281"/>
              <a:gd name="connsiteX2" fmla="*/ 6223468 w 9219332"/>
              <a:gd name="connsiteY2" fmla="*/ 2026453 h 5174281"/>
              <a:gd name="connsiteX3" fmla="*/ 9219332 w 9219332"/>
              <a:gd name="connsiteY3" fmla="*/ 2255052 h 5174281"/>
              <a:gd name="connsiteX4" fmla="*/ 9207301 w 9219332"/>
              <a:gd name="connsiteY4" fmla="*/ 5174281 h 5174281"/>
              <a:gd name="connsiteX5" fmla="*/ 48126 w 9219332"/>
              <a:gd name="connsiteY5" fmla="*/ 5174281 h 5174281"/>
              <a:gd name="connsiteX6" fmla="*/ 0 w 9219332"/>
              <a:gd name="connsiteY6" fmla="*/ 1472999 h 5174281"/>
              <a:gd name="connsiteX0" fmla="*/ 0 w 9219332"/>
              <a:gd name="connsiteY0" fmla="*/ 1479523 h 5180805"/>
              <a:gd name="connsiteX1" fmla="*/ 2613995 w 9219332"/>
              <a:gd name="connsiteY1" fmla="*/ 11671 h 5180805"/>
              <a:gd name="connsiteX2" fmla="*/ 6223468 w 9219332"/>
              <a:gd name="connsiteY2" fmla="*/ 2032977 h 5180805"/>
              <a:gd name="connsiteX3" fmla="*/ 9219332 w 9219332"/>
              <a:gd name="connsiteY3" fmla="*/ 2261576 h 5180805"/>
              <a:gd name="connsiteX4" fmla="*/ 9207301 w 9219332"/>
              <a:gd name="connsiteY4" fmla="*/ 5180805 h 5180805"/>
              <a:gd name="connsiteX5" fmla="*/ 48126 w 9219332"/>
              <a:gd name="connsiteY5" fmla="*/ 5180805 h 5180805"/>
              <a:gd name="connsiteX6" fmla="*/ 0 w 9219332"/>
              <a:gd name="connsiteY6" fmla="*/ 1479523 h 5180805"/>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8352 h 5179634"/>
              <a:gd name="connsiteX1" fmla="*/ 2613995 w 9219332"/>
              <a:gd name="connsiteY1" fmla="*/ 10500 h 5179634"/>
              <a:gd name="connsiteX2" fmla="*/ 6223468 w 9219332"/>
              <a:gd name="connsiteY2" fmla="*/ 2031806 h 5179634"/>
              <a:gd name="connsiteX3" fmla="*/ 9219332 w 9219332"/>
              <a:gd name="connsiteY3" fmla="*/ 2260405 h 5179634"/>
              <a:gd name="connsiteX4" fmla="*/ 9207301 w 9219332"/>
              <a:gd name="connsiteY4" fmla="*/ 5179634 h 5179634"/>
              <a:gd name="connsiteX5" fmla="*/ 48126 w 9219332"/>
              <a:gd name="connsiteY5" fmla="*/ 5179634 h 5179634"/>
              <a:gd name="connsiteX6" fmla="*/ 0 w 9219332"/>
              <a:gd name="connsiteY6" fmla="*/ 1478352 h 5179634"/>
              <a:gd name="connsiteX0" fmla="*/ 0 w 9219332"/>
              <a:gd name="connsiteY0" fmla="*/ 1475965 h 5177247"/>
              <a:gd name="connsiteX1" fmla="*/ 2613995 w 9219332"/>
              <a:gd name="connsiteY1" fmla="*/ 8113 h 5177247"/>
              <a:gd name="connsiteX2" fmla="*/ 6223468 w 9219332"/>
              <a:gd name="connsiteY2" fmla="*/ 2029419 h 5177247"/>
              <a:gd name="connsiteX3" fmla="*/ 9219332 w 9219332"/>
              <a:gd name="connsiteY3" fmla="*/ 2258018 h 5177247"/>
              <a:gd name="connsiteX4" fmla="*/ 9207301 w 9219332"/>
              <a:gd name="connsiteY4" fmla="*/ 5177247 h 5177247"/>
              <a:gd name="connsiteX5" fmla="*/ 48126 w 9219332"/>
              <a:gd name="connsiteY5" fmla="*/ 5177247 h 5177247"/>
              <a:gd name="connsiteX6" fmla="*/ 0 w 9219332"/>
              <a:gd name="connsiteY6" fmla="*/ 1475965 h 5177247"/>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2966 h 5174248"/>
              <a:gd name="connsiteX1" fmla="*/ 2613995 w 9219332"/>
              <a:gd name="connsiteY1" fmla="*/ 5114 h 5174248"/>
              <a:gd name="connsiteX2" fmla="*/ 6223468 w 9219332"/>
              <a:gd name="connsiteY2" fmla="*/ 2026420 h 5174248"/>
              <a:gd name="connsiteX3" fmla="*/ 9219332 w 9219332"/>
              <a:gd name="connsiteY3" fmla="*/ 2182829 h 5174248"/>
              <a:gd name="connsiteX4" fmla="*/ 9207301 w 9219332"/>
              <a:gd name="connsiteY4" fmla="*/ 5174248 h 5174248"/>
              <a:gd name="connsiteX5" fmla="*/ 48126 w 9219332"/>
              <a:gd name="connsiteY5" fmla="*/ 5174248 h 5174248"/>
              <a:gd name="connsiteX6" fmla="*/ 0 w 9219332"/>
              <a:gd name="connsiteY6" fmla="*/ 1472966 h 5174248"/>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73550 h 5174832"/>
              <a:gd name="connsiteX1" fmla="*/ 2613995 w 9219332"/>
              <a:gd name="connsiteY1" fmla="*/ 5698 h 5174832"/>
              <a:gd name="connsiteX2" fmla="*/ 6223468 w 9219332"/>
              <a:gd name="connsiteY2" fmla="*/ 2027004 h 5174832"/>
              <a:gd name="connsiteX3" fmla="*/ 9219332 w 9219332"/>
              <a:gd name="connsiteY3" fmla="*/ 2183413 h 5174832"/>
              <a:gd name="connsiteX4" fmla="*/ 9207301 w 9219332"/>
              <a:gd name="connsiteY4" fmla="*/ 5174832 h 5174832"/>
              <a:gd name="connsiteX5" fmla="*/ 48126 w 9219332"/>
              <a:gd name="connsiteY5" fmla="*/ 5174832 h 5174832"/>
              <a:gd name="connsiteX6" fmla="*/ 0 w 9219332"/>
              <a:gd name="connsiteY6" fmla="*/ 1473550 h 5174832"/>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98176 h 5199458"/>
              <a:gd name="connsiteX1" fmla="*/ 2613995 w 9219332"/>
              <a:gd name="connsiteY1" fmla="*/ 30324 h 5199458"/>
              <a:gd name="connsiteX2" fmla="*/ 6223468 w 9219332"/>
              <a:gd name="connsiteY2" fmla="*/ 2051630 h 5199458"/>
              <a:gd name="connsiteX3" fmla="*/ 9219332 w 9219332"/>
              <a:gd name="connsiteY3" fmla="*/ 2208039 h 5199458"/>
              <a:gd name="connsiteX4" fmla="*/ 9207301 w 9219332"/>
              <a:gd name="connsiteY4" fmla="*/ 5199458 h 5199458"/>
              <a:gd name="connsiteX5" fmla="*/ 48126 w 9219332"/>
              <a:gd name="connsiteY5" fmla="*/ 5199458 h 5199458"/>
              <a:gd name="connsiteX6" fmla="*/ 0 w 9219332"/>
              <a:gd name="connsiteY6" fmla="*/ 1498176 h 5199458"/>
              <a:gd name="connsiteX0" fmla="*/ 0 w 9219332"/>
              <a:gd name="connsiteY0" fmla="*/ 1468793 h 5170075"/>
              <a:gd name="connsiteX1" fmla="*/ 2613995 w 9219332"/>
              <a:gd name="connsiteY1" fmla="*/ 941 h 5170075"/>
              <a:gd name="connsiteX2" fmla="*/ 6223468 w 9219332"/>
              <a:gd name="connsiteY2" fmla="*/ 2022247 h 5170075"/>
              <a:gd name="connsiteX3" fmla="*/ 9219332 w 9219332"/>
              <a:gd name="connsiteY3" fmla="*/ 2178656 h 5170075"/>
              <a:gd name="connsiteX4" fmla="*/ 9207301 w 9219332"/>
              <a:gd name="connsiteY4" fmla="*/ 5170075 h 5170075"/>
              <a:gd name="connsiteX5" fmla="*/ 48126 w 9219332"/>
              <a:gd name="connsiteY5" fmla="*/ 5170075 h 5170075"/>
              <a:gd name="connsiteX6" fmla="*/ 0 w 9219332"/>
              <a:gd name="connsiteY6" fmla="*/ 1468793 h 5170075"/>
              <a:gd name="connsiteX0" fmla="*/ 0 w 9219332"/>
              <a:gd name="connsiteY0" fmla="*/ 1482160 h 5183442"/>
              <a:gd name="connsiteX1" fmla="*/ 2613995 w 9219332"/>
              <a:gd name="connsiteY1" fmla="*/ 14308 h 5183442"/>
              <a:gd name="connsiteX2" fmla="*/ 6223468 w 9219332"/>
              <a:gd name="connsiteY2" fmla="*/ 2035614 h 5183442"/>
              <a:gd name="connsiteX3" fmla="*/ 9219332 w 9219332"/>
              <a:gd name="connsiteY3" fmla="*/ 2192023 h 5183442"/>
              <a:gd name="connsiteX4" fmla="*/ 9207301 w 9219332"/>
              <a:gd name="connsiteY4" fmla="*/ 5183442 h 5183442"/>
              <a:gd name="connsiteX5" fmla="*/ 48126 w 9219332"/>
              <a:gd name="connsiteY5" fmla="*/ 5183442 h 5183442"/>
              <a:gd name="connsiteX6" fmla="*/ 0 w 9219332"/>
              <a:gd name="connsiteY6" fmla="*/ 1482160 h 5183442"/>
              <a:gd name="connsiteX0" fmla="*/ 0 w 9219332"/>
              <a:gd name="connsiteY0" fmla="*/ 1493749 h 5195031"/>
              <a:gd name="connsiteX1" fmla="*/ 2613995 w 9219332"/>
              <a:gd name="connsiteY1" fmla="*/ 25897 h 5195031"/>
              <a:gd name="connsiteX2" fmla="*/ 6223468 w 9219332"/>
              <a:gd name="connsiteY2" fmla="*/ 2047203 h 5195031"/>
              <a:gd name="connsiteX3" fmla="*/ 9219332 w 9219332"/>
              <a:gd name="connsiteY3" fmla="*/ 2203612 h 5195031"/>
              <a:gd name="connsiteX4" fmla="*/ 9207301 w 9219332"/>
              <a:gd name="connsiteY4" fmla="*/ 5195031 h 5195031"/>
              <a:gd name="connsiteX5" fmla="*/ 48126 w 9219332"/>
              <a:gd name="connsiteY5" fmla="*/ 5195031 h 5195031"/>
              <a:gd name="connsiteX6" fmla="*/ 0 w 9219332"/>
              <a:gd name="connsiteY6" fmla="*/ 1493749 h 5195031"/>
              <a:gd name="connsiteX0" fmla="*/ 0 w 9219332"/>
              <a:gd name="connsiteY0" fmla="*/ 1539121 h 5240403"/>
              <a:gd name="connsiteX1" fmla="*/ 2493679 w 9219332"/>
              <a:gd name="connsiteY1" fmla="*/ 23143 h 5240403"/>
              <a:gd name="connsiteX2" fmla="*/ 6223468 w 9219332"/>
              <a:gd name="connsiteY2" fmla="*/ 2092575 h 5240403"/>
              <a:gd name="connsiteX3" fmla="*/ 9219332 w 9219332"/>
              <a:gd name="connsiteY3" fmla="*/ 2248984 h 5240403"/>
              <a:gd name="connsiteX4" fmla="*/ 9207301 w 9219332"/>
              <a:gd name="connsiteY4" fmla="*/ 5240403 h 5240403"/>
              <a:gd name="connsiteX5" fmla="*/ 48126 w 9219332"/>
              <a:gd name="connsiteY5" fmla="*/ 5240403 h 5240403"/>
              <a:gd name="connsiteX6" fmla="*/ 0 w 9219332"/>
              <a:gd name="connsiteY6" fmla="*/ 1539121 h 5240403"/>
              <a:gd name="connsiteX0" fmla="*/ 0 w 9219332"/>
              <a:gd name="connsiteY0" fmla="*/ 1556620 h 5257902"/>
              <a:gd name="connsiteX1" fmla="*/ 2493679 w 9219332"/>
              <a:gd name="connsiteY1" fmla="*/ 40642 h 5257902"/>
              <a:gd name="connsiteX2" fmla="*/ 6223468 w 9219332"/>
              <a:gd name="connsiteY2" fmla="*/ 2110074 h 5257902"/>
              <a:gd name="connsiteX3" fmla="*/ 9219332 w 9219332"/>
              <a:gd name="connsiteY3" fmla="*/ 2266483 h 5257902"/>
              <a:gd name="connsiteX4" fmla="*/ 9207301 w 9219332"/>
              <a:gd name="connsiteY4" fmla="*/ 5257902 h 5257902"/>
              <a:gd name="connsiteX5" fmla="*/ 48126 w 9219332"/>
              <a:gd name="connsiteY5" fmla="*/ 5257902 h 5257902"/>
              <a:gd name="connsiteX6" fmla="*/ 0 w 9219332"/>
              <a:gd name="connsiteY6" fmla="*/ 1556620 h 5257902"/>
              <a:gd name="connsiteX0" fmla="*/ 0 w 9219332"/>
              <a:gd name="connsiteY0" fmla="*/ 1562740 h 5264022"/>
              <a:gd name="connsiteX1" fmla="*/ 2493679 w 9219332"/>
              <a:gd name="connsiteY1" fmla="*/ 46762 h 5264022"/>
              <a:gd name="connsiteX2" fmla="*/ 6223468 w 9219332"/>
              <a:gd name="connsiteY2" fmla="*/ 2116194 h 5264022"/>
              <a:gd name="connsiteX3" fmla="*/ 9219332 w 9219332"/>
              <a:gd name="connsiteY3" fmla="*/ 2272603 h 5264022"/>
              <a:gd name="connsiteX4" fmla="*/ 9207301 w 9219332"/>
              <a:gd name="connsiteY4" fmla="*/ 5264022 h 5264022"/>
              <a:gd name="connsiteX5" fmla="*/ 48126 w 9219332"/>
              <a:gd name="connsiteY5" fmla="*/ 5264022 h 5264022"/>
              <a:gd name="connsiteX6" fmla="*/ 0 w 9219332"/>
              <a:gd name="connsiteY6" fmla="*/ 1562740 h 5264022"/>
              <a:gd name="connsiteX0" fmla="*/ 0 w 9219332"/>
              <a:gd name="connsiteY0" fmla="*/ 1556621 h 5257903"/>
              <a:gd name="connsiteX1" fmla="*/ 2469615 w 9219332"/>
              <a:gd name="connsiteY1" fmla="*/ 40643 h 5257903"/>
              <a:gd name="connsiteX2" fmla="*/ 6223468 w 9219332"/>
              <a:gd name="connsiteY2" fmla="*/ 2110075 h 5257903"/>
              <a:gd name="connsiteX3" fmla="*/ 9219332 w 9219332"/>
              <a:gd name="connsiteY3" fmla="*/ 2266484 h 5257903"/>
              <a:gd name="connsiteX4" fmla="*/ 9207301 w 9219332"/>
              <a:gd name="connsiteY4" fmla="*/ 5257903 h 5257903"/>
              <a:gd name="connsiteX5" fmla="*/ 48126 w 9219332"/>
              <a:gd name="connsiteY5" fmla="*/ 5257903 h 5257903"/>
              <a:gd name="connsiteX6" fmla="*/ 0 w 9219332"/>
              <a:gd name="connsiteY6" fmla="*/ 1556621 h 5257903"/>
              <a:gd name="connsiteX0" fmla="*/ 0 w 9219332"/>
              <a:gd name="connsiteY0" fmla="*/ 1545248 h 5246530"/>
              <a:gd name="connsiteX1" fmla="*/ 2469615 w 9219332"/>
              <a:gd name="connsiteY1" fmla="*/ 29270 h 5246530"/>
              <a:gd name="connsiteX2" fmla="*/ 6223468 w 9219332"/>
              <a:gd name="connsiteY2" fmla="*/ 2098702 h 5246530"/>
              <a:gd name="connsiteX3" fmla="*/ 9219332 w 9219332"/>
              <a:gd name="connsiteY3" fmla="*/ 2255111 h 5246530"/>
              <a:gd name="connsiteX4" fmla="*/ 9207301 w 9219332"/>
              <a:gd name="connsiteY4" fmla="*/ 5246530 h 5246530"/>
              <a:gd name="connsiteX5" fmla="*/ 48126 w 9219332"/>
              <a:gd name="connsiteY5" fmla="*/ 5246530 h 5246530"/>
              <a:gd name="connsiteX6" fmla="*/ 0 w 9219332"/>
              <a:gd name="connsiteY6" fmla="*/ 1545248 h 5246530"/>
              <a:gd name="connsiteX0" fmla="*/ 0 w 9219332"/>
              <a:gd name="connsiteY0" fmla="*/ 1547962 h 5249244"/>
              <a:gd name="connsiteX1" fmla="*/ 2469615 w 9219332"/>
              <a:gd name="connsiteY1" fmla="*/ 31984 h 5249244"/>
              <a:gd name="connsiteX2" fmla="*/ 6223468 w 9219332"/>
              <a:gd name="connsiteY2" fmla="*/ 2101416 h 5249244"/>
              <a:gd name="connsiteX3" fmla="*/ 9219332 w 9219332"/>
              <a:gd name="connsiteY3" fmla="*/ 2257825 h 5249244"/>
              <a:gd name="connsiteX4" fmla="*/ 9207301 w 9219332"/>
              <a:gd name="connsiteY4" fmla="*/ 5249244 h 5249244"/>
              <a:gd name="connsiteX5" fmla="*/ 48126 w 9219332"/>
              <a:gd name="connsiteY5" fmla="*/ 5249244 h 5249244"/>
              <a:gd name="connsiteX6" fmla="*/ 0 w 9219332"/>
              <a:gd name="connsiteY6" fmla="*/ 1547962 h 5249244"/>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21267 h 5222549"/>
              <a:gd name="connsiteX1" fmla="*/ 2469615 w 9219332"/>
              <a:gd name="connsiteY1" fmla="*/ 5289 h 5222549"/>
              <a:gd name="connsiteX2" fmla="*/ 6223468 w 9219332"/>
              <a:gd name="connsiteY2" fmla="*/ 2014563 h 5222549"/>
              <a:gd name="connsiteX3" fmla="*/ 9219332 w 9219332"/>
              <a:gd name="connsiteY3" fmla="*/ 2231130 h 5222549"/>
              <a:gd name="connsiteX4" fmla="*/ 9207301 w 9219332"/>
              <a:gd name="connsiteY4" fmla="*/ 5222549 h 5222549"/>
              <a:gd name="connsiteX5" fmla="*/ 48126 w 9219332"/>
              <a:gd name="connsiteY5" fmla="*/ 5222549 h 5222549"/>
              <a:gd name="connsiteX6" fmla="*/ 0 w 9219332"/>
              <a:gd name="connsiteY6" fmla="*/ 1521267 h 5222549"/>
              <a:gd name="connsiteX0" fmla="*/ 0 w 9219332"/>
              <a:gd name="connsiteY0" fmla="*/ 1552938 h 5254220"/>
              <a:gd name="connsiteX1" fmla="*/ 2469615 w 9219332"/>
              <a:gd name="connsiteY1" fmla="*/ 36960 h 5254220"/>
              <a:gd name="connsiteX2" fmla="*/ 6223468 w 9219332"/>
              <a:gd name="connsiteY2" fmla="*/ 2046234 h 5254220"/>
              <a:gd name="connsiteX3" fmla="*/ 9219332 w 9219332"/>
              <a:gd name="connsiteY3" fmla="*/ 2262801 h 5254220"/>
              <a:gd name="connsiteX4" fmla="*/ 9207301 w 9219332"/>
              <a:gd name="connsiteY4" fmla="*/ 5254220 h 5254220"/>
              <a:gd name="connsiteX5" fmla="*/ 48126 w 9219332"/>
              <a:gd name="connsiteY5" fmla="*/ 5254220 h 5254220"/>
              <a:gd name="connsiteX6" fmla="*/ 0 w 9219332"/>
              <a:gd name="connsiteY6" fmla="*/ 1552938 h 5254220"/>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49990 h 5251272"/>
              <a:gd name="connsiteX1" fmla="*/ 2469615 w 9243396"/>
              <a:gd name="connsiteY1" fmla="*/ 34012 h 5251272"/>
              <a:gd name="connsiteX2" fmla="*/ 6223468 w 9243396"/>
              <a:gd name="connsiteY2" fmla="*/ 2043286 h 5251272"/>
              <a:gd name="connsiteX3" fmla="*/ 9243396 w 9243396"/>
              <a:gd name="connsiteY3" fmla="*/ 2187664 h 5251272"/>
              <a:gd name="connsiteX4" fmla="*/ 9207301 w 9243396"/>
              <a:gd name="connsiteY4" fmla="*/ 5251272 h 5251272"/>
              <a:gd name="connsiteX5" fmla="*/ 48126 w 9243396"/>
              <a:gd name="connsiteY5" fmla="*/ 5251272 h 5251272"/>
              <a:gd name="connsiteX6" fmla="*/ 0 w 9243396"/>
              <a:gd name="connsiteY6" fmla="*/ 1549990 h 5251272"/>
              <a:gd name="connsiteX0" fmla="*/ 0 w 9243396"/>
              <a:gd name="connsiteY0" fmla="*/ 1553368 h 5254650"/>
              <a:gd name="connsiteX1" fmla="*/ 2469615 w 9243396"/>
              <a:gd name="connsiteY1" fmla="*/ 37390 h 5254650"/>
              <a:gd name="connsiteX2" fmla="*/ 6223468 w 9243396"/>
              <a:gd name="connsiteY2" fmla="*/ 2046664 h 5254650"/>
              <a:gd name="connsiteX3" fmla="*/ 9243396 w 9243396"/>
              <a:gd name="connsiteY3" fmla="*/ 2191042 h 5254650"/>
              <a:gd name="connsiteX4" fmla="*/ 9207301 w 9243396"/>
              <a:gd name="connsiteY4" fmla="*/ 5254650 h 5254650"/>
              <a:gd name="connsiteX5" fmla="*/ 48126 w 9243396"/>
              <a:gd name="connsiteY5" fmla="*/ 5254650 h 5254650"/>
              <a:gd name="connsiteX6" fmla="*/ 0 w 9243396"/>
              <a:gd name="connsiteY6" fmla="*/ 1553368 h 5254650"/>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55192 h 5256474"/>
              <a:gd name="connsiteX1" fmla="*/ 2469615 w 9243396"/>
              <a:gd name="connsiteY1" fmla="*/ 39214 h 5256474"/>
              <a:gd name="connsiteX2" fmla="*/ 6223468 w 9243396"/>
              <a:gd name="connsiteY2" fmla="*/ 2048488 h 5256474"/>
              <a:gd name="connsiteX3" fmla="*/ 9243396 w 9243396"/>
              <a:gd name="connsiteY3" fmla="*/ 2192866 h 5256474"/>
              <a:gd name="connsiteX4" fmla="*/ 9207301 w 9243396"/>
              <a:gd name="connsiteY4" fmla="*/ 5256474 h 5256474"/>
              <a:gd name="connsiteX5" fmla="*/ 48126 w 9243396"/>
              <a:gd name="connsiteY5" fmla="*/ 5256474 h 5256474"/>
              <a:gd name="connsiteX6" fmla="*/ 0 w 9243396"/>
              <a:gd name="connsiteY6" fmla="*/ 1555192 h 5256474"/>
              <a:gd name="connsiteX0" fmla="*/ 0 w 9243396"/>
              <a:gd name="connsiteY0" fmla="*/ 1514369 h 5215651"/>
              <a:gd name="connsiteX1" fmla="*/ 2373363 w 9243396"/>
              <a:gd name="connsiteY1" fmla="*/ 34486 h 5215651"/>
              <a:gd name="connsiteX2" fmla="*/ 6223468 w 9243396"/>
              <a:gd name="connsiteY2" fmla="*/ 2007665 h 5215651"/>
              <a:gd name="connsiteX3" fmla="*/ 9243396 w 9243396"/>
              <a:gd name="connsiteY3" fmla="*/ 2152043 h 5215651"/>
              <a:gd name="connsiteX4" fmla="*/ 9207301 w 9243396"/>
              <a:gd name="connsiteY4" fmla="*/ 5215651 h 5215651"/>
              <a:gd name="connsiteX5" fmla="*/ 48126 w 9243396"/>
              <a:gd name="connsiteY5" fmla="*/ 5215651 h 5215651"/>
              <a:gd name="connsiteX6" fmla="*/ 0 w 9243396"/>
              <a:gd name="connsiteY6" fmla="*/ 1514369 h 5215651"/>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3351 h 5184633"/>
              <a:gd name="connsiteX1" fmla="*/ 2373363 w 9243396"/>
              <a:gd name="connsiteY1" fmla="*/ 3468 h 5184633"/>
              <a:gd name="connsiteX2" fmla="*/ 6271595 w 9243396"/>
              <a:gd name="connsiteY2" fmla="*/ 1868363 h 5184633"/>
              <a:gd name="connsiteX3" fmla="*/ 9243396 w 9243396"/>
              <a:gd name="connsiteY3" fmla="*/ 2121025 h 5184633"/>
              <a:gd name="connsiteX4" fmla="*/ 9207301 w 9243396"/>
              <a:gd name="connsiteY4" fmla="*/ 5184633 h 5184633"/>
              <a:gd name="connsiteX5" fmla="*/ 48126 w 9243396"/>
              <a:gd name="connsiteY5" fmla="*/ 5184633 h 5184633"/>
              <a:gd name="connsiteX6" fmla="*/ 0 w 9243396"/>
              <a:gd name="connsiteY6" fmla="*/ 1483351 h 5184633"/>
              <a:gd name="connsiteX0" fmla="*/ 0 w 9243396"/>
              <a:gd name="connsiteY0" fmla="*/ 1480225 h 5181507"/>
              <a:gd name="connsiteX1" fmla="*/ 2373363 w 9243396"/>
              <a:gd name="connsiteY1" fmla="*/ 342 h 5181507"/>
              <a:gd name="connsiteX2" fmla="*/ 5537669 w 9243396"/>
              <a:gd name="connsiteY2" fmla="*/ 1371942 h 5181507"/>
              <a:gd name="connsiteX3" fmla="*/ 9243396 w 9243396"/>
              <a:gd name="connsiteY3" fmla="*/ 2117899 h 5181507"/>
              <a:gd name="connsiteX4" fmla="*/ 9207301 w 9243396"/>
              <a:gd name="connsiteY4" fmla="*/ 5181507 h 5181507"/>
              <a:gd name="connsiteX5" fmla="*/ 48126 w 9243396"/>
              <a:gd name="connsiteY5" fmla="*/ 5181507 h 5181507"/>
              <a:gd name="connsiteX6" fmla="*/ 0 w 9243396"/>
              <a:gd name="connsiteY6" fmla="*/ 1480225 h 5181507"/>
              <a:gd name="connsiteX0" fmla="*/ 0 w 9243396"/>
              <a:gd name="connsiteY0" fmla="*/ 1480319 h 5181601"/>
              <a:gd name="connsiteX1" fmla="*/ 2373363 w 9243396"/>
              <a:gd name="connsiteY1" fmla="*/ 436 h 5181601"/>
              <a:gd name="connsiteX2" fmla="*/ 5537669 w 9243396"/>
              <a:gd name="connsiteY2" fmla="*/ 1372036 h 5181601"/>
              <a:gd name="connsiteX3" fmla="*/ 9243396 w 9243396"/>
              <a:gd name="connsiteY3" fmla="*/ 2117993 h 5181601"/>
              <a:gd name="connsiteX4" fmla="*/ 9207301 w 9243396"/>
              <a:gd name="connsiteY4" fmla="*/ 5181601 h 5181601"/>
              <a:gd name="connsiteX5" fmla="*/ 48126 w 9243396"/>
              <a:gd name="connsiteY5" fmla="*/ 5181601 h 5181601"/>
              <a:gd name="connsiteX6" fmla="*/ 0 w 9243396"/>
              <a:gd name="connsiteY6" fmla="*/ 1480319 h 5181601"/>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111 h 5181393"/>
              <a:gd name="connsiteX1" fmla="*/ 2373363 w 9231365"/>
              <a:gd name="connsiteY1" fmla="*/ 228 h 5181393"/>
              <a:gd name="connsiteX2" fmla="*/ 5537669 w 9231365"/>
              <a:gd name="connsiteY2" fmla="*/ 1371828 h 5181393"/>
              <a:gd name="connsiteX3" fmla="*/ 9231365 w 9231365"/>
              <a:gd name="connsiteY3" fmla="*/ 1985437 h 5181393"/>
              <a:gd name="connsiteX4" fmla="*/ 9207301 w 9231365"/>
              <a:gd name="connsiteY4" fmla="*/ 5181393 h 5181393"/>
              <a:gd name="connsiteX5" fmla="*/ 48126 w 9231365"/>
              <a:gd name="connsiteY5" fmla="*/ 5181393 h 5181393"/>
              <a:gd name="connsiteX6" fmla="*/ 0 w 9231365"/>
              <a:gd name="connsiteY6" fmla="*/ 1480111 h 5181393"/>
              <a:gd name="connsiteX0" fmla="*/ 0 w 9231365"/>
              <a:gd name="connsiteY0" fmla="*/ 1480237 h 5181519"/>
              <a:gd name="connsiteX1" fmla="*/ 2373363 w 9231365"/>
              <a:gd name="connsiteY1" fmla="*/ 354 h 5181519"/>
              <a:gd name="connsiteX2" fmla="*/ 5537669 w 9231365"/>
              <a:gd name="connsiteY2" fmla="*/ 1371954 h 5181519"/>
              <a:gd name="connsiteX3" fmla="*/ 9231365 w 9231365"/>
              <a:gd name="connsiteY3" fmla="*/ 1985563 h 5181519"/>
              <a:gd name="connsiteX4" fmla="*/ 9207301 w 9231365"/>
              <a:gd name="connsiteY4" fmla="*/ 5181519 h 5181519"/>
              <a:gd name="connsiteX5" fmla="*/ 48126 w 9231365"/>
              <a:gd name="connsiteY5" fmla="*/ 5181519 h 5181519"/>
              <a:gd name="connsiteX6" fmla="*/ 0 w 9231365"/>
              <a:gd name="connsiteY6" fmla="*/ 1480237 h 5181519"/>
              <a:gd name="connsiteX0" fmla="*/ 0 w 9231365"/>
              <a:gd name="connsiteY0" fmla="*/ 1480660 h 5181942"/>
              <a:gd name="connsiteX1" fmla="*/ 2373363 w 9231365"/>
              <a:gd name="connsiteY1" fmla="*/ 777 h 5181942"/>
              <a:gd name="connsiteX2" fmla="*/ 5537669 w 9231365"/>
              <a:gd name="connsiteY2" fmla="*/ 1324251 h 5181942"/>
              <a:gd name="connsiteX3" fmla="*/ 9231365 w 9231365"/>
              <a:gd name="connsiteY3" fmla="*/ 1985986 h 5181942"/>
              <a:gd name="connsiteX4" fmla="*/ 9207301 w 9231365"/>
              <a:gd name="connsiteY4" fmla="*/ 5181942 h 5181942"/>
              <a:gd name="connsiteX5" fmla="*/ 48126 w 9231365"/>
              <a:gd name="connsiteY5" fmla="*/ 5181942 h 5181942"/>
              <a:gd name="connsiteX6" fmla="*/ 0 w 9231365"/>
              <a:gd name="connsiteY6" fmla="*/ 1480660 h 5181942"/>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0562 h 5181844"/>
              <a:gd name="connsiteX1" fmla="*/ 2373363 w 9231365"/>
              <a:gd name="connsiteY1" fmla="*/ 679 h 5181844"/>
              <a:gd name="connsiteX2" fmla="*/ 5537669 w 9231365"/>
              <a:gd name="connsiteY2" fmla="*/ 1324153 h 5181844"/>
              <a:gd name="connsiteX3" fmla="*/ 9231365 w 9231365"/>
              <a:gd name="connsiteY3" fmla="*/ 1985888 h 5181844"/>
              <a:gd name="connsiteX4" fmla="*/ 9207301 w 9231365"/>
              <a:gd name="connsiteY4" fmla="*/ 5181844 h 5181844"/>
              <a:gd name="connsiteX5" fmla="*/ 48126 w 9231365"/>
              <a:gd name="connsiteY5" fmla="*/ 5181844 h 5181844"/>
              <a:gd name="connsiteX6" fmla="*/ 0 w 9231365"/>
              <a:gd name="connsiteY6" fmla="*/ 1480562 h 5181844"/>
              <a:gd name="connsiteX0" fmla="*/ 0 w 9231365"/>
              <a:gd name="connsiteY0" fmla="*/ 1484814 h 5186096"/>
              <a:gd name="connsiteX1" fmla="*/ 2373363 w 9231365"/>
              <a:gd name="connsiteY1" fmla="*/ 4931 h 5186096"/>
              <a:gd name="connsiteX2" fmla="*/ 5537669 w 9231365"/>
              <a:gd name="connsiteY2" fmla="*/ 1328405 h 5186096"/>
              <a:gd name="connsiteX3" fmla="*/ 9231365 w 9231365"/>
              <a:gd name="connsiteY3" fmla="*/ 1990140 h 5186096"/>
              <a:gd name="connsiteX4" fmla="*/ 9207301 w 9231365"/>
              <a:gd name="connsiteY4" fmla="*/ 5186096 h 5186096"/>
              <a:gd name="connsiteX5" fmla="*/ 48126 w 9231365"/>
              <a:gd name="connsiteY5" fmla="*/ 5186096 h 5186096"/>
              <a:gd name="connsiteX6" fmla="*/ 0 w 9231365"/>
              <a:gd name="connsiteY6" fmla="*/ 1484814 h 5186096"/>
              <a:gd name="connsiteX0" fmla="*/ 0 w 9231365"/>
              <a:gd name="connsiteY0" fmla="*/ 1519567 h 5220849"/>
              <a:gd name="connsiteX1" fmla="*/ 2662121 w 9231365"/>
              <a:gd name="connsiteY1" fmla="*/ 3589 h 5220849"/>
              <a:gd name="connsiteX2" fmla="*/ 5537669 w 9231365"/>
              <a:gd name="connsiteY2" fmla="*/ 1363158 h 5220849"/>
              <a:gd name="connsiteX3" fmla="*/ 9231365 w 9231365"/>
              <a:gd name="connsiteY3" fmla="*/ 2024893 h 5220849"/>
              <a:gd name="connsiteX4" fmla="*/ 9207301 w 9231365"/>
              <a:gd name="connsiteY4" fmla="*/ 5220849 h 5220849"/>
              <a:gd name="connsiteX5" fmla="*/ 48126 w 9231365"/>
              <a:gd name="connsiteY5" fmla="*/ 5220849 h 5220849"/>
              <a:gd name="connsiteX6" fmla="*/ 0 w 9231365"/>
              <a:gd name="connsiteY6" fmla="*/ 1519567 h 5220849"/>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89 h 5217287"/>
              <a:gd name="connsiteX1" fmla="*/ 2662121 w 9231365"/>
              <a:gd name="connsiteY1" fmla="*/ 27 h 5217287"/>
              <a:gd name="connsiteX2" fmla="*/ 5537669 w 9231365"/>
              <a:gd name="connsiteY2" fmla="*/ 1359596 h 5217287"/>
              <a:gd name="connsiteX3" fmla="*/ 9231365 w 9231365"/>
              <a:gd name="connsiteY3" fmla="*/ 2021331 h 5217287"/>
              <a:gd name="connsiteX4" fmla="*/ 9207301 w 9231365"/>
              <a:gd name="connsiteY4" fmla="*/ 5217287 h 5217287"/>
              <a:gd name="connsiteX5" fmla="*/ 48126 w 9231365"/>
              <a:gd name="connsiteY5" fmla="*/ 5217287 h 5217287"/>
              <a:gd name="connsiteX6" fmla="*/ 0 w 9231365"/>
              <a:gd name="connsiteY6" fmla="*/ 1395689 h 5217287"/>
              <a:gd name="connsiteX0" fmla="*/ 0 w 9231365"/>
              <a:gd name="connsiteY0" fmla="*/ 1395694 h 5217292"/>
              <a:gd name="connsiteX1" fmla="*/ 2662121 w 9231365"/>
              <a:gd name="connsiteY1" fmla="*/ 32 h 5217292"/>
              <a:gd name="connsiteX2" fmla="*/ 5537669 w 9231365"/>
              <a:gd name="connsiteY2" fmla="*/ 1359601 h 5217292"/>
              <a:gd name="connsiteX3" fmla="*/ 9231365 w 9231365"/>
              <a:gd name="connsiteY3" fmla="*/ 2021336 h 5217292"/>
              <a:gd name="connsiteX4" fmla="*/ 9207301 w 9231365"/>
              <a:gd name="connsiteY4" fmla="*/ 5217292 h 5217292"/>
              <a:gd name="connsiteX5" fmla="*/ 48126 w 9231365"/>
              <a:gd name="connsiteY5" fmla="*/ 5217292 h 5217292"/>
              <a:gd name="connsiteX6" fmla="*/ 0 w 9231365"/>
              <a:gd name="connsiteY6" fmla="*/ 1395694 h 5217292"/>
              <a:gd name="connsiteX0" fmla="*/ 0 w 9231365"/>
              <a:gd name="connsiteY0" fmla="*/ 1395697 h 5217295"/>
              <a:gd name="connsiteX1" fmla="*/ 2662121 w 9231365"/>
              <a:gd name="connsiteY1" fmla="*/ 35 h 5217295"/>
              <a:gd name="connsiteX2" fmla="*/ 5537669 w 9231365"/>
              <a:gd name="connsiteY2" fmla="*/ 1359604 h 5217295"/>
              <a:gd name="connsiteX3" fmla="*/ 9231365 w 9231365"/>
              <a:gd name="connsiteY3" fmla="*/ 2021339 h 5217295"/>
              <a:gd name="connsiteX4" fmla="*/ 9207301 w 9231365"/>
              <a:gd name="connsiteY4" fmla="*/ 5217295 h 5217295"/>
              <a:gd name="connsiteX5" fmla="*/ 48126 w 9231365"/>
              <a:gd name="connsiteY5" fmla="*/ 5217295 h 5217295"/>
              <a:gd name="connsiteX6" fmla="*/ 0 w 9231365"/>
              <a:gd name="connsiteY6" fmla="*/ 1395697 h 5217295"/>
              <a:gd name="connsiteX0" fmla="*/ 0 w 9231365"/>
              <a:gd name="connsiteY0" fmla="*/ 1399409 h 5221007"/>
              <a:gd name="connsiteX1" fmla="*/ 2662121 w 9231365"/>
              <a:gd name="connsiteY1" fmla="*/ 3747 h 5221007"/>
              <a:gd name="connsiteX2" fmla="*/ 5537669 w 9231365"/>
              <a:gd name="connsiteY2" fmla="*/ 1363316 h 5221007"/>
              <a:gd name="connsiteX3" fmla="*/ 9231365 w 9231365"/>
              <a:gd name="connsiteY3" fmla="*/ 2025051 h 5221007"/>
              <a:gd name="connsiteX4" fmla="*/ 9207301 w 9231365"/>
              <a:gd name="connsiteY4" fmla="*/ 5221007 h 5221007"/>
              <a:gd name="connsiteX5" fmla="*/ 48126 w 9231365"/>
              <a:gd name="connsiteY5" fmla="*/ 5221007 h 5221007"/>
              <a:gd name="connsiteX6" fmla="*/ 0 w 9231365"/>
              <a:gd name="connsiteY6" fmla="*/ 1399409 h 5221007"/>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9088 h 5220686"/>
              <a:gd name="connsiteX1" fmla="*/ 2662121 w 9231365"/>
              <a:gd name="connsiteY1" fmla="*/ 3426 h 5220686"/>
              <a:gd name="connsiteX2" fmla="*/ 5537669 w 9231365"/>
              <a:gd name="connsiteY2" fmla="*/ 1362995 h 5220686"/>
              <a:gd name="connsiteX3" fmla="*/ 9231365 w 9231365"/>
              <a:gd name="connsiteY3" fmla="*/ 2024730 h 5220686"/>
              <a:gd name="connsiteX4" fmla="*/ 9207301 w 9231365"/>
              <a:gd name="connsiteY4" fmla="*/ 5220686 h 5220686"/>
              <a:gd name="connsiteX5" fmla="*/ 48126 w 9231365"/>
              <a:gd name="connsiteY5" fmla="*/ 5220686 h 5220686"/>
              <a:gd name="connsiteX6" fmla="*/ 0 w 9231365"/>
              <a:gd name="connsiteY6" fmla="*/ 1399088 h 5220686"/>
              <a:gd name="connsiteX0" fmla="*/ 0 w 9231365"/>
              <a:gd name="connsiteY0" fmla="*/ 1398527 h 5220125"/>
              <a:gd name="connsiteX1" fmla="*/ 2662121 w 9231365"/>
              <a:gd name="connsiteY1" fmla="*/ 2865 h 5220125"/>
              <a:gd name="connsiteX2" fmla="*/ 5537669 w 9231365"/>
              <a:gd name="connsiteY2" fmla="*/ 1362434 h 5220125"/>
              <a:gd name="connsiteX3" fmla="*/ 9231365 w 9231365"/>
              <a:gd name="connsiteY3" fmla="*/ 1964012 h 5220125"/>
              <a:gd name="connsiteX4" fmla="*/ 9207301 w 9231365"/>
              <a:gd name="connsiteY4" fmla="*/ 5220125 h 5220125"/>
              <a:gd name="connsiteX5" fmla="*/ 48126 w 9231365"/>
              <a:gd name="connsiteY5" fmla="*/ 5220125 h 5220125"/>
              <a:gd name="connsiteX6" fmla="*/ 0 w 9231365"/>
              <a:gd name="connsiteY6" fmla="*/ 1398527 h 5220125"/>
              <a:gd name="connsiteX0" fmla="*/ 0 w 9231365"/>
              <a:gd name="connsiteY0" fmla="*/ 1399319 h 5220917"/>
              <a:gd name="connsiteX1" fmla="*/ 2662121 w 9231365"/>
              <a:gd name="connsiteY1" fmla="*/ 3657 h 5220917"/>
              <a:gd name="connsiteX2" fmla="*/ 5537669 w 9231365"/>
              <a:gd name="connsiteY2" fmla="*/ 1363226 h 5220917"/>
              <a:gd name="connsiteX3" fmla="*/ 9231365 w 9231365"/>
              <a:gd name="connsiteY3" fmla="*/ 1964804 h 5220917"/>
              <a:gd name="connsiteX4" fmla="*/ 9207301 w 9231365"/>
              <a:gd name="connsiteY4" fmla="*/ 5220917 h 5220917"/>
              <a:gd name="connsiteX5" fmla="*/ 48126 w 9231365"/>
              <a:gd name="connsiteY5" fmla="*/ 5220917 h 5220917"/>
              <a:gd name="connsiteX6" fmla="*/ 0 w 9231365"/>
              <a:gd name="connsiteY6" fmla="*/ 1399319 h 5220917"/>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418 h 5221016"/>
              <a:gd name="connsiteX1" fmla="*/ 2662121 w 9231365"/>
              <a:gd name="connsiteY1" fmla="*/ 3756 h 5221016"/>
              <a:gd name="connsiteX2" fmla="*/ 5537669 w 9231365"/>
              <a:gd name="connsiteY2" fmla="*/ 1363325 h 5221016"/>
              <a:gd name="connsiteX3" fmla="*/ 9231365 w 9231365"/>
              <a:gd name="connsiteY3" fmla="*/ 1964903 h 5221016"/>
              <a:gd name="connsiteX4" fmla="*/ 9207301 w 9231365"/>
              <a:gd name="connsiteY4" fmla="*/ 5221016 h 5221016"/>
              <a:gd name="connsiteX5" fmla="*/ 48126 w 9231365"/>
              <a:gd name="connsiteY5" fmla="*/ 5221016 h 5221016"/>
              <a:gd name="connsiteX6" fmla="*/ 0 w 9231365"/>
              <a:gd name="connsiteY6" fmla="*/ 1399418 h 5221016"/>
              <a:gd name="connsiteX0" fmla="*/ 0 w 9231365"/>
              <a:gd name="connsiteY0" fmla="*/ 1399688 h 5221286"/>
              <a:gd name="connsiteX1" fmla="*/ 2662121 w 9231365"/>
              <a:gd name="connsiteY1" fmla="*/ 4026 h 5221286"/>
              <a:gd name="connsiteX2" fmla="*/ 5537669 w 9231365"/>
              <a:gd name="connsiteY2" fmla="*/ 1363595 h 5221286"/>
              <a:gd name="connsiteX3" fmla="*/ 9231365 w 9231365"/>
              <a:gd name="connsiteY3" fmla="*/ 1965173 h 5221286"/>
              <a:gd name="connsiteX4" fmla="*/ 9207301 w 9231365"/>
              <a:gd name="connsiteY4" fmla="*/ 5221286 h 5221286"/>
              <a:gd name="connsiteX5" fmla="*/ 48126 w 9231365"/>
              <a:gd name="connsiteY5" fmla="*/ 5221286 h 5221286"/>
              <a:gd name="connsiteX6" fmla="*/ 0 w 9231365"/>
              <a:gd name="connsiteY6" fmla="*/ 1399688 h 5221286"/>
              <a:gd name="connsiteX0" fmla="*/ 0 w 9219333"/>
              <a:gd name="connsiteY0" fmla="*/ 1215923 h 5217995"/>
              <a:gd name="connsiteX1" fmla="*/ 2650089 w 9219333"/>
              <a:gd name="connsiteY1" fmla="*/ 735 h 5217995"/>
              <a:gd name="connsiteX2" fmla="*/ 5525637 w 9219333"/>
              <a:gd name="connsiteY2" fmla="*/ 1360304 h 5217995"/>
              <a:gd name="connsiteX3" fmla="*/ 9219333 w 9219333"/>
              <a:gd name="connsiteY3" fmla="*/ 1961882 h 5217995"/>
              <a:gd name="connsiteX4" fmla="*/ 9195269 w 9219333"/>
              <a:gd name="connsiteY4" fmla="*/ 5217995 h 5217995"/>
              <a:gd name="connsiteX5" fmla="*/ 36094 w 9219333"/>
              <a:gd name="connsiteY5" fmla="*/ 5217995 h 5217995"/>
              <a:gd name="connsiteX6" fmla="*/ 0 w 9219333"/>
              <a:gd name="connsiteY6" fmla="*/ 1215923 h 5217995"/>
              <a:gd name="connsiteX0" fmla="*/ 0 w 9219333"/>
              <a:gd name="connsiteY0" fmla="*/ 1396225 h 5398297"/>
              <a:gd name="connsiteX1" fmla="*/ 2674153 w 9219333"/>
              <a:gd name="connsiteY1" fmla="*/ 563 h 5398297"/>
              <a:gd name="connsiteX2" fmla="*/ 5525637 w 9219333"/>
              <a:gd name="connsiteY2" fmla="*/ 1540606 h 5398297"/>
              <a:gd name="connsiteX3" fmla="*/ 9219333 w 9219333"/>
              <a:gd name="connsiteY3" fmla="*/ 2142184 h 5398297"/>
              <a:gd name="connsiteX4" fmla="*/ 9195269 w 9219333"/>
              <a:gd name="connsiteY4" fmla="*/ 5398297 h 5398297"/>
              <a:gd name="connsiteX5" fmla="*/ 36094 w 9219333"/>
              <a:gd name="connsiteY5" fmla="*/ 5398297 h 5398297"/>
              <a:gd name="connsiteX6" fmla="*/ 0 w 9219333"/>
              <a:gd name="connsiteY6" fmla="*/ 1396225 h 539829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141624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5 h 5397737"/>
              <a:gd name="connsiteX1" fmla="*/ 2674153 w 9219333"/>
              <a:gd name="connsiteY1" fmla="*/ 3 h 5397737"/>
              <a:gd name="connsiteX2" fmla="*/ 5585795 w 9219333"/>
              <a:gd name="connsiteY2" fmla="*/ 1383636 h 5397737"/>
              <a:gd name="connsiteX3" fmla="*/ 9219333 w 9219333"/>
              <a:gd name="connsiteY3" fmla="*/ 2009276 h 5397737"/>
              <a:gd name="connsiteX4" fmla="*/ 9195269 w 9219333"/>
              <a:gd name="connsiteY4" fmla="*/ 5397737 h 5397737"/>
              <a:gd name="connsiteX5" fmla="*/ 36094 w 9219333"/>
              <a:gd name="connsiteY5" fmla="*/ 5397737 h 5397737"/>
              <a:gd name="connsiteX6" fmla="*/ 0 w 9219333"/>
              <a:gd name="connsiteY6" fmla="*/ 1395665 h 5397737"/>
              <a:gd name="connsiteX0" fmla="*/ 0 w 9219333"/>
              <a:gd name="connsiteY0" fmla="*/ 1395666 h 5397738"/>
              <a:gd name="connsiteX1" fmla="*/ 2674153 w 9219333"/>
              <a:gd name="connsiteY1" fmla="*/ 4 h 5397738"/>
              <a:gd name="connsiteX2" fmla="*/ 5585795 w 9219333"/>
              <a:gd name="connsiteY2" fmla="*/ 1383637 h 5397738"/>
              <a:gd name="connsiteX3" fmla="*/ 9219333 w 9219333"/>
              <a:gd name="connsiteY3" fmla="*/ 2009277 h 5397738"/>
              <a:gd name="connsiteX4" fmla="*/ 9195269 w 9219333"/>
              <a:gd name="connsiteY4" fmla="*/ 5397738 h 5397738"/>
              <a:gd name="connsiteX5" fmla="*/ 36094 w 9219333"/>
              <a:gd name="connsiteY5" fmla="*/ 5397738 h 5397738"/>
              <a:gd name="connsiteX6" fmla="*/ 0 w 9219333"/>
              <a:gd name="connsiteY6" fmla="*/ 1395666 h 5397738"/>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7014 h 5399086"/>
              <a:gd name="connsiteX1" fmla="*/ 2674153 w 9219333"/>
              <a:gd name="connsiteY1" fmla="*/ 1352 h 5399086"/>
              <a:gd name="connsiteX2" fmla="*/ 5585795 w 9219333"/>
              <a:gd name="connsiteY2" fmla="*/ 1384985 h 5399086"/>
              <a:gd name="connsiteX3" fmla="*/ 9219333 w 9219333"/>
              <a:gd name="connsiteY3" fmla="*/ 2010625 h 5399086"/>
              <a:gd name="connsiteX4" fmla="*/ 9195269 w 9219333"/>
              <a:gd name="connsiteY4" fmla="*/ 5399086 h 5399086"/>
              <a:gd name="connsiteX5" fmla="*/ 36094 w 9219333"/>
              <a:gd name="connsiteY5" fmla="*/ 5399086 h 5399086"/>
              <a:gd name="connsiteX6" fmla="*/ 0 w 9219333"/>
              <a:gd name="connsiteY6" fmla="*/ 1397014 h 5399086"/>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633 h 5398705"/>
              <a:gd name="connsiteX1" fmla="*/ 2674153 w 9219333"/>
              <a:gd name="connsiteY1" fmla="*/ 971 h 5398705"/>
              <a:gd name="connsiteX2" fmla="*/ 5585795 w 9219333"/>
              <a:gd name="connsiteY2" fmla="*/ 1384604 h 5398705"/>
              <a:gd name="connsiteX3" fmla="*/ 9219333 w 9219333"/>
              <a:gd name="connsiteY3" fmla="*/ 1962118 h 5398705"/>
              <a:gd name="connsiteX4" fmla="*/ 9195269 w 9219333"/>
              <a:gd name="connsiteY4" fmla="*/ 5398705 h 5398705"/>
              <a:gd name="connsiteX5" fmla="*/ 36094 w 9219333"/>
              <a:gd name="connsiteY5" fmla="*/ 5398705 h 5398705"/>
              <a:gd name="connsiteX6" fmla="*/ 0 w 9219333"/>
              <a:gd name="connsiteY6" fmla="*/ 1396633 h 5398705"/>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396945 h 5399017"/>
              <a:gd name="connsiteX1" fmla="*/ 2674153 w 9219333"/>
              <a:gd name="connsiteY1" fmla="*/ 1283 h 5399017"/>
              <a:gd name="connsiteX2" fmla="*/ 5585795 w 9219333"/>
              <a:gd name="connsiteY2" fmla="*/ 1384916 h 5399017"/>
              <a:gd name="connsiteX3" fmla="*/ 9219333 w 9219333"/>
              <a:gd name="connsiteY3" fmla="*/ 1962430 h 5399017"/>
              <a:gd name="connsiteX4" fmla="*/ 9195269 w 9219333"/>
              <a:gd name="connsiteY4" fmla="*/ 5399017 h 5399017"/>
              <a:gd name="connsiteX5" fmla="*/ 36094 w 9219333"/>
              <a:gd name="connsiteY5" fmla="*/ 5399017 h 5399017"/>
              <a:gd name="connsiteX6" fmla="*/ 0 w 9219333"/>
              <a:gd name="connsiteY6" fmla="*/ 1396945 h 5399017"/>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36094 w 9219333"/>
              <a:gd name="connsiteY5" fmla="*/ 5402259 h 5402259"/>
              <a:gd name="connsiteX6" fmla="*/ 0 w 9219333"/>
              <a:gd name="connsiteY6" fmla="*/ 1400187 h 5402259"/>
              <a:gd name="connsiteX0" fmla="*/ 10488 w 9229821"/>
              <a:gd name="connsiteY0" fmla="*/ 1400187 h 5426411"/>
              <a:gd name="connsiteX1" fmla="*/ 2684641 w 9229821"/>
              <a:gd name="connsiteY1" fmla="*/ 4525 h 5426411"/>
              <a:gd name="connsiteX2" fmla="*/ 5596283 w 9229821"/>
              <a:gd name="connsiteY2" fmla="*/ 1388158 h 5426411"/>
              <a:gd name="connsiteX3" fmla="*/ 9229821 w 9229821"/>
              <a:gd name="connsiteY3" fmla="*/ 1965672 h 5426411"/>
              <a:gd name="connsiteX4" fmla="*/ 9205757 w 9229821"/>
              <a:gd name="connsiteY4" fmla="*/ 5402259 h 5426411"/>
              <a:gd name="connsiteX5" fmla="*/ 0 w 9229821"/>
              <a:gd name="connsiteY5" fmla="*/ 5426411 h 5426411"/>
              <a:gd name="connsiteX6" fmla="*/ 10488 w 9229821"/>
              <a:gd name="connsiteY6" fmla="*/ 1400187 h 5426411"/>
              <a:gd name="connsiteX0" fmla="*/ 0 w 9219333"/>
              <a:gd name="connsiteY0" fmla="*/ 1400187 h 5426411"/>
              <a:gd name="connsiteX1" fmla="*/ 2674153 w 9219333"/>
              <a:gd name="connsiteY1" fmla="*/ 4525 h 5426411"/>
              <a:gd name="connsiteX2" fmla="*/ 5585795 w 9219333"/>
              <a:gd name="connsiteY2" fmla="*/ 1388158 h 5426411"/>
              <a:gd name="connsiteX3" fmla="*/ 9219333 w 9219333"/>
              <a:gd name="connsiteY3" fmla="*/ 1965672 h 5426411"/>
              <a:gd name="connsiteX4" fmla="*/ 9195269 w 9219333"/>
              <a:gd name="connsiteY4" fmla="*/ 5402259 h 5426411"/>
              <a:gd name="connsiteX5" fmla="*/ 12803 w 9219333"/>
              <a:gd name="connsiteY5" fmla="*/ 5426411 h 5426411"/>
              <a:gd name="connsiteX6" fmla="*/ 0 w 9219333"/>
              <a:gd name="connsiteY6" fmla="*/ 1400187 h 5426411"/>
              <a:gd name="connsiteX0" fmla="*/ 11116 w 9230449"/>
              <a:gd name="connsiteY0" fmla="*/ 1400187 h 5426411"/>
              <a:gd name="connsiteX1" fmla="*/ 2685269 w 9230449"/>
              <a:gd name="connsiteY1" fmla="*/ 4525 h 5426411"/>
              <a:gd name="connsiteX2" fmla="*/ 5596911 w 9230449"/>
              <a:gd name="connsiteY2" fmla="*/ 1388158 h 5426411"/>
              <a:gd name="connsiteX3" fmla="*/ 9230449 w 9230449"/>
              <a:gd name="connsiteY3" fmla="*/ 1965672 h 5426411"/>
              <a:gd name="connsiteX4" fmla="*/ 9206385 w 9230449"/>
              <a:gd name="connsiteY4" fmla="*/ 5402259 h 5426411"/>
              <a:gd name="connsiteX5" fmla="*/ 628 w 9230449"/>
              <a:gd name="connsiteY5" fmla="*/ 5426411 h 5426411"/>
              <a:gd name="connsiteX6" fmla="*/ 11116 w 9230449"/>
              <a:gd name="connsiteY6" fmla="*/ 1400187 h 5426411"/>
              <a:gd name="connsiteX0" fmla="*/ 225 w 9219558"/>
              <a:gd name="connsiteY0" fmla="*/ 1400187 h 5438486"/>
              <a:gd name="connsiteX1" fmla="*/ 2674378 w 9219558"/>
              <a:gd name="connsiteY1" fmla="*/ 4525 h 5438486"/>
              <a:gd name="connsiteX2" fmla="*/ 5586020 w 9219558"/>
              <a:gd name="connsiteY2" fmla="*/ 1388158 h 5438486"/>
              <a:gd name="connsiteX3" fmla="*/ 9219558 w 9219558"/>
              <a:gd name="connsiteY3" fmla="*/ 1965672 h 5438486"/>
              <a:gd name="connsiteX4" fmla="*/ 9195494 w 9219558"/>
              <a:gd name="connsiteY4" fmla="*/ 5402259 h 5438486"/>
              <a:gd name="connsiteX5" fmla="*/ 1383 w 9219558"/>
              <a:gd name="connsiteY5" fmla="*/ 5438486 h 5438486"/>
              <a:gd name="connsiteX6" fmla="*/ 225 w 9219558"/>
              <a:gd name="connsiteY6" fmla="*/ 1400187 h 5438486"/>
              <a:gd name="connsiteX0" fmla="*/ 0 w 9219333"/>
              <a:gd name="connsiteY0" fmla="*/ 1400187 h 5402259"/>
              <a:gd name="connsiteX1" fmla="*/ 2674153 w 9219333"/>
              <a:gd name="connsiteY1" fmla="*/ 4525 h 5402259"/>
              <a:gd name="connsiteX2" fmla="*/ 5585795 w 9219333"/>
              <a:gd name="connsiteY2" fmla="*/ 1388158 h 5402259"/>
              <a:gd name="connsiteX3" fmla="*/ 9219333 w 9219333"/>
              <a:gd name="connsiteY3" fmla="*/ 1965672 h 5402259"/>
              <a:gd name="connsiteX4" fmla="*/ 9195269 w 9219333"/>
              <a:gd name="connsiteY4" fmla="*/ 5402259 h 5402259"/>
              <a:gd name="connsiteX5" fmla="*/ 58781 w 9219333"/>
              <a:gd name="connsiteY5" fmla="*/ 5371568 h 5402259"/>
              <a:gd name="connsiteX6" fmla="*/ 0 w 9219333"/>
              <a:gd name="connsiteY6" fmla="*/ 1400187 h 5402259"/>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199834 w 9223898"/>
              <a:gd name="connsiteY4" fmla="*/ 5402259 h 5409807"/>
              <a:gd name="connsiteX5" fmla="*/ 921 w 9223898"/>
              <a:gd name="connsiteY5" fmla="*/ 5409807 h 5409807"/>
              <a:gd name="connsiteX6" fmla="*/ 4565 w 9223898"/>
              <a:gd name="connsiteY6" fmla="*/ 1400187 h 5409807"/>
              <a:gd name="connsiteX0" fmla="*/ 4565 w 9223898"/>
              <a:gd name="connsiteY0" fmla="*/ 1400187 h 5409807"/>
              <a:gd name="connsiteX1" fmla="*/ 2678718 w 9223898"/>
              <a:gd name="connsiteY1" fmla="*/ 4525 h 5409807"/>
              <a:gd name="connsiteX2" fmla="*/ 5590360 w 9223898"/>
              <a:gd name="connsiteY2" fmla="*/ 1388158 h 5409807"/>
              <a:gd name="connsiteX3" fmla="*/ 9223898 w 9223898"/>
              <a:gd name="connsiteY3" fmla="*/ 1965672 h 5409807"/>
              <a:gd name="connsiteX4" fmla="*/ 9079788 w 9223898"/>
              <a:gd name="connsiteY4" fmla="*/ 5254083 h 5409807"/>
              <a:gd name="connsiteX5" fmla="*/ 921 w 9223898"/>
              <a:gd name="connsiteY5" fmla="*/ 5409807 h 5409807"/>
              <a:gd name="connsiteX6" fmla="*/ 4565 w 9223898"/>
              <a:gd name="connsiteY6" fmla="*/ 1400187 h 5409807"/>
              <a:gd name="connsiteX0" fmla="*/ 4565 w 9229434"/>
              <a:gd name="connsiteY0" fmla="*/ 1400187 h 5409807"/>
              <a:gd name="connsiteX1" fmla="*/ 2678718 w 9229434"/>
              <a:gd name="connsiteY1" fmla="*/ 4525 h 5409807"/>
              <a:gd name="connsiteX2" fmla="*/ 5590360 w 9229434"/>
              <a:gd name="connsiteY2" fmla="*/ 1388158 h 5409807"/>
              <a:gd name="connsiteX3" fmla="*/ 9223898 w 9229434"/>
              <a:gd name="connsiteY3" fmla="*/ 1965672 h 5409807"/>
              <a:gd name="connsiteX4" fmla="*/ 9228645 w 9229434"/>
              <a:gd name="connsiteY4" fmla="*/ 5407039 h 5409807"/>
              <a:gd name="connsiteX5" fmla="*/ 921 w 9229434"/>
              <a:gd name="connsiteY5" fmla="*/ 5409807 h 5409807"/>
              <a:gd name="connsiteX6" fmla="*/ 4565 w 9229434"/>
              <a:gd name="connsiteY6" fmla="*/ 1400187 h 5409807"/>
              <a:gd name="connsiteX0" fmla="*/ 4565 w 9229434"/>
              <a:gd name="connsiteY0" fmla="*/ 1399152 h 5408772"/>
              <a:gd name="connsiteX1" fmla="*/ 2678718 w 9229434"/>
              <a:gd name="connsiteY1" fmla="*/ 3490 h 5408772"/>
              <a:gd name="connsiteX2" fmla="*/ 5590360 w 9229434"/>
              <a:gd name="connsiteY2" fmla="*/ 1387123 h 5408772"/>
              <a:gd name="connsiteX3" fmla="*/ 9223898 w 9229434"/>
              <a:gd name="connsiteY3" fmla="*/ 1969416 h 5408772"/>
              <a:gd name="connsiteX4" fmla="*/ 9228645 w 9229434"/>
              <a:gd name="connsiteY4" fmla="*/ 5406004 h 5408772"/>
              <a:gd name="connsiteX5" fmla="*/ 921 w 9229434"/>
              <a:gd name="connsiteY5" fmla="*/ 5408772 h 5408772"/>
              <a:gd name="connsiteX6" fmla="*/ 4565 w 9229434"/>
              <a:gd name="connsiteY6" fmla="*/ 1399152 h 5408772"/>
              <a:gd name="connsiteX0" fmla="*/ 224 w 9229895"/>
              <a:gd name="connsiteY0" fmla="*/ 1400449 h 5405288"/>
              <a:gd name="connsiteX1" fmla="*/ 2679179 w 9229895"/>
              <a:gd name="connsiteY1" fmla="*/ 6 h 5405288"/>
              <a:gd name="connsiteX2" fmla="*/ 5590821 w 9229895"/>
              <a:gd name="connsiteY2" fmla="*/ 1383639 h 5405288"/>
              <a:gd name="connsiteX3" fmla="*/ 9224359 w 9229895"/>
              <a:gd name="connsiteY3" fmla="*/ 1965932 h 5405288"/>
              <a:gd name="connsiteX4" fmla="*/ 9229106 w 9229895"/>
              <a:gd name="connsiteY4" fmla="*/ 5402520 h 5405288"/>
              <a:gd name="connsiteX5" fmla="*/ 1382 w 9229895"/>
              <a:gd name="connsiteY5" fmla="*/ 5405288 h 5405288"/>
              <a:gd name="connsiteX6" fmla="*/ 224 w 9229895"/>
              <a:gd name="connsiteY6" fmla="*/ 1400449 h 5405288"/>
              <a:gd name="connsiteX0" fmla="*/ 157384 w 9228594"/>
              <a:gd name="connsiteY0" fmla="*/ 1371769 h 5405287"/>
              <a:gd name="connsiteX1" fmla="*/ 2677878 w 9228594"/>
              <a:gd name="connsiteY1" fmla="*/ 5 h 5405287"/>
              <a:gd name="connsiteX2" fmla="*/ 5589520 w 9228594"/>
              <a:gd name="connsiteY2" fmla="*/ 1383638 h 5405287"/>
              <a:gd name="connsiteX3" fmla="*/ 9223058 w 9228594"/>
              <a:gd name="connsiteY3" fmla="*/ 1965931 h 5405287"/>
              <a:gd name="connsiteX4" fmla="*/ 9227805 w 9228594"/>
              <a:gd name="connsiteY4" fmla="*/ 5402519 h 5405287"/>
              <a:gd name="connsiteX5" fmla="*/ 81 w 9228594"/>
              <a:gd name="connsiteY5" fmla="*/ 5405287 h 5405287"/>
              <a:gd name="connsiteX6" fmla="*/ 157384 w 9228594"/>
              <a:gd name="connsiteY6" fmla="*/ 1371769 h 5405287"/>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2217 h 5405295"/>
              <a:gd name="connsiteX1" fmla="*/ 2679179 w 9229895"/>
              <a:gd name="connsiteY1" fmla="*/ 13 h 5405295"/>
              <a:gd name="connsiteX2" fmla="*/ 5590821 w 9229895"/>
              <a:gd name="connsiteY2" fmla="*/ 1383646 h 5405295"/>
              <a:gd name="connsiteX3" fmla="*/ 9224359 w 9229895"/>
              <a:gd name="connsiteY3" fmla="*/ 1965939 h 5405295"/>
              <a:gd name="connsiteX4" fmla="*/ 9229106 w 9229895"/>
              <a:gd name="connsiteY4" fmla="*/ 5402527 h 5405295"/>
              <a:gd name="connsiteX5" fmla="*/ 1382 w 9229895"/>
              <a:gd name="connsiteY5" fmla="*/ 5405295 h 5405295"/>
              <a:gd name="connsiteX6" fmla="*/ 223 w 9229895"/>
              <a:gd name="connsiteY6" fmla="*/ 1362217 h 5405295"/>
              <a:gd name="connsiteX0" fmla="*/ 223 w 9229895"/>
              <a:gd name="connsiteY0" fmla="*/ 1363702 h 5406780"/>
              <a:gd name="connsiteX1" fmla="*/ 2679179 w 9229895"/>
              <a:gd name="connsiteY1" fmla="*/ 1498 h 5406780"/>
              <a:gd name="connsiteX2" fmla="*/ 5590821 w 9229895"/>
              <a:gd name="connsiteY2" fmla="*/ 1385131 h 5406780"/>
              <a:gd name="connsiteX3" fmla="*/ 9224359 w 9229895"/>
              <a:gd name="connsiteY3" fmla="*/ 1967424 h 5406780"/>
              <a:gd name="connsiteX4" fmla="*/ 9229106 w 9229895"/>
              <a:gd name="connsiteY4" fmla="*/ 5404012 h 5406780"/>
              <a:gd name="connsiteX5" fmla="*/ 1382 w 9229895"/>
              <a:gd name="connsiteY5" fmla="*/ 5406780 h 5406780"/>
              <a:gd name="connsiteX6" fmla="*/ 223 w 9229895"/>
              <a:gd name="connsiteY6" fmla="*/ 1363702 h 540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29895" h="5406780">
                <a:moveTo>
                  <a:pt x="223" y="1363702"/>
                </a:moveTo>
                <a:cubicBezTo>
                  <a:pt x="776784" y="694686"/>
                  <a:pt x="1565447" y="46228"/>
                  <a:pt x="2679179" y="1498"/>
                </a:cubicBezTo>
                <a:cubicBezTo>
                  <a:pt x="3792911" y="-43232"/>
                  <a:pt x="4924544" y="924647"/>
                  <a:pt x="5590821" y="1385131"/>
                </a:cubicBezTo>
                <a:cubicBezTo>
                  <a:pt x="6257098" y="1845615"/>
                  <a:pt x="7574028" y="2886575"/>
                  <a:pt x="9224359" y="1967424"/>
                </a:cubicBezTo>
                <a:cubicBezTo>
                  <a:pt x="9220349" y="2940500"/>
                  <a:pt x="9233116" y="4430936"/>
                  <a:pt x="9229106" y="5404012"/>
                </a:cubicBezTo>
                <a:lnTo>
                  <a:pt x="1382" y="5406780"/>
                </a:lnTo>
                <a:cubicBezTo>
                  <a:pt x="-2886" y="4064705"/>
                  <a:pt x="4491" y="2705777"/>
                  <a:pt x="223" y="1363702"/>
                </a:cubicBezTo>
                <a:close/>
              </a:path>
            </a:pathLst>
          </a:custGeom>
          <a:gradFill flip="none" rotWithShape="1">
            <a:gsLst>
              <a:gs pos="0">
                <a:schemeClr val="bg1">
                  <a:lumMod val="85000"/>
                </a:schemeClr>
              </a:gs>
              <a:gs pos="29000">
                <a:srgbClr val="F3F3F3"/>
              </a:gs>
              <a:gs pos="82000">
                <a:schemeClr val="bg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AC392DC9-9688-4E44-A90B-C333AD8FEA09}" type="slidenum">
              <a:rPr lang="en-US" smtClean="0"/>
              <a:t>‹#›</a:t>
            </a:fld>
            <a:endParaRPr lang="en-US" dirty="0"/>
          </a:p>
        </p:txBody>
      </p:sp>
      <p:sp>
        <p:nvSpPr>
          <p:cNvPr id="13" name="Text Placeholder 12"/>
          <p:cNvSpPr>
            <a:spLocks noGrp="1"/>
          </p:cNvSpPr>
          <p:nvPr>
            <p:ph type="body" sz="quarter" idx="13" hasCustomPrompt="1"/>
          </p:nvPr>
        </p:nvSpPr>
        <p:spPr>
          <a:xfrm>
            <a:off x="2743199" y="1828800"/>
            <a:ext cx="2057401" cy="1752600"/>
          </a:xfrm>
        </p:spPr>
        <p:txBody>
          <a:bodyPr anchor="ctr" anchorCtr="0">
            <a:noAutofit/>
          </a:bodyPr>
          <a:lstStyle>
            <a:lvl1pPr marL="0" indent="0" algn="ctr">
              <a:buFontTx/>
              <a:buNone/>
              <a:defRPr sz="11500" b="0" i="0" baseline="0">
                <a:solidFill>
                  <a:srgbClr val="A0B94F"/>
                </a:solidFill>
                <a:effectLst/>
                <a:latin typeface="Adobe Fan Heiti Std B" pitchFamily="34" charset="-128"/>
                <a:ea typeface="Adobe Fan Heiti Std B" pitchFamily="34" charset="-128"/>
              </a:defRPr>
            </a:lvl1pPr>
          </a:lstStyle>
          <a:p>
            <a:pPr lvl="0"/>
            <a:r>
              <a:rPr lang="en-US" dirty="0" smtClean="0"/>
              <a:t>1</a:t>
            </a:r>
            <a:endParaRPr lang="en-US" dirty="0"/>
          </a:p>
        </p:txBody>
      </p:sp>
      <p:sp>
        <p:nvSpPr>
          <p:cNvPr id="11" name="Subtitle 2"/>
          <p:cNvSpPr txBox="1">
            <a:spLocks/>
          </p:cNvSpPr>
          <p:nvPr userDrawn="1"/>
        </p:nvSpPr>
        <p:spPr>
          <a:xfrm>
            <a:off x="457200" y="2209800"/>
            <a:ext cx="2971800" cy="1066800"/>
          </a:xfrm>
          <a:prstGeom prst="rect">
            <a:avLst/>
          </a:prstGeom>
          <a:noFill/>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6600" kern="1200" baseline="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dirty="0" smtClean="0">
                <a:solidFill>
                  <a:schemeClr val="bg1">
                    <a:lumMod val="50000"/>
                  </a:schemeClr>
                </a:solidFill>
              </a:rPr>
              <a:t>PLUG</a:t>
            </a:r>
            <a:r>
              <a:rPr lang="en-US" sz="3600" baseline="0" dirty="0" smtClean="0">
                <a:solidFill>
                  <a:schemeClr val="bg1">
                    <a:lumMod val="50000"/>
                  </a:schemeClr>
                </a:solidFill>
              </a:rPr>
              <a:t> IT IN</a:t>
            </a:r>
            <a:endParaRPr lang="en-US" sz="3600" dirty="0">
              <a:solidFill>
                <a:schemeClr val="bg1">
                  <a:lumMod val="50000"/>
                </a:schemeClr>
              </a:solidFill>
            </a:endParaRPr>
          </a:p>
        </p:txBody>
      </p:sp>
      <p:cxnSp>
        <p:nvCxnSpPr>
          <p:cNvPr id="14" name="Straight Connector 13"/>
          <p:cNvCxnSpPr/>
          <p:nvPr userDrawn="1"/>
        </p:nvCxnSpPr>
        <p:spPr>
          <a:xfrm flipH="1">
            <a:off x="3200400" y="3429000"/>
            <a:ext cx="1143000"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Subtitle 2"/>
          <p:cNvSpPr>
            <a:spLocks noGrp="1"/>
          </p:cNvSpPr>
          <p:nvPr>
            <p:ph type="subTitle" idx="1" hasCustomPrompt="1"/>
          </p:nvPr>
        </p:nvSpPr>
        <p:spPr>
          <a:xfrm>
            <a:off x="609600" y="3886200"/>
            <a:ext cx="8382000" cy="2819400"/>
          </a:xfrm>
        </p:spPr>
        <p:txBody>
          <a:bodyPr>
            <a:normAutofit/>
          </a:bodyPr>
          <a:lstStyle>
            <a:lvl1pPr marL="0" indent="0" algn="l">
              <a:lnSpc>
                <a:spcPts val="6000"/>
              </a:lnSpc>
              <a:spcBef>
                <a:spcPts val="600"/>
              </a:spcBef>
              <a:spcAft>
                <a:spcPts val="600"/>
              </a:spcAft>
              <a:buNone/>
              <a:defRPr sz="7200" baseline="0">
                <a:solidFill>
                  <a:srgbClr val="D74B13"/>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Chapter Title</a:t>
            </a:r>
            <a:endParaRPr lang="en-US" dirty="0"/>
          </a:p>
        </p:txBody>
      </p:sp>
    </p:spTree>
    <p:extLst>
      <p:ext uri="{BB962C8B-B14F-4D97-AF65-F5344CB8AC3E}">
        <p14:creationId xmlns:p14="http://schemas.microsoft.com/office/powerpoint/2010/main" val="41516290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_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152400"/>
            <a:ext cx="1981200" cy="1524000"/>
          </a:xfrm>
        </p:spPr>
        <p:txBody>
          <a:bodyPr>
            <a:noAutofit/>
          </a:bodyPr>
          <a:lstStyle>
            <a:lvl1pPr marL="0" indent="0" algn="ctr">
              <a:buNone/>
              <a:defRPr sz="60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609600" y="2133600"/>
            <a:ext cx="8001000" cy="41148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45610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 Example / 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600" b="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914400" indent="-457200">
              <a:buClr>
                <a:srgbClr val="FF9900"/>
              </a:buClr>
              <a:buFont typeface="+mj-lt"/>
              <a:buAutoNum type="arabicPeriod"/>
              <a:defRPr sz="32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8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200" y="228600"/>
            <a:ext cx="5029200" cy="1143000"/>
          </a:xfrm>
        </p:spPr>
        <p:txBody>
          <a:bodyPr>
            <a:noAutofit/>
          </a:bodyPr>
          <a:lstStyle>
            <a:lvl1pPr algn="l">
              <a:defRPr sz="4400" b="1"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EXAMPLE</a:t>
            </a:r>
            <a:endParaRPr lang="en-US" dirty="0"/>
          </a:p>
        </p:txBody>
      </p:sp>
    </p:spTree>
    <p:extLst>
      <p:ext uri="{BB962C8B-B14F-4D97-AF65-F5344CB8AC3E}">
        <p14:creationId xmlns:p14="http://schemas.microsoft.com/office/powerpoint/2010/main" val="243461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_IT's_Personal">
    <p:spTree>
      <p:nvGrpSpPr>
        <p:cNvPr id="1" name=""/>
        <p:cNvGrpSpPr/>
        <p:nvPr/>
      </p:nvGrpSpPr>
      <p:grpSpPr>
        <a:xfrm>
          <a:off x="0" y="0"/>
          <a:ext cx="0" cy="0"/>
          <a:chOff x="0" y="0"/>
          <a:chExt cx="0" cy="0"/>
        </a:xfrm>
      </p:grpSpPr>
      <p:sp>
        <p:nvSpPr>
          <p:cNvPr id="4" name="Rectangle 3"/>
          <p:cNvSpPr/>
          <p:nvPr userDrawn="1"/>
        </p:nvSpPr>
        <p:spPr>
          <a:xfrm>
            <a:off x="0" y="2057400"/>
            <a:ext cx="9144000" cy="42672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7200" y="3200400"/>
            <a:ext cx="7772400" cy="2743200"/>
          </a:xfrm>
        </p:spPr>
        <p:txBody>
          <a:bodyPr>
            <a:normAutofit/>
          </a:bodyPr>
          <a:lstStyle>
            <a:lvl1pPr marL="0" indent="0" algn="l">
              <a:spcBef>
                <a:spcPts val="600"/>
              </a:spcBef>
              <a:spcAft>
                <a:spcPts val="600"/>
              </a:spcAft>
              <a:buNone/>
              <a:defRPr sz="5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1219200"/>
            <a:ext cx="7391400" cy="990600"/>
          </a:xfrm>
        </p:spPr>
        <p:txBody>
          <a:bodyPr>
            <a:normAutofit/>
          </a:bodyPr>
          <a:lstStyle>
            <a:lvl1pPr marL="0" indent="0">
              <a:buNone/>
              <a:defRPr sz="5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PERSONAL:</a:t>
            </a:r>
            <a:endParaRPr lang="en-US" dirty="0"/>
          </a:p>
        </p:txBody>
      </p:sp>
      <p:cxnSp>
        <p:nvCxnSpPr>
          <p:cNvPr id="15" name="Straight Connector 14"/>
          <p:cNvCxnSpPr/>
          <p:nvPr userDrawn="1"/>
        </p:nvCxnSpPr>
        <p:spPr>
          <a:xfrm>
            <a:off x="0" y="20574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888704"/>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2108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h_Outline">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228600"/>
            <a:ext cx="8229600" cy="1143000"/>
          </a:xfrm>
        </p:spPr>
        <p:txBody>
          <a:bodyPr>
            <a:noAutofit/>
          </a:bodyPr>
          <a:lstStyle>
            <a:lvl1pPr algn="l">
              <a:defRPr sz="4400" b="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CHAPTER OUTLINE</a:t>
            </a:r>
            <a:endParaRPr lang="en-US" dirty="0"/>
          </a:p>
        </p:txBody>
      </p:sp>
      <p:sp>
        <p:nvSpPr>
          <p:cNvPr id="3" name="Content Placeholder 2"/>
          <p:cNvSpPr>
            <a:spLocks noGrp="1"/>
          </p:cNvSpPr>
          <p:nvPr>
            <p:ph idx="1"/>
          </p:nvPr>
        </p:nvSpPr>
        <p:spPr>
          <a:xfrm>
            <a:off x="457200" y="1371600"/>
            <a:ext cx="8229600" cy="4754563"/>
          </a:xfrm>
        </p:spPr>
        <p:txBody>
          <a:bodyPr/>
          <a:lstStyle>
            <a:lvl1pPr marL="514350" indent="-514350">
              <a:buClr>
                <a:srgbClr val="00B0F0"/>
              </a:buClr>
              <a:buSzPct val="100000"/>
              <a:buFont typeface="+mj-lt"/>
              <a:buAutoNum type="arabicPeriod"/>
              <a:defRPr baseline="0">
                <a:latin typeface="Verdana" panose="020B0604030504040204" pitchFamily="34" charset="0"/>
                <a:ea typeface="Verdana" panose="020B0604030504040204" pitchFamily="34" charset="0"/>
                <a:cs typeface="Verdana" panose="020B0604030504040204" pitchFamily="34"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392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_Learning_Obj">
    <p:spTree>
      <p:nvGrpSpPr>
        <p:cNvPr id="1" name=""/>
        <p:cNvGrpSpPr/>
        <p:nvPr/>
      </p:nvGrpSpPr>
      <p:grpSpPr>
        <a:xfrm>
          <a:off x="0" y="0"/>
          <a:ext cx="0" cy="0"/>
          <a:chOff x="0" y="0"/>
          <a:chExt cx="0" cy="0"/>
        </a:xfrm>
      </p:grpSpPr>
      <p:sp>
        <p:nvSpPr>
          <p:cNvPr id="8" name="Rectangle 7"/>
          <p:cNvSpPr/>
          <p:nvPr userDrawn="1"/>
        </p:nvSpPr>
        <p:spPr>
          <a:xfrm>
            <a:off x="6781800" y="6362700"/>
            <a:ext cx="2362200" cy="3429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600200"/>
            <a:ext cx="8229600" cy="4525963"/>
          </a:xfrm>
        </p:spPr>
        <p:txBody>
          <a:bodyPr/>
          <a:lstStyle>
            <a:lvl1pPr marL="514350" indent="-514350">
              <a:buClr>
                <a:srgbClr val="FF9900"/>
              </a:buClr>
              <a:buSzPct val="100000"/>
              <a:buFont typeface="+mj-lt"/>
              <a:buAutoNum type="arabicPeriod"/>
              <a:defRPr baseline="0">
                <a:latin typeface="Times New Roman" panose="02020603050405020304" pitchFamily="18" charset="0"/>
                <a:ea typeface="Verdana" panose="020B0604030504040204" pitchFamily="34" charset="0"/>
                <a:cs typeface="Times New Roman" panose="02020603050405020304"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en-US" dirty="0" smtClean="0"/>
              <a:t>Click to edit Master text styles</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cxnSp>
        <p:nvCxnSpPr>
          <p:cNvPr id="10" name="Straight Connector 9"/>
          <p:cNvCxnSpPr/>
          <p:nvPr userDrawn="1"/>
        </p:nvCxnSpPr>
        <p:spPr>
          <a:xfrm>
            <a:off x="609600" y="63246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0" y="304800"/>
            <a:ext cx="8534400" cy="0"/>
          </a:xfrm>
          <a:prstGeom prst="line">
            <a:avLst/>
          </a:prstGeom>
          <a:ln w="254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Subtitle 2"/>
          <p:cNvSpPr>
            <a:spLocks noGrp="1"/>
          </p:cNvSpPr>
          <p:nvPr>
            <p:ph type="subTitle" idx="13" hasCustomPrompt="1"/>
          </p:nvPr>
        </p:nvSpPr>
        <p:spPr>
          <a:xfrm>
            <a:off x="457200" y="533400"/>
            <a:ext cx="8686800" cy="1066800"/>
          </a:xfrm>
        </p:spPr>
        <p:txBody>
          <a:bodyPr>
            <a:normAutofit/>
          </a:bodyPr>
          <a:lstStyle>
            <a:lvl1pPr marL="0" indent="0" algn="l">
              <a:lnSpc>
                <a:spcPts val="6800"/>
              </a:lnSpc>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LEARNING OBJECTIVES</a:t>
            </a:r>
            <a:endParaRPr lang="en-US" dirty="0"/>
          </a:p>
        </p:txBody>
      </p:sp>
      <p:sp>
        <p:nvSpPr>
          <p:cNvPr id="11" name="Subtitle 2"/>
          <p:cNvSpPr txBox="1">
            <a:spLocks/>
          </p:cNvSpPr>
          <p:nvPr userDrawn="1"/>
        </p:nvSpPr>
        <p:spPr>
          <a:xfrm>
            <a:off x="7263063" y="533400"/>
            <a:ext cx="1652337" cy="1066800"/>
          </a:xfrm>
          <a:prstGeom prst="rect">
            <a:avLst/>
          </a:prstGeom>
        </p:spPr>
        <p:txBody>
          <a:bodyPr vert="horz" lIns="91440" tIns="45720" rIns="91440" bIns="45720" rtlCol="0">
            <a:normAutofit/>
          </a:bodyPr>
          <a:lstStyle>
            <a:lvl1pPr marL="0" indent="0" algn="l" defTabSz="914400" rtl="0" eaLnBrk="1" latinLnBrk="0" hangingPunct="1">
              <a:lnSpc>
                <a:spcPts val="6800"/>
              </a:lnSpc>
              <a:spcBef>
                <a:spcPts val="600"/>
              </a:spcBef>
              <a:spcAft>
                <a:spcPts val="600"/>
              </a:spcAft>
              <a:buFont typeface="Arial" pitchFamily="34" charset="0"/>
              <a:buNone/>
              <a:defRPr sz="4400" kern="1200" baseline="0">
                <a:solidFill>
                  <a:srgbClr val="FFC0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chemeClr val="tx2">
                    <a:lumMod val="60000"/>
                    <a:lumOff val="40000"/>
                  </a:schemeClr>
                </a:solidFill>
              </a:rPr>
              <a:t>&gt;&gt;&gt;</a:t>
            </a:r>
            <a:endParaRPr lang="en-US" dirty="0">
              <a:solidFill>
                <a:schemeClr val="tx2">
                  <a:lumMod val="60000"/>
                  <a:lumOff val="40000"/>
                </a:schemeClr>
              </a:solidFill>
            </a:endParaRPr>
          </a:p>
        </p:txBody>
      </p:sp>
    </p:spTree>
    <p:extLst>
      <p:ext uri="{BB962C8B-B14F-4D97-AF65-F5344CB8AC3E}">
        <p14:creationId xmlns:p14="http://schemas.microsoft.com/office/powerpoint/2010/main" val="4059393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 Case">
    <p:spTree>
      <p:nvGrpSpPr>
        <p:cNvPr id="1" name=""/>
        <p:cNvGrpSpPr/>
        <p:nvPr/>
      </p:nvGrpSpPr>
      <p:grpSpPr>
        <a:xfrm>
          <a:off x="0" y="0"/>
          <a:ext cx="0" cy="0"/>
          <a:chOff x="0" y="0"/>
          <a:chExt cx="0" cy="0"/>
        </a:xfrm>
      </p:grpSpPr>
      <p:cxnSp>
        <p:nvCxnSpPr>
          <p:cNvPr id="8" name="Straight Connector 7"/>
          <p:cNvCxnSpPr/>
          <p:nvPr userDrawn="1"/>
        </p:nvCxnSpPr>
        <p:spPr>
          <a:xfrm>
            <a:off x="0" y="6477000"/>
            <a:ext cx="86868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8382000" y="5715000"/>
            <a:ext cx="304800" cy="76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userDrawn="1"/>
        </p:nvCxnSpPr>
        <p:spPr>
          <a:xfrm>
            <a:off x="609600" y="12192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553200" y="6119896"/>
            <a:ext cx="2133600" cy="365125"/>
          </a:xfrm>
        </p:spPr>
        <p:txBody>
          <a:bodyPr/>
          <a:lstStyle/>
          <a:p>
            <a:fld id="{AC392DC9-9688-4E44-A90B-C333AD8FEA09}" type="slidenum">
              <a:rPr lang="en-US" smtClean="0"/>
              <a:t>‹#›</a:t>
            </a:fld>
            <a:endParaRPr lang="en-US"/>
          </a:p>
        </p:txBody>
      </p:sp>
      <p:sp>
        <p:nvSpPr>
          <p:cNvPr id="7" name="Text Placeholder 6"/>
          <p:cNvSpPr>
            <a:spLocks noGrp="1"/>
          </p:cNvSpPr>
          <p:nvPr>
            <p:ph type="body" sz="quarter" idx="13"/>
          </p:nvPr>
        </p:nvSpPr>
        <p:spPr>
          <a:xfrm>
            <a:off x="457200" y="1371600"/>
            <a:ext cx="8229600" cy="4876800"/>
          </a:xfrm>
        </p:spPr>
        <p:txBody>
          <a:bodyPr>
            <a:normAutofit/>
          </a:bodyPr>
          <a:lstStyle>
            <a:lvl1pPr>
              <a:defRPr sz="3200" b="1" baseline="0">
                <a:latin typeface="Verdana" panose="020B0604030504040204" pitchFamily="34" charset="0"/>
                <a:ea typeface="Verdana" panose="020B0604030504040204" pitchFamily="34" charset="0"/>
                <a:cs typeface="Verdana" panose="020B0604030504040204" pitchFamily="34" charset="0"/>
              </a:defRPr>
            </a:lvl1pPr>
            <a:lvl2pPr marL="914400" indent="-457200">
              <a:buClr>
                <a:schemeClr val="accent1">
                  <a:lumMod val="75000"/>
                </a:schemeClr>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3276600" y="228600"/>
            <a:ext cx="2209800" cy="1143000"/>
          </a:xfrm>
        </p:spPr>
        <p:txBody>
          <a:bodyPr>
            <a:noAutofit/>
          </a:bodyPr>
          <a:lstStyle>
            <a:lvl1pPr algn="l">
              <a:defRPr sz="4400" b="1" baseline="0">
                <a:solidFill>
                  <a:schemeClr val="accent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CASE</a:t>
            </a:r>
            <a:endParaRPr lang="en-US" dirty="0"/>
          </a:p>
        </p:txBody>
      </p:sp>
      <p:sp>
        <p:nvSpPr>
          <p:cNvPr id="14" name="Title 1"/>
          <p:cNvSpPr txBox="1">
            <a:spLocks/>
          </p:cNvSpPr>
          <p:nvPr userDrawn="1"/>
        </p:nvSpPr>
        <p:spPr>
          <a:xfrm>
            <a:off x="457200" y="228600"/>
            <a:ext cx="32766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b="0" dirty="0" smtClean="0">
                <a:solidFill>
                  <a:schemeClr val="accent1">
                    <a:lumMod val="75000"/>
                  </a:schemeClr>
                </a:solidFill>
              </a:rPr>
              <a:t>OPENING</a:t>
            </a:r>
            <a:endParaRPr lang="en-US" b="0" dirty="0">
              <a:solidFill>
                <a:schemeClr val="accent1">
                  <a:lumMod val="75000"/>
                </a:schemeClr>
              </a:solidFill>
            </a:endParaRPr>
          </a:p>
        </p:txBody>
      </p:sp>
      <p:sp>
        <p:nvSpPr>
          <p:cNvPr id="15" name="Title 1"/>
          <p:cNvSpPr txBox="1">
            <a:spLocks/>
          </p:cNvSpPr>
          <p:nvPr userDrawn="1"/>
        </p:nvSpPr>
        <p:spPr>
          <a:xfrm>
            <a:off x="5181600" y="228600"/>
            <a:ext cx="2438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1" kern="1200" baseline="0">
                <a:solidFill>
                  <a:srgbClr val="00CC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solidFill>
                  <a:srgbClr val="6600CC"/>
                </a:solidFill>
              </a:rPr>
              <a:t>&gt;</a:t>
            </a:r>
            <a:endParaRPr lang="en-US" dirty="0">
              <a:solidFill>
                <a:srgbClr val="6600CC"/>
              </a:solidFill>
            </a:endParaRPr>
          </a:p>
        </p:txBody>
      </p:sp>
    </p:spTree>
    <p:extLst>
      <p:ext uri="{BB962C8B-B14F-4D97-AF65-F5344CB8AC3E}">
        <p14:creationId xmlns:p14="http://schemas.microsoft.com/office/powerpoint/2010/main" val="385618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ts_about_bus">
    <p:spTree>
      <p:nvGrpSpPr>
        <p:cNvPr id="1" name=""/>
        <p:cNvGrpSpPr/>
        <p:nvPr/>
      </p:nvGrpSpPr>
      <p:grpSpPr>
        <a:xfrm>
          <a:off x="0" y="0"/>
          <a:ext cx="0" cy="0"/>
          <a:chOff x="0" y="0"/>
          <a:chExt cx="0" cy="0"/>
        </a:xfrm>
      </p:grpSpPr>
      <p:sp>
        <p:nvSpPr>
          <p:cNvPr id="4" name="Rectangle 3"/>
          <p:cNvSpPr/>
          <p:nvPr userDrawn="1"/>
        </p:nvSpPr>
        <p:spPr>
          <a:xfrm>
            <a:off x="0" y="1397296"/>
            <a:ext cx="9144000" cy="4927304"/>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25" name="Text Placeholder 24"/>
          <p:cNvSpPr>
            <a:spLocks noGrp="1"/>
          </p:cNvSpPr>
          <p:nvPr>
            <p:ph type="body" sz="quarter" idx="15" hasCustomPrompt="1"/>
          </p:nvPr>
        </p:nvSpPr>
        <p:spPr>
          <a:xfrm>
            <a:off x="1295400" y="635296"/>
            <a:ext cx="7772400" cy="990600"/>
          </a:xfrm>
        </p:spPr>
        <p:txBody>
          <a:bodyPr>
            <a:normAutofit/>
          </a:bodyPr>
          <a:lstStyle>
            <a:lvl1pPr marL="0" indent="0">
              <a:buNone/>
              <a:defRPr sz="4400" b="0" i="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smtClean="0"/>
              <a:t>’S ABOUT BUSINESS  0.0</a:t>
            </a:r>
            <a:endParaRPr lang="en-US" dirty="0"/>
          </a:p>
        </p:txBody>
      </p:sp>
      <p:cxnSp>
        <p:nvCxnSpPr>
          <p:cNvPr id="15" name="Straight Connector 14"/>
          <p:cNvCxnSpPr/>
          <p:nvPr userDrawn="1"/>
        </p:nvCxnSpPr>
        <p:spPr>
          <a:xfrm>
            <a:off x="0" y="1397296"/>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userDrawn="1"/>
        </p:nvGrpSpPr>
        <p:grpSpPr>
          <a:xfrm>
            <a:off x="609600" y="228600"/>
            <a:ext cx="923260" cy="1473496"/>
            <a:chOff x="495300" y="888704"/>
            <a:chExt cx="923260" cy="1473496"/>
          </a:xfrm>
          <a:effectLst>
            <a:outerShdw blurRad="76200" dist="88900" dir="4620000" sx="109000" sy="109000" algn="ctr" rotWithShape="0">
              <a:schemeClr val="bg1">
                <a:lumMod val="65000"/>
                <a:alpha val="19000"/>
              </a:schemeClr>
            </a:outerShdw>
          </a:effectLst>
        </p:grpSpPr>
        <p:sp>
          <p:nvSpPr>
            <p:cNvPr id="5" name="Rectangle 4"/>
            <p:cNvSpPr/>
            <p:nvPr userDrawn="1"/>
          </p:nvSpPr>
          <p:spPr>
            <a:xfrm>
              <a:off x="838200" y="1008888"/>
              <a:ext cx="246888" cy="1353312"/>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95300" y="1219200"/>
              <a:ext cx="246888" cy="11430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rot="5400000">
              <a:off x="847060" y="545804"/>
              <a:ext cx="228600" cy="914400"/>
            </a:xfrm>
            <a:prstGeom prst="rect">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20"/>
          <p:cNvSpPr>
            <a:spLocks noGrp="1"/>
          </p:cNvSpPr>
          <p:nvPr>
            <p:ph sz="quarter" idx="16"/>
          </p:nvPr>
        </p:nvSpPr>
        <p:spPr>
          <a:xfrm>
            <a:off x="609600" y="1828800"/>
            <a:ext cx="8001000" cy="4419600"/>
          </a:xfrm>
        </p:spPr>
        <p:txBody>
          <a:bodyPr/>
          <a:lstStyle>
            <a:lvl1pPr>
              <a:defRPr sz="3200" b="1"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971550" indent="-514350">
              <a:buClr>
                <a:srgbClr val="0000CC"/>
              </a:buClr>
              <a:buFont typeface="+mj-lt"/>
              <a:buAutoNum type="arabicPeriod"/>
              <a:defRPr sz="2400"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1800"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859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Level2">
    <p:spTree>
      <p:nvGrpSpPr>
        <p:cNvPr id="1" name=""/>
        <p:cNvGrpSpPr/>
        <p:nvPr/>
      </p:nvGrpSpPr>
      <p:grpSpPr>
        <a:xfrm>
          <a:off x="0" y="0"/>
          <a:ext cx="0" cy="0"/>
          <a:chOff x="0" y="0"/>
          <a:chExt cx="0" cy="0"/>
        </a:xfrm>
      </p:grpSpPr>
      <p:sp>
        <p:nvSpPr>
          <p:cNvPr id="13" name="Rectangle 12"/>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6781800" y="6362700"/>
            <a:ext cx="2362200" cy="3429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57400" y="304800"/>
            <a:ext cx="6553199" cy="1676400"/>
          </a:xfrm>
        </p:spPr>
        <p:txBody>
          <a:bodyPr>
            <a:normAutofit/>
          </a:bodyPr>
          <a:lstStyle>
            <a:lvl1pPr marL="0" indent="0" algn="l">
              <a:spcBef>
                <a:spcPts val="600"/>
              </a:spcBef>
              <a:spcAft>
                <a:spcPts val="600"/>
              </a:spcAft>
              <a:buNone/>
              <a:defRPr sz="4400" baseline="0">
                <a:solidFill>
                  <a:srgbClr val="FF9900"/>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C392DC9-9688-4E44-A90B-C333AD8FEA09}" type="slidenum">
              <a:rPr lang="en-US" smtClean="0"/>
              <a:pPr/>
              <a:t>‹#›</a:t>
            </a:fld>
            <a:endParaRPr lang="en-US" dirty="0"/>
          </a:p>
        </p:txBody>
      </p:sp>
      <p:sp>
        <p:nvSpPr>
          <p:cNvPr id="10" name="Text Placeholder 9"/>
          <p:cNvSpPr>
            <a:spLocks noGrp="1"/>
          </p:cNvSpPr>
          <p:nvPr>
            <p:ph type="body" sz="quarter" idx="14" hasCustomPrompt="1"/>
          </p:nvPr>
        </p:nvSpPr>
        <p:spPr>
          <a:xfrm>
            <a:off x="76200" y="0"/>
            <a:ext cx="1981200" cy="1524000"/>
          </a:xfrm>
        </p:spPr>
        <p:txBody>
          <a:bodyPr>
            <a:noAutofit/>
          </a:bodyPr>
          <a:lstStyle>
            <a:lvl1pPr marL="0" indent="0" algn="ctr">
              <a:buNone/>
              <a:defRPr sz="7200" baseline="0">
                <a:solidFill>
                  <a:schemeClr val="bg1">
                    <a:lumMod val="50000"/>
                  </a:schemeClr>
                </a:solidFill>
                <a:latin typeface="Century Gothic" pitchFamily="34" charset="0"/>
              </a:defRPr>
            </a:lvl1pPr>
            <a:lvl2pPr marL="457200" indent="0">
              <a:buNone/>
              <a:defRPr sz="7200" baseline="0">
                <a:latin typeface="Century Gothic" pitchFamily="34" charset="0"/>
              </a:defRPr>
            </a:lvl2pPr>
            <a:lvl3pPr marL="914400" indent="0">
              <a:buNone/>
              <a:defRPr sz="7200" baseline="0">
                <a:latin typeface="Century Gothic" pitchFamily="34" charset="0"/>
              </a:defRPr>
            </a:lvl3pPr>
            <a:lvl4pPr marL="1371600" indent="0">
              <a:buNone/>
              <a:defRPr sz="7200" baseline="0">
                <a:latin typeface="Century Gothic" pitchFamily="34" charset="0"/>
              </a:defRPr>
            </a:lvl4pPr>
            <a:lvl5pPr marL="1828800" indent="0">
              <a:buNone/>
              <a:defRPr sz="7200" baseline="0">
                <a:latin typeface="Century Gothic" pitchFamily="34" charset="0"/>
              </a:defRPr>
            </a:lvl5pPr>
          </a:lstStyle>
          <a:p>
            <a:pPr lvl="0"/>
            <a:r>
              <a:rPr lang="en-US" dirty="0" smtClean="0"/>
              <a:t>0.0</a:t>
            </a:r>
            <a:endParaRPr lang="en-US" dirty="0"/>
          </a:p>
        </p:txBody>
      </p:sp>
      <p:sp>
        <p:nvSpPr>
          <p:cNvPr id="21" name="Content Placeholder 20"/>
          <p:cNvSpPr>
            <a:spLocks noGrp="1"/>
          </p:cNvSpPr>
          <p:nvPr>
            <p:ph sz="quarter" idx="15"/>
          </p:nvPr>
        </p:nvSpPr>
        <p:spPr>
          <a:xfrm>
            <a:off x="1066800" y="2438400"/>
            <a:ext cx="7543800" cy="3810000"/>
          </a:xfrm>
        </p:spPr>
        <p:txBody>
          <a:bodyPr/>
          <a:lstStyle>
            <a:lvl1pPr>
              <a:defRPr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1" name="Straight Connector 10"/>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564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zaxcv">
    <p:spTree>
      <p:nvGrpSpPr>
        <p:cNvPr id="1" name=""/>
        <p:cNvGrpSpPr/>
        <p:nvPr/>
      </p:nvGrpSpPr>
      <p:grpSpPr>
        <a:xfrm>
          <a:off x="0" y="0"/>
          <a:ext cx="0" cy="0"/>
          <a:chOff x="0" y="0"/>
          <a:chExt cx="0" cy="0"/>
        </a:xfrm>
      </p:grpSpPr>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3716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457200" y="1524000"/>
            <a:ext cx="8153400" cy="4724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4478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040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pic Level3">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66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6600CC"/>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03540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pic Level4">
    <p:spTree>
      <p:nvGrpSpPr>
        <p:cNvPr id="1" name=""/>
        <p:cNvGrpSpPr/>
        <p:nvPr/>
      </p:nvGrpSpPr>
      <p:grpSpPr>
        <a:xfrm>
          <a:off x="0" y="0"/>
          <a:ext cx="0" cy="0"/>
          <a:chOff x="0" y="0"/>
          <a:chExt cx="0" cy="0"/>
        </a:xfrm>
      </p:grpSpPr>
      <p:sp>
        <p:nvSpPr>
          <p:cNvPr id="26" name="Rectangle 25"/>
          <p:cNvSpPr/>
          <p:nvPr userDrawn="1"/>
        </p:nvSpPr>
        <p:spPr>
          <a:xfrm>
            <a:off x="0" y="1905000"/>
            <a:ext cx="9144000" cy="4419600"/>
          </a:xfrm>
          <a:prstGeom prst="rect">
            <a:avLst/>
          </a:prstGeom>
          <a:solidFill>
            <a:srgbClr val="FFFFCC">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609600" y="63246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6781800" y="6362700"/>
            <a:ext cx="2362200" cy="342900"/>
          </a:xfrm>
          <a:prstGeom prst="rect">
            <a:avLst/>
          </a:prstGeom>
          <a:solidFill>
            <a:srgbClr val="99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ubtitle 2"/>
          <p:cNvSpPr>
            <a:spLocks noGrp="1"/>
          </p:cNvSpPr>
          <p:nvPr>
            <p:ph type="subTitle" idx="1"/>
          </p:nvPr>
        </p:nvSpPr>
        <p:spPr>
          <a:xfrm>
            <a:off x="457200" y="76200"/>
            <a:ext cx="8153399" cy="1676400"/>
          </a:xfrm>
        </p:spPr>
        <p:txBody>
          <a:bodyPr anchor="b" anchorCtr="0">
            <a:normAutofit/>
          </a:bodyPr>
          <a:lstStyle>
            <a:lvl1pPr marL="0" indent="0" algn="l">
              <a:spcBef>
                <a:spcPts val="600"/>
              </a:spcBef>
              <a:spcAft>
                <a:spcPts val="600"/>
              </a:spcAft>
              <a:buNone/>
              <a:defRPr sz="4400" baseline="0">
                <a:solidFill>
                  <a:srgbClr val="9900F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2" name="Slide Number Placeholder 5"/>
          <p:cNvSpPr>
            <a:spLocks noGrp="1"/>
          </p:cNvSpPr>
          <p:nvPr>
            <p:ph type="sldNum" sz="quarter" idx="12"/>
          </p:nvPr>
        </p:nvSpPr>
        <p:spPr>
          <a:xfrm>
            <a:off x="6553200" y="6356350"/>
            <a:ext cx="2133600" cy="365125"/>
          </a:xfrm>
        </p:spPr>
        <p:txBody>
          <a:bodyPr/>
          <a:lstStyle>
            <a:lvl1pPr>
              <a:defRPr>
                <a:solidFill>
                  <a:schemeClr val="bg1"/>
                </a:solidFill>
              </a:defRPr>
            </a:lvl1pPr>
          </a:lstStyle>
          <a:p>
            <a:fld id="{AC392DC9-9688-4E44-A90B-C333AD8FEA09}" type="slidenum">
              <a:rPr lang="en-US" smtClean="0"/>
              <a:pPr/>
              <a:t>‹#›</a:t>
            </a:fld>
            <a:endParaRPr lang="en-US" dirty="0"/>
          </a:p>
        </p:txBody>
      </p:sp>
      <p:sp>
        <p:nvSpPr>
          <p:cNvPr id="24" name="Content Placeholder 20"/>
          <p:cNvSpPr>
            <a:spLocks noGrp="1"/>
          </p:cNvSpPr>
          <p:nvPr>
            <p:ph sz="quarter" idx="15"/>
          </p:nvPr>
        </p:nvSpPr>
        <p:spPr>
          <a:xfrm>
            <a:off x="609600" y="2286000"/>
            <a:ext cx="8001000" cy="3962400"/>
          </a:xfrm>
        </p:spPr>
        <p:txBody>
          <a:bodyPr/>
          <a:lstStyle>
            <a:lvl1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vl2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2pPr>
            <a:lvl3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3pPr>
            <a:lvl4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4pPr>
            <a:lvl5pPr>
              <a:defRPr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25" name="Straight Connector 24"/>
          <p:cNvCxnSpPr/>
          <p:nvPr userDrawn="1"/>
        </p:nvCxnSpPr>
        <p:spPr>
          <a:xfrm>
            <a:off x="0" y="1905000"/>
            <a:ext cx="8534400"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313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92F6-6F2F-4CFD-A777-05649129AE6F}" type="datetimeFigureOut">
              <a:rPr lang="en-US" smtClean="0"/>
              <a:t>10/22/2014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92DC9-9688-4E44-A90B-C333AD8FEA09}" type="slidenum">
              <a:rPr lang="en-US" smtClean="0"/>
              <a:t>‹#›</a:t>
            </a:fld>
            <a:endParaRPr lang="en-US"/>
          </a:p>
        </p:txBody>
      </p:sp>
    </p:spTree>
    <p:extLst>
      <p:ext uri="{BB962C8B-B14F-4D97-AF65-F5344CB8AC3E}">
        <p14:creationId xmlns:p14="http://schemas.microsoft.com/office/powerpoint/2010/main" val="29186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54" r:id="rId4"/>
    <p:sldLayoutId id="2147483662" r:id="rId5"/>
    <p:sldLayoutId id="2147483663" r:id="rId6"/>
    <p:sldLayoutId id="2147483676" r:id="rId7"/>
    <p:sldLayoutId id="2147483677" r:id="rId8"/>
    <p:sldLayoutId id="2147483682" r:id="rId9"/>
    <p:sldLayoutId id="2147483683" r:id="rId10"/>
    <p:sldLayoutId id="2147483664" r:id="rId11"/>
    <p:sldLayoutId id="2147483678" r:id="rId12"/>
    <p:sldLayoutId id="2147483679" r:id="rId13"/>
    <p:sldLayoutId id="2147483680" r:id="rId14"/>
    <p:sldLayoutId id="2147483681" r:id="rId15"/>
  </p:sldLayoutIdLst>
  <p:timing>
    <p:tnLst>
      <p:par>
        <p:cTn id="1" dur="indefinite" restart="never" nodeType="tmRoot"/>
      </p:par>
    </p:tnLst>
  </p:timing>
  <p:txStyles>
    <p:titleStyle>
      <a:lvl1pPr algn="l" defTabSz="914400" rtl="0" eaLnBrk="1" latinLnBrk="0" hangingPunct="1">
        <a:spcBef>
          <a:spcPct val="0"/>
        </a:spcBef>
        <a:buNone/>
        <a:defRPr sz="4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5</a:t>
            </a:r>
            <a:endParaRPr lang="en-US" dirty="0"/>
          </a:p>
        </p:txBody>
      </p:sp>
      <p:sp>
        <p:nvSpPr>
          <p:cNvPr id="5" name="Subtitle 4"/>
          <p:cNvSpPr>
            <a:spLocks noGrp="1"/>
          </p:cNvSpPr>
          <p:nvPr>
            <p:ph type="subTitle" idx="1"/>
          </p:nvPr>
        </p:nvSpPr>
        <p:spPr/>
        <p:txBody>
          <a:bodyPr/>
          <a:lstStyle/>
          <a:p>
            <a:r>
              <a:rPr lang="en-US" dirty="0" smtClean="0"/>
              <a:t>Business Intelligence</a:t>
            </a:r>
            <a:endParaRPr lang="en-US" dirty="0"/>
          </a:p>
        </p:txBody>
      </p:sp>
    </p:spTree>
    <p:extLst>
      <p:ext uri="{BB962C8B-B14F-4D97-AF65-F5344CB8AC3E}">
        <p14:creationId xmlns:p14="http://schemas.microsoft.com/office/powerpoint/2010/main" val="282365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What IT are </a:t>
            </a:r>
            <a:r>
              <a:rPr lang="en-US" dirty="0"/>
              <a:t>Available to Support </a:t>
            </a:r>
            <a:r>
              <a:rPr lang="en-US" dirty="0" smtClean="0"/>
              <a:t>Managers</a:t>
            </a:r>
            <a:endParaRPr lang="en-US" dirty="0"/>
          </a:p>
        </p:txBody>
      </p:sp>
      <p:sp>
        <p:nvSpPr>
          <p:cNvPr id="6" name="Content Placeholder 5"/>
          <p:cNvSpPr>
            <a:spLocks noGrp="1"/>
          </p:cNvSpPr>
          <p:nvPr>
            <p:ph sz="quarter" idx="15"/>
          </p:nvPr>
        </p:nvSpPr>
        <p:spPr/>
        <p:txBody>
          <a:bodyPr/>
          <a:lstStyle/>
          <a:p>
            <a:r>
              <a:rPr lang="en-US" dirty="0" smtClean="0"/>
              <a:t>Business Intelligence</a:t>
            </a:r>
            <a:endParaRPr lang="en-US" dirty="0"/>
          </a:p>
        </p:txBody>
      </p:sp>
    </p:spTree>
    <p:extLst>
      <p:ext uri="{BB962C8B-B14F-4D97-AF65-F5344CB8AC3E}">
        <p14:creationId xmlns:p14="http://schemas.microsoft.com/office/powerpoint/2010/main" val="55127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lnSpcReduction="20000"/>
          </a:bodyPr>
          <a:lstStyle/>
          <a:p>
            <a:r>
              <a:rPr lang="en-US" dirty="0" smtClean="0"/>
              <a:t>A </a:t>
            </a:r>
            <a:r>
              <a:rPr lang="en-US" dirty="0"/>
              <a:t>Framework for Computerized Decision </a:t>
            </a:r>
            <a:r>
              <a:rPr lang="en-US" dirty="0" smtClean="0"/>
              <a:t>Analysis</a:t>
            </a:r>
            <a:endParaRPr lang="en-US" dirty="0"/>
          </a:p>
        </p:txBody>
      </p:sp>
      <p:sp>
        <p:nvSpPr>
          <p:cNvPr id="6" name="Content Placeholder 5"/>
          <p:cNvSpPr>
            <a:spLocks noGrp="1"/>
          </p:cNvSpPr>
          <p:nvPr>
            <p:ph sz="quarter" idx="15"/>
          </p:nvPr>
        </p:nvSpPr>
        <p:spPr/>
        <p:txBody>
          <a:bodyPr/>
          <a:lstStyle/>
          <a:p>
            <a:r>
              <a:rPr lang="en-US" dirty="0" smtClean="0"/>
              <a:t>Problem Structure</a:t>
            </a:r>
          </a:p>
          <a:p>
            <a:r>
              <a:rPr lang="en-US" dirty="0" smtClean="0"/>
              <a:t>The Nature of Decisions</a:t>
            </a:r>
          </a:p>
          <a:p>
            <a:r>
              <a:rPr lang="en-US" dirty="0" smtClean="0"/>
              <a:t>The Decision Matrix</a:t>
            </a:r>
          </a:p>
          <a:p>
            <a:r>
              <a:rPr lang="en-US" dirty="0" smtClean="0"/>
              <a:t>Computer Support for Structured Decisions</a:t>
            </a:r>
            <a:endParaRPr lang="en-US" dirty="0"/>
          </a:p>
        </p:txBody>
      </p:sp>
    </p:spTree>
    <p:extLst>
      <p:ext uri="{BB962C8B-B14F-4D97-AF65-F5344CB8AC3E}">
        <p14:creationId xmlns:p14="http://schemas.microsoft.com/office/powerpoint/2010/main" val="55127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5.2: Decision Support Framework</a:t>
            </a:r>
            <a:endParaRPr lang="en-US" dirty="0"/>
          </a:p>
        </p:txBody>
      </p:sp>
      <p:pic>
        <p:nvPicPr>
          <p:cNvPr id="33795" name="Picture 3"/>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591776" y="1828800"/>
            <a:ext cx="7884247"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234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What is Business Intelligence?</a:t>
            </a:r>
            <a:endParaRPr lang="en-US" dirty="0"/>
          </a:p>
        </p:txBody>
      </p:sp>
      <p:sp>
        <p:nvSpPr>
          <p:cNvPr id="7" name="Text Placeholder 6"/>
          <p:cNvSpPr>
            <a:spLocks noGrp="1"/>
          </p:cNvSpPr>
          <p:nvPr>
            <p:ph type="body" sz="quarter" idx="14"/>
          </p:nvPr>
        </p:nvSpPr>
        <p:spPr/>
        <p:txBody>
          <a:bodyPr/>
          <a:lstStyle/>
          <a:p>
            <a:r>
              <a:rPr lang="en-US" dirty="0" smtClean="0"/>
              <a:t>5.2</a:t>
            </a:r>
            <a:endParaRPr lang="en-US" dirty="0"/>
          </a:p>
        </p:txBody>
      </p:sp>
      <p:sp>
        <p:nvSpPr>
          <p:cNvPr id="8" name="Content Placeholder 7"/>
          <p:cNvSpPr>
            <a:spLocks noGrp="1"/>
          </p:cNvSpPr>
          <p:nvPr>
            <p:ph sz="quarter" idx="15"/>
          </p:nvPr>
        </p:nvSpPr>
        <p:spPr/>
        <p:txBody>
          <a:bodyPr>
            <a:normAutofit fontScale="92500"/>
          </a:bodyPr>
          <a:lstStyle/>
          <a:p>
            <a:pPr marL="0" indent="0">
              <a:buNone/>
            </a:pPr>
            <a:r>
              <a:rPr lang="en-US" dirty="0" smtClean="0"/>
              <a:t>The Scope of Business Intelligence</a:t>
            </a:r>
          </a:p>
          <a:p>
            <a:r>
              <a:rPr lang="en-US" dirty="0"/>
              <a:t>The Development of One or a Few Related BI Applications</a:t>
            </a:r>
          </a:p>
          <a:p>
            <a:r>
              <a:rPr lang="en-US" dirty="0"/>
              <a:t>The Development of Infrastructure to Support </a:t>
            </a:r>
            <a:r>
              <a:rPr lang="en-US" dirty="0" err="1"/>
              <a:t>Enterprisewide</a:t>
            </a:r>
            <a:r>
              <a:rPr lang="en-US" dirty="0"/>
              <a:t> BI</a:t>
            </a:r>
          </a:p>
          <a:p>
            <a:r>
              <a:rPr lang="en-US" dirty="0"/>
              <a:t>Support for the Organizational Transformation</a:t>
            </a:r>
          </a:p>
          <a:p>
            <a:pPr lvl="1"/>
            <a:endParaRPr lang="en-US" dirty="0"/>
          </a:p>
        </p:txBody>
      </p:sp>
    </p:spTree>
    <p:extLst>
      <p:ext uri="{BB962C8B-B14F-4D97-AF65-F5344CB8AC3E}">
        <p14:creationId xmlns:p14="http://schemas.microsoft.com/office/powerpoint/2010/main" val="302663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’S ABOUT BUSINESS 5.1</a:t>
            </a:r>
            <a:endParaRPr lang="en-US" dirty="0"/>
          </a:p>
        </p:txBody>
      </p:sp>
      <p:sp>
        <p:nvSpPr>
          <p:cNvPr id="6" name="Subtitle 5"/>
          <p:cNvSpPr>
            <a:spLocks noGrp="1"/>
          </p:cNvSpPr>
          <p:nvPr>
            <p:ph sz="quarter" idx="16"/>
          </p:nvPr>
        </p:nvSpPr>
        <p:spPr/>
        <p:txBody>
          <a:bodyPr>
            <a:normAutofit fontScale="92500" lnSpcReduction="20000"/>
          </a:bodyPr>
          <a:lstStyle/>
          <a:p>
            <a:r>
              <a:rPr lang="en-US" dirty="0" smtClean="0"/>
              <a:t>Predicting Airplane Arrivals More Accurately</a:t>
            </a:r>
          </a:p>
          <a:p>
            <a:pPr lvl="1"/>
            <a:r>
              <a:rPr lang="en-US" dirty="0"/>
              <a:t>Do you think that satellite-based navigation will meet resistance among air </a:t>
            </a:r>
            <a:r>
              <a:rPr lang="en-US" dirty="0" smtClean="0"/>
              <a:t>traffic </a:t>
            </a:r>
            <a:r>
              <a:rPr lang="en-US" dirty="0"/>
              <a:t>controllers? Why or why not?</a:t>
            </a:r>
          </a:p>
          <a:p>
            <a:pPr lvl="1"/>
            <a:r>
              <a:rPr lang="en-US" dirty="0"/>
              <a:t>Do you think that pilots will object to having “smart assistants” help them make decisions? Why or why not?</a:t>
            </a:r>
          </a:p>
          <a:p>
            <a:pPr lvl="1"/>
            <a:r>
              <a:rPr lang="en-US" dirty="0"/>
              <a:t>Do you think the overall response of the airlines to satellite-based navigation and smart assistants for pilots will be positive or negative? Support your answer.</a:t>
            </a:r>
          </a:p>
          <a:p>
            <a:pPr lvl="1"/>
            <a:r>
              <a:rPr lang="en-US" dirty="0"/>
              <a:t>What is the relationship between analytics and smart assistants for pilots?</a:t>
            </a:r>
          </a:p>
        </p:txBody>
      </p:sp>
    </p:spTree>
    <p:extLst>
      <p:ext uri="{BB962C8B-B14F-4D97-AF65-F5344CB8AC3E}">
        <p14:creationId xmlns:p14="http://schemas.microsoft.com/office/powerpoint/2010/main" val="392031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’S ABOUT BUSINESS 5.2</a:t>
            </a:r>
            <a:endParaRPr lang="en-US" dirty="0"/>
          </a:p>
        </p:txBody>
      </p:sp>
      <p:sp>
        <p:nvSpPr>
          <p:cNvPr id="6" name="Subtitle 5"/>
          <p:cNvSpPr>
            <a:spLocks noGrp="1"/>
          </p:cNvSpPr>
          <p:nvPr>
            <p:ph sz="quarter" idx="16"/>
          </p:nvPr>
        </p:nvSpPr>
        <p:spPr/>
        <p:txBody>
          <a:bodyPr>
            <a:normAutofit lnSpcReduction="10000"/>
          </a:bodyPr>
          <a:lstStyle/>
          <a:p>
            <a:r>
              <a:rPr lang="en-US" dirty="0" err="1" smtClean="0"/>
              <a:t>Cardlytics</a:t>
            </a:r>
            <a:r>
              <a:rPr lang="en-US" dirty="0" smtClean="0"/>
              <a:t> Analyzes</a:t>
            </a:r>
            <a:br>
              <a:rPr lang="en-US" dirty="0" smtClean="0"/>
            </a:br>
            <a:r>
              <a:rPr lang="en-US" dirty="0" smtClean="0"/>
              <a:t>Customer Buying </a:t>
            </a:r>
            <a:br>
              <a:rPr lang="en-US" dirty="0" smtClean="0"/>
            </a:br>
            <a:r>
              <a:rPr lang="en-US" dirty="0" smtClean="0"/>
              <a:t>Behaviors</a:t>
            </a:r>
          </a:p>
          <a:p>
            <a:pPr lvl="1"/>
            <a:r>
              <a:rPr lang="en-US" dirty="0"/>
              <a:t>Discuss the advantages and disadvantages of </a:t>
            </a:r>
            <a:r>
              <a:rPr lang="en-US" dirty="0" err="1"/>
              <a:t>Cardlytics’s</a:t>
            </a:r>
            <a:r>
              <a:rPr lang="en-US" dirty="0"/>
              <a:t> data analyses for the customer. Use </a:t>
            </a:r>
            <a:r>
              <a:rPr lang="en-US" dirty="0" smtClean="0"/>
              <a:t>specific </a:t>
            </a:r>
            <a:r>
              <a:rPr lang="en-US" dirty="0"/>
              <a:t>examples in your answers.</a:t>
            </a:r>
          </a:p>
          <a:p>
            <a:pPr lvl="1"/>
            <a:r>
              <a:rPr lang="en-US" dirty="0"/>
              <a:t>Discuss the advantages and disadvantages of </a:t>
            </a:r>
            <a:r>
              <a:rPr lang="en-US" dirty="0" err="1"/>
              <a:t>Cardlytics’s</a:t>
            </a:r>
            <a:r>
              <a:rPr lang="en-US" dirty="0"/>
              <a:t> data analyses for the merchants. Use </a:t>
            </a:r>
            <a:r>
              <a:rPr lang="en-US" dirty="0" smtClean="0"/>
              <a:t>specific </a:t>
            </a:r>
            <a:r>
              <a:rPr lang="en-US" dirty="0"/>
              <a:t>examples in your answers.</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447801"/>
            <a:ext cx="2524125" cy="178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1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fontScale="92500" lnSpcReduction="20000"/>
          </a:bodyPr>
          <a:lstStyle/>
          <a:p>
            <a:r>
              <a:rPr lang="en-US" dirty="0" smtClean="0"/>
              <a:t>Business Intelligence Applications for Data Analysis</a:t>
            </a:r>
            <a:endParaRPr lang="en-US" dirty="0"/>
          </a:p>
        </p:txBody>
      </p:sp>
      <p:sp>
        <p:nvSpPr>
          <p:cNvPr id="7" name="Text Placeholder 6"/>
          <p:cNvSpPr>
            <a:spLocks noGrp="1"/>
          </p:cNvSpPr>
          <p:nvPr>
            <p:ph type="body" sz="quarter" idx="14"/>
          </p:nvPr>
        </p:nvSpPr>
        <p:spPr/>
        <p:txBody>
          <a:bodyPr/>
          <a:lstStyle/>
          <a:p>
            <a:r>
              <a:rPr lang="en-US" dirty="0" smtClean="0"/>
              <a:t>5.3</a:t>
            </a:r>
            <a:endParaRPr lang="en-US" dirty="0"/>
          </a:p>
        </p:txBody>
      </p:sp>
      <p:sp>
        <p:nvSpPr>
          <p:cNvPr id="8" name="Content Placeholder 7"/>
          <p:cNvSpPr>
            <a:spLocks noGrp="1"/>
          </p:cNvSpPr>
          <p:nvPr>
            <p:ph sz="quarter" idx="15"/>
          </p:nvPr>
        </p:nvSpPr>
        <p:spPr/>
        <p:txBody>
          <a:bodyPr>
            <a:normAutofit/>
          </a:bodyPr>
          <a:lstStyle/>
          <a:p>
            <a:r>
              <a:rPr lang="en-US" dirty="0" smtClean="0"/>
              <a:t>Multidimensional Analysis or Online Analytical Processing</a:t>
            </a:r>
          </a:p>
          <a:p>
            <a:r>
              <a:rPr lang="en-US" dirty="0" smtClean="0"/>
              <a:t>Data Mining</a:t>
            </a:r>
          </a:p>
          <a:p>
            <a:r>
              <a:rPr lang="en-US" dirty="0" smtClean="0"/>
              <a:t>Decision Support Systems</a:t>
            </a:r>
          </a:p>
          <a:p>
            <a:endParaRPr lang="en-US" dirty="0"/>
          </a:p>
        </p:txBody>
      </p:sp>
    </p:spTree>
    <p:extLst>
      <p:ext uri="{BB962C8B-B14F-4D97-AF65-F5344CB8AC3E}">
        <p14:creationId xmlns:p14="http://schemas.microsoft.com/office/powerpoint/2010/main" val="7779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fontScale="92500"/>
          </a:bodyPr>
          <a:lstStyle/>
          <a:p>
            <a:r>
              <a:rPr lang="en-US" dirty="0"/>
              <a:t>Multidimensional Analysis or Online Analytical </a:t>
            </a:r>
            <a:r>
              <a:rPr lang="en-US" dirty="0" smtClean="0"/>
              <a:t>Processing</a:t>
            </a:r>
            <a:endParaRPr lang="en-US" dirty="0"/>
          </a:p>
        </p:txBody>
      </p:sp>
      <p:sp>
        <p:nvSpPr>
          <p:cNvPr id="6" name="Content Placeholder 5"/>
          <p:cNvSpPr>
            <a:spLocks noGrp="1"/>
          </p:cNvSpPr>
          <p:nvPr>
            <p:ph sz="quarter" idx="15"/>
          </p:nvPr>
        </p:nvSpPr>
        <p:spPr/>
        <p:txBody>
          <a:bodyPr/>
          <a:lstStyle/>
          <a:p>
            <a:r>
              <a:rPr lang="en-US" dirty="0" smtClean="0"/>
              <a:t>Online Analytical Processing</a:t>
            </a:r>
          </a:p>
          <a:p>
            <a:r>
              <a:rPr lang="en-US" dirty="0" smtClean="0"/>
              <a:t>Multi-dimensional Analysis</a:t>
            </a:r>
            <a:endParaRPr lang="en-US" dirty="0"/>
          </a:p>
        </p:txBody>
      </p:sp>
    </p:spTree>
    <p:extLst>
      <p:ext uri="{BB962C8B-B14F-4D97-AF65-F5344CB8AC3E}">
        <p14:creationId xmlns:p14="http://schemas.microsoft.com/office/powerpoint/2010/main" val="1168839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Data Mining</a:t>
            </a:r>
            <a:endParaRPr lang="en-US" dirty="0"/>
          </a:p>
        </p:txBody>
      </p:sp>
      <p:sp>
        <p:nvSpPr>
          <p:cNvPr id="6" name="Content Placeholder 5"/>
          <p:cNvSpPr>
            <a:spLocks noGrp="1"/>
          </p:cNvSpPr>
          <p:nvPr>
            <p:ph sz="quarter" idx="15"/>
          </p:nvPr>
        </p:nvSpPr>
        <p:spPr/>
        <p:txBody>
          <a:bodyPr/>
          <a:lstStyle/>
          <a:p>
            <a:r>
              <a:rPr lang="en-US" dirty="0" smtClean="0"/>
              <a:t>Two Basic Data Mining Operations</a:t>
            </a:r>
          </a:p>
          <a:p>
            <a:pPr lvl="1"/>
            <a:r>
              <a:rPr lang="en-US" dirty="0" smtClean="0"/>
              <a:t>Predicting trends and behaviors</a:t>
            </a:r>
          </a:p>
          <a:p>
            <a:pPr lvl="1"/>
            <a:r>
              <a:rPr lang="en-US" dirty="0" smtClean="0"/>
              <a:t>Identifying previously unknown patterns</a:t>
            </a:r>
          </a:p>
          <a:p>
            <a:endParaRPr lang="en-US" dirty="0"/>
          </a:p>
        </p:txBody>
      </p:sp>
    </p:spTree>
    <p:extLst>
      <p:ext uri="{BB962C8B-B14F-4D97-AF65-F5344CB8AC3E}">
        <p14:creationId xmlns:p14="http://schemas.microsoft.com/office/powerpoint/2010/main" val="138824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Decision </a:t>
            </a:r>
            <a:r>
              <a:rPr lang="en-US" dirty="0"/>
              <a:t>Support </a:t>
            </a:r>
            <a:r>
              <a:rPr lang="en-US" dirty="0" smtClean="0"/>
              <a:t>Systems (DSS)</a:t>
            </a:r>
            <a:endParaRPr lang="en-US" dirty="0"/>
          </a:p>
        </p:txBody>
      </p:sp>
      <p:sp>
        <p:nvSpPr>
          <p:cNvPr id="6" name="Content Placeholder 5"/>
          <p:cNvSpPr>
            <a:spLocks noGrp="1"/>
          </p:cNvSpPr>
          <p:nvPr>
            <p:ph sz="quarter" idx="15"/>
          </p:nvPr>
        </p:nvSpPr>
        <p:spPr/>
        <p:txBody>
          <a:bodyPr/>
          <a:lstStyle/>
          <a:p>
            <a:r>
              <a:rPr lang="en-US" dirty="0" smtClean="0"/>
              <a:t>Sensitivity Analysis</a:t>
            </a:r>
          </a:p>
          <a:p>
            <a:r>
              <a:rPr lang="en-US" dirty="0" smtClean="0"/>
              <a:t>What-If Analysis</a:t>
            </a:r>
          </a:p>
          <a:p>
            <a:r>
              <a:rPr lang="en-US" dirty="0" smtClean="0"/>
              <a:t>Goal-Seeking Analysis</a:t>
            </a:r>
            <a:endParaRPr lang="en-US" dirty="0"/>
          </a:p>
        </p:txBody>
      </p:sp>
    </p:spTree>
    <p:extLst>
      <p:ext uri="{BB962C8B-B14F-4D97-AF65-F5344CB8AC3E}">
        <p14:creationId xmlns:p14="http://schemas.microsoft.com/office/powerpoint/2010/main" val="138824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Managers and Decision Making</a:t>
            </a:r>
          </a:p>
          <a:p>
            <a:r>
              <a:rPr lang="en-US" dirty="0"/>
              <a:t>What Is Business Intelligence?</a:t>
            </a:r>
          </a:p>
          <a:p>
            <a:r>
              <a:rPr lang="en-US" dirty="0"/>
              <a:t>Business Intelligence Applications for Data Analysis</a:t>
            </a:r>
          </a:p>
          <a:p>
            <a:r>
              <a:rPr lang="en-US" dirty="0"/>
              <a:t>Business Intelligence Applications for Presenting Results</a:t>
            </a:r>
          </a:p>
        </p:txBody>
      </p:sp>
    </p:spTree>
    <p:extLst>
      <p:ext uri="{BB962C8B-B14F-4D97-AF65-F5344CB8AC3E}">
        <p14:creationId xmlns:p14="http://schemas.microsoft.com/office/powerpoint/2010/main" val="384394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fontScale="92500" lnSpcReduction="20000"/>
          </a:bodyPr>
          <a:lstStyle/>
          <a:p>
            <a:r>
              <a:rPr lang="en-US" dirty="0" smtClean="0"/>
              <a:t>Business Intelligence Applications for Presenting Results</a:t>
            </a:r>
            <a:endParaRPr lang="en-US" dirty="0"/>
          </a:p>
        </p:txBody>
      </p:sp>
      <p:sp>
        <p:nvSpPr>
          <p:cNvPr id="7" name="Text Placeholder 6"/>
          <p:cNvSpPr>
            <a:spLocks noGrp="1"/>
          </p:cNvSpPr>
          <p:nvPr>
            <p:ph type="body" sz="quarter" idx="14"/>
          </p:nvPr>
        </p:nvSpPr>
        <p:spPr/>
        <p:txBody>
          <a:bodyPr/>
          <a:lstStyle/>
          <a:p>
            <a:r>
              <a:rPr lang="en-US" dirty="0" smtClean="0"/>
              <a:t>5.4</a:t>
            </a:r>
            <a:endParaRPr lang="en-US" dirty="0"/>
          </a:p>
        </p:txBody>
      </p:sp>
      <p:sp>
        <p:nvSpPr>
          <p:cNvPr id="8" name="Content Placeholder 7"/>
          <p:cNvSpPr>
            <a:spLocks noGrp="1"/>
          </p:cNvSpPr>
          <p:nvPr>
            <p:ph sz="quarter" idx="15"/>
          </p:nvPr>
        </p:nvSpPr>
        <p:spPr/>
        <p:txBody>
          <a:bodyPr>
            <a:normAutofit/>
          </a:bodyPr>
          <a:lstStyle/>
          <a:p>
            <a:r>
              <a:rPr lang="en-US" dirty="0" smtClean="0"/>
              <a:t>Dashboards</a:t>
            </a:r>
          </a:p>
          <a:p>
            <a:r>
              <a:rPr lang="en-US" dirty="0" smtClean="0"/>
              <a:t>Data Visualization Technologies</a:t>
            </a:r>
          </a:p>
          <a:p>
            <a:r>
              <a:rPr lang="en-US" dirty="0" smtClean="0"/>
              <a:t>Real-Time BI</a:t>
            </a:r>
          </a:p>
          <a:p>
            <a:endParaRPr lang="en-US" dirty="0" smtClean="0"/>
          </a:p>
          <a:p>
            <a:endParaRPr lang="en-US" dirty="0"/>
          </a:p>
        </p:txBody>
      </p:sp>
    </p:spTree>
    <p:extLst>
      <p:ext uri="{BB962C8B-B14F-4D97-AF65-F5344CB8AC3E}">
        <p14:creationId xmlns:p14="http://schemas.microsoft.com/office/powerpoint/2010/main" val="351804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Table 5.1: The Capabilities of Dashboards</a:t>
            </a:r>
            <a:endParaRPr lang="en-US" dirty="0"/>
          </a:p>
        </p:txBody>
      </p:sp>
      <p:pic>
        <p:nvPicPr>
          <p:cNvPr id="3584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57200" y="2132092"/>
            <a:ext cx="8153400" cy="4194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67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Figure 5.3: Sample Performance Dashboard</a:t>
            </a:r>
            <a:endParaRPr lang="en-US" dirty="0"/>
          </a:p>
        </p:txBody>
      </p:sp>
      <p:pic>
        <p:nvPicPr>
          <p:cNvPr id="3686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762000" y="2031312"/>
            <a:ext cx="7572516" cy="4598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56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Figure 5.5: Management Cockpit</a:t>
            </a:r>
            <a:endParaRPr lang="en-US" dirty="0"/>
          </a:p>
        </p:txBody>
      </p:sp>
      <p:pic>
        <p:nvPicPr>
          <p:cNvPr id="37890"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266696" y="1828800"/>
            <a:ext cx="6534408"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7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Data </a:t>
            </a:r>
            <a:r>
              <a:rPr lang="en-US" dirty="0"/>
              <a:t>Visualization </a:t>
            </a:r>
            <a:r>
              <a:rPr lang="en-US" dirty="0" smtClean="0"/>
              <a:t>Technologies</a:t>
            </a:r>
            <a:endParaRPr lang="en-US" dirty="0"/>
          </a:p>
        </p:txBody>
      </p:sp>
      <p:sp>
        <p:nvSpPr>
          <p:cNvPr id="6" name="Content Placeholder 5"/>
          <p:cNvSpPr>
            <a:spLocks noGrp="1"/>
          </p:cNvSpPr>
          <p:nvPr>
            <p:ph sz="quarter" idx="15"/>
          </p:nvPr>
        </p:nvSpPr>
        <p:spPr/>
        <p:txBody>
          <a:bodyPr/>
          <a:lstStyle/>
          <a:p>
            <a:r>
              <a:rPr lang="en-US" dirty="0" smtClean="0"/>
              <a:t>Geographic Information Systems</a:t>
            </a:r>
          </a:p>
          <a:p>
            <a:r>
              <a:rPr lang="en-US" dirty="0" smtClean="0"/>
              <a:t>Reality Mining</a:t>
            </a:r>
          </a:p>
          <a:p>
            <a:endParaRPr lang="en-US" dirty="0"/>
          </a:p>
        </p:txBody>
      </p:sp>
    </p:spTree>
    <p:extLst>
      <p:ext uri="{BB962C8B-B14F-4D97-AF65-F5344CB8AC3E}">
        <p14:creationId xmlns:p14="http://schemas.microsoft.com/office/powerpoint/2010/main" val="1160409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5.6: Support Center Operations Dashboard</a:t>
            </a:r>
            <a:endParaRPr lang="en-US" dirty="0"/>
          </a:p>
        </p:txBody>
      </p:sp>
      <p:pic>
        <p:nvPicPr>
          <p:cNvPr id="39938"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6958320" cy="458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746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smtClean="0"/>
              <a:t>’S ABOUT BUSINESS 5.3</a:t>
            </a:r>
            <a:endParaRPr lang="en-US" dirty="0"/>
          </a:p>
        </p:txBody>
      </p:sp>
      <p:sp>
        <p:nvSpPr>
          <p:cNvPr id="6" name="Subtitle 5"/>
          <p:cNvSpPr>
            <a:spLocks noGrp="1"/>
          </p:cNvSpPr>
          <p:nvPr>
            <p:ph sz="quarter" idx="16"/>
          </p:nvPr>
        </p:nvSpPr>
        <p:spPr/>
        <p:txBody>
          <a:bodyPr/>
          <a:lstStyle/>
          <a:p>
            <a:r>
              <a:rPr lang="en-US" dirty="0" smtClean="0"/>
              <a:t>Geographic </a:t>
            </a:r>
            <a:br>
              <a:rPr lang="en-US" dirty="0" smtClean="0"/>
            </a:br>
            <a:r>
              <a:rPr lang="en-US" dirty="0" smtClean="0"/>
              <a:t>Information Systems</a:t>
            </a:r>
            <a:br>
              <a:rPr lang="en-US" dirty="0" smtClean="0"/>
            </a:br>
            <a:r>
              <a:rPr lang="en-US" dirty="0" smtClean="0"/>
              <a:t>Have Many Uses</a:t>
            </a:r>
          </a:p>
          <a:p>
            <a:pPr lvl="1"/>
            <a:r>
              <a:rPr lang="en-US" dirty="0"/>
              <a:t>Describe how your university might use GIS. Provide specific examples in your answer.</a:t>
            </a:r>
          </a:p>
          <a:p>
            <a:pPr lvl="1"/>
            <a:r>
              <a:rPr lang="en-US" dirty="0"/>
              <a:t>What are potential disadvantages of GIS? Provide specific examples in your answer.</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62088"/>
            <a:ext cx="2395537" cy="196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1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Identify the phases in the decision-making process, and use a decision support framework to demonstrate how technology supports managerial decision making.</a:t>
            </a:r>
          </a:p>
          <a:p>
            <a:r>
              <a:rPr lang="en-US" dirty="0"/>
              <a:t>Describe and provide examples of </a:t>
            </a:r>
            <a:r>
              <a:rPr lang="en-US" dirty="0" smtClean="0"/>
              <a:t>different </a:t>
            </a:r>
            <a:r>
              <a:rPr lang="en-US" dirty="0"/>
              <a:t>ways that organizations use business intelligence (BI</a:t>
            </a:r>
            <a:r>
              <a:rPr lang="en-US" dirty="0" smtClean="0"/>
              <a:t>).</a:t>
            </a:r>
            <a:endParaRPr lang="en-US" dirty="0"/>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18568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mj-lt"/>
              <a:buAutoNum type="arabicPeriod" startAt="3"/>
            </a:pPr>
            <a:r>
              <a:rPr lang="en-US" dirty="0" smtClean="0"/>
              <a:t>Specify </a:t>
            </a:r>
            <a:r>
              <a:rPr lang="en-US" dirty="0"/>
              <a:t>the BI application available to users for data analysis, and provide examples of how each application can be used to solve a business problem at your university.</a:t>
            </a:r>
          </a:p>
          <a:p>
            <a:pPr>
              <a:buAutoNum type="arabicPeriod" startAt="3"/>
            </a:pPr>
            <a:r>
              <a:rPr lang="en-US" dirty="0"/>
              <a:t>Describe three BI applications that present the results of data analyses to users, and </a:t>
            </a:r>
            <a:r>
              <a:rPr lang="en-US" dirty="0" smtClean="0"/>
              <a:t>offer </a:t>
            </a:r>
            <a:r>
              <a:rPr lang="en-US" dirty="0"/>
              <a:t>examples of how</a:t>
            </a:r>
          </a:p>
        </p:txBody>
      </p:sp>
      <p:sp>
        <p:nvSpPr>
          <p:cNvPr id="5" name="Subtitle 4"/>
          <p:cNvSpPr>
            <a:spLocks noGrp="1"/>
          </p:cNvSpPr>
          <p:nvPr>
            <p:ph type="subTitle" idx="13"/>
          </p:nvPr>
        </p:nvSpPr>
        <p:spPr/>
        <p:txBody>
          <a:bodyPr/>
          <a:lstStyle/>
          <a:p>
            <a:endParaRPr lang="en-US"/>
          </a:p>
        </p:txBody>
      </p:sp>
    </p:spTree>
    <p:extLst>
      <p:ext uri="{BB962C8B-B14F-4D97-AF65-F5344CB8AC3E}">
        <p14:creationId xmlns:p14="http://schemas.microsoft.com/office/powerpoint/2010/main" val="218102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How Much Rent Can </a:t>
            </a:r>
            <a:br>
              <a:rPr lang="en-US" dirty="0" smtClean="0"/>
            </a:br>
            <a:r>
              <a:rPr lang="en-US" dirty="0" smtClean="0"/>
              <a:t>You Charge?</a:t>
            </a:r>
            <a:endParaRPr lang="en-US" dirty="0"/>
          </a:p>
          <a:p>
            <a:pPr lvl="1"/>
            <a:r>
              <a:rPr lang="en-US" dirty="0"/>
              <a:t>What additional sources of </a:t>
            </a:r>
            <a:r>
              <a:rPr lang="en-US" dirty="0" smtClean="0"/>
              <a:t/>
            </a:r>
            <a:br>
              <a:rPr lang="en-US" dirty="0" smtClean="0"/>
            </a:br>
            <a:r>
              <a:rPr lang="en-US" dirty="0" smtClean="0"/>
              <a:t>data </a:t>
            </a:r>
            <a:r>
              <a:rPr lang="en-US" dirty="0"/>
              <a:t>could </a:t>
            </a:r>
            <a:r>
              <a:rPr lang="en-US" dirty="0" err="1"/>
              <a:t>RentRange</a:t>
            </a:r>
            <a:r>
              <a:rPr lang="en-US" dirty="0"/>
              <a:t> collect </a:t>
            </a:r>
            <a:r>
              <a:rPr lang="en-US" dirty="0" smtClean="0"/>
              <a:t/>
            </a:r>
            <a:br>
              <a:rPr lang="en-US" dirty="0" smtClean="0"/>
            </a:br>
            <a:r>
              <a:rPr lang="en-US" dirty="0" smtClean="0"/>
              <a:t>to </a:t>
            </a:r>
            <a:r>
              <a:rPr lang="en-US" dirty="0"/>
              <a:t>enhance its predictive </a:t>
            </a:r>
            <a:r>
              <a:rPr lang="en-US" dirty="0" smtClean="0"/>
              <a:t/>
            </a:r>
            <a:br>
              <a:rPr lang="en-US" dirty="0" smtClean="0"/>
            </a:br>
            <a:r>
              <a:rPr lang="en-US" dirty="0" smtClean="0"/>
              <a:t>accuracy</a:t>
            </a:r>
            <a:r>
              <a:rPr lang="en-US" dirty="0"/>
              <a:t>? Provide examples </a:t>
            </a:r>
            <a:r>
              <a:rPr lang="en-US" dirty="0" smtClean="0"/>
              <a:t/>
            </a:r>
            <a:br>
              <a:rPr lang="en-US" dirty="0" smtClean="0"/>
            </a:br>
            <a:r>
              <a:rPr lang="en-US" dirty="0" smtClean="0"/>
              <a:t>to </a:t>
            </a:r>
            <a:r>
              <a:rPr lang="en-US" dirty="0"/>
              <a:t>support your answer.</a:t>
            </a:r>
          </a:p>
          <a:p>
            <a:pPr lvl="1"/>
            <a:r>
              <a:rPr lang="en-US" dirty="0"/>
              <a:t>What other companies or institutions could utilize </a:t>
            </a:r>
            <a:r>
              <a:rPr lang="en-US" dirty="0" err="1"/>
              <a:t>RentRange’s</a:t>
            </a:r>
            <a:r>
              <a:rPr lang="en-US" dirty="0"/>
              <a:t> predictions?</a:t>
            </a:r>
          </a:p>
        </p:txBody>
      </p:sp>
      <p:sp>
        <p:nvSpPr>
          <p:cNvPr id="4" name="Title 3"/>
          <p:cNvSpPr>
            <a:spLocks noGrp="1"/>
          </p:cNvSpPr>
          <p:nvPr>
            <p:ph type="title"/>
          </p:nvPr>
        </p:nvSpPr>
        <p:spPr/>
        <p:txBody>
          <a:bodyPr/>
          <a:lstStyle/>
          <a:p>
            <a:endParaRPr 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74846"/>
            <a:ext cx="2790825" cy="2903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31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Managers and Decision Making</a:t>
            </a:r>
            <a:endParaRPr lang="en-US" dirty="0"/>
          </a:p>
        </p:txBody>
      </p:sp>
      <p:sp>
        <p:nvSpPr>
          <p:cNvPr id="7" name="Text Placeholder 6"/>
          <p:cNvSpPr>
            <a:spLocks noGrp="1"/>
          </p:cNvSpPr>
          <p:nvPr>
            <p:ph type="body" sz="quarter" idx="14"/>
          </p:nvPr>
        </p:nvSpPr>
        <p:spPr/>
        <p:txBody>
          <a:bodyPr/>
          <a:lstStyle/>
          <a:p>
            <a:r>
              <a:rPr lang="en-US" dirty="0" smtClean="0"/>
              <a:t>5.1</a:t>
            </a:r>
            <a:endParaRPr lang="en-US" dirty="0"/>
          </a:p>
        </p:txBody>
      </p:sp>
      <p:sp>
        <p:nvSpPr>
          <p:cNvPr id="8" name="Content Placeholder 7"/>
          <p:cNvSpPr>
            <a:spLocks noGrp="1"/>
          </p:cNvSpPr>
          <p:nvPr>
            <p:ph sz="quarter" idx="15"/>
          </p:nvPr>
        </p:nvSpPr>
        <p:spPr/>
        <p:txBody>
          <a:bodyPr>
            <a:normAutofit fontScale="92500"/>
          </a:bodyPr>
          <a:lstStyle/>
          <a:p>
            <a:r>
              <a:rPr lang="en-US" dirty="0" smtClean="0"/>
              <a:t>The Manager’s Job and Decision Making</a:t>
            </a:r>
          </a:p>
          <a:p>
            <a:r>
              <a:rPr lang="en-US" dirty="0" smtClean="0"/>
              <a:t>Why Managers Need IT Support?</a:t>
            </a:r>
          </a:p>
          <a:p>
            <a:r>
              <a:rPr lang="en-US" dirty="0" smtClean="0"/>
              <a:t>What Information Technologies are Available to Support Managers</a:t>
            </a:r>
          </a:p>
          <a:p>
            <a:r>
              <a:rPr lang="en-US" dirty="0" smtClean="0"/>
              <a:t>A Framework for Computerized Decision Analysis</a:t>
            </a:r>
            <a:endParaRPr lang="en-US" dirty="0"/>
          </a:p>
        </p:txBody>
      </p:sp>
    </p:spTree>
    <p:extLst>
      <p:ext uri="{BB962C8B-B14F-4D97-AF65-F5344CB8AC3E}">
        <p14:creationId xmlns:p14="http://schemas.microsoft.com/office/powerpoint/2010/main" val="1387605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a:t>The Manager’s Job and Decision </a:t>
            </a:r>
            <a:r>
              <a:rPr lang="en-US" dirty="0" smtClean="0"/>
              <a:t>Making</a:t>
            </a:r>
            <a:endParaRPr lang="en-US" dirty="0"/>
          </a:p>
        </p:txBody>
      </p:sp>
      <p:sp>
        <p:nvSpPr>
          <p:cNvPr id="6" name="Content Placeholder 5"/>
          <p:cNvSpPr>
            <a:spLocks noGrp="1"/>
          </p:cNvSpPr>
          <p:nvPr>
            <p:ph sz="quarter" idx="15"/>
          </p:nvPr>
        </p:nvSpPr>
        <p:spPr/>
        <p:txBody>
          <a:bodyPr/>
          <a:lstStyle/>
          <a:p>
            <a:r>
              <a:rPr lang="en-US" dirty="0" smtClean="0"/>
              <a:t>Management</a:t>
            </a:r>
          </a:p>
          <a:p>
            <a:r>
              <a:rPr lang="en-US" dirty="0" smtClean="0"/>
              <a:t>Three Basis </a:t>
            </a:r>
            <a:br>
              <a:rPr lang="en-US" dirty="0" smtClean="0"/>
            </a:br>
            <a:r>
              <a:rPr lang="en-US" dirty="0" smtClean="0"/>
              <a:t>Roles of Managers</a:t>
            </a:r>
          </a:p>
          <a:p>
            <a:r>
              <a:rPr lang="en-US" dirty="0" smtClean="0"/>
              <a:t>Four Phases </a:t>
            </a:r>
            <a:br>
              <a:rPr lang="en-US" dirty="0" smtClean="0"/>
            </a:br>
            <a:r>
              <a:rPr lang="en-US" dirty="0" smtClean="0"/>
              <a:t>of Decision Making</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209800"/>
            <a:ext cx="3531713" cy="3810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500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Figure 5.1: The Process and Phases in Decision Making</a:t>
            </a:r>
            <a:endParaRPr lang="en-US" dirty="0"/>
          </a:p>
        </p:txBody>
      </p:sp>
      <p:pic>
        <p:nvPicPr>
          <p:cNvPr id="32771" name="Picture 3"/>
          <p:cNvPicPr>
            <a:picLocks noGrp="1" noChangeAspect="1" noChangeArrowheads="1"/>
          </p:cNvPicPr>
          <p:nvPr>
            <p:ph sz="quarter" idx="15"/>
          </p:nvPr>
        </p:nvPicPr>
        <p:blipFill>
          <a:blip r:embed="rId3">
            <a:extLst>
              <a:ext uri="{28A0092B-C50C-407E-A947-70E740481C1C}">
                <a14:useLocalDpi xmlns:a14="http://schemas.microsoft.com/office/drawing/2010/main" val="0"/>
              </a:ext>
            </a:extLst>
          </a:blip>
          <a:srcRect/>
          <a:stretch>
            <a:fillRect/>
          </a:stretch>
        </p:blipFill>
        <p:spPr bwMode="auto">
          <a:xfrm>
            <a:off x="1786637" y="1828800"/>
            <a:ext cx="5494525"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01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normAutofit/>
          </a:bodyPr>
          <a:lstStyle/>
          <a:p>
            <a:r>
              <a:rPr lang="en-US" dirty="0" smtClean="0"/>
              <a:t>Why </a:t>
            </a:r>
            <a:r>
              <a:rPr lang="en-US" dirty="0"/>
              <a:t>Managers Need IT Support</a:t>
            </a:r>
            <a:r>
              <a:rPr lang="en-US" dirty="0" smtClean="0"/>
              <a:t>?</a:t>
            </a:r>
            <a:endParaRPr lang="en-US" dirty="0"/>
          </a:p>
        </p:txBody>
      </p:sp>
      <p:sp>
        <p:nvSpPr>
          <p:cNvPr id="6" name="Content Placeholder 5"/>
          <p:cNvSpPr>
            <a:spLocks noGrp="1"/>
          </p:cNvSpPr>
          <p:nvPr>
            <p:ph sz="quarter" idx="15"/>
          </p:nvPr>
        </p:nvSpPr>
        <p:spPr/>
        <p:txBody>
          <a:bodyPr/>
          <a:lstStyle/>
          <a:p>
            <a:r>
              <a:rPr lang="en-US" dirty="0" smtClean="0"/>
              <a:t>The number of alternatives is constantly increasing</a:t>
            </a:r>
          </a:p>
          <a:p>
            <a:r>
              <a:rPr lang="en-US" dirty="0" smtClean="0"/>
              <a:t>Most decisions are made under time constraints</a:t>
            </a:r>
          </a:p>
          <a:p>
            <a:r>
              <a:rPr lang="en-US" dirty="0" smtClean="0"/>
              <a:t>Uncertainty in the decision environment</a:t>
            </a:r>
          </a:p>
          <a:p>
            <a:r>
              <a:rPr lang="en-US" dirty="0" smtClean="0"/>
              <a:t>Group decision making required</a:t>
            </a:r>
            <a:endParaRPr lang="en-US" dirty="0"/>
          </a:p>
        </p:txBody>
      </p:sp>
    </p:spTree>
    <p:extLst>
      <p:ext uri="{BB962C8B-B14F-4D97-AF65-F5344CB8AC3E}">
        <p14:creationId xmlns:p14="http://schemas.microsoft.com/office/powerpoint/2010/main" val="551270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Custom">
      <a:majorFont>
        <a:latin typeface="Georgia"/>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21457</TotalTime>
  <Words>1308</Words>
  <Application>Microsoft Office PowerPoint</Application>
  <PresentationFormat>On-screen Show (4:3)</PresentationFormat>
  <Paragraphs>129</Paragraphs>
  <Slides>26</Slides>
  <Notes>10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John Kenneth Corley</dc:creator>
  <cp:lastModifiedBy>John Kenneth Corley</cp:lastModifiedBy>
  <cp:revision>618</cp:revision>
  <dcterms:created xsi:type="dcterms:W3CDTF">2013-08-07T23:49:12Z</dcterms:created>
  <dcterms:modified xsi:type="dcterms:W3CDTF">2014-10-22T11:59:11Z</dcterms:modified>
</cp:coreProperties>
</file>