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76" r:id="rId2"/>
    <p:sldId id="377" r:id="rId3"/>
    <p:sldId id="378" r:id="rId4"/>
    <p:sldId id="379" r:id="rId5"/>
    <p:sldId id="385" r:id="rId6"/>
    <p:sldId id="726" r:id="rId7"/>
    <p:sldId id="734" r:id="rId8"/>
    <p:sldId id="727" r:id="rId9"/>
    <p:sldId id="381" r:id="rId10"/>
    <p:sldId id="728" r:id="rId11"/>
    <p:sldId id="380" r:id="rId12"/>
    <p:sldId id="735" r:id="rId13"/>
    <p:sldId id="729" r:id="rId14"/>
    <p:sldId id="382" r:id="rId15"/>
    <p:sldId id="730" r:id="rId16"/>
    <p:sldId id="736" r:id="rId17"/>
    <p:sldId id="731" r:id="rId18"/>
    <p:sldId id="383" r:id="rId19"/>
    <p:sldId id="732" r:id="rId20"/>
    <p:sldId id="803" r:id="rId21"/>
    <p:sldId id="73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9900FF"/>
    <a:srgbClr val="66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59" d="100"/>
          <a:sy n="59" d="100"/>
        </p:scale>
        <p:origin x="-1614"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Utilitarian Approach: </a:t>
            </a:r>
            <a:r>
              <a:rPr lang="en-US" dirty="0" smtClean="0"/>
              <a:t>states that an ethical action is the one that provides the most good or does the least harm.</a:t>
            </a:r>
          </a:p>
          <a:p>
            <a:r>
              <a:rPr lang="en-US" b="1" dirty="0" smtClean="0"/>
              <a:t>Rights Approach: </a:t>
            </a:r>
            <a:r>
              <a:rPr lang="en-US" dirty="0" smtClean="0"/>
              <a:t>maintains that an ethical action is the one that best protects and respects the moral rights of the affected parties.</a:t>
            </a:r>
          </a:p>
          <a:p>
            <a:r>
              <a:rPr lang="en-US" b="1" dirty="0" smtClean="0"/>
              <a:t>Fairness Approach: </a:t>
            </a:r>
            <a:r>
              <a:rPr lang="en-US" dirty="0" smtClean="0"/>
              <a:t>posits that ethical actions treat all human beings equally, or, if unequally, then fairly, based on some defensible standard.</a:t>
            </a:r>
          </a:p>
          <a:p>
            <a:r>
              <a:rPr lang="en-US" b="1" dirty="0" smtClean="0"/>
              <a:t>Common Good Approach: </a:t>
            </a:r>
            <a:r>
              <a:rPr lang="en-US" dirty="0" smtClean="0"/>
              <a:t>highlights the interlocking relationships that underlie all societies. This approach argues that respect and compassion for all others is the basis for ethical actions.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321928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Recognize an ethical issue:</a:t>
            </a:r>
          </a:p>
          <a:p>
            <a:r>
              <a:rPr lang="en-US" dirty="0" smtClean="0"/>
              <a:t>• Could this decision or situation damage someone or some group?</a:t>
            </a:r>
          </a:p>
          <a:p>
            <a:r>
              <a:rPr lang="en-US" dirty="0" smtClean="0"/>
              <a:t>• Does this decision involve a choice between a good and a bad alternative?</a:t>
            </a:r>
          </a:p>
          <a:p>
            <a:r>
              <a:rPr lang="en-US" dirty="0" smtClean="0"/>
              <a:t>• Does this issue involve more than simply legal considerations? If so, then in what way?</a:t>
            </a:r>
          </a:p>
          <a:p>
            <a:r>
              <a:rPr lang="en-US" b="1" dirty="0" smtClean="0"/>
              <a:t>Get the facts:</a:t>
            </a:r>
          </a:p>
          <a:p>
            <a:r>
              <a:rPr lang="en-US" dirty="0" smtClean="0"/>
              <a:t>• What are the relevant facts of the situation?</a:t>
            </a:r>
          </a:p>
          <a:p>
            <a:r>
              <a:rPr lang="en-US" dirty="0" smtClean="0"/>
              <a:t>• Do I have </a:t>
            </a:r>
            <a:r>
              <a:rPr lang="en-US" dirty="0" err="1" smtClean="0"/>
              <a:t>suffi</a:t>
            </a:r>
            <a:r>
              <a:rPr lang="en-US" dirty="0" smtClean="0"/>
              <a:t> </a:t>
            </a:r>
            <a:r>
              <a:rPr lang="en-US" dirty="0" err="1" smtClean="0"/>
              <a:t>cient</a:t>
            </a:r>
            <a:r>
              <a:rPr lang="en-US" dirty="0" smtClean="0"/>
              <a:t> information to make a decision?</a:t>
            </a:r>
          </a:p>
          <a:p>
            <a:r>
              <a:rPr lang="en-US" dirty="0" smtClean="0"/>
              <a:t>• Which individuals and/or groups have an important stake in the outcome?</a:t>
            </a:r>
          </a:p>
          <a:p>
            <a:r>
              <a:rPr lang="en-US" dirty="0" smtClean="0"/>
              <a:t>• Have I consulted all relevant persons and groups?</a:t>
            </a:r>
          </a:p>
          <a:p>
            <a:r>
              <a:rPr lang="en-US" b="1" dirty="0" smtClean="0"/>
              <a:t>Evaluate alternative actions:</a:t>
            </a:r>
          </a:p>
          <a:p>
            <a:r>
              <a:rPr lang="en-US" dirty="0" smtClean="0"/>
              <a:t>• Which option will produce the most good and do the least harm? (the utilitarian approach)</a:t>
            </a:r>
          </a:p>
          <a:p>
            <a:r>
              <a:rPr lang="en-US" dirty="0" smtClean="0"/>
              <a:t>• Which option best respects the rights of all stakeholders? (the rights approach)</a:t>
            </a:r>
          </a:p>
          <a:p>
            <a:r>
              <a:rPr lang="en-US" dirty="0" smtClean="0"/>
              <a:t>• Which option treats people equally or proportionately? (the fairness approach)</a:t>
            </a:r>
          </a:p>
          <a:p>
            <a:r>
              <a:rPr lang="en-US" dirty="0" smtClean="0"/>
              <a:t>• Which option best serves the community as a whole, and not just some members? (the common good approach)</a:t>
            </a:r>
          </a:p>
          <a:p>
            <a:r>
              <a:rPr lang="en-US" b="1" dirty="0" smtClean="0"/>
              <a:t>Make a decision and test it:</a:t>
            </a:r>
          </a:p>
          <a:p>
            <a:r>
              <a:rPr lang="en-US" dirty="0" smtClean="0"/>
              <a:t>• Considering all the approaches, which option best addresses the situation?</a:t>
            </a:r>
          </a:p>
          <a:p>
            <a:r>
              <a:rPr lang="en-US" b="1" dirty="0" smtClean="0"/>
              <a:t>Act and reflect on the outcome of your decision:</a:t>
            </a:r>
          </a:p>
          <a:p>
            <a:r>
              <a:rPr lang="en-US" dirty="0" smtClean="0"/>
              <a:t>• How can I implement my decision with the greatest care and attention to the concerns of all stakeholders?</a:t>
            </a:r>
          </a:p>
          <a:p>
            <a:r>
              <a:rPr lang="en-US" dirty="0" smtClean="0"/>
              <a:t>• How did my decision turn out, and what did I learn from this </a:t>
            </a:r>
            <a:r>
              <a:rPr lang="en-US" dirty="0" err="1" smtClean="0"/>
              <a:t>specifi</a:t>
            </a:r>
            <a:r>
              <a:rPr lang="en-US" dirty="0" smtClean="0"/>
              <a:t> c situation?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390441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Fundamental Tenets of Ethics:</a:t>
            </a:r>
          </a:p>
          <a:p>
            <a:r>
              <a:rPr lang="en-US" dirty="0" smtClean="0"/>
              <a:t>Responsibility: means that you accept the consequences of your decisions and actions.</a:t>
            </a:r>
          </a:p>
          <a:p>
            <a:r>
              <a:rPr lang="en-US" dirty="0" smtClean="0"/>
              <a:t>Accountability: refers to determining who is responsible for actions that were taken.</a:t>
            </a:r>
          </a:p>
          <a:p>
            <a:r>
              <a:rPr lang="en-US" dirty="0" smtClean="0"/>
              <a:t>Liability: a legal concept that gives individuals the right to recover the damages done to them by other individuals, organizations, or systems.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331419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Ethics and Information Technology:</a:t>
            </a:r>
          </a:p>
          <a:p>
            <a:r>
              <a:rPr lang="en-US" b="1" dirty="0" smtClean="0"/>
              <a:t>Privacy Issues: </a:t>
            </a:r>
            <a:r>
              <a:rPr lang="en-US" dirty="0" smtClean="0"/>
              <a:t>involve collecting, storing, and disseminating information about individuals.</a:t>
            </a:r>
          </a:p>
          <a:p>
            <a:r>
              <a:rPr lang="en-US" b="1" dirty="0" smtClean="0"/>
              <a:t>Accuracy Issues: </a:t>
            </a:r>
            <a:r>
              <a:rPr lang="en-US" dirty="0" smtClean="0"/>
              <a:t>involve the authenticity, fidelity, and correctness of information that is collected and processed.</a:t>
            </a:r>
          </a:p>
          <a:p>
            <a:r>
              <a:rPr lang="en-US" b="1" dirty="0" smtClean="0"/>
              <a:t>Property Issues: </a:t>
            </a:r>
            <a:r>
              <a:rPr lang="en-US" dirty="0" smtClean="0"/>
              <a:t>involve the ownership and value of information.</a:t>
            </a:r>
          </a:p>
          <a:p>
            <a:r>
              <a:rPr lang="en-US" b="1" dirty="0" smtClean="0"/>
              <a:t>Accessibility Issues: </a:t>
            </a:r>
            <a:r>
              <a:rPr lang="en-US" dirty="0" smtClean="0"/>
              <a:t>revolve around who should have access to information and whether they should pay a fee for this access.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146383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Privacy: </a:t>
            </a:r>
            <a:r>
              <a:rPr lang="en-US" dirty="0" smtClean="0"/>
              <a:t>the right to be left alone and to be free of unreasonable personal intrusions.</a:t>
            </a:r>
          </a:p>
          <a:p>
            <a:r>
              <a:rPr lang="en-US" b="1" dirty="0" smtClean="0"/>
              <a:t>Information</a:t>
            </a:r>
            <a:r>
              <a:rPr lang="en-US" dirty="0" smtClean="0"/>
              <a:t> Privacy: the right to determine when, and to what extent, information about you can be gathered and/or communicated to others.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159440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Electronic Surveillance: </a:t>
            </a:r>
            <a:r>
              <a:rPr lang="en-US" dirty="0" smtClean="0"/>
              <a:t>conducted by employers, the government, and other institutions. Surveillance cameras track you at airports, subways, banks, and other public venues. Inexpensive digital sensors are now  incorporated into laptop webcams, video-game motion sensors, smartphone cameras, utility meters, passports, employee ID cards high-resolution photographs taken from the air or from the street by Google or Microsoft , your license plates will be recorded and time-stamped as you drive down a city street, cross a toll bridge, or park at a shopping mall.</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308752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day we see more and more </a:t>
            </a:r>
            <a:r>
              <a:rPr lang="en-US" b="1" dirty="0" smtClean="0"/>
              <a:t>electronic bulletin boards, newsgroups, electronic discussions such as chat rooms, and social networking sites</a:t>
            </a:r>
            <a:r>
              <a:rPr lang="en-US" dirty="0" smtClean="0"/>
              <a:t>. These sites appear on the Internet, within corporate intranets, and on blogs.</a:t>
            </a:r>
          </a:p>
          <a:p>
            <a:r>
              <a:rPr lang="en-US" b="1" dirty="0" smtClean="0"/>
              <a:t>Blog (Web Log): </a:t>
            </a:r>
            <a:r>
              <a:rPr lang="en-US" dirty="0" smtClean="0"/>
              <a:t>an informal, personal journal that is frequently updated and is intended for general public reading.</a:t>
            </a:r>
          </a:p>
          <a:p>
            <a:r>
              <a:rPr lang="en-US" b="1" dirty="0" smtClean="0"/>
              <a:t>Conflict between free speech and privacy than the Internet</a:t>
            </a:r>
            <a:r>
              <a:rPr lang="en-US" dirty="0" smtClean="0"/>
              <a:t>. Many Web sites contain anonymous, derogatory information on individuals, who typically have little recourse in the matter. The vast majority of the U.S. firms use the Internet in examining job applications, including searching on Google and on social networking sites (see closing case 1 in Chapter 8).</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17</a:t>
            </a:fld>
            <a:endParaRPr lang="en-US"/>
          </a:p>
        </p:txBody>
      </p:sp>
    </p:spTree>
    <p:extLst>
      <p:ext uri="{BB962C8B-B14F-4D97-AF65-F5344CB8AC3E}">
        <p14:creationId xmlns:p14="http://schemas.microsoft.com/office/powerpoint/2010/main" val="624593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Privacy Policies (or Privacy Codes): </a:t>
            </a:r>
            <a:r>
              <a:rPr lang="en-US" dirty="0" smtClean="0"/>
              <a:t>an organization’s guidelines for protecting the privacy of its customers, clients, and employees.</a:t>
            </a:r>
          </a:p>
          <a:p>
            <a:r>
              <a:rPr lang="en-US" b="1" dirty="0" smtClean="0"/>
              <a:t>Opt-Out Model of Informed Consent: </a:t>
            </a:r>
            <a:r>
              <a:rPr lang="en-US" dirty="0" smtClean="0"/>
              <a:t>permits the company to collect personal information until the customer specifically requests that the data not be collected. </a:t>
            </a:r>
          </a:p>
          <a:p>
            <a:r>
              <a:rPr lang="en-US" b="1" dirty="0" smtClean="0"/>
              <a:t>Opt-In Model of Informed Consent: </a:t>
            </a:r>
            <a:r>
              <a:rPr lang="en-US" dirty="0" smtClean="0"/>
              <a:t>Privacy advocates prefer this model, which prohibits an organization from collecting any personal information unless the customer specifically authorizes it.</a:t>
            </a:r>
          </a:p>
          <a:p>
            <a:r>
              <a:rPr lang="en-US" b="1" dirty="0" smtClean="0"/>
              <a:t>Platform for Privacy Preferences (P3P): </a:t>
            </a:r>
            <a:r>
              <a:rPr lang="en-US" dirty="0" smtClean="0"/>
              <a:t>a protocol that automatically communicates privacy policies between an electronic commerce Web site and visitors to that site. P3P enables visitors to determine the types of personal data that can be extracted by the sites they visit.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404577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Safe Harbor: </a:t>
            </a:r>
            <a:r>
              <a:rPr lang="en-US" dirty="0" smtClean="0"/>
              <a:t>The U.S. Department of Commerce, in consultation with the European Union, developed a “safe harbor” framework to regulate the way that the U.S. companies export and handle the personal data (e.g., names and addresses) of European citizens.</a:t>
            </a:r>
          </a:p>
          <a:p>
            <a:r>
              <a:rPr lang="en-US" b="1" dirty="0" smtClean="0"/>
              <a:t>The European Community Commission (ECC) (1998): </a:t>
            </a:r>
            <a:r>
              <a:rPr lang="en-US" dirty="0" smtClean="0"/>
              <a:t>issued guidelines to all of its member countries regarding the rights of individuals to access information about themselves. The EU data protection laws are stricter than the U.S. laws and therefore could create problems for the U.S.-based multinational corporations, which could face lawsuits for privacy violations.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4165735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82" r:id="rId9"/>
    <p:sldLayoutId id="2147483683" r:id="rId10"/>
    <p:sldLayoutId id="2147483664" r:id="rId11"/>
    <p:sldLayoutId id="2147483678" r:id="rId12"/>
    <p:sldLayoutId id="2147483679" r:id="rId13"/>
    <p:sldLayoutId id="2147483680" r:id="rId14"/>
    <p:sldLayoutId id="2147483681"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6</a:t>
            </a:r>
            <a:endParaRPr lang="en-US" dirty="0"/>
          </a:p>
        </p:txBody>
      </p:sp>
      <p:sp>
        <p:nvSpPr>
          <p:cNvPr id="4" name="Subtitle 3"/>
          <p:cNvSpPr>
            <a:spLocks noGrp="1"/>
          </p:cNvSpPr>
          <p:nvPr>
            <p:ph type="subTitle" idx="1"/>
          </p:nvPr>
        </p:nvSpPr>
        <p:spPr/>
        <p:txBody>
          <a:bodyPr/>
          <a:lstStyle/>
          <a:p>
            <a:r>
              <a:rPr lang="en-US" dirty="0" smtClean="0"/>
              <a:t>Ethics and Privacy</a:t>
            </a:r>
            <a:endParaRPr lang="en-US" dirty="0"/>
          </a:p>
        </p:txBody>
      </p:sp>
    </p:spTree>
    <p:extLst>
      <p:ext uri="{BB962C8B-B14F-4D97-AF65-F5344CB8AC3E}">
        <p14:creationId xmlns:p14="http://schemas.microsoft.com/office/powerpoint/2010/main" val="395071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Ethics </a:t>
            </a:r>
            <a:r>
              <a:rPr lang="en-US" dirty="0"/>
              <a:t>and Information </a:t>
            </a:r>
            <a:r>
              <a:rPr lang="en-US" dirty="0" smtClean="0"/>
              <a:t>Technology</a:t>
            </a:r>
            <a:endParaRPr lang="en-US" dirty="0"/>
          </a:p>
        </p:txBody>
      </p:sp>
      <p:sp>
        <p:nvSpPr>
          <p:cNvPr id="6" name="Content Placeholder 5"/>
          <p:cNvSpPr>
            <a:spLocks noGrp="1"/>
          </p:cNvSpPr>
          <p:nvPr>
            <p:ph sz="quarter" idx="15"/>
          </p:nvPr>
        </p:nvSpPr>
        <p:spPr/>
        <p:txBody>
          <a:bodyPr/>
          <a:lstStyle/>
          <a:p>
            <a:r>
              <a:rPr lang="en-US" dirty="0" smtClean="0"/>
              <a:t>Privacy Issues</a:t>
            </a:r>
          </a:p>
          <a:p>
            <a:r>
              <a:rPr lang="en-US" dirty="0" smtClean="0"/>
              <a:t>Accuracy Issues</a:t>
            </a:r>
          </a:p>
          <a:p>
            <a:r>
              <a:rPr lang="en-US" dirty="0" smtClean="0"/>
              <a:t>Property Issues</a:t>
            </a:r>
          </a:p>
          <a:p>
            <a:r>
              <a:rPr lang="en-US" dirty="0" smtClean="0"/>
              <a:t>Accessibility Issues</a:t>
            </a:r>
            <a:endParaRPr lang="en-US" dirty="0"/>
          </a:p>
        </p:txBody>
      </p:sp>
    </p:spTree>
    <p:extLst>
      <p:ext uri="{BB962C8B-B14F-4D97-AF65-F5344CB8AC3E}">
        <p14:creationId xmlns:p14="http://schemas.microsoft.com/office/powerpoint/2010/main" val="221119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Privacy</a:t>
            </a:r>
            <a:endParaRPr lang="en-US" dirty="0"/>
          </a:p>
        </p:txBody>
      </p:sp>
      <p:sp>
        <p:nvSpPr>
          <p:cNvPr id="7" name="Text Placeholder 6"/>
          <p:cNvSpPr>
            <a:spLocks noGrp="1"/>
          </p:cNvSpPr>
          <p:nvPr>
            <p:ph type="body" sz="quarter" idx="14"/>
          </p:nvPr>
        </p:nvSpPr>
        <p:spPr/>
        <p:txBody>
          <a:bodyPr/>
          <a:lstStyle/>
          <a:p>
            <a:r>
              <a:rPr lang="en-US" dirty="0" smtClean="0"/>
              <a:t>6.2</a:t>
            </a:r>
            <a:endParaRPr lang="en-US" dirty="0"/>
          </a:p>
        </p:txBody>
      </p:sp>
      <p:sp>
        <p:nvSpPr>
          <p:cNvPr id="8" name="Content Placeholder 7"/>
          <p:cNvSpPr>
            <a:spLocks noGrp="1"/>
          </p:cNvSpPr>
          <p:nvPr>
            <p:ph sz="quarter" idx="15"/>
          </p:nvPr>
        </p:nvSpPr>
        <p:spPr/>
        <p:txBody>
          <a:bodyPr>
            <a:normAutofit fontScale="92500"/>
          </a:bodyPr>
          <a:lstStyle/>
          <a:p>
            <a:r>
              <a:rPr lang="en-US" dirty="0" smtClean="0"/>
              <a:t>Electronic Surveillance</a:t>
            </a:r>
          </a:p>
          <a:p>
            <a:r>
              <a:rPr lang="en-US" dirty="0" smtClean="0"/>
              <a:t>Personal Information in Databases</a:t>
            </a:r>
          </a:p>
          <a:p>
            <a:r>
              <a:rPr lang="en-US" dirty="0" smtClean="0"/>
              <a:t>Information on Internet Bulletin Boards, Newsgroups, and Social Networking Sites</a:t>
            </a:r>
          </a:p>
          <a:p>
            <a:r>
              <a:rPr lang="en-US" dirty="0" smtClean="0"/>
              <a:t>Privacy Codes and Policies</a:t>
            </a:r>
          </a:p>
          <a:p>
            <a:r>
              <a:rPr lang="en-US" dirty="0" smtClean="0"/>
              <a:t>International Aspects of Privacy</a:t>
            </a:r>
            <a:endParaRPr lang="en-US" dirty="0"/>
          </a:p>
        </p:txBody>
      </p:sp>
    </p:spTree>
    <p:extLst>
      <p:ext uri="{BB962C8B-B14F-4D97-AF65-F5344CB8AC3E}">
        <p14:creationId xmlns:p14="http://schemas.microsoft.com/office/powerpoint/2010/main" val="3721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Privacy: Two Rules</a:t>
            </a:r>
            <a:endParaRPr lang="en-US" dirty="0"/>
          </a:p>
        </p:txBody>
      </p:sp>
      <p:sp>
        <p:nvSpPr>
          <p:cNvPr id="6" name="Content Placeholder 5"/>
          <p:cNvSpPr>
            <a:spLocks noGrp="1"/>
          </p:cNvSpPr>
          <p:nvPr>
            <p:ph sz="quarter" idx="15"/>
          </p:nvPr>
        </p:nvSpPr>
        <p:spPr/>
        <p:txBody>
          <a:bodyPr/>
          <a:lstStyle/>
          <a:p>
            <a:r>
              <a:rPr lang="en-US" dirty="0" smtClean="0"/>
              <a:t>Court decisions in many countries have generally followed two rules</a:t>
            </a:r>
          </a:p>
          <a:p>
            <a:pPr lvl="1"/>
            <a:r>
              <a:rPr lang="en-US" dirty="0" smtClean="0"/>
              <a:t>The right to privacy is not absolute</a:t>
            </a:r>
          </a:p>
          <a:p>
            <a:pPr lvl="1"/>
            <a:r>
              <a:rPr lang="en-US" dirty="0" smtClean="0"/>
              <a:t>The public’s right to know supersedes the individual’s right to privacy.</a:t>
            </a:r>
            <a:endParaRPr lang="en-US" dirty="0"/>
          </a:p>
        </p:txBody>
      </p:sp>
    </p:spTree>
    <p:extLst>
      <p:ext uri="{BB962C8B-B14F-4D97-AF65-F5344CB8AC3E}">
        <p14:creationId xmlns:p14="http://schemas.microsoft.com/office/powerpoint/2010/main" val="253058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Electronic </a:t>
            </a:r>
            <a:r>
              <a:rPr lang="en-US" dirty="0" smtClean="0"/>
              <a:t>Surveillance</a:t>
            </a:r>
            <a:endParaRPr lang="en-US" dirty="0"/>
          </a:p>
        </p:txBody>
      </p:sp>
      <p:sp>
        <p:nvSpPr>
          <p:cNvPr id="6" name="Content Placeholder 5"/>
          <p:cNvSpPr>
            <a:spLocks noGrp="1"/>
          </p:cNvSpPr>
          <p:nvPr>
            <p:ph sz="quarter" idx="15"/>
          </p:nvPr>
        </p:nvSpPr>
        <p:spPr/>
        <p:txBody>
          <a:bodyPr/>
          <a:lstStyle/>
          <a:p>
            <a:r>
              <a:rPr lang="en-US" dirty="0" smtClean="0"/>
              <a:t>ACLU – Electronic surveillance is rapidly increasing</a:t>
            </a:r>
          </a:p>
          <a:p>
            <a:r>
              <a:rPr lang="en-US" dirty="0" smtClean="0"/>
              <a:t>Emerging Technologies increase monitoring of human activity</a:t>
            </a:r>
          </a:p>
          <a:p>
            <a:r>
              <a:rPr lang="en-US" dirty="0" smtClean="0"/>
              <a:t>Facial Recognition</a:t>
            </a:r>
          </a:p>
          <a:p>
            <a:r>
              <a:rPr lang="en-US" dirty="0" err="1" smtClean="0"/>
              <a:t>Geotagging</a:t>
            </a:r>
            <a:endParaRPr lang="en-US" dirty="0" smtClean="0"/>
          </a:p>
          <a:p>
            <a:r>
              <a:rPr lang="en-US" dirty="0" smtClean="0"/>
              <a:t>Photo tagging</a:t>
            </a:r>
            <a:endParaRPr lang="en-US" dirty="0"/>
          </a:p>
        </p:txBody>
      </p:sp>
    </p:spTree>
    <p:extLst>
      <p:ext uri="{BB962C8B-B14F-4D97-AF65-F5344CB8AC3E}">
        <p14:creationId xmlns:p14="http://schemas.microsoft.com/office/powerpoint/2010/main" val="111090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’S ABOUT BUSINESS 6.2</a:t>
            </a:r>
            <a:endParaRPr lang="en-US" dirty="0"/>
          </a:p>
        </p:txBody>
      </p:sp>
      <p:sp>
        <p:nvSpPr>
          <p:cNvPr id="5" name="Subtitle 4"/>
          <p:cNvSpPr>
            <a:spLocks noGrp="1"/>
          </p:cNvSpPr>
          <p:nvPr>
            <p:ph sz="quarter" idx="16"/>
          </p:nvPr>
        </p:nvSpPr>
        <p:spPr/>
        <p:txBody>
          <a:bodyPr>
            <a:normAutofit fontScale="85000" lnSpcReduction="20000"/>
          </a:bodyPr>
          <a:lstStyle/>
          <a:p>
            <a:r>
              <a:rPr lang="en-US" dirty="0" smtClean="0"/>
              <a:t>Those Mannequins </a:t>
            </a:r>
            <a:br>
              <a:rPr lang="en-US" dirty="0" smtClean="0"/>
            </a:br>
            <a:r>
              <a:rPr lang="en-US" dirty="0" smtClean="0"/>
              <a:t>Are Watching You</a:t>
            </a:r>
          </a:p>
          <a:p>
            <a:pPr lvl="1"/>
            <a:r>
              <a:rPr lang="en-US" dirty="0"/>
              <a:t>Is using </a:t>
            </a:r>
            <a:r>
              <a:rPr lang="en-US" dirty="0" err="1"/>
              <a:t>EyeSee</a:t>
            </a:r>
            <a:r>
              <a:rPr lang="en-US" dirty="0"/>
              <a:t> mannequins in </a:t>
            </a:r>
            <a:r>
              <a:rPr lang="en-US" dirty="0" smtClean="0"/>
              <a:t/>
            </a:r>
            <a:br>
              <a:rPr lang="en-US" dirty="0" smtClean="0"/>
            </a:br>
            <a:r>
              <a:rPr lang="en-US" dirty="0" smtClean="0"/>
              <a:t>stores </a:t>
            </a:r>
            <a:r>
              <a:rPr lang="en-US" dirty="0"/>
              <a:t>an ethical practice? Why </a:t>
            </a:r>
            <a:r>
              <a:rPr lang="en-US" dirty="0" smtClean="0"/>
              <a:t/>
            </a:r>
            <a:br>
              <a:rPr lang="en-US" dirty="0" smtClean="0"/>
            </a:br>
            <a:r>
              <a:rPr lang="en-US" dirty="0" smtClean="0"/>
              <a:t>or </a:t>
            </a:r>
            <a:r>
              <a:rPr lang="en-US" dirty="0"/>
              <a:t>why not? Support your answer.</a:t>
            </a:r>
          </a:p>
          <a:p>
            <a:pPr lvl="1"/>
            <a:r>
              <a:rPr lang="en-US" dirty="0"/>
              <a:t>If stores notify people that they </a:t>
            </a:r>
            <a:r>
              <a:rPr lang="en-US" dirty="0" smtClean="0"/>
              <a:t/>
            </a:r>
            <a:br>
              <a:rPr lang="en-US" dirty="0" smtClean="0"/>
            </a:br>
            <a:r>
              <a:rPr lang="en-US" dirty="0" smtClean="0"/>
              <a:t>may </a:t>
            </a:r>
            <a:r>
              <a:rPr lang="en-US" dirty="0"/>
              <a:t>be </a:t>
            </a:r>
            <a:r>
              <a:rPr lang="en-US" dirty="0" smtClean="0"/>
              <a:t>filmed</a:t>
            </a:r>
            <a:r>
              <a:rPr lang="en-US" dirty="0"/>
              <a:t>, do the stores have to indicate how they might be </a:t>
            </a:r>
            <a:r>
              <a:rPr lang="en-US" dirty="0" smtClean="0"/>
              <a:t>filmed </a:t>
            </a:r>
            <a:r>
              <a:rPr lang="en-US" dirty="0"/>
              <a:t>(i.e., by mannequins)? What are the ethical implications of how stores make these </a:t>
            </a:r>
            <a:r>
              <a:rPr lang="en-US" dirty="0" smtClean="0"/>
              <a:t>notifications</a:t>
            </a:r>
            <a:r>
              <a:rPr lang="en-US" dirty="0"/>
              <a:t>?</a:t>
            </a:r>
          </a:p>
          <a:p>
            <a:pPr lvl="1"/>
            <a:r>
              <a:rPr lang="en-US" dirty="0"/>
              <a:t>Would knowing that the mannequins may be watching you change your shopping behavior? Why or why not? Explain your answer.</a:t>
            </a:r>
          </a:p>
          <a:p>
            <a:pPr lvl="1"/>
            <a:r>
              <a:rPr lang="en-US" dirty="0"/>
              <a:t>What are the privacy implications of the </a:t>
            </a:r>
            <a:r>
              <a:rPr lang="en-US" dirty="0" err="1"/>
              <a:t>EyeSee</a:t>
            </a:r>
            <a:r>
              <a:rPr lang="en-US" dirty="0"/>
              <a:t> mannequins, given that stores already have security cameras placed in strategic locations?</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774" y="1456072"/>
            <a:ext cx="2009775" cy="2005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36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Personal </a:t>
            </a:r>
            <a:r>
              <a:rPr lang="en-US" dirty="0"/>
              <a:t>Information in </a:t>
            </a:r>
            <a:r>
              <a:rPr lang="en-US" dirty="0" smtClean="0"/>
              <a:t>Databases</a:t>
            </a:r>
            <a:endParaRPr lang="en-US" dirty="0"/>
          </a:p>
        </p:txBody>
      </p:sp>
      <p:sp>
        <p:nvSpPr>
          <p:cNvPr id="6" name="Content Placeholder 5"/>
          <p:cNvSpPr>
            <a:spLocks noGrp="1"/>
          </p:cNvSpPr>
          <p:nvPr>
            <p:ph sz="quarter" idx="15"/>
          </p:nvPr>
        </p:nvSpPr>
        <p:spPr/>
        <p:txBody>
          <a:bodyPr>
            <a:normAutofit lnSpcReduction="10000"/>
          </a:bodyPr>
          <a:lstStyle/>
          <a:p>
            <a:r>
              <a:rPr lang="en-US" dirty="0" smtClean="0"/>
              <a:t>Major Concerns:</a:t>
            </a:r>
          </a:p>
          <a:p>
            <a:pPr lvl="1"/>
            <a:r>
              <a:rPr lang="en-US" dirty="0"/>
              <a:t>Do you know where the </a:t>
            </a:r>
            <a:r>
              <a:rPr lang="en-US" dirty="0" smtClean="0"/>
              <a:t>records </a:t>
            </a:r>
            <a:r>
              <a:rPr lang="en-US" dirty="0"/>
              <a:t>are?</a:t>
            </a:r>
          </a:p>
          <a:p>
            <a:pPr lvl="1"/>
            <a:r>
              <a:rPr lang="en-US" dirty="0"/>
              <a:t>Are the records accurate?</a:t>
            </a:r>
          </a:p>
          <a:p>
            <a:pPr lvl="1"/>
            <a:r>
              <a:rPr lang="en-US" dirty="0"/>
              <a:t>Can you change inaccurate data?</a:t>
            </a:r>
          </a:p>
          <a:p>
            <a:pPr lvl="1"/>
            <a:r>
              <a:rPr lang="en-US" dirty="0"/>
              <a:t>How long will it take to make a change</a:t>
            </a:r>
            <a:r>
              <a:rPr lang="en-US" dirty="0" smtClean="0"/>
              <a:t>?</a:t>
            </a:r>
          </a:p>
          <a:p>
            <a:pPr lvl="1"/>
            <a:r>
              <a:rPr lang="en-US" dirty="0" smtClean="0"/>
              <a:t>Under what circumstances will the personal data be released?</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4927"/>
            <a:ext cx="2438400" cy="1742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18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Personal </a:t>
            </a:r>
            <a:r>
              <a:rPr lang="en-US" dirty="0"/>
              <a:t>Information in </a:t>
            </a:r>
            <a:r>
              <a:rPr lang="en-US" dirty="0" smtClean="0"/>
              <a:t>Databases (continued)</a:t>
            </a:r>
            <a:endParaRPr lang="en-US" dirty="0"/>
          </a:p>
        </p:txBody>
      </p:sp>
      <p:sp>
        <p:nvSpPr>
          <p:cNvPr id="6" name="Content Placeholder 5"/>
          <p:cNvSpPr>
            <a:spLocks noGrp="1"/>
          </p:cNvSpPr>
          <p:nvPr>
            <p:ph sz="quarter" idx="15"/>
          </p:nvPr>
        </p:nvSpPr>
        <p:spPr/>
        <p:txBody>
          <a:bodyPr>
            <a:normAutofit/>
          </a:bodyPr>
          <a:lstStyle/>
          <a:p>
            <a:r>
              <a:rPr lang="en-US" dirty="0" smtClean="0"/>
              <a:t>Major Concerns:</a:t>
            </a:r>
          </a:p>
          <a:p>
            <a:pPr lvl="1"/>
            <a:r>
              <a:rPr lang="en-US" dirty="0" smtClean="0"/>
              <a:t>How </a:t>
            </a:r>
            <a:r>
              <a:rPr lang="en-US" dirty="0"/>
              <a:t>are the data used?</a:t>
            </a:r>
          </a:p>
          <a:p>
            <a:pPr lvl="1"/>
            <a:r>
              <a:rPr lang="en-US" dirty="0"/>
              <a:t>To whom are the data given or sold?</a:t>
            </a:r>
          </a:p>
          <a:p>
            <a:pPr lvl="1"/>
            <a:r>
              <a:rPr lang="en-US" dirty="0"/>
              <a:t>How secure are the data against access by unauthorized people?</a:t>
            </a:r>
          </a:p>
        </p:txBody>
      </p:sp>
    </p:spTree>
    <p:extLst>
      <p:ext uri="{BB962C8B-B14F-4D97-AF65-F5344CB8AC3E}">
        <p14:creationId xmlns:p14="http://schemas.microsoft.com/office/powerpoint/2010/main" val="161937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lnSpcReduction="20000"/>
          </a:bodyPr>
          <a:lstStyle/>
          <a:p>
            <a:r>
              <a:rPr lang="en-US" dirty="0" smtClean="0"/>
              <a:t>Information </a:t>
            </a:r>
            <a:r>
              <a:rPr lang="en-US" dirty="0"/>
              <a:t>on Internet Bulletin Boards, Newsgroups, and Social Networking </a:t>
            </a:r>
            <a:r>
              <a:rPr lang="en-US" dirty="0" smtClean="0"/>
              <a:t>Sites</a:t>
            </a:r>
            <a:endParaRPr lang="en-US" dirty="0"/>
          </a:p>
        </p:txBody>
      </p:sp>
      <p:sp>
        <p:nvSpPr>
          <p:cNvPr id="6" name="Content Placeholder 5"/>
          <p:cNvSpPr>
            <a:spLocks noGrp="1"/>
          </p:cNvSpPr>
          <p:nvPr>
            <p:ph sz="quarter" idx="15"/>
          </p:nvPr>
        </p:nvSpPr>
        <p:spPr/>
        <p:txBody>
          <a:bodyPr/>
          <a:lstStyle/>
          <a:p>
            <a:r>
              <a:rPr lang="en-US" dirty="0" smtClean="0"/>
              <a:t>Weblog</a:t>
            </a:r>
            <a:endParaRPr lang="en-US" dirty="0"/>
          </a:p>
          <a:p>
            <a:r>
              <a:rPr lang="en-US" dirty="0" smtClean="0"/>
              <a:t>Free Speech versus Privacy</a:t>
            </a:r>
          </a:p>
        </p:txBody>
      </p:sp>
    </p:spTree>
    <p:extLst>
      <p:ext uri="{BB962C8B-B14F-4D97-AF65-F5344CB8AC3E}">
        <p14:creationId xmlns:p14="http://schemas.microsoft.com/office/powerpoint/2010/main" val="306718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’S ABOUT BUSINESS 6.3</a:t>
            </a:r>
            <a:endParaRPr lang="en-US" dirty="0"/>
          </a:p>
        </p:txBody>
      </p:sp>
      <p:sp>
        <p:nvSpPr>
          <p:cNvPr id="5" name="Subtitle 4"/>
          <p:cNvSpPr>
            <a:spLocks noGrp="1"/>
          </p:cNvSpPr>
          <p:nvPr>
            <p:ph sz="quarter" idx="16"/>
          </p:nvPr>
        </p:nvSpPr>
        <p:spPr/>
        <p:txBody>
          <a:bodyPr>
            <a:normAutofit fontScale="85000" lnSpcReduction="20000"/>
          </a:bodyPr>
          <a:lstStyle/>
          <a:p>
            <a:r>
              <a:rPr lang="en-US" dirty="0" smtClean="0"/>
              <a:t>Google Glass: Big Brother Really Is Watching You</a:t>
            </a:r>
          </a:p>
          <a:p>
            <a:pPr lvl="1"/>
            <a:r>
              <a:rPr lang="en-US" dirty="0"/>
              <a:t>Apply the general framework for ethical decision making to Google Glass.</a:t>
            </a:r>
          </a:p>
          <a:p>
            <a:pPr lvl="1"/>
            <a:r>
              <a:rPr lang="en-US" dirty="0"/>
              <a:t>Do you feel that the functionality offered by Google Glass outweighs the potential loss of privacy that the technology could create? Why or why not? Support your answer.</a:t>
            </a:r>
          </a:p>
          <a:p>
            <a:pPr lvl="1"/>
            <a:r>
              <a:rPr lang="en-US" dirty="0"/>
              <a:t>Would you use Google Glasses? Why or why not? Support your answer.</a:t>
            </a:r>
          </a:p>
          <a:p>
            <a:pPr lvl="1"/>
            <a:r>
              <a:rPr lang="en-US" dirty="0"/>
              <a:t>If you were at a party or at a bar, would you be comfortable speaking to someone who was wearing Google Glasses? Would you be comfortable just being in the room with someone wearing Google Glasses? Why or why not? Support your answer.</a:t>
            </a:r>
          </a:p>
        </p:txBody>
      </p:sp>
    </p:spTree>
    <p:extLst>
      <p:ext uri="{BB962C8B-B14F-4D97-AF65-F5344CB8AC3E}">
        <p14:creationId xmlns:p14="http://schemas.microsoft.com/office/powerpoint/2010/main" val="278236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Privacy </a:t>
            </a:r>
            <a:r>
              <a:rPr lang="en-US" dirty="0"/>
              <a:t>Codes and </a:t>
            </a:r>
            <a:r>
              <a:rPr lang="en-US" dirty="0" smtClean="0"/>
              <a:t>Policies</a:t>
            </a:r>
            <a:endParaRPr lang="en-US" dirty="0"/>
          </a:p>
        </p:txBody>
      </p:sp>
      <p:sp>
        <p:nvSpPr>
          <p:cNvPr id="6" name="Content Placeholder 5"/>
          <p:cNvSpPr>
            <a:spLocks noGrp="1"/>
          </p:cNvSpPr>
          <p:nvPr>
            <p:ph sz="quarter" idx="15"/>
          </p:nvPr>
        </p:nvSpPr>
        <p:spPr/>
        <p:txBody>
          <a:bodyPr/>
          <a:lstStyle/>
          <a:p>
            <a:r>
              <a:rPr lang="en-US" dirty="0" smtClean="0"/>
              <a:t>Opt-in Model</a:t>
            </a:r>
          </a:p>
          <a:p>
            <a:r>
              <a:rPr lang="en-US" dirty="0" smtClean="0"/>
              <a:t>Opt-out Model</a:t>
            </a:r>
          </a:p>
          <a:p>
            <a:r>
              <a:rPr lang="en-US" dirty="0" smtClean="0"/>
              <a:t>Platform for Privacy Preferences (P3P)</a:t>
            </a:r>
            <a:endParaRPr lang="en-US" dirty="0"/>
          </a:p>
        </p:txBody>
      </p:sp>
    </p:spTree>
    <p:extLst>
      <p:ext uri="{BB962C8B-B14F-4D97-AF65-F5344CB8AC3E}">
        <p14:creationId xmlns:p14="http://schemas.microsoft.com/office/powerpoint/2010/main" val="306718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Ethical Issues</a:t>
            </a:r>
          </a:p>
          <a:p>
            <a:r>
              <a:rPr lang="en-US" dirty="0"/>
              <a:t>Privacy</a:t>
            </a:r>
          </a:p>
        </p:txBody>
      </p:sp>
    </p:spTree>
    <p:extLst>
      <p:ext uri="{BB962C8B-B14F-4D97-AF65-F5344CB8AC3E}">
        <p14:creationId xmlns:p14="http://schemas.microsoft.com/office/powerpoint/2010/main" val="16937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Table 6.2: Privacy Policy Guidelines: A Sampler</a:t>
            </a:r>
            <a:endParaRPr lang="en-US" dirty="0"/>
          </a:p>
        </p:txBody>
      </p:sp>
      <p:pic>
        <p:nvPicPr>
          <p:cNvPr id="4710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806286" y="1828800"/>
            <a:ext cx="5455227"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351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International </a:t>
            </a:r>
            <a:r>
              <a:rPr lang="en-US" dirty="0"/>
              <a:t>Aspects of </a:t>
            </a:r>
            <a:r>
              <a:rPr lang="en-US" dirty="0" smtClean="0"/>
              <a:t>Privacy</a:t>
            </a:r>
            <a:endParaRPr lang="en-US" dirty="0"/>
          </a:p>
        </p:txBody>
      </p:sp>
      <p:sp>
        <p:nvSpPr>
          <p:cNvPr id="6" name="Content Placeholder 5"/>
          <p:cNvSpPr>
            <a:spLocks noGrp="1"/>
          </p:cNvSpPr>
          <p:nvPr>
            <p:ph sz="quarter" idx="15"/>
          </p:nvPr>
        </p:nvSpPr>
        <p:spPr/>
        <p:txBody>
          <a:bodyPr/>
          <a:lstStyle/>
          <a:p>
            <a:r>
              <a:rPr lang="en-US" dirty="0" smtClean="0"/>
              <a:t>Inconsistent Privacy and Security Laws</a:t>
            </a:r>
          </a:p>
          <a:p>
            <a:r>
              <a:rPr lang="en-US" dirty="0" err="1"/>
              <a:t>Transborder</a:t>
            </a:r>
            <a:r>
              <a:rPr lang="en-US" dirty="0"/>
              <a:t> data flow</a:t>
            </a:r>
          </a:p>
          <a:p>
            <a:r>
              <a:rPr lang="en-US" dirty="0" smtClean="0"/>
              <a:t>European Community Commission</a:t>
            </a:r>
          </a:p>
          <a:p>
            <a:r>
              <a:rPr lang="en-US" dirty="0" smtClean="0"/>
              <a:t>Safe Harbor framework for European citizen personal data</a:t>
            </a:r>
            <a:endParaRPr lang="en-US" dirty="0"/>
          </a:p>
        </p:txBody>
      </p:sp>
    </p:spTree>
    <p:extLst>
      <p:ext uri="{BB962C8B-B14F-4D97-AF65-F5344CB8AC3E}">
        <p14:creationId xmlns:p14="http://schemas.microsoft.com/office/powerpoint/2010/main" val="306718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Define ethics, list and describe the three fundamental tenets of ethics, and describe the four categories of ethical issues related to information technology.</a:t>
            </a:r>
          </a:p>
          <a:p>
            <a:r>
              <a:rPr lang="en-US" dirty="0"/>
              <a:t>Identify three places that store personal data, and for each one, discuss at least one potential threat to the privacy of the data stored there.</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177409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err="1" smtClean="0"/>
              <a:t>Tapad</a:t>
            </a:r>
            <a:r>
              <a:rPr lang="en-US" dirty="0" smtClean="0"/>
              <a:t> Can Track</a:t>
            </a:r>
            <a:br>
              <a:rPr lang="en-US" dirty="0" smtClean="0"/>
            </a:br>
            <a:r>
              <a:rPr lang="en-US" dirty="0" smtClean="0"/>
              <a:t>You Across Devices</a:t>
            </a:r>
          </a:p>
          <a:p>
            <a:pPr lvl="1"/>
            <a:r>
              <a:rPr lang="en-US" dirty="0"/>
              <a:t>Is </a:t>
            </a:r>
            <a:r>
              <a:rPr lang="en-US" dirty="0" err="1"/>
              <a:t>Tapad’s</a:t>
            </a:r>
            <a:r>
              <a:rPr lang="en-US" dirty="0"/>
              <a:t> business </a:t>
            </a:r>
            <a:r>
              <a:rPr lang="en-US" dirty="0" smtClean="0"/>
              <a:t>model</a:t>
            </a:r>
            <a:br>
              <a:rPr lang="en-US" dirty="0" smtClean="0"/>
            </a:br>
            <a:r>
              <a:rPr lang="en-US" dirty="0" smtClean="0"/>
              <a:t>ethical</a:t>
            </a:r>
            <a:r>
              <a:rPr lang="en-US" dirty="0"/>
              <a:t>? Why or why not?</a:t>
            </a:r>
          </a:p>
          <a:p>
            <a:pPr lvl="1"/>
            <a:r>
              <a:rPr lang="en-US" dirty="0"/>
              <a:t>What is the relationship </a:t>
            </a:r>
            <a:r>
              <a:rPr lang="en-US" dirty="0" smtClean="0"/>
              <a:t/>
            </a:r>
            <a:br>
              <a:rPr lang="en-US" dirty="0" smtClean="0"/>
            </a:br>
            <a:r>
              <a:rPr lang="en-US" dirty="0" smtClean="0"/>
              <a:t>between </a:t>
            </a:r>
            <a:r>
              <a:rPr lang="en-US" dirty="0" err="1"/>
              <a:t>Tapad’s</a:t>
            </a:r>
            <a:r>
              <a:rPr lang="en-US" dirty="0"/>
              <a:t> business </a:t>
            </a:r>
            <a:r>
              <a:rPr lang="en-US" dirty="0" smtClean="0"/>
              <a:t/>
            </a:r>
            <a:br>
              <a:rPr lang="en-US" dirty="0" smtClean="0"/>
            </a:br>
            <a:r>
              <a:rPr lang="en-US" dirty="0" smtClean="0"/>
              <a:t>model </a:t>
            </a:r>
            <a:r>
              <a:rPr lang="en-US" dirty="0"/>
              <a:t>and your privacy? Provide </a:t>
            </a:r>
            <a:r>
              <a:rPr lang="en-US" dirty="0" smtClean="0"/>
              <a:t>specific </a:t>
            </a:r>
            <a:r>
              <a:rPr lang="en-US" dirty="0"/>
              <a:t>examples to support your answer.</a:t>
            </a:r>
          </a:p>
        </p:txBody>
      </p:sp>
      <p:sp>
        <p:nvSpPr>
          <p:cNvPr id="4" name="Title 3"/>
          <p:cNvSpPr>
            <a:spLocks noGrp="1"/>
          </p:cNvSpPr>
          <p:nvPr>
            <p:ph type="title"/>
          </p:nvPr>
        </p:nvSpPr>
        <p:spPr/>
        <p:txBody>
          <a:bodyPr/>
          <a:lstStyle/>
          <a:p>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295400"/>
            <a:ext cx="3018924" cy="242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17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Ethical Issues</a:t>
            </a:r>
            <a:endParaRPr lang="en-US" dirty="0"/>
          </a:p>
        </p:txBody>
      </p:sp>
      <p:sp>
        <p:nvSpPr>
          <p:cNvPr id="7" name="Text Placeholder 6"/>
          <p:cNvSpPr>
            <a:spLocks noGrp="1"/>
          </p:cNvSpPr>
          <p:nvPr>
            <p:ph type="body" sz="quarter" idx="14"/>
          </p:nvPr>
        </p:nvSpPr>
        <p:spPr/>
        <p:txBody>
          <a:bodyPr/>
          <a:lstStyle/>
          <a:p>
            <a:r>
              <a:rPr lang="en-US" dirty="0" smtClean="0"/>
              <a:t>6.1</a:t>
            </a:r>
            <a:endParaRPr lang="en-US" dirty="0"/>
          </a:p>
        </p:txBody>
      </p:sp>
      <p:sp>
        <p:nvSpPr>
          <p:cNvPr id="8" name="Content Placeholder 7"/>
          <p:cNvSpPr>
            <a:spLocks noGrp="1"/>
          </p:cNvSpPr>
          <p:nvPr>
            <p:ph sz="quarter" idx="15"/>
          </p:nvPr>
        </p:nvSpPr>
        <p:spPr/>
        <p:txBody>
          <a:bodyPr/>
          <a:lstStyle/>
          <a:p>
            <a:r>
              <a:rPr lang="en-US" dirty="0" smtClean="0"/>
              <a:t>Ethical Frameworks</a:t>
            </a:r>
          </a:p>
          <a:p>
            <a:r>
              <a:rPr lang="en-US" dirty="0" smtClean="0"/>
              <a:t>Ethics in the Corporate Environment</a:t>
            </a:r>
          </a:p>
          <a:p>
            <a:r>
              <a:rPr lang="en-US" dirty="0" smtClean="0"/>
              <a:t>Ethics and Information Technology</a:t>
            </a:r>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81000"/>
            <a:ext cx="2425267" cy="229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08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Ethical </a:t>
            </a:r>
            <a:r>
              <a:rPr lang="en-US" dirty="0" smtClean="0"/>
              <a:t>Frameworks</a:t>
            </a:r>
            <a:endParaRPr lang="en-US" dirty="0"/>
          </a:p>
        </p:txBody>
      </p:sp>
      <p:sp>
        <p:nvSpPr>
          <p:cNvPr id="6" name="Content Placeholder 5"/>
          <p:cNvSpPr>
            <a:spLocks noGrp="1"/>
          </p:cNvSpPr>
          <p:nvPr>
            <p:ph sz="quarter" idx="15"/>
          </p:nvPr>
        </p:nvSpPr>
        <p:spPr/>
        <p:txBody>
          <a:bodyPr/>
          <a:lstStyle/>
          <a:p>
            <a:r>
              <a:rPr lang="en-US" dirty="0" smtClean="0"/>
              <a:t>Utilitarian Approach</a:t>
            </a:r>
          </a:p>
          <a:p>
            <a:r>
              <a:rPr lang="en-US" dirty="0" smtClean="0"/>
              <a:t>Rights Approach</a:t>
            </a:r>
          </a:p>
          <a:p>
            <a:r>
              <a:rPr lang="en-US" dirty="0" smtClean="0"/>
              <a:t>Fairness Approach</a:t>
            </a:r>
          </a:p>
          <a:p>
            <a:r>
              <a:rPr lang="en-US" dirty="0" smtClean="0"/>
              <a:t>Common Good Approach</a:t>
            </a:r>
          </a:p>
          <a:p>
            <a:r>
              <a:rPr lang="en-US" dirty="0" smtClean="0"/>
              <a:t>Five Steps of the General Ethical Framework</a:t>
            </a:r>
            <a:endParaRPr lang="en-US" dirty="0"/>
          </a:p>
        </p:txBody>
      </p:sp>
    </p:spTree>
    <p:extLst>
      <p:ext uri="{BB962C8B-B14F-4D97-AF65-F5344CB8AC3E}">
        <p14:creationId xmlns:p14="http://schemas.microsoft.com/office/powerpoint/2010/main" val="224454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Five Steps of the General Ethical </a:t>
            </a:r>
            <a:r>
              <a:rPr lang="en-US" dirty="0" smtClean="0"/>
              <a:t>Framework</a:t>
            </a:r>
            <a:endParaRPr lang="en-US" dirty="0"/>
          </a:p>
        </p:txBody>
      </p:sp>
      <p:sp>
        <p:nvSpPr>
          <p:cNvPr id="5" name="Content Placeholder 4"/>
          <p:cNvSpPr>
            <a:spLocks noGrp="1"/>
          </p:cNvSpPr>
          <p:nvPr>
            <p:ph sz="quarter" idx="15"/>
          </p:nvPr>
        </p:nvSpPr>
        <p:spPr/>
        <p:txBody>
          <a:bodyPr/>
          <a:lstStyle/>
          <a:p>
            <a:pPr marL="514350" indent="-514350">
              <a:buFont typeface="+mj-lt"/>
              <a:buAutoNum type="arabicPeriod"/>
            </a:pPr>
            <a:r>
              <a:rPr lang="en-US" dirty="0" smtClean="0"/>
              <a:t>Recognize the Issue</a:t>
            </a:r>
          </a:p>
          <a:p>
            <a:pPr marL="514350" indent="-514350">
              <a:buFont typeface="+mj-lt"/>
              <a:buAutoNum type="arabicPeriod"/>
            </a:pPr>
            <a:r>
              <a:rPr lang="en-US" dirty="0" smtClean="0"/>
              <a:t>Get the Facts</a:t>
            </a:r>
          </a:p>
          <a:p>
            <a:pPr marL="514350" indent="-514350">
              <a:buFont typeface="+mj-lt"/>
              <a:buAutoNum type="arabicPeriod"/>
            </a:pPr>
            <a:r>
              <a:rPr lang="en-US" dirty="0" smtClean="0"/>
              <a:t>Evaluate Alternative Actions</a:t>
            </a:r>
          </a:p>
          <a:p>
            <a:pPr marL="514350" indent="-514350">
              <a:buFont typeface="+mj-lt"/>
              <a:buAutoNum type="arabicPeriod"/>
            </a:pPr>
            <a:r>
              <a:rPr lang="en-US" dirty="0" smtClean="0"/>
              <a:t>Make a Decision and Test It</a:t>
            </a:r>
          </a:p>
          <a:p>
            <a:pPr marL="514350" indent="-514350">
              <a:buFont typeface="+mj-lt"/>
              <a:buAutoNum type="arabicPeriod"/>
            </a:pPr>
            <a:r>
              <a:rPr lang="en-US" dirty="0" smtClean="0"/>
              <a:t>Act and Reflect on the Outcome of Your Decision</a:t>
            </a:r>
            <a:endParaRPr lang="en-US" dirty="0"/>
          </a:p>
        </p:txBody>
      </p:sp>
    </p:spTree>
    <p:extLst>
      <p:ext uri="{BB962C8B-B14F-4D97-AF65-F5344CB8AC3E}">
        <p14:creationId xmlns:p14="http://schemas.microsoft.com/office/powerpoint/2010/main" val="390018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Ethics </a:t>
            </a:r>
            <a:r>
              <a:rPr lang="en-US" dirty="0"/>
              <a:t>in the Corporate </a:t>
            </a:r>
            <a:r>
              <a:rPr lang="en-US" dirty="0" smtClean="0"/>
              <a:t>Environment</a:t>
            </a:r>
            <a:endParaRPr lang="en-US" dirty="0"/>
          </a:p>
        </p:txBody>
      </p:sp>
      <p:sp>
        <p:nvSpPr>
          <p:cNvPr id="6" name="Content Placeholder 5"/>
          <p:cNvSpPr>
            <a:spLocks noGrp="1"/>
          </p:cNvSpPr>
          <p:nvPr>
            <p:ph sz="quarter" idx="15"/>
          </p:nvPr>
        </p:nvSpPr>
        <p:spPr/>
        <p:txBody>
          <a:bodyPr/>
          <a:lstStyle/>
          <a:p>
            <a:r>
              <a:rPr lang="en-US" dirty="0" smtClean="0"/>
              <a:t>Fundamental </a:t>
            </a:r>
            <a:br>
              <a:rPr lang="en-US" dirty="0" smtClean="0"/>
            </a:br>
            <a:r>
              <a:rPr lang="en-US" dirty="0" smtClean="0"/>
              <a:t>Tenets of Ethics</a:t>
            </a:r>
          </a:p>
          <a:p>
            <a:pPr lvl="1"/>
            <a:r>
              <a:rPr lang="en-US" dirty="0" smtClean="0"/>
              <a:t>Responsibility</a:t>
            </a:r>
          </a:p>
          <a:p>
            <a:pPr lvl="1"/>
            <a:r>
              <a:rPr lang="en-US" dirty="0" smtClean="0"/>
              <a:t>Accountability</a:t>
            </a:r>
          </a:p>
          <a:p>
            <a:pPr lvl="1"/>
            <a:r>
              <a:rPr lang="en-US" dirty="0" smtClean="0"/>
              <a:t>Liability</a:t>
            </a:r>
            <a:endParaRPr lang="en-US" dirty="0"/>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859" y="1981200"/>
            <a:ext cx="27336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19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’S ABOUT BUSINESS 6.1</a:t>
            </a:r>
            <a:endParaRPr lang="en-US" dirty="0"/>
          </a:p>
        </p:txBody>
      </p:sp>
      <p:sp>
        <p:nvSpPr>
          <p:cNvPr id="5" name="Subtitle 4"/>
          <p:cNvSpPr>
            <a:spLocks noGrp="1"/>
          </p:cNvSpPr>
          <p:nvPr>
            <p:ph sz="quarter" idx="16"/>
          </p:nvPr>
        </p:nvSpPr>
        <p:spPr/>
        <p:txBody>
          <a:bodyPr>
            <a:normAutofit lnSpcReduction="10000"/>
          </a:bodyPr>
          <a:lstStyle/>
          <a:p>
            <a:r>
              <a:rPr lang="en-US" dirty="0" smtClean="0"/>
              <a:t>Cheating Is Risky </a:t>
            </a:r>
            <a:br>
              <a:rPr lang="en-US" dirty="0" smtClean="0"/>
            </a:br>
            <a:r>
              <a:rPr lang="en-US" dirty="0" smtClean="0"/>
              <a:t>for Business </a:t>
            </a:r>
            <a:br>
              <a:rPr lang="en-US" dirty="0" smtClean="0"/>
            </a:br>
            <a:r>
              <a:rPr lang="en-US" dirty="0" smtClean="0"/>
              <a:t>Students</a:t>
            </a:r>
          </a:p>
          <a:p>
            <a:pPr lvl="1"/>
            <a:r>
              <a:rPr lang="en-US" dirty="0"/>
              <a:t>As the </a:t>
            </a:r>
            <a:r>
              <a:rPr lang="en-US" dirty="0" err="1"/>
              <a:t>Turnitin</a:t>
            </a:r>
            <a:r>
              <a:rPr lang="en-US" dirty="0"/>
              <a:t> database expands rapidly by incorporating a growing number of papers and essays, what will be the impact on subsequent papers submitted to it?</a:t>
            </a:r>
          </a:p>
          <a:p>
            <a:pPr lvl="1"/>
            <a:r>
              <a:rPr lang="en-US" dirty="0"/>
              <a:t>Discuss the ethical implications of writing a paper yourself that you know contains some plagiarized material and then using </a:t>
            </a:r>
            <a:r>
              <a:rPr lang="en-US" dirty="0" err="1"/>
              <a:t>Turnitin’s</a:t>
            </a:r>
            <a:r>
              <a:rPr lang="en-US" dirty="0"/>
              <a:t> service yourself.</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471504"/>
            <a:ext cx="2419350" cy="1728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020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21457</TotalTime>
  <Words>1492</Words>
  <Application>Microsoft Office PowerPoint</Application>
  <PresentationFormat>On-screen Show (4:3)</PresentationFormat>
  <Paragraphs>147</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618</cp:revision>
  <dcterms:created xsi:type="dcterms:W3CDTF">2013-08-07T23:49:12Z</dcterms:created>
  <dcterms:modified xsi:type="dcterms:W3CDTF">2014-10-22T11:58:06Z</dcterms:modified>
</cp:coreProperties>
</file>