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84" r:id="rId2"/>
    <p:sldId id="386" r:id="rId3"/>
    <p:sldId id="387" r:id="rId4"/>
    <p:sldId id="391" r:id="rId5"/>
    <p:sldId id="388" r:id="rId6"/>
    <p:sldId id="389" r:id="rId7"/>
    <p:sldId id="737" r:id="rId8"/>
    <p:sldId id="394" r:id="rId9"/>
    <p:sldId id="738" r:id="rId10"/>
    <p:sldId id="740" r:id="rId11"/>
    <p:sldId id="804" r:id="rId12"/>
    <p:sldId id="741" r:id="rId13"/>
    <p:sldId id="742" r:id="rId14"/>
    <p:sldId id="805" r:id="rId15"/>
    <p:sldId id="806" r:id="rId16"/>
    <p:sldId id="396" r:id="rId17"/>
    <p:sldId id="743" r:id="rId18"/>
    <p:sldId id="751" r:id="rId19"/>
    <p:sldId id="752" r:id="rId20"/>
    <p:sldId id="763" r:id="rId21"/>
    <p:sldId id="764" r:id="rId22"/>
    <p:sldId id="390" r:id="rId23"/>
    <p:sldId id="753" r:id="rId24"/>
    <p:sldId id="392" r:id="rId25"/>
    <p:sldId id="395" r:id="rId26"/>
    <p:sldId id="807" r:id="rId27"/>
    <p:sldId id="766" r:id="rId28"/>
    <p:sldId id="767" r:id="rId29"/>
    <p:sldId id="768" r:id="rId30"/>
    <p:sldId id="397" r:id="rId31"/>
    <p:sldId id="808" r:id="rId32"/>
    <p:sldId id="756" r:id="rId33"/>
    <p:sldId id="757" r:id="rId34"/>
    <p:sldId id="759" r:id="rId35"/>
    <p:sldId id="809" r:id="rId36"/>
    <p:sldId id="810" r:id="rId37"/>
    <p:sldId id="811" r:id="rId38"/>
    <p:sldId id="812" r:id="rId39"/>
    <p:sldId id="393" r:id="rId40"/>
    <p:sldId id="761" r:id="rId41"/>
    <p:sldId id="762" r:id="rId42"/>
    <p:sldId id="76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9900FF"/>
    <a:srgbClr val="6600FF"/>
    <a:srgbClr val="6600CC"/>
    <a:srgbClr val="FF9900"/>
    <a:srgbClr val="000099"/>
    <a:srgbClr val="0000CC"/>
    <a:srgbClr val="00CCFF"/>
    <a:srgbClr val="CC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4" autoAdjust="0"/>
    <p:restoredTop sz="77143" autoAdjust="0"/>
  </p:normalViewPr>
  <p:slideViewPr>
    <p:cSldViewPr>
      <p:cViewPr varScale="1">
        <p:scale>
          <a:sx n="59" d="100"/>
          <a:sy n="59" d="100"/>
        </p:scale>
        <p:origin x="-1614" y="-90"/>
      </p:cViewPr>
      <p:guideLst>
        <p:guide orient="horz" pos="2160"/>
        <p:guide pos="2880"/>
      </p:guideLst>
    </p:cSldViewPr>
  </p:slideViewPr>
  <p:outlineViewPr>
    <p:cViewPr>
      <p:scale>
        <a:sx n="33" d="100"/>
        <a:sy n="33" d="100"/>
      </p:scale>
      <p:origin x="0" y="141348"/>
    </p:cViewPr>
  </p:outlineViewPr>
  <p:notesTextViewPr>
    <p:cViewPr>
      <p:scale>
        <a:sx n="1" d="1"/>
        <a:sy n="1" d="1"/>
      </p:scale>
      <p:origin x="0" y="0"/>
    </p:cViewPr>
  </p:notesTextViewPr>
  <p:sorterViewPr>
    <p:cViewPr>
      <p:scale>
        <a:sx n="100" d="100"/>
        <a:sy n="100" d="100"/>
      </p:scale>
      <p:origin x="0" y="720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B6D6B-9C86-499A-A636-38829A5F60B2}" type="datetimeFigureOut">
              <a:rPr lang="en-US" smtClean="0"/>
              <a:t>10/22/2014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41C25-7A1F-47FB-B705-003A328B9163}" type="slidenum">
              <a:rPr lang="en-US" smtClean="0"/>
              <a:t>‹#›</a:t>
            </a:fld>
            <a:endParaRPr lang="en-US"/>
          </a:p>
        </p:txBody>
      </p:sp>
    </p:spTree>
    <p:extLst>
      <p:ext uri="{BB962C8B-B14F-4D97-AF65-F5344CB8AC3E}">
        <p14:creationId xmlns:p14="http://schemas.microsoft.com/office/powerpoint/2010/main" val="425230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Security: </a:t>
            </a:r>
            <a:r>
              <a:rPr lang="en-US" dirty="0" smtClean="0"/>
              <a:t>the degree of protection against criminal activity, danger, damage, and/or loss.</a:t>
            </a:r>
          </a:p>
          <a:p>
            <a:r>
              <a:rPr lang="en-US" b="1" dirty="0" smtClean="0"/>
              <a:t>Information Security: </a:t>
            </a:r>
            <a:r>
              <a:rPr lang="en-US" dirty="0" smtClean="0"/>
              <a:t>all of the processes and policies designed to protect an organization’s information and information systems (IS) from unauthorized access, use, disclosure, disruption, modification, or destruction.</a:t>
            </a:r>
          </a:p>
          <a:p>
            <a:r>
              <a:rPr lang="en-US" b="1" dirty="0" smtClean="0"/>
              <a:t>Threat: </a:t>
            </a:r>
            <a:r>
              <a:rPr lang="en-US" dirty="0" smtClean="0"/>
              <a:t>any danger to which a system may be exposed. </a:t>
            </a:r>
          </a:p>
          <a:p>
            <a:r>
              <a:rPr lang="en-US" b="1" dirty="0" smtClean="0"/>
              <a:t>Exposure: </a:t>
            </a:r>
            <a:r>
              <a:rPr lang="en-US" dirty="0" smtClean="0"/>
              <a:t>of an information resource is the harm, loss, or damage that can result if a threat compromises that resource.</a:t>
            </a:r>
          </a:p>
          <a:p>
            <a:r>
              <a:rPr lang="en-US" b="1" dirty="0" smtClean="0"/>
              <a:t>Vulnerability: </a:t>
            </a:r>
            <a:r>
              <a:rPr lang="en-US" dirty="0" smtClean="0"/>
              <a:t>the possibility that the system will be harmed by a threat.</a:t>
            </a:r>
          </a:p>
          <a:p>
            <a:r>
              <a:rPr lang="en-US" b="1" dirty="0" smtClean="0"/>
              <a:t>Cybercrime: </a:t>
            </a:r>
            <a:r>
              <a:rPr lang="en-US" dirty="0" smtClean="0"/>
              <a:t>refers to illegal activities conducted over computer networks, particularly the Internet. </a:t>
            </a:r>
            <a:r>
              <a:rPr lang="en-US" dirty="0" err="1" smtClean="0"/>
              <a:t>iDefense</a:t>
            </a:r>
            <a:r>
              <a:rPr lang="en-US" dirty="0" smtClean="0"/>
              <a:t> (http://labs.idefense.com), a company that specializes in providing security information to governments and Fortune 500 companies, maintains that groups of well-organized criminal organizations have taken control of a global </a:t>
            </a:r>
            <a:r>
              <a:rPr lang="en-US" dirty="0" err="1" smtClean="0"/>
              <a:t>billiondollar</a:t>
            </a:r>
            <a:r>
              <a:rPr lang="en-US" dirty="0" smtClean="0"/>
              <a:t> crime network.</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6</a:t>
            </a:fld>
            <a:endParaRPr lang="en-US"/>
          </a:p>
        </p:txBody>
      </p:sp>
    </p:spTree>
    <p:extLst>
      <p:ext uri="{BB962C8B-B14F-4D97-AF65-F5344CB8AC3E}">
        <p14:creationId xmlns:p14="http://schemas.microsoft.com/office/powerpoint/2010/main" val="4014053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b="1" dirty="0" smtClean="0"/>
              <a:t>.  Alien Software: </a:t>
            </a:r>
            <a:r>
              <a:rPr lang="en-US" dirty="0" smtClean="0"/>
              <a:t>clandestine soft ware that is installed on your computer through duplicitous methods.</a:t>
            </a:r>
          </a:p>
          <a:p>
            <a:pPr marL="628650" lvl="1" indent="-171450">
              <a:buFont typeface="Arial" panose="020B0604020202020204" pitchFamily="34" charset="0"/>
              <a:buChar char="•"/>
            </a:pPr>
            <a:r>
              <a:rPr lang="en-US" b="1" i="1" dirty="0" smtClean="0"/>
              <a:t>Adware: </a:t>
            </a:r>
            <a:r>
              <a:rPr lang="en-US" dirty="0" smtClean="0"/>
              <a:t>software that causes pop-up advertisements to appear on your screen.</a:t>
            </a:r>
          </a:p>
          <a:p>
            <a:pPr marL="628650" lvl="1" indent="-171450">
              <a:buFont typeface="Arial" panose="020B0604020202020204" pitchFamily="34" charset="0"/>
              <a:buChar char="•"/>
            </a:pPr>
            <a:r>
              <a:rPr lang="en-US" b="1" i="1" dirty="0" smtClean="0"/>
              <a:t>Spyware: </a:t>
            </a:r>
            <a:r>
              <a:rPr lang="en-US" dirty="0" smtClean="0"/>
              <a:t>soft ware that collects personal information about users without their consent. Two common types of spyware are keystroke loggers and screen scrapers.</a:t>
            </a:r>
          </a:p>
          <a:p>
            <a:pPr marL="628650" lvl="1" indent="-171450">
              <a:buFont typeface="Arial" panose="020B0604020202020204" pitchFamily="34" charset="0"/>
              <a:buChar char="•"/>
            </a:pPr>
            <a:r>
              <a:rPr lang="en-US" b="1" i="1" dirty="0" err="1" smtClean="0"/>
              <a:t>Spamware</a:t>
            </a:r>
            <a:r>
              <a:rPr lang="en-US" b="1" i="1" dirty="0" smtClean="0"/>
              <a:t>: </a:t>
            </a:r>
            <a:r>
              <a:rPr lang="en-US" dirty="0" err="1" smtClean="0"/>
              <a:t>pestware</a:t>
            </a:r>
            <a:r>
              <a:rPr lang="en-US" dirty="0" smtClean="0"/>
              <a:t> that uses your computer as a launch pad for spammers.</a:t>
            </a:r>
          </a:p>
          <a:p>
            <a:pPr marL="628650" lvl="1" indent="-171450">
              <a:buFont typeface="Arial" panose="020B0604020202020204" pitchFamily="34" charset="0"/>
              <a:buChar char="•"/>
            </a:pPr>
            <a:r>
              <a:rPr lang="en-US" b="1" i="1" dirty="0" smtClean="0"/>
              <a:t>Spam: </a:t>
            </a:r>
            <a:r>
              <a:rPr lang="en-US" dirty="0" smtClean="0"/>
              <a:t>unsolicited e-mail, usually advertising for products and services</a:t>
            </a:r>
          </a:p>
          <a:p>
            <a:pPr marL="628650" lvl="1" indent="-171450">
              <a:buFont typeface="Arial" panose="020B0604020202020204" pitchFamily="34" charset="0"/>
              <a:buChar char="•"/>
            </a:pPr>
            <a:r>
              <a:rPr lang="en-US" b="1" i="1" dirty="0" smtClean="0"/>
              <a:t>Cookies: </a:t>
            </a:r>
            <a:r>
              <a:rPr lang="en-US" dirty="0" smtClean="0"/>
              <a:t>small amounts of information that Web sites store on your computer, temporarily or more or less permanently</a:t>
            </a:r>
            <a:endParaRPr lang="en-US" b="1"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t>23</a:t>
            </a:fld>
            <a:endParaRPr lang="en-US"/>
          </a:p>
        </p:txBody>
      </p:sp>
    </p:spTree>
    <p:extLst>
      <p:ext uri="{BB962C8B-B14F-4D97-AF65-F5344CB8AC3E}">
        <p14:creationId xmlns:p14="http://schemas.microsoft.com/office/powerpoint/2010/main" val="3092729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Risk: </a:t>
            </a:r>
            <a:r>
              <a:rPr lang="en-US" dirty="0" smtClean="0"/>
              <a:t>the probability that a threat will impact an information resource. </a:t>
            </a:r>
          </a:p>
          <a:p>
            <a:r>
              <a:rPr lang="en-US" b="1" dirty="0" smtClean="0"/>
              <a:t>Risk Management: </a:t>
            </a:r>
            <a:r>
              <a:rPr lang="en-US" dirty="0" smtClean="0"/>
              <a:t>identifies, controls, and minimizes the impact of threats. In other words, risk management seeks to reduce risk to acceptable levels. </a:t>
            </a:r>
          </a:p>
          <a:p>
            <a:r>
              <a:rPr lang="en-US" b="1" dirty="0" smtClean="0"/>
              <a:t>Risk Analyses: </a:t>
            </a:r>
            <a:r>
              <a:rPr lang="en-US" dirty="0" smtClean="0"/>
              <a:t>ensures IS security programs are cost effective. </a:t>
            </a:r>
          </a:p>
          <a:p>
            <a:r>
              <a:rPr lang="en-US" b="1" dirty="0" smtClean="0"/>
              <a:t>Risk Mitigation: </a:t>
            </a:r>
            <a:r>
              <a:rPr lang="en-US" dirty="0" smtClean="0"/>
              <a:t>the organization takes concrete actions against risks</a:t>
            </a:r>
            <a:r>
              <a:rPr lang="en-US" baseline="0" dirty="0" smtClean="0"/>
              <a:t> which has two functions: </a:t>
            </a:r>
            <a:endParaRPr lang="en-US" dirty="0" smtClean="0"/>
          </a:p>
          <a:p>
            <a:pPr marL="228600" indent="-228600">
              <a:buFont typeface="+mj-lt"/>
              <a:buAutoNum type="arabicPeriod"/>
            </a:pPr>
            <a:r>
              <a:rPr lang="en-US" dirty="0" smtClean="0"/>
              <a:t>implementing controls to prevent identified threats from occurring</a:t>
            </a:r>
          </a:p>
          <a:p>
            <a:pPr marL="228600" indent="-228600">
              <a:buFont typeface="+mj-lt"/>
              <a:buAutoNum type="arabicPeriod"/>
            </a:pPr>
            <a:r>
              <a:rPr lang="en-US" dirty="0" smtClean="0"/>
              <a:t>developing a means of recovery if the threat becomes a reality</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25</a:t>
            </a:fld>
            <a:endParaRPr lang="en-US"/>
          </a:p>
        </p:txBody>
      </p:sp>
    </p:spTree>
    <p:extLst>
      <p:ext uri="{BB962C8B-B14F-4D97-AF65-F5344CB8AC3E}">
        <p14:creationId xmlns:p14="http://schemas.microsoft.com/office/powerpoint/2010/main" val="1526886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Risk Management: </a:t>
            </a:r>
            <a:r>
              <a:rPr lang="en-US" dirty="0" smtClean="0"/>
              <a:t>identifies, controls, and minimizes the impact of threats. In other words, risk management seeks to reduce risk to acceptable levels. </a:t>
            </a:r>
          </a:p>
          <a:p>
            <a:endParaRPr lang="en-US" b="1" dirty="0" smtClean="0"/>
          </a:p>
          <a:p>
            <a:r>
              <a:rPr lang="en-US" b="1" dirty="0" smtClean="0"/>
              <a:t>Three Processes of Risk management:</a:t>
            </a:r>
          </a:p>
          <a:p>
            <a:pPr marL="228600" indent="-228600">
              <a:buFont typeface="+mj-lt"/>
              <a:buAutoNum type="arabicPeriod"/>
            </a:pPr>
            <a:r>
              <a:rPr lang="en-US" dirty="0" smtClean="0"/>
              <a:t>risk analysis</a:t>
            </a:r>
          </a:p>
          <a:p>
            <a:pPr marL="228600" indent="-228600">
              <a:buFont typeface="+mj-lt"/>
              <a:buAutoNum type="arabicPeriod"/>
            </a:pPr>
            <a:r>
              <a:rPr lang="en-US" dirty="0" smtClean="0"/>
              <a:t>risk mitigation</a:t>
            </a:r>
          </a:p>
          <a:p>
            <a:pPr marL="228600" indent="-228600">
              <a:buFont typeface="+mj-lt"/>
              <a:buAutoNum type="arabicPeriod"/>
            </a:pPr>
            <a:r>
              <a:rPr lang="en-US" dirty="0" smtClean="0"/>
              <a:t>controls evaluation</a:t>
            </a:r>
          </a:p>
          <a:p>
            <a:endParaRPr lang="en-US" dirty="0" smtClean="0"/>
          </a:p>
          <a:p>
            <a:endParaRPr lang="en-US" dirty="0" smtClean="0"/>
          </a:p>
          <a:p>
            <a:r>
              <a:rPr lang="en-US" dirty="0" smtClean="0"/>
              <a:t>Risk Analyses: ensures IS security programs are cost effective. </a:t>
            </a:r>
          </a:p>
          <a:p>
            <a:endParaRPr lang="en-US" dirty="0" smtClean="0"/>
          </a:p>
          <a:p>
            <a:r>
              <a:rPr lang="en-US" dirty="0" smtClean="0"/>
              <a:t>Three Steps of Risk Analysis:</a:t>
            </a:r>
          </a:p>
          <a:p>
            <a:r>
              <a:rPr lang="en-US" dirty="0" smtClean="0"/>
              <a:t>assessing the value of each asset being protected</a:t>
            </a:r>
          </a:p>
          <a:p>
            <a:r>
              <a:rPr lang="en-US" dirty="0" smtClean="0"/>
              <a:t>estimating the probability that each asset will be compromised</a:t>
            </a:r>
          </a:p>
          <a:p>
            <a:r>
              <a:rPr lang="en-US" dirty="0" smtClean="0"/>
              <a:t>comparing the probable costs of the asset’s being compromised with the costs of protecting that asset</a:t>
            </a:r>
          </a:p>
          <a:p>
            <a:endParaRPr lang="en-US" dirty="0" smtClean="0"/>
          </a:p>
          <a:p>
            <a:endParaRPr lang="en-US" dirty="0" smtClean="0"/>
          </a:p>
          <a:p>
            <a:r>
              <a:rPr lang="en-US" dirty="0" smtClean="0"/>
              <a:t>In risk mitigation, the organization takes concrete actions against risks. Risk mitigation</a:t>
            </a:r>
          </a:p>
          <a:p>
            <a:r>
              <a:rPr lang="en-US" dirty="0" smtClean="0"/>
              <a:t>has two functions: (1) implementing controls to prevent </a:t>
            </a:r>
            <a:r>
              <a:rPr lang="en-US" dirty="0" err="1" smtClean="0"/>
              <a:t>identifi</a:t>
            </a:r>
            <a:r>
              <a:rPr lang="en-US" dirty="0" smtClean="0"/>
              <a:t> </a:t>
            </a:r>
            <a:r>
              <a:rPr lang="en-US" dirty="0" err="1" smtClean="0"/>
              <a:t>ed</a:t>
            </a:r>
            <a:r>
              <a:rPr lang="en-US" dirty="0" smtClean="0"/>
              <a:t> threats from occurring,</a:t>
            </a:r>
          </a:p>
          <a:p>
            <a:r>
              <a:rPr lang="en-US" dirty="0" smtClean="0"/>
              <a:t>and (2) developing a means of recovery if the threat becomes a reality. </a:t>
            </a:r>
            <a:r>
              <a:rPr lang="en-US" dirty="0" err="1" smtClean="0"/>
              <a:t>Th</a:t>
            </a:r>
            <a:r>
              <a:rPr lang="en-US" dirty="0" smtClean="0"/>
              <a:t> ere are several</a:t>
            </a:r>
          </a:p>
          <a:p>
            <a:r>
              <a:rPr lang="en-US" dirty="0" smtClean="0"/>
              <a:t>risk mitigation strategies that organizations can adopt. </a:t>
            </a:r>
            <a:r>
              <a:rPr lang="en-US" dirty="0" err="1" smtClean="0"/>
              <a:t>Th</a:t>
            </a:r>
            <a:r>
              <a:rPr lang="en-US" dirty="0" smtClean="0"/>
              <a:t> e three most common are risk</a:t>
            </a:r>
          </a:p>
          <a:p>
            <a:r>
              <a:rPr lang="en-US" dirty="0" smtClean="0"/>
              <a:t>acceptance, risk limitation, and risk transference.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27</a:t>
            </a:fld>
            <a:endParaRPr lang="en-US"/>
          </a:p>
        </p:txBody>
      </p:sp>
    </p:spTree>
    <p:extLst>
      <p:ext uri="{BB962C8B-B14F-4D97-AF65-F5344CB8AC3E}">
        <p14:creationId xmlns:p14="http://schemas.microsoft.com/office/powerpoint/2010/main" val="66343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Risk Analyses: </a:t>
            </a:r>
            <a:r>
              <a:rPr lang="en-US" dirty="0" smtClean="0"/>
              <a:t>ensures IS security programs are cost effective. </a:t>
            </a:r>
          </a:p>
          <a:p>
            <a:endParaRPr lang="en-US" b="1" dirty="0" smtClean="0"/>
          </a:p>
          <a:p>
            <a:r>
              <a:rPr lang="en-US" b="1" dirty="0" smtClean="0"/>
              <a:t>Three Steps of Risk Analysis:</a:t>
            </a:r>
          </a:p>
          <a:p>
            <a:pPr marL="228600" indent="-228600">
              <a:buFont typeface="+mj-lt"/>
              <a:buAutoNum type="arabicPeriod"/>
            </a:pPr>
            <a:r>
              <a:rPr lang="en-US" dirty="0" smtClean="0"/>
              <a:t>assessing the value of each asset being protected</a:t>
            </a:r>
          </a:p>
          <a:p>
            <a:pPr marL="228600" indent="-228600">
              <a:buFont typeface="+mj-lt"/>
              <a:buAutoNum type="arabicPeriod"/>
            </a:pPr>
            <a:r>
              <a:rPr lang="en-US" dirty="0" smtClean="0"/>
              <a:t>estimating the probability that each asset will be compromised</a:t>
            </a:r>
          </a:p>
          <a:p>
            <a:pPr marL="228600" indent="-228600">
              <a:buFont typeface="+mj-lt"/>
              <a:buAutoNum type="arabicPeriod"/>
            </a:pPr>
            <a:r>
              <a:rPr lang="en-US" dirty="0" smtClean="0"/>
              <a:t>comparing the probable costs of the asset’s being compromised with the costs of protecting that asset</a:t>
            </a:r>
          </a:p>
        </p:txBody>
      </p:sp>
      <p:sp>
        <p:nvSpPr>
          <p:cNvPr id="4" name="Slide Number Placeholder 3"/>
          <p:cNvSpPr>
            <a:spLocks noGrp="1"/>
          </p:cNvSpPr>
          <p:nvPr>
            <p:ph type="sldNum" sz="quarter" idx="10"/>
          </p:nvPr>
        </p:nvSpPr>
        <p:spPr/>
        <p:txBody>
          <a:bodyPr/>
          <a:lstStyle/>
          <a:p>
            <a:fld id="{2CF41C25-7A1F-47FB-B705-003A328B9163}" type="slidenum">
              <a:rPr lang="en-US" smtClean="0"/>
              <a:t>28</a:t>
            </a:fld>
            <a:endParaRPr lang="en-US"/>
          </a:p>
        </p:txBody>
      </p:sp>
    </p:spTree>
    <p:extLst>
      <p:ext uri="{BB962C8B-B14F-4D97-AF65-F5344CB8AC3E}">
        <p14:creationId xmlns:p14="http://schemas.microsoft.com/office/powerpoint/2010/main" val="66343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Risk Mitigation: </a:t>
            </a:r>
            <a:r>
              <a:rPr lang="en-US" dirty="0" smtClean="0"/>
              <a:t>the organization takes concrete actions against risks</a:t>
            </a:r>
            <a:r>
              <a:rPr lang="en-US" baseline="0" dirty="0" smtClean="0"/>
              <a:t> which has two functions: </a:t>
            </a:r>
            <a:endParaRPr lang="en-US" dirty="0" smtClean="0"/>
          </a:p>
          <a:p>
            <a:pPr marL="228600" indent="-228600">
              <a:buFont typeface="+mj-lt"/>
              <a:buAutoNum type="arabicPeriod"/>
            </a:pPr>
            <a:r>
              <a:rPr lang="en-US" dirty="0" smtClean="0"/>
              <a:t>implementing controls to prevent identified threats from occurring</a:t>
            </a:r>
          </a:p>
          <a:p>
            <a:pPr marL="228600" indent="-228600">
              <a:buFont typeface="+mj-lt"/>
              <a:buAutoNum type="arabicPeriod"/>
            </a:pPr>
            <a:r>
              <a:rPr lang="en-US" dirty="0" smtClean="0"/>
              <a:t>developing a means of recovery if the threat becomes a reality</a:t>
            </a:r>
          </a:p>
          <a:p>
            <a:r>
              <a:rPr lang="en-US" b="1" dirty="0" smtClean="0"/>
              <a:t>----------------------</a:t>
            </a:r>
          </a:p>
          <a:p>
            <a:r>
              <a:rPr lang="en-US" b="1" dirty="0" smtClean="0"/>
              <a:t>Risk acceptance: </a:t>
            </a:r>
            <a:r>
              <a:rPr lang="en-US" dirty="0" smtClean="0"/>
              <a:t>Accept the potential risk, continue operating with no controls, and absorb any damages that occur.</a:t>
            </a:r>
          </a:p>
          <a:p>
            <a:r>
              <a:rPr lang="en-US" b="1" dirty="0" smtClean="0"/>
              <a:t>Risk limitation: </a:t>
            </a:r>
            <a:r>
              <a:rPr lang="en-US" dirty="0" smtClean="0"/>
              <a:t>Limit the risk by implementing controls that minimize the impact of the threat.</a:t>
            </a:r>
          </a:p>
          <a:p>
            <a:r>
              <a:rPr lang="en-US" b="1" dirty="0" smtClean="0"/>
              <a:t>Risk transference: </a:t>
            </a:r>
            <a:r>
              <a:rPr lang="en-US" dirty="0" smtClean="0"/>
              <a:t>Transfer the risk by using other means to compensate for the loss, such as by purchasing insurance.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29</a:t>
            </a:fld>
            <a:endParaRPr lang="en-US"/>
          </a:p>
        </p:txBody>
      </p:sp>
    </p:spTree>
    <p:extLst>
      <p:ext uri="{BB962C8B-B14F-4D97-AF65-F5344CB8AC3E}">
        <p14:creationId xmlns:p14="http://schemas.microsoft.com/office/powerpoint/2010/main" val="663432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Physical Controls: </a:t>
            </a:r>
            <a:r>
              <a:rPr lang="en-US" dirty="0" smtClean="0"/>
              <a:t>prevent unauthorized individuals from gaining access to a company’s facilities. Common physical controls include walls, doors, fencing, gates, locks, badges, guards, and alarm systems.</a:t>
            </a:r>
          </a:p>
          <a:p>
            <a:r>
              <a:rPr lang="en-US" b="1" dirty="0" smtClean="0"/>
              <a:t>Access Controls: </a:t>
            </a:r>
            <a:r>
              <a:rPr lang="en-US" dirty="0" smtClean="0"/>
              <a:t>restrict unauthorized individuals from using information resources and involve two major functions: authentication and authorization.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Communication Controls (also called network controls): </a:t>
            </a:r>
            <a:r>
              <a:rPr lang="en-US" dirty="0" smtClean="0"/>
              <a:t>secure the movement of data across networks and consist of firewalls, anti-malware systems, whitelisting and blacklisting, encryption, virtual private networks (VPNs), secure socket layer (SSL), and employee monitoring systems.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30</a:t>
            </a:fld>
            <a:endParaRPr lang="en-US"/>
          </a:p>
        </p:txBody>
      </p:sp>
    </p:spTree>
    <p:extLst>
      <p:ext uri="{BB962C8B-B14F-4D97-AF65-F5344CB8AC3E}">
        <p14:creationId xmlns:p14="http://schemas.microsoft.com/office/powerpoint/2010/main" val="13962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Physical Controls: </a:t>
            </a:r>
            <a:r>
              <a:rPr lang="en-US" dirty="0" smtClean="0"/>
              <a:t>prevent unauthorized individuals from gaining access to a company’s facilities. Common physical controls include walls, doors, fencing, gates, locks, badges, guards, and alarm systems.</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32</a:t>
            </a:fld>
            <a:endParaRPr lang="en-US"/>
          </a:p>
        </p:txBody>
      </p:sp>
    </p:spTree>
    <p:extLst>
      <p:ext uri="{BB962C8B-B14F-4D97-AF65-F5344CB8AC3E}">
        <p14:creationId xmlns:p14="http://schemas.microsoft.com/office/powerpoint/2010/main" val="3852667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Access Controls: </a:t>
            </a:r>
            <a:r>
              <a:rPr lang="en-US" dirty="0" smtClean="0"/>
              <a:t>restrict unauthorized individuals from using information resources and involve two major functions: authentication and authorization.</a:t>
            </a:r>
          </a:p>
          <a:p>
            <a:r>
              <a:rPr lang="en-US" b="1" dirty="0" smtClean="0"/>
              <a:t>Authentication: </a:t>
            </a:r>
            <a:r>
              <a:rPr lang="en-US" dirty="0" smtClean="0"/>
              <a:t>confirms the identity of the person requiring access.</a:t>
            </a:r>
          </a:p>
          <a:p>
            <a:r>
              <a:rPr lang="en-US" b="1" dirty="0" smtClean="0"/>
              <a:t>Authorization: </a:t>
            </a:r>
            <a:r>
              <a:rPr lang="en-US" dirty="0" smtClean="0"/>
              <a:t>determines which actions, rights, or privileges the person has, based on his or her </a:t>
            </a:r>
            <a:r>
              <a:rPr lang="en-US" dirty="0" err="1" smtClean="0"/>
              <a:t>verifi</a:t>
            </a:r>
            <a:r>
              <a:rPr lang="en-US" dirty="0" smtClean="0"/>
              <a:t> </a:t>
            </a:r>
            <a:r>
              <a:rPr lang="en-US" dirty="0" err="1" smtClean="0"/>
              <a:t>ed</a:t>
            </a:r>
            <a:r>
              <a:rPr lang="en-US" dirty="0" smtClean="0"/>
              <a:t> identity. </a:t>
            </a:r>
          </a:p>
          <a:p>
            <a:endParaRPr lang="en-US" dirty="0" smtClean="0"/>
          </a:p>
          <a:p>
            <a:r>
              <a:rPr lang="en-US" b="1" dirty="0" smtClean="0"/>
              <a:t>Authentication:</a:t>
            </a:r>
          </a:p>
          <a:p>
            <a:pPr marL="171450" indent="-171450">
              <a:buFont typeface="Arial" panose="020B0604020202020204" pitchFamily="34" charset="0"/>
              <a:buChar char="•"/>
            </a:pPr>
            <a:r>
              <a:rPr lang="en-US" b="1" dirty="0" smtClean="0"/>
              <a:t>Something the user is: </a:t>
            </a:r>
            <a:r>
              <a:rPr lang="en-US" dirty="0" smtClean="0"/>
              <a:t>also known as biometrics, is an authentication method that examines a person’s innate physical characteristics (e.g., fingerprint scans, palm scans, retina scans, iris recognition, and facial recognition).</a:t>
            </a:r>
          </a:p>
          <a:p>
            <a:pPr marL="171450" indent="-171450">
              <a:buFont typeface="Arial" panose="020B0604020202020204" pitchFamily="34" charset="0"/>
              <a:buChar char="•"/>
            </a:pPr>
            <a:r>
              <a:rPr lang="en-US" b="1" dirty="0" smtClean="0"/>
              <a:t>Something the user has: </a:t>
            </a:r>
            <a:r>
              <a:rPr lang="en-US" dirty="0" smtClean="0"/>
              <a:t>is an authentication mechanism that includes regular </a:t>
            </a:r>
            <a:r>
              <a:rPr lang="en-US" dirty="0" err="1" smtClean="0"/>
              <a:t>identifi</a:t>
            </a:r>
            <a:r>
              <a:rPr lang="en-US" dirty="0" smtClean="0"/>
              <a:t> </a:t>
            </a:r>
            <a:r>
              <a:rPr lang="en-US" dirty="0" err="1" smtClean="0"/>
              <a:t>cation</a:t>
            </a:r>
            <a:r>
              <a:rPr lang="en-US" dirty="0" smtClean="0"/>
              <a:t> (ID) cards, smart ID cards, and tokens.</a:t>
            </a:r>
          </a:p>
          <a:p>
            <a:pPr marL="171450" indent="-171450">
              <a:buFont typeface="Arial" panose="020B0604020202020204" pitchFamily="34" charset="0"/>
              <a:buChar char="•"/>
            </a:pPr>
            <a:r>
              <a:rPr lang="en-US" b="1" dirty="0" smtClean="0"/>
              <a:t>Something the user does: </a:t>
            </a:r>
            <a:r>
              <a:rPr lang="en-US" dirty="0" smtClean="0"/>
              <a:t>is an authentication mechanism that includes voice and signature recognition. </a:t>
            </a:r>
          </a:p>
          <a:p>
            <a:pPr marL="171450" indent="-171450">
              <a:buFont typeface="Arial" panose="020B0604020202020204" pitchFamily="34" charset="0"/>
              <a:buChar char="•"/>
            </a:pPr>
            <a:r>
              <a:rPr lang="en-US" b="1" dirty="0" smtClean="0"/>
              <a:t>Something the user knows: </a:t>
            </a:r>
            <a:r>
              <a:rPr lang="en-US" dirty="0" smtClean="0"/>
              <a:t>is an authentication mechanism that includes passwords and passphrases.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33</a:t>
            </a:fld>
            <a:endParaRPr lang="en-US"/>
          </a:p>
        </p:txBody>
      </p:sp>
    </p:spTree>
    <p:extLst>
      <p:ext uri="{BB962C8B-B14F-4D97-AF65-F5344CB8AC3E}">
        <p14:creationId xmlns:p14="http://schemas.microsoft.com/office/powerpoint/2010/main" val="3852667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Communication Controls (also called network controls): </a:t>
            </a:r>
            <a:r>
              <a:rPr lang="en-US" dirty="0" smtClean="0"/>
              <a:t>secure the movement of data across networks and consist of firewalls, anti-malware systems, whitelisting and blacklisting, encryption, virtual private networks (VPNs), secure socket layer (SSL), and employee monitoring systems.</a:t>
            </a:r>
          </a:p>
          <a:p>
            <a:r>
              <a:rPr lang="en-US" b="1" dirty="0" smtClean="0"/>
              <a:t>Firewall: </a:t>
            </a:r>
            <a:r>
              <a:rPr lang="en-US" dirty="0" smtClean="0"/>
              <a:t>a system that prevents a specific type of information from moving between untrusted networks, such as the Internet, and private networks, such as your company’s network.</a:t>
            </a:r>
          </a:p>
          <a:p>
            <a:r>
              <a:rPr lang="en-US" b="1" dirty="0" smtClean="0"/>
              <a:t>Anti-malware Systems (or antivirus software): </a:t>
            </a:r>
            <a:r>
              <a:rPr lang="en-US" dirty="0" smtClean="0"/>
              <a:t>software packages that attempt to identify and eliminate viruses and worms, and other malicious software.</a:t>
            </a:r>
          </a:p>
          <a:p>
            <a:r>
              <a:rPr lang="en-US" b="1" dirty="0" smtClean="0"/>
              <a:t>Whitelisting: </a:t>
            </a:r>
            <a:r>
              <a:rPr lang="en-US" dirty="0" smtClean="0"/>
              <a:t>a process in which a company identifies the soft ware that it will allow to run on its computers and permits acceptable soft ware to run, and it either prevents any other soft ware from running or lets new soft ware run only in a quarantined environment until the company can verify its validity.</a:t>
            </a:r>
          </a:p>
          <a:p>
            <a:r>
              <a:rPr lang="en-US" b="1" dirty="0" smtClean="0"/>
              <a:t>Blacklist: </a:t>
            </a:r>
            <a:r>
              <a:rPr lang="en-US" dirty="0" smtClean="0"/>
              <a:t>includes certain types of software that are not allowed to run in the company environment.</a:t>
            </a:r>
          </a:p>
          <a:p>
            <a:r>
              <a:rPr lang="en-US" b="1" dirty="0" smtClean="0"/>
              <a:t>Encryption: </a:t>
            </a:r>
            <a:r>
              <a:rPr lang="en-US" dirty="0" smtClean="0"/>
              <a:t>the process of converting an original message into a form that cannot be read by anyone except the intended receiver.</a:t>
            </a:r>
          </a:p>
          <a:p>
            <a:r>
              <a:rPr lang="en-US" b="1" dirty="0" smtClean="0"/>
              <a:t>Virtual Private Network: </a:t>
            </a:r>
            <a:r>
              <a:rPr lang="en-US" dirty="0" smtClean="0"/>
              <a:t>a private network that uses a public network (usually the Internet) to connect users. VPNs essentially integrate the global connectivity of the Internet with the security of a private network and thereby extend the reach of the organization’s networks. VPNs are called virtual because they have no separate physical existence.</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34</a:t>
            </a:fld>
            <a:endParaRPr lang="en-US"/>
          </a:p>
        </p:txBody>
      </p:sp>
    </p:spTree>
    <p:extLst>
      <p:ext uri="{BB962C8B-B14F-4D97-AF65-F5344CB8AC3E}">
        <p14:creationId xmlns:p14="http://schemas.microsoft.com/office/powerpoint/2010/main" val="3852667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Firewall: </a:t>
            </a:r>
            <a:r>
              <a:rPr lang="en-US" dirty="0" smtClean="0"/>
              <a:t>a system that prevents a specific type of information from moving between untrusted networks, such as the Internet, and private networks, such as your company’s network.</a:t>
            </a:r>
          </a:p>
          <a:p>
            <a:r>
              <a:rPr lang="en-US" sz="1200" b="1" i="0" u="none" strike="noStrike" kern="1200" baseline="0" dirty="0" smtClean="0">
                <a:solidFill>
                  <a:schemeClr val="tx1"/>
                </a:solidFill>
                <a:latin typeface="+mn-lt"/>
                <a:ea typeface="+mn-ea"/>
                <a:cs typeface="+mn-cs"/>
              </a:rPr>
              <a:t>Demilitarized Zone (DMZ): </a:t>
            </a:r>
            <a:r>
              <a:rPr lang="en-US" sz="1200" b="0" i="0" u="none" strike="noStrike" kern="1200" baseline="0" dirty="0" smtClean="0">
                <a:solidFill>
                  <a:schemeClr val="tx1"/>
                </a:solidFill>
                <a:latin typeface="+mn-lt"/>
                <a:ea typeface="+mn-ea"/>
                <a:cs typeface="+mn-cs"/>
              </a:rPr>
              <a:t>located between the two firewalls. Messages from the Internet must first pass through the external firewall. If they conform to the defined security rules, they are then sent to company servers located in the DMZ.</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35</a:t>
            </a:fld>
            <a:endParaRPr lang="en-US"/>
          </a:p>
        </p:txBody>
      </p:sp>
    </p:spTree>
    <p:extLst>
      <p:ext uri="{BB962C8B-B14F-4D97-AF65-F5344CB8AC3E}">
        <p14:creationId xmlns:p14="http://schemas.microsoft.com/office/powerpoint/2010/main" val="154793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Unintentional Threats: </a:t>
            </a:r>
            <a:r>
              <a:rPr lang="en-US" sz="1200" b="0" i="0" u="none" strike="noStrike" kern="1200" baseline="0" dirty="0" smtClean="0">
                <a:solidFill>
                  <a:schemeClr val="tx1"/>
                </a:solidFill>
                <a:latin typeface="+mn-lt"/>
                <a:ea typeface="+mn-ea"/>
                <a:cs typeface="+mn-cs"/>
              </a:rPr>
              <a:t>acts performed without malicious intent that nevertheless represent a serious threat to information security.</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8</a:t>
            </a:fld>
            <a:endParaRPr lang="en-US"/>
          </a:p>
        </p:txBody>
      </p:sp>
    </p:spTree>
    <p:extLst>
      <p:ext uri="{BB962C8B-B14F-4D97-AF65-F5344CB8AC3E}">
        <p14:creationId xmlns:p14="http://schemas.microsoft.com/office/powerpoint/2010/main" val="37762530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Encryption: </a:t>
            </a:r>
            <a:r>
              <a:rPr lang="en-US" dirty="0" smtClean="0"/>
              <a:t>the process of converting an original message into a form that cannot be read by anyone except the intended receiver.</a:t>
            </a:r>
          </a:p>
          <a:p>
            <a:r>
              <a:rPr lang="en-US" b="1" dirty="0" smtClean="0"/>
              <a:t>Virtual Private Network: </a:t>
            </a:r>
            <a:r>
              <a:rPr lang="en-US" dirty="0" smtClean="0"/>
              <a:t>a private network that uses a public network (usually the Internet) to connect users. VPNs essentially integrate the global connectivity of the Internet with the security of a private network and thereby extend the reach of the organization’s networks. VPNs are called virtual because they have no separate physical existence.</a:t>
            </a:r>
          </a:p>
        </p:txBody>
      </p:sp>
      <p:sp>
        <p:nvSpPr>
          <p:cNvPr id="4" name="Slide Number Placeholder 3"/>
          <p:cNvSpPr>
            <a:spLocks noGrp="1"/>
          </p:cNvSpPr>
          <p:nvPr>
            <p:ph type="sldNum" sz="quarter" idx="10"/>
          </p:nvPr>
        </p:nvSpPr>
        <p:spPr/>
        <p:txBody>
          <a:bodyPr/>
          <a:lstStyle/>
          <a:p>
            <a:fld id="{2CF41C25-7A1F-47FB-B705-003A328B9163}" type="slidenum">
              <a:rPr lang="en-US" smtClean="0"/>
              <a:t>36</a:t>
            </a:fld>
            <a:endParaRPr lang="en-US"/>
          </a:p>
        </p:txBody>
      </p:sp>
    </p:spTree>
    <p:extLst>
      <p:ext uri="{BB962C8B-B14F-4D97-AF65-F5344CB8AC3E}">
        <p14:creationId xmlns:p14="http://schemas.microsoft.com/office/powerpoint/2010/main" val="909082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Business Continuity: </a:t>
            </a:r>
            <a:r>
              <a:rPr lang="en-US" dirty="0" smtClean="0"/>
              <a:t>the chain of events linking planning to protection and to recovery.</a:t>
            </a:r>
          </a:p>
          <a:p>
            <a:r>
              <a:rPr lang="en-US" b="1" dirty="0" smtClean="0"/>
              <a:t>Business Continuity Plan: </a:t>
            </a:r>
            <a:r>
              <a:rPr lang="en-US" dirty="0" smtClean="0"/>
              <a:t>purpose is to provide guidance to people who keep the business operating aft </a:t>
            </a:r>
            <a:r>
              <a:rPr lang="en-US" dirty="0" err="1" smtClean="0"/>
              <a:t>er</a:t>
            </a:r>
            <a:r>
              <a:rPr lang="en-US" dirty="0" smtClean="0"/>
              <a:t> a disaster occurs.</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40</a:t>
            </a:fld>
            <a:endParaRPr lang="en-US"/>
          </a:p>
        </p:txBody>
      </p:sp>
    </p:spTree>
    <p:extLst>
      <p:ext uri="{BB962C8B-B14F-4D97-AF65-F5344CB8AC3E}">
        <p14:creationId xmlns:p14="http://schemas.microsoft.com/office/powerpoint/2010/main" val="3852667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Audit: </a:t>
            </a:r>
            <a:r>
              <a:rPr lang="en-US" dirty="0" smtClean="0"/>
              <a:t>an examination of information systems, their inputs, outputs, and processing.</a:t>
            </a:r>
          </a:p>
          <a:p>
            <a:r>
              <a:rPr lang="en-US" b="1" dirty="0" smtClean="0"/>
              <a:t>Two Types of Auditors and Audits:</a:t>
            </a:r>
          </a:p>
          <a:p>
            <a:r>
              <a:rPr lang="en-US" dirty="0" smtClean="0"/>
              <a:t>Internal Audits</a:t>
            </a:r>
          </a:p>
          <a:p>
            <a:r>
              <a:rPr lang="en-US" dirty="0" smtClean="0"/>
              <a:t>External Audits</a:t>
            </a:r>
          </a:p>
          <a:p>
            <a:endParaRPr lang="en-US" dirty="0" smtClean="0"/>
          </a:p>
          <a:p>
            <a:r>
              <a:rPr lang="en-US" b="1" u="sng" dirty="0" smtClean="0"/>
              <a:t>IS auditing procedures fall into three categories:</a:t>
            </a:r>
          </a:p>
          <a:p>
            <a:r>
              <a:rPr lang="en-US" b="1" dirty="0" smtClean="0"/>
              <a:t>Auditing Around the Computer: </a:t>
            </a:r>
            <a:r>
              <a:rPr lang="en-US" dirty="0" smtClean="0"/>
              <a:t>means verifying processing by checking for known outputs using specific inputs. This approach is most effective for systems with limited outputs.</a:t>
            </a:r>
          </a:p>
          <a:p>
            <a:r>
              <a:rPr lang="en-US" b="1" dirty="0" smtClean="0"/>
              <a:t>Auditing Through the Computer: </a:t>
            </a:r>
            <a:r>
              <a:rPr lang="en-US" dirty="0" smtClean="0"/>
              <a:t>auditors check inputs, outputs, and processing. They review program logic, and they test the data contained within the system.</a:t>
            </a:r>
          </a:p>
          <a:p>
            <a:r>
              <a:rPr lang="en-US" b="1" dirty="0" smtClean="0"/>
              <a:t>Auditing With the Computer: </a:t>
            </a:r>
            <a:r>
              <a:rPr lang="en-US" dirty="0" smtClean="0"/>
              <a:t>means using a combination of client data, auditor soft ware, and client and auditor hardware. This approach enables the auditor to perform tasks such as simulating payroll program logic using live data.</a:t>
            </a:r>
          </a:p>
        </p:txBody>
      </p:sp>
      <p:sp>
        <p:nvSpPr>
          <p:cNvPr id="4" name="Slide Number Placeholder 3"/>
          <p:cNvSpPr>
            <a:spLocks noGrp="1"/>
          </p:cNvSpPr>
          <p:nvPr>
            <p:ph type="sldNum" sz="quarter" idx="10"/>
          </p:nvPr>
        </p:nvSpPr>
        <p:spPr/>
        <p:txBody>
          <a:bodyPr/>
          <a:lstStyle/>
          <a:p>
            <a:fld id="{2CF41C25-7A1F-47FB-B705-003A328B9163}" type="slidenum">
              <a:rPr lang="en-US" smtClean="0"/>
              <a:t>41</a:t>
            </a:fld>
            <a:endParaRPr lang="en-US"/>
          </a:p>
        </p:txBody>
      </p:sp>
    </p:spTree>
    <p:extLst>
      <p:ext uri="{BB962C8B-B14F-4D97-AF65-F5344CB8AC3E}">
        <p14:creationId xmlns:p14="http://schemas.microsoft.com/office/powerpoint/2010/main" val="3852667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IS auditing procedures fall into three categories:</a:t>
            </a:r>
          </a:p>
          <a:p>
            <a:r>
              <a:rPr lang="en-US" b="1" dirty="0" smtClean="0"/>
              <a:t>Auditing Around the Computer: </a:t>
            </a:r>
            <a:r>
              <a:rPr lang="en-US" dirty="0" smtClean="0"/>
              <a:t>means verifying processing by checking for known outputs using specific inputs. This approach is most effective for systems with limited outputs.</a:t>
            </a:r>
          </a:p>
          <a:p>
            <a:r>
              <a:rPr lang="en-US" b="1" dirty="0" smtClean="0"/>
              <a:t>Auditing Through the Computer: </a:t>
            </a:r>
            <a:r>
              <a:rPr lang="en-US" dirty="0" smtClean="0"/>
              <a:t>auditors check inputs, outputs, and processing. They review program logic, and they test the data contained within the system.</a:t>
            </a:r>
          </a:p>
          <a:p>
            <a:r>
              <a:rPr lang="en-US" b="1" dirty="0" smtClean="0"/>
              <a:t>Auditing With the Computer: </a:t>
            </a:r>
            <a:r>
              <a:rPr lang="en-US" dirty="0" smtClean="0"/>
              <a:t>means using a combination of client data, auditor soft ware, and client and auditor hardware. This approach enables the auditor to perform tasks such as simulating payroll program logic using live data.</a:t>
            </a:r>
          </a:p>
        </p:txBody>
      </p:sp>
      <p:sp>
        <p:nvSpPr>
          <p:cNvPr id="4" name="Slide Number Placeholder 3"/>
          <p:cNvSpPr>
            <a:spLocks noGrp="1"/>
          </p:cNvSpPr>
          <p:nvPr>
            <p:ph type="sldNum" sz="quarter" idx="10"/>
          </p:nvPr>
        </p:nvSpPr>
        <p:spPr/>
        <p:txBody>
          <a:bodyPr/>
          <a:lstStyle/>
          <a:p>
            <a:fld id="{2CF41C25-7A1F-47FB-B705-003A328B9163}" type="slidenum">
              <a:rPr lang="en-US" smtClean="0"/>
              <a:t>42</a:t>
            </a:fld>
            <a:endParaRPr lang="en-US"/>
          </a:p>
        </p:txBody>
      </p:sp>
    </p:spTree>
    <p:extLst>
      <p:ext uri="{BB962C8B-B14F-4D97-AF65-F5344CB8AC3E}">
        <p14:creationId xmlns:p14="http://schemas.microsoft.com/office/powerpoint/2010/main" val="2509710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Social Engineering: </a:t>
            </a:r>
            <a:r>
              <a:rPr lang="en-US" dirty="0" smtClean="0"/>
              <a:t>an attack in which the perpetrator uses social skills to trick or manipulate legitimate employees into providing confidential company information such as passwords. The most common example of social engineering occurs when the attacker impersonates someone else on the telephone, such as a company manager or an information systems employee.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15</a:t>
            </a:fld>
            <a:endParaRPr lang="en-US"/>
          </a:p>
        </p:txBody>
      </p:sp>
    </p:spTree>
    <p:extLst>
      <p:ext uri="{BB962C8B-B14F-4D97-AF65-F5344CB8AC3E}">
        <p14:creationId xmlns:p14="http://schemas.microsoft.com/office/powerpoint/2010/main" val="1369932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1" dirty="0" smtClean="0"/>
              <a:t>Espionage or Trespass: </a:t>
            </a:r>
            <a:r>
              <a:rPr lang="en-US" dirty="0" smtClean="0"/>
              <a:t>occurs when an unauthorized individual attempts to gain illegal access to organizational information.</a:t>
            </a:r>
          </a:p>
          <a:p>
            <a:pPr marL="228600" indent="-228600">
              <a:buFont typeface="+mj-lt"/>
              <a:buAutoNum type="arabicPeriod"/>
            </a:pPr>
            <a:r>
              <a:rPr lang="en-US" b="1" dirty="0" smtClean="0"/>
              <a:t>Information Extortion: </a:t>
            </a:r>
            <a:r>
              <a:rPr lang="en-US" dirty="0" smtClean="0"/>
              <a:t>occurs when an attacker either threatens to steal, or actually steals, information from a company. The perpetrator demands payment for not stealing the information, for returning stolen information, or for agreeing not to disclose the information.</a:t>
            </a:r>
          </a:p>
          <a:p>
            <a:pPr marL="228600" indent="-228600">
              <a:buFont typeface="+mj-lt"/>
              <a:buAutoNum type="arabicPeriod"/>
            </a:pPr>
            <a:r>
              <a:rPr lang="en-US" b="1" dirty="0" smtClean="0"/>
              <a:t>Sabotage and Vandalism: </a:t>
            </a:r>
            <a:r>
              <a:rPr lang="en-US" dirty="0" smtClean="0"/>
              <a:t>deliberate acts that involve defacing an organization’s Web site, potentially damaging the organization’s image and causing its customers to lose faith.</a:t>
            </a:r>
          </a:p>
          <a:p>
            <a:pPr marL="228600" indent="-228600">
              <a:buFont typeface="+mj-lt"/>
              <a:buAutoNum type="arabicPeriod"/>
            </a:pPr>
            <a:r>
              <a:rPr lang="en-US" b="1" dirty="0" smtClean="0"/>
              <a:t>Theft of Equipment or Information: </a:t>
            </a:r>
            <a:r>
              <a:rPr lang="en-US" dirty="0" smtClean="0"/>
              <a:t>Computing devices and storage devices are becoming smaller yet more powerful with vastly increased storage and as a result these devices are becoming easier to steal and easier for attackers to use to steal information.</a:t>
            </a:r>
          </a:p>
          <a:p>
            <a:pPr marL="685800" lvl="1" indent="-228600">
              <a:buFont typeface="Arial" panose="020B0604020202020204" pitchFamily="34" charset="0"/>
              <a:buChar char="•"/>
            </a:pPr>
            <a:r>
              <a:rPr lang="en-US" b="1" dirty="0" smtClean="0"/>
              <a:t>Dumpster Diving: </a:t>
            </a:r>
            <a:r>
              <a:rPr lang="en-US" dirty="0" smtClean="0"/>
              <a:t>rummaging through commercial or residential trash to fi </a:t>
            </a:r>
            <a:r>
              <a:rPr lang="en-US" dirty="0" err="1" smtClean="0"/>
              <a:t>nd</a:t>
            </a:r>
            <a:r>
              <a:rPr lang="en-US" dirty="0" smtClean="0"/>
              <a:t> discarded information.</a:t>
            </a:r>
          </a:p>
          <a:p>
            <a:pPr marL="228600" lvl="0" indent="-228600">
              <a:buFont typeface="+mj-lt"/>
              <a:buAutoNum type="arabicPeriod"/>
            </a:pPr>
            <a:r>
              <a:rPr lang="en-US" b="1" dirty="0" smtClean="0"/>
              <a:t>Identity Theft: </a:t>
            </a:r>
            <a:r>
              <a:rPr lang="en-US" dirty="0" smtClean="0"/>
              <a:t>is the deliberate assumption of another person’s identity, usually to gain access to his or her fi </a:t>
            </a:r>
            <a:r>
              <a:rPr lang="en-US" dirty="0" err="1" smtClean="0"/>
              <a:t>nancial</a:t>
            </a:r>
            <a:r>
              <a:rPr lang="en-US" dirty="0" smtClean="0"/>
              <a:t> information or to frame him or her for a crime.</a:t>
            </a:r>
          </a:p>
          <a:p>
            <a:pPr marL="228600" lvl="0" indent="-228600">
              <a:buFont typeface="+mj-lt"/>
              <a:buAutoNum type="arabicPeriod"/>
            </a:pPr>
            <a:r>
              <a:rPr lang="en-US" b="1" u="sng" dirty="0" smtClean="0"/>
              <a:t>Compromises to Intellectual Property:</a:t>
            </a:r>
          </a:p>
          <a:p>
            <a:r>
              <a:rPr lang="en-US" b="1" dirty="0" smtClean="0"/>
              <a:t>Trade Secret: </a:t>
            </a:r>
            <a:r>
              <a:rPr lang="en-US" dirty="0" smtClean="0"/>
              <a:t>an intellectual work, such as a business plan, that is a company secret and is not based on public information.</a:t>
            </a:r>
          </a:p>
          <a:p>
            <a:r>
              <a:rPr lang="en-US" b="1" dirty="0" smtClean="0"/>
              <a:t>Patent: </a:t>
            </a:r>
            <a:r>
              <a:rPr lang="en-US" dirty="0" smtClean="0"/>
              <a:t>an official document that grants the holder exclusive rights on an invention or a process for a </a:t>
            </a:r>
            <a:r>
              <a:rPr lang="en-US" dirty="0" err="1" smtClean="0"/>
              <a:t>specifi</a:t>
            </a:r>
            <a:r>
              <a:rPr lang="en-US" dirty="0" smtClean="0"/>
              <a:t> </a:t>
            </a:r>
            <a:r>
              <a:rPr lang="en-US" dirty="0" err="1" smtClean="0"/>
              <a:t>ed</a:t>
            </a:r>
            <a:r>
              <a:rPr lang="en-US" dirty="0" smtClean="0"/>
              <a:t> period of time.</a:t>
            </a:r>
          </a:p>
          <a:p>
            <a:r>
              <a:rPr lang="en-US" b="1" dirty="0" smtClean="0"/>
              <a:t>Copyright: </a:t>
            </a:r>
            <a:r>
              <a:rPr lang="en-US" dirty="0" smtClean="0"/>
              <a:t>a statutory grant that provides the creators or owners of intellectual property with ownership of the property, also for a designated period.</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Intellectual Property: </a:t>
            </a:r>
            <a:r>
              <a:rPr lang="en-US" dirty="0" smtClean="0"/>
              <a:t>the property created by individuals or corporations that is protected under trade secret, patent, and copyright laws.</a:t>
            </a:r>
          </a:p>
        </p:txBody>
      </p:sp>
      <p:sp>
        <p:nvSpPr>
          <p:cNvPr id="4" name="Slide Number Placeholder 3"/>
          <p:cNvSpPr>
            <a:spLocks noGrp="1"/>
          </p:cNvSpPr>
          <p:nvPr>
            <p:ph type="sldNum" sz="quarter" idx="10"/>
          </p:nvPr>
        </p:nvSpPr>
        <p:spPr/>
        <p:txBody>
          <a:bodyPr/>
          <a:lstStyle/>
          <a:p>
            <a:fld id="{2CF41C25-7A1F-47FB-B705-003A328B9163}" type="slidenum">
              <a:rPr lang="en-US" smtClean="0"/>
              <a:t>16</a:t>
            </a:fld>
            <a:endParaRPr lang="en-US"/>
          </a:p>
        </p:txBody>
      </p:sp>
    </p:spTree>
    <p:extLst>
      <p:ext uri="{BB962C8B-B14F-4D97-AF65-F5344CB8AC3E}">
        <p14:creationId xmlns:p14="http://schemas.microsoft.com/office/powerpoint/2010/main" val="14331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b="1" dirty="0" smtClean="0"/>
              <a:t>7.  Software Attacks</a:t>
            </a:r>
          </a:p>
          <a:p>
            <a:pPr marL="0" indent="0">
              <a:buFont typeface="+mj-lt"/>
              <a:buNone/>
            </a:pPr>
            <a:r>
              <a:rPr lang="en-US" b="1" dirty="0" smtClean="0"/>
              <a:t>8.  Alien Software: </a:t>
            </a:r>
            <a:r>
              <a:rPr lang="en-US" dirty="0" smtClean="0"/>
              <a:t>clandestine soft ware that is installed on your computer through duplicitous methods.</a:t>
            </a:r>
          </a:p>
          <a:p>
            <a:r>
              <a:rPr lang="en-US" b="1" dirty="0" smtClean="0"/>
              <a:t>9.  SCADA: </a:t>
            </a:r>
            <a:r>
              <a:rPr lang="en-US" dirty="0" smtClean="0"/>
              <a:t>refers to a large-scale, distributed measurement and control system. SCADA systems are used to monitor or to control chemical, physical, and transport processes such as those used in oil refineries, water and sewage treatment plants, electrical generators, and nuclear power plants.</a:t>
            </a:r>
          </a:p>
          <a:p>
            <a:r>
              <a:rPr lang="en-US" b="1" dirty="0" smtClean="0"/>
              <a:t>10.  </a:t>
            </a:r>
            <a:r>
              <a:rPr lang="en-US" b="1" dirty="0" err="1" smtClean="0"/>
              <a:t>Cyberterrorism</a:t>
            </a:r>
            <a:r>
              <a:rPr lang="en-US" b="1" dirty="0" smtClean="0"/>
              <a:t> and </a:t>
            </a:r>
            <a:r>
              <a:rPr lang="en-US" b="1" dirty="0" err="1" smtClean="0"/>
              <a:t>Cyberwarfare</a:t>
            </a:r>
            <a:r>
              <a:rPr lang="en-US" b="1" dirty="0" smtClean="0"/>
              <a:t>: </a:t>
            </a:r>
            <a:r>
              <a:rPr lang="en-US" dirty="0" smtClean="0"/>
              <a:t>refer to malicious acts in which attackers use a target’s computer systems, particularly via the Internet, to cause physical, real-world harm or severe disruption, often to carry out a political agenda.</a:t>
            </a:r>
          </a:p>
        </p:txBody>
      </p:sp>
      <p:sp>
        <p:nvSpPr>
          <p:cNvPr id="4" name="Slide Number Placeholder 3"/>
          <p:cNvSpPr>
            <a:spLocks noGrp="1"/>
          </p:cNvSpPr>
          <p:nvPr>
            <p:ph type="sldNum" sz="quarter" idx="10"/>
          </p:nvPr>
        </p:nvSpPr>
        <p:spPr/>
        <p:txBody>
          <a:bodyPr/>
          <a:lstStyle/>
          <a:p>
            <a:fld id="{2CF41C25-7A1F-47FB-B705-003A328B9163}" type="slidenum">
              <a:rPr lang="en-US" smtClean="0"/>
              <a:t>17</a:t>
            </a:fld>
            <a:endParaRPr lang="en-US"/>
          </a:p>
        </p:txBody>
      </p:sp>
    </p:spTree>
    <p:extLst>
      <p:ext uri="{BB962C8B-B14F-4D97-AF65-F5344CB8AC3E}">
        <p14:creationId xmlns:p14="http://schemas.microsoft.com/office/powerpoint/2010/main" val="4235252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b="1" u="sng" dirty="0" smtClean="0"/>
              <a:t>Compromises to Intellectual Property:</a:t>
            </a:r>
          </a:p>
          <a:p>
            <a:r>
              <a:rPr lang="en-US" b="1" dirty="0" smtClean="0"/>
              <a:t>Trade Secret: </a:t>
            </a:r>
            <a:r>
              <a:rPr lang="en-US" dirty="0" smtClean="0"/>
              <a:t>an intellectual work, such as a business plan, that is a company secret and is not based on public information.</a:t>
            </a:r>
          </a:p>
          <a:p>
            <a:r>
              <a:rPr lang="en-US" b="1" dirty="0" smtClean="0"/>
              <a:t>Patent: </a:t>
            </a:r>
            <a:r>
              <a:rPr lang="en-US" dirty="0" smtClean="0"/>
              <a:t>an official document that grants the holder exclusive rights on an invention or a process for a </a:t>
            </a:r>
            <a:r>
              <a:rPr lang="en-US" dirty="0" err="1" smtClean="0"/>
              <a:t>specifi</a:t>
            </a:r>
            <a:r>
              <a:rPr lang="en-US" dirty="0" smtClean="0"/>
              <a:t> </a:t>
            </a:r>
            <a:r>
              <a:rPr lang="en-US" dirty="0" err="1" smtClean="0"/>
              <a:t>ed</a:t>
            </a:r>
            <a:r>
              <a:rPr lang="en-US" dirty="0" smtClean="0"/>
              <a:t> period of time.</a:t>
            </a:r>
          </a:p>
          <a:p>
            <a:r>
              <a:rPr lang="en-US" b="1" dirty="0" smtClean="0"/>
              <a:t>Copyright: </a:t>
            </a:r>
            <a:r>
              <a:rPr lang="en-US" dirty="0" smtClean="0"/>
              <a:t>a statutory grant that provides the creators or owners of intellectual property with ownership of the property, also for a designated period.</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Intellectual Property: </a:t>
            </a:r>
            <a:r>
              <a:rPr lang="en-US" dirty="0" smtClean="0"/>
              <a:t>the property created by individuals or corporations that is protected under trade secret, patent, and copyright laws.</a:t>
            </a:r>
          </a:p>
          <a:p>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18</a:t>
            </a:fld>
            <a:endParaRPr lang="en-US"/>
          </a:p>
        </p:txBody>
      </p:sp>
    </p:spTree>
    <p:extLst>
      <p:ext uri="{BB962C8B-B14F-4D97-AF65-F5344CB8AC3E}">
        <p14:creationId xmlns:p14="http://schemas.microsoft.com/office/powerpoint/2010/main" val="1026901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Remote Attacks Requiring User Action</a:t>
            </a:r>
          </a:p>
          <a:p>
            <a:r>
              <a:rPr lang="en-US" b="1" dirty="0" smtClean="0"/>
              <a:t>Virus: </a:t>
            </a:r>
            <a:r>
              <a:rPr lang="en-US" dirty="0" smtClean="0"/>
              <a:t>Segment of computer code that performs malicious actions by attaching to another computer program.</a:t>
            </a:r>
          </a:p>
          <a:p>
            <a:r>
              <a:rPr lang="en-US" b="1" dirty="0" smtClean="0"/>
              <a:t>Worm: </a:t>
            </a:r>
            <a:r>
              <a:rPr lang="en-US" dirty="0" smtClean="0"/>
              <a:t>Segment of computer code that performs malicious actions and will replicate, or spread, by itself (without requiring another computer program).</a:t>
            </a:r>
          </a:p>
          <a:p>
            <a:r>
              <a:rPr lang="en-US" b="1" dirty="0" smtClean="0"/>
              <a:t>Phishing Attack: </a:t>
            </a:r>
            <a:r>
              <a:rPr lang="en-US" dirty="0" smtClean="0"/>
              <a:t>Phishing attacks use deception to acquire sensitive personal information by masquerading as official-looking e-mails or instant messages.</a:t>
            </a:r>
          </a:p>
          <a:p>
            <a:r>
              <a:rPr lang="en-US" b="1" dirty="0" smtClean="0"/>
              <a:t>Spear Phishing: </a:t>
            </a:r>
            <a:r>
              <a:rPr lang="en-US" dirty="0" smtClean="0"/>
              <a:t>Phishing attacks target large groups of people. In spear phishing attacks, attack the perpetrators find out as much information about an individual as possible to improve their chances that phishing techniques will obtain sensitive, personal information</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19</a:t>
            </a:fld>
            <a:endParaRPr lang="en-US"/>
          </a:p>
        </p:txBody>
      </p:sp>
    </p:spTree>
    <p:extLst>
      <p:ext uri="{BB962C8B-B14F-4D97-AF65-F5344CB8AC3E}">
        <p14:creationId xmlns:p14="http://schemas.microsoft.com/office/powerpoint/2010/main" val="2398506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(2) Remote Attacks Needing No User Action</a:t>
            </a:r>
          </a:p>
          <a:p>
            <a:r>
              <a:rPr lang="en-US" b="1" dirty="0" smtClean="0"/>
              <a:t>Denial-of-Service Attack: </a:t>
            </a:r>
            <a:r>
              <a:rPr lang="en-US" dirty="0" smtClean="0"/>
              <a:t>An attacker sends so many information requests to a target computer system that the target cannot handle them successfully and typically crashes (ceases to function).</a:t>
            </a:r>
          </a:p>
          <a:p>
            <a:r>
              <a:rPr lang="en-US" b="1" dirty="0" smtClean="0"/>
              <a:t>Distributed Denial-of-Service Attack: </a:t>
            </a:r>
            <a:r>
              <a:rPr lang="en-US" dirty="0" smtClean="0"/>
              <a:t>An attacker first takes over many computers, typically by using malicious soft ware. These computers are called zombies or bots. The attacker uses these bots—which form a botnet—to deliver a coordinated stream of information requests to a target computer, causing it to crash.</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20</a:t>
            </a:fld>
            <a:endParaRPr lang="en-US"/>
          </a:p>
        </p:txBody>
      </p:sp>
    </p:spTree>
    <p:extLst>
      <p:ext uri="{BB962C8B-B14F-4D97-AF65-F5344CB8AC3E}">
        <p14:creationId xmlns:p14="http://schemas.microsoft.com/office/powerpoint/2010/main" val="2398506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(3) Attacks by a Programmer Developing a System</a:t>
            </a:r>
          </a:p>
          <a:p>
            <a:r>
              <a:rPr lang="en-US" b="1" dirty="0" smtClean="0"/>
              <a:t>Trojan Horse: </a:t>
            </a:r>
            <a:r>
              <a:rPr lang="en-US" dirty="0" smtClean="0"/>
              <a:t>Software programs that hide in other computer programs and reveal their designed behavior only when they are activated.</a:t>
            </a:r>
          </a:p>
          <a:p>
            <a:r>
              <a:rPr lang="en-US" b="1" dirty="0" smtClean="0"/>
              <a:t>Back Door: </a:t>
            </a:r>
            <a:r>
              <a:rPr lang="en-US" dirty="0" smtClean="0"/>
              <a:t>Typically a password, known only to the attacker, that allows him or her to access a computer system at will, without having to go through any security procedures (also called a trap door).</a:t>
            </a:r>
          </a:p>
          <a:p>
            <a:r>
              <a:rPr lang="en-US" b="1" dirty="0" smtClean="0"/>
              <a:t>Logic bomb: </a:t>
            </a:r>
            <a:r>
              <a:rPr lang="en-US" dirty="0" smtClean="0"/>
              <a:t>A segment of computer code that is embedded within an organization’s existing computer programs and is designed to activate and perform a destructive action at a certain time or date.</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21</a:t>
            </a:fld>
            <a:endParaRPr lang="en-US"/>
          </a:p>
        </p:txBody>
      </p:sp>
    </p:spTree>
    <p:extLst>
      <p:ext uri="{BB962C8B-B14F-4D97-AF65-F5344CB8AC3E}">
        <p14:creationId xmlns:p14="http://schemas.microsoft.com/office/powerpoint/2010/main" val="23985067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8"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590799" y="17526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685800" y="2133600"/>
            <a:ext cx="23622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CHAPTER</a:t>
            </a:r>
            <a:endParaRPr lang="en-US" sz="3600" dirty="0">
              <a:solidFill>
                <a:schemeClr val="bg1">
                  <a:lumMod val="50000"/>
                </a:schemeClr>
              </a:solidFill>
            </a:endParaRPr>
          </a:p>
        </p:txBody>
      </p:sp>
      <p:cxnSp>
        <p:nvCxnSpPr>
          <p:cNvPr id="14" name="Straight Connector 13"/>
          <p:cNvCxnSpPr/>
          <p:nvPr userDrawn="1"/>
        </p:nvCxnSpPr>
        <p:spPr>
          <a:xfrm flipH="1">
            <a:off x="3048000" y="33528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ubtitle 2"/>
          <p:cNvSpPr>
            <a:spLocks noGrp="1"/>
          </p:cNvSpPr>
          <p:nvPr>
            <p:ph type="subTitle" idx="1" hasCustomPrompt="1"/>
          </p:nvPr>
        </p:nvSpPr>
        <p:spPr>
          <a:xfrm>
            <a:off x="609600" y="3810000"/>
            <a:ext cx="8382000" cy="28956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2752020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ic Level5">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256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lide_Level3">
    <p:spTree>
      <p:nvGrpSpPr>
        <p:cNvPr id="1" name=""/>
        <p:cNvGrpSpPr/>
        <p:nvPr/>
      </p:nvGrpSpPr>
      <p:grpSpPr>
        <a:xfrm>
          <a:off x="0" y="0"/>
          <a:ext cx="0" cy="0"/>
          <a:chOff x="0" y="0"/>
          <a:chExt cx="0" cy="0"/>
        </a:xfrm>
      </p:grpSpPr>
      <p:sp>
        <p:nvSpPr>
          <p:cNvPr id="21" name="Subtitle 2"/>
          <p:cNvSpPr>
            <a:spLocks noGrp="1"/>
          </p:cNvSpPr>
          <p:nvPr>
            <p:ph type="subTitle" idx="1"/>
          </p:nvPr>
        </p:nvSpPr>
        <p:spPr>
          <a:xfrm>
            <a:off x="457200" y="76200"/>
            <a:ext cx="8153399" cy="14478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828800"/>
            <a:ext cx="8153400" cy="48006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676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947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lug It In Titl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23"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743199" y="18288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457200" y="2209800"/>
            <a:ext cx="29718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PLUG</a:t>
            </a:r>
            <a:r>
              <a:rPr lang="en-US" sz="3600" baseline="0" dirty="0" smtClean="0">
                <a:solidFill>
                  <a:schemeClr val="bg1">
                    <a:lumMod val="50000"/>
                  </a:schemeClr>
                </a:solidFill>
              </a:rPr>
              <a:t> IT IN</a:t>
            </a:r>
            <a:endParaRPr lang="en-US" sz="3600" dirty="0">
              <a:solidFill>
                <a:schemeClr val="bg1">
                  <a:lumMod val="50000"/>
                </a:schemeClr>
              </a:solidFill>
            </a:endParaRPr>
          </a:p>
        </p:txBody>
      </p:sp>
      <p:cxnSp>
        <p:nvCxnSpPr>
          <p:cNvPr id="14" name="Straight Connector 13"/>
          <p:cNvCxnSpPr/>
          <p:nvPr userDrawn="1"/>
        </p:nvCxnSpPr>
        <p:spPr>
          <a:xfrm flipH="1">
            <a:off x="3200400" y="34290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hasCustomPrompt="1"/>
          </p:nvPr>
        </p:nvSpPr>
        <p:spPr>
          <a:xfrm>
            <a:off x="609600" y="3886200"/>
            <a:ext cx="8382000" cy="2819400"/>
          </a:xfrm>
        </p:spPr>
        <p:txBody>
          <a:bodyPr>
            <a:normAutofit/>
          </a:bodyPr>
          <a:lstStyle>
            <a:lvl1pPr marL="0" indent="0" algn="l">
              <a:lnSpc>
                <a:spcPts val="60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41516290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_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152400"/>
            <a:ext cx="1981200" cy="1524000"/>
          </a:xfrm>
        </p:spPr>
        <p:txBody>
          <a:bodyPr>
            <a:noAutofit/>
          </a:bodyPr>
          <a:lstStyle>
            <a:lvl1pPr marL="0" indent="0" algn="ctr">
              <a:buNone/>
              <a:defRPr sz="60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610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 Example / 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600" b="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rgbClr val="FF9900"/>
              </a:buClr>
              <a:buFont typeface="+mj-lt"/>
              <a:buAutoNum type="arabicPeriod"/>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8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457200" y="228600"/>
            <a:ext cx="5029200" cy="1143000"/>
          </a:xfrm>
        </p:spPr>
        <p:txBody>
          <a:bodyPr>
            <a:noAutofit/>
          </a:bodyPr>
          <a:lstStyle>
            <a:lvl1pPr algn="l">
              <a:defRPr sz="4400" b="1"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EXAMPLE</a:t>
            </a:r>
            <a:endParaRPr lang="en-US" dirty="0"/>
          </a:p>
        </p:txBody>
      </p:sp>
    </p:spTree>
    <p:extLst>
      <p:ext uri="{BB962C8B-B14F-4D97-AF65-F5344CB8AC3E}">
        <p14:creationId xmlns:p14="http://schemas.microsoft.com/office/powerpoint/2010/main" val="2434610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_IT's_Personal">
    <p:spTree>
      <p:nvGrpSpPr>
        <p:cNvPr id="1" name=""/>
        <p:cNvGrpSpPr/>
        <p:nvPr/>
      </p:nvGrpSpPr>
      <p:grpSpPr>
        <a:xfrm>
          <a:off x="0" y="0"/>
          <a:ext cx="0" cy="0"/>
          <a:chOff x="0" y="0"/>
          <a:chExt cx="0" cy="0"/>
        </a:xfrm>
      </p:grpSpPr>
      <p:sp>
        <p:nvSpPr>
          <p:cNvPr id="4" name="Rectangle 3"/>
          <p:cNvSpPr/>
          <p:nvPr userDrawn="1"/>
        </p:nvSpPr>
        <p:spPr>
          <a:xfrm>
            <a:off x="0" y="2057400"/>
            <a:ext cx="9144000" cy="42672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7200" y="3200400"/>
            <a:ext cx="7772400" cy="2743200"/>
          </a:xfrm>
        </p:spPr>
        <p:txBody>
          <a:bodyPr>
            <a:normAutofit/>
          </a:bodyPr>
          <a:lstStyle>
            <a:lvl1pPr marL="0" indent="0" algn="l">
              <a:spcBef>
                <a:spcPts val="600"/>
              </a:spcBef>
              <a:spcAft>
                <a:spcPts val="600"/>
              </a:spcAft>
              <a:buNone/>
              <a:defRPr sz="5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1219200"/>
            <a:ext cx="7391400" cy="990600"/>
          </a:xfrm>
        </p:spPr>
        <p:txBody>
          <a:bodyPr>
            <a:normAutofit/>
          </a:bodyPr>
          <a:lstStyle>
            <a:lvl1pPr marL="0" indent="0">
              <a:buNone/>
              <a:defRPr sz="5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PERSONAL:</a:t>
            </a:r>
            <a:endParaRPr lang="en-US" dirty="0"/>
          </a:p>
        </p:txBody>
      </p:sp>
      <p:cxnSp>
        <p:nvCxnSpPr>
          <p:cNvPr id="15" name="Straight Connector 14"/>
          <p:cNvCxnSpPr/>
          <p:nvPr userDrawn="1"/>
        </p:nvCxnSpPr>
        <p:spPr>
          <a:xfrm>
            <a:off x="0" y="2057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888704"/>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2108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_Outline">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28600"/>
            <a:ext cx="8229600" cy="1143000"/>
          </a:xfrm>
        </p:spPr>
        <p:txBody>
          <a:bodyPr>
            <a:noAutofit/>
          </a:bodyPr>
          <a:lstStyle>
            <a:lvl1pPr algn="l">
              <a:defRPr sz="4400" b="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CHAPTER OUTLINE</a:t>
            </a:r>
            <a:endParaRPr lang="en-US" dirty="0"/>
          </a:p>
        </p:txBody>
      </p:sp>
      <p:sp>
        <p:nvSpPr>
          <p:cNvPr id="3" name="Content Placeholder 2"/>
          <p:cNvSpPr>
            <a:spLocks noGrp="1"/>
          </p:cNvSpPr>
          <p:nvPr>
            <p:ph idx="1"/>
          </p:nvPr>
        </p:nvSpPr>
        <p:spPr>
          <a:xfrm>
            <a:off x="457200" y="1371600"/>
            <a:ext cx="8229600" cy="4754563"/>
          </a:xfrm>
        </p:spPr>
        <p:txBody>
          <a:bodyPr/>
          <a:lstStyle>
            <a:lvl1pPr marL="514350" indent="-514350">
              <a:buClr>
                <a:srgbClr val="00B0F0"/>
              </a:buClr>
              <a:buSzPct val="100000"/>
              <a:buFont typeface="+mj-lt"/>
              <a:buAutoNum type="arabicPeriod"/>
              <a:defRPr baseline="0">
                <a:latin typeface="Verdana" panose="020B0604030504040204" pitchFamily="34" charset="0"/>
                <a:ea typeface="Verdana" panose="020B0604030504040204" pitchFamily="34" charset="0"/>
                <a:cs typeface="Verdana" panose="020B0604030504040204" pitchFamily="34"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39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_Learning_Obj">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lstStyle>
            <a:lvl1pPr marL="514350" indent="-514350">
              <a:buClr>
                <a:srgbClr val="FF9900"/>
              </a:buClr>
              <a:buSzPct val="100000"/>
              <a:buFont typeface="+mj-lt"/>
              <a:buAutoNum type="arabicPeriod"/>
              <a:defRPr baseline="0">
                <a:latin typeface="Times New Roman" panose="02020603050405020304" pitchFamily="18" charset="0"/>
                <a:ea typeface="Verdana" panose="020B0604030504040204" pitchFamily="34" charset="0"/>
                <a:cs typeface="Times New Roman" panose="02020603050405020304"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3" hasCustomPrompt="1"/>
          </p:nvPr>
        </p:nvSpPr>
        <p:spPr>
          <a:xfrm>
            <a:off x="457200" y="533400"/>
            <a:ext cx="8686800" cy="1066800"/>
          </a:xfrm>
        </p:spPr>
        <p:txBody>
          <a:bodyPr>
            <a:normAutofit/>
          </a:bodyPr>
          <a:lstStyle>
            <a:lvl1pPr marL="0" indent="0" algn="l">
              <a:lnSpc>
                <a:spcPts val="6800"/>
              </a:lnSpc>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LEARNING OBJECTIVES</a:t>
            </a:r>
            <a:endParaRPr lang="en-US" dirty="0"/>
          </a:p>
        </p:txBody>
      </p:sp>
      <p:sp>
        <p:nvSpPr>
          <p:cNvPr id="11" name="Subtitle 2"/>
          <p:cNvSpPr txBox="1">
            <a:spLocks/>
          </p:cNvSpPr>
          <p:nvPr userDrawn="1"/>
        </p:nvSpPr>
        <p:spPr>
          <a:xfrm>
            <a:off x="7263063" y="533400"/>
            <a:ext cx="1652337" cy="1066800"/>
          </a:xfrm>
          <a:prstGeom prst="rect">
            <a:avLst/>
          </a:prstGeom>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4400" kern="1200" baseline="0">
                <a:solidFill>
                  <a:srgbClr val="FFC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tx2">
                    <a:lumMod val="60000"/>
                    <a:lumOff val="40000"/>
                  </a:schemeClr>
                </a:solidFill>
              </a:rPr>
              <a:t>&gt;&gt;&gt;</a:t>
            </a:r>
            <a:endParaRPr lang="en-US" dirty="0">
              <a:solidFill>
                <a:schemeClr val="tx2">
                  <a:lumMod val="60000"/>
                  <a:lumOff val="40000"/>
                </a:schemeClr>
              </a:solidFill>
            </a:endParaRPr>
          </a:p>
        </p:txBody>
      </p:sp>
    </p:spTree>
    <p:extLst>
      <p:ext uri="{BB962C8B-B14F-4D97-AF65-F5344CB8AC3E}">
        <p14:creationId xmlns:p14="http://schemas.microsoft.com/office/powerpoint/2010/main" val="40593933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200" b="1" baseline="0">
                <a:latin typeface="Verdana" panose="020B0604030504040204" pitchFamily="34" charset="0"/>
                <a:ea typeface="Verdana" panose="020B0604030504040204" pitchFamily="34" charset="0"/>
                <a:cs typeface="Verdana" panose="020B0604030504040204" pitchFamily="34" charset="0"/>
              </a:defRPr>
            </a:lvl1pPr>
            <a:lvl2pPr marL="914400" indent="-457200">
              <a:buClr>
                <a:schemeClr val="accent1">
                  <a:lumMod val="75000"/>
                </a:schemeClr>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3276600" y="228600"/>
            <a:ext cx="2209800" cy="1143000"/>
          </a:xfrm>
        </p:spPr>
        <p:txBody>
          <a:bodyPr>
            <a:noAutofit/>
          </a:bodyPr>
          <a:lstStyle>
            <a:lvl1pPr algn="l">
              <a:defRPr sz="4400" b="1" baseline="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CASE</a:t>
            </a:r>
            <a:endParaRPr lang="en-US" dirty="0"/>
          </a:p>
        </p:txBody>
      </p:sp>
      <p:sp>
        <p:nvSpPr>
          <p:cNvPr id="14" name="Title 1"/>
          <p:cNvSpPr txBox="1">
            <a:spLocks/>
          </p:cNvSpPr>
          <p:nvPr userDrawn="1"/>
        </p:nvSpPr>
        <p:spPr>
          <a:xfrm>
            <a:off x="457200" y="228600"/>
            <a:ext cx="3276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b="0" dirty="0" smtClean="0">
                <a:solidFill>
                  <a:schemeClr val="accent1">
                    <a:lumMod val="75000"/>
                  </a:schemeClr>
                </a:solidFill>
              </a:rPr>
              <a:t>OPENING</a:t>
            </a:r>
            <a:endParaRPr lang="en-US" b="0" dirty="0">
              <a:solidFill>
                <a:schemeClr val="accent1">
                  <a:lumMod val="75000"/>
                </a:schemeClr>
              </a:solidFill>
            </a:endParaRPr>
          </a:p>
        </p:txBody>
      </p:sp>
      <p:sp>
        <p:nvSpPr>
          <p:cNvPr id="15" name="Title 1"/>
          <p:cNvSpPr txBox="1">
            <a:spLocks/>
          </p:cNvSpPr>
          <p:nvPr userDrawn="1"/>
        </p:nvSpPr>
        <p:spPr>
          <a:xfrm>
            <a:off x="5181600" y="228600"/>
            <a:ext cx="2438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solidFill>
                  <a:srgbClr val="6600CC"/>
                </a:solidFill>
              </a:rPr>
              <a:t>&gt;</a:t>
            </a:r>
            <a:endParaRPr lang="en-US" dirty="0">
              <a:solidFill>
                <a:srgbClr val="6600CC"/>
              </a:solidFill>
            </a:endParaRPr>
          </a:p>
        </p:txBody>
      </p:sp>
    </p:spTree>
    <p:extLst>
      <p:ext uri="{BB962C8B-B14F-4D97-AF65-F5344CB8AC3E}">
        <p14:creationId xmlns:p14="http://schemas.microsoft.com/office/powerpoint/2010/main" val="385618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s_about_bus">
    <p:spTree>
      <p:nvGrpSpPr>
        <p:cNvPr id="1" name=""/>
        <p:cNvGrpSpPr/>
        <p:nvPr/>
      </p:nvGrpSpPr>
      <p:grpSpPr>
        <a:xfrm>
          <a:off x="0" y="0"/>
          <a:ext cx="0" cy="0"/>
          <a:chOff x="0" y="0"/>
          <a:chExt cx="0" cy="0"/>
        </a:xfrm>
      </p:grpSpPr>
      <p:sp>
        <p:nvSpPr>
          <p:cNvPr id="4" name="Rectangle 3"/>
          <p:cNvSpPr/>
          <p:nvPr userDrawn="1"/>
        </p:nvSpPr>
        <p:spPr>
          <a:xfrm>
            <a:off x="0" y="1397296"/>
            <a:ext cx="9144000" cy="4927304"/>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635296"/>
            <a:ext cx="7772400" cy="990600"/>
          </a:xfrm>
        </p:spPr>
        <p:txBody>
          <a:bodyPr>
            <a:normAutofit/>
          </a:bodyPr>
          <a:lstStyle>
            <a:lvl1pPr marL="0" indent="0">
              <a:buNone/>
              <a:defRPr sz="4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ABOUT BUSINESS  0.0</a:t>
            </a:r>
            <a:endParaRPr lang="en-US" dirty="0"/>
          </a:p>
        </p:txBody>
      </p:sp>
      <p:cxnSp>
        <p:nvCxnSpPr>
          <p:cNvPr id="15" name="Straight Connector 14"/>
          <p:cNvCxnSpPr/>
          <p:nvPr userDrawn="1"/>
        </p:nvCxnSpPr>
        <p:spPr>
          <a:xfrm>
            <a:off x="0" y="1397296"/>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228600"/>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0"/>
          <p:cNvSpPr>
            <a:spLocks noGrp="1"/>
          </p:cNvSpPr>
          <p:nvPr>
            <p:ph sz="quarter" idx="16"/>
          </p:nvPr>
        </p:nvSpPr>
        <p:spPr>
          <a:xfrm>
            <a:off x="609600" y="1828800"/>
            <a:ext cx="8001000" cy="4419600"/>
          </a:xfrm>
        </p:spPr>
        <p:txBody>
          <a:bodyPr/>
          <a:lstStyle>
            <a:lvl1pPr>
              <a:defRPr sz="3200" b="1"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71550" indent="-514350">
              <a:buClr>
                <a:srgbClr val="0000CC"/>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85948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0"/>
            <a:ext cx="1981200" cy="1524000"/>
          </a:xfrm>
        </p:spPr>
        <p:txBody>
          <a:bodyPr>
            <a:noAutofit/>
          </a:bodyPr>
          <a:lstStyle>
            <a:lvl1pPr marL="0" indent="0" algn="ctr">
              <a:buNone/>
              <a:defRPr sz="72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1066800" y="2438400"/>
            <a:ext cx="7543800" cy="38100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564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zaxcv">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3716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524000"/>
            <a:ext cx="8153400" cy="4724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4478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40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ic Level3">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354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pic Level4">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130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692F6-6F2F-4CFD-A777-05649129AE6F}" type="datetimeFigureOut">
              <a:rPr lang="en-US" smtClean="0"/>
              <a:t>10/22/2014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92DC9-9688-4E44-A90B-C333AD8FEA09}" type="slidenum">
              <a:rPr lang="en-US" smtClean="0"/>
              <a:t>‹#›</a:t>
            </a:fld>
            <a:endParaRPr lang="en-US"/>
          </a:p>
        </p:txBody>
      </p:sp>
    </p:spTree>
    <p:extLst>
      <p:ext uri="{BB962C8B-B14F-4D97-AF65-F5344CB8AC3E}">
        <p14:creationId xmlns:p14="http://schemas.microsoft.com/office/powerpoint/2010/main" val="29186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54" r:id="rId4"/>
    <p:sldLayoutId id="2147483662" r:id="rId5"/>
    <p:sldLayoutId id="2147483663" r:id="rId6"/>
    <p:sldLayoutId id="2147483676" r:id="rId7"/>
    <p:sldLayoutId id="2147483677" r:id="rId8"/>
    <p:sldLayoutId id="2147483682" r:id="rId9"/>
    <p:sldLayoutId id="2147483683" r:id="rId10"/>
    <p:sldLayoutId id="2147483664" r:id="rId11"/>
    <p:sldLayoutId id="2147483678" r:id="rId12"/>
    <p:sldLayoutId id="2147483679" r:id="rId13"/>
    <p:sldLayoutId id="2147483680" r:id="rId14"/>
    <p:sldLayoutId id="2147483681" r:id="rId15"/>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7</a:t>
            </a:r>
            <a:endParaRPr lang="en-US" dirty="0"/>
          </a:p>
        </p:txBody>
      </p:sp>
      <p:sp>
        <p:nvSpPr>
          <p:cNvPr id="2" name="Subtitle 1"/>
          <p:cNvSpPr>
            <a:spLocks noGrp="1"/>
          </p:cNvSpPr>
          <p:nvPr>
            <p:ph type="subTitle" idx="1"/>
          </p:nvPr>
        </p:nvSpPr>
        <p:spPr/>
        <p:txBody>
          <a:bodyPr/>
          <a:lstStyle/>
          <a:p>
            <a:r>
              <a:rPr lang="en-US" dirty="0" smtClean="0"/>
              <a:t>Information Security</a:t>
            </a:r>
            <a:endParaRPr lang="en-US" dirty="0"/>
          </a:p>
        </p:txBody>
      </p:sp>
    </p:spTree>
    <p:extLst>
      <p:ext uri="{BB962C8B-B14F-4D97-AF65-F5344CB8AC3E}">
        <p14:creationId xmlns:p14="http://schemas.microsoft.com/office/powerpoint/2010/main" val="2782362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Dangerous Employees</a:t>
            </a:r>
            <a:endParaRPr lang="en-US" dirty="0"/>
          </a:p>
        </p:txBody>
      </p:sp>
      <p:sp>
        <p:nvSpPr>
          <p:cNvPr id="5" name="Content Placeholder 4"/>
          <p:cNvSpPr>
            <a:spLocks noGrp="1"/>
          </p:cNvSpPr>
          <p:nvPr>
            <p:ph sz="quarter" idx="15"/>
          </p:nvPr>
        </p:nvSpPr>
        <p:spPr/>
        <p:txBody>
          <a:bodyPr/>
          <a:lstStyle/>
          <a:p>
            <a:r>
              <a:rPr lang="en-US" dirty="0"/>
              <a:t>Two organizational areas pose the greatest risk</a:t>
            </a:r>
          </a:p>
          <a:p>
            <a:pPr lvl="1"/>
            <a:r>
              <a:rPr lang="en-US" dirty="0"/>
              <a:t>Human Resources</a:t>
            </a:r>
          </a:p>
          <a:p>
            <a:pPr lvl="1"/>
            <a:r>
              <a:rPr lang="en-US" dirty="0"/>
              <a:t>Information Systems</a:t>
            </a:r>
          </a:p>
          <a:p>
            <a:r>
              <a:rPr lang="en-US" dirty="0" smtClean="0"/>
              <a:t>Janitors and Guards Frequently Overlooked</a:t>
            </a:r>
            <a:endParaRPr lang="en-US" dirty="0"/>
          </a:p>
        </p:txBody>
      </p:sp>
    </p:spTree>
    <p:extLst>
      <p:ext uri="{BB962C8B-B14F-4D97-AF65-F5344CB8AC3E}">
        <p14:creationId xmlns:p14="http://schemas.microsoft.com/office/powerpoint/2010/main" val="1716414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85000" lnSpcReduction="20000"/>
          </a:bodyPr>
          <a:lstStyle/>
          <a:p>
            <a:r>
              <a:rPr lang="en-US" dirty="0" smtClean="0"/>
              <a:t>Figure 7.1</a:t>
            </a:r>
            <a:br>
              <a:rPr lang="en-US" dirty="0" smtClean="0"/>
            </a:br>
            <a:r>
              <a:rPr lang="en-US" dirty="0" smtClean="0"/>
              <a:t>Security </a:t>
            </a:r>
            <a:br>
              <a:rPr lang="en-US" dirty="0" smtClean="0"/>
            </a:br>
            <a:r>
              <a:rPr lang="en-US" dirty="0" smtClean="0"/>
              <a:t>Threats:</a:t>
            </a:r>
            <a:endParaRPr lang="en-US" dirty="0"/>
          </a:p>
        </p:txBody>
      </p:sp>
      <p:pic>
        <p:nvPicPr>
          <p:cNvPr id="48130"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3200400" y="152400"/>
            <a:ext cx="5562600" cy="6627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0879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Human Mistakes</a:t>
            </a:r>
            <a:endParaRPr lang="en-US" dirty="0"/>
          </a:p>
        </p:txBody>
      </p:sp>
      <p:sp>
        <p:nvSpPr>
          <p:cNvPr id="3" name="Content Placeholder 2"/>
          <p:cNvSpPr>
            <a:spLocks noGrp="1"/>
          </p:cNvSpPr>
          <p:nvPr>
            <p:ph sz="quarter" idx="15"/>
          </p:nvPr>
        </p:nvSpPr>
        <p:spPr/>
        <p:txBody>
          <a:bodyPr>
            <a:normAutofit lnSpcReduction="10000"/>
          </a:bodyPr>
          <a:lstStyle/>
          <a:p>
            <a:r>
              <a:rPr lang="en-US" dirty="0"/>
              <a:t>Carelessness with laptops</a:t>
            </a:r>
          </a:p>
          <a:p>
            <a:r>
              <a:rPr lang="en-US" dirty="0"/>
              <a:t>Carelessness with computing devices</a:t>
            </a:r>
          </a:p>
          <a:p>
            <a:r>
              <a:rPr lang="en-US" dirty="0"/>
              <a:t>Opening questionable e-mails</a:t>
            </a:r>
          </a:p>
          <a:p>
            <a:r>
              <a:rPr lang="en-US" dirty="0"/>
              <a:t>Careless Internet surfing</a:t>
            </a:r>
          </a:p>
          <a:p>
            <a:r>
              <a:rPr lang="en-US" dirty="0"/>
              <a:t>Poor password selection and use</a:t>
            </a:r>
          </a:p>
          <a:p>
            <a:r>
              <a:rPr lang="en-US" dirty="0"/>
              <a:t>Carelessness with one’s </a:t>
            </a:r>
            <a:r>
              <a:rPr lang="en-US" dirty="0" smtClean="0"/>
              <a:t>office</a:t>
            </a:r>
            <a:endParaRPr lang="en-US" dirty="0"/>
          </a:p>
        </p:txBody>
      </p:sp>
    </p:spTree>
    <p:extLst>
      <p:ext uri="{BB962C8B-B14F-4D97-AF65-F5344CB8AC3E}">
        <p14:creationId xmlns:p14="http://schemas.microsoft.com/office/powerpoint/2010/main" val="3478175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Human Mistakes (continued)</a:t>
            </a:r>
            <a:endParaRPr lang="en-US" dirty="0"/>
          </a:p>
        </p:txBody>
      </p:sp>
      <p:sp>
        <p:nvSpPr>
          <p:cNvPr id="3" name="Content Placeholder 2"/>
          <p:cNvSpPr>
            <a:spLocks noGrp="1"/>
          </p:cNvSpPr>
          <p:nvPr>
            <p:ph sz="quarter" idx="15"/>
          </p:nvPr>
        </p:nvSpPr>
        <p:spPr/>
        <p:txBody>
          <a:bodyPr>
            <a:normAutofit/>
          </a:bodyPr>
          <a:lstStyle/>
          <a:p>
            <a:r>
              <a:rPr lang="en-US" dirty="0" smtClean="0"/>
              <a:t>Carelessness </a:t>
            </a:r>
            <a:r>
              <a:rPr lang="en-US" dirty="0"/>
              <a:t>using unmanaged devices</a:t>
            </a:r>
          </a:p>
          <a:p>
            <a:r>
              <a:rPr lang="en-US" dirty="0"/>
              <a:t>Carelessness with discarded equipment</a:t>
            </a:r>
          </a:p>
          <a:p>
            <a:r>
              <a:rPr lang="en-US" dirty="0"/>
              <a:t>Careless monitoring of environmental hazards</a:t>
            </a:r>
          </a:p>
        </p:txBody>
      </p:sp>
    </p:spTree>
    <p:extLst>
      <p:ext uri="{BB962C8B-B14F-4D97-AF65-F5344CB8AC3E}">
        <p14:creationId xmlns:p14="http://schemas.microsoft.com/office/powerpoint/2010/main" val="1132916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Table 7.1: Human Mistakes</a:t>
            </a:r>
            <a:endParaRPr lang="en-US" dirty="0"/>
          </a:p>
        </p:txBody>
      </p:sp>
      <p:pic>
        <p:nvPicPr>
          <p:cNvPr id="49154"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457200" y="2218769"/>
            <a:ext cx="8153400" cy="402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4538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Social </a:t>
            </a:r>
            <a:br>
              <a:rPr lang="en-US" dirty="0" smtClean="0"/>
            </a:br>
            <a:r>
              <a:rPr lang="en-US" dirty="0" smtClean="0"/>
              <a:t>Engineering</a:t>
            </a:r>
            <a:endParaRPr lang="en-US" dirty="0"/>
          </a:p>
        </p:txBody>
      </p:sp>
      <p:sp>
        <p:nvSpPr>
          <p:cNvPr id="5" name="Content Placeholder 4"/>
          <p:cNvSpPr>
            <a:spLocks noGrp="1"/>
          </p:cNvSpPr>
          <p:nvPr>
            <p:ph sz="quarter" idx="15"/>
          </p:nvPr>
        </p:nvSpPr>
        <p:spPr/>
        <p:txBody>
          <a:bodyPr>
            <a:normAutofit/>
          </a:bodyPr>
          <a:lstStyle/>
          <a:p>
            <a:r>
              <a:rPr lang="en-US" b="1" dirty="0" smtClean="0"/>
              <a:t>Social </a:t>
            </a:r>
            <a:br>
              <a:rPr lang="en-US" b="1" dirty="0" smtClean="0"/>
            </a:br>
            <a:r>
              <a:rPr lang="en-US" b="1" dirty="0" smtClean="0"/>
              <a:t>Engineering</a:t>
            </a:r>
            <a:r>
              <a:rPr lang="en-US" b="1" dirty="0"/>
              <a:t>: </a:t>
            </a:r>
            <a:endParaRPr lang="en-US" b="1" dirty="0" smtClean="0"/>
          </a:p>
          <a:p>
            <a:pPr lvl="1"/>
            <a:r>
              <a:rPr lang="en-US" dirty="0" smtClean="0"/>
              <a:t>an </a:t>
            </a:r>
            <a:r>
              <a:rPr lang="en-US" dirty="0"/>
              <a:t>attack in which the perpetrator uses social skills to trick or manipulate legitimate employees into providing </a:t>
            </a:r>
            <a:r>
              <a:rPr lang="en-US" dirty="0" smtClean="0"/>
              <a:t>confidential </a:t>
            </a:r>
            <a:r>
              <a:rPr lang="en-US" dirty="0"/>
              <a:t>company information such as passwords</a:t>
            </a:r>
            <a:r>
              <a:rPr lang="en-US" dirty="0" smtClean="0"/>
              <a:t>.</a:t>
            </a:r>
            <a:endParaRPr lang="en-US" dirty="0"/>
          </a:p>
        </p:txBody>
      </p:sp>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8600"/>
            <a:ext cx="3386138" cy="2916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4791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Deliberate Threats to Information Systems</a:t>
            </a:r>
            <a:endParaRPr lang="en-US" dirty="0"/>
          </a:p>
        </p:txBody>
      </p:sp>
      <p:sp>
        <p:nvSpPr>
          <p:cNvPr id="5" name="Text Placeholder 4"/>
          <p:cNvSpPr>
            <a:spLocks noGrp="1"/>
          </p:cNvSpPr>
          <p:nvPr>
            <p:ph type="body" sz="quarter" idx="14"/>
          </p:nvPr>
        </p:nvSpPr>
        <p:spPr/>
        <p:txBody>
          <a:bodyPr/>
          <a:lstStyle/>
          <a:p>
            <a:r>
              <a:rPr lang="en-US" dirty="0" smtClean="0"/>
              <a:t>7.3</a:t>
            </a:r>
            <a:endParaRPr lang="en-US" dirty="0"/>
          </a:p>
        </p:txBody>
      </p:sp>
      <p:sp>
        <p:nvSpPr>
          <p:cNvPr id="6" name="Content Placeholder 5"/>
          <p:cNvSpPr>
            <a:spLocks noGrp="1"/>
          </p:cNvSpPr>
          <p:nvPr>
            <p:ph sz="quarter" idx="15"/>
          </p:nvPr>
        </p:nvSpPr>
        <p:spPr>
          <a:xfrm>
            <a:off x="838200" y="2438400"/>
            <a:ext cx="7772400" cy="3810000"/>
          </a:xfrm>
        </p:spPr>
        <p:txBody>
          <a:bodyPr>
            <a:normAutofit lnSpcReduction="10000"/>
          </a:bodyPr>
          <a:lstStyle/>
          <a:p>
            <a:pPr marL="514350" indent="-514350">
              <a:buFont typeface="+mj-lt"/>
              <a:buAutoNum type="arabicPeriod"/>
            </a:pPr>
            <a:r>
              <a:rPr lang="en-US" dirty="0" smtClean="0"/>
              <a:t>Espionage or Trespass</a:t>
            </a:r>
          </a:p>
          <a:p>
            <a:pPr marL="514350" indent="-514350">
              <a:buFont typeface="+mj-lt"/>
              <a:buAutoNum type="arabicPeriod"/>
            </a:pPr>
            <a:r>
              <a:rPr lang="en-US" dirty="0" smtClean="0"/>
              <a:t>Information Extortion</a:t>
            </a:r>
          </a:p>
          <a:p>
            <a:pPr marL="514350" indent="-514350">
              <a:buFont typeface="+mj-lt"/>
              <a:buAutoNum type="arabicPeriod"/>
            </a:pPr>
            <a:r>
              <a:rPr lang="en-US" dirty="0" smtClean="0"/>
              <a:t>Sabotage or Vandalism</a:t>
            </a:r>
          </a:p>
          <a:p>
            <a:pPr marL="514350" indent="-514350">
              <a:buFont typeface="+mj-lt"/>
              <a:buAutoNum type="arabicPeriod"/>
            </a:pPr>
            <a:r>
              <a:rPr lang="en-US" dirty="0" smtClean="0"/>
              <a:t>Theft of Equipment or Information</a:t>
            </a:r>
          </a:p>
          <a:p>
            <a:pPr marL="514350" indent="-514350">
              <a:buFont typeface="+mj-lt"/>
              <a:buAutoNum type="arabicPeriod"/>
            </a:pPr>
            <a:r>
              <a:rPr lang="en-US" dirty="0"/>
              <a:t>Identity </a:t>
            </a:r>
            <a:r>
              <a:rPr lang="en-US" dirty="0" smtClean="0"/>
              <a:t>Theft</a:t>
            </a:r>
          </a:p>
          <a:p>
            <a:pPr marL="514350" indent="-514350">
              <a:buFont typeface="+mj-lt"/>
              <a:buAutoNum type="arabicPeriod"/>
            </a:pPr>
            <a:r>
              <a:rPr lang="en-US" dirty="0"/>
              <a:t>Compromises to Intellectual </a:t>
            </a:r>
            <a:r>
              <a:rPr lang="en-US" dirty="0" smtClean="0"/>
              <a:t>Property</a:t>
            </a:r>
            <a:endParaRPr lang="en-US" dirty="0"/>
          </a:p>
        </p:txBody>
      </p:sp>
    </p:spTree>
    <p:extLst>
      <p:ext uri="{BB962C8B-B14F-4D97-AF65-F5344CB8AC3E}">
        <p14:creationId xmlns:p14="http://schemas.microsoft.com/office/powerpoint/2010/main" val="312017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20000"/>
          </a:bodyPr>
          <a:lstStyle/>
          <a:p>
            <a:r>
              <a:rPr lang="en-US" dirty="0" smtClean="0"/>
              <a:t>Deliberate Threats to Information Systems (continued)</a:t>
            </a:r>
            <a:endParaRPr lang="en-US" dirty="0"/>
          </a:p>
        </p:txBody>
      </p:sp>
      <p:sp>
        <p:nvSpPr>
          <p:cNvPr id="5" name="Text Placeholder 4"/>
          <p:cNvSpPr>
            <a:spLocks noGrp="1"/>
          </p:cNvSpPr>
          <p:nvPr>
            <p:ph type="body" sz="quarter" idx="14"/>
          </p:nvPr>
        </p:nvSpPr>
        <p:spPr/>
        <p:txBody>
          <a:bodyPr/>
          <a:lstStyle/>
          <a:p>
            <a:r>
              <a:rPr lang="en-US" dirty="0" smtClean="0"/>
              <a:t>7.3</a:t>
            </a:r>
            <a:endParaRPr lang="en-US" dirty="0"/>
          </a:p>
        </p:txBody>
      </p:sp>
      <p:sp>
        <p:nvSpPr>
          <p:cNvPr id="6" name="Content Placeholder 5"/>
          <p:cNvSpPr>
            <a:spLocks noGrp="1"/>
          </p:cNvSpPr>
          <p:nvPr>
            <p:ph sz="quarter" idx="15"/>
          </p:nvPr>
        </p:nvSpPr>
        <p:spPr/>
        <p:txBody>
          <a:bodyPr>
            <a:normAutofit/>
          </a:bodyPr>
          <a:lstStyle/>
          <a:p>
            <a:pPr marL="514350" indent="-514350">
              <a:buFont typeface="+mj-lt"/>
              <a:buAutoNum type="arabicPeriod" startAt="7"/>
            </a:pPr>
            <a:r>
              <a:rPr lang="en-US" dirty="0" smtClean="0"/>
              <a:t>Software Attacks</a:t>
            </a:r>
          </a:p>
          <a:p>
            <a:pPr marL="514350" indent="-514350">
              <a:buFont typeface="+mj-lt"/>
              <a:buAutoNum type="arabicPeriod" startAt="7"/>
            </a:pPr>
            <a:r>
              <a:rPr lang="en-US" dirty="0" smtClean="0"/>
              <a:t>Alien Software</a:t>
            </a:r>
          </a:p>
          <a:p>
            <a:pPr marL="514350" indent="-514350">
              <a:buFont typeface="+mj-lt"/>
              <a:buAutoNum type="arabicPeriod" startAt="7"/>
            </a:pPr>
            <a:r>
              <a:rPr lang="en-US" dirty="0"/>
              <a:t>Supervisory Control and Data Acquisition </a:t>
            </a:r>
            <a:r>
              <a:rPr lang="en-US" dirty="0" smtClean="0"/>
              <a:t>Attacks</a:t>
            </a:r>
          </a:p>
          <a:p>
            <a:pPr marL="514350" indent="-514350">
              <a:buFont typeface="+mj-lt"/>
              <a:buAutoNum type="arabicPeriod" startAt="7"/>
            </a:pPr>
            <a:r>
              <a:rPr lang="en-US" dirty="0"/>
              <a:t> </a:t>
            </a:r>
            <a:r>
              <a:rPr lang="en-US" dirty="0" err="1" smtClean="0"/>
              <a:t>Cyberterrorism</a:t>
            </a:r>
            <a:r>
              <a:rPr lang="en-US" dirty="0" smtClean="0"/>
              <a:t> </a:t>
            </a:r>
            <a:r>
              <a:rPr lang="en-US" dirty="0"/>
              <a:t>and </a:t>
            </a:r>
            <a:r>
              <a:rPr lang="en-US" dirty="0" err="1" smtClean="0"/>
              <a:t>Cyberwarfare</a:t>
            </a:r>
            <a:endParaRPr lang="en-US" dirty="0"/>
          </a:p>
        </p:txBody>
      </p:sp>
    </p:spTree>
    <p:extLst>
      <p:ext uri="{BB962C8B-B14F-4D97-AF65-F5344CB8AC3E}">
        <p14:creationId xmlns:p14="http://schemas.microsoft.com/office/powerpoint/2010/main" val="3393432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Compromises to Intellectual Property</a:t>
            </a:r>
          </a:p>
        </p:txBody>
      </p:sp>
      <p:sp>
        <p:nvSpPr>
          <p:cNvPr id="6" name="Content Placeholder 5"/>
          <p:cNvSpPr>
            <a:spLocks noGrp="1"/>
          </p:cNvSpPr>
          <p:nvPr>
            <p:ph sz="quarter" idx="15"/>
          </p:nvPr>
        </p:nvSpPr>
        <p:spPr/>
        <p:txBody>
          <a:bodyPr/>
          <a:lstStyle/>
          <a:p>
            <a:r>
              <a:rPr lang="en-US" dirty="0" smtClean="0"/>
              <a:t>Intellectual Property</a:t>
            </a:r>
          </a:p>
          <a:p>
            <a:r>
              <a:rPr lang="en-US" dirty="0" smtClean="0"/>
              <a:t>Trade Secret</a:t>
            </a:r>
          </a:p>
          <a:p>
            <a:r>
              <a:rPr lang="en-US" dirty="0" smtClean="0"/>
              <a:t>Patent</a:t>
            </a:r>
          </a:p>
          <a:p>
            <a:r>
              <a:rPr lang="en-US" dirty="0" smtClean="0"/>
              <a:t>Copyright</a:t>
            </a:r>
            <a:endParaRPr lang="en-US" dirty="0"/>
          </a:p>
        </p:txBody>
      </p:sp>
    </p:spTree>
    <p:extLst>
      <p:ext uri="{BB962C8B-B14F-4D97-AF65-F5344CB8AC3E}">
        <p14:creationId xmlns:p14="http://schemas.microsoft.com/office/powerpoint/2010/main" val="1723605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Software </a:t>
            </a:r>
            <a:r>
              <a:rPr lang="en-US" dirty="0" smtClean="0"/>
              <a:t>Attacks: Three Categories</a:t>
            </a:r>
            <a:endParaRPr lang="en-US" dirty="0"/>
          </a:p>
        </p:txBody>
      </p:sp>
      <p:sp>
        <p:nvSpPr>
          <p:cNvPr id="6" name="Content Placeholder 5"/>
          <p:cNvSpPr>
            <a:spLocks noGrp="1"/>
          </p:cNvSpPr>
          <p:nvPr>
            <p:ph sz="quarter" idx="15"/>
          </p:nvPr>
        </p:nvSpPr>
        <p:spPr/>
        <p:txBody>
          <a:bodyPr>
            <a:normAutofit/>
          </a:bodyPr>
          <a:lstStyle/>
          <a:p>
            <a:pPr marL="514350" indent="-514350">
              <a:buFont typeface="+mj-lt"/>
              <a:buAutoNum type="arabicPeriod"/>
            </a:pPr>
            <a:r>
              <a:rPr lang="en-US" dirty="0" smtClean="0"/>
              <a:t>Remote </a:t>
            </a:r>
            <a:r>
              <a:rPr lang="en-US" dirty="0"/>
              <a:t>Attacks Requiring User Action</a:t>
            </a:r>
          </a:p>
          <a:p>
            <a:pPr lvl="1"/>
            <a:r>
              <a:rPr lang="en-US" dirty="0" smtClean="0"/>
              <a:t>Virus</a:t>
            </a:r>
          </a:p>
          <a:p>
            <a:pPr lvl="1"/>
            <a:r>
              <a:rPr lang="en-US" dirty="0" smtClean="0"/>
              <a:t>Worm</a:t>
            </a:r>
          </a:p>
          <a:p>
            <a:pPr lvl="1"/>
            <a:r>
              <a:rPr lang="en-US" dirty="0" smtClean="0"/>
              <a:t>Phishing Attack</a:t>
            </a:r>
          </a:p>
          <a:p>
            <a:pPr lvl="1"/>
            <a:r>
              <a:rPr lang="en-US" dirty="0" smtClean="0"/>
              <a:t>Spear Phishing</a:t>
            </a:r>
            <a:endParaRPr lang="en-US" dirty="0"/>
          </a:p>
        </p:txBody>
      </p:sp>
    </p:spTree>
    <p:extLst>
      <p:ext uri="{BB962C8B-B14F-4D97-AF65-F5344CB8AC3E}">
        <p14:creationId xmlns:p14="http://schemas.microsoft.com/office/powerpoint/2010/main" val="1723605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Introduction to Information Security</a:t>
            </a:r>
          </a:p>
          <a:p>
            <a:r>
              <a:rPr lang="en-US" dirty="0"/>
              <a:t>Unintentional Threats to Information Systems</a:t>
            </a:r>
          </a:p>
          <a:p>
            <a:r>
              <a:rPr lang="en-US" dirty="0"/>
              <a:t>Deliberate Threats to Information Systems</a:t>
            </a:r>
          </a:p>
          <a:p>
            <a:r>
              <a:rPr lang="en-US" dirty="0"/>
              <a:t>What Organizations Are Doing to Protect Information Resources</a:t>
            </a:r>
          </a:p>
          <a:p>
            <a:r>
              <a:rPr lang="en-US" dirty="0"/>
              <a:t>Information Security Controls</a:t>
            </a:r>
          </a:p>
        </p:txBody>
      </p:sp>
    </p:spTree>
    <p:extLst>
      <p:ext uri="{BB962C8B-B14F-4D97-AF65-F5344CB8AC3E}">
        <p14:creationId xmlns:p14="http://schemas.microsoft.com/office/powerpoint/2010/main" val="2990182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Software </a:t>
            </a:r>
            <a:r>
              <a:rPr lang="en-US" dirty="0" smtClean="0"/>
              <a:t>Attacks: Three Categories (continued)</a:t>
            </a:r>
            <a:endParaRPr lang="en-US" dirty="0"/>
          </a:p>
        </p:txBody>
      </p:sp>
      <p:sp>
        <p:nvSpPr>
          <p:cNvPr id="6" name="Content Placeholder 5"/>
          <p:cNvSpPr>
            <a:spLocks noGrp="1"/>
          </p:cNvSpPr>
          <p:nvPr>
            <p:ph sz="quarter" idx="15"/>
          </p:nvPr>
        </p:nvSpPr>
        <p:spPr/>
        <p:txBody>
          <a:bodyPr>
            <a:normAutofit/>
          </a:bodyPr>
          <a:lstStyle/>
          <a:p>
            <a:pPr marL="514350" indent="-514350">
              <a:buFont typeface="+mj-lt"/>
              <a:buAutoNum type="arabicPeriod" startAt="2"/>
            </a:pPr>
            <a:r>
              <a:rPr lang="en-US" dirty="0" smtClean="0"/>
              <a:t>Remote </a:t>
            </a:r>
            <a:r>
              <a:rPr lang="en-US" dirty="0"/>
              <a:t>Attacks Needing No User Action</a:t>
            </a:r>
          </a:p>
          <a:p>
            <a:pPr lvl="1"/>
            <a:r>
              <a:rPr lang="en-US" dirty="0"/>
              <a:t>Denial-of-Service </a:t>
            </a:r>
            <a:r>
              <a:rPr lang="en-US" dirty="0" smtClean="0"/>
              <a:t>Attack</a:t>
            </a:r>
          </a:p>
          <a:p>
            <a:pPr lvl="1"/>
            <a:r>
              <a:rPr lang="en-US" dirty="0" smtClean="0"/>
              <a:t>Distributed </a:t>
            </a:r>
            <a:r>
              <a:rPr lang="en-US" dirty="0"/>
              <a:t>Denial-of-Service </a:t>
            </a:r>
            <a:r>
              <a:rPr lang="en-US" dirty="0" smtClean="0"/>
              <a:t>Attack</a:t>
            </a:r>
            <a:endParaRPr lang="en-US" dirty="0"/>
          </a:p>
        </p:txBody>
      </p:sp>
    </p:spTree>
    <p:extLst>
      <p:ext uri="{BB962C8B-B14F-4D97-AF65-F5344CB8AC3E}">
        <p14:creationId xmlns:p14="http://schemas.microsoft.com/office/powerpoint/2010/main" val="861703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Software </a:t>
            </a:r>
            <a:r>
              <a:rPr lang="en-US" dirty="0" smtClean="0"/>
              <a:t>Attacks: Three Categories (continued)</a:t>
            </a:r>
            <a:endParaRPr lang="en-US" dirty="0"/>
          </a:p>
        </p:txBody>
      </p:sp>
      <p:sp>
        <p:nvSpPr>
          <p:cNvPr id="6" name="Content Placeholder 5"/>
          <p:cNvSpPr>
            <a:spLocks noGrp="1"/>
          </p:cNvSpPr>
          <p:nvPr>
            <p:ph sz="quarter" idx="15"/>
          </p:nvPr>
        </p:nvSpPr>
        <p:spPr/>
        <p:txBody>
          <a:bodyPr>
            <a:normAutofit/>
          </a:bodyPr>
          <a:lstStyle/>
          <a:p>
            <a:pPr marL="514350" indent="-514350">
              <a:buFont typeface="+mj-lt"/>
              <a:buAutoNum type="arabicPeriod" startAt="3"/>
            </a:pPr>
            <a:r>
              <a:rPr lang="en-US" dirty="0" smtClean="0"/>
              <a:t>Attacks </a:t>
            </a:r>
            <a:r>
              <a:rPr lang="en-US" dirty="0"/>
              <a:t>by a Programmer Developing a System</a:t>
            </a:r>
          </a:p>
          <a:p>
            <a:pPr marL="914400" lvl="1" indent="-514350"/>
            <a:r>
              <a:rPr lang="en-US" dirty="0"/>
              <a:t>Trojan </a:t>
            </a:r>
            <a:r>
              <a:rPr lang="en-US" dirty="0" smtClean="0"/>
              <a:t>Horse</a:t>
            </a:r>
          </a:p>
          <a:p>
            <a:pPr marL="914400" lvl="1" indent="-514350"/>
            <a:r>
              <a:rPr lang="en-US" dirty="0" smtClean="0"/>
              <a:t>Back Door</a:t>
            </a:r>
          </a:p>
          <a:p>
            <a:pPr marL="914400" lvl="1" indent="-514350"/>
            <a:r>
              <a:rPr lang="en-US" dirty="0" smtClean="0"/>
              <a:t>Logic bomb</a:t>
            </a:r>
            <a:endParaRPr lang="en-US" dirty="0"/>
          </a:p>
        </p:txBody>
      </p:sp>
    </p:spTree>
    <p:extLst>
      <p:ext uri="{BB962C8B-B14F-4D97-AF65-F5344CB8AC3E}">
        <p14:creationId xmlns:p14="http://schemas.microsoft.com/office/powerpoint/2010/main" val="3025896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US" dirty="0" smtClean="0"/>
              <a:t>’S ABOUT BUSINESS 7.1</a:t>
            </a:r>
            <a:endParaRPr lang="en-US" dirty="0"/>
          </a:p>
        </p:txBody>
      </p:sp>
      <p:sp>
        <p:nvSpPr>
          <p:cNvPr id="5" name="Subtitle 4"/>
          <p:cNvSpPr>
            <a:spLocks noGrp="1"/>
          </p:cNvSpPr>
          <p:nvPr>
            <p:ph sz="quarter" idx="16"/>
          </p:nvPr>
        </p:nvSpPr>
        <p:spPr/>
        <p:txBody>
          <a:bodyPr/>
          <a:lstStyle/>
          <a:p>
            <a:r>
              <a:rPr lang="en-US" dirty="0" smtClean="0"/>
              <a:t>Stealing Cash from ATMs with Text Messages</a:t>
            </a:r>
          </a:p>
          <a:p>
            <a:pPr lvl="1"/>
            <a:r>
              <a:rPr lang="en-US" dirty="0"/>
              <a:t>Other than the ones mentioned in this case, what countermeasures could banks take to defend against ATM hacks such as these?</a:t>
            </a:r>
          </a:p>
          <a:p>
            <a:pPr lvl="1"/>
            <a:r>
              <a:rPr lang="en-US" dirty="0"/>
              <a:t>Why are some banks still using Windows XP on their ATMs, when newer, more secure operating systems are available?</a:t>
            </a:r>
          </a:p>
        </p:txBody>
      </p:sp>
    </p:spTree>
    <p:extLst>
      <p:ext uri="{BB962C8B-B14F-4D97-AF65-F5344CB8AC3E}">
        <p14:creationId xmlns:p14="http://schemas.microsoft.com/office/powerpoint/2010/main" val="333384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Alien Software</a:t>
            </a:r>
          </a:p>
        </p:txBody>
      </p:sp>
      <p:sp>
        <p:nvSpPr>
          <p:cNvPr id="6" name="Content Placeholder 5"/>
          <p:cNvSpPr>
            <a:spLocks noGrp="1"/>
          </p:cNvSpPr>
          <p:nvPr>
            <p:ph sz="quarter" idx="15"/>
          </p:nvPr>
        </p:nvSpPr>
        <p:spPr/>
        <p:txBody>
          <a:bodyPr>
            <a:normAutofit/>
          </a:bodyPr>
          <a:lstStyle/>
          <a:p>
            <a:r>
              <a:rPr lang="en-US" dirty="0" smtClean="0"/>
              <a:t>Adware</a:t>
            </a:r>
          </a:p>
          <a:p>
            <a:r>
              <a:rPr lang="en-US" dirty="0" smtClean="0"/>
              <a:t>Spyware</a:t>
            </a:r>
          </a:p>
          <a:p>
            <a:r>
              <a:rPr lang="en-US" dirty="0" err="1" smtClean="0"/>
              <a:t>Spamware</a:t>
            </a:r>
            <a:endParaRPr lang="en-US" dirty="0" smtClean="0"/>
          </a:p>
          <a:p>
            <a:r>
              <a:rPr lang="en-US" dirty="0" smtClean="0"/>
              <a:t>Spam</a:t>
            </a:r>
          </a:p>
          <a:p>
            <a:r>
              <a:rPr lang="en-US" dirty="0" smtClean="0"/>
              <a:t>Cookies</a:t>
            </a:r>
            <a:endParaRPr lang="en-US" dirty="0"/>
          </a:p>
        </p:txBody>
      </p:sp>
    </p:spTree>
    <p:extLst>
      <p:ext uri="{BB962C8B-B14F-4D97-AF65-F5344CB8AC3E}">
        <p14:creationId xmlns:p14="http://schemas.microsoft.com/office/powerpoint/2010/main" val="1723605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US" dirty="0" smtClean="0"/>
              <a:t>’S ABOUT BUSINESS 7.2</a:t>
            </a:r>
            <a:endParaRPr lang="en-US" dirty="0"/>
          </a:p>
        </p:txBody>
      </p:sp>
      <p:sp>
        <p:nvSpPr>
          <p:cNvPr id="5" name="Subtitle 4"/>
          <p:cNvSpPr>
            <a:spLocks noGrp="1"/>
          </p:cNvSpPr>
          <p:nvPr>
            <p:ph sz="quarter" idx="16"/>
          </p:nvPr>
        </p:nvSpPr>
        <p:spPr/>
        <p:txBody>
          <a:bodyPr/>
          <a:lstStyle/>
          <a:p>
            <a:r>
              <a:rPr lang="en-US" dirty="0" smtClean="0"/>
              <a:t>The Mask</a:t>
            </a:r>
          </a:p>
          <a:p>
            <a:pPr lvl="1"/>
            <a:r>
              <a:rPr lang="en-US" dirty="0"/>
              <a:t>Discuss the implications of the targeted nature of the </a:t>
            </a:r>
            <a:r>
              <a:rPr lang="en-US" dirty="0" err="1"/>
              <a:t>Careto</a:t>
            </a:r>
            <a:r>
              <a:rPr lang="en-US" dirty="0"/>
              <a:t> malware.</a:t>
            </a:r>
          </a:p>
          <a:p>
            <a:pPr lvl="1"/>
            <a:r>
              <a:rPr lang="en-US" dirty="0"/>
              <a:t>Analyze the statement: “Nations use malware such as </a:t>
            </a:r>
            <a:r>
              <a:rPr lang="en-US" dirty="0" err="1"/>
              <a:t>Careto</a:t>
            </a:r>
            <a:r>
              <a:rPr lang="en-US" dirty="0"/>
              <a:t> when their only alternative is to go to war.”</a:t>
            </a:r>
          </a:p>
          <a:p>
            <a:pPr lvl="1"/>
            <a:r>
              <a:rPr lang="en-US" dirty="0"/>
              <a:t>Discuss the impacts that such sophisticated malware could have on all of us.</a:t>
            </a:r>
          </a:p>
        </p:txBody>
      </p:sp>
    </p:spTree>
    <p:extLst>
      <p:ext uri="{BB962C8B-B14F-4D97-AF65-F5344CB8AC3E}">
        <p14:creationId xmlns:p14="http://schemas.microsoft.com/office/powerpoint/2010/main" val="602323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lnSpcReduction="20000"/>
          </a:bodyPr>
          <a:lstStyle/>
          <a:p>
            <a:r>
              <a:rPr lang="en-US" dirty="0" smtClean="0"/>
              <a:t>What Organizations Are Doing to Protect Information Resources</a:t>
            </a:r>
            <a:endParaRPr lang="en-US" dirty="0"/>
          </a:p>
        </p:txBody>
      </p:sp>
      <p:sp>
        <p:nvSpPr>
          <p:cNvPr id="5" name="Text Placeholder 4"/>
          <p:cNvSpPr>
            <a:spLocks noGrp="1"/>
          </p:cNvSpPr>
          <p:nvPr>
            <p:ph type="body" sz="quarter" idx="14"/>
          </p:nvPr>
        </p:nvSpPr>
        <p:spPr/>
        <p:txBody>
          <a:bodyPr/>
          <a:lstStyle/>
          <a:p>
            <a:r>
              <a:rPr lang="en-US" dirty="0" smtClean="0"/>
              <a:t>7.4</a:t>
            </a:r>
            <a:endParaRPr lang="en-US" dirty="0"/>
          </a:p>
        </p:txBody>
      </p:sp>
      <p:sp>
        <p:nvSpPr>
          <p:cNvPr id="6" name="Content Placeholder 5"/>
          <p:cNvSpPr>
            <a:spLocks noGrp="1"/>
          </p:cNvSpPr>
          <p:nvPr>
            <p:ph sz="quarter" idx="15"/>
          </p:nvPr>
        </p:nvSpPr>
        <p:spPr/>
        <p:txBody>
          <a:bodyPr>
            <a:normAutofit/>
          </a:bodyPr>
          <a:lstStyle/>
          <a:p>
            <a:r>
              <a:rPr lang="en-US" dirty="0" smtClean="0"/>
              <a:t>Risk</a:t>
            </a:r>
          </a:p>
          <a:p>
            <a:r>
              <a:rPr lang="en-US" dirty="0" smtClean="0"/>
              <a:t>Risk Management</a:t>
            </a:r>
          </a:p>
          <a:p>
            <a:r>
              <a:rPr lang="en-US" dirty="0" smtClean="0"/>
              <a:t>Risk Analysis</a:t>
            </a:r>
          </a:p>
          <a:p>
            <a:r>
              <a:rPr lang="en-US" dirty="0" smtClean="0"/>
              <a:t>Risk Mitigation</a:t>
            </a:r>
          </a:p>
          <a:p>
            <a:endParaRPr lang="en-US" dirty="0"/>
          </a:p>
        </p:txBody>
      </p:sp>
    </p:spTree>
    <p:extLst>
      <p:ext uri="{BB962C8B-B14F-4D97-AF65-F5344CB8AC3E}">
        <p14:creationId xmlns:p14="http://schemas.microsoft.com/office/powerpoint/2010/main" val="1075074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85000" lnSpcReduction="10000"/>
          </a:bodyPr>
          <a:lstStyle/>
          <a:p>
            <a:r>
              <a:rPr lang="en-US" dirty="0" smtClean="0"/>
              <a:t>Table 7.3: The Difficulties in Protecting Information Resources</a:t>
            </a:r>
            <a:endParaRPr lang="en-US" dirty="0"/>
          </a:p>
        </p:txBody>
      </p:sp>
      <p:pic>
        <p:nvPicPr>
          <p:cNvPr id="51202"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797108" y="1828800"/>
            <a:ext cx="7473584"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682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Risk Management</a:t>
            </a:r>
            <a:endParaRPr lang="en-US" dirty="0"/>
          </a:p>
        </p:txBody>
      </p:sp>
      <p:sp>
        <p:nvSpPr>
          <p:cNvPr id="6" name="Content Placeholder 5"/>
          <p:cNvSpPr>
            <a:spLocks noGrp="1"/>
          </p:cNvSpPr>
          <p:nvPr>
            <p:ph sz="quarter" idx="15"/>
          </p:nvPr>
        </p:nvSpPr>
        <p:spPr/>
        <p:txBody>
          <a:bodyPr/>
          <a:lstStyle/>
          <a:p>
            <a:pPr marL="0" indent="0">
              <a:buNone/>
            </a:pPr>
            <a:r>
              <a:rPr lang="en-US" dirty="0" smtClean="0"/>
              <a:t>Three Processes of Risk Management:</a:t>
            </a:r>
          </a:p>
          <a:p>
            <a:pPr marL="914400" lvl="1" indent="-514350">
              <a:buFont typeface="+mj-lt"/>
              <a:buAutoNum type="arabicPeriod"/>
            </a:pPr>
            <a:r>
              <a:rPr lang="en-US" dirty="0"/>
              <a:t>risk analysis</a:t>
            </a:r>
          </a:p>
          <a:p>
            <a:pPr marL="914400" lvl="1" indent="-514350">
              <a:buFont typeface="+mj-lt"/>
              <a:buAutoNum type="arabicPeriod"/>
            </a:pPr>
            <a:r>
              <a:rPr lang="en-US" dirty="0"/>
              <a:t>risk mitigation</a:t>
            </a:r>
          </a:p>
          <a:p>
            <a:pPr marL="914400" lvl="1" indent="-514350">
              <a:buFont typeface="+mj-lt"/>
              <a:buAutoNum type="arabicPeriod"/>
            </a:pPr>
            <a:r>
              <a:rPr lang="en-US" dirty="0"/>
              <a:t>controls </a:t>
            </a:r>
            <a:r>
              <a:rPr lang="en-US" dirty="0" smtClean="0"/>
              <a:t>evaluation</a:t>
            </a:r>
          </a:p>
          <a:p>
            <a:endParaRPr lang="en-US" dirty="0"/>
          </a:p>
        </p:txBody>
      </p:sp>
    </p:spTree>
    <p:extLst>
      <p:ext uri="{BB962C8B-B14F-4D97-AF65-F5344CB8AC3E}">
        <p14:creationId xmlns:p14="http://schemas.microsoft.com/office/powerpoint/2010/main" val="1838091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Risk Analysis</a:t>
            </a:r>
            <a:endParaRPr lang="en-US" dirty="0"/>
          </a:p>
        </p:txBody>
      </p:sp>
      <p:sp>
        <p:nvSpPr>
          <p:cNvPr id="6" name="Content Placeholder 5"/>
          <p:cNvSpPr>
            <a:spLocks noGrp="1"/>
          </p:cNvSpPr>
          <p:nvPr>
            <p:ph sz="quarter" idx="15"/>
          </p:nvPr>
        </p:nvSpPr>
        <p:spPr/>
        <p:txBody>
          <a:bodyPr>
            <a:normAutofit fontScale="92500" lnSpcReduction="10000"/>
          </a:bodyPr>
          <a:lstStyle/>
          <a:p>
            <a:pPr marL="0" indent="0">
              <a:buNone/>
            </a:pPr>
            <a:r>
              <a:rPr lang="en-US" dirty="0" smtClean="0"/>
              <a:t>Three Steps of Risk Analysis</a:t>
            </a:r>
          </a:p>
          <a:p>
            <a:pPr marL="514350" indent="-514350">
              <a:buFont typeface="+mj-lt"/>
              <a:buAutoNum type="arabicPeriod"/>
            </a:pPr>
            <a:r>
              <a:rPr lang="en-US" dirty="0"/>
              <a:t>assessing the value of each asset being protected</a:t>
            </a:r>
          </a:p>
          <a:p>
            <a:pPr marL="514350" indent="-514350">
              <a:buFont typeface="+mj-lt"/>
              <a:buAutoNum type="arabicPeriod"/>
            </a:pPr>
            <a:r>
              <a:rPr lang="en-US" dirty="0"/>
              <a:t>estimating the probability that each asset will be compromised</a:t>
            </a:r>
          </a:p>
          <a:p>
            <a:pPr marL="514350" indent="-514350">
              <a:buFont typeface="+mj-lt"/>
              <a:buAutoNum type="arabicPeriod"/>
            </a:pPr>
            <a:r>
              <a:rPr lang="en-US" dirty="0"/>
              <a:t>comparing the probable costs of the asset’s being compromised with the costs of protecting that asset</a:t>
            </a:r>
          </a:p>
          <a:p>
            <a:endParaRPr lang="en-US" dirty="0" smtClean="0"/>
          </a:p>
          <a:p>
            <a:endParaRPr lang="en-US" dirty="0"/>
          </a:p>
        </p:txBody>
      </p:sp>
    </p:spTree>
    <p:extLst>
      <p:ext uri="{BB962C8B-B14F-4D97-AF65-F5344CB8AC3E}">
        <p14:creationId xmlns:p14="http://schemas.microsoft.com/office/powerpoint/2010/main" val="4231692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Risk Mitigation</a:t>
            </a:r>
            <a:endParaRPr lang="en-US" dirty="0"/>
          </a:p>
        </p:txBody>
      </p:sp>
      <p:sp>
        <p:nvSpPr>
          <p:cNvPr id="6" name="Content Placeholder 5"/>
          <p:cNvSpPr>
            <a:spLocks noGrp="1"/>
          </p:cNvSpPr>
          <p:nvPr>
            <p:ph sz="quarter" idx="15"/>
          </p:nvPr>
        </p:nvSpPr>
        <p:spPr/>
        <p:txBody>
          <a:bodyPr/>
          <a:lstStyle/>
          <a:p>
            <a:r>
              <a:rPr lang="en-US" dirty="0" smtClean="0"/>
              <a:t>Risk Acceptance</a:t>
            </a:r>
          </a:p>
          <a:p>
            <a:r>
              <a:rPr lang="en-US" dirty="0" smtClean="0"/>
              <a:t>Rick Limitation</a:t>
            </a:r>
          </a:p>
          <a:p>
            <a:r>
              <a:rPr lang="en-US" dirty="0" smtClean="0"/>
              <a:t>Risk Transference</a:t>
            </a:r>
            <a:endParaRPr lang="en-US" dirty="0"/>
          </a:p>
        </p:txBody>
      </p:sp>
    </p:spTree>
    <p:extLst>
      <p:ext uri="{BB962C8B-B14F-4D97-AF65-F5344CB8AC3E}">
        <p14:creationId xmlns:p14="http://schemas.microsoft.com/office/powerpoint/2010/main" val="182955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Identify the five factors that contribute to the increasing vulnerability of information resources, and provide a specific example of each one.</a:t>
            </a:r>
          </a:p>
          <a:p>
            <a:r>
              <a:rPr lang="en-US" dirty="0"/>
              <a:t>Compare and contrast human mistakes and social engineering, and provide a specific example of each one.</a:t>
            </a:r>
          </a:p>
          <a:p>
            <a:r>
              <a:rPr lang="en-US" dirty="0"/>
              <a:t>Discuss the 10 types of deliberate attacks</a:t>
            </a:r>
            <a:r>
              <a:rPr lang="en-US" dirty="0" smtClean="0"/>
              <a:t>.</a:t>
            </a:r>
            <a:endParaRPr lang="en-US" dirty="0"/>
          </a:p>
        </p:txBody>
      </p:sp>
      <p:sp>
        <p:nvSpPr>
          <p:cNvPr id="5" name="Subtitle 4"/>
          <p:cNvSpPr>
            <a:spLocks noGrp="1"/>
          </p:cNvSpPr>
          <p:nvPr>
            <p:ph type="subTitle" idx="13"/>
          </p:nvPr>
        </p:nvSpPr>
        <p:spPr/>
        <p:txBody>
          <a:bodyPr/>
          <a:lstStyle/>
          <a:p>
            <a:endParaRPr lang="en-US"/>
          </a:p>
        </p:txBody>
      </p:sp>
    </p:spTree>
    <p:extLst>
      <p:ext uri="{BB962C8B-B14F-4D97-AF65-F5344CB8AC3E}">
        <p14:creationId xmlns:p14="http://schemas.microsoft.com/office/powerpoint/2010/main" val="4135116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smtClean="0"/>
              <a:t>Information Security Controls</a:t>
            </a:r>
            <a:endParaRPr lang="en-US" dirty="0"/>
          </a:p>
        </p:txBody>
      </p:sp>
      <p:sp>
        <p:nvSpPr>
          <p:cNvPr id="5" name="Text Placeholder 4"/>
          <p:cNvSpPr>
            <a:spLocks noGrp="1"/>
          </p:cNvSpPr>
          <p:nvPr>
            <p:ph type="body" sz="quarter" idx="14"/>
          </p:nvPr>
        </p:nvSpPr>
        <p:spPr/>
        <p:txBody>
          <a:bodyPr/>
          <a:lstStyle/>
          <a:p>
            <a:r>
              <a:rPr lang="en-US" dirty="0" smtClean="0"/>
              <a:t>7.5</a:t>
            </a:r>
            <a:endParaRPr lang="en-US" dirty="0"/>
          </a:p>
        </p:txBody>
      </p:sp>
      <p:sp>
        <p:nvSpPr>
          <p:cNvPr id="6" name="Content Placeholder 5"/>
          <p:cNvSpPr>
            <a:spLocks noGrp="1"/>
          </p:cNvSpPr>
          <p:nvPr>
            <p:ph sz="quarter" idx="15"/>
          </p:nvPr>
        </p:nvSpPr>
        <p:spPr/>
        <p:txBody>
          <a:bodyPr>
            <a:normAutofit/>
          </a:bodyPr>
          <a:lstStyle/>
          <a:p>
            <a:r>
              <a:rPr lang="en-US" dirty="0" smtClean="0"/>
              <a:t>Physical Controls</a:t>
            </a:r>
          </a:p>
          <a:p>
            <a:r>
              <a:rPr lang="en-US" dirty="0" smtClean="0"/>
              <a:t>Access Controls</a:t>
            </a:r>
          </a:p>
          <a:p>
            <a:r>
              <a:rPr lang="en-US" dirty="0" smtClean="0"/>
              <a:t>Communications Controls</a:t>
            </a:r>
          </a:p>
          <a:p>
            <a:r>
              <a:rPr lang="en-US" dirty="0" smtClean="0"/>
              <a:t>Business Continuity Planning</a:t>
            </a:r>
          </a:p>
          <a:p>
            <a:r>
              <a:rPr lang="en-US" dirty="0" smtClean="0"/>
              <a:t>Information Systems Auditing</a:t>
            </a:r>
          </a:p>
          <a:p>
            <a:endParaRPr lang="en-US" dirty="0"/>
          </a:p>
        </p:txBody>
      </p:sp>
    </p:spTree>
    <p:extLst>
      <p:ext uri="{BB962C8B-B14F-4D97-AF65-F5344CB8AC3E}">
        <p14:creationId xmlns:p14="http://schemas.microsoft.com/office/powerpoint/2010/main" val="748096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Figure 7.2: Where Defense Mechanisms are Located.</a:t>
            </a:r>
            <a:endParaRPr lang="en-US" dirty="0"/>
          </a:p>
        </p:txBody>
      </p:sp>
      <p:pic>
        <p:nvPicPr>
          <p:cNvPr id="52226"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255021" y="1828800"/>
            <a:ext cx="6557757"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2286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Physical </a:t>
            </a:r>
            <a:r>
              <a:rPr lang="en-US" dirty="0" smtClean="0"/>
              <a:t>Controls</a:t>
            </a:r>
            <a:endParaRPr lang="en-US" dirty="0"/>
          </a:p>
        </p:txBody>
      </p:sp>
      <p:sp>
        <p:nvSpPr>
          <p:cNvPr id="6" name="Content Placeholder 5"/>
          <p:cNvSpPr>
            <a:spLocks noGrp="1"/>
          </p:cNvSpPr>
          <p:nvPr>
            <p:ph sz="quarter" idx="15"/>
          </p:nvPr>
        </p:nvSpPr>
        <p:spPr/>
        <p:txBody>
          <a:bodyPr numCol="2">
            <a:normAutofit/>
          </a:bodyPr>
          <a:lstStyle/>
          <a:p>
            <a:r>
              <a:rPr lang="en-US" dirty="0" smtClean="0"/>
              <a:t>Walls</a:t>
            </a:r>
          </a:p>
          <a:p>
            <a:r>
              <a:rPr lang="en-US" dirty="0" smtClean="0"/>
              <a:t>Doors</a:t>
            </a:r>
          </a:p>
          <a:p>
            <a:r>
              <a:rPr lang="en-US" dirty="0" smtClean="0"/>
              <a:t>Fencing</a:t>
            </a:r>
          </a:p>
          <a:p>
            <a:r>
              <a:rPr lang="en-US" dirty="0" smtClean="0"/>
              <a:t>Gates</a:t>
            </a:r>
          </a:p>
          <a:p>
            <a:endParaRPr lang="en-US" dirty="0" smtClean="0"/>
          </a:p>
          <a:p>
            <a:endParaRPr lang="en-US" dirty="0"/>
          </a:p>
          <a:p>
            <a:r>
              <a:rPr lang="en-US" dirty="0" smtClean="0"/>
              <a:t>Locks</a:t>
            </a:r>
          </a:p>
          <a:p>
            <a:r>
              <a:rPr lang="en-US" dirty="0" smtClean="0"/>
              <a:t>Badges</a:t>
            </a:r>
          </a:p>
          <a:p>
            <a:r>
              <a:rPr lang="en-US" dirty="0" smtClean="0"/>
              <a:t>Guards</a:t>
            </a:r>
          </a:p>
          <a:p>
            <a:r>
              <a:rPr lang="en-US" dirty="0" smtClean="0"/>
              <a:t>Alarm Systems</a:t>
            </a:r>
            <a:endParaRPr lang="en-US" dirty="0"/>
          </a:p>
        </p:txBody>
      </p:sp>
    </p:spTree>
    <p:extLst>
      <p:ext uri="{BB962C8B-B14F-4D97-AF65-F5344CB8AC3E}">
        <p14:creationId xmlns:p14="http://schemas.microsoft.com/office/powerpoint/2010/main" val="1895684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Access Controls</a:t>
            </a:r>
            <a:endParaRPr lang="en-US" dirty="0"/>
          </a:p>
        </p:txBody>
      </p:sp>
      <p:sp>
        <p:nvSpPr>
          <p:cNvPr id="6" name="Content Placeholder 5"/>
          <p:cNvSpPr>
            <a:spLocks noGrp="1"/>
          </p:cNvSpPr>
          <p:nvPr>
            <p:ph sz="quarter" idx="15"/>
          </p:nvPr>
        </p:nvSpPr>
        <p:spPr/>
        <p:txBody>
          <a:bodyPr/>
          <a:lstStyle/>
          <a:p>
            <a:r>
              <a:rPr lang="en-US" dirty="0" smtClean="0"/>
              <a:t>Authentication</a:t>
            </a:r>
          </a:p>
          <a:p>
            <a:r>
              <a:rPr lang="en-US" dirty="0" smtClean="0"/>
              <a:t>Authorization</a:t>
            </a:r>
          </a:p>
          <a:p>
            <a:pPr lvl="1"/>
            <a:r>
              <a:rPr lang="en-US" dirty="0" smtClean="0"/>
              <a:t>Something the user is</a:t>
            </a:r>
          </a:p>
          <a:p>
            <a:pPr lvl="1"/>
            <a:r>
              <a:rPr lang="en-US" dirty="0"/>
              <a:t>Something the </a:t>
            </a:r>
            <a:r>
              <a:rPr lang="en-US" dirty="0" smtClean="0"/>
              <a:t>user has</a:t>
            </a:r>
            <a:endParaRPr lang="en-US" dirty="0"/>
          </a:p>
          <a:p>
            <a:pPr lvl="1"/>
            <a:r>
              <a:rPr lang="en-US" dirty="0"/>
              <a:t>Something the </a:t>
            </a:r>
            <a:r>
              <a:rPr lang="en-US" dirty="0" smtClean="0"/>
              <a:t>user does</a:t>
            </a:r>
            <a:endParaRPr lang="en-US" dirty="0"/>
          </a:p>
          <a:p>
            <a:pPr lvl="1"/>
            <a:r>
              <a:rPr lang="en-US" dirty="0"/>
              <a:t>Something the </a:t>
            </a:r>
            <a:r>
              <a:rPr lang="en-US" dirty="0" smtClean="0"/>
              <a:t>user knows</a:t>
            </a:r>
            <a:endParaRPr lang="en-US" dirty="0"/>
          </a:p>
        </p:txBody>
      </p:sp>
    </p:spTree>
    <p:extLst>
      <p:ext uri="{BB962C8B-B14F-4D97-AF65-F5344CB8AC3E}">
        <p14:creationId xmlns:p14="http://schemas.microsoft.com/office/powerpoint/2010/main" val="1159999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Communications Controls</a:t>
            </a:r>
            <a:endParaRPr lang="en-US" dirty="0"/>
          </a:p>
        </p:txBody>
      </p:sp>
      <p:sp>
        <p:nvSpPr>
          <p:cNvPr id="6" name="Content Placeholder 5"/>
          <p:cNvSpPr>
            <a:spLocks noGrp="1"/>
          </p:cNvSpPr>
          <p:nvPr>
            <p:ph sz="quarter" idx="15"/>
          </p:nvPr>
        </p:nvSpPr>
        <p:spPr/>
        <p:txBody>
          <a:bodyPr/>
          <a:lstStyle/>
          <a:p>
            <a:r>
              <a:rPr lang="en-US" dirty="0" smtClean="0"/>
              <a:t>Firewall</a:t>
            </a:r>
          </a:p>
          <a:p>
            <a:r>
              <a:rPr lang="en-US" dirty="0" smtClean="0"/>
              <a:t>Anti-malware Systems</a:t>
            </a:r>
          </a:p>
          <a:p>
            <a:r>
              <a:rPr lang="en-US" dirty="0" smtClean="0"/>
              <a:t>Whitelisting</a:t>
            </a:r>
          </a:p>
          <a:p>
            <a:r>
              <a:rPr lang="en-US" dirty="0" smtClean="0"/>
              <a:t>Blacklisting</a:t>
            </a:r>
          </a:p>
          <a:p>
            <a:r>
              <a:rPr lang="en-US" dirty="0" smtClean="0"/>
              <a:t>Encryption</a:t>
            </a:r>
          </a:p>
          <a:p>
            <a:r>
              <a:rPr lang="en-US" dirty="0" smtClean="0"/>
              <a:t>Virtual Private Network (VPN)</a:t>
            </a:r>
            <a:endParaRPr lang="en-US" dirty="0"/>
          </a:p>
        </p:txBody>
      </p:sp>
    </p:spTree>
    <p:extLst>
      <p:ext uri="{BB962C8B-B14F-4D97-AF65-F5344CB8AC3E}">
        <p14:creationId xmlns:p14="http://schemas.microsoft.com/office/powerpoint/2010/main" val="1159999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70000" lnSpcReduction="20000"/>
          </a:bodyPr>
          <a:lstStyle/>
          <a:p>
            <a:r>
              <a:rPr lang="en-US" dirty="0" smtClean="0"/>
              <a:t>Figure 7.3: (a) Basic Firewall for Home Computer. (b) Organization with Two Firewalls and Demilitarized Zone</a:t>
            </a:r>
            <a:endParaRPr lang="en-US" dirty="0"/>
          </a:p>
        </p:txBody>
      </p:sp>
      <p:pic>
        <p:nvPicPr>
          <p:cNvPr id="53250" name="Picture 2"/>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rcRect/>
          <a:stretch>
            <a:fillRect/>
          </a:stretch>
        </p:blipFill>
        <p:spPr bwMode="auto">
          <a:xfrm>
            <a:off x="457200" y="1934771"/>
            <a:ext cx="8153400" cy="4588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1828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Figure 7.4: How Public-key Encryption Works</a:t>
            </a:r>
            <a:endParaRPr lang="en-US" dirty="0"/>
          </a:p>
        </p:txBody>
      </p:sp>
      <p:pic>
        <p:nvPicPr>
          <p:cNvPr id="54274" name="Picture 2"/>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rcRect/>
          <a:stretch>
            <a:fillRect/>
          </a:stretch>
        </p:blipFill>
        <p:spPr bwMode="auto">
          <a:xfrm>
            <a:off x="1209848" y="1828800"/>
            <a:ext cx="6648103"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851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Figure 7.5: How Digital Certificates Work.</a:t>
            </a:r>
            <a:endParaRPr lang="en-US" dirty="0"/>
          </a:p>
        </p:txBody>
      </p:sp>
      <p:pic>
        <p:nvPicPr>
          <p:cNvPr id="55298"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457200" y="2470324"/>
            <a:ext cx="8153400" cy="3517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4281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92500"/>
          </a:bodyPr>
          <a:lstStyle/>
          <a:p>
            <a:r>
              <a:rPr lang="en-US" dirty="0" smtClean="0"/>
              <a:t>Figure 7.6: Virtual Private Network (VPN) and Tunneling</a:t>
            </a:r>
            <a:endParaRPr lang="en-US" dirty="0"/>
          </a:p>
        </p:txBody>
      </p:sp>
      <p:pic>
        <p:nvPicPr>
          <p:cNvPr id="56322"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194220" y="1828800"/>
            <a:ext cx="667936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4036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US" dirty="0" smtClean="0"/>
              <a:t>’S ABOUT BUSINESS 7.3</a:t>
            </a:r>
            <a:endParaRPr lang="en-US" dirty="0"/>
          </a:p>
        </p:txBody>
      </p:sp>
      <p:sp>
        <p:nvSpPr>
          <p:cNvPr id="5" name="Subtitle 4"/>
          <p:cNvSpPr>
            <a:spLocks noGrp="1"/>
          </p:cNvSpPr>
          <p:nvPr>
            <p:ph sz="quarter" idx="16"/>
          </p:nvPr>
        </p:nvSpPr>
        <p:spPr>
          <a:xfrm>
            <a:off x="609600" y="1752600"/>
            <a:ext cx="8001000" cy="4572000"/>
          </a:xfrm>
        </p:spPr>
        <p:txBody>
          <a:bodyPr>
            <a:normAutofit fontScale="85000" lnSpcReduction="20000"/>
          </a:bodyPr>
          <a:lstStyle/>
          <a:p>
            <a:r>
              <a:rPr lang="en-US" dirty="0" smtClean="0"/>
              <a:t>A Tale of Two Cybersecurity Firms</a:t>
            </a:r>
          </a:p>
          <a:p>
            <a:pPr lvl="1"/>
            <a:r>
              <a:rPr lang="en-US" dirty="0"/>
              <a:t>Describe why it was so important for law enforcement </a:t>
            </a:r>
            <a:r>
              <a:rPr lang="en-US" dirty="0" smtClean="0"/>
              <a:t>officials </a:t>
            </a:r>
            <a:r>
              <a:rPr lang="en-US" dirty="0"/>
              <a:t>to capture all 96 </a:t>
            </a:r>
            <a:r>
              <a:rPr lang="en-US" dirty="0" err="1"/>
              <a:t>Rustock</a:t>
            </a:r>
            <a:r>
              <a:rPr lang="en-US" dirty="0"/>
              <a:t> command servers at one time.</a:t>
            </a:r>
          </a:p>
          <a:p>
            <a:pPr lvl="1"/>
            <a:r>
              <a:rPr lang="en-US" dirty="0"/>
              <a:t>If the perpetrators of </a:t>
            </a:r>
            <a:r>
              <a:rPr lang="en-US" dirty="0" err="1"/>
              <a:t>Rustock</a:t>
            </a:r>
            <a:r>
              <a:rPr lang="en-US" dirty="0"/>
              <a:t> are ever caught, will it be possible to prove that they were responsible for the malware? Why or why not? Support your answer.</a:t>
            </a:r>
          </a:p>
          <a:p>
            <a:pPr lvl="1"/>
            <a:r>
              <a:rPr lang="en-US" dirty="0" err="1"/>
              <a:t>Mandiant</a:t>
            </a:r>
            <a:r>
              <a:rPr lang="en-US" dirty="0"/>
              <a:t> has stated that it has no </a:t>
            </a:r>
            <a:r>
              <a:rPr lang="en-US" dirty="0" smtClean="0"/>
              <a:t>definitive </a:t>
            </a:r>
            <a:r>
              <a:rPr lang="en-US" dirty="0"/>
              <a:t>proof that Chinese hackers are behind the numerous attacks on U.S. companies and government agencies. Is such proof even possible to obtain? Why or why not? Support your answer. If such proof were possible to obtain, would it matter? Why or why not? Support your answer.</a:t>
            </a:r>
          </a:p>
          <a:p>
            <a:pPr lvl="1"/>
            <a:r>
              <a:rPr lang="en-US" dirty="0"/>
              <a:t>Discuss the advantages for </a:t>
            </a:r>
            <a:r>
              <a:rPr lang="en-US" dirty="0" err="1"/>
              <a:t>FireEye</a:t>
            </a:r>
            <a:r>
              <a:rPr lang="en-US" dirty="0"/>
              <a:t> of purchasing </a:t>
            </a:r>
            <a:r>
              <a:rPr lang="en-US" dirty="0" err="1"/>
              <a:t>Mandiant</a:t>
            </a:r>
            <a:r>
              <a:rPr lang="en-US" dirty="0"/>
              <a:t>. Then, discuss the </a:t>
            </a:r>
            <a:r>
              <a:rPr lang="en-US" dirty="0" smtClean="0"/>
              <a:t>benefits </a:t>
            </a:r>
            <a:r>
              <a:rPr lang="en-US" dirty="0"/>
              <a:t>that </a:t>
            </a:r>
            <a:r>
              <a:rPr lang="en-US" dirty="0" err="1"/>
              <a:t>Mandiant</a:t>
            </a:r>
            <a:r>
              <a:rPr lang="en-US" dirty="0"/>
              <a:t> obtained from the sale</a:t>
            </a:r>
            <a:r>
              <a:rPr lang="en-US" dirty="0" smtClean="0"/>
              <a:t>.</a:t>
            </a:r>
            <a:endParaRPr lang="en-US" dirty="0"/>
          </a:p>
        </p:txBody>
      </p:sp>
    </p:spTree>
    <p:extLst>
      <p:ext uri="{BB962C8B-B14F-4D97-AF65-F5344CB8AC3E}">
        <p14:creationId xmlns:p14="http://schemas.microsoft.com/office/powerpoint/2010/main" val="602323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buFont typeface="+mj-lt"/>
              <a:buAutoNum type="arabicPeriod" startAt="4"/>
            </a:pPr>
            <a:r>
              <a:rPr lang="en-US" dirty="0" smtClean="0"/>
              <a:t>Define </a:t>
            </a:r>
            <a:r>
              <a:rPr lang="en-US" dirty="0"/>
              <a:t>the three risk mitigation strategies, and provide an example of each one in the context of owning a home.</a:t>
            </a:r>
          </a:p>
          <a:p>
            <a:pPr>
              <a:buAutoNum type="arabicPeriod" startAt="4"/>
            </a:pPr>
            <a:r>
              <a:rPr lang="en-US" dirty="0"/>
              <a:t>Identify the three major types of controls that organizations can use to protect their information resources, and provide an example of each one.</a:t>
            </a:r>
          </a:p>
        </p:txBody>
      </p:sp>
      <p:sp>
        <p:nvSpPr>
          <p:cNvPr id="5" name="Subtitle 4"/>
          <p:cNvSpPr>
            <a:spLocks noGrp="1"/>
          </p:cNvSpPr>
          <p:nvPr>
            <p:ph type="subTitle" idx="13"/>
          </p:nvPr>
        </p:nvSpPr>
        <p:spPr/>
        <p:txBody>
          <a:bodyPr/>
          <a:lstStyle/>
          <a:p>
            <a:endParaRPr lang="en-US"/>
          </a:p>
        </p:txBody>
      </p:sp>
    </p:spTree>
    <p:extLst>
      <p:ext uri="{BB962C8B-B14F-4D97-AF65-F5344CB8AC3E}">
        <p14:creationId xmlns:p14="http://schemas.microsoft.com/office/powerpoint/2010/main" val="351910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Business </a:t>
            </a:r>
            <a:r>
              <a:rPr lang="en-US" dirty="0"/>
              <a:t>Continuity </a:t>
            </a:r>
            <a:r>
              <a:rPr lang="en-US" dirty="0" smtClean="0"/>
              <a:t>Planning</a:t>
            </a:r>
            <a:endParaRPr lang="en-US" dirty="0"/>
          </a:p>
        </p:txBody>
      </p:sp>
      <p:sp>
        <p:nvSpPr>
          <p:cNvPr id="6" name="Content Placeholder 5"/>
          <p:cNvSpPr>
            <a:spLocks noGrp="1"/>
          </p:cNvSpPr>
          <p:nvPr>
            <p:ph sz="quarter" idx="15"/>
          </p:nvPr>
        </p:nvSpPr>
        <p:spPr/>
        <p:txBody>
          <a:bodyPr/>
          <a:lstStyle/>
          <a:p>
            <a:r>
              <a:rPr lang="en-US" dirty="0" smtClean="0"/>
              <a:t>Business Continuity</a:t>
            </a:r>
          </a:p>
          <a:p>
            <a:r>
              <a:rPr lang="en-US" dirty="0" smtClean="0"/>
              <a:t>Business Continuity Plan</a:t>
            </a:r>
            <a:endParaRPr lang="en-US" dirty="0"/>
          </a:p>
        </p:txBody>
      </p:sp>
    </p:spTree>
    <p:extLst>
      <p:ext uri="{BB962C8B-B14F-4D97-AF65-F5344CB8AC3E}">
        <p14:creationId xmlns:p14="http://schemas.microsoft.com/office/powerpoint/2010/main" val="1159999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Information </a:t>
            </a:r>
            <a:r>
              <a:rPr lang="en-US" dirty="0"/>
              <a:t>Systems </a:t>
            </a:r>
            <a:r>
              <a:rPr lang="en-US" dirty="0" smtClean="0"/>
              <a:t>Auditing</a:t>
            </a:r>
            <a:endParaRPr lang="en-US" dirty="0"/>
          </a:p>
        </p:txBody>
      </p:sp>
      <p:sp>
        <p:nvSpPr>
          <p:cNvPr id="6" name="Content Placeholder 5"/>
          <p:cNvSpPr>
            <a:spLocks noGrp="1"/>
          </p:cNvSpPr>
          <p:nvPr>
            <p:ph sz="quarter" idx="15"/>
          </p:nvPr>
        </p:nvSpPr>
        <p:spPr/>
        <p:txBody>
          <a:bodyPr>
            <a:normAutofit/>
          </a:bodyPr>
          <a:lstStyle/>
          <a:p>
            <a:r>
              <a:rPr lang="en-US" dirty="0" smtClean="0"/>
              <a:t>Internal Audits</a:t>
            </a:r>
          </a:p>
          <a:p>
            <a:r>
              <a:rPr lang="en-US" dirty="0" smtClean="0"/>
              <a:t>External Audits</a:t>
            </a:r>
          </a:p>
          <a:p>
            <a:r>
              <a:rPr lang="en-US" dirty="0" smtClean="0"/>
              <a:t>Three Categories of IS </a:t>
            </a:r>
            <a:r>
              <a:rPr lang="en-US" dirty="0"/>
              <a:t>auditing </a:t>
            </a:r>
            <a:r>
              <a:rPr lang="en-US" dirty="0" smtClean="0"/>
              <a:t>procedures</a:t>
            </a:r>
            <a:endParaRPr lang="en-US" dirty="0"/>
          </a:p>
        </p:txBody>
      </p:sp>
    </p:spTree>
    <p:extLst>
      <p:ext uri="{BB962C8B-B14F-4D97-AF65-F5344CB8AC3E}">
        <p14:creationId xmlns:p14="http://schemas.microsoft.com/office/powerpoint/2010/main" val="2597974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Three Categories of IS auditing procedures</a:t>
            </a:r>
            <a:r>
              <a:rPr lang="en-US" dirty="0" smtClean="0"/>
              <a:t>:</a:t>
            </a:r>
            <a:endParaRPr lang="en-US" dirty="0"/>
          </a:p>
        </p:txBody>
      </p:sp>
      <p:sp>
        <p:nvSpPr>
          <p:cNvPr id="5" name="Content Placeholder 4"/>
          <p:cNvSpPr>
            <a:spLocks noGrp="1"/>
          </p:cNvSpPr>
          <p:nvPr>
            <p:ph sz="quarter" idx="15"/>
          </p:nvPr>
        </p:nvSpPr>
        <p:spPr/>
        <p:txBody>
          <a:bodyPr>
            <a:normAutofit/>
          </a:bodyPr>
          <a:lstStyle/>
          <a:p>
            <a:r>
              <a:rPr lang="en-US" dirty="0" smtClean="0"/>
              <a:t>Auditing </a:t>
            </a:r>
            <a:r>
              <a:rPr lang="en-US" dirty="0"/>
              <a:t>Around the </a:t>
            </a:r>
            <a:r>
              <a:rPr lang="en-US" dirty="0" smtClean="0"/>
              <a:t>Computer</a:t>
            </a:r>
            <a:endParaRPr lang="en-US" dirty="0"/>
          </a:p>
          <a:p>
            <a:r>
              <a:rPr lang="en-US" dirty="0"/>
              <a:t>Auditing Through the </a:t>
            </a:r>
            <a:r>
              <a:rPr lang="en-US" dirty="0" smtClean="0"/>
              <a:t>Computer</a:t>
            </a:r>
            <a:endParaRPr lang="en-US" dirty="0"/>
          </a:p>
          <a:p>
            <a:r>
              <a:rPr lang="en-US" dirty="0"/>
              <a:t>Auditing With the </a:t>
            </a:r>
            <a:r>
              <a:rPr lang="en-US" dirty="0" smtClean="0"/>
              <a:t>Computer</a:t>
            </a:r>
            <a:endParaRPr lang="en-US" dirty="0"/>
          </a:p>
        </p:txBody>
      </p:sp>
    </p:spTree>
    <p:extLst>
      <p:ext uri="{BB962C8B-B14F-4D97-AF65-F5344CB8AC3E}">
        <p14:creationId xmlns:p14="http://schemas.microsoft.com/office/powerpoint/2010/main" val="3889850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normAutofit/>
          </a:bodyPr>
          <a:lstStyle/>
          <a:p>
            <a:r>
              <a:rPr lang="en-US" dirty="0" err="1" smtClean="0"/>
              <a:t>Shodan</a:t>
            </a:r>
            <a:r>
              <a:rPr lang="en-US" dirty="0" smtClean="0"/>
              <a:t>: Good Tool or Bad Tool?</a:t>
            </a:r>
          </a:p>
          <a:p>
            <a:pPr lvl="1"/>
            <a:r>
              <a:rPr lang="en-US" dirty="0"/>
              <a:t>Is </a:t>
            </a:r>
            <a:r>
              <a:rPr lang="en-US" dirty="0" err="1"/>
              <a:t>Shodan</a:t>
            </a:r>
            <a:r>
              <a:rPr lang="en-US" dirty="0"/>
              <a:t> more useful for hackers or for security defenders? Provide </a:t>
            </a:r>
            <a:r>
              <a:rPr lang="en-US" dirty="0" smtClean="0"/>
              <a:t>specific </a:t>
            </a:r>
            <a:r>
              <a:rPr lang="en-US" dirty="0"/>
              <a:t>examples to support your choice.</a:t>
            </a:r>
          </a:p>
          <a:p>
            <a:pPr lvl="1"/>
            <a:r>
              <a:rPr lang="en-US" dirty="0"/>
              <a:t>What impact should </a:t>
            </a:r>
            <a:r>
              <a:rPr lang="en-US" dirty="0" err="1"/>
              <a:t>Shodan</a:t>
            </a:r>
            <a:r>
              <a:rPr lang="en-US" dirty="0"/>
              <a:t> have on the manufacturers of devices that connect to the Internet?</a:t>
            </a:r>
          </a:p>
          <a:p>
            <a:pPr lvl="1"/>
            <a:r>
              <a:rPr lang="en-US" dirty="0"/>
              <a:t>As an increasingly large number of devices are connected to the Internet, what will </a:t>
            </a:r>
            <a:r>
              <a:rPr lang="en-US" dirty="0" err="1"/>
              <a:t>Shodan’s</a:t>
            </a:r>
            <a:r>
              <a:rPr lang="en-US" dirty="0"/>
              <a:t> impact be? Provide examples to support your answer.</a:t>
            </a:r>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50965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Introduction to Information Security</a:t>
            </a:r>
            <a:endParaRPr lang="en-US" dirty="0"/>
          </a:p>
        </p:txBody>
      </p:sp>
      <p:sp>
        <p:nvSpPr>
          <p:cNvPr id="5" name="Text Placeholder 4"/>
          <p:cNvSpPr>
            <a:spLocks noGrp="1"/>
          </p:cNvSpPr>
          <p:nvPr>
            <p:ph type="body" sz="quarter" idx="14"/>
          </p:nvPr>
        </p:nvSpPr>
        <p:spPr/>
        <p:txBody>
          <a:bodyPr/>
          <a:lstStyle/>
          <a:p>
            <a:r>
              <a:rPr lang="en-US" dirty="0" smtClean="0"/>
              <a:t>7.1</a:t>
            </a:r>
            <a:endParaRPr lang="en-US" dirty="0"/>
          </a:p>
        </p:txBody>
      </p:sp>
      <p:sp>
        <p:nvSpPr>
          <p:cNvPr id="6" name="Content Placeholder 5"/>
          <p:cNvSpPr>
            <a:spLocks noGrp="1"/>
          </p:cNvSpPr>
          <p:nvPr>
            <p:ph sz="quarter" idx="15"/>
          </p:nvPr>
        </p:nvSpPr>
        <p:spPr/>
        <p:txBody>
          <a:bodyPr>
            <a:normAutofit lnSpcReduction="10000"/>
          </a:bodyPr>
          <a:lstStyle/>
          <a:p>
            <a:r>
              <a:rPr lang="en-US" dirty="0" smtClean="0"/>
              <a:t>Information Security</a:t>
            </a:r>
          </a:p>
          <a:p>
            <a:r>
              <a:rPr lang="en-US" dirty="0" smtClean="0"/>
              <a:t>Threat</a:t>
            </a:r>
          </a:p>
          <a:p>
            <a:r>
              <a:rPr lang="en-US" dirty="0" smtClean="0"/>
              <a:t>Exposure</a:t>
            </a:r>
          </a:p>
          <a:p>
            <a:r>
              <a:rPr lang="en-US" dirty="0" smtClean="0"/>
              <a:t>Vulnerability</a:t>
            </a:r>
          </a:p>
          <a:p>
            <a:r>
              <a:rPr lang="en-US" dirty="0" smtClean="0"/>
              <a:t>Five Key Factors Increasing Vulnerability</a:t>
            </a:r>
          </a:p>
          <a:p>
            <a:r>
              <a:rPr lang="en-US" dirty="0" smtClean="0"/>
              <a:t>Cybercrime</a:t>
            </a:r>
            <a:endParaRPr lang="en-US" dirty="0"/>
          </a:p>
        </p:txBody>
      </p:sp>
    </p:spTree>
    <p:extLst>
      <p:ext uri="{BB962C8B-B14F-4D97-AF65-F5344CB8AC3E}">
        <p14:creationId xmlns:p14="http://schemas.microsoft.com/office/powerpoint/2010/main" val="341176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a:t>Five Key Factors Increasing Vulnerability</a:t>
            </a:r>
          </a:p>
        </p:txBody>
      </p:sp>
      <p:sp>
        <p:nvSpPr>
          <p:cNvPr id="6" name="Content Placeholder 5"/>
          <p:cNvSpPr>
            <a:spLocks noGrp="1"/>
          </p:cNvSpPr>
          <p:nvPr>
            <p:ph sz="quarter" idx="15"/>
          </p:nvPr>
        </p:nvSpPr>
        <p:spPr/>
        <p:txBody>
          <a:bodyPr>
            <a:normAutofit fontScale="85000" lnSpcReduction="20000"/>
          </a:bodyPr>
          <a:lstStyle/>
          <a:p>
            <a:pPr marL="514350" indent="-514350">
              <a:buFont typeface="+mj-lt"/>
              <a:buAutoNum type="arabicPeriod"/>
            </a:pPr>
            <a:r>
              <a:rPr lang="en-US" dirty="0"/>
              <a:t>Today’s interconnected, interdependent, wirelessly networked business environment</a:t>
            </a:r>
          </a:p>
          <a:p>
            <a:pPr marL="514350" indent="-514350">
              <a:buFont typeface="+mj-lt"/>
              <a:buAutoNum type="arabicPeriod"/>
            </a:pPr>
            <a:r>
              <a:rPr lang="en-US" dirty="0"/>
              <a:t>Smaller, faster, cheaper computers and storage devices</a:t>
            </a:r>
          </a:p>
          <a:p>
            <a:pPr marL="514350" indent="-514350">
              <a:buFont typeface="+mj-lt"/>
              <a:buAutoNum type="arabicPeriod"/>
            </a:pPr>
            <a:r>
              <a:rPr lang="en-US" dirty="0"/>
              <a:t>Decreasing skills necessary to be a computer hacker</a:t>
            </a:r>
          </a:p>
          <a:p>
            <a:pPr marL="514350" indent="-514350">
              <a:buFont typeface="+mj-lt"/>
              <a:buAutoNum type="arabicPeriod"/>
            </a:pPr>
            <a:r>
              <a:rPr lang="en-US" dirty="0"/>
              <a:t>International organized crime taking over cybercrime</a:t>
            </a:r>
          </a:p>
          <a:p>
            <a:pPr marL="514350" indent="-514350">
              <a:buFont typeface="+mj-lt"/>
              <a:buAutoNum type="arabicPeriod"/>
            </a:pPr>
            <a:r>
              <a:rPr lang="en-US" dirty="0"/>
              <a:t>Lack of management </a:t>
            </a:r>
            <a:r>
              <a:rPr lang="en-US" dirty="0" smtClean="0"/>
              <a:t>support</a:t>
            </a:r>
            <a:endParaRPr lang="en-US" dirty="0"/>
          </a:p>
        </p:txBody>
      </p:sp>
    </p:spTree>
    <p:extLst>
      <p:ext uri="{BB962C8B-B14F-4D97-AF65-F5344CB8AC3E}">
        <p14:creationId xmlns:p14="http://schemas.microsoft.com/office/powerpoint/2010/main" val="359413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fontScale="92500"/>
          </a:bodyPr>
          <a:lstStyle/>
          <a:p>
            <a:r>
              <a:rPr lang="en-US" dirty="0" smtClean="0"/>
              <a:t>Unintentional Threats to Information Systems</a:t>
            </a:r>
            <a:endParaRPr lang="en-US" dirty="0"/>
          </a:p>
        </p:txBody>
      </p:sp>
      <p:sp>
        <p:nvSpPr>
          <p:cNvPr id="5" name="Text Placeholder 4"/>
          <p:cNvSpPr>
            <a:spLocks noGrp="1"/>
          </p:cNvSpPr>
          <p:nvPr>
            <p:ph type="body" sz="quarter" idx="14"/>
          </p:nvPr>
        </p:nvSpPr>
        <p:spPr/>
        <p:txBody>
          <a:bodyPr/>
          <a:lstStyle/>
          <a:p>
            <a:r>
              <a:rPr lang="en-US" dirty="0" smtClean="0"/>
              <a:t>7.2</a:t>
            </a:r>
            <a:endParaRPr lang="en-US" dirty="0"/>
          </a:p>
        </p:txBody>
      </p:sp>
      <p:sp>
        <p:nvSpPr>
          <p:cNvPr id="6" name="Content Placeholder 5"/>
          <p:cNvSpPr>
            <a:spLocks noGrp="1"/>
          </p:cNvSpPr>
          <p:nvPr>
            <p:ph sz="quarter" idx="15"/>
          </p:nvPr>
        </p:nvSpPr>
        <p:spPr/>
        <p:txBody>
          <a:bodyPr>
            <a:normAutofit/>
          </a:bodyPr>
          <a:lstStyle/>
          <a:p>
            <a:r>
              <a:rPr lang="en-US" dirty="0" smtClean="0"/>
              <a:t>Human Errors</a:t>
            </a:r>
          </a:p>
          <a:p>
            <a:r>
              <a:rPr lang="en-US" dirty="0" smtClean="0"/>
              <a:t>Social Engineering</a:t>
            </a:r>
          </a:p>
        </p:txBody>
      </p:sp>
    </p:spTree>
    <p:extLst>
      <p:ext uri="{BB962C8B-B14F-4D97-AF65-F5344CB8AC3E}">
        <p14:creationId xmlns:p14="http://schemas.microsoft.com/office/powerpoint/2010/main" val="95807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Human Errors</a:t>
            </a:r>
          </a:p>
        </p:txBody>
      </p:sp>
      <p:sp>
        <p:nvSpPr>
          <p:cNvPr id="6" name="Content Placeholder 5"/>
          <p:cNvSpPr>
            <a:spLocks noGrp="1"/>
          </p:cNvSpPr>
          <p:nvPr>
            <p:ph sz="quarter" idx="15"/>
          </p:nvPr>
        </p:nvSpPr>
        <p:spPr/>
        <p:txBody>
          <a:bodyPr/>
          <a:lstStyle/>
          <a:p>
            <a:r>
              <a:rPr lang="en-US" dirty="0" smtClean="0"/>
              <a:t>Higher employee levels = higher levels of security risk</a:t>
            </a:r>
          </a:p>
          <a:p>
            <a:r>
              <a:rPr lang="en-US" dirty="0" smtClean="0"/>
              <a:t>Most Dangerous Employees</a:t>
            </a:r>
          </a:p>
          <a:p>
            <a:r>
              <a:rPr lang="en-US" dirty="0" smtClean="0"/>
              <a:t>Human Mistakes</a:t>
            </a:r>
          </a:p>
        </p:txBody>
      </p:sp>
    </p:spTree>
    <p:extLst>
      <p:ext uri="{BB962C8B-B14F-4D97-AF65-F5344CB8AC3E}">
        <p14:creationId xmlns:p14="http://schemas.microsoft.com/office/powerpoint/2010/main" val="1878981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Custom">
      <a:majorFont>
        <a:latin typeface="Georgi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21458</TotalTime>
  <Words>3521</Words>
  <Application>Microsoft Office PowerPoint</Application>
  <PresentationFormat>On-screen Show (4:3)</PresentationFormat>
  <Paragraphs>333</Paragraphs>
  <Slides>42</Slides>
  <Notes>23</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John Kenneth Corley</dc:creator>
  <cp:lastModifiedBy>John Kenneth Corley</cp:lastModifiedBy>
  <cp:revision>618</cp:revision>
  <dcterms:created xsi:type="dcterms:W3CDTF">2013-08-07T23:49:12Z</dcterms:created>
  <dcterms:modified xsi:type="dcterms:W3CDTF">2014-10-22T11:31:33Z</dcterms:modified>
</cp:coreProperties>
</file>