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489" r:id="rId2"/>
    <p:sldId id="496" r:id="rId3"/>
    <p:sldId id="497" r:id="rId4"/>
    <p:sldId id="526" r:id="rId5"/>
    <p:sldId id="658" r:id="rId6"/>
    <p:sldId id="665" r:id="rId7"/>
    <p:sldId id="527" r:id="rId8"/>
    <p:sldId id="663" r:id="rId9"/>
    <p:sldId id="664" r:id="rId10"/>
    <p:sldId id="561" r:id="rId11"/>
    <p:sldId id="5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6600FF"/>
    <a:srgbClr val="FF9900"/>
    <a:srgbClr val="000099"/>
    <a:srgbClr val="0000CC"/>
    <a:srgbClr val="9900FF"/>
    <a:srgbClr val="CC00FF"/>
    <a:srgbClr val="00CCFF"/>
    <a:srgbClr val="CC33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74" autoAdjust="0"/>
    <p:restoredTop sz="71933" autoAdjust="0"/>
  </p:normalViewPr>
  <p:slideViewPr>
    <p:cSldViewPr>
      <p:cViewPr varScale="1">
        <p:scale>
          <a:sx n="55" d="100"/>
          <a:sy n="55" d="100"/>
        </p:scale>
        <p:origin x="-1734" y="-90"/>
      </p:cViewPr>
      <p:guideLst>
        <p:guide orient="horz" pos="2160"/>
        <p:guide pos="2880"/>
      </p:guideLst>
    </p:cSldViewPr>
  </p:slideViewPr>
  <p:outlineViewPr>
    <p:cViewPr>
      <p:scale>
        <a:sx n="33" d="100"/>
        <a:sy n="33" d="100"/>
      </p:scale>
      <p:origin x="0" y="141348"/>
    </p:cViewPr>
  </p:outlineViewPr>
  <p:notesTextViewPr>
    <p:cViewPr>
      <p:scale>
        <a:sx n="1" d="1"/>
        <a:sy n="1" d="1"/>
      </p:scale>
      <p:origin x="0" y="0"/>
    </p:cViewPr>
  </p:notesTextViewPr>
  <p:sorterViewPr>
    <p:cViewPr>
      <p:scale>
        <a:sx n="100" d="100"/>
        <a:sy n="100" d="100"/>
      </p:scale>
      <p:origin x="0" y="720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B6D6B-9C86-499A-A636-38829A5F60B2}" type="datetimeFigureOut">
              <a:rPr lang="en-US" smtClean="0"/>
              <a:t>10/19/2014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F41C25-7A1F-47FB-B705-003A328B9163}" type="slidenum">
              <a:rPr lang="en-US" smtClean="0"/>
              <a:t>‹#›</a:t>
            </a:fld>
            <a:endParaRPr lang="en-US"/>
          </a:p>
        </p:txBody>
      </p:sp>
    </p:spTree>
    <p:extLst>
      <p:ext uri="{BB962C8B-B14F-4D97-AF65-F5344CB8AC3E}">
        <p14:creationId xmlns:p14="http://schemas.microsoft.com/office/powerpoint/2010/main" val="425230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Business Process: </a:t>
            </a:r>
            <a:r>
              <a:rPr lang="en-US" dirty="0" smtClean="0"/>
              <a:t>an ongoing collection of related activities that create a product or a service of value to the organization, its business partners, and/or its customers. </a:t>
            </a:r>
          </a:p>
          <a:p>
            <a:r>
              <a:rPr lang="en-US" b="1" dirty="0" smtClean="0"/>
              <a:t>Cross-Functional Processes: </a:t>
            </a:r>
            <a:r>
              <a:rPr lang="en-US" dirty="0" smtClean="0"/>
              <a:t>business processes that cut across multiple functional areas, meaning multiple functional areas collaborate to perform the process and no single functional area is responsible for their execution (e.g., procurement and fulfillment).</a:t>
            </a:r>
          </a:p>
          <a:p>
            <a:r>
              <a:rPr lang="en-US" b="1" dirty="0" smtClean="0"/>
              <a:t>Information Systems and Business Processes: </a:t>
            </a:r>
            <a:r>
              <a:rPr lang="en-US" dirty="0" smtClean="0"/>
              <a:t>An information system (IS) is a critical enabler of an organization’s business processes. Information systems facilitate communication and coordination among different functional areas, and allow easy exchange of, and access to, data across processes. </a:t>
            </a:r>
          </a:p>
          <a:p>
            <a:endParaRPr lang="en-US" dirty="0" smtClean="0"/>
          </a:p>
          <a:p>
            <a:r>
              <a:rPr lang="en-US" b="1" dirty="0" smtClean="0"/>
              <a:t>Information Systems play a vital role in three areas:</a:t>
            </a:r>
          </a:p>
          <a:p>
            <a:r>
              <a:rPr lang="en-US" dirty="0" smtClean="0"/>
              <a:t>• Executing the process</a:t>
            </a:r>
          </a:p>
          <a:p>
            <a:r>
              <a:rPr lang="en-US" dirty="0" smtClean="0"/>
              <a:t>• Capturing and storing process data</a:t>
            </a:r>
          </a:p>
          <a:p>
            <a:r>
              <a:rPr lang="en-US" dirty="0" smtClean="0"/>
              <a:t>• Monitoring process performance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4</a:t>
            </a:fld>
            <a:endParaRPr lang="en-US"/>
          </a:p>
        </p:txBody>
      </p:sp>
    </p:spTree>
    <p:extLst>
      <p:ext uri="{BB962C8B-B14F-4D97-AF65-F5344CB8AC3E}">
        <p14:creationId xmlns:p14="http://schemas.microsoft.com/office/powerpoint/2010/main" val="3204822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Business Process: </a:t>
            </a:r>
            <a:r>
              <a:rPr lang="en-US" dirty="0" smtClean="0"/>
              <a:t>an ongoing collection of related activities that create a product or a service of value to the organization, its business partners, and/or its customers. </a:t>
            </a:r>
          </a:p>
          <a:p>
            <a:r>
              <a:rPr lang="en-US" b="1" u="none" dirty="0" smtClean="0"/>
              <a:t>Three fundamental elements of a Business Process:</a:t>
            </a:r>
          </a:p>
          <a:p>
            <a:r>
              <a:rPr lang="en-US" b="1" i="1" dirty="0" smtClean="0"/>
              <a:t>Inputs: </a:t>
            </a:r>
            <a:r>
              <a:rPr lang="en-US" dirty="0" smtClean="0"/>
              <a:t>Materials, services, and information that flow through and are transformed as a result of process activities</a:t>
            </a:r>
          </a:p>
          <a:p>
            <a:r>
              <a:rPr lang="en-US" b="1" i="1" dirty="0" smtClean="0"/>
              <a:t>Resources</a:t>
            </a:r>
            <a:r>
              <a:rPr lang="en-US" dirty="0" smtClean="0"/>
              <a:t>: People and equipment that perform process activities</a:t>
            </a:r>
          </a:p>
          <a:p>
            <a:r>
              <a:rPr lang="en-US" b="1" i="1" dirty="0" smtClean="0"/>
              <a:t>Outputs: </a:t>
            </a:r>
            <a:r>
              <a:rPr lang="en-US" dirty="0" smtClean="0"/>
              <a:t>The product or a service created by the process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5</a:t>
            </a:fld>
            <a:endParaRPr lang="en-US"/>
          </a:p>
        </p:txBody>
      </p:sp>
    </p:spTree>
    <p:extLst>
      <p:ext uri="{BB962C8B-B14F-4D97-AF65-F5344CB8AC3E}">
        <p14:creationId xmlns:p14="http://schemas.microsoft.com/office/powerpoint/2010/main" val="3570368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6</a:t>
            </a:fld>
            <a:endParaRPr lang="en-US"/>
          </a:p>
        </p:txBody>
      </p:sp>
    </p:spTree>
    <p:extLst>
      <p:ext uri="{BB962C8B-B14F-4D97-AF65-F5344CB8AC3E}">
        <p14:creationId xmlns:p14="http://schemas.microsoft.com/office/powerpoint/2010/main" val="1209042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Business Process Reengineering (BPR): </a:t>
            </a:r>
            <a:r>
              <a:rPr lang="en-US" dirty="0" smtClean="0"/>
              <a:t>is a strategy for making an organization’s business processes more productive and profitable by examining their business processes from a “clean sheet” perspective and then determine how they can best reconstruct those processes to improve their business functions.</a:t>
            </a:r>
          </a:p>
          <a:p>
            <a:r>
              <a:rPr lang="en-US" b="1" dirty="0" smtClean="0"/>
              <a:t>Business Process Improvement (BPI): </a:t>
            </a:r>
            <a:r>
              <a:rPr lang="en-US" dirty="0" smtClean="0"/>
              <a:t>focuses on reducing variation in the process outputs by searching for root causes of the variation in the process itself (such as a broken machine on an assembly line) or among the process inputs (such as a decline in the quality of raw materials purchased from a certain supplier).</a:t>
            </a:r>
          </a:p>
          <a:p>
            <a:pPr marL="0" marR="0" indent="0" algn="l" defTabSz="914400" rtl="0" eaLnBrk="1" fontAlgn="auto" latinLnBrk="0" hangingPunct="1">
              <a:lnSpc>
                <a:spcPct val="100000"/>
              </a:lnSpc>
              <a:spcBef>
                <a:spcPts val="0"/>
              </a:spcBef>
              <a:spcAft>
                <a:spcPts val="0"/>
              </a:spcAft>
              <a:buClrTx/>
              <a:buSzTx/>
              <a:buFontTx/>
              <a:buNone/>
              <a:tabLst/>
              <a:defRPr/>
            </a:pPr>
            <a:r>
              <a:rPr lang="en-US" b="1" i="0" u="none" dirty="0" smtClean="0"/>
              <a:t>Business Process Management (BPM): </a:t>
            </a:r>
            <a:r>
              <a:rPr lang="en-US" dirty="0" smtClean="0"/>
              <a:t>a management system designed to sustain BPI efforts over time that includes methods and tools to support the design, analysis, implementation, management, and continuous optimization of core business processes throughout the organization; and, integrates disparate BPI initiatives to ensure consistent strategy execution.</a:t>
            </a:r>
          </a:p>
          <a:p>
            <a:endParaRPr lang="en-US" dirty="0" smtClean="0"/>
          </a:p>
          <a:p>
            <a:endParaRPr lang="en-US" dirty="0" smtClean="0"/>
          </a:p>
          <a:p>
            <a:endParaRPr lang="en-US" dirty="0" smtClean="0"/>
          </a:p>
          <a:p>
            <a:r>
              <a:rPr lang="en-US" b="1" dirty="0" smtClean="0"/>
              <a:t>Five Basic Phases of a Successful BPI Project:</a:t>
            </a:r>
          </a:p>
          <a:p>
            <a:r>
              <a:rPr lang="en-US" b="1" i="1" dirty="0" smtClean="0"/>
              <a:t>Define Phase: </a:t>
            </a:r>
            <a:r>
              <a:rPr lang="en-US" dirty="0" smtClean="0"/>
              <a:t>the BPI team documents the existing “as is” process activities, process resources, and process inputs and outputs, usually as a graphical process map, or diagram.</a:t>
            </a:r>
          </a:p>
          <a:p>
            <a:r>
              <a:rPr lang="en-US" b="1" i="1" dirty="0" smtClean="0"/>
              <a:t>Measure Phase: </a:t>
            </a:r>
            <a:r>
              <a:rPr lang="en-US" dirty="0" smtClean="0"/>
              <a:t>the BPI team identifies relevant process metrics, such as time and cost to generate one output (product or service), and collects data to understand how the metrics evolve over time.</a:t>
            </a:r>
          </a:p>
          <a:p>
            <a:r>
              <a:rPr lang="en-US" b="1" i="1" dirty="0" smtClean="0"/>
              <a:t>Analysis Phase: </a:t>
            </a:r>
            <a:r>
              <a:rPr lang="en-US" dirty="0" smtClean="0"/>
              <a:t>the BPI team examines the “as is” process map and the collected data to identify problems with the process (e.g., decreasing efficiency or effectiveness) and their root causes.</a:t>
            </a:r>
          </a:p>
          <a:p>
            <a:r>
              <a:rPr lang="en-US" b="1" i="1" dirty="0" smtClean="0"/>
              <a:t>Improve Phase: </a:t>
            </a:r>
            <a:r>
              <a:rPr lang="en-US" dirty="0" smtClean="0"/>
              <a:t>the BPI team identifies possible solutions for addressing the root causes, maps the resulting “to be” process alternatives, and selects and implements the most appropriate solution.</a:t>
            </a:r>
          </a:p>
          <a:p>
            <a:r>
              <a:rPr lang="en-US" b="1" i="1" dirty="0" smtClean="0"/>
              <a:t>Control Phase: </a:t>
            </a:r>
            <a:r>
              <a:rPr lang="en-US" dirty="0" smtClean="0"/>
              <a:t>the team establishes process metrics and monitors the improved process after the solution has been implemented to ensure the process performance remains stable.</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7</a:t>
            </a:fld>
            <a:endParaRPr lang="en-US"/>
          </a:p>
        </p:txBody>
      </p:sp>
    </p:spTree>
    <p:extLst>
      <p:ext uri="{BB962C8B-B14F-4D97-AF65-F5344CB8AC3E}">
        <p14:creationId xmlns:p14="http://schemas.microsoft.com/office/powerpoint/2010/main" val="1658290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Business Process Improvement (BPI): </a:t>
            </a:r>
            <a:r>
              <a:rPr lang="en-US" dirty="0" smtClean="0"/>
              <a:t>focuses on reducing variation in the process outputs by searching for root causes of the variation in the process itself (such as a broken machine on an assembly line) or among the process inputs (such as a decline in the quality of raw materials purchased from a certain supplier).</a:t>
            </a:r>
          </a:p>
          <a:p>
            <a:endParaRPr lang="en-US" b="1" dirty="0" smtClean="0"/>
          </a:p>
          <a:p>
            <a:endParaRPr lang="en-US" b="1" dirty="0" smtClean="0"/>
          </a:p>
          <a:p>
            <a:r>
              <a:rPr lang="en-US" b="1" dirty="0" smtClean="0"/>
              <a:t>Five Basic Phases of a Successful BPI Project:</a:t>
            </a:r>
          </a:p>
          <a:p>
            <a:r>
              <a:rPr lang="en-US" b="1" i="1" dirty="0" smtClean="0"/>
              <a:t>Define Phase: </a:t>
            </a:r>
            <a:r>
              <a:rPr lang="en-US" dirty="0" smtClean="0"/>
              <a:t>the BPI team documents the existing “as is” process activities, process resources, and process inputs and outputs, usually as a graphical process map, or diagram.</a:t>
            </a:r>
          </a:p>
          <a:p>
            <a:r>
              <a:rPr lang="en-US" b="1" i="1" dirty="0" smtClean="0"/>
              <a:t>Measure Phase: </a:t>
            </a:r>
            <a:r>
              <a:rPr lang="en-US" dirty="0" smtClean="0"/>
              <a:t>the BPI team identifies relevant process metrics, such as time and cost to generate one output (product or service), and collects data to understand how the metrics evolve over time.</a:t>
            </a:r>
          </a:p>
          <a:p>
            <a:r>
              <a:rPr lang="en-US" b="1" i="1" dirty="0" smtClean="0"/>
              <a:t>Analysis Phase: </a:t>
            </a:r>
            <a:r>
              <a:rPr lang="en-US" dirty="0" smtClean="0"/>
              <a:t>the BPI team examines the “as is” process map and the collected data to identify problems with the process (e.g., decreasing efficiency or effectiveness) and their root causes.</a:t>
            </a:r>
          </a:p>
          <a:p>
            <a:r>
              <a:rPr lang="en-US" b="1" i="1" dirty="0" smtClean="0"/>
              <a:t>Improve Phase: </a:t>
            </a:r>
            <a:r>
              <a:rPr lang="en-US" dirty="0" smtClean="0"/>
              <a:t>the BPI team identifies possible solutions for addressing the root causes, maps the resulting “to be” process alternatives, and selects and implements the most appropriate solution.</a:t>
            </a:r>
          </a:p>
          <a:p>
            <a:r>
              <a:rPr lang="en-US" b="1" i="1" dirty="0" smtClean="0"/>
              <a:t>Control Phase: </a:t>
            </a:r>
            <a:r>
              <a:rPr lang="en-US" dirty="0" smtClean="0"/>
              <a:t>the team establishes process metrics and monitors the improved process after the solution has been implemented to ensure the process performance remains stable.</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8</a:t>
            </a:fld>
            <a:endParaRPr lang="en-US"/>
          </a:p>
        </p:txBody>
      </p:sp>
    </p:spTree>
    <p:extLst>
      <p:ext uri="{BB962C8B-B14F-4D97-AF65-F5344CB8AC3E}">
        <p14:creationId xmlns:p14="http://schemas.microsoft.com/office/powerpoint/2010/main" val="865171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u="sng" dirty="0" smtClean="0"/>
              <a:t>Business Process Management (BPM): </a:t>
            </a:r>
            <a:r>
              <a:rPr lang="en-US" dirty="0" smtClean="0"/>
              <a:t>a management system designed to sustain BPI efforts over time that includes methods and tools to support the design, analysis, implementation, management, and continuous optimization of core business processes throughout the organization; and, integrates disparate BPI initiatives to ensure consistent strategy execution.</a:t>
            </a:r>
          </a:p>
          <a:p>
            <a:r>
              <a:rPr lang="en-US" dirty="0" smtClean="0"/>
              <a:t>-----------------------</a:t>
            </a:r>
          </a:p>
          <a:p>
            <a:r>
              <a:rPr lang="en-US" b="1" dirty="0" smtClean="0"/>
              <a:t>Important Components of BPM:</a:t>
            </a:r>
          </a:p>
          <a:p>
            <a:r>
              <a:rPr lang="en-US" b="1" i="1" dirty="0" smtClean="0"/>
              <a:t>Process Modeling: </a:t>
            </a:r>
            <a:r>
              <a:rPr lang="en-US" dirty="0" smtClean="0"/>
              <a:t>a graphical depiction of all of the steps in a process which helps employees understand the interactions and dependencies among the people involved in the process, the information systems they rely on, and the information they require to optimally perform their tasks.</a:t>
            </a:r>
          </a:p>
          <a:p>
            <a:r>
              <a:rPr lang="en-US" b="1" i="1" dirty="0" smtClean="0"/>
              <a:t>Web-Enabled Technologies: </a:t>
            </a:r>
            <a:r>
              <a:rPr lang="en-US" dirty="0" smtClean="0"/>
              <a:t>display and retrieve data via a Web browser enabling an organization to integrate the necessary people and applications into each process, across functional areas and geographical locations.</a:t>
            </a:r>
          </a:p>
          <a:p>
            <a:r>
              <a:rPr lang="en-US" b="1" i="1" dirty="0" smtClean="0"/>
              <a:t>Business Activity Monitoring (BAM): </a:t>
            </a:r>
            <a:r>
              <a:rPr lang="en-US" dirty="0" smtClean="0"/>
              <a:t>a real-time approach for measuring and managing business processes which organizations use to monitor their business processes, identify failures or exceptions, and address these failures in real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b="1" dirty="0" smtClean="0"/>
              <a:t>Business Process Management Suites (BPMS): </a:t>
            </a:r>
            <a:r>
              <a:rPr lang="en-US" dirty="0" smtClean="0"/>
              <a:t>an integrated set of applications designed to support BPM that includes a repository of process information, such as process maps and business rules; tools for process modeling, simulation, execution, coordination across functions, and re-configuration in response to changing business needs; as well as process-monitoring capabilities.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b="1" dirty="0" smtClean="0"/>
              <a:t>Social Business Process Management: </a:t>
            </a:r>
            <a:r>
              <a:rPr lang="en-US" dirty="0" smtClean="0"/>
              <a:t>technology enabling employees to collaborate, using social media tools on wired and mobile platforms, both internally across functions and externally with stakeholders (such as customers or experts), to exchange process knowledge and improve process execution.</a:t>
            </a:r>
          </a:p>
        </p:txBody>
      </p:sp>
      <p:sp>
        <p:nvSpPr>
          <p:cNvPr id="4" name="Slide Number Placeholder 3"/>
          <p:cNvSpPr>
            <a:spLocks noGrp="1"/>
          </p:cNvSpPr>
          <p:nvPr>
            <p:ph type="sldNum" sz="quarter" idx="10"/>
          </p:nvPr>
        </p:nvSpPr>
        <p:spPr/>
        <p:txBody>
          <a:bodyPr/>
          <a:lstStyle/>
          <a:p>
            <a:fld id="{2CF41C25-7A1F-47FB-B705-003A328B9163}" type="slidenum">
              <a:rPr lang="en-US" smtClean="0"/>
              <a:t>9</a:t>
            </a:fld>
            <a:endParaRPr lang="en-US"/>
          </a:p>
        </p:txBody>
      </p:sp>
    </p:spTree>
    <p:extLst>
      <p:ext uri="{BB962C8B-B14F-4D97-AF65-F5344CB8AC3E}">
        <p14:creationId xmlns:p14="http://schemas.microsoft.com/office/powerpoint/2010/main" val="33202664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8"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590799" y="17526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685800" y="2133600"/>
            <a:ext cx="23622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CHAPTER</a:t>
            </a:r>
            <a:endParaRPr lang="en-US" sz="3600" dirty="0">
              <a:solidFill>
                <a:schemeClr val="bg1">
                  <a:lumMod val="50000"/>
                </a:schemeClr>
              </a:solidFill>
            </a:endParaRPr>
          </a:p>
        </p:txBody>
      </p:sp>
      <p:cxnSp>
        <p:nvCxnSpPr>
          <p:cNvPr id="14" name="Straight Connector 13"/>
          <p:cNvCxnSpPr/>
          <p:nvPr userDrawn="1"/>
        </p:nvCxnSpPr>
        <p:spPr>
          <a:xfrm flipH="1">
            <a:off x="3048000" y="33528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ubtitle 2"/>
          <p:cNvSpPr>
            <a:spLocks noGrp="1"/>
          </p:cNvSpPr>
          <p:nvPr>
            <p:ph type="subTitle" idx="1" hasCustomPrompt="1"/>
          </p:nvPr>
        </p:nvSpPr>
        <p:spPr>
          <a:xfrm>
            <a:off x="609600" y="3810000"/>
            <a:ext cx="8382000" cy="2895600"/>
          </a:xfrm>
        </p:spPr>
        <p:txBody>
          <a:bodyPr>
            <a:normAutofit/>
          </a:bodyPr>
          <a:lstStyle>
            <a:lvl1pPr marL="0" indent="0" algn="l">
              <a:lnSpc>
                <a:spcPts val="72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27520202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lug It In Title">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23"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743199" y="18288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457200" y="2209800"/>
            <a:ext cx="29718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PLUG</a:t>
            </a:r>
            <a:r>
              <a:rPr lang="en-US" sz="3600" baseline="0" dirty="0" smtClean="0">
                <a:solidFill>
                  <a:schemeClr val="bg1">
                    <a:lumMod val="50000"/>
                  </a:schemeClr>
                </a:solidFill>
              </a:rPr>
              <a:t> IT IN</a:t>
            </a:r>
            <a:endParaRPr lang="en-US" sz="3600" dirty="0">
              <a:solidFill>
                <a:schemeClr val="bg1">
                  <a:lumMod val="50000"/>
                </a:schemeClr>
              </a:solidFill>
            </a:endParaRPr>
          </a:p>
        </p:txBody>
      </p:sp>
      <p:cxnSp>
        <p:nvCxnSpPr>
          <p:cNvPr id="14" name="Straight Connector 13"/>
          <p:cNvCxnSpPr/>
          <p:nvPr userDrawn="1"/>
        </p:nvCxnSpPr>
        <p:spPr>
          <a:xfrm flipH="1">
            <a:off x="3200400" y="34290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Subtitle 2"/>
          <p:cNvSpPr>
            <a:spLocks noGrp="1"/>
          </p:cNvSpPr>
          <p:nvPr>
            <p:ph type="subTitle" idx="1" hasCustomPrompt="1"/>
          </p:nvPr>
        </p:nvSpPr>
        <p:spPr>
          <a:xfrm>
            <a:off x="609600" y="3886200"/>
            <a:ext cx="8382000" cy="2819400"/>
          </a:xfrm>
        </p:spPr>
        <p:txBody>
          <a:bodyPr>
            <a:normAutofit/>
          </a:bodyPr>
          <a:lstStyle>
            <a:lvl1pPr marL="0" indent="0" algn="l">
              <a:lnSpc>
                <a:spcPts val="60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41516290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_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152400"/>
            <a:ext cx="1981200" cy="1524000"/>
          </a:xfrm>
        </p:spPr>
        <p:txBody>
          <a:bodyPr>
            <a:noAutofit/>
          </a:bodyPr>
          <a:lstStyle>
            <a:lvl1pPr marL="0" indent="0" algn="ctr">
              <a:buNone/>
              <a:defRPr sz="60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609600" y="2133600"/>
            <a:ext cx="8001000" cy="41148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610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 Example / 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600" b="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914400" indent="-457200">
              <a:buClr>
                <a:srgbClr val="FF9900"/>
              </a:buClr>
              <a:buFont typeface="+mj-lt"/>
              <a:buAutoNum type="arabicPeriod"/>
              <a:defRPr sz="32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8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457200" y="228600"/>
            <a:ext cx="5029200" cy="1143000"/>
          </a:xfrm>
        </p:spPr>
        <p:txBody>
          <a:bodyPr>
            <a:noAutofit/>
          </a:bodyPr>
          <a:lstStyle>
            <a:lvl1pPr algn="l">
              <a:defRPr sz="4400" b="1"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EXAMPLE</a:t>
            </a:r>
            <a:endParaRPr lang="en-US" dirty="0"/>
          </a:p>
        </p:txBody>
      </p:sp>
    </p:spTree>
    <p:extLst>
      <p:ext uri="{BB962C8B-B14F-4D97-AF65-F5344CB8AC3E}">
        <p14:creationId xmlns:p14="http://schemas.microsoft.com/office/powerpoint/2010/main" val="2434610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_IT's_Personal">
    <p:spTree>
      <p:nvGrpSpPr>
        <p:cNvPr id="1" name=""/>
        <p:cNvGrpSpPr/>
        <p:nvPr/>
      </p:nvGrpSpPr>
      <p:grpSpPr>
        <a:xfrm>
          <a:off x="0" y="0"/>
          <a:ext cx="0" cy="0"/>
          <a:chOff x="0" y="0"/>
          <a:chExt cx="0" cy="0"/>
        </a:xfrm>
      </p:grpSpPr>
      <p:sp>
        <p:nvSpPr>
          <p:cNvPr id="4" name="Rectangle 3"/>
          <p:cNvSpPr/>
          <p:nvPr userDrawn="1"/>
        </p:nvSpPr>
        <p:spPr>
          <a:xfrm>
            <a:off x="0" y="2057400"/>
            <a:ext cx="9144000" cy="42672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57200" y="3200400"/>
            <a:ext cx="7772400" cy="2743200"/>
          </a:xfrm>
        </p:spPr>
        <p:txBody>
          <a:bodyPr>
            <a:normAutofit/>
          </a:bodyPr>
          <a:lstStyle>
            <a:lvl1pPr marL="0" indent="0" algn="l">
              <a:spcBef>
                <a:spcPts val="600"/>
              </a:spcBef>
              <a:spcAft>
                <a:spcPts val="600"/>
              </a:spcAft>
              <a:buNone/>
              <a:defRPr sz="5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1219200"/>
            <a:ext cx="7391400" cy="990600"/>
          </a:xfrm>
        </p:spPr>
        <p:txBody>
          <a:bodyPr>
            <a:normAutofit/>
          </a:bodyPr>
          <a:lstStyle>
            <a:lvl1pPr marL="0" indent="0">
              <a:buNone/>
              <a:defRPr sz="5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PERSONAL:</a:t>
            </a:r>
            <a:endParaRPr lang="en-US" dirty="0"/>
          </a:p>
        </p:txBody>
      </p:sp>
      <p:cxnSp>
        <p:nvCxnSpPr>
          <p:cNvPr id="15" name="Straight Connector 14"/>
          <p:cNvCxnSpPr/>
          <p:nvPr userDrawn="1"/>
        </p:nvCxnSpPr>
        <p:spPr>
          <a:xfrm>
            <a:off x="0" y="2057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888704"/>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2108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h_Outline">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228600"/>
            <a:ext cx="8229600" cy="1143000"/>
          </a:xfrm>
        </p:spPr>
        <p:txBody>
          <a:bodyPr>
            <a:noAutofit/>
          </a:bodyPr>
          <a:lstStyle>
            <a:lvl1pPr algn="l">
              <a:defRPr sz="4400" b="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CHAPTER OUTLINE</a:t>
            </a:r>
            <a:endParaRPr lang="en-US" dirty="0"/>
          </a:p>
        </p:txBody>
      </p:sp>
      <p:sp>
        <p:nvSpPr>
          <p:cNvPr id="3" name="Content Placeholder 2"/>
          <p:cNvSpPr>
            <a:spLocks noGrp="1"/>
          </p:cNvSpPr>
          <p:nvPr>
            <p:ph idx="1"/>
          </p:nvPr>
        </p:nvSpPr>
        <p:spPr>
          <a:xfrm>
            <a:off x="457200" y="1371600"/>
            <a:ext cx="8229600" cy="4754563"/>
          </a:xfrm>
        </p:spPr>
        <p:txBody>
          <a:bodyPr/>
          <a:lstStyle>
            <a:lvl1pPr marL="514350" indent="-514350">
              <a:buClr>
                <a:srgbClr val="00B0F0"/>
              </a:buClr>
              <a:buSzPct val="100000"/>
              <a:buFont typeface="+mj-lt"/>
              <a:buAutoNum type="arabicPeriod"/>
              <a:defRPr baseline="0">
                <a:latin typeface="Verdana" panose="020B0604030504040204" pitchFamily="34" charset="0"/>
                <a:ea typeface="Verdana" panose="020B0604030504040204" pitchFamily="34" charset="0"/>
                <a:cs typeface="Verdana" panose="020B0604030504040204" pitchFamily="34"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39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_Learning_Obj">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00200"/>
            <a:ext cx="8229600" cy="4525963"/>
          </a:xfrm>
        </p:spPr>
        <p:txBody>
          <a:bodyPr/>
          <a:lstStyle>
            <a:lvl1pPr marL="514350" indent="-514350">
              <a:buClr>
                <a:srgbClr val="FF9900"/>
              </a:buClr>
              <a:buSzPct val="100000"/>
              <a:buFont typeface="+mj-lt"/>
              <a:buAutoNum type="arabicPeriod"/>
              <a:defRPr baseline="0">
                <a:latin typeface="Times New Roman" panose="02020603050405020304" pitchFamily="18" charset="0"/>
                <a:ea typeface="Verdana" panose="020B0604030504040204" pitchFamily="34" charset="0"/>
                <a:cs typeface="Times New Roman" panose="02020603050405020304"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Subtitle 2"/>
          <p:cNvSpPr>
            <a:spLocks noGrp="1"/>
          </p:cNvSpPr>
          <p:nvPr>
            <p:ph type="subTitle" idx="13" hasCustomPrompt="1"/>
          </p:nvPr>
        </p:nvSpPr>
        <p:spPr>
          <a:xfrm>
            <a:off x="457200" y="533400"/>
            <a:ext cx="8686800" cy="1066800"/>
          </a:xfrm>
        </p:spPr>
        <p:txBody>
          <a:bodyPr>
            <a:normAutofit/>
          </a:bodyPr>
          <a:lstStyle>
            <a:lvl1pPr marL="0" indent="0" algn="l">
              <a:lnSpc>
                <a:spcPts val="6800"/>
              </a:lnSpc>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LEARNING OBJECTIVES</a:t>
            </a:r>
            <a:endParaRPr lang="en-US" dirty="0"/>
          </a:p>
        </p:txBody>
      </p:sp>
      <p:sp>
        <p:nvSpPr>
          <p:cNvPr id="11" name="Subtitle 2"/>
          <p:cNvSpPr txBox="1">
            <a:spLocks/>
          </p:cNvSpPr>
          <p:nvPr userDrawn="1"/>
        </p:nvSpPr>
        <p:spPr>
          <a:xfrm>
            <a:off x="7263063" y="533400"/>
            <a:ext cx="1652337" cy="1066800"/>
          </a:xfrm>
          <a:prstGeom prst="rect">
            <a:avLst/>
          </a:prstGeom>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4400" kern="1200" baseline="0">
                <a:solidFill>
                  <a:srgbClr val="FFC0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chemeClr val="tx2">
                    <a:lumMod val="60000"/>
                    <a:lumOff val="40000"/>
                  </a:schemeClr>
                </a:solidFill>
              </a:rPr>
              <a:t>&gt;&gt;&gt;</a:t>
            </a:r>
            <a:endParaRPr lang="en-US" dirty="0">
              <a:solidFill>
                <a:schemeClr val="tx2">
                  <a:lumMod val="60000"/>
                  <a:lumOff val="40000"/>
                </a:schemeClr>
              </a:solidFill>
            </a:endParaRPr>
          </a:p>
        </p:txBody>
      </p:sp>
    </p:spTree>
    <p:extLst>
      <p:ext uri="{BB962C8B-B14F-4D97-AF65-F5344CB8AC3E}">
        <p14:creationId xmlns:p14="http://schemas.microsoft.com/office/powerpoint/2010/main" val="40593933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200" b="1" baseline="0">
                <a:latin typeface="Verdana" panose="020B0604030504040204" pitchFamily="34" charset="0"/>
                <a:ea typeface="Verdana" panose="020B0604030504040204" pitchFamily="34" charset="0"/>
                <a:cs typeface="Verdana" panose="020B0604030504040204" pitchFamily="34" charset="0"/>
              </a:defRPr>
            </a:lvl1pPr>
            <a:lvl2pPr marL="914400" indent="-457200">
              <a:buClr>
                <a:schemeClr val="accent1">
                  <a:lumMod val="75000"/>
                </a:schemeClr>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3276600" y="228600"/>
            <a:ext cx="2209800" cy="1143000"/>
          </a:xfrm>
        </p:spPr>
        <p:txBody>
          <a:bodyPr>
            <a:noAutofit/>
          </a:bodyPr>
          <a:lstStyle>
            <a:lvl1pPr algn="l">
              <a:defRPr sz="4400" b="1" baseline="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CASE</a:t>
            </a:r>
            <a:endParaRPr lang="en-US" dirty="0"/>
          </a:p>
        </p:txBody>
      </p:sp>
      <p:sp>
        <p:nvSpPr>
          <p:cNvPr id="14" name="Title 1"/>
          <p:cNvSpPr txBox="1">
            <a:spLocks/>
          </p:cNvSpPr>
          <p:nvPr userDrawn="1"/>
        </p:nvSpPr>
        <p:spPr>
          <a:xfrm>
            <a:off x="457200" y="228600"/>
            <a:ext cx="3276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b="0" dirty="0" smtClean="0">
                <a:solidFill>
                  <a:schemeClr val="accent1">
                    <a:lumMod val="75000"/>
                  </a:schemeClr>
                </a:solidFill>
              </a:rPr>
              <a:t>OPENING</a:t>
            </a:r>
            <a:endParaRPr lang="en-US" b="0" dirty="0">
              <a:solidFill>
                <a:schemeClr val="accent1">
                  <a:lumMod val="75000"/>
                </a:schemeClr>
              </a:solidFill>
            </a:endParaRPr>
          </a:p>
        </p:txBody>
      </p:sp>
      <p:sp>
        <p:nvSpPr>
          <p:cNvPr id="15" name="Title 1"/>
          <p:cNvSpPr txBox="1">
            <a:spLocks/>
          </p:cNvSpPr>
          <p:nvPr userDrawn="1"/>
        </p:nvSpPr>
        <p:spPr>
          <a:xfrm>
            <a:off x="5181600" y="228600"/>
            <a:ext cx="2438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solidFill>
                  <a:srgbClr val="6600CC"/>
                </a:solidFill>
              </a:rPr>
              <a:t>&gt;</a:t>
            </a:r>
            <a:endParaRPr lang="en-US" dirty="0">
              <a:solidFill>
                <a:srgbClr val="6600CC"/>
              </a:solidFill>
            </a:endParaRPr>
          </a:p>
        </p:txBody>
      </p:sp>
    </p:spTree>
    <p:extLst>
      <p:ext uri="{BB962C8B-B14F-4D97-AF65-F5344CB8AC3E}">
        <p14:creationId xmlns:p14="http://schemas.microsoft.com/office/powerpoint/2010/main" val="385618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ts_about_bus">
    <p:spTree>
      <p:nvGrpSpPr>
        <p:cNvPr id="1" name=""/>
        <p:cNvGrpSpPr/>
        <p:nvPr/>
      </p:nvGrpSpPr>
      <p:grpSpPr>
        <a:xfrm>
          <a:off x="0" y="0"/>
          <a:ext cx="0" cy="0"/>
          <a:chOff x="0" y="0"/>
          <a:chExt cx="0" cy="0"/>
        </a:xfrm>
      </p:grpSpPr>
      <p:sp>
        <p:nvSpPr>
          <p:cNvPr id="4" name="Rectangle 3"/>
          <p:cNvSpPr/>
          <p:nvPr userDrawn="1"/>
        </p:nvSpPr>
        <p:spPr>
          <a:xfrm>
            <a:off x="0" y="1397296"/>
            <a:ext cx="9144000" cy="4927304"/>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635296"/>
            <a:ext cx="7772400" cy="990600"/>
          </a:xfrm>
        </p:spPr>
        <p:txBody>
          <a:bodyPr>
            <a:normAutofit/>
          </a:bodyPr>
          <a:lstStyle>
            <a:lvl1pPr marL="0" indent="0">
              <a:buNone/>
              <a:defRPr sz="4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ABOUT BUSINESS  0.0</a:t>
            </a:r>
            <a:endParaRPr lang="en-US" dirty="0"/>
          </a:p>
        </p:txBody>
      </p:sp>
      <p:cxnSp>
        <p:nvCxnSpPr>
          <p:cNvPr id="15" name="Straight Connector 14"/>
          <p:cNvCxnSpPr/>
          <p:nvPr userDrawn="1"/>
        </p:nvCxnSpPr>
        <p:spPr>
          <a:xfrm>
            <a:off x="0" y="1397296"/>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228600"/>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0"/>
          <p:cNvSpPr>
            <a:spLocks noGrp="1"/>
          </p:cNvSpPr>
          <p:nvPr>
            <p:ph sz="quarter" idx="16"/>
          </p:nvPr>
        </p:nvSpPr>
        <p:spPr>
          <a:xfrm>
            <a:off x="609600" y="1828800"/>
            <a:ext cx="8001000" cy="4419600"/>
          </a:xfrm>
        </p:spPr>
        <p:txBody>
          <a:bodyPr/>
          <a:lstStyle>
            <a:lvl1pPr>
              <a:defRPr sz="3200" b="1"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71550" indent="-514350">
              <a:buClr>
                <a:srgbClr val="0000CC"/>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385948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0"/>
            <a:ext cx="1981200" cy="1524000"/>
          </a:xfrm>
        </p:spPr>
        <p:txBody>
          <a:bodyPr>
            <a:noAutofit/>
          </a:bodyPr>
          <a:lstStyle>
            <a:lvl1pPr marL="0" indent="0" algn="ctr">
              <a:buNone/>
              <a:defRPr sz="72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1447800" y="2438400"/>
            <a:ext cx="7162800" cy="38100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4564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zaxcv">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3716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524000"/>
            <a:ext cx="8153400" cy="4724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4478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040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ic Level3">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0354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lide_Level3">
    <p:spTree>
      <p:nvGrpSpPr>
        <p:cNvPr id="1" name=""/>
        <p:cNvGrpSpPr/>
        <p:nvPr/>
      </p:nvGrpSpPr>
      <p:grpSpPr>
        <a:xfrm>
          <a:off x="0" y="0"/>
          <a:ext cx="0" cy="0"/>
          <a:chOff x="0" y="0"/>
          <a:chExt cx="0" cy="0"/>
        </a:xfrm>
      </p:grpSpPr>
      <p:sp>
        <p:nvSpPr>
          <p:cNvPr id="21" name="Subtitle 2"/>
          <p:cNvSpPr>
            <a:spLocks noGrp="1"/>
          </p:cNvSpPr>
          <p:nvPr>
            <p:ph type="subTitle" idx="1"/>
          </p:nvPr>
        </p:nvSpPr>
        <p:spPr>
          <a:xfrm>
            <a:off x="457200" y="76200"/>
            <a:ext cx="8153399" cy="14478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828800"/>
            <a:ext cx="8153400" cy="48006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676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5947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692F6-6F2F-4CFD-A777-05649129AE6F}" type="datetimeFigureOut">
              <a:rPr lang="en-US" smtClean="0"/>
              <a:t>10/19/2014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92DC9-9688-4E44-A90B-C333AD8FEA09}" type="slidenum">
              <a:rPr lang="en-US" smtClean="0"/>
              <a:t>‹#›</a:t>
            </a:fld>
            <a:endParaRPr lang="en-US"/>
          </a:p>
        </p:txBody>
      </p:sp>
    </p:spTree>
    <p:extLst>
      <p:ext uri="{BB962C8B-B14F-4D97-AF65-F5344CB8AC3E}">
        <p14:creationId xmlns:p14="http://schemas.microsoft.com/office/powerpoint/2010/main" val="29186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54" r:id="rId4"/>
    <p:sldLayoutId id="2147483662" r:id="rId5"/>
    <p:sldLayoutId id="2147483663" r:id="rId6"/>
    <p:sldLayoutId id="2147483676" r:id="rId7"/>
    <p:sldLayoutId id="2147483677" r:id="rId8"/>
    <p:sldLayoutId id="2147483664" r:id="rId9"/>
    <p:sldLayoutId id="2147483678" r:id="rId10"/>
    <p:sldLayoutId id="2147483679" r:id="rId11"/>
    <p:sldLayoutId id="2147483680" r:id="rId12"/>
    <p:sldLayoutId id="2147483681" r:id="rId13"/>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6" name="Subtitle 5"/>
          <p:cNvSpPr>
            <a:spLocks noGrp="1"/>
          </p:cNvSpPr>
          <p:nvPr>
            <p:ph type="subTitle" idx="1"/>
          </p:nvPr>
        </p:nvSpPr>
        <p:spPr/>
        <p:txBody>
          <a:bodyPr>
            <a:normAutofit/>
          </a:bodyPr>
          <a:lstStyle/>
          <a:p>
            <a:r>
              <a:rPr lang="en-US" sz="6000" dirty="0" smtClean="0"/>
              <a:t>Business Processes and Business Process Management</a:t>
            </a:r>
            <a:endParaRPr lang="en-US" sz="6000" dirty="0"/>
          </a:p>
        </p:txBody>
      </p:sp>
    </p:spTree>
    <p:extLst>
      <p:ext uri="{BB962C8B-B14F-4D97-AF65-F5344CB8AC3E}">
        <p14:creationId xmlns:p14="http://schemas.microsoft.com/office/powerpoint/2010/main" val="1447440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smtClean="0"/>
              <a:t>The State of Alaska Streamlines Its Processes</a:t>
            </a:r>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1286653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smtClean="0"/>
              <a:t>’S ABOUT BUSINESS PI1.1</a:t>
            </a:r>
            <a:endParaRPr lang="en-US" dirty="0"/>
          </a:p>
        </p:txBody>
      </p:sp>
      <p:sp>
        <p:nvSpPr>
          <p:cNvPr id="4" name="Subtitle 3"/>
          <p:cNvSpPr>
            <a:spLocks noGrp="1"/>
          </p:cNvSpPr>
          <p:nvPr>
            <p:ph sz="quarter" idx="16"/>
          </p:nvPr>
        </p:nvSpPr>
        <p:spPr/>
        <p:txBody>
          <a:bodyPr/>
          <a:lstStyle/>
          <a:p>
            <a:r>
              <a:rPr lang="en-US" dirty="0" smtClean="0"/>
              <a:t>Chevron</a:t>
            </a:r>
          </a:p>
          <a:p>
            <a:pPr lvl="1"/>
            <a:r>
              <a:rPr lang="en-US" dirty="0"/>
              <a:t>What was one of the main advantages of BPR at Chevron?</a:t>
            </a:r>
          </a:p>
          <a:p>
            <a:pPr lvl="1"/>
            <a:r>
              <a:rPr lang="en-US" dirty="0"/>
              <a:t>Why did Chevron adopt BPI?</a:t>
            </a:r>
          </a:p>
          <a:p>
            <a:pPr lvl="1"/>
            <a:r>
              <a:rPr lang="en-US" dirty="0"/>
              <a:t>How does Chevron apply BPM in its operations today?</a:t>
            </a:r>
          </a:p>
        </p:txBody>
      </p:sp>
    </p:spTree>
    <p:extLst>
      <p:ext uri="{BB962C8B-B14F-4D97-AF65-F5344CB8AC3E}">
        <p14:creationId xmlns:p14="http://schemas.microsoft.com/office/powerpoint/2010/main" val="2462180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Business Processes</a:t>
            </a:r>
          </a:p>
          <a:p>
            <a:r>
              <a:rPr lang="en-US" dirty="0"/>
              <a:t>Business Process Reengineering and Business Process Management</a:t>
            </a:r>
          </a:p>
        </p:txBody>
      </p:sp>
    </p:spTree>
    <p:extLst>
      <p:ext uri="{BB962C8B-B14F-4D97-AF65-F5344CB8AC3E}">
        <p14:creationId xmlns:p14="http://schemas.microsoft.com/office/powerpoint/2010/main" val="399618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Discuss ways in which information systems enable cross-functional business processes and business processes for a single functional area.</a:t>
            </a:r>
          </a:p>
          <a:p>
            <a:r>
              <a:rPr lang="en-US" dirty="0"/>
              <a:t>Compare and contrast business process reengineering and business process management to determine the advantages and disadvantages of each.</a:t>
            </a:r>
          </a:p>
        </p:txBody>
      </p:sp>
      <p:sp>
        <p:nvSpPr>
          <p:cNvPr id="5" name="Subtitle 4"/>
          <p:cNvSpPr>
            <a:spLocks noGrp="1"/>
          </p:cNvSpPr>
          <p:nvPr>
            <p:ph type="subTitle" idx="13"/>
          </p:nvPr>
        </p:nvSpPr>
        <p:spPr/>
        <p:txBody>
          <a:bodyPr/>
          <a:lstStyle/>
          <a:p>
            <a:endParaRPr lang="en-US"/>
          </a:p>
        </p:txBody>
      </p:sp>
    </p:spTree>
    <p:extLst>
      <p:ext uri="{BB962C8B-B14F-4D97-AF65-F5344CB8AC3E}">
        <p14:creationId xmlns:p14="http://schemas.microsoft.com/office/powerpoint/2010/main" val="91011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smtClean="0"/>
              <a:t>Business Processes (BP)</a:t>
            </a:r>
            <a:endParaRPr lang="en-US" dirty="0"/>
          </a:p>
        </p:txBody>
      </p:sp>
      <p:sp>
        <p:nvSpPr>
          <p:cNvPr id="5" name="Text Placeholder 4"/>
          <p:cNvSpPr>
            <a:spLocks noGrp="1"/>
          </p:cNvSpPr>
          <p:nvPr>
            <p:ph type="body" sz="quarter" idx="14"/>
          </p:nvPr>
        </p:nvSpPr>
        <p:spPr/>
        <p:txBody>
          <a:bodyPr/>
          <a:lstStyle/>
          <a:p>
            <a:r>
              <a:rPr lang="en-US" dirty="0" smtClean="0"/>
              <a:t>PI1.1</a:t>
            </a:r>
            <a:endParaRPr lang="en-US" dirty="0"/>
          </a:p>
        </p:txBody>
      </p:sp>
      <p:sp>
        <p:nvSpPr>
          <p:cNvPr id="8" name="Content Placeholder 7"/>
          <p:cNvSpPr>
            <a:spLocks noGrp="1"/>
          </p:cNvSpPr>
          <p:nvPr>
            <p:ph sz="quarter" idx="15"/>
          </p:nvPr>
        </p:nvSpPr>
        <p:spPr/>
        <p:txBody>
          <a:bodyPr/>
          <a:lstStyle/>
          <a:p>
            <a:r>
              <a:rPr lang="en-US" dirty="0" smtClean="0"/>
              <a:t>Business Process</a:t>
            </a:r>
          </a:p>
          <a:p>
            <a:r>
              <a:rPr lang="en-US" dirty="0" smtClean="0"/>
              <a:t>Cross-Functional Processes</a:t>
            </a:r>
          </a:p>
          <a:p>
            <a:r>
              <a:rPr lang="en-US" dirty="0" smtClean="0"/>
              <a:t>Information Systems and Business Processes</a:t>
            </a:r>
          </a:p>
          <a:p>
            <a:endParaRPr lang="en-US" dirty="0"/>
          </a:p>
        </p:txBody>
      </p:sp>
    </p:spTree>
    <p:extLst>
      <p:ext uri="{BB962C8B-B14F-4D97-AF65-F5344CB8AC3E}">
        <p14:creationId xmlns:p14="http://schemas.microsoft.com/office/powerpoint/2010/main" val="1442764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Business Processes</a:t>
            </a:r>
            <a:endParaRPr lang="en-US" dirty="0"/>
          </a:p>
        </p:txBody>
      </p:sp>
      <p:sp>
        <p:nvSpPr>
          <p:cNvPr id="6" name="Content Placeholder 5"/>
          <p:cNvSpPr>
            <a:spLocks noGrp="1"/>
          </p:cNvSpPr>
          <p:nvPr>
            <p:ph sz="quarter" idx="15"/>
          </p:nvPr>
        </p:nvSpPr>
        <p:spPr/>
        <p:txBody>
          <a:bodyPr/>
          <a:lstStyle/>
          <a:p>
            <a:r>
              <a:rPr lang="en-US" dirty="0" smtClean="0"/>
              <a:t>Business Process</a:t>
            </a:r>
          </a:p>
          <a:p>
            <a:r>
              <a:rPr lang="en-US" dirty="0" smtClean="0"/>
              <a:t>Three Fundamental Elements of a Business process</a:t>
            </a:r>
          </a:p>
          <a:p>
            <a:pPr lvl="1"/>
            <a:r>
              <a:rPr lang="en-US" dirty="0" smtClean="0"/>
              <a:t>Inputs</a:t>
            </a:r>
          </a:p>
          <a:p>
            <a:pPr lvl="1"/>
            <a:r>
              <a:rPr lang="en-US" dirty="0" smtClean="0"/>
              <a:t>Resources</a:t>
            </a:r>
          </a:p>
          <a:p>
            <a:pPr lvl="1"/>
            <a:r>
              <a:rPr lang="en-US" dirty="0" smtClean="0"/>
              <a:t>Outputs</a:t>
            </a:r>
            <a:endParaRPr lang="en-US" dirty="0"/>
          </a:p>
        </p:txBody>
      </p:sp>
    </p:spTree>
    <p:extLst>
      <p:ext uri="{BB962C8B-B14F-4D97-AF65-F5344CB8AC3E}">
        <p14:creationId xmlns:p14="http://schemas.microsoft.com/office/powerpoint/2010/main" val="154311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3048000" y="0"/>
            <a:ext cx="6096000" cy="68580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107" name="Rectangle 106"/>
          <p:cNvSpPr/>
          <p:nvPr/>
        </p:nvSpPr>
        <p:spPr>
          <a:xfrm>
            <a:off x="0" y="0"/>
            <a:ext cx="3124200" cy="68580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dirty="0"/>
          </a:p>
        </p:txBody>
      </p:sp>
      <p:sp>
        <p:nvSpPr>
          <p:cNvPr id="44" name="Flowchart: Process 43"/>
          <p:cNvSpPr/>
          <p:nvPr/>
        </p:nvSpPr>
        <p:spPr>
          <a:xfrm>
            <a:off x="6372225" y="1073150"/>
            <a:ext cx="2286000" cy="381000"/>
          </a:xfrm>
          <a:prstGeom prst="flowChartProcess">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Notify Traveler</a:t>
            </a:r>
          </a:p>
        </p:txBody>
      </p:sp>
      <p:sp>
        <p:nvSpPr>
          <p:cNvPr id="4" name="Flowchart: Process 3"/>
          <p:cNvSpPr/>
          <p:nvPr/>
        </p:nvSpPr>
        <p:spPr>
          <a:xfrm>
            <a:off x="3352800" y="0"/>
            <a:ext cx="2286000" cy="533400"/>
          </a:xfrm>
          <a:prstGeom prst="flowChartProcess">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Receive Ticket Order</a:t>
            </a:r>
          </a:p>
        </p:txBody>
      </p:sp>
      <p:sp>
        <p:nvSpPr>
          <p:cNvPr id="21" name="Flowchart: Process 20"/>
          <p:cNvSpPr/>
          <p:nvPr/>
        </p:nvSpPr>
        <p:spPr>
          <a:xfrm>
            <a:off x="3352800" y="1993900"/>
            <a:ext cx="2286000" cy="381000"/>
          </a:xfrm>
          <a:prstGeom prst="flowChartProcess">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Reserve Seats</a:t>
            </a:r>
          </a:p>
        </p:txBody>
      </p:sp>
      <p:sp>
        <p:nvSpPr>
          <p:cNvPr id="22" name="Flowchart: Process 21"/>
          <p:cNvSpPr/>
          <p:nvPr/>
        </p:nvSpPr>
        <p:spPr>
          <a:xfrm>
            <a:off x="3352800" y="3833813"/>
            <a:ext cx="2286000" cy="381000"/>
          </a:xfrm>
          <a:prstGeom prst="flowChartProcess">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Charge Credit Card</a:t>
            </a:r>
          </a:p>
        </p:txBody>
      </p:sp>
      <p:sp>
        <p:nvSpPr>
          <p:cNvPr id="23" name="Flowchart: Process 22"/>
          <p:cNvSpPr/>
          <p:nvPr/>
        </p:nvSpPr>
        <p:spPr>
          <a:xfrm>
            <a:off x="3352800" y="5675313"/>
            <a:ext cx="2286000" cy="381000"/>
          </a:xfrm>
          <a:prstGeom prst="flowChartProcess">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Confirm Flight(s)</a:t>
            </a:r>
          </a:p>
        </p:txBody>
      </p:sp>
      <p:sp>
        <p:nvSpPr>
          <p:cNvPr id="24" name="Flowchart: Process 23"/>
          <p:cNvSpPr/>
          <p:nvPr/>
        </p:nvSpPr>
        <p:spPr>
          <a:xfrm>
            <a:off x="3352800" y="6289675"/>
            <a:ext cx="2286000" cy="381000"/>
          </a:xfrm>
          <a:prstGeom prst="flowChartProcess">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Issue e-Ticket</a:t>
            </a:r>
          </a:p>
        </p:txBody>
      </p:sp>
      <p:sp>
        <p:nvSpPr>
          <p:cNvPr id="25" name="Flowchart: Process 24"/>
          <p:cNvSpPr/>
          <p:nvPr/>
        </p:nvSpPr>
        <p:spPr>
          <a:xfrm>
            <a:off x="449263" y="1219200"/>
            <a:ext cx="2286000" cy="381000"/>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Plan Trip</a:t>
            </a:r>
          </a:p>
        </p:txBody>
      </p:sp>
      <p:sp>
        <p:nvSpPr>
          <p:cNvPr id="26" name="Flowchart: Process 25"/>
          <p:cNvSpPr/>
          <p:nvPr/>
        </p:nvSpPr>
        <p:spPr>
          <a:xfrm>
            <a:off x="449263" y="2057400"/>
            <a:ext cx="2286000" cy="381000"/>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Check Flights</a:t>
            </a:r>
          </a:p>
        </p:txBody>
      </p:sp>
      <p:sp>
        <p:nvSpPr>
          <p:cNvPr id="27" name="Flowchart: Process 26"/>
          <p:cNvSpPr/>
          <p:nvPr/>
        </p:nvSpPr>
        <p:spPr>
          <a:xfrm>
            <a:off x="449263" y="4343400"/>
            <a:ext cx="2286000" cy="381000"/>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Submit Ticket Order</a:t>
            </a:r>
          </a:p>
        </p:txBody>
      </p:sp>
      <p:sp>
        <p:nvSpPr>
          <p:cNvPr id="28" name="Flowchart: Process 27"/>
          <p:cNvSpPr/>
          <p:nvPr/>
        </p:nvSpPr>
        <p:spPr>
          <a:xfrm>
            <a:off x="449263" y="5257800"/>
            <a:ext cx="2286000" cy="381000"/>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Receive  e-Ticket</a:t>
            </a:r>
          </a:p>
        </p:txBody>
      </p:sp>
      <p:sp>
        <p:nvSpPr>
          <p:cNvPr id="30" name="Flowchart: Decision 29"/>
          <p:cNvSpPr/>
          <p:nvPr/>
        </p:nvSpPr>
        <p:spPr>
          <a:xfrm>
            <a:off x="3352800" y="768350"/>
            <a:ext cx="2286000" cy="990600"/>
          </a:xfrm>
          <a:prstGeom prst="flowChartDecision">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Seats Available</a:t>
            </a:r>
          </a:p>
        </p:txBody>
      </p:sp>
      <p:sp>
        <p:nvSpPr>
          <p:cNvPr id="31" name="Flowchart: Decision 30"/>
          <p:cNvSpPr/>
          <p:nvPr/>
        </p:nvSpPr>
        <p:spPr>
          <a:xfrm>
            <a:off x="3352800" y="2590800"/>
            <a:ext cx="2286000" cy="990600"/>
          </a:xfrm>
          <a:prstGeom prst="flowChartDecision">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Use Credit Card?</a:t>
            </a:r>
          </a:p>
        </p:txBody>
      </p:sp>
      <p:sp>
        <p:nvSpPr>
          <p:cNvPr id="32" name="Flowchart: Decision 31"/>
          <p:cNvSpPr/>
          <p:nvPr/>
        </p:nvSpPr>
        <p:spPr>
          <a:xfrm>
            <a:off x="3352800" y="4449763"/>
            <a:ext cx="2286000" cy="990600"/>
          </a:xfrm>
          <a:prstGeom prst="flowChartDecision">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Charge OK?</a:t>
            </a:r>
          </a:p>
        </p:txBody>
      </p:sp>
      <p:sp>
        <p:nvSpPr>
          <p:cNvPr id="34" name="Flowchart: Decision 33"/>
          <p:cNvSpPr/>
          <p:nvPr/>
        </p:nvSpPr>
        <p:spPr>
          <a:xfrm>
            <a:off x="457200" y="2895600"/>
            <a:ext cx="2286000" cy="990600"/>
          </a:xfrm>
          <a:prstGeom prst="flowChartDecision">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Seats Available?</a:t>
            </a:r>
          </a:p>
        </p:txBody>
      </p:sp>
      <p:sp>
        <p:nvSpPr>
          <p:cNvPr id="46" name="Flowchart: Process 45"/>
          <p:cNvSpPr/>
          <p:nvPr/>
        </p:nvSpPr>
        <p:spPr>
          <a:xfrm>
            <a:off x="6372225" y="4754563"/>
            <a:ext cx="2286000" cy="381000"/>
          </a:xfrm>
          <a:prstGeom prst="flowChartProcess">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Notify Traveler</a:t>
            </a:r>
          </a:p>
        </p:txBody>
      </p:sp>
      <p:sp>
        <p:nvSpPr>
          <p:cNvPr id="50" name="Flowchart: Decision 49"/>
          <p:cNvSpPr/>
          <p:nvPr/>
        </p:nvSpPr>
        <p:spPr>
          <a:xfrm>
            <a:off x="6019800" y="2438400"/>
            <a:ext cx="2989263" cy="1295400"/>
          </a:xfrm>
          <a:prstGeom prst="flowChartDecision">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Frequent Flyer Mileage Sufficient?</a:t>
            </a:r>
          </a:p>
        </p:txBody>
      </p:sp>
      <p:sp>
        <p:nvSpPr>
          <p:cNvPr id="51" name="Flowchart: Process 50"/>
          <p:cNvSpPr/>
          <p:nvPr/>
        </p:nvSpPr>
        <p:spPr>
          <a:xfrm>
            <a:off x="6372225" y="4114800"/>
            <a:ext cx="2286000" cy="381000"/>
          </a:xfrm>
          <a:prstGeom prst="flowChartProcess">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Subtract Mileage</a:t>
            </a:r>
          </a:p>
        </p:txBody>
      </p:sp>
      <p:sp>
        <p:nvSpPr>
          <p:cNvPr id="52" name="TextBox 51"/>
          <p:cNvSpPr txBox="1"/>
          <p:nvPr/>
        </p:nvSpPr>
        <p:spPr>
          <a:xfrm>
            <a:off x="5762625" y="914400"/>
            <a:ext cx="492125" cy="369888"/>
          </a:xfrm>
          <a:prstGeom prst="rect">
            <a:avLst/>
          </a:prstGeom>
          <a:noFill/>
        </p:spPr>
        <p:txBody>
          <a:bodyPr wrap="none">
            <a:spAutoFit/>
          </a:bodyPr>
          <a:lstStyle/>
          <a:p>
            <a:pPr>
              <a:defRPr/>
            </a:pPr>
            <a:r>
              <a:rPr lang="en-US" b="1" dirty="0">
                <a:solidFill>
                  <a:schemeClr val="accent6">
                    <a:lumMod val="50000"/>
                  </a:schemeClr>
                </a:solidFill>
                <a:latin typeface="Arial" pitchFamily="34" charset="0"/>
              </a:rPr>
              <a:t>NO</a:t>
            </a:r>
          </a:p>
        </p:txBody>
      </p:sp>
      <p:sp>
        <p:nvSpPr>
          <p:cNvPr id="53" name="TextBox 52"/>
          <p:cNvSpPr txBox="1"/>
          <p:nvPr/>
        </p:nvSpPr>
        <p:spPr>
          <a:xfrm>
            <a:off x="4745038" y="1600200"/>
            <a:ext cx="523875" cy="369888"/>
          </a:xfrm>
          <a:prstGeom prst="rect">
            <a:avLst/>
          </a:prstGeom>
          <a:noFill/>
        </p:spPr>
        <p:txBody>
          <a:bodyPr wrap="none">
            <a:spAutoFit/>
          </a:bodyPr>
          <a:lstStyle/>
          <a:p>
            <a:pPr>
              <a:defRPr/>
            </a:pPr>
            <a:r>
              <a:rPr lang="en-US" b="1" dirty="0">
                <a:solidFill>
                  <a:schemeClr val="accent6">
                    <a:lumMod val="50000"/>
                  </a:schemeClr>
                </a:solidFill>
                <a:latin typeface="Arial" pitchFamily="34" charset="0"/>
              </a:rPr>
              <a:t>YES</a:t>
            </a:r>
          </a:p>
        </p:txBody>
      </p:sp>
      <p:cxnSp>
        <p:nvCxnSpPr>
          <p:cNvPr id="55" name="Straight Arrow Connector 54"/>
          <p:cNvCxnSpPr>
            <a:stCxn id="4" idx="2"/>
            <a:endCxn id="30" idx="0"/>
          </p:cNvCxnSpPr>
          <p:nvPr/>
        </p:nvCxnSpPr>
        <p:spPr>
          <a:xfrm rot="5400000">
            <a:off x="4379120" y="650081"/>
            <a:ext cx="233362" cy="31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7" name="Straight Arrow Connector 56"/>
          <p:cNvCxnSpPr>
            <a:stCxn id="30" idx="2"/>
            <a:endCxn id="21" idx="0"/>
          </p:cNvCxnSpPr>
          <p:nvPr/>
        </p:nvCxnSpPr>
        <p:spPr>
          <a:xfrm rot="5400000">
            <a:off x="4378326" y="1874837"/>
            <a:ext cx="234950" cy="31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a:stCxn id="21" idx="2"/>
            <a:endCxn id="31" idx="0"/>
          </p:cNvCxnSpPr>
          <p:nvPr/>
        </p:nvCxnSpPr>
        <p:spPr>
          <a:xfrm rot="5400000">
            <a:off x="4388644" y="2482056"/>
            <a:ext cx="2159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a:stCxn id="31" idx="2"/>
            <a:endCxn id="22" idx="0"/>
          </p:cNvCxnSpPr>
          <p:nvPr/>
        </p:nvCxnSpPr>
        <p:spPr>
          <a:xfrm rot="5400000">
            <a:off x="4369594" y="3707606"/>
            <a:ext cx="2540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5" name="Straight Arrow Connector 64"/>
          <p:cNvCxnSpPr>
            <a:stCxn id="22" idx="2"/>
            <a:endCxn id="32" idx="0"/>
          </p:cNvCxnSpPr>
          <p:nvPr/>
        </p:nvCxnSpPr>
        <p:spPr>
          <a:xfrm rot="5400000">
            <a:off x="4379119" y="4331494"/>
            <a:ext cx="233363" cy="31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7" name="Straight Arrow Connector 66"/>
          <p:cNvCxnSpPr>
            <a:stCxn id="32" idx="2"/>
            <a:endCxn id="23" idx="0"/>
          </p:cNvCxnSpPr>
          <p:nvPr/>
        </p:nvCxnSpPr>
        <p:spPr>
          <a:xfrm rot="5400000">
            <a:off x="4378326" y="5556250"/>
            <a:ext cx="234950" cy="31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a:stCxn id="23" idx="2"/>
            <a:endCxn id="24" idx="0"/>
          </p:cNvCxnSpPr>
          <p:nvPr/>
        </p:nvCxnSpPr>
        <p:spPr>
          <a:xfrm rot="5400000">
            <a:off x="4378326" y="6172200"/>
            <a:ext cx="234950" cy="31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a:stCxn id="30" idx="3"/>
            <a:endCxn id="44" idx="1"/>
          </p:cNvCxnSpPr>
          <p:nvPr/>
        </p:nvCxnSpPr>
        <p:spPr>
          <a:xfrm>
            <a:off x="5638800" y="1263650"/>
            <a:ext cx="733425"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3" name="Straight Arrow Connector 72"/>
          <p:cNvCxnSpPr>
            <a:stCxn id="31" idx="3"/>
            <a:endCxn id="50" idx="1"/>
          </p:cNvCxnSpPr>
          <p:nvPr/>
        </p:nvCxnSpPr>
        <p:spPr>
          <a:xfrm>
            <a:off x="5638800" y="3086100"/>
            <a:ext cx="381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5" name="Straight Arrow Connector 74"/>
          <p:cNvCxnSpPr>
            <a:stCxn id="50" idx="0"/>
            <a:endCxn id="44" idx="2"/>
          </p:cNvCxnSpPr>
          <p:nvPr/>
        </p:nvCxnSpPr>
        <p:spPr>
          <a:xfrm rot="16200000" flipV="1">
            <a:off x="7023100" y="1946275"/>
            <a:ext cx="98425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7" name="Straight Arrow Connector 76"/>
          <p:cNvCxnSpPr>
            <a:stCxn id="50" idx="2"/>
            <a:endCxn id="51" idx="0"/>
          </p:cNvCxnSpPr>
          <p:nvPr/>
        </p:nvCxnSpPr>
        <p:spPr>
          <a:xfrm rot="5400000">
            <a:off x="7324725" y="3924300"/>
            <a:ext cx="381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9" name="Straight Arrow Connector 78"/>
          <p:cNvCxnSpPr>
            <a:stCxn id="32" idx="3"/>
            <a:endCxn id="46" idx="1"/>
          </p:cNvCxnSpPr>
          <p:nvPr/>
        </p:nvCxnSpPr>
        <p:spPr>
          <a:xfrm>
            <a:off x="5638800" y="4945063"/>
            <a:ext cx="733425" cy="15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0" name="TextBox 79"/>
          <p:cNvSpPr txBox="1"/>
          <p:nvPr/>
        </p:nvSpPr>
        <p:spPr>
          <a:xfrm>
            <a:off x="7585075" y="2144713"/>
            <a:ext cx="492125" cy="369887"/>
          </a:xfrm>
          <a:prstGeom prst="rect">
            <a:avLst/>
          </a:prstGeom>
          <a:noFill/>
        </p:spPr>
        <p:txBody>
          <a:bodyPr wrap="none">
            <a:spAutoFit/>
          </a:bodyPr>
          <a:lstStyle/>
          <a:p>
            <a:pPr>
              <a:defRPr/>
            </a:pPr>
            <a:r>
              <a:rPr lang="en-US" b="1" dirty="0">
                <a:solidFill>
                  <a:schemeClr val="accent6">
                    <a:lumMod val="50000"/>
                  </a:schemeClr>
                </a:solidFill>
                <a:latin typeface="Arial" pitchFamily="34" charset="0"/>
              </a:rPr>
              <a:t>NO</a:t>
            </a:r>
          </a:p>
        </p:txBody>
      </p:sp>
      <p:sp>
        <p:nvSpPr>
          <p:cNvPr id="81" name="TextBox 80"/>
          <p:cNvSpPr txBox="1"/>
          <p:nvPr/>
        </p:nvSpPr>
        <p:spPr>
          <a:xfrm>
            <a:off x="4745038" y="3463925"/>
            <a:ext cx="523875" cy="368300"/>
          </a:xfrm>
          <a:prstGeom prst="rect">
            <a:avLst/>
          </a:prstGeom>
          <a:noFill/>
        </p:spPr>
        <p:txBody>
          <a:bodyPr wrap="none">
            <a:spAutoFit/>
          </a:bodyPr>
          <a:lstStyle/>
          <a:p>
            <a:pPr>
              <a:defRPr/>
            </a:pPr>
            <a:r>
              <a:rPr lang="en-US" b="1" dirty="0">
                <a:solidFill>
                  <a:schemeClr val="accent6">
                    <a:lumMod val="50000"/>
                  </a:schemeClr>
                </a:solidFill>
                <a:latin typeface="Arial" pitchFamily="34" charset="0"/>
              </a:rPr>
              <a:t>YES</a:t>
            </a:r>
          </a:p>
        </p:txBody>
      </p:sp>
      <p:sp>
        <p:nvSpPr>
          <p:cNvPr id="82" name="TextBox 81"/>
          <p:cNvSpPr txBox="1"/>
          <p:nvPr/>
        </p:nvSpPr>
        <p:spPr>
          <a:xfrm>
            <a:off x="5762625" y="4572000"/>
            <a:ext cx="492125" cy="369888"/>
          </a:xfrm>
          <a:prstGeom prst="rect">
            <a:avLst/>
          </a:prstGeom>
          <a:noFill/>
        </p:spPr>
        <p:txBody>
          <a:bodyPr wrap="none">
            <a:spAutoFit/>
          </a:bodyPr>
          <a:lstStyle/>
          <a:p>
            <a:pPr>
              <a:defRPr/>
            </a:pPr>
            <a:r>
              <a:rPr lang="en-US" b="1" dirty="0">
                <a:solidFill>
                  <a:schemeClr val="accent6">
                    <a:lumMod val="50000"/>
                  </a:schemeClr>
                </a:solidFill>
                <a:latin typeface="Arial" pitchFamily="34" charset="0"/>
              </a:rPr>
              <a:t>NO</a:t>
            </a:r>
          </a:p>
        </p:txBody>
      </p:sp>
      <p:sp>
        <p:nvSpPr>
          <p:cNvPr id="83" name="TextBox 82"/>
          <p:cNvSpPr txBox="1"/>
          <p:nvPr/>
        </p:nvSpPr>
        <p:spPr>
          <a:xfrm>
            <a:off x="4745038" y="5257800"/>
            <a:ext cx="523875" cy="369888"/>
          </a:xfrm>
          <a:prstGeom prst="rect">
            <a:avLst/>
          </a:prstGeom>
          <a:noFill/>
        </p:spPr>
        <p:txBody>
          <a:bodyPr wrap="none">
            <a:spAutoFit/>
          </a:bodyPr>
          <a:lstStyle/>
          <a:p>
            <a:pPr>
              <a:defRPr/>
            </a:pPr>
            <a:r>
              <a:rPr lang="en-US" b="1" dirty="0">
                <a:solidFill>
                  <a:schemeClr val="accent6">
                    <a:lumMod val="50000"/>
                  </a:schemeClr>
                </a:solidFill>
                <a:latin typeface="Arial" pitchFamily="34" charset="0"/>
              </a:rPr>
              <a:t>YES</a:t>
            </a:r>
          </a:p>
        </p:txBody>
      </p:sp>
      <p:cxnSp>
        <p:nvCxnSpPr>
          <p:cNvPr id="87" name="Elbow Connector 86"/>
          <p:cNvCxnSpPr>
            <a:stCxn id="51" idx="3"/>
            <a:endCxn id="23" idx="3"/>
          </p:cNvCxnSpPr>
          <p:nvPr/>
        </p:nvCxnSpPr>
        <p:spPr>
          <a:xfrm flipH="1">
            <a:off x="5638800" y="4305300"/>
            <a:ext cx="3019425" cy="1560513"/>
          </a:xfrm>
          <a:prstGeom prst="bentConnector3">
            <a:avLst>
              <a:gd name="adj1" fmla="val -7573"/>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1" name="Straight Arrow Connector 90"/>
          <p:cNvCxnSpPr>
            <a:stCxn id="25" idx="2"/>
            <a:endCxn id="26" idx="0"/>
          </p:cNvCxnSpPr>
          <p:nvPr/>
        </p:nvCxnSpPr>
        <p:spPr>
          <a:xfrm rot="5400000">
            <a:off x="1364457" y="1829594"/>
            <a:ext cx="457200"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26" idx="2"/>
            <a:endCxn id="34" idx="0"/>
          </p:cNvCxnSpPr>
          <p:nvPr/>
        </p:nvCxnSpPr>
        <p:spPr>
          <a:xfrm rot="16200000" flipH="1">
            <a:off x="1367632" y="2663031"/>
            <a:ext cx="457200" cy="79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34" idx="2"/>
            <a:endCxn id="27" idx="0"/>
          </p:cNvCxnSpPr>
          <p:nvPr/>
        </p:nvCxnSpPr>
        <p:spPr>
          <a:xfrm rot="5400000">
            <a:off x="1367632" y="4110831"/>
            <a:ext cx="457200" cy="79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Elbow Connector 96"/>
          <p:cNvCxnSpPr>
            <a:stCxn id="27" idx="3"/>
            <a:endCxn id="4" idx="1"/>
          </p:cNvCxnSpPr>
          <p:nvPr/>
        </p:nvCxnSpPr>
        <p:spPr>
          <a:xfrm flipV="1">
            <a:off x="2735263" y="266700"/>
            <a:ext cx="617537" cy="4267200"/>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9" name="Elbow Connector 98"/>
          <p:cNvCxnSpPr>
            <a:stCxn id="34" idx="1"/>
            <a:endCxn id="26" idx="1"/>
          </p:cNvCxnSpPr>
          <p:nvPr/>
        </p:nvCxnSpPr>
        <p:spPr>
          <a:xfrm rot="10800000">
            <a:off x="449263" y="2247900"/>
            <a:ext cx="7937" cy="1143000"/>
          </a:xfrm>
          <a:prstGeom prst="bentConnector3">
            <a:avLst>
              <a:gd name="adj1" fmla="val 3200081"/>
            </a:avLst>
          </a:prstGeom>
          <a:ln>
            <a:tailEnd type="arrow"/>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276225" y="2982913"/>
            <a:ext cx="530225" cy="369887"/>
          </a:xfrm>
          <a:prstGeom prst="rect">
            <a:avLst/>
          </a:prstGeom>
          <a:noFill/>
        </p:spPr>
        <p:txBody>
          <a:bodyPr wrap="none">
            <a:spAutoFit/>
          </a:bodyPr>
          <a:lstStyle/>
          <a:p>
            <a:pPr>
              <a:defRPr/>
            </a:pPr>
            <a:r>
              <a:rPr lang="en-US" b="1" dirty="0">
                <a:solidFill>
                  <a:schemeClr val="tx2">
                    <a:lumMod val="75000"/>
                  </a:schemeClr>
                </a:solidFill>
                <a:latin typeface="Arial" pitchFamily="34" charset="0"/>
              </a:rPr>
              <a:t>NO</a:t>
            </a:r>
          </a:p>
        </p:txBody>
      </p:sp>
      <p:sp>
        <p:nvSpPr>
          <p:cNvPr id="101" name="TextBox 100"/>
          <p:cNvSpPr txBox="1"/>
          <p:nvPr/>
        </p:nvSpPr>
        <p:spPr>
          <a:xfrm>
            <a:off x="1676400" y="3897313"/>
            <a:ext cx="523875" cy="369887"/>
          </a:xfrm>
          <a:prstGeom prst="rect">
            <a:avLst/>
          </a:prstGeom>
          <a:noFill/>
        </p:spPr>
        <p:txBody>
          <a:bodyPr wrap="none">
            <a:spAutoFit/>
          </a:bodyPr>
          <a:lstStyle/>
          <a:p>
            <a:pPr>
              <a:defRPr/>
            </a:pPr>
            <a:r>
              <a:rPr lang="en-US" b="1" dirty="0">
                <a:solidFill>
                  <a:schemeClr val="tx2">
                    <a:lumMod val="75000"/>
                  </a:schemeClr>
                </a:solidFill>
                <a:latin typeface="Arial" pitchFamily="34" charset="0"/>
              </a:rPr>
              <a:t>YES</a:t>
            </a:r>
          </a:p>
        </p:txBody>
      </p:sp>
      <p:sp>
        <p:nvSpPr>
          <p:cNvPr id="112" name="TextBox 111"/>
          <p:cNvSpPr txBox="1"/>
          <p:nvPr/>
        </p:nvSpPr>
        <p:spPr>
          <a:xfrm>
            <a:off x="228600" y="304800"/>
            <a:ext cx="1757363" cy="584200"/>
          </a:xfrm>
          <a:prstGeom prst="rect">
            <a:avLst/>
          </a:prstGeom>
          <a:noFill/>
        </p:spPr>
        <p:txBody>
          <a:bodyPr wrap="none">
            <a:spAutoFit/>
          </a:bodyPr>
          <a:lstStyle/>
          <a:p>
            <a:pPr>
              <a:defRPr/>
            </a:pPr>
            <a:r>
              <a:rPr lang="en-US" sz="3200" b="1" dirty="0">
                <a:solidFill>
                  <a:schemeClr val="tx2">
                    <a:lumMod val="75000"/>
                  </a:schemeClr>
                </a:solidFill>
                <a:latin typeface="Arial" pitchFamily="34" charset="0"/>
              </a:rPr>
              <a:t>Traveler</a:t>
            </a:r>
          </a:p>
        </p:txBody>
      </p:sp>
      <p:sp>
        <p:nvSpPr>
          <p:cNvPr id="113" name="TextBox 112"/>
          <p:cNvSpPr txBox="1"/>
          <p:nvPr/>
        </p:nvSpPr>
        <p:spPr>
          <a:xfrm>
            <a:off x="6054725" y="304800"/>
            <a:ext cx="3089275" cy="1246188"/>
          </a:xfrm>
          <a:prstGeom prst="rect">
            <a:avLst/>
          </a:prstGeom>
          <a:noFill/>
        </p:spPr>
        <p:txBody>
          <a:bodyPr>
            <a:spAutoFit/>
          </a:bodyPr>
          <a:lstStyle/>
          <a:p>
            <a:pPr>
              <a:lnSpc>
                <a:spcPts val="3000"/>
              </a:lnSpc>
              <a:defRPr/>
            </a:pPr>
            <a:r>
              <a:rPr lang="en-US" sz="2800" b="1" dirty="0">
                <a:solidFill>
                  <a:schemeClr val="accent6">
                    <a:lumMod val="50000"/>
                  </a:schemeClr>
                </a:solidFill>
                <a:latin typeface="Arial" pitchFamily="34" charset="0"/>
              </a:rPr>
              <a:t>Airline Web Site</a:t>
            </a:r>
          </a:p>
          <a:p>
            <a:pPr>
              <a:lnSpc>
                <a:spcPts val="3000"/>
              </a:lnSpc>
              <a:defRPr/>
            </a:pPr>
            <a:r>
              <a:rPr lang="en-US" sz="3200" b="1" dirty="0">
                <a:solidFill>
                  <a:schemeClr val="accent6">
                    <a:lumMod val="50000"/>
                  </a:schemeClr>
                </a:solidFill>
                <a:latin typeface="Arial" pitchFamily="34" charset="0"/>
              </a:rPr>
              <a:t> </a:t>
            </a:r>
          </a:p>
          <a:p>
            <a:pPr>
              <a:lnSpc>
                <a:spcPts val="3000"/>
              </a:lnSpc>
              <a:defRPr/>
            </a:pPr>
            <a:endParaRPr lang="en-US" sz="3200" b="1" dirty="0">
              <a:solidFill>
                <a:schemeClr val="accent6">
                  <a:lumMod val="50000"/>
                </a:schemeClr>
              </a:solidFill>
              <a:latin typeface="Arial" pitchFamily="34" charset="0"/>
            </a:endParaRPr>
          </a:p>
        </p:txBody>
      </p:sp>
      <p:cxnSp>
        <p:nvCxnSpPr>
          <p:cNvPr id="121" name="Elbow Connector 120"/>
          <p:cNvCxnSpPr>
            <a:stCxn id="24" idx="1"/>
            <a:endCxn id="28" idx="3"/>
          </p:cNvCxnSpPr>
          <p:nvPr/>
        </p:nvCxnSpPr>
        <p:spPr>
          <a:xfrm rot="10800000">
            <a:off x="2735263" y="5448300"/>
            <a:ext cx="617537" cy="1031875"/>
          </a:xfrm>
          <a:prstGeom prst="bentConnector3">
            <a:avLst>
              <a:gd name="adj1" fmla="val 59562"/>
            </a:avLst>
          </a:prstGeom>
          <a:ln>
            <a:tailEnd type="arrow"/>
          </a:ln>
        </p:spPr>
        <p:style>
          <a:lnRef idx="3">
            <a:schemeClr val="accent2"/>
          </a:lnRef>
          <a:fillRef idx="0">
            <a:schemeClr val="accent2"/>
          </a:fillRef>
          <a:effectRef idx="2">
            <a:schemeClr val="accent2"/>
          </a:effectRef>
          <a:fontRef idx="minor">
            <a:schemeClr val="tx1"/>
          </a:fontRef>
        </p:style>
      </p:cxnSp>
      <p:sp>
        <p:nvSpPr>
          <p:cNvPr id="126" name="TextBox 125"/>
          <p:cNvSpPr txBox="1"/>
          <p:nvPr/>
        </p:nvSpPr>
        <p:spPr>
          <a:xfrm>
            <a:off x="7585075" y="3716338"/>
            <a:ext cx="523875" cy="368300"/>
          </a:xfrm>
          <a:prstGeom prst="rect">
            <a:avLst/>
          </a:prstGeom>
          <a:noFill/>
        </p:spPr>
        <p:txBody>
          <a:bodyPr wrap="none">
            <a:spAutoFit/>
          </a:bodyPr>
          <a:lstStyle/>
          <a:p>
            <a:pPr>
              <a:defRPr/>
            </a:pPr>
            <a:r>
              <a:rPr lang="en-US" b="1" dirty="0">
                <a:solidFill>
                  <a:schemeClr val="accent6">
                    <a:lumMod val="50000"/>
                  </a:schemeClr>
                </a:solidFill>
                <a:latin typeface="Arial" pitchFamily="34" charset="0"/>
              </a:rPr>
              <a:t>YES</a:t>
            </a:r>
          </a:p>
        </p:txBody>
      </p:sp>
      <p:sp>
        <p:nvSpPr>
          <p:cNvPr id="127" name="TextBox 126"/>
          <p:cNvSpPr txBox="1"/>
          <p:nvPr/>
        </p:nvSpPr>
        <p:spPr>
          <a:xfrm>
            <a:off x="5527675" y="2678113"/>
            <a:ext cx="492125" cy="369887"/>
          </a:xfrm>
          <a:prstGeom prst="rect">
            <a:avLst/>
          </a:prstGeom>
          <a:noFill/>
        </p:spPr>
        <p:txBody>
          <a:bodyPr wrap="none">
            <a:spAutoFit/>
          </a:bodyPr>
          <a:lstStyle/>
          <a:p>
            <a:pPr>
              <a:defRPr/>
            </a:pPr>
            <a:r>
              <a:rPr lang="en-US" b="1" dirty="0">
                <a:solidFill>
                  <a:schemeClr val="accent6">
                    <a:lumMod val="50000"/>
                  </a:schemeClr>
                </a:solidFill>
                <a:latin typeface="Arial" pitchFamily="34" charset="0"/>
              </a:rPr>
              <a:t>NO</a:t>
            </a:r>
          </a:p>
        </p:txBody>
      </p:sp>
    </p:spTree>
    <p:extLst>
      <p:ext uri="{BB962C8B-B14F-4D97-AF65-F5344CB8AC3E}">
        <p14:creationId xmlns:p14="http://schemas.microsoft.com/office/powerpoint/2010/main" val="3653282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BP Reengineering and BP Management</a:t>
            </a:r>
            <a:endParaRPr lang="en-US" dirty="0"/>
          </a:p>
        </p:txBody>
      </p:sp>
      <p:sp>
        <p:nvSpPr>
          <p:cNvPr id="6" name="Text Placeholder 5"/>
          <p:cNvSpPr>
            <a:spLocks noGrp="1"/>
          </p:cNvSpPr>
          <p:nvPr>
            <p:ph type="body" sz="quarter" idx="14"/>
          </p:nvPr>
        </p:nvSpPr>
        <p:spPr/>
        <p:txBody>
          <a:bodyPr/>
          <a:lstStyle/>
          <a:p>
            <a:r>
              <a:rPr lang="en-US" dirty="0" smtClean="0"/>
              <a:t>PI1.2</a:t>
            </a:r>
            <a:endParaRPr lang="en-US" dirty="0"/>
          </a:p>
        </p:txBody>
      </p:sp>
      <p:sp>
        <p:nvSpPr>
          <p:cNvPr id="7" name="Content Placeholder 6"/>
          <p:cNvSpPr>
            <a:spLocks noGrp="1"/>
          </p:cNvSpPr>
          <p:nvPr>
            <p:ph sz="quarter" idx="15"/>
          </p:nvPr>
        </p:nvSpPr>
        <p:spPr/>
        <p:txBody>
          <a:bodyPr>
            <a:normAutofit/>
          </a:bodyPr>
          <a:lstStyle/>
          <a:p>
            <a:r>
              <a:rPr lang="en-US" dirty="0" smtClean="0"/>
              <a:t>Business Process Reengineering (BPR)</a:t>
            </a:r>
          </a:p>
          <a:p>
            <a:r>
              <a:rPr lang="en-US" dirty="0" smtClean="0"/>
              <a:t>Business Process Improvement (BPI)</a:t>
            </a:r>
          </a:p>
          <a:p>
            <a:r>
              <a:rPr lang="en-US" dirty="0" smtClean="0"/>
              <a:t>Business Process Management (BPM)</a:t>
            </a:r>
          </a:p>
        </p:txBody>
      </p:sp>
    </p:spTree>
    <p:extLst>
      <p:ext uri="{BB962C8B-B14F-4D97-AF65-F5344CB8AC3E}">
        <p14:creationId xmlns:p14="http://schemas.microsoft.com/office/powerpoint/2010/main" val="495617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Five </a:t>
            </a:r>
            <a:r>
              <a:rPr lang="en-US" dirty="0"/>
              <a:t>Phases of a BPR </a:t>
            </a:r>
            <a:r>
              <a:rPr lang="en-US" dirty="0" smtClean="0"/>
              <a:t>Project</a:t>
            </a:r>
            <a:endParaRPr lang="en-US" dirty="0"/>
          </a:p>
        </p:txBody>
      </p:sp>
      <p:sp>
        <p:nvSpPr>
          <p:cNvPr id="6" name="Content Placeholder 5"/>
          <p:cNvSpPr>
            <a:spLocks noGrp="1"/>
          </p:cNvSpPr>
          <p:nvPr>
            <p:ph sz="quarter" idx="15"/>
          </p:nvPr>
        </p:nvSpPr>
        <p:spPr/>
        <p:txBody>
          <a:bodyPr>
            <a:normAutofit/>
          </a:bodyPr>
          <a:lstStyle/>
          <a:p>
            <a:pPr marL="514350" indent="-514350">
              <a:buFont typeface="+mj-lt"/>
              <a:buAutoNum type="arabicPeriod"/>
            </a:pPr>
            <a:r>
              <a:rPr lang="en-US" dirty="0"/>
              <a:t>Define </a:t>
            </a:r>
            <a:r>
              <a:rPr lang="en-US" dirty="0" smtClean="0"/>
              <a:t>Phase</a:t>
            </a:r>
          </a:p>
          <a:p>
            <a:pPr marL="514350" indent="-514350">
              <a:buFont typeface="+mj-lt"/>
              <a:buAutoNum type="arabicPeriod"/>
            </a:pPr>
            <a:r>
              <a:rPr lang="en-US" dirty="0" smtClean="0"/>
              <a:t>Measure Phase</a:t>
            </a:r>
          </a:p>
          <a:p>
            <a:pPr marL="514350" indent="-514350">
              <a:buFont typeface="+mj-lt"/>
              <a:buAutoNum type="arabicPeriod"/>
            </a:pPr>
            <a:r>
              <a:rPr lang="en-US" dirty="0" smtClean="0"/>
              <a:t>Analysis Phase</a:t>
            </a:r>
          </a:p>
          <a:p>
            <a:pPr marL="514350" indent="-514350">
              <a:buFont typeface="+mj-lt"/>
              <a:buAutoNum type="arabicPeriod"/>
            </a:pPr>
            <a:r>
              <a:rPr lang="en-US" dirty="0" smtClean="0"/>
              <a:t>Improve Phase</a:t>
            </a:r>
          </a:p>
          <a:p>
            <a:pPr marL="514350" indent="-514350">
              <a:buFont typeface="+mj-lt"/>
              <a:buAutoNum type="arabicPeriod"/>
            </a:pPr>
            <a:r>
              <a:rPr lang="en-US" dirty="0" smtClean="0"/>
              <a:t>Control Phase</a:t>
            </a:r>
            <a:endParaRPr lang="en-US" dirty="0"/>
          </a:p>
        </p:txBody>
      </p:sp>
    </p:spTree>
    <p:extLst>
      <p:ext uri="{BB962C8B-B14F-4D97-AF65-F5344CB8AC3E}">
        <p14:creationId xmlns:p14="http://schemas.microsoft.com/office/powerpoint/2010/main" val="1085349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Business </a:t>
            </a:r>
            <a:r>
              <a:rPr lang="en-US" dirty="0"/>
              <a:t>Process Management (BPM)</a:t>
            </a:r>
          </a:p>
        </p:txBody>
      </p:sp>
      <p:sp>
        <p:nvSpPr>
          <p:cNvPr id="6" name="Content Placeholder 5"/>
          <p:cNvSpPr>
            <a:spLocks noGrp="1"/>
          </p:cNvSpPr>
          <p:nvPr>
            <p:ph sz="quarter" idx="15"/>
          </p:nvPr>
        </p:nvSpPr>
        <p:spPr/>
        <p:txBody>
          <a:bodyPr>
            <a:normAutofit lnSpcReduction="10000"/>
          </a:bodyPr>
          <a:lstStyle/>
          <a:p>
            <a:r>
              <a:rPr lang="en-US" dirty="0" smtClean="0"/>
              <a:t>Important Components of BPM</a:t>
            </a:r>
          </a:p>
          <a:p>
            <a:pPr lvl="1"/>
            <a:r>
              <a:rPr lang="en-US" dirty="0" smtClean="0"/>
              <a:t>Process Modeling</a:t>
            </a:r>
          </a:p>
          <a:p>
            <a:pPr lvl="1"/>
            <a:r>
              <a:rPr lang="en-US" dirty="0" smtClean="0"/>
              <a:t>Web-enabled Technologies</a:t>
            </a:r>
          </a:p>
          <a:p>
            <a:pPr lvl="1"/>
            <a:r>
              <a:rPr lang="en-US" dirty="0" smtClean="0"/>
              <a:t>Business Activity Monitoring</a:t>
            </a:r>
          </a:p>
          <a:p>
            <a:r>
              <a:rPr lang="en-US" dirty="0" smtClean="0"/>
              <a:t>Business Process Management Suites (BPMS)</a:t>
            </a:r>
          </a:p>
          <a:p>
            <a:r>
              <a:rPr lang="en-US" dirty="0" smtClean="0"/>
              <a:t>Social Business Process Management (SBPM)</a:t>
            </a:r>
            <a:endParaRPr lang="en-US" dirty="0"/>
          </a:p>
        </p:txBody>
      </p:sp>
    </p:spTree>
    <p:extLst>
      <p:ext uri="{BB962C8B-B14F-4D97-AF65-F5344CB8AC3E}">
        <p14:creationId xmlns:p14="http://schemas.microsoft.com/office/powerpoint/2010/main" val="1085349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Custom">
      <a:majorFont>
        <a:latin typeface="Georgia"/>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19440</TotalTime>
  <Words>1339</Words>
  <Application>Microsoft Office PowerPoint</Application>
  <PresentationFormat>On-screen Show (4:3)</PresentationFormat>
  <Paragraphs>121</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John Kenneth Corley</dc:creator>
  <cp:lastModifiedBy>John Kenneth Corley</cp:lastModifiedBy>
  <cp:revision>500</cp:revision>
  <dcterms:created xsi:type="dcterms:W3CDTF">2013-08-07T23:49:12Z</dcterms:created>
  <dcterms:modified xsi:type="dcterms:W3CDTF">2014-10-19T20:09:11Z</dcterms:modified>
</cp:coreProperties>
</file>