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90" r:id="rId2"/>
    <p:sldId id="498" r:id="rId3"/>
    <p:sldId id="499" r:id="rId4"/>
    <p:sldId id="528" r:id="rId5"/>
    <p:sldId id="634" r:id="rId6"/>
    <p:sldId id="635" r:id="rId7"/>
    <p:sldId id="638" r:id="rId8"/>
    <p:sldId id="637" r:id="rId9"/>
    <p:sldId id="639" r:id="rId10"/>
    <p:sldId id="650" r:id="rId11"/>
    <p:sldId id="652" r:id="rId12"/>
    <p:sldId id="565" r:id="rId13"/>
    <p:sldId id="640" r:id="rId14"/>
    <p:sldId id="643" r:id="rId15"/>
    <p:sldId id="644" r:id="rId16"/>
    <p:sldId id="641" r:id="rId17"/>
    <p:sldId id="645" r:id="rId18"/>
    <p:sldId id="642" r:id="rId19"/>
    <p:sldId id="653" r:id="rId20"/>
    <p:sldId id="654" r:id="rId21"/>
    <p:sldId id="646" r:id="rId22"/>
    <p:sldId id="656" r:id="rId23"/>
    <p:sldId id="655" r:id="rId24"/>
    <p:sldId id="529" r:id="rId25"/>
    <p:sldId id="651" r:id="rId26"/>
    <p:sldId id="657" r:id="rId27"/>
    <p:sldId id="647" r:id="rId28"/>
    <p:sldId id="648" r:id="rId29"/>
    <p:sldId id="64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6639" autoAdjust="0"/>
  </p:normalViewPr>
  <p:slideViewPr>
    <p:cSldViewPr>
      <p:cViewPr varScale="1">
        <p:scale>
          <a:sx n="59" d="100"/>
          <a:sy n="59" d="100"/>
        </p:scale>
        <p:origin x="-1614" y="-84"/>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Hardware: </a:t>
            </a:r>
            <a:r>
              <a:rPr lang="en-US" dirty="0" smtClean="0"/>
              <a:t>the physical equipment used for the input, processing, output, and storage activities of a computer system. Decisions about hardware focus on three interrelated factors: appropriateness for the task, speed, and cost.</a:t>
            </a:r>
          </a:p>
          <a:p>
            <a:r>
              <a:rPr lang="en-US" b="1" dirty="0" smtClean="0"/>
              <a:t>Central Processing Unit (CPU): </a:t>
            </a:r>
            <a:r>
              <a:rPr lang="en-US" dirty="0" smtClean="0"/>
              <a:t>Manipulates the data and controls the tasks performed by the other components.</a:t>
            </a:r>
          </a:p>
          <a:p>
            <a:r>
              <a:rPr lang="en-US" b="1" dirty="0" smtClean="0"/>
              <a:t>Primary Storage: </a:t>
            </a:r>
            <a:r>
              <a:rPr lang="en-US" dirty="0" smtClean="0"/>
              <a:t>Temporarily stores data and program instructions during processing.</a:t>
            </a:r>
          </a:p>
          <a:p>
            <a:r>
              <a:rPr lang="en-US" b="1" dirty="0" smtClean="0"/>
              <a:t>Secondary Storage: </a:t>
            </a:r>
            <a:r>
              <a:rPr lang="en-US" dirty="0" smtClean="0"/>
              <a:t>Stores data and programs for future use.</a:t>
            </a:r>
          </a:p>
          <a:p>
            <a:r>
              <a:rPr lang="en-US" b="1" dirty="0" smtClean="0"/>
              <a:t>Input Technologies: </a:t>
            </a:r>
            <a:r>
              <a:rPr lang="en-US" dirty="0" smtClean="0"/>
              <a:t>Accept data and instructions and convert them to a form that the computer can understand.</a:t>
            </a:r>
          </a:p>
          <a:p>
            <a:r>
              <a:rPr lang="en-US" b="1" dirty="0" smtClean="0"/>
              <a:t>Output Technologies: </a:t>
            </a:r>
            <a:r>
              <a:rPr lang="en-US" dirty="0" smtClean="0"/>
              <a:t>Present data and information in a form people can understand.</a:t>
            </a:r>
          </a:p>
          <a:p>
            <a:r>
              <a:rPr lang="en-US" b="1" dirty="0" smtClean="0"/>
              <a:t>Communication Technologies: </a:t>
            </a:r>
            <a:r>
              <a:rPr lang="en-US" dirty="0" smtClean="0"/>
              <a:t>Provide for the flow of data from external computer networks (e.g., the Internet and intranets) to the CPU, and from the CPU to computer networks.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315672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p>
          <a:p>
            <a:r>
              <a:rPr lang="en-US" b="1" u="sng" dirty="0" smtClean="0"/>
              <a:t>Memory Capacity</a:t>
            </a:r>
          </a:p>
          <a:p>
            <a:r>
              <a:rPr lang="en-US" b="1" dirty="0" smtClean="0"/>
              <a:t>Hierarchy of terms used to describe computer</a:t>
            </a:r>
            <a:r>
              <a:rPr lang="en-US" b="1" baseline="0" dirty="0" smtClean="0"/>
              <a:t> memory capacity:</a:t>
            </a:r>
          </a:p>
          <a:p>
            <a:r>
              <a:rPr lang="en-US" b="1" i="1" dirty="0" smtClean="0"/>
              <a:t>Bit: </a:t>
            </a:r>
            <a:r>
              <a:rPr lang="en-US" dirty="0" smtClean="0"/>
              <a:t>A binary unit. A "1" or "0".</a:t>
            </a:r>
          </a:p>
          <a:p>
            <a:r>
              <a:rPr lang="en-US" b="1" i="1" dirty="0" smtClean="0"/>
              <a:t>Byte: </a:t>
            </a:r>
            <a:r>
              <a:rPr lang="en-US" dirty="0" smtClean="0"/>
              <a:t>a serious of eight bits representing an alphanumeric character.</a:t>
            </a:r>
          </a:p>
          <a:p>
            <a:r>
              <a:rPr lang="en-US" b="1" i="1" dirty="0" smtClean="0"/>
              <a:t>Kilobyte:</a:t>
            </a:r>
            <a:r>
              <a:rPr lang="en-US" b="1" dirty="0" smtClean="0"/>
              <a:t> </a:t>
            </a:r>
            <a:r>
              <a:rPr lang="en-US" dirty="0" smtClean="0"/>
              <a:t>a kilobyte (KB) is approximately 1,000 bytes (1,024 bytes).</a:t>
            </a:r>
          </a:p>
          <a:p>
            <a:r>
              <a:rPr lang="en-US" b="1" i="1" dirty="0" smtClean="0"/>
              <a:t>Megabyte:</a:t>
            </a:r>
            <a:r>
              <a:rPr lang="en-US" b="1" dirty="0" smtClean="0"/>
              <a:t> </a:t>
            </a:r>
            <a:r>
              <a:rPr lang="en-US" dirty="0" smtClean="0"/>
              <a:t>a megabyte (MB) is approximately 1 million bytes.</a:t>
            </a:r>
          </a:p>
          <a:p>
            <a:r>
              <a:rPr lang="en-US" b="1" i="1" dirty="0" smtClean="0"/>
              <a:t>Gigabyte: </a:t>
            </a:r>
            <a:r>
              <a:rPr lang="en-US" dirty="0" smtClean="0"/>
              <a:t>a gigabyte (GB) is approximately 1 billion bytes.</a:t>
            </a:r>
          </a:p>
          <a:p>
            <a:r>
              <a:rPr lang="en-US" b="1" i="1" dirty="0" smtClean="0"/>
              <a:t>Terabyte: </a:t>
            </a:r>
            <a:r>
              <a:rPr lang="en-US" dirty="0" smtClean="0"/>
              <a:t>A terabyte is approximately 1 trillion bytes.</a:t>
            </a:r>
          </a:p>
          <a:p>
            <a:r>
              <a:rPr lang="en-US" b="1" i="1" dirty="0" smtClean="0"/>
              <a:t>Petabyte: </a:t>
            </a:r>
            <a:r>
              <a:rPr lang="en-US" dirty="0" smtClean="0"/>
              <a:t>A petabyte is approximately 1,000 terabytes.</a:t>
            </a:r>
          </a:p>
          <a:p>
            <a:r>
              <a:rPr lang="en-US" b="1" i="1" dirty="0" smtClean="0"/>
              <a:t>Exabyte: </a:t>
            </a:r>
            <a:r>
              <a:rPr lang="en-US" dirty="0" smtClean="0"/>
              <a:t>An </a:t>
            </a:r>
            <a:r>
              <a:rPr lang="en-US" dirty="0" err="1" smtClean="0"/>
              <a:t>exabyte</a:t>
            </a:r>
            <a:r>
              <a:rPr lang="en-US" dirty="0" smtClean="0"/>
              <a:t> is approximately 1,000 petabytes.</a:t>
            </a:r>
          </a:p>
          <a:p>
            <a:r>
              <a:rPr lang="en-US" b="1" i="1" dirty="0" err="1" smtClean="0"/>
              <a:t>Zettabyte</a:t>
            </a:r>
            <a:r>
              <a:rPr lang="en-US" b="1" i="1" dirty="0" smtClean="0"/>
              <a:t>: </a:t>
            </a:r>
            <a:r>
              <a:rPr lang="en-US" dirty="0" smtClean="0"/>
              <a:t>A </a:t>
            </a:r>
            <a:r>
              <a:rPr lang="en-US" dirty="0" err="1" smtClean="0"/>
              <a:t>zettabyte</a:t>
            </a:r>
            <a:r>
              <a:rPr lang="en-US" dirty="0" smtClean="0"/>
              <a:t> is approximately 1,000 </a:t>
            </a:r>
            <a:r>
              <a:rPr lang="en-US" dirty="0" err="1" smtClean="0"/>
              <a:t>exabytes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p>
            <a:r>
              <a:rPr lang="en-US" b="1" u="sng" dirty="0" smtClean="0"/>
              <a:t>Primary Storage (Main Memory): </a:t>
            </a:r>
            <a:r>
              <a:rPr lang="en-US" dirty="0" smtClean="0"/>
              <a:t>Primary storage takes place in chips mounted on the computer’s main circuit board, called the motherboard. These chips are located as close as physically possible to the CPU chip. </a:t>
            </a:r>
          </a:p>
          <a:p>
            <a:endParaRPr lang="en-US" dirty="0" smtClean="0"/>
          </a:p>
          <a:p>
            <a:r>
              <a:rPr lang="en-US" b="1" dirty="0" smtClean="0"/>
              <a:t>Primary storage stores three types of information for very brief periods of time:</a:t>
            </a:r>
            <a:r>
              <a:rPr lang="en-US" dirty="0" smtClean="0"/>
              <a:t> </a:t>
            </a:r>
          </a:p>
          <a:p>
            <a:pPr marL="228600" indent="-228600">
              <a:buFont typeface="+mj-lt"/>
              <a:buAutoNum type="arabicPeriod"/>
            </a:pPr>
            <a:r>
              <a:rPr lang="en-US" dirty="0" smtClean="0"/>
              <a:t>data to be processed by the CPU</a:t>
            </a:r>
          </a:p>
          <a:p>
            <a:pPr marL="228600" indent="-228600">
              <a:buFont typeface="+mj-lt"/>
              <a:buAutoNum type="arabicPeriod"/>
            </a:pPr>
            <a:r>
              <a:rPr lang="en-US" dirty="0" smtClean="0"/>
              <a:t>instructions for the CPU as to how to process the data</a:t>
            </a:r>
          </a:p>
          <a:p>
            <a:pPr marL="228600" indent="-228600">
              <a:buFont typeface="+mj-lt"/>
              <a:buAutoNum type="arabicPeriod"/>
            </a:pPr>
            <a:r>
              <a:rPr lang="en-US" dirty="0" smtClean="0"/>
              <a:t>operating system programs that manage various aspects of the computer’s operation</a:t>
            </a:r>
          </a:p>
          <a:p>
            <a:endParaRPr lang="en-US" dirty="0" smtClean="0"/>
          </a:p>
          <a:p>
            <a:r>
              <a:rPr lang="en-US" b="1" dirty="0" smtClean="0"/>
              <a:t>Four main types of primary storage:</a:t>
            </a:r>
          </a:p>
          <a:p>
            <a:pPr marL="228600" indent="-228600">
              <a:buFont typeface="+mj-lt"/>
              <a:buAutoNum type="arabicPeriod"/>
            </a:pPr>
            <a:r>
              <a:rPr lang="en-US" b="1" dirty="0" smtClean="0"/>
              <a:t>Registers: </a:t>
            </a:r>
            <a:r>
              <a:rPr lang="en-US" dirty="0" smtClean="0"/>
              <a:t>part of the CPU. They have the least capacity, storing extremely limited amounts of instructions and data only immediately before and aft </a:t>
            </a:r>
            <a:r>
              <a:rPr lang="en-US" dirty="0" err="1" smtClean="0"/>
              <a:t>er</a:t>
            </a:r>
            <a:r>
              <a:rPr lang="en-US" dirty="0" smtClean="0"/>
              <a:t> processing.</a:t>
            </a:r>
          </a:p>
          <a:p>
            <a:pPr marL="228600" indent="-228600">
              <a:buFont typeface="+mj-lt"/>
              <a:buAutoNum type="arabicPeriod"/>
            </a:pPr>
            <a:r>
              <a:rPr lang="en-US" b="1" dirty="0" smtClean="0"/>
              <a:t>Cache memory: </a:t>
            </a:r>
            <a:r>
              <a:rPr lang="en-US" dirty="0" smtClean="0"/>
              <a:t>is a type of high-speed memory that enables the computer to temporarily store blocks of data that are used more often and that a processor can access more rapidly than main memory (RAM). Cache memory is physically located closer to the CPU than RAM. </a:t>
            </a:r>
          </a:p>
          <a:p>
            <a:pPr marL="228600" indent="-228600">
              <a:buFont typeface="+mj-lt"/>
              <a:buAutoNum type="arabicPeriod"/>
            </a:pPr>
            <a:r>
              <a:rPr lang="en-US" b="1" dirty="0" smtClean="0"/>
              <a:t>Random Access Memory (RAM): </a:t>
            </a:r>
            <a:r>
              <a:rPr lang="en-US" dirty="0" smtClean="0"/>
              <a:t>is the part of primary storage that holds a software program and small amounts of data for processing.</a:t>
            </a:r>
          </a:p>
          <a:p>
            <a:pPr marL="228600" indent="-228600">
              <a:buFont typeface="+mj-lt"/>
              <a:buAutoNum type="arabicPeriod"/>
            </a:pPr>
            <a:r>
              <a:rPr lang="en-US" b="1" dirty="0" smtClean="0"/>
              <a:t>Read-Only Memory (ROM): </a:t>
            </a:r>
            <a:r>
              <a:rPr lang="en-US" dirty="0" smtClean="0"/>
              <a:t>is the place—actually, a type of chip—where certain critical instructions are safeguarded. ROM is nonvolatile, so it retains these instructions when the power to the computer is turned off.</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a:t>
            </a:r>
          </a:p>
          <a:p>
            <a:pPr marL="0" indent="0">
              <a:buFont typeface="+mj-lt"/>
              <a:buNone/>
            </a:pPr>
            <a:r>
              <a:rPr lang="en-US" b="1" u="sng" dirty="0" smtClean="0"/>
              <a:t>Secondary Storage: </a:t>
            </a:r>
            <a:r>
              <a:rPr lang="en-US" dirty="0" smtClean="0"/>
              <a:t>Stores very large amounts of data for extended periods.</a:t>
            </a:r>
          </a:p>
          <a:p>
            <a:pPr marL="0" indent="0">
              <a:buFont typeface="+mj-lt"/>
              <a:buNone/>
            </a:pPr>
            <a:endParaRPr lang="en-US" dirty="0" smtClean="0"/>
          </a:p>
          <a:p>
            <a:pPr marL="0" indent="0">
              <a:buFont typeface="+mj-lt"/>
              <a:buNone/>
            </a:pPr>
            <a:r>
              <a:rPr lang="en-US" b="1" dirty="0" smtClean="0"/>
              <a:t>Secondary Storage Characteristics:</a:t>
            </a:r>
          </a:p>
          <a:p>
            <a:pPr marL="171450" indent="-171450">
              <a:buFont typeface="Arial" panose="020B0604020202020204" pitchFamily="34" charset="0"/>
              <a:buChar char="•"/>
            </a:pPr>
            <a:r>
              <a:rPr lang="en-US" dirty="0" smtClean="0"/>
              <a:t>It is nonvolatile.</a:t>
            </a:r>
          </a:p>
          <a:p>
            <a:pPr marL="171450" indent="-171450">
              <a:buFont typeface="Arial" panose="020B0604020202020204" pitchFamily="34" charset="0"/>
              <a:buChar char="•"/>
            </a:pPr>
            <a:r>
              <a:rPr lang="en-US" dirty="0" smtClean="0"/>
              <a:t>It takes more time to retrieve data from it than from RAM.</a:t>
            </a:r>
          </a:p>
          <a:p>
            <a:pPr marL="171450" indent="-171450">
              <a:buFont typeface="Arial" panose="020B0604020202020204" pitchFamily="34" charset="0"/>
              <a:buChar char="•"/>
            </a:pPr>
            <a:r>
              <a:rPr lang="en-US" dirty="0" smtClean="0"/>
              <a:t>It is cheaper than primary storage</a:t>
            </a:r>
          </a:p>
          <a:p>
            <a:pPr marL="171450" indent="-171450">
              <a:buFont typeface="Arial" panose="020B0604020202020204" pitchFamily="34" charset="0"/>
              <a:buChar char="•"/>
            </a:pPr>
            <a:r>
              <a:rPr lang="en-US" dirty="0" smtClean="0"/>
              <a:t>It can utilize a variety of media</a:t>
            </a:r>
          </a:p>
          <a:p>
            <a:pPr marL="0" indent="0">
              <a:buFont typeface="+mj-lt"/>
              <a:buNone/>
            </a:pPr>
            <a:endParaRPr lang="en-US" dirty="0" smtClean="0"/>
          </a:p>
          <a:p>
            <a:pPr marL="0" indent="0">
              <a:buFont typeface="+mj-lt"/>
              <a:buNone/>
            </a:pPr>
            <a:r>
              <a:rPr lang="en-US" b="1" dirty="0" smtClean="0"/>
              <a:t>Types of Secondary Storage:</a:t>
            </a:r>
          </a:p>
          <a:p>
            <a:pPr marL="0" indent="0">
              <a:buFont typeface="+mj-lt"/>
              <a:buNone/>
            </a:pPr>
            <a:r>
              <a:rPr lang="en-US" b="1" i="1" dirty="0" smtClean="0"/>
              <a:t>Magnetic Tape: </a:t>
            </a:r>
            <a:r>
              <a:rPr lang="en-US" dirty="0" smtClean="0"/>
              <a:t>is kept on a large open reel or in a smaller cartridge or cassette. It is the cheapest storage medium, and it can handle enormous amounts of data. It is also the slowest method for retrieving data because all the data are placed on the tape sequentially.</a:t>
            </a:r>
          </a:p>
          <a:p>
            <a:pPr marL="0" indent="0">
              <a:buFont typeface="+mj-lt"/>
              <a:buNone/>
            </a:pPr>
            <a:r>
              <a:rPr lang="en-US" b="1" i="1" dirty="0" smtClean="0"/>
              <a:t>Solid-State Drives (SSDs): </a:t>
            </a:r>
            <a:r>
              <a:rPr lang="en-US" dirty="0" smtClean="0"/>
              <a:t>are data storage devices that serve the same purpose as a hard drive and store data in memory chips. Whereas hard drives have moving parts, SSDs do not. </a:t>
            </a:r>
          </a:p>
          <a:p>
            <a:pPr marL="0" indent="0">
              <a:buFont typeface="+mj-lt"/>
              <a:buNone/>
            </a:pPr>
            <a:endParaRPr lang="en-US" dirty="0" smtClean="0"/>
          </a:p>
          <a:p>
            <a:pPr marL="0" indent="0">
              <a:buFont typeface="+mj-lt"/>
              <a:buNone/>
            </a:pPr>
            <a:r>
              <a:rPr lang="en-US" b="1" i="1" dirty="0" smtClean="0"/>
              <a:t>Optical Disks: </a:t>
            </a:r>
            <a:r>
              <a:rPr lang="en-US" dirty="0" smtClean="0"/>
              <a:t>can store a great deal of information, both on a routine basis and when combined into storage systems. Types of optical disks include compact disk (CD) read-only memory, digital video disk (DVD)(17GB), and dual-layer Blu-ray disks (50 GB).</a:t>
            </a:r>
          </a:p>
          <a:p>
            <a:pPr marL="0" indent="0">
              <a:buFont typeface="+mj-lt"/>
              <a:buNone/>
            </a:pPr>
            <a:endParaRPr lang="en-US" dirty="0" smtClean="0"/>
          </a:p>
          <a:p>
            <a:pPr marL="0" indent="0">
              <a:buFont typeface="+mj-lt"/>
              <a:buNone/>
            </a:pPr>
            <a:r>
              <a:rPr lang="en-US" b="1" i="1" dirty="0" smtClean="0"/>
              <a:t>Flash Memory Devices (or memory cards): </a:t>
            </a:r>
            <a:r>
              <a:rPr lang="en-US" dirty="0" smtClean="0"/>
              <a:t>nonvolatile electronic storage devices that contain no moving parts and use 30 times less battery power than hard drives. Flash devices are also smaller and more durable than hard drives. One popular flash memory device is the thumb drive (also called memory stick, jump drive, or flash drive).</a:t>
            </a:r>
          </a:p>
          <a:p>
            <a:pPr marL="0" indent="0">
              <a:buFont typeface="+mj-lt"/>
              <a:buNone/>
            </a:pPr>
            <a:r>
              <a:rPr lang="en-US" b="1" dirty="0" smtClean="0"/>
              <a:t>------------------------------</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31002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Software: </a:t>
            </a:r>
            <a:r>
              <a:rPr lang="en-US" dirty="0" smtClean="0"/>
              <a:t>computer programs or the</a:t>
            </a:r>
            <a:r>
              <a:rPr lang="en-US" baseline="0" dirty="0" smtClean="0"/>
              <a:t> instructions given to hardware.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73943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Software: </a:t>
            </a:r>
            <a:r>
              <a:rPr lang="en-US" dirty="0" smtClean="0"/>
              <a:t>computer programs or the</a:t>
            </a:r>
            <a:r>
              <a:rPr lang="en-US" baseline="0" dirty="0" smtClean="0"/>
              <a:t> instructions given to hardware.</a:t>
            </a:r>
          </a:p>
          <a:p>
            <a:r>
              <a:rPr lang="en-US" b="1" baseline="0" dirty="0" smtClean="0"/>
              <a:t>Programming: </a:t>
            </a:r>
            <a:r>
              <a:rPr lang="en-US" sz="1200" b="0" i="0" u="none" strike="noStrike" kern="1200" baseline="0" dirty="0" smtClean="0">
                <a:solidFill>
                  <a:schemeClr val="tx1"/>
                </a:solidFill>
                <a:latin typeface="+mn-lt"/>
                <a:ea typeface="+mn-ea"/>
                <a:cs typeface="+mn-cs"/>
              </a:rPr>
              <a:t>The process of writing or coding programs.</a:t>
            </a:r>
          </a:p>
          <a:p>
            <a:r>
              <a:rPr lang="en-US" sz="1200" b="1" i="0" u="none" strike="noStrike" kern="1200" baseline="0" dirty="0" smtClean="0">
                <a:solidFill>
                  <a:schemeClr val="tx1"/>
                </a:solidFill>
                <a:latin typeface="+mn-lt"/>
                <a:ea typeface="+mn-ea"/>
                <a:cs typeface="+mn-cs"/>
              </a:rPr>
              <a:t>Programmers: </a:t>
            </a:r>
            <a:r>
              <a:rPr lang="en-US" sz="1200" b="0" i="0" u="none" strike="noStrike" kern="1200" baseline="0" dirty="0" smtClean="0">
                <a:solidFill>
                  <a:schemeClr val="tx1"/>
                </a:solidFill>
                <a:latin typeface="+mn-lt"/>
                <a:ea typeface="+mn-ea"/>
                <a:cs typeface="+mn-cs"/>
              </a:rPr>
              <a:t>individuals who program.</a:t>
            </a:r>
          </a:p>
          <a:p>
            <a:r>
              <a:rPr lang="en-US" sz="1200" b="1" i="0" u="none" strike="noStrike" kern="1200" baseline="0" dirty="0" smtClean="0">
                <a:solidFill>
                  <a:schemeClr val="tx1"/>
                </a:solidFill>
                <a:latin typeface="+mn-lt"/>
                <a:ea typeface="+mn-ea"/>
                <a:cs typeface="+mn-cs"/>
              </a:rPr>
              <a:t>Systems Software: </a:t>
            </a:r>
            <a:r>
              <a:rPr lang="en-US" sz="1200" b="0" i="0" u="none" strike="noStrike" kern="1200" baseline="0" dirty="0" smtClean="0">
                <a:solidFill>
                  <a:schemeClr val="tx1"/>
                </a:solidFill>
                <a:latin typeface="+mn-lt"/>
                <a:ea typeface="+mn-ea"/>
                <a:cs typeface="+mn-cs"/>
              </a:rPr>
              <a:t>is a set of instructions that serves primarily as an intermediary between computer hardware and application programs.</a:t>
            </a:r>
          </a:p>
          <a:p>
            <a:r>
              <a:rPr lang="en-US" sz="1200" b="1" i="0" u="none" strike="noStrike" kern="1200" baseline="0" dirty="0" smtClean="0">
                <a:solidFill>
                  <a:schemeClr val="tx1"/>
                </a:solidFill>
                <a:latin typeface="+mn-lt"/>
                <a:ea typeface="+mn-ea"/>
                <a:cs typeface="+mn-cs"/>
              </a:rPr>
              <a:t>Application Software: </a:t>
            </a:r>
            <a:r>
              <a:rPr lang="en-US" sz="1200" b="0" i="0" u="none" strike="noStrike" kern="1200" baseline="0" dirty="0" smtClean="0">
                <a:solidFill>
                  <a:schemeClr val="tx1"/>
                </a:solidFill>
                <a:latin typeface="+mn-lt"/>
                <a:ea typeface="+mn-ea"/>
                <a:cs typeface="+mn-cs"/>
              </a:rPr>
              <a:t>is a set of computer instructions that provides more </a:t>
            </a:r>
            <a:r>
              <a:rPr lang="en-US" sz="1200" b="0" i="0" u="none" strike="noStrike" kern="1200" baseline="0" dirty="0" err="1" smtClean="0">
                <a:solidFill>
                  <a:schemeClr val="tx1"/>
                </a:solidFill>
                <a:latin typeface="+mn-lt"/>
                <a:ea typeface="+mn-ea"/>
                <a:cs typeface="+mn-cs"/>
              </a:rPr>
              <a:t>specifi</a:t>
            </a:r>
            <a:r>
              <a:rPr lang="en-US" sz="1200" b="0" i="0" u="none" strike="noStrike" kern="1200" baseline="0" dirty="0" smtClean="0">
                <a:solidFill>
                  <a:schemeClr val="tx1"/>
                </a:solidFill>
                <a:latin typeface="+mn-lt"/>
                <a:ea typeface="+mn-ea"/>
                <a:cs typeface="+mn-cs"/>
              </a:rPr>
              <a:t> c functionality to a user.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424449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Software: </a:t>
            </a:r>
            <a:r>
              <a:rPr lang="en-US" dirty="0" smtClean="0"/>
              <a:t>computer programs or the</a:t>
            </a:r>
            <a:r>
              <a:rPr lang="en-US" baseline="0" dirty="0" smtClean="0"/>
              <a:t> instructions given to hardware.</a:t>
            </a:r>
          </a:p>
          <a:p>
            <a:r>
              <a:rPr lang="en-US" b="1" baseline="0" dirty="0" smtClean="0"/>
              <a:t>Programming: </a:t>
            </a:r>
            <a:r>
              <a:rPr lang="en-US" sz="1200" b="0" i="0" u="none" strike="noStrike" kern="1200" baseline="0" dirty="0" smtClean="0">
                <a:solidFill>
                  <a:schemeClr val="tx1"/>
                </a:solidFill>
                <a:latin typeface="+mn-lt"/>
                <a:ea typeface="+mn-ea"/>
                <a:cs typeface="+mn-cs"/>
              </a:rPr>
              <a:t>The process of writing or coding programs.</a:t>
            </a:r>
          </a:p>
          <a:p>
            <a:r>
              <a:rPr lang="en-US" sz="1200" b="1" i="0" u="none" strike="noStrike" kern="1200" baseline="0" dirty="0" smtClean="0">
                <a:solidFill>
                  <a:schemeClr val="tx1"/>
                </a:solidFill>
                <a:latin typeface="+mn-lt"/>
                <a:ea typeface="+mn-ea"/>
                <a:cs typeface="+mn-cs"/>
              </a:rPr>
              <a:t>Programmers: </a:t>
            </a:r>
            <a:r>
              <a:rPr lang="en-US" sz="1200" b="0" i="0" u="none" strike="noStrike" kern="1200" baseline="0" dirty="0" smtClean="0">
                <a:solidFill>
                  <a:schemeClr val="tx1"/>
                </a:solidFill>
                <a:latin typeface="+mn-lt"/>
                <a:ea typeface="+mn-ea"/>
                <a:cs typeface="+mn-cs"/>
              </a:rPr>
              <a:t>individuals who program.</a:t>
            </a:r>
          </a:p>
          <a:p>
            <a:r>
              <a:rPr lang="en-US" sz="1200" b="1" i="0" u="none" strike="noStrike" kern="1200" baseline="0" dirty="0" smtClean="0">
                <a:solidFill>
                  <a:schemeClr val="tx1"/>
                </a:solidFill>
                <a:latin typeface="+mn-lt"/>
                <a:ea typeface="+mn-ea"/>
                <a:cs typeface="+mn-cs"/>
              </a:rPr>
              <a:t>Systems Software: </a:t>
            </a:r>
            <a:r>
              <a:rPr lang="en-US" sz="1200" b="0" i="0" u="none" strike="noStrike" kern="1200" baseline="0" dirty="0" smtClean="0">
                <a:solidFill>
                  <a:schemeClr val="tx1"/>
                </a:solidFill>
                <a:latin typeface="+mn-lt"/>
                <a:ea typeface="+mn-ea"/>
                <a:cs typeface="+mn-cs"/>
              </a:rPr>
              <a:t>is a set of instructions that serves primarily as an intermediary between computer hardware and application programs.</a:t>
            </a:r>
          </a:p>
          <a:p>
            <a:r>
              <a:rPr lang="en-US" sz="1200" b="1" i="0" u="none" strike="noStrike" kern="1200" baseline="0" dirty="0" smtClean="0">
                <a:solidFill>
                  <a:schemeClr val="tx1"/>
                </a:solidFill>
                <a:latin typeface="+mn-lt"/>
                <a:ea typeface="+mn-ea"/>
                <a:cs typeface="+mn-cs"/>
              </a:rPr>
              <a:t>Application Software: </a:t>
            </a:r>
            <a:r>
              <a:rPr lang="en-US" sz="1200" b="0" i="0" u="none" strike="noStrike" kern="1200" baseline="0" dirty="0" smtClean="0">
                <a:solidFill>
                  <a:schemeClr val="tx1"/>
                </a:solidFill>
                <a:latin typeface="+mn-lt"/>
                <a:ea typeface="+mn-ea"/>
                <a:cs typeface="+mn-cs"/>
              </a:rPr>
              <a:t>is a set of computer instructions that provides more </a:t>
            </a:r>
            <a:r>
              <a:rPr lang="en-US" sz="1200" b="0" i="0" u="none" strike="noStrike" kern="1200" baseline="0" dirty="0" err="1" smtClean="0">
                <a:solidFill>
                  <a:schemeClr val="tx1"/>
                </a:solidFill>
                <a:latin typeface="+mn-lt"/>
                <a:ea typeface="+mn-ea"/>
                <a:cs typeface="+mn-cs"/>
              </a:rPr>
              <a:t>specifi</a:t>
            </a:r>
            <a:r>
              <a:rPr lang="en-US" sz="1200" b="0" i="0" u="none" strike="noStrike" kern="1200" baseline="0" dirty="0" smtClean="0">
                <a:solidFill>
                  <a:schemeClr val="tx1"/>
                </a:solidFill>
                <a:latin typeface="+mn-lt"/>
                <a:ea typeface="+mn-ea"/>
                <a:cs typeface="+mn-cs"/>
              </a:rPr>
              <a:t> c functionality to a user.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26</a:t>
            </a:fld>
            <a:endParaRPr lang="en-US"/>
          </a:p>
        </p:txBody>
      </p:sp>
    </p:spTree>
    <p:extLst>
      <p:ext uri="{BB962C8B-B14F-4D97-AF65-F5344CB8AC3E}">
        <p14:creationId xmlns:p14="http://schemas.microsoft.com/office/powerpoint/2010/main" val="424449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Software Defects: </a:t>
            </a:r>
            <a:r>
              <a:rPr lang="en-US" dirty="0" smtClean="0"/>
              <a:t>All too often, computer program code is inefficient, poorly designed, and riddled with errors. The Software Engineering Institute (SEI) at Carnegie Mellon University in Pittsburgh defines good software as usable, reliable, defect free, cost effective, and maintainable.</a:t>
            </a:r>
          </a:p>
          <a:p>
            <a:r>
              <a:rPr lang="en-US" b="1" dirty="0" smtClean="0"/>
              <a:t>Software Licensing: </a:t>
            </a:r>
            <a:r>
              <a:rPr lang="en-US" dirty="0" smtClean="0"/>
              <a:t>Many people routinely copy proprietary soft ware. However, making copies without the manufacturer’s explicit permission—a practice known as piracy—is illegal.</a:t>
            </a:r>
          </a:p>
          <a:p>
            <a:r>
              <a:rPr lang="en-US" b="1" dirty="0" smtClean="0"/>
              <a:t>Open Systems: </a:t>
            </a:r>
            <a:r>
              <a:rPr lang="en-US" dirty="0" smtClean="0"/>
              <a:t>a concept referring to a group of computing products that work together. In an open system, the same operating system with compatible soft ware is installed on all computers that interact within an organization.</a:t>
            </a:r>
          </a:p>
          <a:p>
            <a:r>
              <a:rPr lang="en-US" b="1" dirty="0" smtClean="0"/>
              <a:t>Proprietary Software: </a:t>
            </a:r>
            <a:r>
              <a:rPr lang="en-US" dirty="0" smtClean="0"/>
              <a:t>is purchased soft ware that has restrictions on its use, copying, and modification. The company that develops proprietary software keeps the source code private.</a:t>
            </a:r>
          </a:p>
          <a:p>
            <a:r>
              <a:rPr lang="en-US" b="1" dirty="0" smtClean="0"/>
              <a:t>Open-Source Software: </a:t>
            </a:r>
            <a:r>
              <a:rPr lang="en-US" dirty="0" smtClean="0"/>
              <a:t>the source code for open-source software is available at no cost to both developers and users, and is distributed with license terms that ensure that its source code will always be available.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125147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Systems Software: </a:t>
            </a:r>
            <a:r>
              <a:rPr lang="en-US" dirty="0" smtClean="0"/>
              <a:t>programs contained in systems software control and support the computer system and its information-processing activities.</a:t>
            </a:r>
          </a:p>
          <a:p>
            <a:r>
              <a:rPr lang="en-US" b="1" dirty="0" smtClean="0"/>
              <a:t>Operating System (OS): </a:t>
            </a:r>
            <a:r>
              <a:rPr lang="en-US" dirty="0" smtClean="0"/>
              <a:t>the “director” of your computer system’s operations. It supervises the overall operation of the computer by monitoring the computer’s status, scheduling operations, and managing input and output processes. It also provides an interface between the user and the hardware.</a:t>
            </a:r>
          </a:p>
          <a:p>
            <a:r>
              <a:rPr lang="en-US" b="1" dirty="0" smtClean="0"/>
              <a:t>Graphical User Interface (GUI): </a:t>
            </a:r>
            <a:r>
              <a:rPr lang="en-US" dirty="0" smtClean="0"/>
              <a:t>allows users to directly control the hardware by manipulating visible objects (such as icons) and actions that replace complex commands.</a:t>
            </a:r>
          </a:p>
          <a:p>
            <a:r>
              <a:rPr lang="en-US" b="1" dirty="0" smtClean="0"/>
              <a:t>Social Interface: </a:t>
            </a:r>
            <a:r>
              <a:rPr lang="en-US" dirty="0" smtClean="0"/>
              <a:t>guides the user through computer applications by using cartoon-like characters, graphics, animation, and voice commands.</a:t>
            </a:r>
          </a:p>
          <a:p>
            <a:r>
              <a:rPr lang="en-US" b="1" dirty="0" smtClean="0"/>
              <a:t>Motion Control Gaming Consoles:</a:t>
            </a:r>
            <a:r>
              <a:rPr lang="en-US" dirty="0" smtClean="0"/>
              <a:t> another type of human-computer interface (Example: the Xbox 360 Kinect, the PS3 PlayStation Move, and the Nintendo Wii).</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28</a:t>
            </a:fld>
            <a:endParaRPr lang="en-US"/>
          </a:p>
        </p:txBody>
      </p:sp>
    </p:spTree>
    <p:extLst>
      <p:ext uri="{BB962C8B-B14F-4D97-AF65-F5344CB8AC3E}">
        <p14:creationId xmlns:p14="http://schemas.microsoft.com/office/powerpoint/2010/main" val="220369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Application Software: </a:t>
            </a:r>
            <a:r>
              <a:rPr lang="en-US" dirty="0" smtClean="0"/>
              <a:t>consists of instructions that direct a computer system to perform specific information-processing activities and also to provide functionality for users.</a:t>
            </a:r>
          </a:p>
          <a:p>
            <a:r>
              <a:rPr lang="en-US" b="1" dirty="0" smtClean="0"/>
              <a:t>Personal Application Software: </a:t>
            </a:r>
            <a:r>
              <a:rPr lang="en-US" dirty="0" smtClean="0"/>
              <a:t>general-purpose, off -the-shelf application programs designed to help individual users increase their productivity.</a:t>
            </a:r>
          </a:p>
          <a:p>
            <a:r>
              <a:rPr lang="en-US" b="1" dirty="0" smtClean="0"/>
              <a:t>Examples of Personal Application Software:</a:t>
            </a:r>
          </a:p>
          <a:p>
            <a:pPr marL="171450" indent="-171450">
              <a:buFont typeface="Arial" panose="020B0604020202020204" pitchFamily="34" charset="0"/>
              <a:buChar char="•"/>
            </a:pPr>
            <a:r>
              <a:rPr lang="en-US" dirty="0" smtClean="0"/>
              <a:t>Spreadsheets</a:t>
            </a:r>
          </a:p>
          <a:p>
            <a:pPr marL="171450" indent="-171450">
              <a:buFont typeface="Arial" panose="020B0604020202020204" pitchFamily="34" charset="0"/>
              <a:buChar char="•"/>
            </a:pPr>
            <a:r>
              <a:rPr lang="en-US" dirty="0" smtClean="0"/>
              <a:t>Word processing</a:t>
            </a:r>
          </a:p>
          <a:p>
            <a:pPr marL="171450" indent="-171450">
              <a:buFont typeface="Arial" panose="020B0604020202020204" pitchFamily="34" charset="0"/>
              <a:buChar char="•"/>
            </a:pPr>
            <a:r>
              <a:rPr lang="en-US" dirty="0" smtClean="0"/>
              <a:t>Desktop publishing</a:t>
            </a:r>
          </a:p>
          <a:p>
            <a:pPr marL="171450" indent="-171450">
              <a:buFont typeface="Arial" panose="020B0604020202020204" pitchFamily="34" charset="0"/>
              <a:buChar char="•"/>
            </a:pPr>
            <a:r>
              <a:rPr lang="en-US" dirty="0" smtClean="0"/>
              <a:t>Data management</a:t>
            </a:r>
          </a:p>
          <a:p>
            <a:pPr marL="171450" indent="-171450">
              <a:buFont typeface="Arial" panose="020B0604020202020204" pitchFamily="34" charset="0"/>
              <a:buChar char="•"/>
            </a:pPr>
            <a:r>
              <a:rPr lang="en-US" dirty="0" smtClean="0"/>
              <a:t>Presentation</a:t>
            </a:r>
          </a:p>
          <a:p>
            <a:pPr marL="171450" indent="-171450">
              <a:buFont typeface="Arial" panose="020B0604020202020204" pitchFamily="34" charset="0"/>
              <a:buChar char="•"/>
            </a:pPr>
            <a:r>
              <a:rPr lang="en-US" dirty="0" smtClean="0"/>
              <a:t>Graphics</a:t>
            </a:r>
          </a:p>
          <a:p>
            <a:pPr marL="171450" indent="-171450">
              <a:buFont typeface="Arial" panose="020B0604020202020204" pitchFamily="34" charset="0"/>
              <a:buChar char="•"/>
            </a:pPr>
            <a:r>
              <a:rPr lang="en-US" dirty="0" smtClean="0"/>
              <a:t>Personal information management</a:t>
            </a:r>
          </a:p>
          <a:p>
            <a:pPr marL="171450" indent="-171450">
              <a:buFont typeface="Arial" panose="020B0604020202020204" pitchFamily="34" charset="0"/>
              <a:buChar char="•"/>
            </a:pPr>
            <a:r>
              <a:rPr lang="en-US" dirty="0" smtClean="0"/>
              <a:t>Personal finance</a:t>
            </a:r>
          </a:p>
          <a:p>
            <a:pPr marL="171450" indent="-171450">
              <a:buFont typeface="Arial" panose="020B0604020202020204" pitchFamily="34" charset="0"/>
              <a:buChar char="•"/>
            </a:pPr>
            <a:r>
              <a:rPr lang="en-US" dirty="0" smtClean="0"/>
              <a:t>Web authoring</a:t>
            </a:r>
          </a:p>
          <a:p>
            <a:pPr marL="171450" indent="-171450">
              <a:buFont typeface="Arial" panose="020B0604020202020204" pitchFamily="34" charset="0"/>
              <a:buChar char="•"/>
            </a:pPr>
            <a:r>
              <a:rPr lang="en-US" dirty="0" smtClean="0"/>
              <a:t>Communications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29</a:t>
            </a:fld>
            <a:endParaRPr lang="en-US"/>
          </a:p>
        </p:txBody>
      </p:sp>
    </p:spTree>
    <p:extLst>
      <p:ext uri="{BB962C8B-B14F-4D97-AF65-F5344CB8AC3E}">
        <p14:creationId xmlns:p14="http://schemas.microsoft.com/office/powerpoint/2010/main" val="206833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Supercomputers: </a:t>
            </a:r>
            <a:r>
              <a:rPr lang="en-US" dirty="0" smtClean="0"/>
              <a:t>the fastest computers available at any given time. Due to the high cost they are generally used by large organizations to execute computationally demanding tasks involving very large datasets (military, scientific research, national weather service, etc.).</a:t>
            </a:r>
          </a:p>
          <a:p>
            <a:r>
              <a:rPr lang="en-US" b="1" dirty="0" smtClean="0"/>
              <a:t>Mainframe Computers: </a:t>
            </a:r>
            <a:r>
              <a:rPr lang="en-US" dirty="0" smtClean="0"/>
              <a:t>computers at the high end of the performance and reliability scales. Today’s mainframes perform at teraflop (trillions of floating point operations per second) speeds and can handle millions of transactions per day.</a:t>
            </a:r>
          </a:p>
          <a:p>
            <a:r>
              <a:rPr lang="en-US" b="1" dirty="0" smtClean="0"/>
              <a:t>Midrange Computers: </a:t>
            </a:r>
            <a:r>
              <a:rPr lang="en-US" dirty="0" smtClean="0"/>
              <a:t>(or minicomputers) are larger midrange computers that are relatively small, inexpensive, and compact computers that perform the same functions as mainframe computers, but to a more limited extent.</a:t>
            </a:r>
          </a:p>
          <a:p>
            <a:r>
              <a:rPr lang="en-US" b="1" dirty="0" smtClean="0"/>
              <a:t>Microcomputers: </a:t>
            </a:r>
            <a:r>
              <a:rPr lang="en-US" dirty="0" smtClean="0"/>
              <a:t>also known as personal computers (or PCs) are the smallest and least expensive category of general-purpose computers.</a:t>
            </a:r>
          </a:p>
          <a:p>
            <a:r>
              <a:rPr lang="en-US" b="1" dirty="0" smtClean="0"/>
              <a:t>Desktop PC: </a:t>
            </a:r>
            <a:r>
              <a:rPr lang="en-US" dirty="0" smtClean="0"/>
              <a:t>the familiar microcomputer system that has become a standard tool for business and the home. A desktop generally includes a central processing unit—which you will learn about later—and a separate but connected monitor and keyboard.</a:t>
            </a:r>
          </a:p>
          <a:p>
            <a:r>
              <a:rPr lang="en-US" b="1" dirty="0" smtClean="0"/>
              <a:t>Thin-client systems: </a:t>
            </a:r>
            <a:r>
              <a:rPr lang="en-US" dirty="0" smtClean="0"/>
              <a:t>are desktop computer systems that do not offer the full functionality of a PC. Compared to PCs, or fat clients, thin clients are less complex, particularly because they do not have locally installed software. When thin clients need to run an application, they access it from a server over a network instead of from a local disk drive.</a:t>
            </a:r>
          </a:p>
          <a:p>
            <a:r>
              <a:rPr lang="en-US" dirty="0" smtClean="0"/>
              <a:t>Laptop and Notebook Computers: small, easily transportable, lightweight microcomputers that fit comfortably into a briefcase.</a:t>
            </a:r>
          </a:p>
          <a:p>
            <a:r>
              <a:rPr lang="en-US" b="1" dirty="0" smtClean="0"/>
              <a:t>Netbooks: </a:t>
            </a:r>
            <a:r>
              <a:rPr lang="en-US" dirty="0" smtClean="0"/>
              <a:t>a very small, lightweight, low-cost, energy-efficient, portable computer. Netbooks are generally optimized for Internet-based services such as Web browsing and e-mail.</a:t>
            </a:r>
          </a:p>
          <a:p>
            <a:r>
              <a:rPr lang="en-US" b="1" dirty="0" smtClean="0"/>
              <a:t>Tablet Computers:</a:t>
            </a:r>
            <a:r>
              <a:rPr lang="en-US" dirty="0" smtClean="0"/>
              <a:t> a complete computer contained entirely in a flat touchscreen that users operate via a stylus, digital pen, or fingertip instead of a keyboard or mouse.</a:t>
            </a:r>
          </a:p>
          <a:p>
            <a:r>
              <a:rPr lang="en-US" b="1" dirty="0" smtClean="0"/>
              <a:t>Wearable Computers: </a:t>
            </a:r>
            <a:r>
              <a:rPr lang="en-US" dirty="0" smtClean="0"/>
              <a:t>miniature computers that people wear under, with, or on top of their clothing.</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214917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Supercomputers: </a:t>
            </a:r>
            <a:r>
              <a:rPr lang="en-US" dirty="0" smtClean="0"/>
              <a:t>the fastest computers available at any given time. Due to the high cost they are generally used by large organizations to execute computationally demanding tasks involving very large datasets (military, scientific research, national weather service, etc.).</a:t>
            </a:r>
          </a:p>
          <a:p>
            <a:r>
              <a:rPr lang="en-US" b="1" dirty="0" smtClean="0"/>
              <a:t>Mainframe Computers: </a:t>
            </a:r>
            <a:r>
              <a:rPr lang="en-US" dirty="0" smtClean="0"/>
              <a:t>computers at the high end of the performance and reliability scales. Today’s mainframes perform at teraflop (trillions of floating point operations per second) speeds and can handle millions of transactions per day.</a:t>
            </a:r>
          </a:p>
          <a:p>
            <a:r>
              <a:rPr lang="en-US" b="1" dirty="0" smtClean="0"/>
              <a:t>Midrange Computers: </a:t>
            </a:r>
            <a:r>
              <a:rPr lang="en-US" dirty="0" smtClean="0"/>
              <a:t>(or minicomputers) are larger midrange computers that are relatively small, inexpensive, and compact computers that perform the same functions as mainframe computers, but to a more limited extent.</a:t>
            </a:r>
          </a:p>
          <a:p>
            <a:r>
              <a:rPr lang="en-US" b="1" dirty="0" smtClean="0"/>
              <a:t>Microcomputers: </a:t>
            </a:r>
            <a:r>
              <a:rPr lang="en-US" dirty="0" smtClean="0"/>
              <a:t>also known as personal computers (or PCs) are the smallest and least expensive category of general-purpose computers.</a:t>
            </a:r>
          </a:p>
          <a:p>
            <a:r>
              <a:rPr lang="en-US" b="1" dirty="0" smtClean="0"/>
              <a:t>Desktop PC: </a:t>
            </a:r>
            <a:r>
              <a:rPr lang="en-US" dirty="0" smtClean="0"/>
              <a:t>the familiar microcomputer system that has become a standard tool for business and the home. A desktop generally includes a central processing unit—which you will learn about later—and a separate but connected monitor and keyboard.</a:t>
            </a:r>
          </a:p>
          <a:p>
            <a:r>
              <a:rPr lang="en-US" b="1" dirty="0" smtClean="0"/>
              <a:t>Thin-client systems: </a:t>
            </a:r>
            <a:r>
              <a:rPr lang="en-US" dirty="0" smtClean="0"/>
              <a:t>are desktop computer systems that do not offer the full functionality of a PC. Compared to PCs, or fat clients, thin clients are less complex, particularly because they do not have locally installed software. When thin clients need to run an application, they access it from a server over a network instead of from a local disk drive.</a:t>
            </a:r>
          </a:p>
          <a:p>
            <a:r>
              <a:rPr lang="en-US" dirty="0" smtClean="0"/>
              <a:t>Laptop and Notebook Computers: small, easily transportable, lightweight microcomputers that fit comfortably into a briefcase.</a:t>
            </a:r>
          </a:p>
          <a:p>
            <a:r>
              <a:rPr lang="en-US" b="1" dirty="0" smtClean="0"/>
              <a:t>Netbooks: </a:t>
            </a:r>
            <a:r>
              <a:rPr lang="en-US" dirty="0" smtClean="0"/>
              <a:t>a very small, lightweight, low-cost, energy-efficient, portable computer. Netbooks are generally optimized for Internet-based services such as Web browsing and e-mail.</a:t>
            </a:r>
          </a:p>
          <a:p>
            <a:r>
              <a:rPr lang="en-US" b="1" dirty="0" smtClean="0"/>
              <a:t>Tablet Computers:</a:t>
            </a:r>
            <a:r>
              <a:rPr lang="en-US" dirty="0" smtClean="0"/>
              <a:t> a complete computer contained entirely in a flat touchscreen that users operate via a stylus, digital pen, or fingertip instead of a keyboard or mouse.</a:t>
            </a:r>
          </a:p>
          <a:p>
            <a:r>
              <a:rPr lang="en-US" b="1" dirty="0" smtClean="0"/>
              <a:t>Wearable Computers: </a:t>
            </a:r>
            <a:r>
              <a:rPr lang="en-US" dirty="0" smtClean="0"/>
              <a:t>miniature computers that people wear under, with, or on top of their clothing.</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214917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214917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Central Processing Unit: </a:t>
            </a:r>
            <a:r>
              <a:rPr lang="en-US" dirty="0" smtClean="0"/>
              <a:t>performs the actual computation or “number crunching” inside any computer. It is a microprocessor (e.g., Intel’s Core i3, i5, and i7 chips with more to come) made up of millions of microscopic transistors embedded in a circuit on a silicon wafer or chip.</a:t>
            </a:r>
          </a:p>
          <a:p>
            <a:r>
              <a:rPr lang="en-US" dirty="0" smtClean="0"/>
              <a:t>-----------------------</a:t>
            </a:r>
          </a:p>
          <a:p>
            <a:r>
              <a:rPr lang="en-US" b="1" dirty="0" smtClean="0"/>
              <a:t>How the CPU Works:</a:t>
            </a:r>
          </a:p>
          <a:p>
            <a:r>
              <a:rPr lang="en-US" dirty="0" smtClean="0"/>
              <a:t>-- Inputs from software consisting of data and brief instructions about what to do with the data come into the CPU from random access memory (RAM). </a:t>
            </a:r>
          </a:p>
          <a:p>
            <a:r>
              <a:rPr lang="en-US" dirty="0" smtClean="0"/>
              <a:t>-- Inputs are stored in registers until they are sent to the next step in the processing.</a:t>
            </a:r>
          </a:p>
          <a:p>
            <a:r>
              <a:rPr lang="en-US" dirty="0" smtClean="0"/>
              <a:t>-- The Control Unit directs the flow of data and instructions within the chip.</a:t>
            </a:r>
          </a:p>
          <a:p>
            <a:r>
              <a:rPr lang="en-US" dirty="0" smtClean="0"/>
              <a:t>-- The Arithmetic Processing Unit (ALU) receives the data and instructions from the registers and makes the desired computation.</a:t>
            </a:r>
          </a:p>
          <a:p>
            <a:r>
              <a:rPr lang="en-US" dirty="0" smtClean="0"/>
              <a:t>-- The data in their original form and the instructions are sent to storage registers and then are sent back to a storage place outside the chip, such as the computer’s hard drive. Meanwhile, the transformed data go to another register and then on to other parts of the computer (e.g., to the monitor for display or to storage).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Moore’s Law: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1965, Gordon Moore, a cofounder of Intel Corporation, predicted that microprocessor complexity would double approximately every 18 months. The advances predicted from Moore’s law arise mainly from the following changes: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Producing increasingly miniaturized transistors.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Placing multiple processors on a single chip. Chips with more than one processor are called multicore chips.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Intel’s three-dimensional (3D) chips require less power than Intel’s current chips while improving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66801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66801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66801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p>
          <a:p>
            <a:r>
              <a:rPr lang="en-US" b="1" u="sng" dirty="0" smtClean="0"/>
              <a:t>Memory Capacity</a:t>
            </a:r>
          </a:p>
          <a:p>
            <a:r>
              <a:rPr lang="en-US" b="1" dirty="0" smtClean="0"/>
              <a:t>Hierarchy of terms used to describe computer</a:t>
            </a:r>
            <a:r>
              <a:rPr lang="en-US" b="1" baseline="0" dirty="0" smtClean="0"/>
              <a:t> memory capacity:</a:t>
            </a:r>
          </a:p>
          <a:p>
            <a:r>
              <a:rPr lang="en-US" b="1" i="1" dirty="0" smtClean="0"/>
              <a:t>Bit: </a:t>
            </a:r>
            <a:r>
              <a:rPr lang="en-US" dirty="0" smtClean="0"/>
              <a:t>A binary unit. A "1" or "0".</a:t>
            </a:r>
          </a:p>
          <a:p>
            <a:r>
              <a:rPr lang="en-US" b="1" i="1" dirty="0" smtClean="0"/>
              <a:t>Byte: </a:t>
            </a:r>
            <a:r>
              <a:rPr lang="en-US" dirty="0" smtClean="0"/>
              <a:t>a serious of eight bits representing an alphanumeric character.</a:t>
            </a:r>
          </a:p>
          <a:p>
            <a:r>
              <a:rPr lang="en-US" b="1" i="1" dirty="0" smtClean="0"/>
              <a:t>Kilobyte:</a:t>
            </a:r>
            <a:r>
              <a:rPr lang="en-US" b="1" dirty="0" smtClean="0"/>
              <a:t> </a:t>
            </a:r>
            <a:r>
              <a:rPr lang="en-US" dirty="0" smtClean="0"/>
              <a:t>a kilobyte (KB) is approximately 1,000 bytes (1,024 bytes).</a:t>
            </a:r>
          </a:p>
          <a:p>
            <a:r>
              <a:rPr lang="en-US" b="1" i="1" dirty="0" smtClean="0"/>
              <a:t>Megabyte:</a:t>
            </a:r>
            <a:r>
              <a:rPr lang="en-US" b="1" dirty="0" smtClean="0"/>
              <a:t> </a:t>
            </a:r>
            <a:r>
              <a:rPr lang="en-US" dirty="0" smtClean="0"/>
              <a:t>a megabyte (MB) is approximately 1 million bytes.</a:t>
            </a:r>
          </a:p>
          <a:p>
            <a:r>
              <a:rPr lang="en-US" b="1" i="1" dirty="0" smtClean="0"/>
              <a:t>Gigabyte: </a:t>
            </a:r>
            <a:r>
              <a:rPr lang="en-US" dirty="0" smtClean="0"/>
              <a:t>a gigabyte (GB) is approximately 1 billion bytes.</a:t>
            </a:r>
          </a:p>
          <a:p>
            <a:r>
              <a:rPr lang="en-US" b="1" i="1" dirty="0" smtClean="0"/>
              <a:t>Terabyte: </a:t>
            </a:r>
            <a:r>
              <a:rPr lang="en-US" dirty="0" smtClean="0"/>
              <a:t>A terabyte is approximately 1 trillion bytes.</a:t>
            </a:r>
          </a:p>
          <a:p>
            <a:r>
              <a:rPr lang="en-US" b="1" i="1" dirty="0" smtClean="0"/>
              <a:t>Petabyte: </a:t>
            </a:r>
            <a:r>
              <a:rPr lang="en-US" dirty="0" smtClean="0"/>
              <a:t>A petabyte is approximately 1,000 terabytes.</a:t>
            </a:r>
          </a:p>
          <a:p>
            <a:r>
              <a:rPr lang="en-US" b="1" i="1" dirty="0" smtClean="0"/>
              <a:t>Exabyte: </a:t>
            </a:r>
            <a:r>
              <a:rPr lang="en-US" dirty="0" smtClean="0"/>
              <a:t>An </a:t>
            </a:r>
            <a:r>
              <a:rPr lang="en-US" dirty="0" err="1" smtClean="0"/>
              <a:t>exabyte</a:t>
            </a:r>
            <a:r>
              <a:rPr lang="en-US" dirty="0" smtClean="0"/>
              <a:t> is approximately 1,000 petabytes.</a:t>
            </a:r>
          </a:p>
          <a:p>
            <a:r>
              <a:rPr lang="en-US" b="1" i="1" dirty="0" err="1" smtClean="0"/>
              <a:t>Zettabyte</a:t>
            </a:r>
            <a:r>
              <a:rPr lang="en-US" b="1" i="1" dirty="0" smtClean="0"/>
              <a:t>: </a:t>
            </a:r>
            <a:r>
              <a:rPr lang="en-US" dirty="0" smtClean="0"/>
              <a:t>A </a:t>
            </a:r>
            <a:r>
              <a:rPr lang="en-US" dirty="0" err="1" smtClean="0"/>
              <a:t>zettabyte</a:t>
            </a:r>
            <a:r>
              <a:rPr lang="en-US" dirty="0" smtClean="0"/>
              <a:t> is approximately 1,000 </a:t>
            </a:r>
            <a:r>
              <a:rPr lang="en-US" dirty="0" err="1" smtClean="0"/>
              <a:t>exabytes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p>
            <a:r>
              <a:rPr lang="en-US" b="1" u="sng" dirty="0" smtClean="0"/>
              <a:t>Primary Storage (Main Memory): </a:t>
            </a:r>
            <a:r>
              <a:rPr lang="en-US" dirty="0" smtClean="0"/>
              <a:t>Primary storage takes place in chips mounted on the computer’s main circuit board, called the motherboard. These chips are located as close as physically possible to the CPU chip. </a:t>
            </a:r>
          </a:p>
          <a:p>
            <a:endParaRPr lang="en-US" dirty="0" smtClean="0"/>
          </a:p>
          <a:p>
            <a:r>
              <a:rPr lang="en-US" b="1" dirty="0" smtClean="0"/>
              <a:t>Primary storage stores three types of information for very brief periods of time:</a:t>
            </a:r>
            <a:r>
              <a:rPr lang="en-US" dirty="0" smtClean="0"/>
              <a:t> </a:t>
            </a:r>
          </a:p>
          <a:p>
            <a:pPr marL="228600" indent="-228600">
              <a:buFont typeface="+mj-lt"/>
              <a:buAutoNum type="arabicPeriod"/>
            </a:pPr>
            <a:r>
              <a:rPr lang="en-US" dirty="0" smtClean="0"/>
              <a:t>data to be processed by the CPU</a:t>
            </a:r>
          </a:p>
          <a:p>
            <a:pPr marL="228600" indent="-228600">
              <a:buFont typeface="+mj-lt"/>
              <a:buAutoNum type="arabicPeriod"/>
            </a:pPr>
            <a:r>
              <a:rPr lang="en-US" dirty="0" smtClean="0"/>
              <a:t>instructions for the CPU as to how to process the data</a:t>
            </a:r>
          </a:p>
          <a:p>
            <a:pPr marL="228600" indent="-228600">
              <a:buFont typeface="+mj-lt"/>
              <a:buAutoNum type="arabicPeriod"/>
            </a:pPr>
            <a:r>
              <a:rPr lang="en-US" dirty="0" smtClean="0"/>
              <a:t>operating system programs that manage various aspects of the computer’s operation</a:t>
            </a:r>
          </a:p>
          <a:p>
            <a:endParaRPr lang="en-US" dirty="0" smtClean="0"/>
          </a:p>
          <a:p>
            <a:r>
              <a:rPr lang="en-US" b="1" dirty="0" smtClean="0"/>
              <a:t>Four main types of primary storage:</a:t>
            </a:r>
          </a:p>
          <a:p>
            <a:pPr marL="228600" indent="-228600">
              <a:buFont typeface="+mj-lt"/>
              <a:buAutoNum type="arabicPeriod"/>
            </a:pPr>
            <a:r>
              <a:rPr lang="en-US" b="1" dirty="0" smtClean="0"/>
              <a:t>Registers: </a:t>
            </a:r>
            <a:r>
              <a:rPr lang="en-US" dirty="0" smtClean="0"/>
              <a:t>part of the CPU. They have the least capacity, storing extremely limited amounts of instructions and data only immediately before and aft </a:t>
            </a:r>
            <a:r>
              <a:rPr lang="en-US" dirty="0" err="1" smtClean="0"/>
              <a:t>er</a:t>
            </a:r>
            <a:r>
              <a:rPr lang="en-US" dirty="0" smtClean="0"/>
              <a:t> processing.</a:t>
            </a:r>
          </a:p>
          <a:p>
            <a:pPr marL="228600" indent="-228600">
              <a:buFont typeface="+mj-lt"/>
              <a:buAutoNum type="arabicPeriod"/>
            </a:pPr>
            <a:r>
              <a:rPr lang="en-US" b="1" dirty="0" smtClean="0"/>
              <a:t>Cache memory: </a:t>
            </a:r>
            <a:r>
              <a:rPr lang="en-US" dirty="0" smtClean="0"/>
              <a:t>is a type of high-speed memory that enables the computer to temporarily store blocks of data that are used more often and that a processor can access more rapidly than main memory (RAM). Cache memory is physically located closer to the CPU than RAM. </a:t>
            </a:r>
          </a:p>
          <a:p>
            <a:pPr marL="228600" indent="-228600">
              <a:buFont typeface="+mj-lt"/>
              <a:buAutoNum type="arabicPeriod"/>
            </a:pPr>
            <a:r>
              <a:rPr lang="en-US" b="1" dirty="0" smtClean="0"/>
              <a:t>Random Access Memory (RAM): </a:t>
            </a:r>
            <a:r>
              <a:rPr lang="en-US" dirty="0" smtClean="0"/>
              <a:t>is the part of primary storage that holds a software program and small amounts of data for processing.</a:t>
            </a:r>
          </a:p>
          <a:p>
            <a:pPr marL="228600" indent="-228600">
              <a:buFont typeface="+mj-lt"/>
              <a:buAutoNum type="arabicPeriod"/>
            </a:pPr>
            <a:r>
              <a:rPr lang="en-US" b="1" dirty="0" smtClean="0"/>
              <a:t>Read-Only Memory (ROM): </a:t>
            </a:r>
            <a:r>
              <a:rPr lang="en-US" dirty="0" smtClean="0"/>
              <a:t>is the place—actually, a type of chip—where certain critical instructions are safeguarded. ROM is nonvolatile, so it retains these instructions when the power to the computer is turned off.</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a:t>
            </a:r>
          </a:p>
          <a:p>
            <a:pPr marL="0" indent="0">
              <a:buFont typeface="+mj-lt"/>
              <a:buNone/>
            </a:pPr>
            <a:r>
              <a:rPr lang="en-US" b="1" u="sng" dirty="0" smtClean="0"/>
              <a:t>Secondary Storage: </a:t>
            </a:r>
            <a:r>
              <a:rPr lang="en-US" dirty="0" smtClean="0"/>
              <a:t>Stores very large amounts of data for extended periods.</a:t>
            </a:r>
          </a:p>
          <a:p>
            <a:pPr marL="0" indent="0">
              <a:buFont typeface="+mj-lt"/>
              <a:buNone/>
            </a:pPr>
            <a:endParaRPr lang="en-US" dirty="0" smtClean="0"/>
          </a:p>
          <a:p>
            <a:pPr marL="0" indent="0">
              <a:buFont typeface="+mj-lt"/>
              <a:buNone/>
            </a:pPr>
            <a:r>
              <a:rPr lang="en-US" b="1" dirty="0" smtClean="0"/>
              <a:t>Secondary Storage Characteristics:</a:t>
            </a:r>
          </a:p>
          <a:p>
            <a:pPr marL="171450" indent="-171450">
              <a:buFont typeface="Arial" panose="020B0604020202020204" pitchFamily="34" charset="0"/>
              <a:buChar char="•"/>
            </a:pPr>
            <a:r>
              <a:rPr lang="en-US" dirty="0" smtClean="0"/>
              <a:t>It is nonvolatile.</a:t>
            </a:r>
          </a:p>
          <a:p>
            <a:pPr marL="171450" indent="-171450">
              <a:buFont typeface="Arial" panose="020B0604020202020204" pitchFamily="34" charset="0"/>
              <a:buChar char="•"/>
            </a:pPr>
            <a:r>
              <a:rPr lang="en-US" dirty="0" smtClean="0"/>
              <a:t>It takes more time to retrieve data from it than from RAM.</a:t>
            </a:r>
          </a:p>
          <a:p>
            <a:pPr marL="171450" indent="-171450">
              <a:buFont typeface="Arial" panose="020B0604020202020204" pitchFamily="34" charset="0"/>
              <a:buChar char="•"/>
            </a:pPr>
            <a:r>
              <a:rPr lang="en-US" dirty="0" smtClean="0"/>
              <a:t>It is cheaper than primary storage</a:t>
            </a:r>
          </a:p>
          <a:p>
            <a:pPr marL="171450" indent="-171450">
              <a:buFont typeface="Arial" panose="020B0604020202020204" pitchFamily="34" charset="0"/>
              <a:buChar char="•"/>
            </a:pPr>
            <a:r>
              <a:rPr lang="en-US" dirty="0" smtClean="0"/>
              <a:t>It can utilize a variety of media</a:t>
            </a:r>
          </a:p>
          <a:p>
            <a:pPr marL="0" indent="0">
              <a:buFont typeface="+mj-lt"/>
              <a:buNone/>
            </a:pPr>
            <a:endParaRPr lang="en-US" dirty="0" smtClean="0"/>
          </a:p>
          <a:p>
            <a:pPr marL="0" indent="0">
              <a:buFont typeface="+mj-lt"/>
              <a:buNone/>
            </a:pPr>
            <a:r>
              <a:rPr lang="en-US" b="1" dirty="0" smtClean="0"/>
              <a:t>Types of Secondary Storage:</a:t>
            </a:r>
          </a:p>
          <a:p>
            <a:pPr marL="0" indent="0">
              <a:buFont typeface="+mj-lt"/>
              <a:buNone/>
            </a:pPr>
            <a:r>
              <a:rPr lang="en-US" b="1" i="1" dirty="0" smtClean="0"/>
              <a:t>Magnetic Tape: </a:t>
            </a:r>
            <a:r>
              <a:rPr lang="en-US" dirty="0" smtClean="0"/>
              <a:t>is kept on a large open reel or in a smaller cartridge or cassette. It is the cheapest storage medium, and it can handle enormous amounts of data. It is also the slowest method for retrieving data because all the data are placed on the tape sequentially.</a:t>
            </a:r>
          </a:p>
          <a:p>
            <a:pPr marL="0" indent="0">
              <a:buFont typeface="+mj-lt"/>
              <a:buNone/>
            </a:pPr>
            <a:r>
              <a:rPr lang="en-US" b="1" i="1" dirty="0" smtClean="0"/>
              <a:t>Solid-State Drives (SSDs): </a:t>
            </a:r>
            <a:r>
              <a:rPr lang="en-US" dirty="0" smtClean="0"/>
              <a:t>are data storage devices that serve the same purpose as a hard drive and store data in memory chips. Whereas hard drives have moving parts, SSDs do not. </a:t>
            </a:r>
          </a:p>
          <a:p>
            <a:pPr marL="0" indent="0">
              <a:buFont typeface="+mj-lt"/>
              <a:buNone/>
            </a:pPr>
            <a:endParaRPr lang="en-US" dirty="0" smtClean="0"/>
          </a:p>
          <a:p>
            <a:pPr marL="0" indent="0">
              <a:buFont typeface="+mj-lt"/>
              <a:buNone/>
            </a:pPr>
            <a:r>
              <a:rPr lang="en-US" b="1" i="1" dirty="0" smtClean="0"/>
              <a:t>Optical Disks: </a:t>
            </a:r>
            <a:r>
              <a:rPr lang="en-US" dirty="0" smtClean="0"/>
              <a:t>can store a great deal of information, both on a routine basis and when combined into storage systems. Types of optical disks include compact disk (CD) read-only memory, digital video disk (DVD)(17GB), and dual-layer Blu-ray disks (50 GB).</a:t>
            </a:r>
          </a:p>
          <a:p>
            <a:pPr marL="0" indent="0">
              <a:buFont typeface="+mj-lt"/>
              <a:buNone/>
            </a:pPr>
            <a:endParaRPr lang="en-US" dirty="0" smtClean="0"/>
          </a:p>
          <a:p>
            <a:pPr marL="0" indent="0">
              <a:buFont typeface="+mj-lt"/>
              <a:buNone/>
            </a:pPr>
            <a:r>
              <a:rPr lang="en-US" b="1" i="1" dirty="0" smtClean="0"/>
              <a:t>Flash Memory Devices (or memory cards): </a:t>
            </a:r>
            <a:r>
              <a:rPr lang="en-US" dirty="0" smtClean="0"/>
              <a:t>nonvolatile electronic storage devices that contain no moving parts and use 30 times less battery power than hard drives. Flash devices are also smaller and more durable than hard drives. One popular flash memory device is the thumb drive (also called memory stick, jump drive, or flash drive).</a:t>
            </a:r>
          </a:p>
          <a:p>
            <a:pPr marL="0" indent="0">
              <a:buFont typeface="+mj-lt"/>
              <a:buNone/>
            </a:pPr>
            <a:r>
              <a:rPr lang="en-US" b="1" dirty="0" smtClean="0"/>
              <a:t>------------------------------</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31002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p>
          <a:p>
            <a:r>
              <a:rPr lang="en-US" b="1" u="sng" dirty="0" smtClean="0"/>
              <a:t>Memory Capacity</a:t>
            </a:r>
          </a:p>
          <a:p>
            <a:r>
              <a:rPr lang="en-US" b="1" dirty="0" smtClean="0"/>
              <a:t>Hierarchy of terms used to describe computer</a:t>
            </a:r>
            <a:r>
              <a:rPr lang="en-US" b="1" baseline="0" dirty="0" smtClean="0"/>
              <a:t> memory capacity:</a:t>
            </a:r>
          </a:p>
          <a:p>
            <a:r>
              <a:rPr lang="en-US" b="1" i="1" dirty="0" smtClean="0"/>
              <a:t>Bit: </a:t>
            </a:r>
            <a:r>
              <a:rPr lang="en-US" dirty="0" smtClean="0"/>
              <a:t>A binary unit. A "1" or "0".</a:t>
            </a:r>
          </a:p>
          <a:p>
            <a:r>
              <a:rPr lang="en-US" b="1" i="1" dirty="0" smtClean="0"/>
              <a:t>Byte: </a:t>
            </a:r>
            <a:r>
              <a:rPr lang="en-US" dirty="0" smtClean="0"/>
              <a:t>a serious of eight bits representing an alphanumeric character.</a:t>
            </a:r>
          </a:p>
          <a:p>
            <a:r>
              <a:rPr lang="en-US" b="1" i="1" dirty="0" smtClean="0"/>
              <a:t>Kilobyte:</a:t>
            </a:r>
            <a:r>
              <a:rPr lang="en-US" b="1" dirty="0" smtClean="0"/>
              <a:t> </a:t>
            </a:r>
            <a:r>
              <a:rPr lang="en-US" dirty="0" smtClean="0"/>
              <a:t>a kilobyte (KB) is approximately 1,000 bytes (1,024 bytes).</a:t>
            </a:r>
          </a:p>
          <a:p>
            <a:r>
              <a:rPr lang="en-US" b="1" i="1" dirty="0" smtClean="0"/>
              <a:t>Megabyte:</a:t>
            </a:r>
            <a:r>
              <a:rPr lang="en-US" b="1" dirty="0" smtClean="0"/>
              <a:t> </a:t>
            </a:r>
            <a:r>
              <a:rPr lang="en-US" dirty="0" smtClean="0"/>
              <a:t>a megabyte (MB) is approximately 1 million bytes.</a:t>
            </a:r>
          </a:p>
          <a:p>
            <a:r>
              <a:rPr lang="en-US" b="1" i="1" dirty="0" smtClean="0"/>
              <a:t>Gigabyte: </a:t>
            </a:r>
            <a:r>
              <a:rPr lang="en-US" dirty="0" smtClean="0"/>
              <a:t>a gigabyte (GB) is approximately 1 billion bytes.</a:t>
            </a:r>
          </a:p>
          <a:p>
            <a:r>
              <a:rPr lang="en-US" b="1" i="1" dirty="0" smtClean="0"/>
              <a:t>Terabyte: </a:t>
            </a:r>
            <a:r>
              <a:rPr lang="en-US" dirty="0" smtClean="0"/>
              <a:t>A terabyte is approximately 1 trillion bytes.</a:t>
            </a:r>
          </a:p>
          <a:p>
            <a:r>
              <a:rPr lang="en-US" b="1" i="1" dirty="0" smtClean="0"/>
              <a:t>Petabyte: </a:t>
            </a:r>
            <a:r>
              <a:rPr lang="en-US" dirty="0" smtClean="0"/>
              <a:t>A petabyte is approximately 1,000 terabytes.</a:t>
            </a:r>
          </a:p>
          <a:p>
            <a:r>
              <a:rPr lang="en-US" b="1" i="1" dirty="0" smtClean="0"/>
              <a:t>Exabyte: </a:t>
            </a:r>
            <a:r>
              <a:rPr lang="en-US" dirty="0" smtClean="0"/>
              <a:t>An </a:t>
            </a:r>
            <a:r>
              <a:rPr lang="en-US" dirty="0" err="1" smtClean="0"/>
              <a:t>exabyte</a:t>
            </a:r>
            <a:r>
              <a:rPr lang="en-US" dirty="0" smtClean="0"/>
              <a:t> is approximately 1,000 petabytes.</a:t>
            </a:r>
          </a:p>
          <a:p>
            <a:r>
              <a:rPr lang="en-US" b="1" i="1" dirty="0" err="1" smtClean="0"/>
              <a:t>Zettabyte</a:t>
            </a:r>
            <a:r>
              <a:rPr lang="en-US" b="1" i="1" dirty="0" smtClean="0"/>
              <a:t>: </a:t>
            </a:r>
            <a:r>
              <a:rPr lang="en-US" dirty="0" smtClean="0"/>
              <a:t>A </a:t>
            </a:r>
            <a:r>
              <a:rPr lang="en-US" dirty="0" err="1" smtClean="0"/>
              <a:t>zettabyte</a:t>
            </a:r>
            <a:r>
              <a:rPr lang="en-US" dirty="0" smtClean="0"/>
              <a:t> is approximately 1,000 </a:t>
            </a:r>
            <a:r>
              <a:rPr lang="en-US" dirty="0" err="1" smtClean="0"/>
              <a:t>exabytes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p>
            <a:r>
              <a:rPr lang="en-US" b="1" u="sng" dirty="0" smtClean="0"/>
              <a:t>Primary Storage (Main Memory): </a:t>
            </a:r>
            <a:r>
              <a:rPr lang="en-US" dirty="0" smtClean="0"/>
              <a:t>Primary storage takes place in chips mounted on the computer’s main circuit board, called the motherboard. These chips are located as close as physically possible to the CPU chip. </a:t>
            </a:r>
          </a:p>
          <a:p>
            <a:endParaRPr lang="en-US" dirty="0" smtClean="0"/>
          </a:p>
          <a:p>
            <a:r>
              <a:rPr lang="en-US" b="1" dirty="0" smtClean="0"/>
              <a:t>Primary storage stores three types of information for very brief periods of time:</a:t>
            </a:r>
            <a:r>
              <a:rPr lang="en-US" dirty="0" smtClean="0"/>
              <a:t> </a:t>
            </a:r>
          </a:p>
          <a:p>
            <a:pPr marL="228600" indent="-228600">
              <a:buFont typeface="+mj-lt"/>
              <a:buAutoNum type="arabicPeriod"/>
            </a:pPr>
            <a:r>
              <a:rPr lang="en-US" dirty="0" smtClean="0"/>
              <a:t>data to be processed by the CPU</a:t>
            </a:r>
          </a:p>
          <a:p>
            <a:pPr marL="228600" indent="-228600">
              <a:buFont typeface="+mj-lt"/>
              <a:buAutoNum type="arabicPeriod"/>
            </a:pPr>
            <a:r>
              <a:rPr lang="en-US" dirty="0" smtClean="0"/>
              <a:t>instructions for the CPU as to how to process the data</a:t>
            </a:r>
          </a:p>
          <a:p>
            <a:pPr marL="228600" indent="-228600">
              <a:buFont typeface="+mj-lt"/>
              <a:buAutoNum type="arabicPeriod"/>
            </a:pPr>
            <a:r>
              <a:rPr lang="en-US" dirty="0" smtClean="0"/>
              <a:t>operating system programs that manage various aspects of the computer’s operation</a:t>
            </a:r>
          </a:p>
          <a:p>
            <a:endParaRPr lang="en-US" dirty="0" smtClean="0"/>
          </a:p>
          <a:p>
            <a:r>
              <a:rPr lang="en-US" b="1" dirty="0" smtClean="0"/>
              <a:t>Four main types of primary storage:</a:t>
            </a:r>
          </a:p>
          <a:p>
            <a:pPr marL="228600" indent="-228600">
              <a:buFont typeface="+mj-lt"/>
              <a:buAutoNum type="arabicPeriod"/>
            </a:pPr>
            <a:r>
              <a:rPr lang="en-US" b="1" dirty="0" smtClean="0"/>
              <a:t>Registers: </a:t>
            </a:r>
            <a:r>
              <a:rPr lang="en-US" dirty="0" smtClean="0"/>
              <a:t>part of the CPU. They have the least capacity, storing extremely limited amounts of instructions and data only immediately before and aft </a:t>
            </a:r>
            <a:r>
              <a:rPr lang="en-US" dirty="0" err="1" smtClean="0"/>
              <a:t>er</a:t>
            </a:r>
            <a:r>
              <a:rPr lang="en-US" dirty="0" smtClean="0"/>
              <a:t> processing.</a:t>
            </a:r>
          </a:p>
          <a:p>
            <a:pPr marL="228600" indent="-228600">
              <a:buFont typeface="+mj-lt"/>
              <a:buAutoNum type="arabicPeriod"/>
            </a:pPr>
            <a:r>
              <a:rPr lang="en-US" b="1" dirty="0" smtClean="0"/>
              <a:t>Cache memory: </a:t>
            </a:r>
            <a:r>
              <a:rPr lang="en-US" dirty="0" smtClean="0"/>
              <a:t>is a type of high-speed memory that enables the computer to temporarily store blocks of data that are used more often and that a processor can access more rapidly than main memory (RAM). Cache memory is physically located closer to the CPU than RAM. </a:t>
            </a:r>
          </a:p>
          <a:p>
            <a:pPr marL="228600" indent="-228600">
              <a:buFont typeface="+mj-lt"/>
              <a:buAutoNum type="arabicPeriod"/>
            </a:pPr>
            <a:r>
              <a:rPr lang="en-US" b="1" dirty="0" smtClean="0"/>
              <a:t>Random Access Memory (RAM): </a:t>
            </a:r>
            <a:r>
              <a:rPr lang="en-US" dirty="0" smtClean="0"/>
              <a:t>is the part of primary storage that holds a software program and small amounts of data for processing.</a:t>
            </a:r>
          </a:p>
          <a:p>
            <a:pPr marL="228600" indent="-228600">
              <a:buFont typeface="+mj-lt"/>
              <a:buAutoNum type="arabicPeriod"/>
            </a:pPr>
            <a:r>
              <a:rPr lang="en-US" b="1" dirty="0" smtClean="0"/>
              <a:t>Read-Only Memory (ROM): </a:t>
            </a:r>
            <a:r>
              <a:rPr lang="en-US" dirty="0" smtClean="0"/>
              <a:t>is the place—actually, a type of chip—where certain critical instructions are safeguarded. ROM is nonvolatile, so it retains these instructions when the power to the computer is turned off.</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a:t>
            </a:r>
          </a:p>
          <a:p>
            <a:pPr marL="0" indent="0">
              <a:buFont typeface="+mj-lt"/>
              <a:buNone/>
            </a:pPr>
            <a:r>
              <a:rPr lang="en-US" b="1" u="sng" dirty="0" smtClean="0"/>
              <a:t>Secondary Storage: </a:t>
            </a:r>
            <a:r>
              <a:rPr lang="en-US" dirty="0" smtClean="0"/>
              <a:t>Stores very large amounts of data for extended periods.</a:t>
            </a:r>
          </a:p>
          <a:p>
            <a:pPr marL="0" indent="0">
              <a:buFont typeface="+mj-lt"/>
              <a:buNone/>
            </a:pPr>
            <a:endParaRPr lang="en-US" dirty="0" smtClean="0"/>
          </a:p>
          <a:p>
            <a:pPr marL="0" indent="0">
              <a:buFont typeface="+mj-lt"/>
              <a:buNone/>
            </a:pPr>
            <a:r>
              <a:rPr lang="en-US" b="1" dirty="0" smtClean="0"/>
              <a:t>Secondary Storage Characteristics:</a:t>
            </a:r>
          </a:p>
          <a:p>
            <a:pPr marL="171450" indent="-171450">
              <a:buFont typeface="Arial" panose="020B0604020202020204" pitchFamily="34" charset="0"/>
              <a:buChar char="•"/>
            </a:pPr>
            <a:r>
              <a:rPr lang="en-US" dirty="0" smtClean="0"/>
              <a:t>It is nonvolatile.</a:t>
            </a:r>
          </a:p>
          <a:p>
            <a:pPr marL="171450" indent="-171450">
              <a:buFont typeface="Arial" panose="020B0604020202020204" pitchFamily="34" charset="0"/>
              <a:buChar char="•"/>
            </a:pPr>
            <a:r>
              <a:rPr lang="en-US" dirty="0" smtClean="0"/>
              <a:t>It takes more time to retrieve data from it than from RAM.</a:t>
            </a:r>
          </a:p>
          <a:p>
            <a:pPr marL="171450" indent="-171450">
              <a:buFont typeface="Arial" panose="020B0604020202020204" pitchFamily="34" charset="0"/>
              <a:buChar char="•"/>
            </a:pPr>
            <a:r>
              <a:rPr lang="en-US" dirty="0" smtClean="0"/>
              <a:t>It is cheaper than primary storage</a:t>
            </a:r>
          </a:p>
          <a:p>
            <a:pPr marL="171450" indent="-171450">
              <a:buFont typeface="Arial" panose="020B0604020202020204" pitchFamily="34" charset="0"/>
              <a:buChar char="•"/>
            </a:pPr>
            <a:r>
              <a:rPr lang="en-US" dirty="0" smtClean="0"/>
              <a:t>It can utilize a variety of media</a:t>
            </a:r>
          </a:p>
          <a:p>
            <a:pPr marL="0" indent="0">
              <a:buFont typeface="+mj-lt"/>
              <a:buNone/>
            </a:pPr>
            <a:endParaRPr lang="en-US" dirty="0" smtClean="0"/>
          </a:p>
          <a:p>
            <a:pPr marL="0" indent="0">
              <a:buFont typeface="+mj-lt"/>
              <a:buNone/>
            </a:pPr>
            <a:r>
              <a:rPr lang="en-US" b="1" dirty="0" smtClean="0"/>
              <a:t>Types of Secondary Storage:</a:t>
            </a:r>
          </a:p>
          <a:p>
            <a:pPr marL="0" indent="0">
              <a:buFont typeface="+mj-lt"/>
              <a:buNone/>
            </a:pPr>
            <a:r>
              <a:rPr lang="en-US" b="1" i="1" dirty="0" smtClean="0"/>
              <a:t>Magnetic Tape: </a:t>
            </a:r>
            <a:r>
              <a:rPr lang="en-US" dirty="0" smtClean="0"/>
              <a:t>is kept on a large open reel or in a smaller cartridge or cassette. It is the cheapest storage medium, and it can handle enormous amounts of data. It is also the slowest method for retrieving data because all the data are placed on the tape sequentially.</a:t>
            </a:r>
          </a:p>
          <a:p>
            <a:pPr marL="0" indent="0">
              <a:buFont typeface="+mj-lt"/>
              <a:buNone/>
            </a:pPr>
            <a:r>
              <a:rPr lang="en-US" b="1" i="1" dirty="0" smtClean="0"/>
              <a:t>Solid-State Drives (SSDs): </a:t>
            </a:r>
            <a:r>
              <a:rPr lang="en-US" dirty="0" smtClean="0"/>
              <a:t>are data storage devices that serve the same purpose as a hard drive and store data in memory chips. Whereas hard drives have moving parts, SSDs do not. </a:t>
            </a:r>
          </a:p>
          <a:p>
            <a:pPr marL="0" indent="0">
              <a:buFont typeface="+mj-lt"/>
              <a:buNone/>
            </a:pPr>
            <a:endParaRPr lang="en-US" dirty="0" smtClean="0"/>
          </a:p>
          <a:p>
            <a:pPr marL="0" indent="0">
              <a:buFont typeface="+mj-lt"/>
              <a:buNone/>
            </a:pPr>
            <a:r>
              <a:rPr lang="en-US" b="1" i="1" dirty="0" smtClean="0"/>
              <a:t>Optical Disks: </a:t>
            </a:r>
            <a:r>
              <a:rPr lang="en-US" dirty="0" smtClean="0"/>
              <a:t>can store a great deal of information, both on a routine basis and when combined into storage systems. Types of optical disks include compact disk (CD) read-only memory, digital video disk (DVD)(17GB), and dual-layer Blu-ray disks (50 GB).</a:t>
            </a:r>
          </a:p>
          <a:p>
            <a:pPr marL="0" indent="0">
              <a:buFont typeface="+mj-lt"/>
              <a:buNone/>
            </a:pPr>
            <a:endParaRPr lang="en-US" dirty="0" smtClean="0"/>
          </a:p>
          <a:p>
            <a:pPr marL="0" indent="0">
              <a:buFont typeface="+mj-lt"/>
              <a:buNone/>
            </a:pPr>
            <a:r>
              <a:rPr lang="en-US" b="1" i="1" dirty="0" smtClean="0"/>
              <a:t>Flash Memory Devices (or memory cards): </a:t>
            </a:r>
            <a:r>
              <a:rPr lang="en-US" dirty="0" smtClean="0"/>
              <a:t>nonvolatile electronic storage devices that contain no moving parts and use 30 times less battery power than hard drives. Flash devices are also smaller and more durable than hard drives. One popular flash memory device is the thumb drive (also called memory stick, jump drive, or flash drive).</a:t>
            </a:r>
          </a:p>
          <a:p>
            <a:pPr marL="0" indent="0">
              <a:buFont typeface="+mj-lt"/>
              <a:buNone/>
            </a:pPr>
            <a:r>
              <a:rPr lang="en-US" b="1" dirty="0" smtClean="0"/>
              <a:t>------------------------------</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310026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2</a:t>
            </a:r>
            <a:endParaRPr lang="en-US" dirty="0"/>
          </a:p>
        </p:txBody>
      </p:sp>
      <p:sp>
        <p:nvSpPr>
          <p:cNvPr id="3" name="Subtitle 2"/>
          <p:cNvSpPr>
            <a:spLocks noGrp="1"/>
          </p:cNvSpPr>
          <p:nvPr>
            <p:ph type="subTitle" idx="1"/>
          </p:nvPr>
        </p:nvSpPr>
        <p:spPr/>
        <p:txBody>
          <a:bodyPr/>
          <a:lstStyle/>
          <a:p>
            <a:r>
              <a:rPr lang="en-US" dirty="0" smtClean="0"/>
              <a:t>Hardware and Software</a:t>
            </a:r>
            <a:endParaRPr lang="en-US" dirty="0"/>
          </a:p>
        </p:txBody>
      </p:sp>
    </p:spTree>
    <p:extLst>
      <p:ext uri="{BB962C8B-B14F-4D97-AF65-F5344CB8AC3E}">
        <p14:creationId xmlns:p14="http://schemas.microsoft.com/office/powerpoint/2010/main" val="200006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Computer Hierarchy (continued)</a:t>
            </a:r>
            <a:endParaRPr lang="en-US" dirty="0"/>
          </a:p>
        </p:txBody>
      </p:sp>
      <p:sp>
        <p:nvSpPr>
          <p:cNvPr id="3" name="Content Placeholder 2"/>
          <p:cNvSpPr>
            <a:spLocks noGrp="1"/>
          </p:cNvSpPr>
          <p:nvPr>
            <p:ph sz="quarter" idx="15"/>
          </p:nvPr>
        </p:nvSpPr>
        <p:spPr/>
        <p:txBody>
          <a:bodyPr>
            <a:normAutofit/>
          </a:bodyPr>
          <a:lstStyle/>
          <a:p>
            <a:r>
              <a:rPr lang="en-US" dirty="0" smtClean="0"/>
              <a:t>Netbooks</a:t>
            </a:r>
          </a:p>
          <a:p>
            <a:r>
              <a:rPr lang="en-US" dirty="0" smtClean="0"/>
              <a:t>Tablet Computers</a:t>
            </a:r>
          </a:p>
          <a:p>
            <a:r>
              <a:rPr lang="en-US" dirty="0" smtClean="0"/>
              <a:t>Wearable Computers</a:t>
            </a:r>
            <a:endParaRPr lang="en-US" dirty="0"/>
          </a:p>
        </p:txBody>
      </p:sp>
    </p:spTree>
    <p:extLst>
      <p:ext uri="{BB962C8B-B14F-4D97-AF65-F5344CB8AC3E}">
        <p14:creationId xmlns:p14="http://schemas.microsoft.com/office/powerpoint/2010/main" val="44072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Computer Hierarchy (continued)</a:t>
            </a:r>
            <a:endParaRPr lang="en-US" dirty="0"/>
          </a:p>
        </p:txBody>
      </p:sp>
      <p:pic>
        <p:nvPicPr>
          <p:cNvPr id="1026"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tretch>
            <a:fillRect/>
          </a:stretch>
        </p:blipFill>
        <p:spPr bwMode="auto">
          <a:xfrm>
            <a:off x="1217850" y="1524000"/>
            <a:ext cx="66321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99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PURCHASING A COMPUTER</a:t>
            </a:r>
            <a:endParaRPr lang="en-US" dirty="0"/>
          </a:p>
        </p:txBody>
      </p:sp>
      <p:sp>
        <p:nvSpPr>
          <p:cNvPr id="6" name="Text Placeholder 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01008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Input Technologies</a:t>
            </a:r>
            <a:endParaRPr lang="en-US" dirty="0"/>
          </a:p>
        </p:txBody>
      </p:sp>
      <p:sp>
        <p:nvSpPr>
          <p:cNvPr id="3" name="Content Placeholder 2"/>
          <p:cNvSpPr>
            <a:spLocks noGrp="1"/>
          </p:cNvSpPr>
          <p:nvPr>
            <p:ph sz="quarter" idx="15"/>
          </p:nvPr>
        </p:nvSpPr>
        <p:spPr/>
        <p:txBody>
          <a:bodyPr>
            <a:normAutofit fontScale="92500" lnSpcReduction="20000"/>
          </a:bodyPr>
          <a:lstStyle/>
          <a:p>
            <a:r>
              <a:rPr lang="en-US" dirty="0" smtClean="0"/>
              <a:t>Graphics tablet</a:t>
            </a:r>
          </a:p>
          <a:p>
            <a:r>
              <a:rPr lang="en-US" dirty="0" smtClean="0"/>
              <a:t>Joystick</a:t>
            </a:r>
          </a:p>
          <a:p>
            <a:r>
              <a:rPr lang="en-US" dirty="0" smtClean="0"/>
              <a:t>Touchscreen</a:t>
            </a:r>
          </a:p>
          <a:p>
            <a:r>
              <a:rPr lang="en-US" dirty="0" smtClean="0"/>
              <a:t>Stylus</a:t>
            </a:r>
          </a:p>
          <a:p>
            <a:r>
              <a:rPr lang="en-US" dirty="0" smtClean="0"/>
              <a:t>Digital Pen</a:t>
            </a:r>
          </a:p>
          <a:p>
            <a:r>
              <a:rPr lang="en-US" dirty="0" smtClean="0"/>
              <a:t>Web Camera (Webcam)</a:t>
            </a:r>
          </a:p>
          <a:p>
            <a:r>
              <a:rPr lang="en-US" dirty="0" smtClean="0"/>
              <a:t>Voice Recognition</a:t>
            </a:r>
          </a:p>
          <a:p>
            <a:r>
              <a:rPr lang="en-US" dirty="0" smtClean="0"/>
              <a:t>Gesture-based Input</a:t>
            </a:r>
            <a:endParaRPr lang="en-US" dirty="0"/>
          </a:p>
        </p:txBody>
      </p:sp>
    </p:spTree>
    <p:extLst>
      <p:ext uri="{BB962C8B-B14F-4D97-AF65-F5344CB8AC3E}">
        <p14:creationId xmlns:p14="http://schemas.microsoft.com/office/powerpoint/2010/main" val="373458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Input Technologies (continued)</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Wii</a:t>
            </a:r>
          </a:p>
          <a:p>
            <a:r>
              <a:rPr lang="en-US" dirty="0" smtClean="0"/>
              <a:t>Microsoft Connect</a:t>
            </a:r>
          </a:p>
          <a:p>
            <a:r>
              <a:rPr lang="en-US" dirty="0" smtClean="0"/>
              <a:t>Leap Motion Controller</a:t>
            </a:r>
          </a:p>
          <a:p>
            <a:r>
              <a:rPr lang="en-US" dirty="0" smtClean="0"/>
              <a:t>Automated Teller Machine (ATM)</a:t>
            </a:r>
          </a:p>
          <a:p>
            <a:r>
              <a:rPr lang="en-US" dirty="0" smtClean="0"/>
              <a:t>Magnetic Strip Reader</a:t>
            </a:r>
          </a:p>
          <a:p>
            <a:r>
              <a:rPr lang="en-US" dirty="0" smtClean="0"/>
              <a:t>Point-of-sale Terminals</a:t>
            </a:r>
          </a:p>
          <a:p>
            <a:r>
              <a:rPr lang="en-US" dirty="0" smtClean="0"/>
              <a:t>Barcode scanners</a:t>
            </a:r>
          </a:p>
          <a:p>
            <a:pPr lvl="1"/>
            <a:endParaRPr lang="en-US" dirty="0"/>
          </a:p>
        </p:txBody>
      </p:sp>
    </p:spTree>
    <p:extLst>
      <p:ext uri="{BB962C8B-B14F-4D97-AF65-F5344CB8AC3E}">
        <p14:creationId xmlns:p14="http://schemas.microsoft.com/office/powerpoint/2010/main" val="19558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Input Technologies (continued)</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Optical Mark Reader</a:t>
            </a:r>
          </a:p>
          <a:p>
            <a:r>
              <a:rPr lang="en-US" dirty="0" smtClean="0"/>
              <a:t>Magnetic Ink Character Reader</a:t>
            </a:r>
          </a:p>
          <a:p>
            <a:r>
              <a:rPr lang="en-US" dirty="0" smtClean="0"/>
              <a:t>Optical Character Reader</a:t>
            </a:r>
          </a:p>
          <a:p>
            <a:r>
              <a:rPr lang="en-US" dirty="0" smtClean="0"/>
              <a:t>Sensors</a:t>
            </a:r>
          </a:p>
          <a:p>
            <a:r>
              <a:rPr lang="en-US" dirty="0" smtClean="0"/>
              <a:t>Cameras</a:t>
            </a:r>
          </a:p>
          <a:p>
            <a:r>
              <a:rPr lang="en-US" dirty="0" smtClean="0"/>
              <a:t>Radio-Frequency Identification (RFID)</a:t>
            </a:r>
          </a:p>
          <a:p>
            <a:pPr lvl="1"/>
            <a:endParaRPr lang="en-US" dirty="0"/>
          </a:p>
        </p:txBody>
      </p:sp>
    </p:spTree>
    <p:extLst>
      <p:ext uri="{BB962C8B-B14F-4D97-AF65-F5344CB8AC3E}">
        <p14:creationId xmlns:p14="http://schemas.microsoft.com/office/powerpoint/2010/main" val="346135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Output Technologies</a:t>
            </a:r>
            <a:endParaRPr lang="en-US" dirty="0"/>
          </a:p>
        </p:txBody>
      </p:sp>
      <p:sp>
        <p:nvSpPr>
          <p:cNvPr id="4" name="Content Placeholder 3"/>
          <p:cNvSpPr>
            <a:spLocks noGrp="1"/>
          </p:cNvSpPr>
          <p:nvPr>
            <p:ph sz="quarter" idx="15"/>
          </p:nvPr>
        </p:nvSpPr>
        <p:spPr/>
        <p:txBody>
          <a:bodyPr>
            <a:normAutofit lnSpcReduction="10000"/>
          </a:bodyPr>
          <a:lstStyle/>
          <a:p>
            <a:r>
              <a:rPr lang="en-US" dirty="0" smtClean="0"/>
              <a:t>Monitors</a:t>
            </a:r>
          </a:p>
          <a:p>
            <a:r>
              <a:rPr lang="en-US" dirty="0" smtClean="0"/>
              <a:t>Cathode Ray Tubes (CRT)</a:t>
            </a:r>
          </a:p>
          <a:p>
            <a:r>
              <a:rPr lang="en-US" dirty="0" smtClean="0"/>
              <a:t>Liquid Crystal Displays (LCDs)</a:t>
            </a:r>
          </a:p>
          <a:p>
            <a:r>
              <a:rPr lang="en-US" dirty="0" smtClean="0"/>
              <a:t>Flexible Displays</a:t>
            </a:r>
          </a:p>
          <a:p>
            <a:r>
              <a:rPr lang="en-US" dirty="0" smtClean="0"/>
              <a:t>Organic Light-emitting Diodes (OLED)</a:t>
            </a:r>
          </a:p>
          <a:p>
            <a:r>
              <a:rPr lang="en-US" dirty="0" smtClean="0"/>
              <a:t>Retinal Scanning Displays</a:t>
            </a:r>
            <a:endParaRPr lang="en-US" dirty="0"/>
          </a:p>
        </p:txBody>
      </p:sp>
    </p:spTree>
    <p:extLst>
      <p:ext uri="{BB962C8B-B14F-4D97-AF65-F5344CB8AC3E}">
        <p14:creationId xmlns:p14="http://schemas.microsoft.com/office/powerpoint/2010/main" val="389309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Output Technologies (continued)</a:t>
            </a:r>
            <a:endParaRPr lang="en-US" dirty="0"/>
          </a:p>
        </p:txBody>
      </p:sp>
      <p:sp>
        <p:nvSpPr>
          <p:cNvPr id="4" name="Content Placeholder 3"/>
          <p:cNvSpPr>
            <a:spLocks noGrp="1"/>
          </p:cNvSpPr>
          <p:nvPr>
            <p:ph sz="quarter" idx="15"/>
          </p:nvPr>
        </p:nvSpPr>
        <p:spPr/>
        <p:txBody>
          <a:bodyPr>
            <a:normAutofit/>
          </a:bodyPr>
          <a:lstStyle/>
          <a:p>
            <a:r>
              <a:rPr lang="en-US" dirty="0" smtClean="0"/>
              <a:t>Heads-up Displays</a:t>
            </a:r>
          </a:p>
          <a:p>
            <a:r>
              <a:rPr lang="en-US" dirty="0" smtClean="0"/>
              <a:t>Printers (laser, Inkjet, Thermal)</a:t>
            </a:r>
          </a:p>
          <a:p>
            <a:r>
              <a:rPr lang="en-US" dirty="0" smtClean="0"/>
              <a:t>Plotters</a:t>
            </a:r>
          </a:p>
          <a:p>
            <a:r>
              <a:rPr lang="en-US" dirty="0" smtClean="0"/>
              <a:t>Voice Output</a:t>
            </a:r>
          </a:p>
          <a:p>
            <a:r>
              <a:rPr lang="en-US" dirty="0" smtClean="0"/>
              <a:t>Electronic Book Reader</a:t>
            </a:r>
          </a:p>
          <a:p>
            <a:r>
              <a:rPr lang="en-US" dirty="0" smtClean="0"/>
              <a:t>Pocket Projector</a:t>
            </a:r>
          </a:p>
        </p:txBody>
      </p:sp>
    </p:spTree>
    <p:extLst>
      <p:ext uri="{BB962C8B-B14F-4D97-AF65-F5344CB8AC3E}">
        <p14:creationId xmlns:p14="http://schemas.microsoft.com/office/powerpoint/2010/main" val="428044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Central Processing Unit</a:t>
            </a:r>
            <a:endParaRPr lang="en-US" dirty="0"/>
          </a:p>
        </p:txBody>
      </p:sp>
      <p:sp>
        <p:nvSpPr>
          <p:cNvPr id="4" name="Content Placeholder 3"/>
          <p:cNvSpPr>
            <a:spLocks noGrp="1"/>
          </p:cNvSpPr>
          <p:nvPr>
            <p:ph sz="quarter" idx="15"/>
          </p:nvPr>
        </p:nvSpPr>
        <p:spPr/>
        <p:txBody>
          <a:bodyPr/>
          <a:lstStyle/>
          <a:p>
            <a:r>
              <a:rPr lang="en-US" dirty="0" smtClean="0"/>
              <a:t>How the CPU works</a:t>
            </a:r>
          </a:p>
          <a:p>
            <a:r>
              <a:rPr lang="en-US" dirty="0" smtClean="0"/>
              <a:t>Advances in Microprocessor Design</a:t>
            </a:r>
          </a:p>
          <a:p>
            <a:pPr lvl="1"/>
            <a:r>
              <a:rPr lang="en-US" dirty="0" smtClean="0"/>
              <a:t>Moore’s Law</a:t>
            </a:r>
          </a:p>
          <a:p>
            <a:endParaRPr lang="en-US" dirty="0"/>
          </a:p>
        </p:txBody>
      </p:sp>
    </p:spTree>
    <p:extLst>
      <p:ext uri="{BB962C8B-B14F-4D97-AF65-F5344CB8AC3E}">
        <p14:creationId xmlns:p14="http://schemas.microsoft.com/office/powerpoint/2010/main" val="28011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Central Processing Unit</a:t>
            </a:r>
            <a:endParaRPr lang="en-US" dirty="0"/>
          </a:p>
        </p:txBody>
      </p:sp>
      <p:pic>
        <p:nvPicPr>
          <p:cNvPr id="2050"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872313" y="1524000"/>
            <a:ext cx="7323173"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00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Introduction to Hardware</a:t>
            </a:r>
          </a:p>
          <a:p>
            <a:r>
              <a:rPr lang="en-US" dirty="0"/>
              <a:t>Introduction to Software</a:t>
            </a:r>
          </a:p>
        </p:txBody>
      </p:sp>
    </p:spTree>
    <p:extLst>
      <p:ext uri="{BB962C8B-B14F-4D97-AF65-F5344CB8AC3E}">
        <p14:creationId xmlns:p14="http://schemas.microsoft.com/office/powerpoint/2010/main" val="1454409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Central Processing Unit</a:t>
            </a:r>
            <a:endParaRPr lang="en-US" dirty="0"/>
          </a:p>
        </p:txBody>
      </p:sp>
      <p:pic>
        <p:nvPicPr>
          <p:cNvPr id="3074"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000657" y="1828800"/>
            <a:ext cx="7076543" cy="4189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6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Computer Memory</a:t>
            </a:r>
            <a:endParaRPr lang="en-US" dirty="0"/>
          </a:p>
        </p:txBody>
      </p:sp>
      <p:sp>
        <p:nvSpPr>
          <p:cNvPr id="3" name="Content Placeholder 2"/>
          <p:cNvSpPr>
            <a:spLocks noGrp="1"/>
          </p:cNvSpPr>
          <p:nvPr>
            <p:ph sz="quarter" idx="15"/>
          </p:nvPr>
        </p:nvSpPr>
        <p:spPr/>
        <p:txBody>
          <a:bodyPr/>
          <a:lstStyle/>
          <a:p>
            <a:r>
              <a:rPr lang="en-US" dirty="0" smtClean="0"/>
              <a:t>Memory Capacity</a:t>
            </a:r>
          </a:p>
          <a:p>
            <a:r>
              <a:rPr lang="en-US" dirty="0" smtClean="0"/>
              <a:t>Primary Storage (or Main Memory)</a:t>
            </a:r>
          </a:p>
          <a:p>
            <a:r>
              <a:rPr lang="en-US" dirty="0" smtClean="0"/>
              <a:t>Secondary Storage</a:t>
            </a:r>
            <a:endParaRPr lang="en-US" dirty="0"/>
          </a:p>
        </p:txBody>
      </p:sp>
    </p:spTree>
    <p:extLst>
      <p:ext uri="{BB962C8B-B14F-4D97-AF65-F5344CB8AC3E}">
        <p14:creationId xmlns:p14="http://schemas.microsoft.com/office/powerpoint/2010/main" val="155399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Computer Memory</a:t>
            </a:r>
            <a:endParaRPr lang="en-US" dirty="0"/>
          </a:p>
        </p:txBody>
      </p:sp>
      <p:pic>
        <p:nvPicPr>
          <p:cNvPr id="5122"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457200" y="2007274"/>
            <a:ext cx="8153400" cy="375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563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Computer Memory</a:t>
            </a:r>
            <a:endParaRPr lang="en-US" dirty="0"/>
          </a:p>
        </p:txBody>
      </p:sp>
      <p:pic>
        <p:nvPicPr>
          <p:cNvPr id="4098"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7467600" cy="389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01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Introduction to Software</a:t>
            </a:r>
            <a:endParaRPr lang="en-US" dirty="0"/>
          </a:p>
        </p:txBody>
      </p:sp>
      <p:sp>
        <p:nvSpPr>
          <p:cNvPr id="3" name="Text Placeholder 2"/>
          <p:cNvSpPr>
            <a:spLocks noGrp="1"/>
          </p:cNvSpPr>
          <p:nvPr>
            <p:ph type="body" sz="quarter" idx="14"/>
          </p:nvPr>
        </p:nvSpPr>
        <p:spPr/>
        <p:txBody>
          <a:bodyPr/>
          <a:lstStyle/>
          <a:p>
            <a:r>
              <a:rPr lang="en-US" dirty="0" smtClean="0"/>
              <a:t>PI2.2</a:t>
            </a:r>
            <a:endParaRPr lang="en-US" dirty="0"/>
          </a:p>
        </p:txBody>
      </p:sp>
      <p:sp>
        <p:nvSpPr>
          <p:cNvPr id="4" name="Content Placeholder 3"/>
          <p:cNvSpPr>
            <a:spLocks noGrp="1"/>
          </p:cNvSpPr>
          <p:nvPr>
            <p:ph sz="quarter" idx="15"/>
          </p:nvPr>
        </p:nvSpPr>
        <p:spPr/>
        <p:txBody>
          <a:bodyPr/>
          <a:lstStyle/>
          <a:p>
            <a:r>
              <a:rPr lang="en-US" dirty="0" smtClean="0"/>
              <a:t>Software</a:t>
            </a:r>
          </a:p>
          <a:p>
            <a:r>
              <a:rPr lang="en-US" dirty="0" smtClean="0"/>
              <a:t>Software Issues</a:t>
            </a:r>
          </a:p>
          <a:p>
            <a:r>
              <a:rPr lang="en-US" dirty="0" smtClean="0"/>
              <a:t>System Software</a:t>
            </a:r>
          </a:p>
          <a:p>
            <a:r>
              <a:rPr lang="en-US" dirty="0" smtClean="0"/>
              <a:t>Application Software</a:t>
            </a:r>
            <a:endParaRPr lang="en-US" dirty="0"/>
          </a:p>
        </p:txBody>
      </p:sp>
    </p:spTree>
    <p:extLst>
      <p:ext uri="{BB962C8B-B14F-4D97-AF65-F5344CB8AC3E}">
        <p14:creationId xmlns:p14="http://schemas.microsoft.com/office/powerpoint/2010/main" val="39102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Software</a:t>
            </a:r>
            <a:endParaRPr lang="en-US" dirty="0"/>
          </a:p>
        </p:txBody>
      </p:sp>
      <p:sp>
        <p:nvSpPr>
          <p:cNvPr id="6" name="Content Placeholder 5"/>
          <p:cNvSpPr>
            <a:spLocks noGrp="1"/>
          </p:cNvSpPr>
          <p:nvPr>
            <p:ph sz="quarter" idx="15"/>
          </p:nvPr>
        </p:nvSpPr>
        <p:spPr/>
        <p:txBody>
          <a:bodyPr/>
          <a:lstStyle/>
          <a:p>
            <a:r>
              <a:rPr lang="en-US" dirty="0" smtClean="0"/>
              <a:t>Programming</a:t>
            </a:r>
          </a:p>
          <a:p>
            <a:r>
              <a:rPr lang="en-US" dirty="0" smtClean="0"/>
              <a:t>Programmers</a:t>
            </a:r>
          </a:p>
          <a:p>
            <a:r>
              <a:rPr lang="en-US" dirty="0" smtClean="0"/>
              <a:t>Two Types of Software:</a:t>
            </a:r>
          </a:p>
          <a:p>
            <a:pPr lvl="1"/>
            <a:r>
              <a:rPr lang="en-US" dirty="0" smtClean="0"/>
              <a:t>Systems Software</a:t>
            </a:r>
          </a:p>
          <a:p>
            <a:pPr lvl="1"/>
            <a:r>
              <a:rPr lang="en-US" dirty="0" smtClean="0"/>
              <a:t>Application Software</a:t>
            </a:r>
            <a:endParaRPr lang="en-US" dirty="0"/>
          </a:p>
        </p:txBody>
      </p:sp>
    </p:spTree>
    <p:extLst>
      <p:ext uri="{BB962C8B-B14F-4D97-AF65-F5344CB8AC3E}">
        <p14:creationId xmlns:p14="http://schemas.microsoft.com/office/powerpoint/2010/main" val="3151829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Software</a:t>
            </a:r>
            <a:endParaRPr lang="en-US" dirty="0"/>
          </a:p>
        </p:txBody>
      </p:sp>
      <p:pic>
        <p:nvPicPr>
          <p:cNvPr id="6146"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576162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333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Software Issues</a:t>
            </a:r>
            <a:endParaRPr lang="en-US" dirty="0"/>
          </a:p>
        </p:txBody>
      </p:sp>
      <p:sp>
        <p:nvSpPr>
          <p:cNvPr id="6" name="Content Placeholder 5"/>
          <p:cNvSpPr>
            <a:spLocks noGrp="1"/>
          </p:cNvSpPr>
          <p:nvPr>
            <p:ph sz="quarter" idx="15"/>
          </p:nvPr>
        </p:nvSpPr>
        <p:spPr/>
        <p:txBody>
          <a:bodyPr/>
          <a:lstStyle/>
          <a:p>
            <a:r>
              <a:rPr lang="en-US" dirty="0" smtClean="0"/>
              <a:t>Software Defects</a:t>
            </a:r>
          </a:p>
          <a:p>
            <a:r>
              <a:rPr lang="en-US" dirty="0" smtClean="0"/>
              <a:t>Software Licensing</a:t>
            </a:r>
          </a:p>
          <a:p>
            <a:r>
              <a:rPr lang="en-US" dirty="0" smtClean="0"/>
              <a:t>Open Systems</a:t>
            </a:r>
          </a:p>
          <a:p>
            <a:r>
              <a:rPr lang="en-US" dirty="0" smtClean="0"/>
              <a:t>Proprietary Software</a:t>
            </a:r>
          </a:p>
          <a:p>
            <a:r>
              <a:rPr lang="en-US" dirty="0" smtClean="0"/>
              <a:t>Open-Source Software</a:t>
            </a:r>
            <a:endParaRPr lang="en-US" dirty="0"/>
          </a:p>
        </p:txBody>
      </p:sp>
    </p:spTree>
    <p:extLst>
      <p:ext uri="{BB962C8B-B14F-4D97-AF65-F5344CB8AC3E}">
        <p14:creationId xmlns:p14="http://schemas.microsoft.com/office/powerpoint/2010/main" val="129630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Systems Software</a:t>
            </a:r>
            <a:endParaRPr lang="en-US" dirty="0"/>
          </a:p>
        </p:txBody>
      </p:sp>
      <p:sp>
        <p:nvSpPr>
          <p:cNvPr id="3" name="Content Placeholder 2"/>
          <p:cNvSpPr>
            <a:spLocks noGrp="1"/>
          </p:cNvSpPr>
          <p:nvPr>
            <p:ph sz="quarter" idx="15"/>
          </p:nvPr>
        </p:nvSpPr>
        <p:spPr/>
        <p:txBody>
          <a:bodyPr/>
          <a:lstStyle/>
          <a:p>
            <a:r>
              <a:rPr lang="en-US" dirty="0" smtClean="0"/>
              <a:t>Systems Software</a:t>
            </a:r>
          </a:p>
          <a:p>
            <a:r>
              <a:rPr lang="en-US" dirty="0" smtClean="0"/>
              <a:t>Operating System</a:t>
            </a:r>
          </a:p>
          <a:p>
            <a:r>
              <a:rPr lang="en-US" dirty="0" smtClean="0"/>
              <a:t>Human-Computer Interface</a:t>
            </a:r>
          </a:p>
          <a:p>
            <a:pPr lvl="1"/>
            <a:r>
              <a:rPr lang="en-US" dirty="0" smtClean="0"/>
              <a:t>Graphical User Interface (GUI)</a:t>
            </a:r>
          </a:p>
          <a:p>
            <a:pPr lvl="1"/>
            <a:r>
              <a:rPr lang="en-US" dirty="0" smtClean="0"/>
              <a:t>Social Interface</a:t>
            </a:r>
          </a:p>
          <a:p>
            <a:pPr lvl="1"/>
            <a:r>
              <a:rPr lang="en-US" dirty="0" smtClean="0"/>
              <a:t>Motion Control Gaming Consoles</a:t>
            </a:r>
            <a:endParaRPr lang="en-US" dirty="0"/>
          </a:p>
        </p:txBody>
      </p:sp>
    </p:spTree>
    <p:extLst>
      <p:ext uri="{BB962C8B-B14F-4D97-AF65-F5344CB8AC3E}">
        <p14:creationId xmlns:p14="http://schemas.microsoft.com/office/powerpoint/2010/main" val="13749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Application Software</a:t>
            </a:r>
            <a:endParaRPr lang="en-US" dirty="0"/>
          </a:p>
        </p:txBody>
      </p:sp>
      <p:sp>
        <p:nvSpPr>
          <p:cNvPr id="3" name="Content Placeholder 2"/>
          <p:cNvSpPr>
            <a:spLocks noGrp="1"/>
          </p:cNvSpPr>
          <p:nvPr>
            <p:ph sz="quarter" idx="15"/>
          </p:nvPr>
        </p:nvSpPr>
        <p:spPr/>
        <p:txBody>
          <a:bodyPr/>
          <a:lstStyle/>
          <a:p>
            <a:r>
              <a:rPr lang="en-US" dirty="0" smtClean="0"/>
              <a:t>Personal Application Software</a:t>
            </a:r>
          </a:p>
          <a:p>
            <a:r>
              <a:rPr lang="en-US" dirty="0" smtClean="0"/>
              <a:t>Examples of Personal Application Software</a:t>
            </a:r>
            <a:endParaRPr lang="en-US" dirty="0"/>
          </a:p>
        </p:txBody>
      </p:sp>
    </p:spTree>
    <p:extLst>
      <p:ext uri="{BB962C8B-B14F-4D97-AF65-F5344CB8AC3E}">
        <p14:creationId xmlns:p14="http://schemas.microsoft.com/office/powerpoint/2010/main" val="18154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Discuss strategic issues that link hardware design to business strategy.</a:t>
            </a:r>
          </a:p>
          <a:p>
            <a:r>
              <a:rPr lang="en-US" dirty="0" smtClean="0"/>
              <a:t>Differentiate </a:t>
            </a:r>
            <a:r>
              <a:rPr lang="en-US" dirty="0"/>
              <a:t>between the two major types of </a:t>
            </a:r>
            <a:r>
              <a:rPr lang="en-US" dirty="0" smtClean="0"/>
              <a:t>software</a:t>
            </a:r>
            <a:r>
              <a:rPr lang="en-US" dirty="0"/>
              <a:t>.</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46441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Introduction to Hardware</a:t>
            </a:r>
            <a:endParaRPr lang="en-US" dirty="0"/>
          </a:p>
        </p:txBody>
      </p:sp>
      <p:sp>
        <p:nvSpPr>
          <p:cNvPr id="5" name="Text Placeholder 4"/>
          <p:cNvSpPr>
            <a:spLocks noGrp="1"/>
          </p:cNvSpPr>
          <p:nvPr>
            <p:ph type="body" sz="quarter" idx="14"/>
          </p:nvPr>
        </p:nvSpPr>
        <p:spPr/>
        <p:txBody>
          <a:bodyPr/>
          <a:lstStyle/>
          <a:p>
            <a:r>
              <a:rPr lang="en-US" dirty="0" smtClean="0"/>
              <a:t>PI2.1</a:t>
            </a:r>
            <a:endParaRPr lang="en-US" dirty="0"/>
          </a:p>
        </p:txBody>
      </p:sp>
      <p:sp>
        <p:nvSpPr>
          <p:cNvPr id="6" name="Content Placeholder 5"/>
          <p:cNvSpPr>
            <a:spLocks noGrp="1"/>
          </p:cNvSpPr>
          <p:nvPr>
            <p:ph sz="quarter" idx="15"/>
          </p:nvPr>
        </p:nvSpPr>
        <p:spPr/>
        <p:txBody>
          <a:bodyPr/>
          <a:lstStyle/>
          <a:p>
            <a:r>
              <a:rPr lang="en-US" dirty="0" smtClean="0"/>
              <a:t>Hardware</a:t>
            </a:r>
          </a:p>
          <a:p>
            <a:r>
              <a:rPr lang="en-US" dirty="0" smtClean="0"/>
              <a:t>Strategic Hardware Issues</a:t>
            </a:r>
          </a:p>
          <a:p>
            <a:r>
              <a:rPr lang="en-US" dirty="0" smtClean="0"/>
              <a:t>Computer Hierarchy</a:t>
            </a:r>
          </a:p>
          <a:p>
            <a:r>
              <a:rPr lang="en-US" dirty="0" smtClean="0"/>
              <a:t>Input and Output Technologies</a:t>
            </a:r>
          </a:p>
          <a:p>
            <a:r>
              <a:rPr lang="en-US" dirty="0" smtClean="0"/>
              <a:t>The Central Processing Unit (CPU)</a:t>
            </a:r>
          </a:p>
          <a:p>
            <a:r>
              <a:rPr lang="en-US" dirty="0" smtClean="0"/>
              <a:t>Computer Memory</a:t>
            </a:r>
            <a:endParaRPr lang="en-US" dirty="0"/>
          </a:p>
        </p:txBody>
      </p:sp>
    </p:spTree>
    <p:extLst>
      <p:ext uri="{BB962C8B-B14F-4D97-AF65-F5344CB8AC3E}">
        <p14:creationId xmlns:p14="http://schemas.microsoft.com/office/powerpoint/2010/main" val="51843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Hardware</a:t>
            </a:r>
            <a:endParaRPr lang="en-US" dirty="0"/>
          </a:p>
        </p:txBody>
      </p:sp>
      <p:sp>
        <p:nvSpPr>
          <p:cNvPr id="8" name="Content Placeholder 7"/>
          <p:cNvSpPr>
            <a:spLocks noGrp="1"/>
          </p:cNvSpPr>
          <p:nvPr>
            <p:ph sz="quarter" idx="15"/>
          </p:nvPr>
        </p:nvSpPr>
        <p:spPr/>
        <p:txBody>
          <a:bodyPr/>
          <a:lstStyle/>
          <a:p>
            <a:pPr marL="0" indent="0">
              <a:buNone/>
            </a:pPr>
            <a:r>
              <a:rPr lang="en-US" dirty="0" smtClean="0"/>
              <a:t>Hardware Consists of:</a:t>
            </a:r>
          </a:p>
          <a:p>
            <a:pPr lvl="1"/>
            <a:r>
              <a:rPr lang="en-US" dirty="0" smtClean="0"/>
              <a:t>Central Processing Unit (CPU)</a:t>
            </a:r>
          </a:p>
          <a:p>
            <a:pPr lvl="1"/>
            <a:r>
              <a:rPr lang="en-US" dirty="0" smtClean="0"/>
              <a:t>Primary Storage</a:t>
            </a:r>
          </a:p>
          <a:p>
            <a:pPr lvl="1"/>
            <a:r>
              <a:rPr lang="en-US" dirty="0" smtClean="0"/>
              <a:t>Secondary Storage</a:t>
            </a:r>
          </a:p>
          <a:p>
            <a:pPr lvl="1"/>
            <a:r>
              <a:rPr lang="en-US" dirty="0" smtClean="0"/>
              <a:t>Input Technologies</a:t>
            </a:r>
          </a:p>
          <a:p>
            <a:pPr lvl="1"/>
            <a:r>
              <a:rPr lang="en-US" dirty="0" smtClean="0"/>
              <a:t>Output Technologies</a:t>
            </a:r>
          </a:p>
          <a:p>
            <a:pPr lvl="1"/>
            <a:r>
              <a:rPr lang="en-US" dirty="0" smtClean="0"/>
              <a:t>Communication Technologies</a:t>
            </a:r>
            <a:endParaRPr lang="en-US" dirty="0"/>
          </a:p>
        </p:txBody>
      </p:sp>
    </p:spTree>
    <p:extLst>
      <p:ext uri="{BB962C8B-B14F-4D97-AF65-F5344CB8AC3E}">
        <p14:creationId xmlns:p14="http://schemas.microsoft.com/office/powerpoint/2010/main" val="390102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Strategic Hardware Issues</a:t>
            </a:r>
            <a:endParaRPr lang="en-US" dirty="0"/>
          </a:p>
        </p:txBody>
      </p:sp>
      <p:sp>
        <p:nvSpPr>
          <p:cNvPr id="3" name="Content Placeholder 2"/>
          <p:cNvSpPr>
            <a:spLocks noGrp="1"/>
          </p:cNvSpPr>
          <p:nvPr>
            <p:ph sz="quarter" idx="15"/>
          </p:nvPr>
        </p:nvSpPr>
        <p:spPr/>
        <p:txBody>
          <a:bodyPr>
            <a:normAutofit fontScale="85000" lnSpcReduction="10000"/>
          </a:bodyPr>
          <a:lstStyle/>
          <a:p>
            <a:r>
              <a:rPr lang="en-US" dirty="0"/>
              <a:t>How do organizations keep up with the rapid price reductions and performance advancements in hardware?</a:t>
            </a:r>
          </a:p>
          <a:p>
            <a:r>
              <a:rPr lang="en-US" dirty="0"/>
              <a:t>How often should an organization upgrade its computers and storage systems?</a:t>
            </a:r>
          </a:p>
          <a:p>
            <a:r>
              <a:rPr lang="en-US" dirty="0"/>
              <a:t>Will upgrades increase personal and organizational productivity?</a:t>
            </a:r>
          </a:p>
          <a:p>
            <a:r>
              <a:rPr lang="en-US" dirty="0"/>
              <a:t>How can </a:t>
            </a:r>
            <a:r>
              <a:rPr lang="en-US" dirty="0" smtClean="0"/>
              <a:t>you </a:t>
            </a:r>
            <a:r>
              <a:rPr lang="en-US" dirty="0"/>
              <a:t>measure </a:t>
            </a:r>
            <a:r>
              <a:rPr lang="en-US" dirty="0" smtClean="0"/>
              <a:t>productivity increases?</a:t>
            </a:r>
            <a:endParaRPr lang="en-US" dirty="0"/>
          </a:p>
        </p:txBody>
      </p:sp>
    </p:spTree>
    <p:extLst>
      <p:ext uri="{BB962C8B-B14F-4D97-AF65-F5344CB8AC3E}">
        <p14:creationId xmlns:p14="http://schemas.microsoft.com/office/powerpoint/2010/main" val="74188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Strategic Hardware Issues</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Portable </a:t>
            </a:r>
            <a:r>
              <a:rPr lang="en-US" dirty="0"/>
              <a:t>computers and advanced communications technologies have enabled employees to work from home or from anywhere.</a:t>
            </a:r>
          </a:p>
          <a:p>
            <a:r>
              <a:rPr lang="en-US" dirty="0"/>
              <a:t>Will these new work styles benefit employees and the organization?</a:t>
            </a:r>
          </a:p>
          <a:p>
            <a:r>
              <a:rPr lang="en-US" dirty="0"/>
              <a:t>How do organizations manage such new work styles</a:t>
            </a:r>
            <a:r>
              <a:rPr lang="en-US" dirty="0" smtClean="0"/>
              <a:t>?</a:t>
            </a:r>
            <a:endParaRPr lang="en-US" dirty="0"/>
          </a:p>
        </p:txBody>
      </p:sp>
    </p:spTree>
    <p:extLst>
      <p:ext uri="{BB962C8B-B14F-4D97-AF65-F5344CB8AC3E}">
        <p14:creationId xmlns:p14="http://schemas.microsoft.com/office/powerpoint/2010/main" val="101768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Strategic Hardware Issues (continued)</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How </a:t>
            </a:r>
            <a:r>
              <a:rPr lang="en-US" dirty="0"/>
              <a:t>do organizations manage employees who use their own portable devices (e.g., tablets and smartphones) </a:t>
            </a:r>
            <a:r>
              <a:rPr lang="en-US" dirty="0" smtClean="0"/>
              <a:t>for both </a:t>
            </a:r>
            <a:r>
              <a:rPr lang="en-US" dirty="0"/>
              <a:t>personal and work purposes? </a:t>
            </a:r>
            <a:endParaRPr lang="en-US" dirty="0" smtClean="0"/>
          </a:p>
          <a:p>
            <a:r>
              <a:rPr lang="en-US" dirty="0" smtClean="0"/>
              <a:t>That </a:t>
            </a:r>
            <a:r>
              <a:rPr lang="en-US" dirty="0"/>
              <a:t>is, how do organizations handle the bring-your-own-device (BYOD) phenomenon?</a:t>
            </a:r>
          </a:p>
        </p:txBody>
      </p:sp>
    </p:spTree>
    <p:extLst>
      <p:ext uri="{BB962C8B-B14F-4D97-AF65-F5344CB8AC3E}">
        <p14:creationId xmlns:p14="http://schemas.microsoft.com/office/powerpoint/2010/main" val="101768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Computer Hierarchy</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Supercomputers</a:t>
            </a:r>
          </a:p>
          <a:p>
            <a:r>
              <a:rPr lang="en-US" dirty="0" smtClean="0"/>
              <a:t>Mainframe Computers</a:t>
            </a:r>
          </a:p>
          <a:p>
            <a:r>
              <a:rPr lang="en-US" dirty="0" smtClean="0"/>
              <a:t>Midrange Computers</a:t>
            </a:r>
          </a:p>
          <a:p>
            <a:r>
              <a:rPr lang="en-US" dirty="0" smtClean="0"/>
              <a:t>Microcomputers</a:t>
            </a:r>
          </a:p>
          <a:p>
            <a:r>
              <a:rPr lang="en-US" dirty="0" smtClean="0"/>
              <a:t>Desktop PC</a:t>
            </a:r>
          </a:p>
          <a:p>
            <a:r>
              <a:rPr lang="en-US" dirty="0" smtClean="0"/>
              <a:t>Thin-client systems</a:t>
            </a:r>
          </a:p>
          <a:p>
            <a:r>
              <a:rPr lang="en-US" dirty="0" smtClean="0"/>
              <a:t>Laptop </a:t>
            </a:r>
            <a:r>
              <a:rPr lang="en-US" dirty="0"/>
              <a:t>and Notebook </a:t>
            </a:r>
            <a:r>
              <a:rPr lang="en-US" dirty="0" smtClean="0"/>
              <a:t>Computers</a:t>
            </a:r>
          </a:p>
        </p:txBody>
      </p:sp>
    </p:spTree>
    <p:extLst>
      <p:ext uri="{BB962C8B-B14F-4D97-AF65-F5344CB8AC3E}">
        <p14:creationId xmlns:p14="http://schemas.microsoft.com/office/powerpoint/2010/main" val="97840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19387</TotalTime>
  <Words>3973</Words>
  <Application>Microsoft Office PowerPoint</Application>
  <PresentationFormat>On-screen Show (4:3)</PresentationFormat>
  <Paragraphs>344</Paragraphs>
  <Slides>29</Slides>
  <Notes>16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493</cp:revision>
  <dcterms:created xsi:type="dcterms:W3CDTF">2013-08-07T23:49:12Z</dcterms:created>
  <dcterms:modified xsi:type="dcterms:W3CDTF">2014-10-19T19:13:12Z</dcterms:modified>
</cp:coreProperties>
</file>