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91" r:id="rId2"/>
    <p:sldId id="500" r:id="rId3"/>
    <p:sldId id="501" r:id="rId4"/>
    <p:sldId id="530" r:id="rId5"/>
    <p:sldId id="531" r:id="rId6"/>
    <p:sldId id="560" r:id="rId7"/>
    <p:sldId id="624" r:id="rId8"/>
    <p:sldId id="625" r:id="rId9"/>
    <p:sldId id="626" r:id="rId10"/>
    <p:sldId id="627" r:id="rId11"/>
    <p:sldId id="532" r:id="rId12"/>
    <p:sldId id="628" r:id="rId13"/>
    <p:sldId id="629" r:id="rId14"/>
    <p:sldId id="630" r:id="rId15"/>
    <p:sldId id="631" r:id="rId16"/>
    <p:sldId id="632" r:id="rId17"/>
    <p:sldId id="63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00FF"/>
    <a:srgbClr val="FF9900"/>
    <a:srgbClr val="000099"/>
    <a:srgbClr val="0000CC"/>
    <a:srgbClr val="9900FF"/>
    <a:srgbClr val="CC00FF"/>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7143" autoAdjust="0"/>
  </p:normalViewPr>
  <p:slideViewPr>
    <p:cSldViewPr>
      <p:cViewPr varScale="1">
        <p:scale>
          <a:sx n="86" d="100"/>
          <a:sy n="86" d="100"/>
        </p:scale>
        <p:origin x="-1890" y="-90"/>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10/16/2014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Primary Key: </a:t>
            </a:r>
            <a:r>
              <a:rPr lang="en-US" dirty="0" smtClean="0"/>
              <a:t>A database field (or group of fields) that uniquely identifies each record so records can be retrieved, updated, and sorted. </a:t>
            </a:r>
          </a:p>
          <a:p>
            <a:r>
              <a:rPr lang="en-US" b="1" dirty="0" smtClean="0"/>
              <a:t>Secondary Key: </a:t>
            </a:r>
            <a:r>
              <a:rPr lang="en-US" dirty="0" smtClean="0"/>
              <a:t>a field within a database table that has some identifying information, but typically does not uniquely identify the record.</a:t>
            </a:r>
          </a:p>
          <a:p>
            <a:r>
              <a:rPr lang="en-US" b="1" dirty="0" smtClean="0"/>
              <a:t>Foreign Key: </a:t>
            </a:r>
            <a:r>
              <a:rPr lang="en-US" dirty="0" smtClean="0"/>
              <a:t>is a field (or group of fields) within a database table that matches the primary key data value of another table. A foreign key is used to establish a relationship and enforce a link between two tables.</a:t>
            </a:r>
          </a:p>
          <a:p>
            <a:r>
              <a:rPr lang="en-US" b="1" dirty="0" smtClean="0"/>
              <a:t>Structured Query Language (SQL): </a:t>
            </a:r>
            <a:r>
              <a:rPr lang="en-US" dirty="0" smtClean="0"/>
              <a:t>allows people to perform complicated searches by using relatively simple statements or keywords. It is a universal, standard query language used to interact with a database.</a:t>
            </a:r>
          </a:p>
          <a:p>
            <a:r>
              <a:rPr lang="en-US" b="1" dirty="0" smtClean="0"/>
              <a:t>Query-by-Example (QBE): </a:t>
            </a:r>
            <a:r>
              <a:rPr lang="en-US" dirty="0" smtClean="0"/>
              <a:t>In QBE, the user fills out a grid or template (also known as a form) to construct a sample or a description of the data desired. Users can construct a query quickly and easily by using drag-and-drop features in a DBMS such as Microsoft Access. </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4</a:t>
            </a:fld>
            <a:endParaRPr lang="en-US"/>
          </a:p>
        </p:txBody>
      </p:sp>
    </p:spTree>
    <p:extLst>
      <p:ext uri="{BB962C8B-B14F-4D97-AF65-F5344CB8AC3E}">
        <p14:creationId xmlns:p14="http://schemas.microsoft.com/office/powerpoint/2010/main" val="353430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Entity Relationship Modeling: </a:t>
            </a:r>
            <a:r>
              <a:rPr lang="en-US" dirty="0" smtClean="0"/>
              <a:t>an iterative process used by database professionals to plan, design, and create databases using entity–relationship (ER) diagrams as blueprints.</a:t>
            </a:r>
          </a:p>
          <a:p>
            <a:r>
              <a:rPr lang="en-US" b="1" dirty="0" smtClean="0"/>
              <a:t>Entity Relationship (ER) Diagram: </a:t>
            </a:r>
            <a:r>
              <a:rPr lang="en-US" dirty="0" smtClean="0"/>
              <a:t>graphical diagrams of entities, attributes, and relationships that describe the make up of a database similar to the blueprints for a building project.</a:t>
            </a:r>
          </a:p>
          <a:p>
            <a:r>
              <a:rPr lang="en-US" b="1" dirty="0" smtClean="0"/>
              <a:t>Business Rules: </a:t>
            </a:r>
            <a:r>
              <a:rPr lang="en-US" dirty="0" smtClean="0"/>
              <a:t>precise descriptions of policies, procedures, or principles in any organization that stores and uses data to generate information. Business rules are derived from a description of an organization’s operations, and help to create and enforce business processes in that organization.</a:t>
            </a:r>
          </a:p>
          <a:p>
            <a:r>
              <a:rPr lang="en-US" b="1" dirty="0" smtClean="0"/>
              <a:t>Data Dictionary: </a:t>
            </a:r>
            <a:r>
              <a:rPr lang="en-US" dirty="0" smtClean="0"/>
              <a:t>provides information on each attribute, such as its name, if it is a key, part of a key, or a non-key attribute, the type of data expected (alphanumeric, numeric, dates, etc.), and valid values. Data dictionaries can also provide information on why the attribute is needed in the database; which business functions, applications, forms, and reports use the attribute; and how oft </a:t>
            </a:r>
            <a:r>
              <a:rPr lang="en-US" dirty="0" err="1" smtClean="0"/>
              <a:t>en</a:t>
            </a:r>
            <a:r>
              <a:rPr lang="en-US" dirty="0" smtClean="0"/>
              <a:t> the attribute should be updated.</a:t>
            </a:r>
          </a:p>
          <a:p>
            <a:r>
              <a:rPr lang="en-US" b="1" dirty="0" smtClean="0"/>
              <a:t>Relationships: </a:t>
            </a:r>
            <a:r>
              <a:rPr lang="en-US" dirty="0" smtClean="0"/>
              <a:t>illustrates an association between entities. The degree of a relationship indicates the number of entities associated with a relationship.</a:t>
            </a:r>
          </a:p>
          <a:p>
            <a:r>
              <a:rPr lang="en-US" b="1" dirty="0" smtClean="0"/>
              <a:t>Unary Relationship: </a:t>
            </a:r>
            <a:r>
              <a:rPr lang="en-US" dirty="0" smtClean="0"/>
              <a:t>exists when an association is maintained within a single entity.</a:t>
            </a:r>
          </a:p>
          <a:p>
            <a:r>
              <a:rPr lang="en-US" b="1" dirty="0" smtClean="0"/>
              <a:t>Binary Relationship: </a:t>
            </a:r>
            <a:r>
              <a:rPr lang="en-US" dirty="0" smtClean="0"/>
              <a:t>exists when two entities are associated.</a:t>
            </a:r>
          </a:p>
          <a:p>
            <a:r>
              <a:rPr lang="en-US" b="1" dirty="0" smtClean="0"/>
              <a:t>Ternary Relationship: </a:t>
            </a:r>
            <a:r>
              <a:rPr lang="en-US" dirty="0" smtClean="0"/>
              <a:t>exists when three entities are associated.</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5</a:t>
            </a:fld>
            <a:endParaRPr lang="en-US"/>
          </a:p>
        </p:txBody>
      </p:sp>
    </p:spTree>
    <p:extLst>
      <p:ext uri="{BB962C8B-B14F-4D97-AF65-F5344CB8AC3E}">
        <p14:creationId xmlns:p14="http://schemas.microsoft.com/office/powerpoint/2010/main" val="398328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Connectivity: </a:t>
            </a:r>
            <a:r>
              <a:rPr lang="en-US" dirty="0" smtClean="0"/>
              <a:t>established by the business rules of a relationship and describes the relationship classification. Entity relationships may be classified as one-to-one, one-to-many, or many-to-many.</a:t>
            </a:r>
          </a:p>
          <a:p>
            <a:r>
              <a:rPr lang="en-US" b="1" dirty="0" smtClean="0"/>
              <a:t>Cardinality: </a:t>
            </a:r>
            <a:r>
              <a:rPr lang="en-US" dirty="0" smtClean="0"/>
              <a:t>established by the business rules of a relationship, refers to the maximum number of times an instance of one entity can be associated with an instance in the related entity. Cardinality can be mandatory single, optional single, mandatory many, or optional many.</a:t>
            </a:r>
          </a:p>
          <a:p>
            <a:r>
              <a:rPr lang="en-US" b="1" dirty="0" smtClean="0"/>
              <a:t>Attributes: </a:t>
            </a:r>
            <a:r>
              <a:rPr lang="en-US" dirty="0" smtClean="0"/>
              <a:t>Properties that describe the entities characteristics.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6</a:t>
            </a:fld>
            <a:endParaRPr lang="en-US"/>
          </a:p>
        </p:txBody>
      </p:sp>
    </p:spTree>
    <p:extLst>
      <p:ext uri="{BB962C8B-B14F-4D97-AF65-F5344CB8AC3E}">
        <p14:creationId xmlns:p14="http://schemas.microsoft.com/office/powerpoint/2010/main" val="232982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Normalization: </a:t>
            </a:r>
            <a:r>
              <a:rPr lang="en-US" dirty="0" smtClean="0"/>
              <a:t>a method for analyzing and reducing a relational database to its most streamlined form to ensure minimum redundancy, maximum data integrity, and optimal processing performance. Data normalization is a methodology for organizing attributes into tables so that redundancy among the non-key attributes is eliminated.</a:t>
            </a:r>
          </a:p>
          <a:p>
            <a:r>
              <a:rPr lang="en-US" b="1" dirty="0" smtClean="0"/>
              <a:t>Functional Dependencies: </a:t>
            </a:r>
            <a:r>
              <a:rPr lang="en-US" dirty="0" smtClean="0"/>
              <a:t>define associations among the attributes and are a means of expressing that the value of one particular attribute is associated with a specific single value of another attribute.</a:t>
            </a:r>
          </a:p>
          <a:p>
            <a:r>
              <a:rPr lang="en-US" b="1" dirty="0" smtClean="0"/>
              <a:t>Join Operation: </a:t>
            </a:r>
            <a:r>
              <a:rPr lang="en-US" dirty="0" smtClean="0"/>
              <a:t>combines records from two or more tables in a database to obtain information that is located in different tables.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11</a:t>
            </a:fld>
            <a:endParaRPr lang="en-US"/>
          </a:p>
        </p:txBody>
      </p:sp>
    </p:spTree>
    <p:extLst>
      <p:ext uri="{BB962C8B-B14F-4D97-AF65-F5344CB8AC3E}">
        <p14:creationId xmlns:p14="http://schemas.microsoft.com/office/powerpoint/2010/main" val="1508659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447800" y="2438400"/>
            <a:ext cx="7162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10/16/2014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64" r:id="rId9"/>
    <p:sldLayoutId id="2147483678" r:id="rId10"/>
    <p:sldLayoutId id="2147483679" r:id="rId11"/>
    <p:sldLayoutId id="2147483680" r:id="rId12"/>
    <p:sldLayoutId id="2147483681" r:id="rId13"/>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3</a:t>
            </a:r>
            <a:endParaRPr lang="en-US" dirty="0"/>
          </a:p>
        </p:txBody>
      </p:sp>
      <p:sp>
        <p:nvSpPr>
          <p:cNvPr id="3" name="Subtitle 2"/>
          <p:cNvSpPr>
            <a:spLocks noGrp="1"/>
          </p:cNvSpPr>
          <p:nvPr>
            <p:ph type="subTitle" idx="1"/>
          </p:nvPr>
        </p:nvSpPr>
        <p:spPr/>
        <p:txBody>
          <a:bodyPr>
            <a:normAutofit fontScale="85000" lnSpcReduction="10000"/>
          </a:bodyPr>
          <a:lstStyle/>
          <a:p>
            <a:pPr>
              <a:lnSpc>
                <a:spcPts val="6000"/>
              </a:lnSpc>
            </a:pPr>
            <a:r>
              <a:rPr lang="en-US" dirty="0" smtClean="0"/>
              <a:t>Fundamentals of </a:t>
            </a:r>
            <a:r>
              <a:rPr lang="en-US" dirty="0" smtClean="0"/>
              <a:t>Relational Database Operations</a:t>
            </a:r>
            <a:endParaRPr lang="en-US" dirty="0"/>
          </a:p>
        </p:txBody>
      </p:sp>
    </p:spTree>
    <p:extLst>
      <p:ext uri="{BB962C8B-B14F-4D97-AF65-F5344CB8AC3E}">
        <p14:creationId xmlns:p14="http://schemas.microsoft.com/office/powerpoint/2010/main" val="247639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Many-to-Many Relationship</a:t>
            </a:r>
            <a:endParaRPr lang="en-US" dirty="0"/>
          </a:p>
        </p:txBody>
      </p:sp>
      <p:pic>
        <p:nvPicPr>
          <p:cNvPr id="5"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57200" y="2467495"/>
            <a:ext cx="8153400" cy="2837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04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Normalization and Joins</a:t>
            </a:r>
            <a:endParaRPr lang="en-US" dirty="0"/>
          </a:p>
        </p:txBody>
      </p:sp>
      <p:sp>
        <p:nvSpPr>
          <p:cNvPr id="3" name="Text Placeholder 2"/>
          <p:cNvSpPr>
            <a:spLocks noGrp="1"/>
          </p:cNvSpPr>
          <p:nvPr>
            <p:ph type="body" sz="quarter" idx="14"/>
          </p:nvPr>
        </p:nvSpPr>
        <p:spPr/>
        <p:txBody>
          <a:bodyPr/>
          <a:lstStyle/>
          <a:p>
            <a:r>
              <a:rPr lang="en-US" dirty="0" smtClean="0"/>
              <a:t>PI3.3</a:t>
            </a:r>
            <a:endParaRPr lang="en-US" dirty="0"/>
          </a:p>
        </p:txBody>
      </p:sp>
      <p:sp>
        <p:nvSpPr>
          <p:cNvPr id="4" name="Content Placeholder 3"/>
          <p:cNvSpPr>
            <a:spLocks noGrp="1"/>
          </p:cNvSpPr>
          <p:nvPr>
            <p:ph sz="quarter" idx="15"/>
          </p:nvPr>
        </p:nvSpPr>
        <p:spPr/>
        <p:txBody>
          <a:bodyPr/>
          <a:lstStyle/>
          <a:p>
            <a:r>
              <a:rPr lang="en-US" dirty="0" smtClean="0"/>
              <a:t>Normalization</a:t>
            </a:r>
          </a:p>
          <a:p>
            <a:pPr lvl="1"/>
            <a:r>
              <a:rPr lang="en-US" dirty="0" smtClean="0"/>
              <a:t>1</a:t>
            </a:r>
            <a:r>
              <a:rPr lang="en-US" baseline="30000" dirty="0" smtClean="0"/>
              <a:t>st</a:t>
            </a:r>
            <a:r>
              <a:rPr lang="en-US" dirty="0" smtClean="0"/>
              <a:t> Normal Form</a:t>
            </a:r>
          </a:p>
          <a:p>
            <a:pPr lvl="1"/>
            <a:r>
              <a:rPr lang="en-US" dirty="0" smtClean="0"/>
              <a:t>2</a:t>
            </a:r>
            <a:r>
              <a:rPr lang="en-US" baseline="30000" dirty="0" smtClean="0"/>
              <a:t>nd</a:t>
            </a:r>
            <a:r>
              <a:rPr lang="en-US" dirty="0" smtClean="0"/>
              <a:t> Normal Form</a:t>
            </a:r>
          </a:p>
          <a:p>
            <a:pPr lvl="1"/>
            <a:r>
              <a:rPr lang="en-US" dirty="0" smtClean="0"/>
              <a:t>3</a:t>
            </a:r>
            <a:r>
              <a:rPr lang="en-US" baseline="30000" dirty="0" smtClean="0"/>
              <a:t>rd</a:t>
            </a:r>
            <a:r>
              <a:rPr lang="en-US" dirty="0" smtClean="0"/>
              <a:t> Normal Form</a:t>
            </a:r>
          </a:p>
          <a:p>
            <a:r>
              <a:rPr lang="en-US" dirty="0" smtClean="0"/>
              <a:t>Functional Dependencies</a:t>
            </a:r>
          </a:p>
          <a:p>
            <a:r>
              <a:rPr lang="en-US" dirty="0" smtClean="0"/>
              <a:t>Join Operation</a:t>
            </a:r>
          </a:p>
          <a:p>
            <a:endParaRPr lang="en-US" dirty="0"/>
          </a:p>
        </p:txBody>
      </p:sp>
    </p:spTree>
    <p:extLst>
      <p:ext uri="{BB962C8B-B14F-4D97-AF65-F5344CB8AC3E}">
        <p14:creationId xmlns:p14="http://schemas.microsoft.com/office/powerpoint/2010/main" val="702633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lnSpcReduction="10000"/>
          </a:bodyPr>
          <a:lstStyle/>
          <a:p>
            <a:r>
              <a:rPr lang="en-US" dirty="0" smtClean="0"/>
              <a:t>Raw Data Gathered from Pizza Shop Orders</a:t>
            </a:r>
            <a:endParaRPr lang="en-US" dirty="0"/>
          </a:p>
        </p:txBody>
      </p:sp>
      <p:pic>
        <p:nvPicPr>
          <p:cNvPr id="5122"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57200" y="2346984"/>
            <a:ext cx="8153400" cy="3078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245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smtClean="0"/>
              <a:t>Functional Dependency from Pizza Shop</a:t>
            </a:r>
            <a:endParaRPr lang="en-US" dirty="0"/>
          </a:p>
        </p:txBody>
      </p:sp>
      <p:pic>
        <p:nvPicPr>
          <p:cNvPr id="6146"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828094" y="1524000"/>
            <a:ext cx="6334706"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7025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smtClean="0"/>
              <a:t>1</a:t>
            </a:r>
            <a:r>
              <a:rPr lang="en-US" baseline="30000" dirty="0" smtClean="0"/>
              <a:t>st</a:t>
            </a:r>
            <a:r>
              <a:rPr lang="en-US" dirty="0" smtClean="0"/>
              <a:t> Normal Form for Pizza Shop Database</a:t>
            </a:r>
            <a:endParaRPr lang="en-US" dirty="0"/>
          </a:p>
        </p:txBody>
      </p:sp>
      <p:pic>
        <p:nvPicPr>
          <p:cNvPr id="7170"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57200" y="2325271"/>
            <a:ext cx="8153400" cy="3121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30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smtClean="0"/>
              <a:t>2</a:t>
            </a:r>
            <a:r>
              <a:rPr lang="en-US" baseline="30000" dirty="0" smtClean="0"/>
              <a:t>nd</a:t>
            </a:r>
            <a:r>
              <a:rPr lang="en-US" dirty="0" smtClean="0"/>
              <a:t> Normal </a:t>
            </a:r>
            <a:r>
              <a:rPr lang="en-US" dirty="0"/>
              <a:t>Form for Pizza Shop </a:t>
            </a:r>
            <a:r>
              <a:rPr lang="en-US" dirty="0" smtClean="0"/>
              <a:t>Database</a:t>
            </a:r>
            <a:endParaRPr lang="en-US" dirty="0"/>
          </a:p>
        </p:txBody>
      </p:sp>
      <p:pic>
        <p:nvPicPr>
          <p:cNvPr id="8194"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373514" y="1524000"/>
            <a:ext cx="6320772"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4499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smtClean="0"/>
              <a:t>3</a:t>
            </a:r>
            <a:r>
              <a:rPr lang="en-US" baseline="30000" dirty="0" smtClean="0"/>
              <a:t>rd</a:t>
            </a:r>
            <a:r>
              <a:rPr lang="en-US" dirty="0" smtClean="0"/>
              <a:t> Normal </a:t>
            </a:r>
            <a:r>
              <a:rPr lang="en-US" dirty="0"/>
              <a:t>Form for Pizza Shop </a:t>
            </a:r>
            <a:r>
              <a:rPr lang="en-US" dirty="0" smtClean="0"/>
              <a:t>Database</a:t>
            </a:r>
            <a:endParaRPr lang="en-US" dirty="0"/>
          </a:p>
        </p:txBody>
      </p:sp>
      <p:pic>
        <p:nvPicPr>
          <p:cNvPr id="9218"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923066" y="1524000"/>
            <a:ext cx="7221668"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8443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a:bodyPr>
          <a:lstStyle/>
          <a:p>
            <a:r>
              <a:rPr lang="en-US" dirty="0" smtClean="0"/>
              <a:t>Join Process with Tables of 3</a:t>
            </a:r>
            <a:r>
              <a:rPr lang="en-US" baseline="30000" dirty="0" smtClean="0"/>
              <a:t>rd</a:t>
            </a:r>
            <a:r>
              <a:rPr lang="en-US" dirty="0" smtClean="0"/>
              <a:t> Normal Form for Pizza Orders</a:t>
            </a:r>
            <a:endParaRPr lang="en-US" dirty="0"/>
          </a:p>
        </p:txBody>
      </p:sp>
      <p:pic>
        <p:nvPicPr>
          <p:cNvPr id="10242"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2363929" y="1524000"/>
            <a:ext cx="4339941"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610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Query Languages</a:t>
            </a:r>
          </a:p>
          <a:p>
            <a:r>
              <a:rPr lang="en-US" dirty="0"/>
              <a:t>Entity–Relationship Modeling</a:t>
            </a:r>
          </a:p>
          <a:p>
            <a:r>
              <a:rPr lang="en-US" dirty="0"/>
              <a:t>Normalization and Joins</a:t>
            </a:r>
          </a:p>
        </p:txBody>
      </p:sp>
    </p:spTree>
    <p:extLst>
      <p:ext uri="{BB962C8B-B14F-4D97-AF65-F5344CB8AC3E}">
        <p14:creationId xmlns:p14="http://schemas.microsoft.com/office/powerpoint/2010/main" val="16497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Understand the process of querying a relational database.</a:t>
            </a:r>
          </a:p>
          <a:p>
            <a:r>
              <a:rPr lang="en-US" dirty="0"/>
              <a:t>Understand the process of entity–relationship modeling.</a:t>
            </a:r>
          </a:p>
          <a:p>
            <a:r>
              <a:rPr lang="en-US" dirty="0"/>
              <a:t>Understand the process of normalization and the process of joins.</a:t>
            </a:r>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217440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Query Languages</a:t>
            </a:r>
            <a:endParaRPr lang="en-US" dirty="0"/>
          </a:p>
        </p:txBody>
      </p:sp>
      <p:sp>
        <p:nvSpPr>
          <p:cNvPr id="5" name="Text Placeholder 4"/>
          <p:cNvSpPr>
            <a:spLocks noGrp="1"/>
          </p:cNvSpPr>
          <p:nvPr>
            <p:ph type="body" sz="quarter" idx="14"/>
          </p:nvPr>
        </p:nvSpPr>
        <p:spPr/>
        <p:txBody>
          <a:bodyPr/>
          <a:lstStyle/>
          <a:p>
            <a:r>
              <a:rPr lang="en-US" dirty="0" smtClean="0"/>
              <a:t>PI3.1</a:t>
            </a:r>
            <a:endParaRPr lang="en-US" dirty="0"/>
          </a:p>
        </p:txBody>
      </p:sp>
      <p:sp>
        <p:nvSpPr>
          <p:cNvPr id="6" name="Content Placeholder 5"/>
          <p:cNvSpPr>
            <a:spLocks noGrp="1"/>
          </p:cNvSpPr>
          <p:nvPr>
            <p:ph sz="quarter" idx="15"/>
          </p:nvPr>
        </p:nvSpPr>
        <p:spPr/>
        <p:txBody>
          <a:bodyPr/>
          <a:lstStyle/>
          <a:p>
            <a:r>
              <a:rPr lang="en-US" dirty="0" smtClean="0"/>
              <a:t>Primary Key</a:t>
            </a:r>
          </a:p>
          <a:p>
            <a:r>
              <a:rPr lang="en-US" dirty="0" smtClean="0"/>
              <a:t>Secondary Key</a:t>
            </a:r>
          </a:p>
          <a:p>
            <a:r>
              <a:rPr lang="en-US" dirty="0" smtClean="0"/>
              <a:t>Foreign Key</a:t>
            </a:r>
          </a:p>
          <a:p>
            <a:r>
              <a:rPr lang="en-US" dirty="0" smtClean="0"/>
              <a:t>Structured Query Language (SQL)</a:t>
            </a:r>
          </a:p>
          <a:p>
            <a:r>
              <a:rPr lang="en-US" dirty="0" smtClean="0"/>
              <a:t>Query By Example (QBE)</a:t>
            </a:r>
            <a:endParaRPr lang="en-US" dirty="0"/>
          </a:p>
        </p:txBody>
      </p:sp>
    </p:spTree>
    <p:extLst>
      <p:ext uri="{BB962C8B-B14F-4D97-AF65-F5344CB8AC3E}">
        <p14:creationId xmlns:p14="http://schemas.microsoft.com/office/powerpoint/2010/main" val="407419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Entity-Relationship Modeling</a:t>
            </a:r>
            <a:endParaRPr lang="en-US" dirty="0"/>
          </a:p>
        </p:txBody>
      </p:sp>
      <p:sp>
        <p:nvSpPr>
          <p:cNvPr id="3" name="Text Placeholder 2"/>
          <p:cNvSpPr>
            <a:spLocks noGrp="1"/>
          </p:cNvSpPr>
          <p:nvPr>
            <p:ph type="body" sz="quarter" idx="14"/>
          </p:nvPr>
        </p:nvSpPr>
        <p:spPr/>
        <p:txBody>
          <a:bodyPr/>
          <a:lstStyle/>
          <a:p>
            <a:r>
              <a:rPr lang="en-US" dirty="0" smtClean="0"/>
              <a:t>PI3.2</a:t>
            </a:r>
            <a:endParaRPr lang="en-US" dirty="0"/>
          </a:p>
        </p:txBody>
      </p:sp>
      <p:sp>
        <p:nvSpPr>
          <p:cNvPr id="4" name="Content Placeholder 3"/>
          <p:cNvSpPr>
            <a:spLocks noGrp="1"/>
          </p:cNvSpPr>
          <p:nvPr>
            <p:ph sz="quarter" idx="15"/>
          </p:nvPr>
        </p:nvSpPr>
        <p:spPr/>
        <p:txBody>
          <a:bodyPr>
            <a:normAutofit/>
          </a:bodyPr>
          <a:lstStyle/>
          <a:p>
            <a:r>
              <a:rPr lang="en-US" dirty="0" smtClean="0"/>
              <a:t>Entity Relationship Modeling</a:t>
            </a:r>
          </a:p>
          <a:p>
            <a:r>
              <a:rPr lang="en-US" dirty="0" smtClean="0"/>
              <a:t>Entity Relationship Diagram (ERD)</a:t>
            </a:r>
          </a:p>
          <a:p>
            <a:r>
              <a:rPr lang="en-US" dirty="0" smtClean="0"/>
              <a:t>Business Rules</a:t>
            </a:r>
          </a:p>
          <a:p>
            <a:r>
              <a:rPr lang="en-US" dirty="0" smtClean="0"/>
              <a:t>Data Dictionary</a:t>
            </a:r>
          </a:p>
          <a:p>
            <a:r>
              <a:rPr lang="en-US" dirty="0" smtClean="0"/>
              <a:t>Relationships (Unary, Binary, Ternary)</a:t>
            </a:r>
          </a:p>
        </p:txBody>
      </p:sp>
    </p:spTree>
    <p:extLst>
      <p:ext uri="{BB962C8B-B14F-4D97-AF65-F5344CB8AC3E}">
        <p14:creationId xmlns:p14="http://schemas.microsoft.com/office/powerpoint/2010/main" val="270716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Entity-Relationship Modeling (Continued)</a:t>
            </a:r>
            <a:endParaRPr lang="en-US" dirty="0"/>
          </a:p>
        </p:txBody>
      </p:sp>
      <p:sp>
        <p:nvSpPr>
          <p:cNvPr id="3" name="Text Placeholder 2"/>
          <p:cNvSpPr>
            <a:spLocks noGrp="1"/>
          </p:cNvSpPr>
          <p:nvPr>
            <p:ph type="body" sz="quarter" idx="14"/>
          </p:nvPr>
        </p:nvSpPr>
        <p:spPr/>
        <p:txBody>
          <a:bodyPr/>
          <a:lstStyle/>
          <a:p>
            <a:r>
              <a:rPr lang="en-US" dirty="0" smtClean="0"/>
              <a:t>PI3.2</a:t>
            </a:r>
            <a:endParaRPr lang="en-US" dirty="0"/>
          </a:p>
        </p:txBody>
      </p:sp>
      <p:sp>
        <p:nvSpPr>
          <p:cNvPr id="4" name="Content Placeholder 3"/>
          <p:cNvSpPr>
            <a:spLocks noGrp="1"/>
          </p:cNvSpPr>
          <p:nvPr>
            <p:ph sz="quarter" idx="15"/>
          </p:nvPr>
        </p:nvSpPr>
        <p:spPr/>
        <p:txBody>
          <a:bodyPr>
            <a:normAutofit/>
          </a:bodyPr>
          <a:lstStyle/>
          <a:p>
            <a:r>
              <a:rPr lang="en-US" dirty="0" smtClean="0"/>
              <a:t>Connectivity</a:t>
            </a:r>
          </a:p>
          <a:p>
            <a:r>
              <a:rPr lang="en-US" dirty="0" smtClean="0"/>
              <a:t>Cardinality</a:t>
            </a:r>
          </a:p>
          <a:p>
            <a:r>
              <a:rPr lang="en-US" dirty="0" smtClean="0"/>
              <a:t>Attributes</a:t>
            </a:r>
            <a:endParaRPr lang="en-US" dirty="0"/>
          </a:p>
        </p:txBody>
      </p:sp>
    </p:spTree>
    <p:extLst>
      <p:ext uri="{BB962C8B-B14F-4D97-AF65-F5344CB8AC3E}">
        <p14:creationId xmlns:p14="http://schemas.microsoft.com/office/powerpoint/2010/main" val="219820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Cardinality Symbols</a:t>
            </a:r>
            <a:endParaRPr lang="en-US" dirty="0"/>
          </a:p>
        </p:txBody>
      </p:sp>
      <p:pic>
        <p:nvPicPr>
          <p:cNvPr id="1028" name="Picture 4"/>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914400" y="5000625"/>
            <a:ext cx="630555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3838575"/>
            <a:ext cx="545782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4557" y="2743200"/>
            <a:ext cx="53054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475" y="1676400"/>
            <a:ext cx="53340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07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One-to-One Relationship</a:t>
            </a:r>
            <a:endParaRPr lang="en-US" dirty="0"/>
          </a:p>
        </p:txBody>
      </p:sp>
      <p:pic>
        <p:nvPicPr>
          <p:cNvPr id="2050"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942975" y="2162175"/>
            <a:ext cx="718185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28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One-to-Many Relationship</a:t>
            </a:r>
            <a:endParaRPr lang="en-US" dirty="0"/>
          </a:p>
        </p:txBody>
      </p:sp>
      <p:pic>
        <p:nvPicPr>
          <p:cNvPr id="3074"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947737" y="2066925"/>
            <a:ext cx="7172325"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7839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19164</TotalTime>
  <Words>800</Words>
  <Application>Microsoft Office PowerPoint</Application>
  <PresentationFormat>On-screen Show (4:3)</PresentationFormat>
  <Paragraphs>68</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469</cp:revision>
  <dcterms:created xsi:type="dcterms:W3CDTF">2013-08-07T23:49:12Z</dcterms:created>
  <dcterms:modified xsi:type="dcterms:W3CDTF">2014-10-16T19:29:20Z</dcterms:modified>
</cp:coreProperties>
</file>