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492" r:id="rId2"/>
    <p:sldId id="502" r:id="rId3"/>
    <p:sldId id="503" r:id="rId4"/>
    <p:sldId id="523" r:id="rId5"/>
    <p:sldId id="533" r:id="rId6"/>
    <p:sldId id="534" r:id="rId7"/>
    <p:sldId id="618" r:id="rId8"/>
    <p:sldId id="620" r:id="rId9"/>
    <p:sldId id="621" r:id="rId10"/>
    <p:sldId id="556" r:id="rId11"/>
    <p:sldId id="535" r:id="rId12"/>
    <p:sldId id="622" r:id="rId13"/>
    <p:sldId id="536" r:id="rId14"/>
    <p:sldId id="557" r:id="rId15"/>
    <p:sldId id="537" r:id="rId16"/>
    <p:sldId id="558" r:id="rId17"/>
    <p:sldId id="538" r:id="rId18"/>
    <p:sldId id="559" r:id="rId19"/>
    <p:sldId id="539" r:id="rId20"/>
    <p:sldId id="623" r:id="rId21"/>
    <p:sldId id="61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6600FF"/>
    <a:srgbClr val="FF9900"/>
    <a:srgbClr val="000099"/>
    <a:srgbClr val="0000CC"/>
    <a:srgbClr val="9900FF"/>
    <a:srgbClr val="CC00FF"/>
    <a:srgbClr val="00CCFF"/>
    <a:srgbClr val="CC33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74" autoAdjust="0"/>
    <p:restoredTop sz="77143" autoAdjust="0"/>
  </p:normalViewPr>
  <p:slideViewPr>
    <p:cSldViewPr>
      <p:cViewPr varScale="1">
        <p:scale>
          <a:sx n="86" d="100"/>
          <a:sy n="86" d="100"/>
        </p:scale>
        <p:origin x="-1890" y="-90"/>
      </p:cViewPr>
      <p:guideLst>
        <p:guide orient="horz" pos="2160"/>
        <p:guide pos="2880"/>
      </p:guideLst>
    </p:cSldViewPr>
  </p:slideViewPr>
  <p:outlineViewPr>
    <p:cViewPr>
      <p:scale>
        <a:sx n="33" d="100"/>
        <a:sy n="33" d="100"/>
      </p:scale>
      <p:origin x="0" y="141348"/>
    </p:cViewPr>
  </p:outlineViewPr>
  <p:notesTextViewPr>
    <p:cViewPr>
      <p:scale>
        <a:sx n="1" d="1"/>
        <a:sy n="1" d="1"/>
      </p:scale>
      <p:origin x="0" y="0"/>
    </p:cViewPr>
  </p:notesTextViewPr>
  <p:sorterViewPr>
    <p:cViewPr>
      <p:scale>
        <a:sx n="100" d="100"/>
        <a:sy n="100" d="100"/>
      </p:scale>
      <p:origin x="0" y="720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EB6D6B-9C86-499A-A636-38829A5F60B2}" type="datetimeFigureOut">
              <a:rPr lang="en-US" smtClean="0"/>
              <a:t>10/16/2014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F41C25-7A1F-47FB-B705-003A328B9163}" type="slidenum">
              <a:rPr lang="en-US" smtClean="0"/>
              <a:t>‹#›</a:t>
            </a:fld>
            <a:endParaRPr lang="en-US"/>
          </a:p>
        </p:txBody>
      </p:sp>
    </p:spTree>
    <p:extLst>
      <p:ext uri="{BB962C8B-B14F-4D97-AF65-F5344CB8AC3E}">
        <p14:creationId xmlns:p14="http://schemas.microsoft.com/office/powerpoint/2010/main" val="4252309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Cloud Computing: </a:t>
            </a:r>
            <a:r>
              <a:rPr lang="en-US" dirty="0" smtClean="0"/>
              <a:t>a type of computing that delivers convenient, on-demand, pay-as-you-go access for multiple customers to a shared pool of configurable computing resources (e.g., servers, networks, storage, applications, and services) that can be rapidly and easily accessed over the Internet. Cloud computing allows customers to acquire resources at any time and then delete them the instant they are no longer needed.</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i="1" dirty="0" smtClean="0"/>
              <a:t>Six Stages of Modern</a:t>
            </a:r>
            <a:r>
              <a:rPr lang="en-US" b="1" i="1" baseline="0" dirty="0" smtClean="0"/>
              <a:t> IT Infrastructure Evolution</a:t>
            </a:r>
            <a:endParaRPr lang="en-US" b="1" i="1" dirty="0" smtClean="0"/>
          </a:p>
          <a:p>
            <a:r>
              <a:rPr lang="en-US" b="1" dirty="0" smtClean="0"/>
              <a:t>1. Stand-alone Mainframes: </a:t>
            </a:r>
            <a:r>
              <a:rPr lang="en-US" dirty="0" smtClean="0"/>
              <a:t>Organizations initially used mainframe computers in their engineering and accounting departments. The mainframe was typically housed in a secure area, and only MIS personnel had access to it.</a:t>
            </a:r>
          </a:p>
          <a:p>
            <a:r>
              <a:rPr lang="en-US" b="1" dirty="0" smtClean="0"/>
              <a:t>2. Mainframe &amp; Dumb Terminals: </a:t>
            </a:r>
            <a:r>
              <a:rPr lang="en-US" dirty="0" smtClean="0"/>
              <a:t>Forcing users to go to wherever the mainframe was located was time consuming and inefficient. As a result, firms began placing so-called “dumb terminals”—essentially electronic typewriters with limited processing power—in user departments. This arrangement enabled users to input computer programs into the mainframe from their departments, a process called remote job entry.</a:t>
            </a:r>
          </a:p>
          <a:p>
            <a:r>
              <a:rPr lang="en-US" b="1" dirty="0" smtClean="0"/>
              <a:t>3. Stand-alone Personal Computers: </a:t>
            </a:r>
            <a:r>
              <a:rPr lang="en-US" dirty="0" smtClean="0"/>
              <a:t>In the late 1970s, the first personal computers appeared. The IBM PC’s debut in 1981 legitimized the entire personal computer market. Users began bringing personal computers to the workplace to improve their productivity—for example, by using spreadsheet and word processing applications. These computers were not initially supported by the firm’s MIS department. However, as the number of personal computers increased dramatically, organizations decided to support these devices, and they established policies as to which PCs and soft ware they would support.</a:t>
            </a:r>
          </a:p>
          <a:p>
            <a:r>
              <a:rPr lang="en-US" b="1" dirty="0" smtClean="0"/>
              <a:t>4. Local Area Networks: </a:t>
            </a:r>
            <a:r>
              <a:rPr lang="en-US" dirty="0" smtClean="0"/>
              <a:t>(client/server computing). When personal computers are networked, individual productivity is substantially increased. For this reason, organizations began to connect personal computers into local area networks (LANs) and then connect these LANs to the mainframe, a type of processing known as client/server computing.</a:t>
            </a:r>
          </a:p>
          <a:p>
            <a:r>
              <a:rPr lang="en-US" b="1" dirty="0" smtClean="0"/>
              <a:t>5. Enterprise Computing: </a:t>
            </a:r>
            <a:r>
              <a:rPr lang="en-US" dirty="0" smtClean="0"/>
              <a:t>In the early 1990s, organizations began to use networking standards to integrate different kinds of networks throughout the firm, thereby creating enterprise computing. As the Internet became widespread after 1995, organizations began using the TCP/IP networking protocol to integrate different types of networks. All types of hardware were networked, from mainframes to personal computers to smartphones. Soft ware applications and data could now flow seamlessly throughout the enterprise and between organizations.</a:t>
            </a:r>
          </a:p>
          <a:p>
            <a:r>
              <a:rPr lang="en-US" b="1" dirty="0" smtClean="0"/>
              <a:t>6. Cloud Computing and Mobile Computing: </a:t>
            </a:r>
            <a:r>
              <a:rPr lang="en-US" dirty="0" smtClean="0"/>
              <a:t>Today, organizations and individuals can use the power of cloud computing. As you will see in this Plug IT In, cloud computing provides access to a shared pool of computing resources, including computers, storage, applications, and services, over a network, typically the Internet.</a:t>
            </a:r>
          </a:p>
        </p:txBody>
      </p:sp>
      <p:sp>
        <p:nvSpPr>
          <p:cNvPr id="4" name="Slide Number Placeholder 3"/>
          <p:cNvSpPr>
            <a:spLocks noGrp="1"/>
          </p:cNvSpPr>
          <p:nvPr>
            <p:ph type="sldNum" sz="quarter" idx="10"/>
          </p:nvPr>
        </p:nvSpPr>
        <p:spPr/>
        <p:txBody>
          <a:bodyPr/>
          <a:lstStyle/>
          <a:p>
            <a:fld id="{2CF41C25-7A1F-47FB-B705-003A328B9163}" type="slidenum">
              <a:rPr lang="en-US" smtClean="0"/>
              <a:t>5</a:t>
            </a:fld>
            <a:endParaRPr lang="en-US"/>
          </a:p>
        </p:txBody>
      </p:sp>
    </p:spTree>
    <p:extLst>
      <p:ext uri="{BB962C8B-B14F-4D97-AF65-F5344CB8AC3E}">
        <p14:creationId xmlns:p14="http://schemas.microsoft.com/office/powerpoint/2010/main" val="3610506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Cloud Computing: </a:t>
            </a:r>
            <a:r>
              <a:rPr lang="en-US" dirty="0" smtClean="0"/>
              <a:t>a type of computing that delivers convenient, on-demand, pay-as-you-go access for multiple customers to a shared pool of configurable computing resources (e.g., servers, networks, storage, applications, and services) that can be rapidly and easily accessed over the Internet. Cloud computing allows customers to acquire resources at any time and then delete them the instant they are no longer needed.</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6</a:t>
            </a:fld>
            <a:endParaRPr lang="en-US"/>
          </a:p>
        </p:txBody>
      </p:sp>
    </p:spTree>
    <p:extLst>
      <p:ext uri="{BB962C8B-B14F-4D97-AF65-F5344CB8AC3E}">
        <p14:creationId xmlns:p14="http://schemas.microsoft.com/office/powerpoint/2010/main" val="934800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Cloud Computing Provides On-Demand Self- Service: </a:t>
            </a:r>
            <a:r>
              <a:rPr lang="en-US" dirty="0" smtClean="0"/>
              <a:t>A customer can access needed computing resources automatically.</a:t>
            </a:r>
          </a:p>
          <a:p>
            <a:r>
              <a:rPr lang="en-US" b="1" dirty="0" smtClean="0"/>
              <a:t>Cloud Computing Encompasses the Characteristics of Grid Computing: </a:t>
            </a:r>
            <a:r>
              <a:rPr lang="en-US" dirty="0" smtClean="0"/>
              <a:t>Grid computing pools various hardware and soft ware components to create a single IT environment with shared resources. Grid computing shares the processing resources of many geographically dispersed computers across a network.</a:t>
            </a:r>
          </a:p>
          <a:p>
            <a:r>
              <a:rPr lang="en-US" dirty="0" smtClean="0"/>
              <a:t>• Grid computing enables organizations to utilize their computing resources more efficiently.</a:t>
            </a:r>
          </a:p>
          <a:p>
            <a:r>
              <a:rPr lang="en-US" dirty="0" smtClean="0"/>
              <a:t>• Grid computing provides fault tolerance and redundancy, meaning that there is no single point of failure, so the failure of one computer will not stop an application from executing.</a:t>
            </a:r>
          </a:p>
          <a:p>
            <a:r>
              <a:rPr lang="en-US" dirty="0" smtClean="0"/>
              <a:t>• Grid computing makes it easy to scale up—that is, to access increased computing resources (i.e., add more servers)—to meet the processing demands of complex applications.</a:t>
            </a:r>
          </a:p>
          <a:p>
            <a:r>
              <a:rPr lang="en-US" dirty="0" smtClean="0"/>
              <a:t>• Grid computing makes it easy to scale down (remove computers) if extensive processing is not needed.</a:t>
            </a:r>
          </a:p>
          <a:p>
            <a:r>
              <a:rPr lang="en-US" b="1" dirty="0" smtClean="0"/>
              <a:t>Cloud Computing Encompasses the Characteristics of Utility Computing: </a:t>
            </a:r>
            <a:r>
              <a:rPr lang="en-US" dirty="0" smtClean="0"/>
              <a:t>In utility computing, a service provider makes computing resources and infrastructure management available to a customer as needed. The provider then charges the customer for its specific usage rather than a flat rate. Utility computing enables companies to efficiently meet fluctuating demands for computing power by lowering the costs of owning the hardware infrastructure.</a:t>
            </a:r>
          </a:p>
          <a:p>
            <a:r>
              <a:rPr lang="en-US" b="1" dirty="0" smtClean="0"/>
              <a:t>Cloud Computing Utilizes Broad Network Access: </a:t>
            </a:r>
            <a:r>
              <a:rPr lang="en-US" dirty="0" smtClean="0"/>
              <a:t>The cloud provider’s computing resources are available over a network, accessed with a Web browser, and they are configured so that they can be used with any computing device.</a:t>
            </a:r>
          </a:p>
          <a:p>
            <a:r>
              <a:rPr lang="en-US" b="1" dirty="0" smtClean="0"/>
              <a:t>Cloud Computing Pools Computing Resources: </a:t>
            </a:r>
            <a:r>
              <a:rPr lang="en-US" dirty="0" smtClean="0"/>
              <a:t>The provider’s computing resources are available to serve multiple customers. These resources are dynamically assigned and reassigned according to customer demand.</a:t>
            </a:r>
          </a:p>
          <a:p>
            <a:r>
              <a:rPr lang="en-US" b="1" dirty="0" smtClean="0"/>
              <a:t>Cloud Computing Often Occurs on Virtualized Servers: </a:t>
            </a:r>
            <a:r>
              <a:rPr lang="en-US" dirty="0" smtClean="0"/>
              <a:t>Cloud computing providers have placed hundreds or thousands of networked servers inside massive data centers called server farms. Server farms require massive amounts of electrical power, air-conditioning, backup generators, and security. They also need to be located fairly closely to fiber-optic communications links.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7</a:t>
            </a:fld>
            <a:endParaRPr lang="en-US"/>
          </a:p>
        </p:txBody>
      </p:sp>
    </p:spTree>
    <p:extLst>
      <p:ext uri="{BB962C8B-B14F-4D97-AF65-F5344CB8AC3E}">
        <p14:creationId xmlns:p14="http://schemas.microsoft.com/office/powerpoint/2010/main" val="2824550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Public Clouds: </a:t>
            </a:r>
            <a:r>
              <a:rPr lang="en-US" dirty="0" smtClean="0"/>
              <a:t>shared, easily accessible, multi-customer IT infrastructures that are available nonexclusively to any entity in the general public (individuals, groups, and/or organizations). Public cloud vendors provide applications, storage, and other computing resources as services over the Internet.</a:t>
            </a:r>
          </a:p>
          <a:p>
            <a:r>
              <a:rPr lang="en-US" b="1" dirty="0" smtClean="0"/>
              <a:t>Private Clouds: </a:t>
            </a:r>
            <a:r>
              <a:rPr lang="en-US" dirty="0" smtClean="0"/>
              <a:t>(also known as internal clouds or corporate clouds) IT infrastructures that can be accessed only by a single entity or by an exclusive group of related entities that share the same purpose and requirements, such as all of the business units within a single organization. Private clouds provide IT activities and applications as a service over an intranet within an enterprise. Enterprises adopt private clouds to ensure system and data security. For this reason these systems are implemented behind the corporate firewall.</a:t>
            </a:r>
          </a:p>
          <a:p>
            <a:r>
              <a:rPr lang="en-US" b="1" dirty="0" smtClean="0"/>
              <a:t>Hybrid Clouds: </a:t>
            </a:r>
            <a:r>
              <a:rPr lang="en-US" dirty="0" smtClean="0"/>
              <a:t>composed of public and private clouds that remain unique entities, but are nevertheless tightly integrated. This arrangement offers users the benefits of multiple deployment models. Hybrid clouds deliver services based on security requirements, the mission-critical nature of the applications, and other company-established policies.</a:t>
            </a:r>
          </a:p>
          <a:p>
            <a:r>
              <a:rPr lang="en-US" b="1" dirty="0" smtClean="0"/>
              <a:t>Vertical Clouds: </a:t>
            </a:r>
            <a:r>
              <a:rPr lang="en-US" dirty="0" smtClean="0"/>
              <a:t>cloud infrastructure and applications built for different businesses—the construction, finance, or insurance businesses, for example—thus building vertical clouds.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11</a:t>
            </a:fld>
            <a:endParaRPr lang="en-US"/>
          </a:p>
        </p:txBody>
      </p:sp>
    </p:spTree>
    <p:extLst>
      <p:ext uri="{BB962C8B-B14F-4D97-AF65-F5344CB8AC3E}">
        <p14:creationId xmlns:p14="http://schemas.microsoft.com/office/powerpoint/2010/main" val="1089766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Infrastructure-as-a-Service (</a:t>
            </a:r>
            <a:r>
              <a:rPr lang="en-US" b="1" dirty="0" err="1" smtClean="0"/>
              <a:t>IaaS</a:t>
            </a:r>
            <a:r>
              <a:rPr lang="en-US" b="1" dirty="0" smtClean="0"/>
              <a:t>): </a:t>
            </a:r>
            <a:r>
              <a:rPr lang="en-US" dirty="0" smtClean="0"/>
              <a:t>cloud computing providers offer remotely accessible servers, networks, and storage capacity. They supply these resources on demand from their large resource pools, which are located in their data centers.</a:t>
            </a:r>
          </a:p>
          <a:p>
            <a:r>
              <a:rPr lang="en-US" b="1" dirty="0" smtClean="0"/>
              <a:t>Platform-as-a-Service (</a:t>
            </a:r>
            <a:r>
              <a:rPr lang="en-US" b="1" dirty="0" err="1" smtClean="0"/>
              <a:t>PaaS</a:t>
            </a:r>
            <a:r>
              <a:rPr lang="en-US" b="1" dirty="0" smtClean="0"/>
              <a:t>): </a:t>
            </a:r>
            <a:r>
              <a:rPr lang="en-US" dirty="0" smtClean="0"/>
              <a:t>customers rent servers, operating systems, storage, a database, software development technologies such as Java and .NET, and network capacity over the Internet. The </a:t>
            </a:r>
            <a:r>
              <a:rPr lang="en-US" dirty="0" err="1" smtClean="0"/>
              <a:t>PaaS</a:t>
            </a:r>
            <a:r>
              <a:rPr lang="en-US" dirty="0" smtClean="0"/>
              <a:t> model allows the customer both to run existing applications and to develop and test new applications.</a:t>
            </a:r>
          </a:p>
          <a:p>
            <a:r>
              <a:rPr lang="en-US" b="1" dirty="0" smtClean="0"/>
              <a:t>Software-as-a-Service (SaaS): </a:t>
            </a:r>
            <a:r>
              <a:rPr lang="en-US" dirty="0" smtClean="0"/>
              <a:t>cloud computing vendors provide software that is specific to their customers’ requirements. SaaS is the most widely utilized service model, and it provides a broad range of software applications. SaaS providers typically charge their customers a monthly or yearly subscription fee. SaaS applications reside in the cloud instead of on a user’s hard drive or in a data center.</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13</a:t>
            </a:fld>
            <a:endParaRPr lang="en-US"/>
          </a:p>
        </p:txBody>
      </p:sp>
    </p:spTree>
    <p:extLst>
      <p:ext uri="{BB962C8B-B14F-4D97-AF65-F5344CB8AC3E}">
        <p14:creationId xmlns:p14="http://schemas.microsoft.com/office/powerpoint/2010/main" val="3609857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Web Services: </a:t>
            </a:r>
            <a:r>
              <a:rPr lang="en-US" dirty="0" smtClean="0"/>
              <a:t>applications delivered over the Internet (the cloud) that MIS professionals can select and combine through almost any device, from personal computers to mobile phones. By using a set of shared standards, or protocols, these applications permit different systems to “talk” with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b="1" i="1" dirty="0" smtClean="0"/>
              <a:t>Benefits of Web services:</a:t>
            </a:r>
          </a:p>
          <a:p>
            <a:pPr marL="171450" indent="-171450">
              <a:buFont typeface="Arial" panose="020B0604020202020204" pitchFamily="34" charset="0"/>
              <a:buChar char="•"/>
            </a:pPr>
            <a:r>
              <a:rPr lang="en-US" dirty="0" smtClean="0"/>
              <a:t>The organization can utilize the existing Internet infrastructure without having to implement any new technologies.</a:t>
            </a:r>
          </a:p>
          <a:p>
            <a:pPr marL="171450" indent="-171450">
              <a:buFont typeface="Arial" panose="020B0604020202020204" pitchFamily="34" charset="0"/>
              <a:buChar char="•"/>
            </a:pPr>
            <a:r>
              <a:rPr lang="en-US" dirty="0" smtClean="0"/>
              <a:t>Organizational personnel can access remote or local data without having to understand the complexities of this process.</a:t>
            </a:r>
          </a:p>
          <a:p>
            <a:pPr marL="171450" indent="-171450">
              <a:buFont typeface="Arial" panose="020B0604020202020204" pitchFamily="34" charset="0"/>
              <a:buChar char="•"/>
            </a:pPr>
            <a:r>
              <a:rPr lang="en-US" dirty="0" smtClean="0"/>
              <a:t>The organization can create new applications quickly and easily.</a:t>
            </a:r>
          </a:p>
          <a:p>
            <a:r>
              <a:rPr lang="en-US" dirty="0" smtClean="0"/>
              <a:t>------------------</a:t>
            </a:r>
          </a:p>
          <a:p>
            <a:r>
              <a:rPr lang="en-US" b="1" dirty="0" smtClean="0"/>
              <a:t>Service-oriented Architecture: </a:t>
            </a:r>
            <a:r>
              <a:rPr lang="en-US" dirty="0" smtClean="0"/>
              <a:t>The collection of Web services used to build a firm’s IT applications. Businesses accomplish their processes by executing a series of these services.</a:t>
            </a:r>
          </a:p>
          <a:p>
            <a:r>
              <a:rPr lang="en-US" b="1" dirty="0" smtClean="0"/>
              <a:t>Extensible Markup Language (XML): </a:t>
            </a:r>
            <a:r>
              <a:rPr lang="en-US" dirty="0" smtClean="0"/>
              <a:t>is a computer language that makes it easier to exchange data among a variety of applications and to validate and interpret these data. </a:t>
            </a:r>
          </a:p>
          <a:p>
            <a:r>
              <a:rPr lang="en-US" b="1" dirty="0" smtClean="0"/>
              <a:t>Hypertext Markup Language (HTML): </a:t>
            </a:r>
            <a:r>
              <a:rPr lang="en-US" dirty="0" smtClean="0"/>
              <a:t>HTML is a page-description language for specifying how text, graphics, video, and sound are placed on a Web page document.</a:t>
            </a:r>
          </a:p>
          <a:p>
            <a:r>
              <a:rPr lang="en-US" b="1" dirty="0" smtClean="0"/>
              <a:t>Hypertext Markup Language 5 (HTML5): </a:t>
            </a:r>
            <a:r>
              <a:rPr lang="en-US" dirty="0" smtClean="0"/>
              <a:t>enables users to embed images, audio, and video directly into a document without the use of add-ons (Adobe Flash Player). HTML5 also makes it easier for Web pages to function across different display devices, including mobile devices and desktops.</a:t>
            </a:r>
          </a:p>
          <a:p>
            <a:r>
              <a:rPr lang="en-US" b="1" dirty="0" smtClean="0"/>
              <a:t>Simple Object Access Protocol (SOAP): </a:t>
            </a:r>
            <a:r>
              <a:rPr lang="en-US" dirty="0" smtClean="0"/>
              <a:t>a set of rules that define how messages can be exchanged among different network systems and applications through the use of XML. These rules essentially establish a common protocol that allows different Web services to interoperate.</a:t>
            </a:r>
          </a:p>
          <a:p>
            <a:r>
              <a:rPr lang="en-US" b="1" dirty="0" smtClean="0"/>
              <a:t>Web Services Description Language (WSDL): </a:t>
            </a:r>
            <a:r>
              <a:rPr lang="en-US" dirty="0" smtClean="0"/>
              <a:t>creates the XML document describing the tasks performed by the various Web services. Tools such as </a:t>
            </a:r>
            <a:r>
              <a:rPr lang="en-US" dirty="0" err="1" smtClean="0"/>
              <a:t>VisualStudio.Net</a:t>
            </a:r>
            <a:r>
              <a:rPr lang="en-US" dirty="0" smtClean="0"/>
              <a:t> automate the process of accessing the WSDL, reading it, and coding the application to reference the specific Web service.</a:t>
            </a:r>
          </a:p>
          <a:p>
            <a:r>
              <a:rPr lang="en-US" b="1" dirty="0" smtClean="0"/>
              <a:t>Universal Description, Discovery, and Integration (UDDI): </a:t>
            </a:r>
            <a:r>
              <a:rPr lang="en-US" dirty="0" smtClean="0"/>
              <a:t>allows MIS professionals to search for needed Web services by creating public or private searchable directories of these services.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19</a:t>
            </a:fld>
            <a:endParaRPr lang="en-US"/>
          </a:p>
        </p:txBody>
      </p:sp>
    </p:spTree>
    <p:extLst>
      <p:ext uri="{BB962C8B-B14F-4D97-AF65-F5344CB8AC3E}">
        <p14:creationId xmlns:p14="http://schemas.microsoft.com/office/powerpoint/2010/main" val="1648199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smtClean="0"/>
              <a:t>Benefits of Web services:</a:t>
            </a:r>
          </a:p>
          <a:p>
            <a:pPr marL="171450" indent="-171450">
              <a:buFont typeface="Arial" panose="020B0604020202020204" pitchFamily="34" charset="0"/>
              <a:buChar char="•"/>
            </a:pPr>
            <a:r>
              <a:rPr lang="en-US" dirty="0" smtClean="0"/>
              <a:t>The organization can utilize the existing Internet infrastructure without having to implement any new technologies.</a:t>
            </a:r>
          </a:p>
          <a:p>
            <a:pPr marL="171450" indent="-171450">
              <a:buFont typeface="Arial" panose="020B0604020202020204" pitchFamily="34" charset="0"/>
              <a:buChar char="•"/>
            </a:pPr>
            <a:r>
              <a:rPr lang="en-US" dirty="0" smtClean="0"/>
              <a:t>Organizational personnel can access remote or local data without having to understand the complexities of this process.</a:t>
            </a:r>
          </a:p>
          <a:p>
            <a:pPr marL="171450" indent="-171450">
              <a:buFont typeface="Arial" panose="020B0604020202020204" pitchFamily="34" charset="0"/>
              <a:buChar char="•"/>
            </a:pPr>
            <a:r>
              <a:rPr lang="en-US" dirty="0" smtClean="0"/>
              <a:t>The organization can create new applications quickly and easily.</a:t>
            </a:r>
          </a:p>
        </p:txBody>
      </p:sp>
      <p:sp>
        <p:nvSpPr>
          <p:cNvPr id="4" name="Slide Number Placeholder 3"/>
          <p:cNvSpPr>
            <a:spLocks noGrp="1"/>
          </p:cNvSpPr>
          <p:nvPr>
            <p:ph type="sldNum" sz="quarter" idx="10"/>
          </p:nvPr>
        </p:nvSpPr>
        <p:spPr/>
        <p:txBody>
          <a:bodyPr/>
          <a:lstStyle/>
          <a:p>
            <a:fld id="{2CF41C25-7A1F-47FB-B705-003A328B9163}" type="slidenum">
              <a:rPr lang="en-US" smtClean="0"/>
              <a:t>21</a:t>
            </a:fld>
            <a:endParaRPr lang="en-US"/>
          </a:p>
        </p:txBody>
      </p:sp>
    </p:spTree>
    <p:extLst>
      <p:ext uri="{BB962C8B-B14F-4D97-AF65-F5344CB8AC3E}">
        <p14:creationId xmlns:p14="http://schemas.microsoft.com/office/powerpoint/2010/main" val="1918915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8"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590799" y="17526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a:spLocks/>
          </p:cNvSpPr>
          <p:nvPr userDrawn="1"/>
        </p:nvSpPr>
        <p:spPr>
          <a:xfrm>
            <a:off x="685800" y="2133600"/>
            <a:ext cx="23622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CHAPTER</a:t>
            </a:r>
            <a:endParaRPr lang="en-US" sz="3600" dirty="0">
              <a:solidFill>
                <a:schemeClr val="bg1">
                  <a:lumMod val="50000"/>
                </a:schemeClr>
              </a:solidFill>
            </a:endParaRPr>
          </a:p>
        </p:txBody>
      </p:sp>
      <p:cxnSp>
        <p:nvCxnSpPr>
          <p:cNvPr id="14" name="Straight Connector 13"/>
          <p:cNvCxnSpPr/>
          <p:nvPr userDrawn="1"/>
        </p:nvCxnSpPr>
        <p:spPr>
          <a:xfrm flipH="1">
            <a:off x="3048000" y="33528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ubtitle 2"/>
          <p:cNvSpPr>
            <a:spLocks noGrp="1"/>
          </p:cNvSpPr>
          <p:nvPr>
            <p:ph type="subTitle" idx="1" hasCustomPrompt="1"/>
          </p:nvPr>
        </p:nvSpPr>
        <p:spPr>
          <a:xfrm>
            <a:off x="609600" y="3810000"/>
            <a:ext cx="8382000" cy="2895600"/>
          </a:xfrm>
        </p:spPr>
        <p:txBody>
          <a:bodyPr>
            <a:normAutofit/>
          </a:bodyPr>
          <a:lstStyle>
            <a:lvl1pPr marL="0" indent="0" algn="l">
              <a:lnSpc>
                <a:spcPts val="72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extLst>
      <p:ext uri="{BB962C8B-B14F-4D97-AF65-F5344CB8AC3E}">
        <p14:creationId xmlns:p14="http://schemas.microsoft.com/office/powerpoint/2010/main" val="27520202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lug It In Title">
    <p:spTree>
      <p:nvGrpSpPr>
        <p:cNvPr id="1" name=""/>
        <p:cNvGrpSpPr/>
        <p:nvPr/>
      </p:nvGrpSpPr>
      <p:grpSpPr>
        <a:xfrm>
          <a:off x="0" y="0"/>
          <a:ext cx="0" cy="0"/>
          <a:chOff x="0" y="0"/>
          <a:chExt cx="0" cy="0"/>
        </a:xfrm>
      </p:grpSpPr>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23"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743199" y="18288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a:spLocks/>
          </p:cNvSpPr>
          <p:nvPr userDrawn="1"/>
        </p:nvSpPr>
        <p:spPr>
          <a:xfrm>
            <a:off x="457200" y="2209800"/>
            <a:ext cx="29718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PLUG</a:t>
            </a:r>
            <a:r>
              <a:rPr lang="en-US" sz="3600" baseline="0" dirty="0" smtClean="0">
                <a:solidFill>
                  <a:schemeClr val="bg1">
                    <a:lumMod val="50000"/>
                  </a:schemeClr>
                </a:solidFill>
              </a:rPr>
              <a:t> IT IN</a:t>
            </a:r>
            <a:endParaRPr lang="en-US" sz="3600" dirty="0">
              <a:solidFill>
                <a:schemeClr val="bg1">
                  <a:lumMod val="50000"/>
                </a:schemeClr>
              </a:solidFill>
            </a:endParaRPr>
          </a:p>
        </p:txBody>
      </p:sp>
      <p:cxnSp>
        <p:nvCxnSpPr>
          <p:cNvPr id="14" name="Straight Connector 13"/>
          <p:cNvCxnSpPr/>
          <p:nvPr userDrawn="1"/>
        </p:nvCxnSpPr>
        <p:spPr>
          <a:xfrm flipH="1">
            <a:off x="3200400" y="34290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Subtitle 2"/>
          <p:cNvSpPr>
            <a:spLocks noGrp="1"/>
          </p:cNvSpPr>
          <p:nvPr>
            <p:ph type="subTitle" idx="1" hasCustomPrompt="1"/>
          </p:nvPr>
        </p:nvSpPr>
        <p:spPr>
          <a:xfrm>
            <a:off x="609600" y="3886200"/>
            <a:ext cx="8382000" cy="2819400"/>
          </a:xfrm>
        </p:spPr>
        <p:txBody>
          <a:bodyPr>
            <a:normAutofit/>
          </a:bodyPr>
          <a:lstStyle>
            <a:lvl1pPr marL="0" indent="0" algn="l">
              <a:lnSpc>
                <a:spcPts val="72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extLst>
      <p:ext uri="{BB962C8B-B14F-4D97-AF65-F5344CB8AC3E}">
        <p14:creationId xmlns:p14="http://schemas.microsoft.com/office/powerpoint/2010/main" val="41516290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_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152400"/>
            <a:ext cx="1981200" cy="1524000"/>
          </a:xfrm>
        </p:spPr>
        <p:txBody>
          <a:bodyPr>
            <a:noAutofit/>
          </a:bodyPr>
          <a:lstStyle>
            <a:lvl1pPr marL="0" indent="0" algn="ctr">
              <a:buNone/>
              <a:defRPr sz="60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609600" y="2133600"/>
            <a:ext cx="8001000" cy="41148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6105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 Example / 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600" b="0" baseline="0">
                <a:solidFill>
                  <a:srgbClr val="9900FF"/>
                </a:solidFill>
                <a:latin typeface="Verdana" panose="020B0604030504040204" pitchFamily="34" charset="0"/>
                <a:ea typeface="Verdana" panose="020B0604030504040204" pitchFamily="34" charset="0"/>
                <a:cs typeface="Verdana" panose="020B0604030504040204" pitchFamily="34" charset="0"/>
              </a:defRPr>
            </a:lvl1pPr>
            <a:lvl2pPr marL="914400" indent="-457200">
              <a:buClr>
                <a:srgbClr val="FF9900"/>
              </a:buClr>
              <a:buFont typeface="+mj-lt"/>
              <a:buAutoNum type="arabicPeriod"/>
              <a:defRPr sz="32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8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457200" y="228600"/>
            <a:ext cx="5029200" cy="1143000"/>
          </a:xfrm>
        </p:spPr>
        <p:txBody>
          <a:bodyPr>
            <a:noAutofit/>
          </a:bodyPr>
          <a:lstStyle>
            <a:lvl1pPr algn="l">
              <a:defRPr sz="4400" b="1"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EXAMPLE</a:t>
            </a:r>
            <a:endParaRPr lang="en-US" dirty="0"/>
          </a:p>
        </p:txBody>
      </p:sp>
    </p:spTree>
    <p:extLst>
      <p:ext uri="{BB962C8B-B14F-4D97-AF65-F5344CB8AC3E}">
        <p14:creationId xmlns:p14="http://schemas.microsoft.com/office/powerpoint/2010/main" val="2434610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_IT's_Personal">
    <p:spTree>
      <p:nvGrpSpPr>
        <p:cNvPr id="1" name=""/>
        <p:cNvGrpSpPr/>
        <p:nvPr/>
      </p:nvGrpSpPr>
      <p:grpSpPr>
        <a:xfrm>
          <a:off x="0" y="0"/>
          <a:ext cx="0" cy="0"/>
          <a:chOff x="0" y="0"/>
          <a:chExt cx="0" cy="0"/>
        </a:xfrm>
      </p:grpSpPr>
      <p:sp>
        <p:nvSpPr>
          <p:cNvPr id="4" name="Rectangle 3"/>
          <p:cNvSpPr/>
          <p:nvPr userDrawn="1"/>
        </p:nvSpPr>
        <p:spPr>
          <a:xfrm>
            <a:off x="0" y="2057400"/>
            <a:ext cx="9144000" cy="42672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57200" y="3200400"/>
            <a:ext cx="7772400" cy="2743200"/>
          </a:xfrm>
        </p:spPr>
        <p:txBody>
          <a:bodyPr>
            <a:normAutofit/>
          </a:bodyPr>
          <a:lstStyle>
            <a:lvl1pPr marL="0" indent="0" algn="l">
              <a:spcBef>
                <a:spcPts val="600"/>
              </a:spcBef>
              <a:spcAft>
                <a:spcPts val="600"/>
              </a:spcAft>
              <a:buNone/>
              <a:defRPr sz="5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1219200"/>
            <a:ext cx="7391400" cy="990600"/>
          </a:xfrm>
        </p:spPr>
        <p:txBody>
          <a:bodyPr>
            <a:normAutofit/>
          </a:bodyPr>
          <a:lstStyle>
            <a:lvl1pPr marL="0" indent="0">
              <a:buNone/>
              <a:defRPr sz="5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PERSONAL:</a:t>
            </a:r>
            <a:endParaRPr lang="en-US" dirty="0"/>
          </a:p>
        </p:txBody>
      </p:sp>
      <p:cxnSp>
        <p:nvCxnSpPr>
          <p:cNvPr id="15" name="Straight Connector 14"/>
          <p:cNvCxnSpPr/>
          <p:nvPr userDrawn="1"/>
        </p:nvCxnSpPr>
        <p:spPr>
          <a:xfrm>
            <a:off x="0" y="2057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888704"/>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21082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h_Outline">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228600"/>
            <a:ext cx="8229600" cy="1143000"/>
          </a:xfrm>
        </p:spPr>
        <p:txBody>
          <a:bodyPr>
            <a:noAutofit/>
          </a:bodyPr>
          <a:lstStyle>
            <a:lvl1pPr algn="l">
              <a:defRPr sz="4400" b="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CHAPTER OUTLINE</a:t>
            </a:r>
            <a:endParaRPr lang="en-US" dirty="0"/>
          </a:p>
        </p:txBody>
      </p:sp>
      <p:sp>
        <p:nvSpPr>
          <p:cNvPr id="3" name="Content Placeholder 2"/>
          <p:cNvSpPr>
            <a:spLocks noGrp="1"/>
          </p:cNvSpPr>
          <p:nvPr>
            <p:ph idx="1"/>
          </p:nvPr>
        </p:nvSpPr>
        <p:spPr>
          <a:xfrm>
            <a:off x="457200" y="1371600"/>
            <a:ext cx="8229600" cy="4754563"/>
          </a:xfrm>
        </p:spPr>
        <p:txBody>
          <a:bodyPr/>
          <a:lstStyle>
            <a:lvl1pPr marL="514350" indent="-514350">
              <a:buClr>
                <a:srgbClr val="00B0F0"/>
              </a:buClr>
              <a:buSzPct val="100000"/>
              <a:buFont typeface="+mj-lt"/>
              <a:buAutoNum type="arabicPeriod"/>
              <a:defRPr baseline="0">
                <a:latin typeface="Verdana" panose="020B0604030504040204" pitchFamily="34" charset="0"/>
                <a:ea typeface="Verdana" panose="020B0604030504040204" pitchFamily="34" charset="0"/>
                <a:cs typeface="Verdana" panose="020B0604030504040204" pitchFamily="34"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839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_Learning_Obj">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00200"/>
            <a:ext cx="8229600" cy="4525963"/>
          </a:xfrm>
        </p:spPr>
        <p:txBody>
          <a:bodyPr/>
          <a:lstStyle>
            <a:lvl1pPr marL="514350" indent="-514350">
              <a:buClr>
                <a:srgbClr val="FF9900"/>
              </a:buClr>
              <a:buSzPct val="100000"/>
              <a:buFont typeface="+mj-lt"/>
              <a:buAutoNum type="arabicPeriod"/>
              <a:defRPr baseline="0">
                <a:latin typeface="Times New Roman" panose="02020603050405020304" pitchFamily="18" charset="0"/>
                <a:ea typeface="Verdana" panose="020B0604030504040204" pitchFamily="34" charset="0"/>
                <a:cs typeface="Times New Roman" panose="02020603050405020304"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Subtitle 2"/>
          <p:cNvSpPr>
            <a:spLocks noGrp="1"/>
          </p:cNvSpPr>
          <p:nvPr>
            <p:ph type="subTitle" idx="13" hasCustomPrompt="1"/>
          </p:nvPr>
        </p:nvSpPr>
        <p:spPr>
          <a:xfrm>
            <a:off x="457200" y="533400"/>
            <a:ext cx="8686800" cy="1066800"/>
          </a:xfrm>
        </p:spPr>
        <p:txBody>
          <a:bodyPr>
            <a:normAutofit/>
          </a:bodyPr>
          <a:lstStyle>
            <a:lvl1pPr marL="0" indent="0" algn="l">
              <a:lnSpc>
                <a:spcPts val="6800"/>
              </a:lnSpc>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LEARNING OBJECTIVES</a:t>
            </a:r>
            <a:endParaRPr lang="en-US" dirty="0"/>
          </a:p>
        </p:txBody>
      </p:sp>
      <p:sp>
        <p:nvSpPr>
          <p:cNvPr id="11" name="Subtitle 2"/>
          <p:cNvSpPr txBox="1">
            <a:spLocks/>
          </p:cNvSpPr>
          <p:nvPr userDrawn="1"/>
        </p:nvSpPr>
        <p:spPr>
          <a:xfrm>
            <a:off x="7263063" y="533400"/>
            <a:ext cx="1652337" cy="1066800"/>
          </a:xfrm>
          <a:prstGeom prst="rect">
            <a:avLst/>
          </a:prstGeom>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4400" kern="1200" baseline="0">
                <a:solidFill>
                  <a:srgbClr val="FFC0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solidFill>
                  <a:schemeClr val="tx2">
                    <a:lumMod val="60000"/>
                    <a:lumOff val="40000"/>
                  </a:schemeClr>
                </a:solidFill>
              </a:rPr>
              <a:t>&gt;&gt;&gt;</a:t>
            </a:r>
            <a:endParaRPr lang="en-US" dirty="0">
              <a:solidFill>
                <a:schemeClr val="tx2">
                  <a:lumMod val="60000"/>
                  <a:lumOff val="40000"/>
                </a:schemeClr>
              </a:solidFill>
            </a:endParaRPr>
          </a:p>
        </p:txBody>
      </p:sp>
    </p:spTree>
    <p:extLst>
      <p:ext uri="{BB962C8B-B14F-4D97-AF65-F5344CB8AC3E}">
        <p14:creationId xmlns:p14="http://schemas.microsoft.com/office/powerpoint/2010/main" val="40593933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200" b="1" baseline="0">
                <a:latin typeface="Verdana" panose="020B0604030504040204" pitchFamily="34" charset="0"/>
                <a:ea typeface="Verdana" panose="020B0604030504040204" pitchFamily="34" charset="0"/>
                <a:cs typeface="Verdana" panose="020B0604030504040204" pitchFamily="34" charset="0"/>
              </a:defRPr>
            </a:lvl1pPr>
            <a:lvl2pPr marL="914400" indent="-457200">
              <a:buClr>
                <a:schemeClr val="accent1">
                  <a:lumMod val="75000"/>
                </a:schemeClr>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3276600" y="228600"/>
            <a:ext cx="2209800" cy="1143000"/>
          </a:xfrm>
        </p:spPr>
        <p:txBody>
          <a:bodyPr>
            <a:noAutofit/>
          </a:bodyPr>
          <a:lstStyle>
            <a:lvl1pPr algn="l">
              <a:defRPr sz="4400" b="1" baseline="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CASE</a:t>
            </a:r>
            <a:endParaRPr lang="en-US" dirty="0"/>
          </a:p>
        </p:txBody>
      </p:sp>
      <p:sp>
        <p:nvSpPr>
          <p:cNvPr id="14" name="Title 1"/>
          <p:cNvSpPr txBox="1">
            <a:spLocks/>
          </p:cNvSpPr>
          <p:nvPr userDrawn="1"/>
        </p:nvSpPr>
        <p:spPr>
          <a:xfrm>
            <a:off x="457200" y="228600"/>
            <a:ext cx="3276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b="0" dirty="0" smtClean="0">
                <a:solidFill>
                  <a:schemeClr val="accent1">
                    <a:lumMod val="75000"/>
                  </a:schemeClr>
                </a:solidFill>
              </a:rPr>
              <a:t>OPENING</a:t>
            </a:r>
            <a:endParaRPr lang="en-US" b="0" dirty="0">
              <a:solidFill>
                <a:schemeClr val="accent1">
                  <a:lumMod val="75000"/>
                </a:schemeClr>
              </a:solidFill>
            </a:endParaRPr>
          </a:p>
        </p:txBody>
      </p:sp>
      <p:sp>
        <p:nvSpPr>
          <p:cNvPr id="15" name="Title 1"/>
          <p:cNvSpPr txBox="1">
            <a:spLocks/>
          </p:cNvSpPr>
          <p:nvPr userDrawn="1"/>
        </p:nvSpPr>
        <p:spPr>
          <a:xfrm>
            <a:off x="5181600" y="228600"/>
            <a:ext cx="2438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solidFill>
                  <a:srgbClr val="6600CC"/>
                </a:solidFill>
              </a:rPr>
              <a:t>&gt;</a:t>
            </a:r>
            <a:endParaRPr lang="en-US" dirty="0">
              <a:solidFill>
                <a:srgbClr val="6600CC"/>
              </a:solidFill>
            </a:endParaRPr>
          </a:p>
        </p:txBody>
      </p:sp>
    </p:spTree>
    <p:extLst>
      <p:ext uri="{BB962C8B-B14F-4D97-AF65-F5344CB8AC3E}">
        <p14:creationId xmlns:p14="http://schemas.microsoft.com/office/powerpoint/2010/main" val="385618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ts_about_bus">
    <p:spTree>
      <p:nvGrpSpPr>
        <p:cNvPr id="1" name=""/>
        <p:cNvGrpSpPr/>
        <p:nvPr/>
      </p:nvGrpSpPr>
      <p:grpSpPr>
        <a:xfrm>
          <a:off x="0" y="0"/>
          <a:ext cx="0" cy="0"/>
          <a:chOff x="0" y="0"/>
          <a:chExt cx="0" cy="0"/>
        </a:xfrm>
      </p:grpSpPr>
      <p:sp>
        <p:nvSpPr>
          <p:cNvPr id="4" name="Rectangle 3"/>
          <p:cNvSpPr/>
          <p:nvPr userDrawn="1"/>
        </p:nvSpPr>
        <p:spPr>
          <a:xfrm>
            <a:off x="0" y="1397296"/>
            <a:ext cx="9144000" cy="4927304"/>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635296"/>
            <a:ext cx="7772400" cy="990600"/>
          </a:xfrm>
        </p:spPr>
        <p:txBody>
          <a:bodyPr>
            <a:normAutofit/>
          </a:bodyPr>
          <a:lstStyle>
            <a:lvl1pPr marL="0" indent="0">
              <a:buNone/>
              <a:defRPr sz="4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ABOUT BUSINESS  0.0</a:t>
            </a:r>
            <a:endParaRPr lang="en-US" dirty="0"/>
          </a:p>
        </p:txBody>
      </p:sp>
      <p:cxnSp>
        <p:nvCxnSpPr>
          <p:cNvPr id="15" name="Straight Connector 14"/>
          <p:cNvCxnSpPr/>
          <p:nvPr userDrawn="1"/>
        </p:nvCxnSpPr>
        <p:spPr>
          <a:xfrm>
            <a:off x="0" y="1397296"/>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228600"/>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ontent Placeholder 20"/>
          <p:cNvSpPr>
            <a:spLocks noGrp="1"/>
          </p:cNvSpPr>
          <p:nvPr>
            <p:ph sz="quarter" idx="16"/>
          </p:nvPr>
        </p:nvSpPr>
        <p:spPr>
          <a:xfrm>
            <a:off x="609600" y="1828800"/>
            <a:ext cx="8001000" cy="4419600"/>
          </a:xfrm>
        </p:spPr>
        <p:txBody>
          <a:bodyPr/>
          <a:lstStyle>
            <a:lvl1pPr>
              <a:defRPr sz="3200" b="1"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71550" indent="-514350">
              <a:buClr>
                <a:srgbClr val="0000CC"/>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385948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0"/>
            <a:ext cx="1981200" cy="1524000"/>
          </a:xfrm>
        </p:spPr>
        <p:txBody>
          <a:bodyPr>
            <a:noAutofit/>
          </a:bodyPr>
          <a:lstStyle>
            <a:lvl1pPr marL="0" indent="0" algn="ctr">
              <a:buNone/>
              <a:defRPr sz="72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1447800" y="2438400"/>
            <a:ext cx="7162800" cy="38100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4564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zaxcv">
    <p:spTree>
      <p:nvGrpSpPr>
        <p:cNvPr id="1" name=""/>
        <p:cNvGrpSpPr/>
        <p:nvPr/>
      </p:nvGrpSpPr>
      <p:grpSpPr>
        <a:xfrm>
          <a:off x="0" y="0"/>
          <a:ext cx="0" cy="0"/>
          <a:chOff x="0" y="0"/>
          <a:chExt cx="0" cy="0"/>
        </a:xfrm>
      </p:grpSpPr>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3716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524000"/>
            <a:ext cx="8153400" cy="4724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4478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0400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ic Level3">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0354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lide_Level3">
    <p:spTree>
      <p:nvGrpSpPr>
        <p:cNvPr id="1" name=""/>
        <p:cNvGrpSpPr/>
        <p:nvPr/>
      </p:nvGrpSpPr>
      <p:grpSpPr>
        <a:xfrm>
          <a:off x="0" y="0"/>
          <a:ext cx="0" cy="0"/>
          <a:chOff x="0" y="0"/>
          <a:chExt cx="0" cy="0"/>
        </a:xfrm>
      </p:grpSpPr>
      <p:sp>
        <p:nvSpPr>
          <p:cNvPr id="21" name="Subtitle 2"/>
          <p:cNvSpPr>
            <a:spLocks noGrp="1"/>
          </p:cNvSpPr>
          <p:nvPr>
            <p:ph type="subTitle" idx="1"/>
          </p:nvPr>
        </p:nvSpPr>
        <p:spPr>
          <a:xfrm>
            <a:off x="457200" y="76200"/>
            <a:ext cx="8153399" cy="14478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828800"/>
            <a:ext cx="8153400" cy="48006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676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5947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692F6-6F2F-4CFD-A777-05649129AE6F}" type="datetimeFigureOut">
              <a:rPr lang="en-US" smtClean="0"/>
              <a:t>10/16/2014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92DC9-9688-4E44-A90B-C333AD8FEA09}" type="slidenum">
              <a:rPr lang="en-US" smtClean="0"/>
              <a:t>‹#›</a:t>
            </a:fld>
            <a:endParaRPr lang="en-US"/>
          </a:p>
        </p:txBody>
      </p:sp>
    </p:spTree>
    <p:extLst>
      <p:ext uri="{BB962C8B-B14F-4D97-AF65-F5344CB8AC3E}">
        <p14:creationId xmlns:p14="http://schemas.microsoft.com/office/powerpoint/2010/main" val="29186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54" r:id="rId4"/>
    <p:sldLayoutId id="2147483662" r:id="rId5"/>
    <p:sldLayoutId id="2147483663" r:id="rId6"/>
    <p:sldLayoutId id="2147483676" r:id="rId7"/>
    <p:sldLayoutId id="2147483677" r:id="rId8"/>
    <p:sldLayoutId id="2147483664" r:id="rId9"/>
    <p:sldLayoutId id="2147483678" r:id="rId10"/>
    <p:sldLayoutId id="2147483679" r:id="rId11"/>
    <p:sldLayoutId id="2147483680" r:id="rId12"/>
    <p:sldLayoutId id="2147483681" r:id="rId13"/>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4</a:t>
            </a:r>
            <a:endParaRPr lang="en-US" dirty="0"/>
          </a:p>
        </p:txBody>
      </p:sp>
      <p:sp>
        <p:nvSpPr>
          <p:cNvPr id="3" name="Subtitle 2"/>
          <p:cNvSpPr>
            <a:spLocks noGrp="1"/>
          </p:cNvSpPr>
          <p:nvPr>
            <p:ph type="subTitle" idx="1"/>
          </p:nvPr>
        </p:nvSpPr>
        <p:spPr/>
        <p:txBody>
          <a:bodyPr/>
          <a:lstStyle/>
          <a:p>
            <a:r>
              <a:rPr lang="en-US" dirty="0" smtClean="0"/>
              <a:t>Cloud </a:t>
            </a:r>
            <a:br>
              <a:rPr lang="en-US" dirty="0" smtClean="0"/>
            </a:br>
            <a:r>
              <a:rPr lang="en-US" dirty="0" smtClean="0"/>
              <a:t>Computing</a:t>
            </a:r>
            <a:endParaRPr lang="en-US" dirty="0"/>
          </a:p>
        </p:txBody>
      </p:sp>
    </p:spTree>
    <p:extLst>
      <p:ext uri="{BB962C8B-B14F-4D97-AF65-F5344CB8AC3E}">
        <p14:creationId xmlns:p14="http://schemas.microsoft.com/office/powerpoint/2010/main" val="4178708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normAutofit lnSpcReduction="10000"/>
          </a:bodyPr>
          <a:lstStyle/>
          <a:p>
            <a:r>
              <a:rPr lang="en-US" dirty="0" smtClean="0"/>
              <a:t>Amazon, whose online music store competes with Apple’s, has “moved music into it’s cloud” to solve two problems.</a:t>
            </a:r>
          </a:p>
          <a:p>
            <a:pPr lvl="1"/>
            <a:r>
              <a:rPr lang="en-US" dirty="0" smtClean="0"/>
              <a:t>Music Libraries have typically been scattered</a:t>
            </a:r>
          </a:p>
          <a:p>
            <a:pPr lvl="1"/>
            <a:r>
              <a:rPr lang="en-US" dirty="0" smtClean="0"/>
              <a:t>Amazon wants more people to buy music from its proprietary store instead of from Apple’s iTunes.</a:t>
            </a:r>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456105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Different Types of Clouds</a:t>
            </a:r>
            <a:endParaRPr lang="en-US" dirty="0"/>
          </a:p>
        </p:txBody>
      </p:sp>
      <p:sp>
        <p:nvSpPr>
          <p:cNvPr id="3" name="Text Placeholder 2"/>
          <p:cNvSpPr>
            <a:spLocks noGrp="1"/>
          </p:cNvSpPr>
          <p:nvPr>
            <p:ph type="body" sz="quarter" idx="14"/>
          </p:nvPr>
        </p:nvSpPr>
        <p:spPr/>
        <p:txBody>
          <a:bodyPr/>
          <a:lstStyle/>
          <a:p>
            <a:r>
              <a:rPr lang="en-US" dirty="0" smtClean="0"/>
              <a:t>PI4.3</a:t>
            </a:r>
            <a:endParaRPr lang="en-US" dirty="0"/>
          </a:p>
        </p:txBody>
      </p:sp>
      <p:sp>
        <p:nvSpPr>
          <p:cNvPr id="4" name="Content Placeholder 3"/>
          <p:cNvSpPr>
            <a:spLocks noGrp="1"/>
          </p:cNvSpPr>
          <p:nvPr>
            <p:ph sz="quarter" idx="15"/>
          </p:nvPr>
        </p:nvSpPr>
        <p:spPr/>
        <p:txBody>
          <a:bodyPr/>
          <a:lstStyle/>
          <a:p>
            <a:r>
              <a:rPr lang="en-US" dirty="0" smtClean="0"/>
              <a:t>Public Cloud</a:t>
            </a:r>
          </a:p>
          <a:p>
            <a:r>
              <a:rPr lang="en-US" dirty="0" smtClean="0"/>
              <a:t>Private Cloud</a:t>
            </a:r>
          </a:p>
          <a:p>
            <a:r>
              <a:rPr lang="en-US" dirty="0" smtClean="0"/>
              <a:t>Hybrid Cloud</a:t>
            </a:r>
          </a:p>
          <a:p>
            <a:r>
              <a:rPr lang="en-US" dirty="0" smtClean="0"/>
              <a:t>Vertical Cloud</a:t>
            </a:r>
          </a:p>
          <a:p>
            <a:endParaRPr lang="en-US" dirty="0"/>
          </a:p>
        </p:txBody>
      </p:sp>
    </p:spTree>
    <p:extLst>
      <p:ext uri="{BB962C8B-B14F-4D97-AF65-F5344CB8AC3E}">
        <p14:creationId xmlns:p14="http://schemas.microsoft.com/office/powerpoint/2010/main" val="310396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lnSpcReduction="10000"/>
          </a:bodyPr>
          <a:lstStyle/>
          <a:p>
            <a:r>
              <a:rPr lang="en-US" dirty="0" smtClean="0"/>
              <a:t>Public Clouds, Private Clouds, and Hybrid Clouds</a:t>
            </a:r>
            <a:endParaRPr lang="en-US" dirty="0"/>
          </a:p>
        </p:txBody>
      </p:sp>
      <p:pic>
        <p:nvPicPr>
          <p:cNvPr id="3074"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1288417" y="1524000"/>
            <a:ext cx="649096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6885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Cloud Computing Services</a:t>
            </a:r>
            <a:endParaRPr lang="en-US" dirty="0"/>
          </a:p>
        </p:txBody>
      </p:sp>
      <p:sp>
        <p:nvSpPr>
          <p:cNvPr id="3" name="Text Placeholder 2"/>
          <p:cNvSpPr>
            <a:spLocks noGrp="1"/>
          </p:cNvSpPr>
          <p:nvPr>
            <p:ph type="body" sz="quarter" idx="14"/>
          </p:nvPr>
        </p:nvSpPr>
        <p:spPr/>
        <p:txBody>
          <a:bodyPr/>
          <a:lstStyle/>
          <a:p>
            <a:r>
              <a:rPr lang="en-US" dirty="0" smtClean="0"/>
              <a:t>PI4.4</a:t>
            </a:r>
            <a:endParaRPr lang="en-US" dirty="0"/>
          </a:p>
        </p:txBody>
      </p:sp>
      <p:sp>
        <p:nvSpPr>
          <p:cNvPr id="4" name="Content Placeholder 3"/>
          <p:cNvSpPr>
            <a:spLocks noGrp="1"/>
          </p:cNvSpPr>
          <p:nvPr>
            <p:ph sz="quarter" idx="15"/>
          </p:nvPr>
        </p:nvSpPr>
        <p:spPr/>
        <p:txBody>
          <a:bodyPr/>
          <a:lstStyle/>
          <a:p>
            <a:r>
              <a:rPr lang="en-US" dirty="0" smtClean="0"/>
              <a:t>Infrastructure-as-a-Service (</a:t>
            </a:r>
            <a:r>
              <a:rPr lang="en-US" dirty="0" err="1" smtClean="0"/>
              <a:t>IaaS</a:t>
            </a:r>
            <a:r>
              <a:rPr lang="en-US" dirty="0" smtClean="0"/>
              <a:t>)</a:t>
            </a:r>
          </a:p>
          <a:p>
            <a:r>
              <a:rPr lang="en-US" dirty="0"/>
              <a:t>Platform-as-a-Service </a:t>
            </a:r>
            <a:r>
              <a:rPr lang="en-US" dirty="0" smtClean="0"/>
              <a:t>(</a:t>
            </a:r>
            <a:r>
              <a:rPr lang="en-US" dirty="0" err="1" smtClean="0"/>
              <a:t>PaaS</a:t>
            </a:r>
            <a:r>
              <a:rPr lang="en-US" dirty="0"/>
              <a:t>)</a:t>
            </a:r>
          </a:p>
          <a:p>
            <a:r>
              <a:rPr lang="en-US" dirty="0" smtClean="0"/>
              <a:t>Software-as-a-Service (SaaS</a:t>
            </a:r>
            <a:r>
              <a:rPr lang="en-US" dirty="0"/>
              <a:t>)</a:t>
            </a:r>
          </a:p>
          <a:p>
            <a:endParaRPr lang="en-US" dirty="0"/>
          </a:p>
        </p:txBody>
      </p:sp>
    </p:spTree>
    <p:extLst>
      <p:ext uri="{BB962C8B-B14F-4D97-AF65-F5344CB8AC3E}">
        <p14:creationId xmlns:p14="http://schemas.microsoft.com/office/powerpoint/2010/main" val="155549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“THE CLOUD”</a:t>
            </a:r>
            <a:endParaRPr lang="en-US" dirty="0"/>
          </a:p>
        </p:txBody>
      </p:sp>
      <p:sp>
        <p:nvSpPr>
          <p:cNvPr id="6" name="Text Placeholder 5"/>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055288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The Benefits of Cloud Computing</a:t>
            </a:r>
            <a:endParaRPr lang="en-US" dirty="0"/>
          </a:p>
        </p:txBody>
      </p:sp>
      <p:sp>
        <p:nvSpPr>
          <p:cNvPr id="3" name="Text Placeholder 2"/>
          <p:cNvSpPr>
            <a:spLocks noGrp="1"/>
          </p:cNvSpPr>
          <p:nvPr>
            <p:ph type="body" sz="quarter" idx="14"/>
          </p:nvPr>
        </p:nvSpPr>
        <p:spPr/>
        <p:txBody>
          <a:bodyPr/>
          <a:lstStyle/>
          <a:p>
            <a:r>
              <a:rPr lang="en-US" dirty="0" smtClean="0"/>
              <a:t>PI4.5</a:t>
            </a:r>
            <a:endParaRPr lang="en-US" dirty="0"/>
          </a:p>
        </p:txBody>
      </p:sp>
      <p:sp>
        <p:nvSpPr>
          <p:cNvPr id="4" name="Content Placeholder 3"/>
          <p:cNvSpPr>
            <a:spLocks noGrp="1"/>
          </p:cNvSpPr>
          <p:nvPr>
            <p:ph sz="quarter" idx="15"/>
          </p:nvPr>
        </p:nvSpPr>
        <p:spPr/>
        <p:txBody>
          <a:bodyPr>
            <a:normAutofit lnSpcReduction="10000"/>
          </a:bodyPr>
          <a:lstStyle/>
          <a:p>
            <a:r>
              <a:rPr lang="en-US" dirty="0" smtClean="0"/>
              <a:t>Benefit 1: Making Individuals More</a:t>
            </a:r>
            <a:br>
              <a:rPr lang="en-US" dirty="0" smtClean="0"/>
            </a:br>
            <a:r>
              <a:rPr lang="en-US" dirty="0" smtClean="0"/>
              <a:t>               Productive</a:t>
            </a:r>
          </a:p>
          <a:p>
            <a:r>
              <a:rPr lang="en-US" dirty="0" smtClean="0"/>
              <a:t>Benefit 2: Facilitating Collaboration</a:t>
            </a:r>
          </a:p>
          <a:p>
            <a:r>
              <a:rPr lang="en-US" dirty="0" smtClean="0"/>
              <a:t>Benefit 3: Mining Insights from</a:t>
            </a:r>
            <a:br>
              <a:rPr lang="en-US" dirty="0" smtClean="0"/>
            </a:br>
            <a:r>
              <a:rPr lang="en-US" dirty="0" smtClean="0"/>
              <a:t>               Data</a:t>
            </a:r>
          </a:p>
          <a:p>
            <a:r>
              <a:rPr lang="en-US" dirty="0" smtClean="0"/>
              <a:t>Benefit 4: Reduce Costs</a:t>
            </a:r>
          </a:p>
          <a:p>
            <a:r>
              <a:rPr lang="en-US" dirty="0" smtClean="0"/>
              <a:t>Benefit 5: Expand the Scope </a:t>
            </a:r>
            <a:br>
              <a:rPr lang="en-US" dirty="0" smtClean="0"/>
            </a:br>
            <a:r>
              <a:rPr lang="en-US" dirty="0" smtClean="0"/>
              <a:t>               of Business Operations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383832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fontScale="92500"/>
          </a:bodyPr>
          <a:lstStyle/>
          <a:p>
            <a:r>
              <a:rPr lang="en-US" dirty="0" smtClean="0"/>
              <a:t>The Benefits of Cloud Computing (Continued)</a:t>
            </a:r>
            <a:endParaRPr lang="en-US" dirty="0"/>
          </a:p>
        </p:txBody>
      </p:sp>
      <p:sp>
        <p:nvSpPr>
          <p:cNvPr id="3" name="Text Placeholder 2"/>
          <p:cNvSpPr>
            <a:spLocks noGrp="1"/>
          </p:cNvSpPr>
          <p:nvPr>
            <p:ph type="body" sz="quarter" idx="14"/>
          </p:nvPr>
        </p:nvSpPr>
        <p:spPr/>
        <p:txBody>
          <a:bodyPr/>
          <a:lstStyle/>
          <a:p>
            <a:r>
              <a:rPr lang="en-US" dirty="0" smtClean="0"/>
              <a:t>PI4.5</a:t>
            </a:r>
            <a:endParaRPr lang="en-US" dirty="0"/>
          </a:p>
        </p:txBody>
      </p:sp>
      <p:sp>
        <p:nvSpPr>
          <p:cNvPr id="4" name="Content Placeholder 3"/>
          <p:cNvSpPr>
            <a:spLocks noGrp="1"/>
          </p:cNvSpPr>
          <p:nvPr>
            <p:ph sz="quarter" idx="15"/>
          </p:nvPr>
        </p:nvSpPr>
        <p:spPr/>
        <p:txBody>
          <a:bodyPr>
            <a:normAutofit/>
          </a:bodyPr>
          <a:lstStyle/>
          <a:p>
            <a:r>
              <a:rPr lang="en-US" dirty="0" smtClean="0"/>
              <a:t>Benefit 6: Respond Quickly </a:t>
            </a:r>
            <a:br>
              <a:rPr lang="en-US" dirty="0" smtClean="0"/>
            </a:br>
            <a:r>
              <a:rPr lang="en-US" dirty="0" smtClean="0"/>
              <a:t>                to Market Changes</a:t>
            </a:r>
          </a:p>
          <a:p>
            <a:r>
              <a:rPr lang="en-US" dirty="0" smtClean="0"/>
              <a:t>Benefit 7: Customize Products </a:t>
            </a:r>
            <a:br>
              <a:rPr lang="en-US" dirty="0" smtClean="0"/>
            </a:br>
            <a:r>
              <a:rPr lang="en-US" dirty="0" smtClean="0"/>
              <a:t>                and Services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5673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Concerns and Risks with Cloud Computing</a:t>
            </a:r>
            <a:endParaRPr lang="en-US" dirty="0"/>
          </a:p>
        </p:txBody>
      </p:sp>
      <p:sp>
        <p:nvSpPr>
          <p:cNvPr id="3" name="Text Placeholder 2"/>
          <p:cNvSpPr>
            <a:spLocks noGrp="1"/>
          </p:cNvSpPr>
          <p:nvPr>
            <p:ph type="body" sz="quarter" idx="14"/>
          </p:nvPr>
        </p:nvSpPr>
        <p:spPr/>
        <p:txBody>
          <a:bodyPr/>
          <a:lstStyle/>
          <a:p>
            <a:r>
              <a:rPr lang="en-US" dirty="0" smtClean="0"/>
              <a:t>PI4.6</a:t>
            </a:r>
            <a:endParaRPr lang="en-US" dirty="0"/>
          </a:p>
        </p:txBody>
      </p:sp>
      <p:sp>
        <p:nvSpPr>
          <p:cNvPr id="4" name="Content Placeholder 3"/>
          <p:cNvSpPr>
            <a:spLocks noGrp="1"/>
          </p:cNvSpPr>
          <p:nvPr>
            <p:ph sz="quarter" idx="15"/>
          </p:nvPr>
        </p:nvSpPr>
        <p:spPr/>
        <p:txBody>
          <a:bodyPr>
            <a:normAutofit lnSpcReduction="10000"/>
          </a:bodyPr>
          <a:lstStyle/>
          <a:p>
            <a:r>
              <a:rPr lang="en-US" dirty="0" smtClean="0"/>
              <a:t>Concern 1: Legacy IT Systems</a:t>
            </a:r>
          </a:p>
          <a:p>
            <a:r>
              <a:rPr lang="en-US" dirty="0"/>
              <a:t>Concern </a:t>
            </a:r>
            <a:r>
              <a:rPr lang="en-US" dirty="0" smtClean="0"/>
              <a:t>2: Reliability</a:t>
            </a:r>
          </a:p>
          <a:p>
            <a:r>
              <a:rPr lang="en-US" dirty="0"/>
              <a:t>Concern </a:t>
            </a:r>
            <a:r>
              <a:rPr lang="en-US" dirty="0" smtClean="0"/>
              <a:t>3: Privacy</a:t>
            </a:r>
          </a:p>
          <a:p>
            <a:r>
              <a:rPr lang="en-US" dirty="0"/>
              <a:t>Concern </a:t>
            </a:r>
            <a:r>
              <a:rPr lang="en-US" dirty="0" smtClean="0"/>
              <a:t>4: Security</a:t>
            </a:r>
          </a:p>
          <a:p>
            <a:r>
              <a:rPr lang="en-US" dirty="0"/>
              <a:t>Concern </a:t>
            </a:r>
            <a:r>
              <a:rPr lang="en-US" dirty="0" smtClean="0"/>
              <a:t>5: The Regulatory and </a:t>
            </a:r>
            <a:br>
              <a:rPr lang="en-US" dirty="0" smtClean="0"/>
            </a:br>
            <a:r>
              <a:rPr lang="en-US" dirty="0" smtClean="0"/>
              <a:t>                 Legal Environment</a:t>
            </a:r>
          </a:p>
          <a:p>
            <a:r>
              <a:rPr lang="en-US" dirty="0"/>
              <a:t>Concern </a:t>
            </a:r>
            <a:r>
              <a:rPr lang="en-US" dirty="0" smtClean="0"/>
              <a:t>6: Criminal Use </a:t>
            </a:r>
            <a:br>
              <a:rPr lang="en-US" dirty="0" smtClean="0"/>
            </a:br>
            <a:r>
              <a:rPr lang="en-US" dirty="0" smtClean="0"/>
              <a:t>                 of Cloud Computing</a:t>
            </a:r>
            <a:endParaRPr lang="en-US" dirty="0"/>
          </a:p>
          <a:p>
            <a:endParaRPr lang="en-US" dirty="0"/>
          </a:p>
          <a:p>
            <a:endParaRPr lang="en-US" dirty="0"/>
          </a:p>
          <a:p>
            <a:endParaRPr lang="en-US" dirty="0"/>
          </a:p>
          <a:p>
            <a:endParaRPr lang="en-US" dirty="0" smtClean="0"/>
          </a:p>
        </p:txBody>
      </p:sp>
    </p:spTree>
    <p:extLst>
      <p:ext uri="{BB962C8B-B14F-4D97-AF65-F5344CB8AC3E}">
        <p14:creationId xmlns:p14="http://schemas.microsoft.com/office/powerpoint/2010/main" val="256041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smtClean="0"/>
              <a:t>Amazon Web Services</a:t>
            </a:r>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4080905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fontScale="92500" lnSpcReduction="20000"/>
          </a:bodyPr>
          <a:lstStyle/>
          <a:p>
            <a:r>
              <a:rPr lang="en-US" dirty="0" smtClean="0"/>
              <a:t>Web Services and Service-Oriented Architecture</a:t>
            </a:r>
            <a:endParaRPr lang="en-US" dirty="0"/>
          </a:p>
        </p:txBody>
      </p:sp>
      <p:sp>
        <p:nvSpPr>
          <p:cNvPr id="3" name="Text Placeholder 2"/>
          <p:cNvSpPr>
            <a:spLocks noGrp="1"/>
          </p:cNvSpPr>
          <p:nvPr>
            <p:ph type="body" sz="quarter" idx="14"/>
          </p:nvPr>
        </p:nvSpPr>
        <p:spPr/>
        <p:txBody>
          <a:bodyPr/>
          <a:lstStyle/>
          <a:p>
            <a:r>
              <a:rPr lang="en-US" dirty="0" smtClean="0"/>
              <a:t>PI4.7</a:t>
            </a:r>
            <a:endParaRPr lang="en-US" dirty="0"/>
          </a:p>
        </p:txBody>
      </p:sp>
      <p:sp>
        <p:nvSpPr>
          <p:cNvPr id="4" name="Content Placeholder 3"/>
          <p:cNvSpPr>
            <a:spLocks noGrp="1"/>
          </p:cNvSpPr>
          <p:nvPr>
            <p:ph sz="quarter" idx="15"/>
          </p:nvPr>
        </p:nvSpPr>
        <p:spPr/>
        <p:txBody>
          <a:bodyPr/>
          <a:lstStyle/>
          <a:p>
            <a:r>
              <a:rPr lang="en-US" dirty="0" smtClean="0"/>
              <a:t>Web services</a:t>
            </a:r>
          </a:p>
          <a:p>
            <a:r>
              <a:rPr lang="en-US" dirty="0" smtClean="0"/>
              <a:t>Benefits of Web Services</a:t>
            </a:r>
          </a:p>
          <a:p>
            <a:r>
              <a:rPr lang="en-US" dirty="0" smtClean="0"/>
              <a:t>Service-oriented Architecture</a:t>
            </a:r>
          </a:p>
          <a:p>
            <a:r>
              <a:rPr lang="en-US" dirty="0" smtClean="0"/>
              <a:t>Four Key Protocols of Web Services</a:t>
            </a:r>
          </a:p>
          <a:p>
            <a:r>
              <a:rPr lang="en-US" dirty="0" smtClean="0"/>
              <a:t>Extensible Markup Language (XML)</a:t>
            </a:r>
          </a:p>
          <a:p>
            <a:r>
              <a:rPr lang="en-US" dirty="0" smtClean="0"/>
              <a:t>Hypertext Markup Language (HTML)</a:t>
            </a:r>
          </a:p>
          <a:p>
            <a:r>
              <a:rPr lang="en-US" dirty="0" smtClean="0"/>
              <a:t>HTML5</a:t>
            </a:r>
            <a:endParaRPr lang="en-US" dirty="0"/>
          </a:p>
        </p:txBody>
      </p:sp>
    </p:spTree>
    <p:extLst>
      <p:ext uri="{BB962C8B-B14F-4D97-AF65-F5344CB8AC3E}">
        <p14:creationId xmlns:p14="http://schemas.microsoft.com/office/powerpoint/2010/main" val="1421425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lnSpcReduction="10000"/>
          </a:bodyPr>
          <a:lstStyle/>
          <a:p>
            <a:r>
              <a:rPr lang="en-US" dirty="0"/>
              <a:t>Introduction</a:t>
            </a:r>
          </a:p>
          <a:p>
            <a:r>
              <a:rPr lang="en-US" dirty="0"/>
              <a:t>What Is Cloud Computing?</a:t>
            </a:r>
          </a:p>
          <a:p>
            <a:r>
              <a:rPr lang="en-US" dirty="0"/>
              <a:t>Different Types of Clouds</a:t>
            </a:r>
          </a:p>
          <a:p>
            <a:r>
              <a:rPr lang="en-US" dirty="0"/>
              <a:t>Cloud Computing Services</a:t>
            </a:r>
          </a:p>
          <a:p>
            <a:r>
              <a:rPr lang="en-US" dirty="0"/>
              <a:t>The </a:t>
            </a:r>
            <a:r>
              <a:rPr lang="en-US" dirty="0" smtClean="0"/>
              <a:t>Benefits </a:t>
            </a:r>
            <a:r>
              <a:rPr lang="en-US" dirty="0"/>
              <a:t>of Cloud Computing</a:t>
            </a:r>
          </a:p>
          <a:p>
            <a:r>
              <a:rPr lang="en-US" dirty="0"/>
              <a:t>Concerns and Risks with Cloud Computing</a:t>
            </a:r>
          </a:p>
          <a:p>
            <a:r>
              <a:rPr lang="en-US" dirty="0"/>
              <a:t>Web Services and Service- Oriented Architecture</a:t>
            </a:r>
          </a:p>
        </p:txBody>
      </p:sp>
    </p:spTree>
    <p:extLst>
      <p:ext uri="{BB962C8B-B14F-4D97-AF65-F5344CB8AC3E}">
        <p14:creationId xmlns:p14="http://schemas.microsoft.com/office/powerpoint/2010/main" val="344231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fontScale="92500"/>
          </a:bodyPr>
          <a:lstStyle/>
          <a:p>
            <a:r>
              <a:rPr lang="en-US" dirty="0" smtClean="0"/>
              <a:t>Comparison of On-premise Software, </a:t>
            </a:r>
            <a:r>
              <a:rPr lang="en-US" dirty="0" err="1" smtClean="0"/>
              <a:t>IaaS</a:t>
            </a:r>
            <a:r>
              <a:rPr lang="en-US" dirty="0" smtClean="0"/>
              <a:t>, </a:t>
            </a:r>
            <a:r>
              <a:rPr lang="en-US" dirty="0" err="1" smtClean="0"/>
              <a:t>PaaS</a:t>
            </a:r>
            <a:r>
              <a:rPr lang="en-US" dirty="0" smtClean="0"/>
              <a:t>, &amp; SaaS</a:t>
            </a:r>
            <a:endParaRPr lang="en-US" dirty="0"/>
          </a:p>
        </p:txBody>
      </p:sp>
      <p:pic>
        <p:nvPicPr>
          <p:cNvPr id="4098"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1221262" y="1524000"/>
            <a:ext cx="6625276"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5283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Benefits of Web Services</a:t>
            </a:r>
            <a:endParaRPr lang="en-US" dirty="0"/>
          </a:p>
        </p:txBody>
      </p:sp>
      <p:sp>
        <p:nvSpPr>
          <p:cNvPr id="6" name="Content Placeholder 5"/>
          <p:cNvSpPr>
            <a:spLocks noGrp="1"/>
          </p:cNvSpPr>
          <p:nvPr>
            <p:ph sz="quarter" idx="15"/>
          </p:nvPr>
        </p:nvSpPr>
        <p:spPr/>
        <p:txBody>
          <a:bodyPr>
            <a:normAutofit lnSpcReduction="10000"/>
          </a:bodyPr>
          <a:lstStyle/>
          <a:p>
            <a:pPr marL="171450" indent="-171450"/>
            <a:r>
              <a:rPr lang="en-US" dirty="0"/>
              <a:t>The organization can utilize the existing Internet infrastructure without having to implement any new technologies.</a:t>
            </a:r>
          </a:p>
          <a:p>
            <a:pPr marL="171450" indent="-171450"/>
            <a:r>
              <a:rPr lang="en-US" dirty="0"/>
              <a:t>Organizational personnel can access remote or local data without having to understand the complexities of this process.</a:t>
            </a:r>
          </a:p>
          <a:p>
            <a:pPr marL="171450" indent="-171450"/>
            <a:r>
              <a:rPr lang="en-US" dirty="0"/>
              <a:t>The organization can create new applications quickly and easily</a:t>
            </a:r>
            <a:r>
              <a:rPr lang="en-US" dirty="0" smtClean="0"/>
              <a:t>.</a:t>
            </a:r>
            <a:endParaRPr lang="en-US" dirty="0"/>
          </a:p>
        </p:txBody>
      </p:sp>
    </p:spTree>
    <p:extLst>
      <p:ext uri="{BB962C8B-B14F-4D97-AF65-F5344CB8AC3E}">
        <p14:creationId xmlns:p14="http://schemas.microsoft.com/office/powerpoint/2010/main" val="3111904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Describe the problems that modern information technology departments face.</a:t>
            </a:r>
          </a:p>
          <a:p>
            <a:r>
              <a:rPr lang="en-US" dirty="0"/>
              <a:t>Describe the key characteristics and advantages of cloud computing.</a:t>
            </a:r>
          </a:p>
          <a:p>
            <a:r>
              <a:rPr lang="en-US" dirty="0"/>
              <a:t>Identify a use case scenario for each of the four types of clouds.</a:t>
            </a:r>
          </a:p>
          <a:p>
            <a:r>
              <a:rPr lang="en-US" dirty="0"/>
              <a:t>Explain the operational model of each of the three types of cloud services</a:t>
            </a:r>
            <a:r>
              <a:rPr lang="en-US" dirty="0" smtClean="0"/>
              <a:t>.</a:t>
            </a:r>
            <a:endParaRPr lang="en-US" dirty="0"/>
          </a:p>
        </p:txBody>
      </p:sp>
      <p:sp>
        <p:nvSpPr>
          <p:cNvPr id="5" name="Subtitle 4"/>
          <p:cNvSpPr>
            <a:spLocks noGrp="1"/>
          </p:cNvSpPr>
          <p:nvPr>
            <p:ph type="subTitle" idx="13"/>
          </p:nvPr>
        </p:nvSpPr>
        <p:spPr/>
        <p:txBody>
          <a:bodyPr/>
          <a:lstStyle/>
          <a:p>
            <a:endParaRPr lang="en-US"/>
          </a:p>
        </p:txBody>
      </p:sp>
    </p:spTree>
    <p:extLst>
      <p:ext uri="{BB962C8B-B14F-4D97-AF65-F5344CB8AC3E}">
        <p14:creationId xmlns:p14="http://schemas.microsoft.com/office/powerpoint/2010/main" val="2116013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a:buFont typeface="+mj-lt"/>
              <a:buAutoNum type="arabicPeriod" startAt="5"/>
            </a:pPr>
            <a:r>
              <a:rPr lang="en-US" dirty="0" smtClean="0"/>
              <a:t>Identify </a:t>
            </a:r>
            <a:r>
              <a:rPr lang="en-US" dirty="0"/>
              <a:t>the key </a:t>
            </a:r>
            <a:r>
              <a:rPr lang="en-US" dirty="0" smtClean="0"/>
              <a:t>benefits </a:t>
            </a:r>
            <a:r>
              <a:rPr lang="en-US" dirty="0"/>
              <a:t>of cloud computing.</a:t>
            </a:r>
          </a:p>
          <a:p>
            <a:pPr>
              <a:buAutoNum type="arabicPeriod" startAt="5"/>
            </a:pPr>
            <a:r>
              <a:rPr lang="en-US" dirty="0"/>
              <a:t>Discuss the concerns and risks associated with cloud computing.</a:t>
            </a:r>
          </a:p>
          <a:p>
            <a:pPr>
              <a:buAutoNum type="arabicPeriod" startAt="5"/>
            </a:pPr>
            <a:r>
              <a:rPr lang="en-US" dirty="0"/>
              <a:t>Explain the role of Web</a:t>
            </a:r>
          </a:p>
        </p:txBody>
      </p:sp>
      <p:sp>
        <p:nvSpPr>
          <p:cNvPr id="5" name="Subtitle 4"/>
          <p:cNvSpPr>
            <a:spLocks noGrp="1"/>
          </p:cNvSpPr>
          <p:nvPr>
            <p:ph type="subTitle" idx="13"/>
          </p:nvPr>
        </p:nvSpPr>
        <p:spPr/>
        <p:txBody>
          <a:bodyPr/>
          <a:lstStyle/>
          <a:p>
            <a:endParaRPr lang="en-US"/>
          </a:p>
        </p:txBody>
      </p:sp>
    </p:spTree>
    <p:extLst>
      <p:ext uri="{BB962C8B-B14F-4D97-AF65-F5344CB8AC3E}">
        <p14:creationId xmlns:p14="http://schemas.microsoft.com/office/powerpoint/2010/main" val="2095596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Cloud Computing Introduction</a:t>
            </a:r>
            <a:endParaRPr lang="en-US" dirty="0"/>
          </a:p>
        </p:txBody>
      </p:sp>
      <p:sp>
        <p:nvSpPr>
          <p:cNvPr id="5" name="Text Placeholder 4"/>
          <p:cNvSpPr>
            <a:spLocks noGrp="1"/>
          </p:cNvSpPr>
          <p:nvPr>
            <p:ph type="body" sz="quarter" idx="14"/>
          </p:nvPr>
        </p:nvSpPr>
        <p:spPr/>
        <p:txBody>
          <a:bodyPr/>
          <a:lstStyle/>
          <a:p>
            <a:r>
              <a:rPr lang="en-US" dirty="0" smtClean="0"/>
              <a:t>PI4.1</a:t>
            </a:r>
            <a:endParaRPr lang="en-US" dirty="0"/>
          </a:p>
        </p:txBody>
      </p:sp>
      <p:sp>
        <p:nvSpPr>
          <p:cNvPr id="6" name="Content Placeholder 5"/>
          <p:cNvSpPr>
            <a:spLocks noGrp="1"/>
          </p:cNvSpPr>
          <p:nvPr>
            <p:ph sz="quarter" idx="15"/>
          </p:nvPr>
        </p:nvSpPr>
        <p:spPr/>
        <p:txBody>
          <a:bodyPr>
            <a:normAutofit fontScale="92500"/>
          </a:bodyPr>
          <a:lstStyle/>
          <a:p>
            <a:r>
              <a:rPr lang="en-US" dirty="0" smtClean="0"/>
              <a:t>Six Stages of IT Infrastructure Evolution</a:t>
            </a:r>
          </a:p>
          <a:p>
            <a:pPr marL="914400" lvl="1" indent="-514350">
              <a:buFont typeface="+mj-lt"/>
              <a:buAutoNum type="arabicPeriod"/>
            </a:pPr>
            <a:r>
              <a:rPr lang="en-US" dirty="0" smtClean="0"/>
              <a:t>Stand-alone Mainframes</a:t>
            </a:r>
          </a:p>
          <a:p>
            <a:pPr marL="914400" lvl="1" indent="-514350">
              <a:buFont typeface="+mj-lt"/>
              <a:buAutoNum type="arabicPeriod"/>
            </a:pPr>
            <a:r>
              <a:rPr lang="en-US" dirty="0" smtClean="0"/>
              <a:t>Mainframe </a:t>
            </a:r>
            <a:r>
              <a:rPr lang="en-US" dirty="0"/>
              <a:t>&amp; Dumb </a:t>
            </a:r>
            <a:r>
              <a:rPr lang="en-US" dirty="0" smtClean="0"/>
              <a:t>Terminals</a:t>
            </a:r>
          </a:p>
          <a:p>
            <a:pPr marL="914400" lvl="1" indent="-514350">
              <a:buFont typeface="+mj-lt"/>
              <a:buAutoNum type="arabicPeriod"/>
            </a:pPr>
            <a:r>
              <a:rPr lang="en-US" dirty="0" smtClean="0"/>
              <a:t>Stand-alone </a:t>
            </a:r>
            <a:r>
              <a:rPr lang="en-US" dirty="0"/>
              <a:t>Personal </a:t>
            </a:r>
            <a:r>
              <a:rPr lang="en-US" dirty="0" smtClean="0"/>
              <a:t>Computers</a:t>
            </a:r>
          </a:p>
          <a:p>
            <a:pPr marL="914400" lvl="1" indent="-514350">
              <a:buFont typeface="+mj-lt"/>
              <a:buAutoNum type="arabicPeriod"/>
            </a:pPr>
            <a:r>
              <a:rPr lang="en-US" dirty="0" smtClean="0"/>
              <a:t>Local </a:t>
            </a:r>
            <a:r>
              <a:rPr lang="en-US" dirty="0"/>
              <a:t>Area </a:t>
            </a:r>
            <a:r>
              <a:rPr lang="en-US" dirty="0" smtClean="0"/>
              <a:t>Networks</a:t>
            </a:r>
          </a:p>
          <a:p>
            <a:pPr marL="914400" lvl="1" indent="-514350">
              <a:buFont typeface="+mj-lt"/>
              <a:buAutoNum type="arabicPeriod"/>
            </a:pPr>
            <a:r>
              <a:rPr lang="en-US" dirty="0" smtClean="0"/>
              <a:t>Enterprise Computing</a:t>
            </a:r>
          </a:p>
          <a:p>
            <a:pPr marL="914400" lvl="1" indent="-514350">
              <a:buFont typeface="+mj-lt"/>
              <a:buAutoNum type="arabicPeriod"/>
            </a:pPr>
            <a:r>
              <a:rPr lang="en-US" dirty="0" smtClean="0"/>
              <a:t>Cloud </a:t>
            </a:r>
            <a:r>
              <a:rPr lang="en-US" dirty="0"/>
              <a:t>Computing and Mobile </a:t>
            </a:r>
            <a:r>
              <a:rPr lang="en-US" dirty="0" smtClean="0"/>
              <a:t>Computing</a:t>
            </a:r>
            <a:endParaRPr lang="en-US" dirty="0"/>
          </a:p>
        </p:txBody>
      </p:sp>
    </p:spTree>
    <p:extLst>
      <p:ext uri="{BB962C8B-B14F-4D97-AF65-F5344CB8AC3E}">
        <p14:creationId xmlns:p14="http://schemas.microsoft.com/office/powerpoint/2010/main" val="133491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What is Cloud Computing?</a:t>
            </a:r>
            <a:endParaRPr lang="en-US" dirty="0"/>
          </a:p>
        </p:txBody>
      </p:sp>
      <p:sp>
        <p:nvSpPr>
          <p:cNvPr id="3" name="Text Placeholder 2"/>
          <p:cNvSpPr>
            <a:spLocks noGrp="1"/>
          </p:cNvSpPr>
          <p:nvPr>
            <p:ph type="body" sz="quarter" idx="14"/>
          </p:nvPr>
        </p:nvSpPr>
        <p:spPr/>
        <p:txBody>
          <a:bodyPr/>
          <a:lstStyle/>
          <a:p>
            <a:r>
              <a:rPr lang="en-US" dirty="0" smtClean="0"/>
              <a:t>PI4.2</a:t>
            </a:r>
            <a:endParaRPr lang="en-US" dirty="0"/>
          </a:p>
        </p:txBody>
      </p:sp>
      <p:sp>
        <p:nvSpPr>
          <p:cNvPr id="4" name="Content Placeholder 3"/>
          <p:cNvSpPr>
            <a:spLocks noGrp="1"/>
          </p:cNvSpPr>
          <p:nvPr>
            <p:ph sz="quarter" idx="15"/>
          </p:nvPr>
        </p:nvSpPr>
        <p:spPr/>
        <p:txBody>
          <a:bodyPr/>
          <a:lstStyle/>
          <a:p>
            <a:r>
              <a:rPr lang="en-US" dirty="0"/>
              <a:t>Cloud Computing</a:t>
            </a:r>
          </a:p>
          <a:p>
            <a:r>
              <a:rPr lang="en-US" dirty="0" smtClean="0"/>
              <a:t>Cloud Computing Characteristics</a:t>
            </a:r>
            <a:endParaRPr lang="en-US" dirty="0"/>
          </a:p>
        </p:txBody>
      </p:sp>
    </p:spTree>
    <p:extLst>
      <p:ext uri="{BB962C8B-B14F-4D97-AF65-F5344CB8AC3E}">
        <p14:creationId xmlns:p14="http://schemas.microsoft.com/office/powerpoint/2010/main" val="1398925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Cloud Computing Characteristics</a:t>
            </a:r>
            <a:endParaRPr lang="en-US" dirty="0"/>
          </a:p>
        </p:txBody>
      </p:sp>
      <p:sp>
        <p:nvSpPr>
          <p:cNvPr id="6" name="Content Placeholder 5"/>
          <p:cNvSpPr>
            <a:spLocks noGrp="1"/>
          </p:cNvSpPr>
          <p:nvPr>
            <p:ph sz="quarter" idx="15"/>
          </p:nvPr>
        </p:nvSpPr>
        <p:spPr/>
        <p:txBody>
          <a:bodyPr>
            <a:normAutofit fontScale="92500" lnSpcReduction="10000"/>
          </a:bodyPr>
          <a:lstStyle/>
          <a:p>
            <a:r>
              <a:rPr lang="en-US" dirty="0" smtClean="0"/>
              <a:t>Provides </a:t>
            </a:r>
            <a:r>
              <a:rPr lang="en-US" dirty="0"/>
              <a:t>On-Demand Self- </a:t>
            </a:r>
            <a:r>
              <a:rPr lang="en-US" dirty="0" smtClean="0"/>
              <a:t>Service</a:t>
            </a:r>
          </a:p>
          <a:p>
            <a:r>
              <a:rPr lang="en-US" dirty="0" smtClean="0"/>
              <a:t>Encompasses </a:t>
            </a:r>
            <a:r>
              <a:rPr lang="en-US" dirty="0"/>
              <a:t>the Characteristics of Grid </a:t>
            </a:r>
            <a:r>
              <a:rPr lang="en-US" dirty="0" smtClean="0"/>
              <a:t>Computing</a:t>
            </a:r>
          </a:p>
          <a:p>
            <a:r>
              <a:rPr lang="en-US" dirty="0" smtClean="0"/>
              <a:t>Encompasses </a:t>
            </a:r>
            <a:r>
              <a:rPr lang="en-US" dirty="0"/>
              <a:t>the Characteristics of Utility </a:t>
            </a:r>
            <a:r>
              <a:rPr lang="en-US" dirty="0" smtClean="0"/>
              <a:t>Computing</a:t>
            </a:r>
          </a:p>
          <a:p>
            <a:r>
              <a:rPr lang="en-US" dirty="0" smtClean="0"/>
              <a:t>Utilizes </a:t>
            </a:r>
            <a:r>
              <a:rPr lang="en-US" dirty="0"/>
              <a:t>Broad Network </a:t>
            </a:r>
            <a:r>
              <a:rPr lang="en-US" dirty="0" smtClean="0"/>
              <a:t>Access</a:t>
            </a:r>
          </a:p>
          <a:p>
            <a:r>
              <a:rPr lang="en-US" dirty="0" smtClean="0"/>
              <a:t>Pools </a:t>
            </a:r>
            <a:r>
              <a:rPr lang="en-US" dirty="0"/>
              <a:t>Computing </a:t>
            </a:r>
            <a:r>
              <a:rPr lang="en-US" dirty="0" smtClean="0"/>
              <a:t>Resources</a:t>
            </a:r>
          </a:p>
          <a:p>
            <a:r>
              <a:rPr lang="en-US" dirty="0" smtClean="0"/>
              <a:t>Often </a:t>
            </a:r>
            <a:r>
              <a:rPr lang="en-US" dirty="0"/>
              <a:t>Occurs on Virtualized </a:t>
            </a:r>
            <a:r>
              <a:rPr lang="en-US" dirty="0" smtClean="0"/>
              <a:t>Servers</a:t>
            </a:r>
            <a:endParaRPr lang="en-US" dirty="0"/>
          </a:p>
        </p:txBody>
      </p:sp>
    </p:spTree>
    <p:extLst>
      <p:ext uri="{BB962C8B-B14F-4D97-AF65-F5344CB8AC3E}">
        <p14:creationId xmlns:p14="http://schemas.microsoft.com/office/powerpoint/2010/main" val="3128428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Server Farms</a:t>
            </a:r>
            <a:endParaRPr lang="en-US" dirty="0"/>
          </a:p>
        </p:txBody>
      </p:sp>
      <p:pic>
        <p:nvPicPr>
          <p:cNvPr id="1026"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1676400" y="1524000"/>
            <a:ext cx="4954706"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5723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r>
              <a:rPr lang="en-US" dirty="0" smtClean="0"/>
              <a:t>Server Farms in Relation to the Internet</a:t>
            </a:r>
            <a:endParaRPr lang="en-US" dirty="0"/>
          </a:p>
        </p:txBody>
      </p:sp>
      <p:pic>
        <p:nvPicPr>
          <p:cNvPr id="2051" name="Picture 3"/>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1852967" y="1524000"/>
            <a:ext cx="5361866"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14400" y="5874873"/>
            <a:ext cx="1128835" cy="276999"/>
          </a:xfrm>
          <a:prstGeom prst="rect">
            <a:avLst/>
          </a:prstGeom>
          <a:noFill/>
        </p:spPr>
        <p:txBody>
          <a:bodyPr wrap="none" rtlCol="0">
            <a:spAutoFit/>
          </a:bodyPr>
          <a:lstStyle/>
          <a:p>
            <a:r>
              <a:rPr lang="en-US" sz="1200" dirty="0" smtClean="0">
                <a:latin typeface="Verdana" panose="020B0604030504040204" pitchFamily="34" charset="0"/>
                <a:ea typeface="Verdana" panose="020B0604030504040204" pitchFamily="34" charset="0"/>
                <a:cs typeface="Verdana" panose="020B0604030504040204" pitchFamily="34" charset="0"/>
              </a:rPr>
              <a:t>Figure PI4.2</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95388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Custom">
      <a:majorFont>
        <a:latin typeface="Georgia"/>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19106</TotalTime>
  <Words>2129</Words>
  <Application>Microsoft Office PowerPoint</Application>
  <PresentationFormat>On-screen Show (4:3)</PresentationFormat>
  <Paragraphs>146</Paragraphs>
  <Slides>21</Slides>
  <Notes>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John Kenneth Corley</dc:creator>
  <cp:lastModifiedBy>John Kenneth Corley</cp:lastModifiedBy>
  <cp:revision>461</cp:revision>
  <dcterms:created xsi:type="dcterms:W3CDTF">2013-08-07T23:49:12Z</dcterms:created>
  <dcterms:modified xsi:type="dcterms:W3CDTF">2014-10-16T18:27:41Z</dcterms:modified>
</cp:coreProperties>
</file>