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93" r:id="rId2"/>
    <p:sldId id="504" r:id="rId3"/>
    <p:sldId id="505" r:id="rId4"/>
    <p:sldId id="524" r:id="rId5"/>
    <p:sldId id="540" r:id="rId6"/>
    <p:sldId id="606" r:id="rId7"/>
    <p:sldId id="541" r:id="rId8"/>
    <p:sldId id="615" r:id="rId9"/>
    <p:sldId id="601" r:id="rId10"/>
    <p:sldId id="607" r:id="rId11"/>
    <p:sldId id="602" r:id="rId12"/>
    <p:sldId id="610" r:id="rId13"/>
    <p:sldId id="611" r:id="rId14"/>
    <p:sldId id="608" r:id="rId15"/>
    <p:sldId id="612" r:id="rId16"/>
    <p:sldId id="616" r:id="rId17"/>
    <p:sldId id="609" r:id="rId18"/>
    <p:sldId id="542" r:id="rId19"/>
    <p:sldId id="617" r:id="rId20"/>
    <p:sldId id="613" r:id="rId21"/>
    <p:sldId id="614" r:id="rId22"/>
    <p:sldId id="543" r:id="rId23"/>
    <p:sldId id="544" r:id="rId24"/>
    <p:sldId id="545" r:id="rId25"/>
    <p:sldId id="603" r:id="rId26"/>
    <p:sldId id="604" r:id="rId27"/>
    <p:sldId id="60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9900"/>
    <a:srgbClr val="000099"/>
    <a:srgbClr val="0000CC"/>
    <a:srgbClr val="9900FF"/>
    <a:srgbClr val="CC00FF"/>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86" d="100"/>
          <a:sy n="86" d="100"/>
        </p:scale>
        <p:origin x="-1890"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Intelligent systems: </a:t>
            </a:r>
            <a:r>
              <a:rPr lang="en-US" dirty="0" smtClean="0"/>
              <a:t>information systems that can make decisions by themselves. The term describes the various commercial applications of artificial intelligence (AI).</a:t>
            </a:r>
          </a:p>
          <a:p>
            <a:r>
              <a:rPr lang="en-US" b="1" dirty="0" smtClean="0"/>
              <a:t>Artificial Intelligence: </a:t>
            </a:r>
            <a:r>
              <a:rPr lang="en-US" dirty="0" smtClean="0"/>
              <a:t>behavior by a machine that, if performed by a human being, would be considered intelligent. It is a subfield of computer science that studies the thought processes of humans and re-creates the effects of those processes via machines, such as computers and robots.</a:t>
            </a:r>
          </a:p>
          <a:p>
            <a:r>
              <a:rPr lang="en-US" b="1" dirty="0" smtClean="0"/>
              <a:t>Intelligent Behavior: </a:t>
            </a:r>
            <a:r>
              <a:rPr lang="en-US" dirty="0" smtClean="0"/>
              <a:t>learning or understanding from experience, making sense of ambiguous or contradictory messages, and responding quickly and successfully to new situations.</a:t>
            </a:r>
          </a:p>
          <a:p>
            <a:r>
              <a:rPr lang="en-US" b="1" dirty="0" smtClean="0"/>
              <a:t>Algorithm: </a:t>
            </a:r>
            <a:r>
              <a:rPr lang="en-US" dirty="0" smtClean="0"/>
              <a:t>a problem-solving method expressed as a finite sequence of steps.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292562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Increased output and productivity: </a:t>
            </a:r>
            <a:r>
              <a:rPr lang="en-US" dirty="0" smtClean="0"/>
              <a:t>ESs can configure components for each custom order, increasing production capabilities.</a:t>
            </a:r>
          </a:p>
          <a:p>
            <a:r>
              <a:rPr lang="en-US" b="1" dirty="0" smtClean="0"/>
              <a:t>2. Increased quality: </a:t>
            </a:r>
            <a:r>
              <a:rPr lang="en-US" dirty="0" smtClean="0"/>
              <a:t>ESs can provide consistent advice and reduce error rates.</a:t>
            </a:r>
          </a:p>
          <a:p>
            <a:r>
              <a:rPr lang="en-US" b="1" dirty="0" smtClean="0"/>
              <a:t>3. Capture and dissemination of scarce expertise: </a:t>
            </a:r>
            <a:r>
              <a:rPr lang="en-US" dirty="0" smtClean="0"/>
              <a:t>Expertise from anywhere in the world can be obtained and used.</a:t>
            </a:r>
          </a:p>
          <a:p>
            <a:r>
              <a:rPr lang="en-US" b="1" dirty="0" smtClean="0"/>
              <a:t>4. Operation in hazardous environments:</a:t>
            </a:r>
            <a:r>
              <a:rPr lang="en-US" dirty="0" smtClean="0"/>
              <a:t> Sensors can collect information that an ES interprets, enabling human workers to avoid hot, humid, or toxic environments.</a:t>
            </a:r>
          </a:p>
          <a:p>
            <a:r>
              <a:rPr lang="en-US" b="1" dirty="0" smtClean="0"/>
              <a:t>5. Accessibility to knowledge and help desks: </a:t>
            </a:r>
            <a:r>
              <a:rPr lang="en-US" dirty="0" smtClean="0"/>
              <a:t>ESs can increase the productivity of help desk employees, or even automate this function.</a:t>
            </a:r>
          </a:p>
          <a:p>
            <a:r>
              <a:rPr lang="en-US" b="1" dirty="0" smtClean="0"/>
              <a:t>6. Reliability: </a:t>
            </a:r>
            <a:r>
              <a:rPr lang="en-US" dirty="0" smtClean="0"/>
              <a:t>ESs do not become tired or bored, call in sick, or go on strike. They consistently pay attention to details.</a:t>
            </a:r>
          </a:p>
          <a:p>
            <a:r>
              <a:rPr lang="en-US" b="1" dirty="0" smtClean="0"/>
              <a:t>7. Ability to work with incomplete or uncertain information: </a:t>
            </a:r>
            <a:r>
              <a:rPr lang="en-US" dirty="0" smtClean="0"/>
              <a:t>Even with an answer of “don’t know,” an ES can produce an answer, although it may not be a definite one.</a:t>
            </a:r>
          </a:p>
          <a:p>
            <a:r>
              <a:rPr lang="en-US" b="1" dirty="0" smtClean="0"/>
              <a:t>8. Provision of training: </a:t>
            </a:r>
            <a:r>
              <a:rPr lang="en-US" dirty="0" smtClean="0"/>
              <a:t>The explanation facility of an ES can serve as a teaching device and a knowledge base for novices.</a:t>
            </a:r>
          </a:p>
          <a:p>
            <a:r>
              <a:rPr lang="en-US" b="1" dirty="0" smtClean="0"/>
              <a:t>9. Enhancement of decision-making and problem-solving capabilities: </a:t>
            </a:r>
            <a:r>
              <a:rPr lang="en-US" dirty="0" smtClean="0"/>
              <a:t>ESs allow the integration of expert judgment into analysis (e.g., diagnosis of machine malfunction and even medical diagnosis).</a:t>
            </a:r>
          </a:p>
          <a:p>
            <a:r>
              <a:rPr lang="en-US" b="1" dirty="0" smtClean="0"/>
              <a:t>10. Decreased decision-making time: </a:t>
            </a:r>
            <a:r>
              <a:rPr lang="en-US" dirty="0" smtClean="0"/>
              <a:t>ESs usually can make faster decisions than humans working alone.</a:t>
            </a:r>
          </a:p>
          <a:p>
            <a:r>
              <a:rPr lang="en-US" b="1" dirty="0" smtClean="0"/>
              <a:t>11. Reduced downtime: </a:t>
            </a:r>
            <a:r>
              <a:rPr lang="en-US" dirty="0" smtClean="0"/>
              <a:t>ESs can quickly diagnose machine malfunctions and prescribe repairs.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15</a:t>
            </a:fld>
            <a:endParaRPr lang="en-US"/>
          </a:p>
        </p:txBody>
      </p:sp>
    </p:spTree>
    <p:extLst>
      <p:ext uri="{BB962C8B-B14F-4D97-AF65-F5344CB8AC3E}">
        <p14:creationId xmlns:p14="http://schemas.microsoft.com/office/powerpoint/2010/main" val="179996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Transferring domain expertise from human experts to the expert system can be difficult: </a:t>
            </a:r>
            <a:r>
              <a:rPr lang="en-US" dirty="0" smtClean="0"/>
              <a:t>because people cannot always explain how they know what they know. Often they are not aware of their complete reasoning process.</a:t>
            </a:r>
          </a:p>
          <a:p>
            <a:r>
              <a:rPr lang="en-US" b="1" dirty="0" smtClean="0"/>
              <a:t>Automating the reasoning process of domain experts may not be possible:  </a:t>
            </a:r>
            <a:r>
              <a:rPr lang="en-US" dirty="0" smtClean="0"/>
              <a:t>Even if the domain experts can explain their entire reasoning process, automating that process may not be possible. The process might be either too complex or too vague, or it might require too many rules.</a:t>
            </a:r>
          </a:p>
          <a:p>
            <a:r>
              <a:rPr lang="en-US" b="1" dirty="0" smtClean="0"/>
              <a:t>Potential liability from the use of expert systems. </a:t>
            </a:r>
            <a:r>
              <a:rPr lang="en-US" dirty="0" smtClean="0"/>
              <a:t>Humans make errors occasionally, but they are generally “let off the hook” if they took reasonable care and applied generally accepted methods. An organization that uses an expert system, however, may lack this legal protection if problems arise later. The usual example of this issue is medical treatment, but it can also arise if a business decision driven by an expert system harms someone financially.</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17</a:t>
            </a:fld>
            <a:endParaRPr lang="en-US"/>
          </a:p>
        </p:txBody>
      </p:sp>
    </p:spTree>
    <p:extLst>
      <p:ext uri="{BB962C8B-B14F-4D97-AF65-F5344CB8AC3E}">
        <p14:creationId xmlns:p14="http://schemas.microsoft.com/office/powerpoint/2010/main" val="172179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a:r>
          </a:p>
          <a:p>
            <a:r>
              <a:rPr lang="en-US" b="1" dirty="0" smtClean="0"/>
              <a:t>Neural Network: </a:t>
            </a:r>
            <a:r>
              <a:rPr lang="en-US" dirty="0" smtClean="0"/>
              <a:t>a system of programs and data structures that simulates the underlying functions of the biological brain. Neural networks are particularly adept at recognizing subtle, hidden, and newly emerging patterns within complex data, as well as interpreting incomplete inputs.</a:t>
            </a:r>
          </a:p>
          <a:p>
            <a:r>
              <a:rPr lang="en-US" b="1" i="1" u="none" dirty="0" smtClean="0"/>
              <a:t>Examples</a:t>
            </a:r>
            <a:r>
              <a:rPr lang="en-US" b="1" i="1" u="none" baseline="0" dirty="0" smtClean="0"/>
              <a:t> :</a:t>
            </a:r>
          </a:p>
          <a:p>
            <a:r>
              <a:rPr lang="en-US" baseline="0" dirty="0" smtClean="0"/>
              <a:t>-- </a:t>
            </a:r>
            <a:r>
              <a:rPr lang="en-US" b="1" baseline="0" dirty="0" smtClean="0"/>
              <a:t>The Bruce nuclear facility in Ontario, Canada</a:t>
            </a:r>
            <a:r>
              <a:rPr lang="en-US" b="0" baseline="0" dirty="0" smtClean="0"/>
              <a:t>: it</a:t>
            </a:r>
            <a:r>
              <a:rPr lang="en-US" baseline="0" dirty="0" smtClean="0"/>
              <a:t> has eight nuclear reactors, making it the largest facility in North America and the second largest in the world. The plant uses a neural network in its checkpoint X-ray screening system to detect weapons concealed in personal belongings. The system also identifies biologically dangerous liquids.</a:t>
            </a:r>
          </a:p>
          <a:p>
            <a:r>
              <a:rPr lang="en-US" b="1" dirty="0" smtClean="0"/>
              <a:t>-- Research into diseases: </a:t>
            </a:r>
            <a:r>
              <a:rPr lang="en-US" dirty="0" smtClean="0"/>
              <a:t>like Alzheimer’s, Parkinson’s, and epilepsy. Researchers build robots with simulated rat brains that mimic the rats’ neural activity. The researchers then can study the brain’s function and its reaction to stimuli.</a:t>
            </a:r>
          </a:p>
          <a:p>
            <a:r>
              <a:rPr lang="en-US" b="1" dirty="0" smtClean="0"/>
              <a:t>-- Investor Forecasting: </a:t>
            </a:r>
            <a:r>
              <a:rPr lang="en-US" dirty="0" smtClean="0"/>
              <a:t>forecasting the performance of stock index futures, currencies, natural gas, and oil stocks, T-bond futures, gold stocks, and other major investments.</a:t>
            </a:r>
          </a:p>
          <a:p>
            <a:r>
              <a:rPr lang="en-US" b="1" dirty="0" smtClean="0"/>
              <a:t>-- Detecting Fraud in Banking Systems: </a:t>
            </a:r>
            <a:r>
              <a:rPr lang="en-US" dirty="0" smtClean="0"/>
              <a:t>fraud detection in credit card transactions and insurance claims, fight crime, and gauge customer satisfaction.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t>
            </a:r>
          </a:p>
          <a:p>
            <a:r>
              <a:rPr lang="en-US" b="1" dirty="0" smtClean="0"/>
              <a:t>Machine Learning Systems: </a:t>
            </a:r>
            <a:r>
              <a:rPr lang="en-US" dirty="0" smtClean="0"/>
              <a:t>artificial intelligence systems that learn from data. For instance, a machine learning system can be trained on e-mail messages to learn to distinguish between spam and non-spam messages.</a:t>
            </a:r>
          </a:p>
          <a:p>
            <a:r>
              <a:rPr lang="en-US" b="1" i="1" u="none" dirty="0" smtClean="0"/>
              <a:t>Examples :</a:t>
            </a:r>
          </a:p>
          <a:p>
            <a:r>
              <a:rPr lang="en-US" b="1" dirty="0" smtClean="0"/>
              <a:t>-- Optical character recognition: </a:t>
            </a:r>
            <a:r>
              <a:rPr lang="en-US" dirty="0" smtClean="0"/>
              <a:t>Printed, handwritten characters are recognized automatically based on previous examples.</a:t>
            </a:r>
          </a:p>
          <a:p>
            <a:r>
              <a:rPr lang="en-US" b="1" dirty="0" smtClean="0"/>
              <a:t>-- Face recognition: </a:t>
            </a:r>
            <a:r>
              <a:rPr lang="en-US" dirty="0" smtClean="0"/>
              <a:t>Identify faces in images.</a:t>
            </a:r>
          </a:p>
          <a:p>
            <a:r>
              <a:rPr lang="en-US" b="1" dirty="0" smtClean="0"/>
              <a:t>-- Topic identification: </a:t>
            </a:r>
            <a:r>
              <a:rPr lang="en-US" dirty="0" smtClean="0"/>
              <a:t>Categorize news articles as to whether they are about politics, sports, entertainment, and so on.</a:t>
            </a:r>
          </a:p>
          <a:p>
            <a:r>
              <a:rPr lang="en-US" b="1" dirty="0" smtClean="0"/>
              <a:t>-- Fraud detection: </a:t>
            </a:r>
            <a:r>
              <a:rPr lang="en-US" dirty="0" smtClean="0"/>
              <a:t>Identify credit card transactions that may be fraudulent.</a:t>
            </a:r>
          </a:p>
          <a:p>
            <a:r>
              <a:rPr lang="en-US" b="1" dirty="0" smtClean="0"/>
              <a:t>-- Customer segmentation: </a:t>
            </a:r>
            <a:r>
              <a:rPr lang="en-US" dirty="0" smtClean="0"/>
              <a:t>Identify which customers may respond positively to a particular promotion.</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1615948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a:r>
          </a:p>
          <a:p>
            <a:r>
              <a:rPr lang="en-US" b="1" dirty="0" smtClean="0"/>
              <a:t>Neural Network: </a:t>
            </a:r>
            <a:r>
              <a:rPr lang="en-US" dirty="0" smtClean="0"/>
              <a:t>a system of programs and data structures that simulates the underlying functions of the biological brain. Neural networks are particularly adept at recognizing subtle, hidden, and newly emerging patterns within complex data, as well as interpreting incomplete inputs.</a:t>
            </a:r>
          </a:p>
          <a:p>
            <a:r>
              <a:rPr lang="en-US" b="1" i="1" u="none" dirty="0" smtClean="0"/>
              <a:t>Examples</a:t>
            </a:r>
            <a:r>
              <a:rPr lang="en-US" b="1" i="1" u="none" baseline="0" dirty="0" smtClean="0"/>
              <a:t> :</a:t>
            </a:r>
          </a:p>
          <a:p>
            <a:r>
              <a:rPr lang="en-US" baseline="0" dirty="0" smtClean="0"/>
              <a:t>-- </a:t>
            </a:r>
            <a:r>
              <a:rPr lang="en-US" b="1" baseline="0" dirty="0" smtClean="0"/>
              <a:t>The Bruce nuclear facility in Ontario, Canada</a:t>
            </a:r>
            <a:r>
              <a:rPr lang="en-US" b="0" baseline="0" dirty="0" smtClean="0"/>
              <a:t>: it</a:t>
            </a:r>
            <a:r>
              <a:rPr lang="en-US" baseline="0" dirty="0" smtClean="0"/>
              <a:t> has eight nuclear reactors, making it the largest facility in North America and the second largest in the world. The plant uses a neural network in its checkpoint X-ray screening system to detect weapons concealed in personal belongings. The system also identifies biologically dangerous liquids.</a:t>
            </a:r>
          </a:p>
          <a:p>
            <a:r>
              <a:rPr lang="en-US" b="1" dirty="0" smtClean="0"/>
              <a:t>-- Research into diseases: </a:t>
            </a:r>
            <a:r>
              <a:rPr lang="en-US" dirty="0" smtClean="0"/>
              <a:t>like Alzheimer’s, Parkinson’s, and epilepsy. Researchers build robots with simulated rat brains that mimic the rats’ neural activity. The researchers then can study the brain’s function and its reaction to stimuli.</a:t>
            </a:r>
          </a:p>
          <a:p>
            <a:r>
              <a:rPr lang="en-US" b="1" dirty="0" smtClean="0"/>
              <a:t>-- Investor Forecasting: </a:t>
            </a:r>
            <a:r>
              <a:rPr lang="en-US" dirty="0" smtClean="0"/>
              <a:t>forecasting the performance of stock index futures, currencies, natural gas, and oil stocks, T-bond futures, gold stocks, and other major investments.</a:t>
            </a:r>
          </a:p>
          <a:p>
            <a:r>
              <a:rPr lang="en-US" b="1" dirty="0" smtClean="0"/>
              <a:t>-- Detecting Fraud in Banking Systems: </a:t>
            </a:r>
            <a:r>
              <a:rPr lang="en-US" dirty="0" smtClean="0"/>
              <a:t>fraud detection in credit card transactions and insurance claims, fight crime, and gauge customer satisfaction.</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20</a:t>
            </a:fld>
            <a:endParaRPr lang="en-US"/>
          </a:p>
        </p:txBody>
      </p:sp>
    </p:spTree>
    <p:extLst>
      <p:ext uri="{BB962C8B-B14F-4D97-AF65-F5344CB8AC3E}">
        <p14:creationId xmlns:p14="http://schemas.microsoft.com/office/powerpoint/2010/main" val="213460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Machine Learning Systems: </a:t>
            </a:r>
            <a:r>
              <a:rPr lang="en-US" dirty="0" smtClean="0"/>
              <a:t>artificial intelligence systems that learn from data. For instance, a machine learning system can be trained on e-mail messages to learn to distinguish between spam and non-spam messages.</a:t>
            </a:r>
          </a:p>
          <a:p>
            <a:r>
              <a:rPr lang="en-US" b="1" i="1" u="none" dirty="0" smtClean="0"/>
              <a:t>Examples :</a:t>
            </a:r>
          </a:p>
          <a:p>
            <a:r>
              <a:rPr lang="en-US" b="1" dirty="0" smtClean="0"/>
              <a:t>-- Optical character recognition: </a:t>
            </a:r>
            <a:r>
              <a:rPr lang="en-US" dirty="0" smtClean="0"/>
              <a:t>Printed, handwritten characters are recognized automatically based on previous examples.</a:t>
            </a:r>
          </a:p>
          <a:p>
            <a:r>
              <a:rPr lang="en-US" b="1" dirty="0" smtClean="0"/>
              <a:t>-- Face recognition: </a:t>
            </a:r>
            <a:r>
              <a:rPr lang="en-US" dirty="0" smtClean="0"/>
              <a:t>Identify faces in images.</a:t>
            </a:r>
          </a:p>
          <a:p>
            <a:r>
              <a:rPr lang="en-US" b="1" dirty="0" smtClean="0"/>
              <a:t>-- Topic identification: </a:t>
            </a:r>
            <a:r>
              <a:rPr lang="en-US" dirty="0" smtClean="0"/>
              <a:t>Categorize news articles as to whether they are about politics, sports, entertainment, and so on.</a:t>
            </a:r>
          </a:p>
          <a:p>
            <a:r>
              <a:rPr lang="en-US" b="1" dirty="0" smtClean="0"/>
              <a:t>-- Fraud detection: </a:t>
            </a:r>
            <a:r>
              <a:rPr lang="en-US" dirty="0" smtClean="0"/>
              <a:t>Identify credit card transactions that may be fraudulent.</a:t>
            </a:r>
          </a:p>
          <a:p>
            <a:r>
              <a:rPr lang="en-US" b="1" dirty="0" smtClean="0"/>
              <a:t>-- Customer segmentation: </a:t>
            </a:r>
            <a:r>
              <a:rPr lang="en-US" dirty="0" smtClean="0"/>
              <a:t>Identify which customers may respond positively to a particular promotion.</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21</a:t>
            </a:fld>
            <a:endParaRPr lang="en-US"/>
          </a:p>
        </p:txBody>
      </p:sp>
    </p:spTree>
    <p:extLst>
      <p:ext uri="{BB962C8B-B14F-4D97-AF65-F5344CB8AC3E}">
        <p14:creationId xmlns:p14="http://schemas.microsoft.com/office/powerpoint/2010/main" val="60247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Fuzzy logic: </a:t>
            </a:r>
            <a:r>
              <a:rPr lang="en-US" dirty="0" smtClean="0"/>
              <a:t>is a branch of mathematics that deals with uncertainties by simulating the processes of human reasoning. A computer programmed to use fuzzy logic precisely defines subjective concepts that humans do not define precisely. For example, for the concept “income,” descriptive terms such as “high” and “moderate” are subjective and imprecise. Using fuzzy logic, however, a computer could define “high” incomes as those exceeding $200,000 per year, and “moderate” incomes as those ranging from $150,000 to $200,000 per year.</a:t>
            </a:r>
          </a:p>
          <a:p>
            <a:r>
              <a:rPr lang="en-US" b="1" i="1" dirty="0" smtClean="0"/>
              <a:t>Examples:</a:t>
            </a:r>
          </a:p>
          <a:p>
            <a:r>
              <a:rPr lang="en-US" dirty="0" smtClean="0"/>
              <a:t>-- Bank loan application approval</a:t>
            </a:r>
          </a:p>
          <a:p>
            <a:r>
              <a:rPr lang="en-US" dirty="0" smtClean="0"/>
              <a:t>-- Financial analysis</a:t>
            </a:r>
          </a:p>
          <a:p>
            <a:r>
              <a:rPr lang="en-US" dirty="0" smtClean="0"/>
              <a:t>-- Internet search engines (Google uses fuzzy logic to locate answers to your search terms, based on your perception of the topic as </a:t>
            </a:r>
            <a:r>
              <a:rPr lang="en-US" dirty="0" err="1" smtClean="0"/>
              <a:t>refl</a:t>
            </a:r>
            <a:r>
              <a:rPr lang="en-US" dirty="0" smtClean="0"/>
              <a:t> </a:t>
            </a:r>
            <a:r>
              <a:rPr lang="en-US" dirty="0" err="1" smtClean="0"/>
              <a:t>ected</a:t>
            </a:r>
            <a:r>
              <a:rPr lang="en-US" dirty="0" smtClean="0"/>
              <a:t> in how you phrase your query, which determines the relevance of the Web pages that Google delivers to you.</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22</a:t>
            </a:fld>
            <a:endParaRPr lang="en-US"/>
          </a:p>
        </p:txBody>
      </p:sp>
    </p:spTree>
    <p:extLst>
      <p:ext uri="{BB962C8B-B14F-4D97-AF65-F5344CB8AC3E}">
        <p14:creationId xmlns:p14="http://schemas.microsoft.com/office/powerpoint/2010/main" val="1140851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Genetic Algorithm:  </a:t>
            </a:r>
            <a:r>
              <a:rPr lang="en-US" b="0" i="0" dirty="0" smtClean="0"/>
              <a:t>mimics the evolutionary “survival-of-the-fittest” process to generate increasingly better solutions to a problem. That is, a genetic algorithm is an optimizing method that finds the combination of inputs that produces the best outputs.</a:t>
            </a:r>
          </a:p>
          <a:p>
            <a:r>
              <a:rPr lang="en-US" b="1" i="0" dirty="0" smtClean="0"/>
              <a:t>Genetic algorithms are best suited </a:t>
            </a:r>
            <a:r>
              <a:rPr lang="en-US" b="0" i="0" dirty="0" smtClean="0"/>
              <a:t>to decision-making environments in which thousands or millions of solutions are possible. Genetic algorithms can find and evaluate solutions intelligently, and they can process many more possibilities more thoroughly and quickly than a human can.</a:t>
            </a:r>
          </a:p>
          <a:p>
            <a:r>
              <a:rPr lang="en-US" b="1" i="1" u="sng" dirty="0" smtClean="0"/>
              <a:t>Three functional</a:t>
            </a:r>
            <a:r>
              <a:rPr lang="en-US" b="1" i="1" u="sng" baseline="0" dirty="0" smtClean="0"/>
              <a:t> Characteristics of Genetic Algorithms:</a:t>
            </a:r>
          </a:p>
          <a:p>
            <a:r>
              <a:rPr lang="en-US" b="1" dirty="0" smtClean="0"/>
              <a:t>Selection: </a:t>
            </a:r>
            <a:r>
              <a:rPr lang="en-US" dirty="0" smtClean="0"/>
              <a:t>(survival of the fittest) The key to selection is to give preference to better and better outcomes.</a:t>
            </a:r>
          </a:p>
          <a:p>
            <a:r>
              <a:rPr lang="en-US" b="1" dirty="0" smtClean="0"/>
              <a:t>Crossover: </a:t>
            </a:r>
            <a:r>
              <a:rPr lang="en-US" dirty="0" smtClean="0"/>
              <a:t>Combining portions of good outcomes in the hope of creating an even better outcome.</a:t>
            </a:r>
          </a:p>
          <a:p>
            <a:r>
              <a:rPr lang="en-US" b="1" dirty="0" smtClean="0"/>
              <a:t>Mutation: </a:t>
            </a:r>
            <a:r>
              <a:rPr lang="en-US" dirty="0" smtClean="0"/>
              <a:t>Randomly trying combinations and evaluating the success (or failure) of an outcome.</a:t>
            </a:r>
          </a:p>
          <a:p>
            <a:r>
              <a:rPr lang="en-US" b="1" i="1" u="sng" dirty="0" smtClean="0"/>
              <a:t>Examples</a:t>
            </a:r>
            <a:r>
              <a:rPr lang="en-US" b="1" i="1" u="sng" baseline="0" dirty="0" smtClean="0"/>
              <a:t> of Applied Genetic Algorithms:</a:t>
            </a:r>
          </a:p>
          <a:p>
            <a:r>
              <a:rPr lang="en-US" b="1" dirty="0" smtClean="0"/>
              <a:t>Boeing for Design: </a:t>
            </a:r>
            <a:r>
              <a:rPr lang="en-US" dirty="0" smtClean="0"/>
              <a:t>uses genetic algorithms to design aircraft parts such as the fan blades on its 777 jet.</a:t>
            </a:r>
          </a:p>
          <a:p>
            <a:r>
              <a:rPr lang="en-US" b="1" dirty="0" smtClean="0"/>
              <a:t>Inventory Management by Retailers: </a:t>
            </a:r>
            <a:r>
              <a:rPr lang="en-US" dirty="0" smtClean="0"/>
              <a:t>Retailers such as Marks and Spencer, a British chain with 320 stores, use genetic algorithms to manage their inventories more effectively and to optimize their store displays.</a:t>
            </a:r>
          </a:p>
          <a:p>
            <a:r>
              <a:rPr lang="en-US" b="1" dirty="0" smtClean="0"/>
              <a:t>Air </a:t>
            </a:r>
            <a:r>
              <a:rPr lang="en-US" b="1" dirty="0" err="1" smtClean="0"/>
              <a:t>Liquide</a:t>
            </a:r>
            <a:r>
              <a:rPr lang="en-US" b="1" dirty="0" smtClean="0"/>
              <a:t> to Optimize Operations: </a:t>
            </a:r>
            <a:r>
              <a:rPr lang="en-US" dirty="0" smtClean="0"/>
              <a:t>Air </a:t>
            </a:r>
            <a:r>
              <a:rPr lang="en-US" dirty="0" err="1" smtClean="0"/>
              <a:t>Liquide</a:t>
            </a:r>
            <a:r>
              <a:rPr lang="en-US" dirty="0" smtClean="0"/>
              <a:t> a producer of industrial gases, uses genetic algorithms to fi </a:t>
            </a:r>
            <a:r>
              <a:rPr lang="en-US" dirty="0" err="1" smtClean="0"/>
              <a:t>nd</a:t>
            </a:r>
            <a:r>
              <a:rPr lang="en-US" dirty="0" smtClean="0"/>
              <a:t> optimal production schedules and distribution points in its supply chain. </a:t>
            </a:r>
            <a:r>
              <a:rPr lang="en-US" dirty="0" err="1" smtClean="0"/>
              <a:t>Th</a:t>
            </a:r>
            <a:r>
              <a:rPr lang="en-US" dirty="0" smtClean="0"/>
              <a:t> e company, which has 40 plants and 8,000 client sites, must consider factors such as power prices and projections of customer demand, as well as the power costs and efficiency of each plant.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23</a:t>
            </a:fld>
            <a:endParaRPr lang="en-US"/>
          </a:p>
        </p:txBody>
      </p:sp>
    </p:spTree>
    <p:extLst>
      <p:ext uri="{BB962C8B-B14F-4D97-AF65-F5344CB8AC3E}">
        <p14:creationId xmlns:p14="http://schemas.microsoft.com/office/powerpoint/2010/main" val="2735121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Agents: </a:t>
            </a:r>
            <a:r>
              <a:rPr lang="en-US" dirty="0" smtClean="0"/>
              <a:t>search for information and display it to users. The best known information agents are buyer agents. A buyer agent, also called a shopping bot, helps customers find the products and services they need on a Web site.</a:t>
            </a:r>
          </a:p>
          <a:p>
            <a:r>
              <a:rPr lang="en-US" b="1" dirty="0" smtClean="0"/>
              <a:t>Monitoring and Surveillance Agents: </a:t>
            </a:r>
            <a:r>
              <a:rPr lang="en-US" dirty="0" smtClean="0"/>
              <a:t>Monitoring and surveillance agents, also called predictive agents, constantly observe and report on some item of interest.</a:t>
            </a:r>
          </a:p>
          <a:p>
            <a:r>
              <a:rPr lang="en-US" b="1" dirty="0" smtClean="0"/>
              <a:t>User Agents: </a:t>
            </a:r>
            <a:r>
              <a:rPr lang="en-US" dirty="0" smtClean="0"/>
              <a:t>User agents, also called personal agents, take action on your behalf.</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24</a:t>
            </a:fld>
            <a:endParaRPr lang="en-US"/>
          </a:p>
        </p:txBody>
      </p:sp>
    </p:spTree>
    <p:extLst>
      <p:ext uri="{BB962C8B-B14F-4D97-AF65-F5344CB8AC3E}">
        <p14:creationId xmlns:p14="http://schemas.microsoft.com/office/powerpoint/2010/main" val="1055766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Agents: </a:t>
            </a:r>
            <a:r>
              <a:rPr lang="en-US" dirty="0" smtClean="0"/>
              <a:t>search for information and display it to users. The best known information agents are buyer agents. A buyer agent, also called a shopping bot, helps customers find the products and services they need on a Web site.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t>Application of Information </a:t>
            </a:r>
            <a:r>
              <a:rPr lang="en-US" b="1" i="1" u="sng" baseline="0" dirty="0" smtClean="0"/>
              <a:t>Agents…</a:t>
            </a:r>
            <a:endParaRPr lang="en-US" b="1" i="1" u="sng" dirty="0" smtClean="0"/>
          </a:p>
          <a:p>
            <a:r>
              <a:rPr lang="en-US" b="1" dirty="0" smtClean="0"/>
              <a:t>Amazon.com: </a:t>
            </a:r>
            <a:r>
              <a:rPr lang="en-US" dirty="0" smtClean="0"/>
              <a:t>information agents for Amazon.com display lists of books and other products that customers might like, based on past purchases.</a:t>
            </a:r>
          </a:p>
          <a:p>
            <a:r>
              <a:rPr lang="en-US" b="1" dirty="0" smtClean="0"/>
              <a:t>Google and Ask.com: </a:t>
            </a:r>
            <a:r>
              <a:rPr lang="en-US" dirty="0" smtClean="0"/>
              <a:t>use information agents to find information, and not just when you request it. Google, for example, sends out </a:t>
            </a:r>
            <a:r>
              <a:rPr lang="en-US" dirty="0" err="1" smtClean="0"/>
              <a:t>Googlebots</a:t>
            </a:r>
            <a:r>
              <a:rPr lang="en-US" dirty="0" smtClean="0"/>
              <a:t> to surf all the Web sites in Google’s index. </a:t>
            </a:r>
            <a:r>
              <a:rPr lang="en-US" dirty="0" err="1" smtClean="0"/>
              <a:t>Th</a:t>
            </a:r>
            <a:r>
              <a:rPr lang="en-US" dirty="0" smtClean="0"/>
              <a:t> </a:t>
            </a:r>
            <a:r>
              <a:rPr lang="en-US" dirty="0" err="1" smtClean="0"/>
              <a:t>ese</a:t>
            </a:r>
            <a:r>
              <a:rPr lang="en-US" dirty="0" smtClean="0"/>
              <a:t> bots copy individual pages to Google’s repository, where Google’s soft ware indexes them. </a:t>
            </a:r>
            <a:r>
              <a:rPr lang="en-US" dirty="0" err="1" smtClean="0"/>
              <a:t>Th</a:t>
            </a:r>
            <a:r>
              <a:rPr lang="en-US" dirty="0" smtClean="0"/>
              <a:t> </a:t>
            </a:r>
            <a:r>
              <a:rPr lang="en-US" dirty="0" err="1" smtClean="0"/>
              <a:t>erefore</a:t>
            </a:r>
            <a:r>
              <a:rPr lang="en-US" dirty="0" smtClean="0"/>
              <a:t>, whenever you perform a Google search, the search engine builds a list of all the pages that have the keywords you specify, and it presents them to you in PageRank order. Google’s PageRank algorithm sorts Web pages based on the number of links on the Web that point to each page. </a:t>
            </a:r>
            <a:r>
              <a:rPr lang="en-US" dirty="0" err="1" smtClean="0"/>
              <a:t>Th</a:t>
            </a:r>
            <a:r>
              <a:rPr lang="en-US" dirty="0" smtClean="0"/>
              <a:t> at is, the more the Web links that point to a particular page, the higher that page will be on the list.</a:t>
            </a:r>
          </a:p>
          <a:p>
            <a:r>
              <a:rPr lang="en-US" b="1" dirty="0" smtClean="0"/>
              <a:t>Federal Electronic Research and Review Extraction Tool (FERRET): </a:t>
            </a:r>
            <a:r>
              <a:rPr lang="en-US" dirty="0" smtClean="0"/>
              <a:t>was developed jointly by the Census Bureau and the Bureau of Labor Statistics. You can use FERRET to find information on employment, healthcare, education, race and ethnicity, health insurance, housing, income and poverty, aging, and marriage and the family.</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25</a:t>
            </a:fld>
            <a:endParaRPr lang="en-US"/>
          </a:p>
        </p:txBody>
      </p:sp>
    </p:spTree>
    <p:extLst>
      <p:ext uri="{BB962C8B-B14F-4D97-AF65-F5344CB8AC3E}">
        <p14:creationId xmlns:p14="http://schemas.microsoft.com/office/powerpoint/2010/main" val="2059940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Monitoring and Surveillance Agents: </a:t>
            </a:r>
            <a:r>
              <a:rPr lang="en-US" dirty="0" smtClean="0"/>
              <a:t>Monitoring and surveillance agents, also called predictive agents, constantly observe and report on some item of interest.</a:t>
            </a:r>
          </a:p>
          <a:p>
            <a:endParaRPr lang="en-US" dirty="0" smtClean="0"/>
          </a:p>
          <a:p>
            <a:r>
              <a:rPr lang="en-US" b="1" i="1" u="sng" dirty="0" smtClean="0"/>
              <a:t>Application of Monitoring</a:t>
            </a:r>
            <a:r>
              <a:rPr lang="en-US" b="1" i="1" u="sng" baseline="0" dirty="0" smtClean="0"/>
              <a:t> and Surveillance Agents…</a:t>
            </a:r>
            <a:endParaRPr lang="en-US" b="1" i="1" u="sng" dirty="0" smtClean="0"/>
          </a:p>
          <a:p>
            <a:r>
              <a:rPr lang="en-US" b="1" dirty="0" smtClean="0"/>
              <a:t>Allstate, Computer Network Management: </a:t>
            </a:r>
            <a:r>
              <a:rPr lang="en-US" dirty="0" smtClean="0"/>
              <a:t>uses monitoring and surveillance agents to manage its large computer networks 24/7/365. Every five seconds, the agent measures 1,200 data points. It can predict a system crash 45 minutes before it happens. The agent also watches to detect electronic attacks early so that they can be prevented.</a:t>
            </a:r>
          </a:p>
          <a:p>
            <a:r>
              <a:rPr lang="en-US" b="1" dirty="0" smtClean="0"/>
              <a:t>Competitor Pricing Alerts: </a:t>
            </a:r>
            <a:r>
              <a:rPr lang="en-US" dirty="0" smtClean="0"/>
              <a:t>Monitoring and surveillance agents can watch your competitors and notify you of price changes and special offers.</a:t>
            </a:r>
          </a:p>
          <a:p>
            <a:r>
              <a:rPr lang="en-US" b="1" dirty="0" smtClean="0"/>
              <a:t>Stock Market Rumor Alert: </a:t>
            </a:r>
            <a:r>
              <a:rPr lang="en-US" dirty="0" smtClean="0"/>
              <a:t>Predictive agents can monitor Internet sites, discussion groups, and mailing lists for stock manipulations, insider trading, and rumors that might affect stock prices.</a:t>
            </a:r>
          </a:p>
          <a:p>
            <a:r>
              <a:rPr lang="en-US" b="1" dirty="0" smtClean="0"/>
              <a:t>Online Shopping: </a:t>
            </a:r>
            <a:r>
              <a:rPr lang="en-US" dirty="0" smtClean="0"/>
              <a:t>These agents can search Web sites for updated information on topics of your choice, such as price changes on desired products (e.g., airline tickets).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26</a:t>
            </a:fld>
            <a:endParaRPr lang="en-US"/>
          </a:p>
        </p:txBody>
      </p:sp>
    </p:spTree>
    <p:extLst>
      <p:ext uri="{BB962C8B-B14F-4D97-AF65-F5344CB8AC3E}">
        <p14:creationId xmlns:p14="http://schemas.microsoft.com/office/powerpoint/2010/main" val="214480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Natural</a:t>
            </a:r>
            <a:r>
              <a:rPr lang="en-US" b="1" baseline="0" dirty="0" smtClean="0"/>
              <a:t> Intelligence:  </a:t>
            </a:r>
            <a:r>
              <a:rPr lang="en-US" b="0" baseline="0" dirty="0" smtClean="0"/>
              <a:t>Human Intelligence</a:t>
            </a:r>
            <a:endParaRPr lang="en-US" dirty="0" smtClean="0"/>
          </a:p>
          <a:p>
            <a:r>
              <a:rPr lang="en-US" b="1" dirty="0" smtClean="0"/>
              <a:t>Artificial Intelligence (AI): </a:t>
            </a:r>
            <a:r>
              <a:rPr lang="en-US" dirty="0" smtClean="0"/>
              <a:t>behavior by a machine that, if performed by a human being, would be considered intelligent. It is a subfield of computer science that studies the thought processes of humans and re-creates the effects of those processes via machines, such as computers and robots.</a:t>
            </a:r>
          </a:p>
          <a:p>
            <a:r>
              <a:rPr lang="en-US" b="1" dirty="0" smtClean="0"/>
              <a:t>Intelligent Behavior: </a:t>
            </a:r>
            <a:r>
              <a:rPr lang="en-US" dirty="0" smtClean="0"/>
              <a:t>learning or understanding from experience, making sense of ambiguous or contradictory messages, and responding quickly and successfully to new situations.</a:t>
            </a:r>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2925628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User Agents: </a:t>
            </a:r>
            <a:r>
              <a:rPr lang="en-US" dirty="0" smtClean="0"/>
              <a:t>User agents, also called personal agents, take action on your behalf.</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t>Application of User </a:t>
            </a:r>
            <a:r>
              <a:rPr lang="en-US" b="1" i="1" u="sng" baseline="0" dirty="0" smtClean="0"/>
              <a:t>Agents…</a:t>
            </a:r>
            <a:endParaRPr lang="en-US" b="1" i="1" u="sng" dirty="0" smtClean="0"/>
          </a:p>
          <a:p>
            <a:r>
              <a:rPr lang="en-US" b="1" dirty="0" smtClean="0"/>
              <a:t>Automated e-mail management: </a:t>
            </a:r>
            <a:r>
              <a:rPr lang="en-US" dirty="0" smtClean="0"/>
              <a:t>Check your e-mail, sort it according to your priority rules, and alert you when high-value e-mails appear in your in-box.</a:t>
            </a:r>
          </a:p>
          <a:p>
            <a:r>
              <a:rPr lang="en-US" b="1" dirty="0" smtClean="0"/>
              <a:t>Automatic Online Form Completion: </a:t>
            </a:r>
            <a:r>
              <a:rPr lang="en-US" dirty="0" smtClean="0"/>
              <a:t>Automatically fill out forms on the Web for you. They will also store your information for future use.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27</a:t>
            </a:fld>
            <a:endParaRPr lang="en-US"/>
          </a:p>
        </p:txBody>
      </p:sp>
    </p:spTree>
    <p:extLst>
      <p:ext uri="{BB962C8B-B14F-4D97-AF65-F5344CB8AC3E}">
        <p14:creationId xmlns:p14="http://schemas.microsoft.com/office/powerpoint/2010/main" val="372294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187195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Knowledge acquisition: </a:t>
            </a:r>
            <a:r>
              <a:rPr lang="en-US" dirty="0" smtClean="0"/>
              <a:t>Knowledge is acquired from domain experts or from documented sources.</a:t>
            </a:r>
          </a:p>
          <a:p>
            <a:r>
              <a:rPr lang="en-US" b="1" dirty="0" smtClean="0"/>
              <a:t>2. Knowledge representation: </a:t>
            </a:r>
            <a:r>
              <a:rPr lang="en-US" dirty="0" smtClean="0"/>
              <a:t>Acquired knowledge is organized as rules or frames (object-oriented) and stored electronically in a knowledge base.</a:t>
            </a:r>
          </a:p>
          <a:p>
            <a:r>
              <a:rPr lang="en-US" b="1" dirty="0" smtClean="0"/>
              <a:t>3. Knowledge </a:t>
            </a:r>
            <a:r>
              <a:rPr lang="en-US" b="1" dirty="0" err="1" smtClean="0"/>
              <a:t>inferencing</a:t>
            </a:r>
            <a:r>
              <a:rPr lang="en-US" b="1" dirty="0" smtClean="0"/>
              <a:t>: </a:t>
            </a:r>
            <a:r>
              <a:rPr lang="en-US" dirty="0" smtClean="0"/>
              <a:t>The computer is programmed so that it can make inferences based on the stored knowledge.</a:t>
            </a:r>
          </a:p>
          <a:p>
            <a:r>
              <a:rPr lang="en-US" b="1" dirty="0" smtClean="0"/>
              <a:t>4. Knowledge transfer: </a:t>
            </a:r>
            <a:r>
              <a:rPr lang="en-US" dirty="0" smtClean="0"/>
              <a:t>The </a:t>
            </a:r>
            <a:r>
              <a:rPr lang="en-US" dirty="0" err="1" smtClean="0"/>
              <a:t>inferenced</a:t>
            </a:r>
            <a:r>
              <a:rPr lang="en-US" dirty="0" smtClean="0"/>
              <a:t> expertise is transferred to the user in the form of a recommendation.</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9</a:t>
            </a:fld>
            <a:endParaRPr lang="en-US"/>
          </a:p>
        </p:txBody>
      </p:sp>
    </p:spTree>
    <p:extLst>
      <p:ext uri="{BB962C8B-B14F-4D97-AF65-F5344CB8AC3E}">
        <p14:creationId xmlns:p14="http://schemas.microsoft.com/office/powerpoint/2010/main" val="2565062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Knowledge Base: </a:t>
            </a:r>
            <a:r>
              <a:rPr lang="en-US" dirty="0" smtClean="0"/>
              <a:t>contains knowledge necessary for understanding, formulating, and solving problems. It comprises two basic elements: (1) facts, such as the problem situation, and (2) rules that direct the use of knowledge to solve specific problems in a particular domain.</a:t>
            </a:r>
          </a:p>
          <a:p>
            <a:r>
              <a:rPr lang="en-US" b="1" dirty="0" smtClean="0"/>
              <a:t>Inference Engine: </a:t>
            </a:r>
            <a:r>
              <a:rPr lang="en-US" dirty="0" smtClean="0"/>
              <a:t>a computer program that provides a methodology for reasoning and formulating conclusions. It enables the system to make inferences based on the stored knowledge. It is considered the “brain” of the ES.</a:t>
            </a:r>
          </a:p>
          <a:p>
            <a:r>
              <a:rPr lang="en-US" b="1" dirty="0" smtClean="0"/>
              <a:t>User Interface: </a:t>
            </a:r>
            <a:r>
              <a:rPr lang="en-US" dirty="0" smtClean="0"/>
              <a:t>enables users to communicate with the computer. Communication is carried out in a natural language, usually a question-and-answer format, and in some cases is supplemented by graphics. Dialogue between the user and the computer triggers the inference engine to match the problem symptoms with the knowledge contained in the knowledge base and then generate advice.</a:t>
            </a:r>
          </a:p>
          <a:p>
            <a:r>
              <a:rPr lang="en-US" b="1" dirty="0" smtClean="0"/>
              <a:t>Blackboard: </a:t>
            </a:r>
            <a:r>
              <a:rPr lang="en-US" dirty="0" smtClean="0"/>
              <a:t>is an area of working memory set aside for the description of a current problem, as specified by the input data. Thus, it is a kind of database.</a:t>
            </a:r>
          </a:p>
          <a:p>
            <a:r>
              <a:rPr lang="en-US" b="1" dirty="0" smtClean="0"/>
              <a:t>Explanation Subsystem (or justifier): </a:t>
            </a:r>
            <a:r>
              <a:rPr lang="en-US" dirty="0" smtClean="0"/>
              <a:t>explains ES recommendations  and interactively answers questions such as the following: Why did the ES ask a certain question? How did the ES reach a particular conclusion? What is the plan to reach the solution? This type of evaluation is necessary in computerized learning as well so that the program can be improved by analyzing the reasons for its success or failure. This component is currently being developed in experimental systems and is not available for commercial applications at the present time.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330467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Interpretation: </a:t>
            </a:r>
            <a:r>
              <a:rPr lang="en-US" dirty="0" smtClean="0"/>
              <a:t>Inferring situation descriptions from observations</a:t>
            </a:r>
          </a:p>
          <a:p>
            <a:r>
              <a:rPr lang="en-US" b="1" dirty="0" smtClean="0"/>
              <a:t>2. Prediction: </a:t>
            </a:r>
            <a:r>
              <a:rPr lang="en-US" dirty="0" smtClean="0"/>
              <a:t>Inferring likely consequences of given situations</a:t>
            </a:r>
          </a:p>
          <a:p>
            <a:r>
              <a:rPr lang="en-US" b="1" dirty="0" smtClean="0"/>
              <a:t>3. Diagnosis: </a:t>
            </a:r>
            <a:r>
              <a:rPr lang="en-US" dirty="0" smtClean="0"/>
              <a:t>Inferring system malfunctions from observations</a:t>
            </a:r>
          </a:p>
          <a:p>
            <a:r>
              <a:rPr lang="en-US" b="1" dirty="0" smtClean="0"/>
              <a:t>4. Design: </a:t>
            </a:r>
            <a:r>
              <a:rPr lang="en-US" dirty="0" smtClean="0"/>
              <a:t>Configuring objects under constraints</a:t>
            </a:r>
          </a:p>
          <a:p>
            <a:r>
              <a:rPr lang="en-US" b="1" dirty="0" smtClean="0"/>
              <a:t>5. Planning: </a:t>
            </a:r>
            <a:r>
              <a:rPr lang="en-US" dirty="0" smtClean="0"/>
              <a:t>Developing plans to achieve goal(s)</a:t>
            </a:r>
          </a:p>
          <a:p>
            <a:r>
              <a:rPr lang="en-US" b="1" dirty="0" smtClean="0"/>
              <a:t>6. Monitoring: </a:t>
            </a:r>
            <a:r>
              <a:rPr lang="en-US" dirty="0" smtClean="0"/>
              <a:t>Comparing observations to plans, flagging exceptions</a:t>
            </a:r>
          </a:p>
          <a:p>
            <a:r>
              <a:rPr lang="en-US" b="1" dirty="0" smtClean="0"/>
              <a:t>7. Debugging: </a:t>
            </a:r>
            <a:r>
              <a:rPr lang="en-US" dirty="0" smtClean="0"/>
              <a:t>Prescribing remedies for malfunctions</a:t>
            </a:r>
          </a:p>
          <a:p>
            <a:r>
              <a:rPr lang="en-US" b="1" dirty="0" smtClean="0"/>
              <a:t>8. Repair: </a:t>
            </a:r>
            <a:r>
              <a:rPr lang="en-US" dirty="0" smtClean="0"/>
              <a:t>Executing a plan to administer a prescribed remedy</a:t>
            </a:r>
          </a:p>
          <a:p>
            <a:r>
              <a:rPr lang="en-US" b="1" dirty="0" smtClean="0"/>
              <a:t>9. Instruction: </a:t>
            </a:r>
            <a:r>
              <a:rPr lang="en-US" dirty="0" smtClean="0"/>
              <a:t>Diagnosing, debugging, and correcting student performance</a:t>
            </a:r>
          </a:p>
          <a:p>
            <a:r>
              <a:rPr lang="en-US" b="1" dirty="0" smtClean="0"/>
              <a:t>10. Control: </a:t>
            </a:r>
            <a:r>
              <a:rPr lang="en-US" dirty="0" smtClean="0"/>
              <a:t>Interpreting, predicting, repairing, and monitoring systems behavior</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60909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Interpretation: </a:t>
            </a:r>
            <a:r>
              <a:rPr lang="en-US" dirty="0" smtClean="0"/>
              <a:t>Inferring situation descriptions from observations</a:t>
            </a:r>
          </a:p>
          <a:p>
            <a:r>
              <a:rPr lang="en-US" b="1" dirty="0" smtClean="0"/>
              <a:t>2. Prediction: </a:t>
            </a:r>
            <a:r>
              <a:rPr lang="en-US" dirty="0" smtClean="0"/>
              <a:t>Inferring likely consequences of given situations</a:t>
            </a:r>
          </a:p>
          <a:p>
            <a:r>
              <a:rPr lang="en-US" b="1" dirty="0" smtClean="0"/>
              <a:t>3. Diagnosis: </a:t>
            </a:r>
            <a:r>
              <a:rPr lang="en-US" dirty="0" smtClean="0"/>
              <a:t>Inferring system malfunctions from observations</a:t>
            </a:r>
          </a:p>
          <a:p>
            <a:r>
              <a:rPr lang="en-US" b="1" dirty="0" smtClean="0"/>
              <a:t>4. Design: </a:t>
            </a:r>
            <a:r>
              <a:rPr lang="en-US" dirty="0" smtClean="0"/>
              <a:t>Configuring objects under constraints</a:t>
            </a:r>
          </a:p>
          <a:p>
            <a:r>
              <a:rPr lang="en-US" b="1" dirty="0" smtClean="0"/>
              <a:t>5. Planning: </a:t>
            </a:r>
            <a:r>
              <a:rPr lang="en-US" dirty="0" smtClean="0"/>
              <a:t>Developing plans to achieve goal(s)</a:t>
            </a:r>
          </a:p>
          <a:p>
            <a:r>
              <a:rPr lang="en-US" b="1" dirty="0" smtClean="0"/>
              <a:t>6. Monitoring: </a:t>
            </a:r>
            <a:r>
              <a:rPr lang="en-US" dirty="0" smtClean="0"/>
              <a:t>Comparing observations to plans, flagging exceptions</a:t>
            </a:r>
          </a:p>
          <a:p>
            <a:r>
              <a:rPr lang="en-US" b="1" dirty="0" smtClean="0"/>
              <a:t>7. Debugging: </a:t>
            </a:r>
            <a:r>
              <a:rPr lang="en-US" dirty="0" smtClean="0"/>
              <a:t>Prescribing remedies for malfunctions</a:t>
            </a:r>
          </a:p>
          <a:p>
            <a:r>
              <a:rPr lang="en-US" b="1" dirty="0" smtClean="0"/>
              <a:t>8. Repair: </a:t>
            </a:r>
            <a:r>
              <a:rPr lang="en-US" dirty="0" smtClean="0"/>
              <a:t>Executing a plan to administer a prescribed remedy</a:t>
            </a:r>
          </a:p>
          <a:p>
            <a:r>
              <a:rPr lang="en-US" b="1" dirty="0" smtClean="0"/>
              <a:t>9. Instruction: </a:t>
            </a:r>
            <a:r>
              <a:rPr lang="en-US" dirty="0" smtClean="0"/>
              <a:t>Diagnosing, debugging, and correcting student performance</a:t>
            </a:r>
          </a:p>
          <a:p>
            <a:r>
              <a:rPr lang="en-US" b="1" dirty="0" smtClean="0"/>
              <a:t>10. Control: </a:t>
            </a:r>
            <a:r>
              <a:rPr lang="en-US" dirty="0" smtClean="0"/>
              <a:t>Interpreting, predicting, repairing, and monitoring systems behavior</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12</a:t>
            </a:fld>
            <a:endParaRPr lang="en-US"/>
          </a:p>
        </p:txBody>
      </p:sp>
    </p:spTree>
    <p:extLst>
      <p:ext uri="{BB962C8B-B14F-4D97-AF65-F5344CB8AC3E}">
        <p14:creationId xmlns:p14="http://schemas.microsoft.com/office/powerpoint/2010/main" val="609097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Increased output and productivity: </a:t>
            </a:r>
            <a:r>
              <a:rPr lang="en-US" dirty="0" smtClean="0"/>
              <a:t>ESs can configure components for each custom order, increasing production capabilities.</a:t>
            </a:r>
          </a:p>
          <a:p>
            <a:r>
              <a:rPr lang="en-US" b="1" dirty="0" smtClean="0"/>
              <a:t>2. Increased quality: </a:t>
            </a:r>
            <a:r>
              <a:rPr lang="en-US" dirty="0" smtClean="0"/>
              <a:t>ESs can provide consistent advice and reduce error rates.</a:t>
            </a:r>
          </a:p>
          <a:p>
            <a:r>
              <a:rPr lang="en-US" b="1" dirty="0" smtClean="0"/>
              <a:t>3. Capture and dissemination of scarce expertise: </a:t>
            </a:r>
            <a:r>
              <a:rPr lang="en-US" dirty="0" smtClean="0"/>
              <a:t>Expertise from anywhere in the world can be obtained and used.</a:t>
            </a:r>
          </a:p>
          <a:p>
            <a:r>
              <a:rPr lang="en-US" b="1" dirty="0" smtClean="0"/>
              <a:t>4. Operation in hazardous environments:</a:t>
            </a:r>
            <a:r>
              <a:rPr lang="en-US" dirty="0" smtClean="0"/>
              <a:t> Sensors can collect information that an ES interprets, enabling human workers to avoid hot, humid, or toxic environments.</a:t>
            </a:r>
          </a:p>
          <a:p>
            <a:r>
              <a:rPr lang="en-US" b="1" dirty="0" smtClean="0"/>
              <a:t>5. Accessibility to knowledge and help desks: </a:t>
            </a:r>
            <a:r>
              <a:rPr lang="en-US" dirty="0" smtClean="0"/>
              <a:t>ESs can increase the productivity of help desk employees, or even automate this function.</a:t>
            </a:r>
          </a:p>
          <a:p>
            <a:r>
              <a:rPr lang="en-US" b="1" dirty="0" smtClean="0"/>
              <a:t>6. Reliability: </a:t>
            </a:r>
            <a:r>
              <a:rPr lang="en-US" dirty="0" smtClean="0"/>
              <a:t>ESs do not become tired or bored, call in sick, or go on strike. They consistently pay attention to details.</a:t>
            </a:r>
          </a:p>
          <a:p>
            <a:r>
              <a:rPr lang="en-US" b="1" dirty="0" smtClean="0"/>
              <a:t>7. Ability to work with incomplete or uncertain information: </a:t>
            </a:r>
            <a:r>
              <a:rPr lang="en-US" dirty="0" smtClean="0"/>
              <a:t>Even with an answer of “don’t know,” an ES can produce an answer, although it may not be a definite one.</a:t>
            </a:r>
          </a:p>
          <a:p>
            <a:r>
              <a:rPr lang="en-US" b="1" dirty="0" smtClean="0"/>
              <a:t>8. Provision of training: </a:t>
            </a:r>
            <a:r>
              <a:rPr lang="en-US" dirty="0" smtClean="0"/>
              <a:t>The explanation facility of an ES can serve as a teaching device and a knowledge base for novices.</a:t>
            </a:r>
          </a:p>
          <a:p>
            <a:r>
              <a:rPr lang="en-US" b="1" dirty="0" smtClean="0"/>
              <a:t>9. Enhancement of decision-making and problem-solving capabilities: </a:t>
            </a:r>
            <a:r>
              <a:rPr lang="en-US" dirty="0" smtClean="0"/>
              <a:t>ESs allow the integration of expert judgment into analysis (e.g., diagnosis of machine malfunction and even medical diagnosis).</a:t>
            </a:r>
          </a:p>
          <a:p>
            <a:r>
              <a:rPr lang="en-US" b="1" dirty="0" smtClean="0"/>
              <a:t>10. Decreased decision-making time: </a:t>
            </a:r>
            <a:r>
              <a:rPr lang="en-US" dirty="0" smtClean="0"/>
              <a:t>ESs usually can make faster decisions than humans working alone.</a:t>
            </a:r>
          </a:p>
          <a:p>
            <a:r>
              <a:rPr lang="en-US" b="1" dirty="0" smtClean="0"/>
              <a:t>11. Reduced downtime: </a:t>
            </a:r>
            <a:r>
              <a:rPr lang="en-US" dirty="0" smtClean="0"/>
              <a:t>ESs can quickly diagnose machine malfunctions and prescribe repairs.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13</a:t>
            </a:fld>
            <a:endParaRPr lang="en-US"/>
          </a:p>
        </p:txBody>
      </p:sp>
    </p:spTree>
    <p:extLst>
      <p:ext uri="{BB962C8B-B14F-4D97-AF65-F5344CB8AC3E}">
        <p14:creationId xmlns:p14="http://schemas.microsoft.com/office/powerpoint/2010/main" val="179996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Increased output and productivity: </a:t>
            </a:r>
            <a:r>
              <a:rPr lang="en-US" dirty="0" smtClean="0"/>
              <a:t>ESs can configure components for each custom order, increasing production capabilities.</a:t>
            </a:r>
          </a:p>
          <a:p>
            <a:r>
              <a:rPr lang="en-US" b="1" dirty="0" smtClean="0"/>
              <a:t>2. Increased quality: </a:t>
            </a:r>
            <a:r>
              <a:rPr lang="en-US" dirty="0" smtClean="0"/>
              <a:t>ESs can provide consistent advice and reduce error rates.</a:t>
            </a:r>
          </a:p>
          <a:p>
            <a:r>
              <a:rPr lang="en-US" b="1" dirty="0" smtClean="0"/>
              <a:t>3. Capture and dissemination of scarce expertise: </a:t>
            </a:r>
            <a:r>
              <a:rPr lang="en-US" dirty="0" smtClean="0"/>
              <a:t>Expertise from anywhere in the world can be obtained and used.</a:t>
            </a:r>
          </a:p>
          <a:p>
            <a:r>
              <a:rPr lang="en-US" b="1" dirty="0" smtClean="0"/>
              <a:t>4. Operation in hazardous environments:</a:t>
            </a:r>
            <a:r>
              <a:rPr lang="en-US" dirty="0" smtClean="0"/>
              <a:t> Sensors can collect information that an ES interprets, enabling human workers to avoid hot, humid, or toxic environments.</a:t>
            </a:r>
          </a:p>
          <a:p>
            <a:r>
              <a:rPr lang="en-US" b="1" dirty="0" smtClean="0"/>
              <a:t>5. Accessibility to knowledge and help desks: </a:t>
            </a:r>
            <a:r>
              <a:rPr lang="en-US" dirty="0" smtClean="0"/>
              <a:t>ESs can increase the productivity of help desk employees, or even automate this function.</a:t>
            </a:r>
          </a:p>
          <a:p>
            <a:r>
              <a:rPr lang="en-US" b="1" dirty="0" smtClean="0"/>
              <a:t>6. Reliability: </a:t>
            </a:r>
            <a:r>
              <a:rPr lang="en-US" dirty="0" smtClean="0"/>
              <a:t>ESs do not become tired or bored, call in sick, or go on strike. They consistently pay attention to details.</a:t>
            </a:r>
          </a:p>
          <a:p>
            <a:r>
              <a:rPr lang="en-US" b="1" dirty="0" smtClean="0"/>
              <a:t>7. Ability to work with incomplete or uncertain information: </a:t>
            </a:r>
            <a:r>
              <a:rPr lang="en-US" dirty="0" smtClean="0"/>
              <a:t>Even with an answer of “don’t know,” an ES can produce an answer, although it may not be a definite one.</a:t>
            </a:r>
          </a:p>
          <a:p>
            <a:r>
              <a:rPr lang="en-US" b="1" dirty="0" smtClean="0"/>
              <a:t>8. Provision of training: </a:t>
            </a:r>
            <a:r>
              <a:rPr lang="en-US" dirty="0" smtClean="0"/>
              <a:t>The explanation facility of an ES can serve as a teaching device and a knowledge base for novices.</a:t>
            </a:r>
          </a:p>
          <a:p>
            <a:r>
              <a:rPr lang="en-US" b="1" dirty="0" smtClean="0"/>
              <a:t>9. Enhancement of decision-making and problem-solving capabilities: </a:t>
            </a:r>
            <a:r>
              <a:rPr lang="en-US" dirty="0" smtClean="0"/>
              <a:t>ESs allow the integration of expert judgment into analysis (e.g., diagnosis of machine malfunction and even medical diagnosis).</a:t>
            </a:r>
          </a:p>
          <a:p>
            <a:r>
              <a:rPr lang="en-US" b="1" dirty="0" smtClean="0"/>
              <a:t>10. Decreased decision-making time: </a:t>
            </a:r>
            <a:r>
              <a:rPr lang="en-US" dirty="0" smtClean="0"/>
              <a:t>ESs usually can make faster decisions than humans working alone.</a:t>
            </a:r>
          </a:p>
          <a:p>
            <a:r>
              <a:rPr lang="en-US" b="1" dirty="0" smtClean="0"/>
              <a:t>11. Reduced downtime: </a:t>
            </a:r>
            <a:r>
              <a:rPr lang="en-US" dirty="0" smtClean="0"/>
              <a:t>ESs can quickly diagnose machine malfunctions and prescribe repairs.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14</a:t>
            </a:fld>
            <a:endParaRPr lang="en-US"/>
          </a:p>
        </p:txBody>
      </p:sp>
    </p:spTree>
    <p:extLst>
      <p:ext uri="{BB962C8B-B14F-4D97-AF65-F5344CB8AC3E}">
        <p14:creationId xmlns:p14="http://schemas.microsoft.com/office/powerpoint/2010/main" val="1799961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447800" y="2438400"/>
            <a:ext cx="7162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64" r:id="rId9"/>
    <p:sldLayoutId id="2147483678" r:id="rId10"/>
    <p:sldLayoutId id="2147483679" r:id="rId11"/>
    <p:sldLayoutId id="2147483680" r:id="rId12"/>
    <p:sldLayoutId id="2147483681" r:id="rId13"/>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5</a:t>
            </a:r>
            <a:endParaRPr lang="en-US" dirty="0"/>
          </a:p>
        </p:txBody>
      </p:sp>
      <p:sp>
        <p:nvSpPr>
          <p:cNvPr id="3" name="Subtitle 2"/>
          <p:cNvSpPr>
            <a:spLocks noGrp="1"/>
          </p:cNvSpPr>
          <p:nvPr>
            <p:ph type="subTitle" idx="1"/>
          </p:nvPr>
        </p:nvSpPr>
        <p:spPr/>
        <p:txBody>
          <a:bodyPr/>
          <a:lstStyle/>
          <a:p>
            <a:r>
              <a:rPr lang="en-US" dirty="0" smtClean="0"/>
              <a:t>Intelligent </a:t>
            </a:r>
            <a:br>
              <a:rPr lang="en-US" dirty="0" smtClean="0"/>
            </a:br>
            <a:r>
              <a:rPr lang="en-US" dirty="0" smtClean="0"/>
              <a:t>Systems</a:t>
            </a:r>
            <a:endParaRPr lang="en-US" dirty="0"/>
          </a:p>
        </p:txBody>
      </p:sp>
    </p:spTree>
    <p:extLst>
      <p:ext uri="{BB962C8B-B14F-4D97-AF65-F5344CB8AC3E}">
        <p14:creationId xmlns:p14="http://schemas.microsoft.com/office/powerpoint/2010/main" val="66183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Components of Expert Systems (ES)</a:t>
            </a:r>
            <a:endParaRPr lang="en-US" dirty="0"/>
          </a:p>
        </p:txBody>
      </p:sp>
      <p:sp>
        <p:nvSpPr>
          <p:cNvPr id="6" name="Content Placeholder 5"/>
          <p:cNvSpPr>
            <a:spLocks noGrp="1"/>
          </p:cNvSpPr>
          <p:nvPr>
            <p:ph sz="quarter" idx="15"/>
          </p:nvPr>
        </p:nvSpPr>
        <p:spPr/>
        <p:txBody>
          <a:bodyPr/>
          <a:lstStyle/>
          <a:p>
            <a:r>
              <a:rPr lang="en-US" dirty="0" smtClean="0"/>
              <a:t>Knowledge Base</a:t>
            </a:r>
          </a:p>
          <a:p>
            <a:r>
              <a:rPr lang="en-US" dirty="0" smtClean="0"/>
              <a:t>Inference Engine</a:t>
            </a:r>
          </a:p>
          <a:p>
            <a:r>
              <a:rPr lang="en-US" dirty="0" smtClean="0"/>
              <a:t>User Interface</a:t>
            </a:r>
          </a:p>
          <a:p>
            <a:r>
              <a:rPr lang="en-US" dirty="0" smtClean="0"/>
              <a:t>Blackboard (workspace)</a:t>
            </a:r>
          </a:p>
          <a:p>
            <a:r>
              <a:rPr lang="en-US" dirty="0" smtClean="0"/>
              <a:t>Explanation Subsystem (justifier)</a:t>
            </a:r>
            <a:endParaRPr lang="en-US" dirty="0"/>
          </a:p>
        </p:txBody>
      </p:sp>
    </p:spTree>
    <p:extLst>
      <p:ext uri="{BB962C8B-B14F-4D97-AF65-F5344CB8AC3E}">
        <p14:creationId xmlns:p14="http://schemas.microsoft.com/office/powerpoint/2010/main" val="321063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Application of Expert Systems (ES)</a:t>
            </a:r>
            <a:endParaRPr lang="en-US" dirty="0"/>
          </a:p>
        </p:txBody>
      </p:sp>
      <p:sp>
        <p:nvSpPr>
          <p:cNvPr id="3" name="Content Placeholder 2"/>
          <p:cNvSpPr>
            <a:spLocks noGrp="1"/>
          </p:cNvSpPr>
          <p:nvPr>
            <p:ph sz="quarter" idx="15"/>
          </p:nvPr>
        </p:nvSpPr>
        <p:spPr>
          <a:xfrm>
            <a:off x="609600" y="2057400"/>
            <a:ext cx="8001000" cy="4191000"/>
          </a:xfrm>
        </p:spPr>
        <p:txBody>
          <a:bodyPr>
            <a:normAutofit/>
          </a:bodyPr>
          <a:lstStyle/>
          <a:p>
            <a:pPr marL="0" indent="0">
              <a:buNone/>
            </a:pPr>
            <a:r>
              <a:rPr lang="en-US" b="1" dirty="0" smtClean="0"/>
              <a:t>Ten Generic Categories of ES’s</a:t>
            </a:r>
          </a:p>
          <a:p>
            <a:pPr marL="914400" lvl="1" indent="-514350">
              <a:buFont typeface="+mj-lt"/>
              <a:buAutoNum type="arabicPeriod"/>
            </a:pPr>
            <a:r>
              <a:rPr lang="en-US" dirty="0" smtClean="0"/>
              <a:t>Interpretation</a:t>
            </a:r>
          </a:p>
          <a:p>
            <a:pPr marL="914400" lvl="1" indent="-514350">
              <a:buFont typeface="+mj-lt"/>
              <a:buAutoNum type="arabicPeriod"/>
            </a:pPr>
            <a:r>
              <a:rPr lang="en-US" dirty="0" smtClean="0"/>
              <a:t>Prediction</a:t>
            </a:r>
          </a:p>
          <a:p>
            <a:pPr marL="914400" lvl="1" indent="-514350">
              <a:buFont typeface="+mj-lt"/>
              <a:buAutoNum type="arabicPeriod"/>
            </a:pPr>
            <a:r>
              <a:rPr lang="en-US" dirty="0" smtClean="0"/>
              <a:t>Diagnosis</a:t>
            </a:r>
          </a:p>
          <a:p>
            <a:pPr marL="914400" lvl="1" indent="-514350">
              <a:buFont typeface="+mj-lt"/>
              <a:buAutoNum type="arabicPeriod"/>
            </a:pPr>
            <a:r>
              <a:rPr lang="en-US" dirty="0" smtClean="0"/>
              <a:t>Design</a:t>
            </a:r>
          </a:p>
          <a:p>
            <a:pPr marL="914400" lvl="1" indent="-514350">
              <a:buFont typeface="+mj-lt"/>
              <a:buAutoNum type="arabicPeriod"/>
            </a:pPr>
            <a:r>
              <a:rPr lang="en-US" dirty="0" smtClean="0"/>
              <a:t>Planning</a:t>
            </a:r>
          </a:p>
          <a:p>
            <a:pPr marL="914400" lvl="1" indent="-514350">
              <a:buFont typeface="+mj-lt"/>
              <a:buAutoNum type="arabicPeriod"/>
            </a:pPr>
            <a:r>
              <a:rPr lang="en-US" dirty="0" smtClean="0"/>
              <a:t>Monitoring</a:t>
            </a:r>
          </a:p>
        </p:txBody>
      </p:sp>
    </p:spTree>
    <p:extLst>
      <p:ext uri="{BB962C8B-B14F-4D97-AF65-F5344CB8AC3E}">
        <p14:creationId xmlns:p14="http://schemas.microsoft.com/office/powerpoint/2010/main" val="153433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Application of Expert Systems (ES) (continued)</a:t>
            </a:r>
            <a:endParaRPr lang="en-US" dirty="0"/>
          </a:p>
        </p:txBody>
      </p:sp>
      <p:sp>
        <p:nvSpPr>
          <p:cNvPr id="3" name="Content Placeholder 2"/>
          <p:cNvSpPr>
            <a:spLocks noGrp="1"/>
          </p:cNvSpPr>
          <p:nvPr>
            <p:ph sz="quarter" idx="15"/>
          </p:nvPr>
        </p:nvSpPr>
        <p:spPr>
          <a:xfrm>
            <a:off x="609600" y="2057400"/>
            <a:ext cx="8001000" cy="4191000"/>
          </a:xfrm>
        </p:spPr>
        <p:txBody>
          <a:bodyPr>
            <a:normAutofit/>
          </a:bodyPr>
          <a:lstStyle/>
          <a:p>
            <a:pPr marL="0" indent="0">
              <a:buNone/>
            </a:pPr>
            <a:r>
              <a:rPr lang="en-US" u="sng" dirty="0" smtClean="0"/>
              <a:t>Ten Generic Categories of ES’s (</a:t>
            </a:r>
            <a:r>
              <a:rPr lang="en-US" u="sng" dirty="0" err="1" smtClean="0"/>
              <a:t>con’t</a:t>
            </a:r>
            <a:r>
              <a:rPr lang="en-US" u="sng" dirty="0" smtClean="0"/>
              <a:t>)</a:t>
            </a:r>
          </a:p>
          <a:p>
            <a:pPr marL="914400" lvl="1" indent="-514350">
              <a:buFont typeface="+mj-lt"/>
              <a:buAutoNum type="arabicPeriod" startAt="7"/>
            </a:pPr>
            <a:r>
              <a:rPr lang="en-US" dirty="0" smtClean="0"/>
              <a:t>Debugging</a:t>
            </a:r>
          </a:p>
          <a:p>
            <a:pPr marL="914400" lvl="1" indent="-514350">
              <a:buFont typeface="+mj-lt"/>
              <a:buAutoNum type="arabicPeriod" startAt="7"/>
            </a:pPr>
            <a:r>
              <a:rPr lang="en-US" dirty="0" smtClean="0"/>
              <a:t>Repair</a:t>
            </a:r>
          </a:p>
          <a:p>
            <a:pPr marL="914400" lvl="1" indent="-514350">
              <a:buFont typeface="+mj-lt"/>
              <a:buAutoNum type="arabicPeriod" startAt="7"/>
            </a:pPr>
            <a:r>
              <a:rPr lang="en-US" dirty="0" smtClean="0"/>
              <a:t>Instruction</a:t>
            </a:r>
          </a:p>
          <a:p>
            <a:pPr marL="914400" lvl="1" indent="-514350">
              <a:buFont typeface="+mj-lt"/>
              <a:buAutoNum type="arabicPeriod" startAt="7"/>
            </a:pPr>
            <a:r>
              <a:rPr lang="en-US" dirty="0" smtClean="0"/>
              <a:t>Control</a:t>
            </a:r>
            <a:endParaRPr lang="en-US" dirty="0"/>
          </a:p>
        </p:txBody>
      </p:sp>
    </p:spTree>
    <p:extLst>
      <p:ext uri="{BB962C8B-B14F-4D97-AF65-F5344CB8AC3E}">
        <p14:creationId xmlns:p14="http://schemas.microsoft.com/office/powerpoint/2010/main" val="85376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Benefits of Expert Systems (ES)</a:t>
            </a:r>
            <a:endParaRPr lang="en-US" dirty="0"/>
          </a:p>
        </p:txBody>
      </p:sp>
      <p:sp>
        <p:nvSpPr>
          <p:cNvPr id="3" name="Content Placeholder 2"/>
          <p:cNvSpPr>
            <a:spLocks noGrp="1"/>
          </p:cNvSpPr>
          <p:nvPr>
            <p:ph sz="quarter" idx="15"/>
          </p:nvPr>
        </p:nvSpPr>
        <p:spPr/>
        <p:txBody>
          <a:bodyPr>
            <a:normAutofit/>
          </a:bodyPr>
          <a:lstStyle/>
          <a:p>
            <a:pPr marL="514350" indent="-514350">
              <a:buFont typeface="+mj-lt"/>
              <a:buAutoNum type="arabicPeriod"/>
            </a:pPr>
            <a:r>
              <a:rPr lang="en-US" dirty="0" smtClean="0"/>
              <a:t>Increased </a:t>
            </a:r>
            <a:r>
              <a:rPr lang="en-US" dirty="0"/>
              <a:t>output and </a:t>
            </a:r>
            <a:r>
              <a:rPr lang="en-US" dirty="0" smtClean="0"/>
              <a:t>productivity</a:t>
            </a:r>
          </a:p>
          <a:p>
            <a:pPr marL="514350" indent="-514350">
              <a:buFont typeface="+mj-lt"/>
              <a:buAutoNum type="arabicPeriod"/>
            </a:pPr>
            <a:r>
              <a:rPr lang="en-US" dirty="0" smtClean="0"/>
              <a:t>Increased quality</a:t>
            </a:r>
          </a:p>
          <a:p>
            <a:pPr marL="514350" indent="-514350">
              <a:buFont typeface="+mj-lt"/>
              <a:buAutoNum type="arabicPeriod"/>
            </a:pPr>
            <a:r>
              <a:rPr lang="en-US" dirty="0" smtClean="0"/>
              <a:t>Capture </a:t>
            </a:r>
            <a:r>
              <a:rPr lang="en-US" dirty="0"/>
              <a:t>and dissemination of scarce </a:t>
            </a:r>
            <a:r>
              <a:rPr lang="en-US" dirty="0" smtClean="0"/>
              <a:t>expertise</a:t>
            </a:r>
          </a:p>
          <a:p>
            <a:pPr marL="514350" indent="-514350">
              <a:buFont typeface="+mj-lt"/>
              <a:buAutoNum type="arabicPeriod"/>
            </a:pPr>
            <a:r>
              <a:rPr lang="en-US" dirty="0" smtClean="0"/>
              <a:t>Operation </a:t>
            </a:r>
            <a:r>
              <a:rPr lang="en-US" dirty="0"/>
              <a:t>in hazardous </a:t>
            </a:r>
            <a:r>
              <a:rPr lang="en-US" dirty="0" smtClean="0"/>
              <a:t>environments</a:t>
            </a:r>
          </a:p>
        </p:txBody>
      </p:sp>
    </p:spTree>
    <p:extLst>
      <p:ext uri="{BB962C8B-B14F-4D97-AF65-F5344CB8AC3E}">
        <p14:creationId xmlns:p14="http://schemas.microsoft.com/office/powerpoint/2010/main" val="141285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Benefits of Expert Systems (ES</a:t>
            </a:r>
            <a:r>
              <a:rPr lang="en-US" dirty="0" smtClean="0"/>
              <a:t>) (continued)</a:t>
            </a:r>
            <a:endParaRPr lang="en-US" dirty="0"/>
          </a:p>
        </p:txBody>
      </p:sp>
      <p:sp>
        <p:nvSpPr>
          <p:cNvPr id="3" name="Content Placeholder 2"/>
          <p:cNvSpPr>
            <a:spLocks noGrp="1"/>
          </p:cNvSpPr>
          <p:nvPr>
            <p:ph sz="quarter" idx="15"/>
          </p:nvPr>
        </p:nvSpPr>
        <p:spPr/>
        <p:txBody>
          <a:bodyPr>
            <a:normAutofit/>
          </a:bodyPr>
          <a:lstStyle/>
          <a:p>
            <a:pPr marL="514350" indent="-514350">
              <a:buFont typeface="+mj-lt"/>
              <a:buAutoNum type="arabicPeriod" startAt="5"/>
            </a:pPr>
            <a:r>
              <a:rPr lang="en-US" dirty="0" smtClean="0"/>
              <a:t>Accessibility </a:t>
            </a:r>
            <a:r>
              <a:rPr lang="en-US" dirty="0"/>
              <a:t>to knowledge and help </a:t>
            </a:r>
            <a:r>
              <a:rPr lang="en-US" dirty="0" smtClean="0"/>
              <a:t>desks</a:t>
            </a:r>
          </a:p>
          <a:p>
            <a:pPr marL="514350" indent="-514350">
              <a:buFont typeface="+mj-lt"/>
              <a:buAutoNum type="arabicPeriod" startAt="5"/>
            </a:pPr>
            <a:r>
              <a:rPr lang="en-US" dirty="0" smtClean="0"/>
              <a:t>Reliability</a:t>
            </a:r>
          </a:p>
          <a:p>
            <a:pPr marL="514350" indent="-514350">
              <a:buFont typeface="+mj-lt"/>
              <a:buAutoNum type="arabicPeriod" startAt="5"/>
            </a:pPr>
            <a:r>
              <a:rPr lang="en-US" dirty="0" smtClean="0"/>
              <a:t>Ability </a:t>
            </a:r>
            <a:r>
              <a:rPr lang="en-US" dirty="0"/>
              <a:t>to work with incomplete or uncertain </a:t>
            </a:r>
            <a:r>
              <a:rPr lang="en-US" dirty="0" smtClean="0"/>
              <a:t>information</a:t>
            </a:r>
          </a:p>
          <a:p>
            <a:pPr marL="514350" indent="-514350">
              <a:buFont typeface="+mj-lt"/>
              <a:buAutoNum type="arabicPeriod" startAt="5"/>
            </a:pPr>
            <a:r>
              <a:rPr lang="en-US" dirty="0" smtClean="0"/>
              <a:t>Provision </a:t>
            </a:r>
            <a:r>
              <a:rPr lang="en-US" dirty="0"/>
              <a:t>of </a:t>
            </a:r>
            <a:r>
              <a:rPr lang="en-US" dirty="0" smtClean="0"/>
              <a:t>training</a:t>
            </a:r>
          </a:p>
        </p:txBody>
      </p:sp>
    </p:spTree>
    <p:extLst>
      <p:ext uri="{BB962C8B-B14F-4D97-AF65-F5344CB8AC3E}">
        <p14:creationId xmlns:p14="http://schemas.microsoft.com/office/powerpoint/2010/main" val="109928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Benefits of Expert Systems (ES</a:t>
            </a:r>
            <a:r>
              <a:rPr lang="en-US" dirty="0" smtClean="0"/>
              <a:t>) (continued)</a:t>
            </a:r>
            <a:endParaRPr lang="en-US" dirty="0"/>
          </a:p>
        </p:txBody>
      </p:sp>
      <p:sp>
        <p:nvSpPr>
          <p:cNvPr id="3" name="Content Placeholder 2"/>
          <p:cNvSpPr>
            <a:spLocks noGrp="1"/>
          </p:cNvSpPr>
          <p:nvPr>
            <p:ph sz="quarter" idx="15"/>
          </p:nvPr>
        </p:nvSpPr>
        <p:spPr/>
        <p:txBody>
          <a:bodyPr>
            <a:normAutofit/>
          </a:bodyPr>
          <a:lstStyle/>
          <a:p>
            <a:pPr marL="514350" indent="-514350">
              <a:buFont typeface="+mj-lt"/>
              <a:buAutoNum type="arabicPeriod" startAt="9"/>
            </a:pPr>
            <a:r>
              <a:rPr lang="en-US" dirty="0" smtClean="0"/>
              <a:t>Enhancement </a:t>
            </a:r>
            <a:r>
              <a:rPr lang="en-US" dirty="0"/>
              <a:t>of decision-making and problem-solving </a:t>
            </a:r>
            <a:r>
              <a:rPr lang="en-US" dirty="0" smtClean="0"/>
              <a:t>capabilities</a:t>
            </a:r>
          </a:p>
          <a:p>
            <a:pPr marL="514350" indent="-514350">
              <a:buFont typeface="+mj-lt"/>
              <a:buAutoNum type="arabicPeriod" startAt="9"/>
            </a:pPr>
            <a:r>
              <a:rPr lang="en-US" dirty="0" smtClean="0"/>
              <a:t>Decreased </a:t>
            </a:r>
            <a:r>
              <a:rPr lang="en-US" dirty="0"/>
              <a:t>decision-making </a:t>
            </a:r>
            <a:r>
              <a:rPr lang="en-US" dirty="0" smtClean="0"/>
              <a:t>time</a:t>
            </a:r>
          </a:p>
          <a:p>
            <a:pPr marL="514350" indent="-514350">
              <a:buFont typeface="+mj-lt"/>
              <a:buAutoNum type="arabicPeriod" startAt="9"/>
            </a:pPr>
            <a:r>
              <a:rPr lang="en-US" dirty="0" smtClean="0"/>
              <a:t>Reduced downtime</a:t>
            </a:r>
          </a:p>
          <a:p>
            <a:endParaRPr lang="en-US" dirty="0"/>
          </a:p>
        </p:txBody>
      </p:sp>
    </p:spTree>
    <p:extLst>
      <p:ext uri="{BB962C8B-B14F-4D97-AF65-F5344CB8AC3E}">
        <p14:creationId xmlns:p14="http://schemas.microsoft.com/office/powerpoint/2010/main" val="425764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lnSpcReduction="10000"/>
          </a:bodyPr>
          <a:lstStyle/>
          <a:p>
            <a:r>
              <a:rPr lang="en-US" dirty="0" smtClean="0"/>
              <a:t>Benefits of Expert Systems (ES)</a:t>
            </a:r>
            <a:endParaRPr lang="en-US" dirty="0"/>
          </a:p>
        </p:txBody>
      </p:sp>
      <p:pic>
        <p:nvPicPr>
          <p:cNvPr id="205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1601685"/>
            <a:ext cx="8153400" cy="456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15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Limitations of Expert Systems (ES)</a:t>
            </a:r>
            <a:endParaRPr lang="en-US" dirty="0"/>
          </a:p>
        </p:txBody>
      </p:sp>
      <p:sp>
        <p:nvSpPr>
          <p:cNvPr id="3" name="Content Placeholder 2"/>
          <p:cNvSpPr>
            <a:spLocks noGrp="1"/>
          </p:cNvSpPr>
          <p:nvPr>
            <p:ph sz="quarter" idx="15"/>
          </p:nvPr>
        </p:nvSpPr>
        <p:spPr/>
        <p:txBody>
          <a:bodyPr>
            <a:normAutofit lnSpcReduction="10000"/>
          </a:bodyPr>
          <a:lstStyle/>
          <a:p>
            <a:r>
              <a:rPr lang="en-US" dirty="0"/>
              <a:t>Transferring domain expertise from human experts to the expert system can be </a:t>
            </a:r>
            <a:r>
              <a:rPr lang="en-US" dirty="0" smtClean="0"/>
              <a:t>difficult</a:t>
            </a:r>
          </a:p>
          <a:p>
            <a:r>
              <a:rPr lang="en-US" dirty="0" smtClean="0"/>
              <a:t>Automating </a:t>
            </a:r>
            <a:r>
              <a:rPr lang="en-US" dirty="0"/>
              <a:t>the reasoning process of domain experts may not be </a:t>
            </a:r>
            <a:r>
              <a:rPr lang="en-US" dirty="0" smtClean="0"/>
              <a:t>possible</a:t>
            </a:r>
          </a:p>
          <a:p>
            <a:r>
              <a:rPr lang="en-US" dirty="0" smtClean="0"/>
              <a:t>Potential </a:t>
            </a:r>
            <a:r>
              <a:rPr lang="en-US" dirty="0"/>
              <a:t>liability from the use of expert </a:t>
            </a:r>
            <a:r>
              <a:rPr lang="en-US" dirty="0" smtClean="0"/>
              <a:t>systems</a:t>
            </a:r>
            <a:endParaRPr lang="en-US" dirty="0"/>
          </a:p>
        </p:txBody>
      </p:sp>
    </p:spTree>
    <p:extLst>
      <p:ext uri="{BB962C8B-B14F-4D97-AF65-F5344CB8AC3E}">
        <p14:creationId xmlns:p14="http://schemas.microsoft.com/office/powerpoint/2010/main" val="109928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Neural Networks</a:t>
            </a:r>
            <a:endParaRPr lang="en-US" dirty="0"/>
          </a:p>
        </p:txBody>
      </p:sp>
      <p:sp>
        <p:nvSpPr>
          <p:cNvPr id="5" name="Text Placeholder 4"/>
          <p:cNvSpPr>
            <a:spLocks noGrp="1"/>
          </p:cNvSpPr>
          <p:nvPr>
            <p:ph type="body" sz="quarter" idx="14"/>
          </p:nvPr>
        </p:nvSpPr>
        <p:spPr/>
        <p:txBody>
          <a:bodyPr/>
          <a:lstStyle/>
          <a:p>
            <a:r>
              <a:rPr lang="en-US" dirty="0" smtClean="0"/>
              <a:t>PI5.3</a:t>
            </a:r>
            <a:endParaRPr lang="en-US" dirty="0"/>
          </a:p>
        </p:txBody>
      </p:sp>
      <p:sp>
        <p:nvSpPr>
          <p:cNvPr id="6" name="Content Placeholder 5"/>
          <p:cNvSpPr>
            <a:spLocks noGrp="1"/>
          </p:cNvSpPr>
          <p:nvPr>
            <p:ph sz="quarter" idx="15"/>
          </p:nvPr>
        </p:nvSpPr>
        <p:spPr/>
        <p:txBody>
          <a:bodyPr/>
          <a:lstStyle/>
          <a:p>
            <a:r>
              <a:rPr lang="en-US" dirty="0" smtClean="0"/>
              <a:t>A Neural network</a:t>
            </a:r>
          </a:p>
          <a:p>
            <a:r>
              <a:rPr lang="en-US" dirty="0" smtClean="0"/>
              <a:t>Machine Learning Systems</a:t>
            </a:r>
          </a:p>
          <a:p>
            <a:pPr lvl="1"/>
            <a:r>
              <a:rPr lang="en-US" dirty="0" smtClean="0"/>
              <a:t>Optical character recognition</a:t>
            </a:r>
          </a:p>
          <a:p>
            <a:pPr lvl="1"/>
            <a:r>
              <a:rPr lang="en-US" dirty="0" smtClean="0"/>
              <a:t>Face recognition</a:t>
            </a:r>
          </a:p>
          <a:p>
            <a:pPr lvl="1"/>
            <a:r>
              <a:rPr lang="en-US" dirty="0" smtClean="0"/>
              <a:t>Topic identification</a:t>
            </a:r>
          </a:p>
          <a:p>
            <a:pPr lvl="1"/>
            <a:r>
              <a:rPr lang="en-US" dirty="0" smtClean="0"/>
              <a:t>Fraud detection</a:t>
            </a:r>
          </a:p>
          <a:p>
            <a:pPr lvl="1"/>
            <a:r>
              <a:rPr lang="en-US" dirty="0" smtClean="0"/>
              <a:t>Customer segmentation</a:t>
            </a:r>
          </a:p>
        </p:txBody>
      </p:sp>
    </p:spTree>
    <p:extLst>
      <p:ext uri="{BB962C8B-B14F-4D97-AF65-F5344CB8AC3E}">
        <p14:creationId xmlns:p14="http://schemas.microsoft.com/office/powerpoint/2010/main" val="351026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Neural Network</a:t>
            </a:r>
            <a:endParaRPr lang="en-US" dirty="0"/>
          </a:p>
        </p:txBody>
      </p:sp>
      <p:pic>
        <p:nvPicPr>
          <p:cNvPr id="3074"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406480" y="1524000"/>
            <a:ext cx="625483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13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Introduction to intelligent systems</a:t>
            </a:r>
          </a:p>
          <a:p>
            <a:r>
              <a:rPr lang="en-US" dirty="0"/>
              <a:t>Expert Systems</a:t>
            </a:r>
          </a:p>
          <a:p>
            <a:r>
              <a:rPr lang="en-US" dirty="0"/>
              <a:t>Neural Networks</a:t>
            </a:r>
          </a:p>
          <a:p>
            <a:r>
              <a:rPr lang="en-US" dirty="0"/>
              <a:t>Fuzzy Logic</a:t>
            </a:r>
          </a:p>
          <a:p>
            <a:r>
              <a:rPr lang="en-US" dirty="0"/>
              <a:t>Genetic Algorithms</a:t>
            </a:r>
          </a:p>
          <a:p>
            <a:r>
              <a:rPr lang="en-US" dirty="0"/>
              <a:t>Intelligent Agents</a:t>
            </a:r>
          </a:p>
        </p:txBody>
      </p:sp>
    </p:spTree>
    <p:extLst>
      <p:ext uri="{BB962C8B-B14F-4D97-AF65-F5344CB8AC3E}">
        <p14:creationId xmlns:p14="http://schemas.microsoft.com/office/powerpoint/2010/main" val="4232502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Application of Neural Networks</a:t>
            </a:r>
            <a:endParaRPr lang="en-US" dirty="0"/>
          </a:p>
        </p:txBody>
      </p:sp>
      <p:sp>
        <p:nvSpPr>
          <p:cNvPr id="6" name="Content Placeholder 5"/>
          <p:cNvSpPr>
            <a:spLocks noGrp="1"/>
          </p:cNvSpPr>
          <p:nvPr>
            <p:ph sz="quarter" idx="15"/>
          </p:nvPr>
        </p:nvSpPr>
        <p:spPr/>
        <p:txBody>
          <a:bodyPr/>
          <a:lstStyle/>
          <a:p>
            <a:r>
              <a:rPr lang="en-US" dirty="0" smtClean="0"/>
              <a:t>Bruce Nuclear Facility in Ontario</a:t>
            </a:r>
          </a:p>
          <a:p>
            <a:r>
              <a:rPr lang="en-US" dirty="0" smtClean="0"/>
              <a:t>Disease research</a:t>
            </a:r>
          </a:p>
          <a:p>
            <a:r>
              <a:rPr lang="en-US" dirty="0" smtClean="0"/>
              <a:t>Investor forecasting</a:t>
            </a:r>
          </a:p>
          <a:p>
            <a:r>
              <a:rPr lang="en-US" dirty="0" smtClean="0"/>
              <a:t>Detecting fraud in banking systems</a:t>
            </a:r>
            <a:endParaRPr lang="en-US" dirty="0"/>
          </a:p>
        </p:txBody>
      </p:sp>
    </p:spTree>
    <p:extLst>
      <p:ext uri="{BB962C8B-B14F-4D97-AF65-F5344CB8AC3E}">
        <p14:creationId xmlns:p14="http://schemas.microsoft.com/office/powerpoint/2010/main" val="51990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Application of Machine Learning Systems</a:t>
            </a:r>
            <a:endParaRPr lang="en-US" dirty="0"/>
          </a:p>
        </p:txBody>
      </p:sp>
      <p:sp>
        <p:nvSpPr>
          <p:cNvPr id="3" name="Content Placeholder 2"/>
          <p:cNvSpPr>
            <a:spLocks noGrp="1"/>
          </p:cNvSpPr>
          <p:nvPr>
            <p:ph sz="quarter" idx="15"/>
          </p:nvPr>
        </p:nvSpPr>
        <p:spPr/>
        <p:txBody>
          <a:bodyPr>
            <a:normAutofit/>
          </a:bodyPr>
          <a:lstStyle/>
          <a:p>
            <a:r>
              <a:rPr lang="en-US" dirty="0" smtClean="0"/>
              <a:t>Optical </a:t>
            </a:r>
            <a:r>
              <a:rPr lang="en-US" dirty="0"/>
              <a:t>character </a:t>
            </a:r>
            <a:r>
              <a:rPr lang="en-US" dirty="0" smtClean="0"/>
              <a:t>recognition</a:t>
            </a:r>
          </a:p>
          <a:p>
            <a:r>
              <a:rPr lang="en-US" dirty="0" smtClean="0"/>
              <a:t>Face recognition</a:t>
            </a:r>
            <a:endParaRPr lang="en-US" dirty="0"/>
          </a:p>
          <a:p>
            <a:r>
              <a:rPr lang="en-US" dirty="0" smtClean="0"/>
              <a:t>Topic identification</a:t>
            </a:r>
          </a:p>
          <a:p>
            <a:r>
              <a:rPr lang="en-US" dirty="0" smtClean="0"/>
              <a:t>Fraud detection</a:t>
            </a:r>
          </a:p>
          <a:p>
            <a:r>
              <a:rPr lang="en-US" dirty="0" smtClean="0"/>
              <a:t>Customer segmentation</a:t>
            </a:r>
            <a:endParaRPr lang="en-US" dirty="0"/>
          </a:p>
          <a:p>
            <a:endParaRPr lang="en-US" dirty="0"/>
          </a:p>
        </p:txBody>
      </p:sp>
    </p:spTree>
    <p:extLst>
      <p:ext uri="{BB962C8B-B14F-4D97-AF65-F5344CB8AC3E}">
        <p14:creationId xmlns:p14="http://schemas.microsoft.com/office/powerpoint/2010/main" val="413408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Fuzzy Logic</a:t>
            </a:r>
            <a:endParaRPr lang="en-US" dirty="0"/>
          </a:p>
        </p:txBody>
      </p:sp>
      <p:sp>
        <p:nvSpPr>
          <p:cNvPr id="5" name="Text Placeholder 4"/>
          <p:cNvSpPr>
            <a:spLocks noGrp="1"/>
          </p:cNvSpPr>
          <p:nvPr>
            <p:ph type="body" sz="quarter" idx="14"/>
          </p:nvPr>
        </p:nvSpPr>
        <p:spPr/>
        <p:txBody>
          <a:bodyPr/>
          <a:lstStyle/>
          <a:p>
            <a:r>
              <a:rPr lang="en-US" dirty="0" smtClean="0"/>
              <a:t>PI5.4</a:t>
            </a:r>
            <a:endParaRPr lang="en-US" dirty="0"/>
          </a:p>
        </p:txBody>
      </p:sp>
      <p:sp>
        <p:nvSpPr>
          <p:cNvPr id="6" name="Content Placeholder 5"/>
          <p:cNvSpPr>
            <a:spLocks noGrp="1"/>
          </p:cNvSpPr>
          <p:nvPr>
            <p:ph sz="quarter" idx="15"/>
          </p:nvPr>
        </p:nvSpPr>
        <p:spPr/>
        <p:txBody>
          <a:bodyPr/>
          <a:lstStyle/>
          <a:p>
            <a:r>
              <a:rPr lang="en-US" dirty="0" smtClean="0"/>
              <a:t>Fuzzy Logic</a:t>
            </a:r>
          </a:p>
          <a:p>
            <a:r>
              <a:rPr lang="en-US" dirty="0" smtClean="0"/>
              <a:t>Examples of Applied Fuzzy Logic</a:t>
            </a:r>
          </a:p>
          <a:p>
            <a:pPr lvl="1"/>
            <a:r>
              <a:rPr lang="en-US" dirty="0"/>
              <a:t>Bank loan application approval</a:t>
            </a:r>
          </a:p>
          <a:p>
            <a:pPr lvl="1"/>
            <a:r>
              <a:rPr lang="en-US" dirty="0"/>
              <a:t>Financial analysis</a:t>
            </a:r>
          </a:p>
          <a:p>
            <a:pPr lvl="1"/>
            <a:r>
              <a:rPr lang="en-US" dirty="0"/>
              <a:t>Internet search </a:t>
            </a:r>
            <a:r>
              <a:rPr lang="en-US" dirty="0" smtClean="0"/>
              <a:t>engines</a:t>
            </a:r>
            <a:endParaRPr lang="en-US" dirty="0"/>
          </a:p>
        </p:txBody>
      </p:sp>
    </p:spTree>
    <p:extLst>
      <p:ext uri="{BB962C8B-B14F-4D97-AF65-F5344CB8AC3E}">
        <p14:creationId xmlns:p14="http://schemas.microsoft.com/office/powerpoint/2010/main" val="351026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Genetic Algorithms</a:t>
            </a:r>
            <a:endParaRPr lang="en-US" dirty="0"/>
          </a:p>
        </p:txBody>
      </p:sp>
      <p:sp>
        <p:nvSpPr>
          <p:cNvPr id="5" name="Text Placeholder 4"/>
          <p:cNvSpPr>
            <a:spLocks noGrp="1"/>
          </p:cNvSpPr>
          <p:nvPr>
            <p:ph type="body" sz="quarter" idx="14"/>
          </p:nvPr>
        </p:nvSpPr>
        <p:spPr/>
        <p:txBody>
          <a:bodyPr/>
          <a:lstStyle/>
          <a:p>
            <a:r>
              <a:rPr lang="en-US" dirty="0" smtClean="0"/>
              <a:t>PI5.5</a:t>
            </a:r>
            <a:endParaRPr lang="en-US" dirty="0"/>
          </a:p>
        </p:txBody>
      </p:sp>
      <p:sp>
        <p:nvSpPr>
          <p:cNvPr id="6" name="Content Placeholder 5"/>
          <p:cNvSpPr>
            <a:spLocks noGrp="1"/>
          </p:cNvSpPr>
          <p:nvPr>
            <p:ph sz="quarter" idx="15"/>
          </p:nvPr>
        </p:nvSpPr>
        <p:spPr/>
        <p:txBody>
          <a:bodyPr>
            <a:normAutofit/>
          </a:bodyPr>
          <a:lstStyle/>
          <a:p>
            <a:r>
              <a:rPr lang="en-US" dirty="0" smtClean="0"/>
              <a:t>Three functional characteristics</a:t>
            </a:r>
          </a:p>
          <a:p>
            <a:pPr lvl="1"/>
            <a:r>
              <a:rPr lang="en-US" dirty="0" smtClean="0"/>
              <a:t>Selection, Crossover, &amp; Mutation</a:t>
            </a:r>
          </a:p>
          <a:p>
            <a:r>
              <a:rPr lang="en-US" dirty="0" smtClean="0"/>
              <a:t>Examples</a:t>
            </a:r>
          </a:p>
          <a:p>
            <a:pPr lvl="1"/>
            <a:r>
              <a:rPr lang="en-US" dirty="0" smtClean="0"/>
              <a:t>Boeing, design of aircraft parts</a:t>
            </a:r>
          </a:p>
          <a:p>
            <a:pPr lvl="1"/>
            <a:r>
              <a:rPr lang="en-US" dirty="0" smtClean="0"/>
              <a:t>Retailers, inventory management and display optimization</a:t>
            </a:r>
            <a:endParaRPr lang="en-US" dirty="0"/>
          </a:p>
          <a:p>
            <a:pPr lvl="1"/>
            <a:r>
              <a:rPr lang="en-US" dirty="0"/>
              <a:t>Air </a:t>
            </a:r>
            <a:r>
              <a:rPr lang="en-US" dirty="0" err="1" smtClean="0"/>
              <a:t>Liquide</a:t>
            </a:r>
            <a:r>
              <a:rPr lang="en-US" dirty="0" smtClean="0"/>
              <a:t>, Operations optimization</a:t>
            </a:r>
            <a:endParaRPr lang="en-US" dirty="0"/>
          </a:p>
        </p:txBody>
      </p:sp>
    </p:spTree>
    <p:extLst>
      <p:ext uri="{BB962C8B-B14F-4D97-AF65-F5344CB8AC3E}">
        <p14:creationId xmlns:p14="http://schemas.microsoft.com/office/powerpoint/2010/main" val="351026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Intelligent Agents</a:t>
            </a:r>
            <a:endParaRPr lang="en-US" dirty="0"/>
          </a:p>
        </p:txBody>
      </p:sp>
      <p:sp>
        <p:nvSpPr>
          <p:cNvPr id="5" name="Text Placeholder 4"/>
          <p:cNvSpPr>
            <a:spLocks noGrp="1"/>
          </p:cNvSpPr>
          <p:nvPr>
            <p:ph type="body" sz="quarter" idx="14"/>
          </p:nvPr>
        </p:nvSpPr>
        <p:spPr/>
        <p:txBody>
          <a:bodyPr/>
          <a:lstStyle/>
          <a:p>
            <a:r>
              <a:rPr lang="en-US" dirty="0" smtClean="0"/>
              <a:t>PI5.6</a:t>
            </a:r>
            <a:endParaRPr lang="en-US" dirty="0"/>
          </a:p>
        </p:txBody>
      </p:sp>
      <p:sp>
        <p:nvSpPr>
          <p:cNvPr id="6" name="Content Placeholder 5"/>
          <p:cNvSpPr>
            <a:spLocks noGrp="1"/>
          </p:cNvSpPr>
          <p:nvPr>
            <p:ph sz="quarter" idx="15"/>
          </p:nvPr>
        </p:nvSpPr>
        <p:spPr/>
        <p:txBody>
          <a:bodyPr/>
          <a:lstStyle/>
          <a:p>
            <a:r>
              <a:rPr lang="en-US" dirty="0" smtClean="0"/>
              <a:t>Information Agents</a:t>
            </a:r>
          </a:p>
          <a:p>
            <a:r>
              <a:rPr lang="en-US" dirty="0" smtClean="0"/>
              <a:t>Monitoring and Surveillance Agents</a:t>
            </a:r>
          </a:p>
          <a:p>
            <a:r>
              <a:rPr lang="en-US" dirty="0" smtClean="0"/>
              <a:t>User Agents</a:t>
            </a:r>
            <a:endParaRPr lang="en-US" dirty="0"/>
          </a:p>
        </p:txBody>
      </p:sp>
    </p:spTree>
    <p:extLst>
      <p:ext uri="{BB962C8B-B14F-4D97-AF65-F5344CB8AC3E}">
        <p14:creationId xmlns:p14="http://schemas.microsoft.com/office/powerpoint/2010/main" val="3510268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Application of Information Agents</a:t>
            </a:r>
            <a:endParaRPr lang="en-US" dirty="0"/>
          </a:p>
        </p:txBody>
      </p:sp>
      <p:sp>
        <p:nvSpPr>
          <p:cNvPr id="6" name="Content Placeholder 5"/>
          <p:cNvSpPr>
            <a:spLocks noGrp="1"/>
          </p:cNvSpPr>
          <p:nvPr>
            <p:ph sz="quarter" idx="15"/>
          </p:nvPr>
        </p:nvSpPr>
        <p:spPr/>
        <p:txBody>
          <a:bodyPr>
            <a:normAutofit/>
          </a:bodyPr>
          <a:lstStyle/>
          <a:p>
            <a:r>
              <a:rPr lang="en-US" dirty="0" smtClean="0"/>
              <a:t>Amazon.com</a:t>
            </a:r>
          </a:p>
          <a:p>
            <a:r>
              <a:rPr lang="en-US" dirty="0" smtClean="0"/>
              <a:t>Google </a:t>
            </a:r>
            <a:r>
              <a:rPr lang="en-US" dirty="0"/>
              <a:t>and </a:t>
            </a:r>
            <a:r>
              <a:rPr lang="en-US" dirty="0" smtClean="0"/>
              <a:t>Ask.com</a:t>
            </a:r>
          </a:p>
          <a:p>
            <a:r>
              <a:rPr lang="en-US" dirty="0" smtClean="0"/>
              <a:t>Federal </a:t>
            </a:r>
            <a:r>
              <a:rPr lang="en-US" dirty="0"/>
              <a:t>Electronic Research and Review Extraction Tool (FERRET</a:t>
            </a:r>
            <a:r>
              <a:rPr lang="en-US" dirty="0" smtClean="0"/>
              <a:t>)</a:t>
            </a:r>
            <a:endParaRPr lang="en-US" dirty="0"/>
          </a:p>
        </p:txBody>
      </p:sp>
    </p:spTree>
    <p:extLst>
      <p:ext uri="{BB962C8B-B14F-4D97-AF65-F5344CB8AC3E}">
        <p14:creationId xmlns:p14="http://schemas.microsoft.com/office/powerpoint/2010/main" val="3346447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Application of </a:t>
            </a:r>
            <a:r>
              <a:rPr lang="en-US" dirty="0" smtClean="0"/>
              <a:t>Monitoring and Surveillance Agents</a:t>
            </a:r>
            <a:endParaRPr lang="en-US" dirty="0"/>
          </a:p>
        </p:txBody>
      </p:sp>
      <p:sp>
        <p:nvSpPr>
          <p:cNvPr id="6" name="Content Placeholder 5"/>
          <p:cNvSpPr>
            <a:spLocks noGrp="1"/>
          </p:cNvSpPr>
          <p:nvPr>
            <p:ph sz="quarter" idx="15"/>
          </p:nvPr>
        </p:nvSpPr>
        <p:spPr/>
        <p:txBody>
          <a:bodyPr>
            <a:normAutofit/>
          </a:bodyPr>
          <a:lstStyle/>
          <a:p>
            <a:r>
              <a:rPr lang="en-US" dirty="0" smtClean="0"/>
              <a:t>Allstate Insurance, computer network management</a:t>
            </a:r>
          </a:p>
          <a:p>
            <a:r>
              <a:rPr lang="en-US" dirty="0" smtClean="0"/>
              <a:t>Competitor pricing alerts</a:t>
            </a:r>
          </a:p>
          <a:p>
            <a:r>
              <a:rPr lang="en-US" dirty="0" smtClean="0"/>
              <a:t>Stock market environment / rumor alerts</a:t>
            </a:r>
          </a:p>
          <a:p>
            <a:r>
              <a:rPr lang="en-US" dirty="0" smtClean="0"/>
              <a:t>Best prices when shopping online</a:t>
            </a:r>
            <a:endParaRPr lang="en-US" dirty="0"/>
          </a:p>
        </p:txBody>
      </p:sp>
    </p:spTree>
    <p:extLst>
      <p:ext uri="{BB962C8B-B14F-4D97-AF65-F5344CB8AC3E}">
        <p14:creationId xmlns:p14="http://schemas.microsoft.com/office/powerpoint/2010/main" val="3429124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Application of </a:t>
            </a:r>
            <a:r>
              <a:rPr lang="en-US" dirty="0" smtClean="0"/>
              <a:t>User Agent</a:t>
            </a:r>
            <a:endParaRPr lang="en-US" dirty="0"/>
          </a:p>
        </p:txBody>
      </p:sp>
      <p:sp>
        <p:nvSpPr>
          <p:cNvPr id="3" name="Content Placeholder 2"/>
          <p:cNvSpPr>
            <a:spLocks noGrp="1"/>
          </p:cNvSpPr>
          <p:nvPr>
            <p:ph sz="quarter" idx="15"/>
          </p:nvPr>
        </p:nvSpPr>
        <p:spPr/>
        <p:txBody>
          <a:bodyPr>
            <a:normAutofit/>
          </a:bodyPr>
          <a:lstStyle/>
          <a:p>
            <a:r>
              <a:rPr lang="en-US" dirty="0"/>
              <a:t>Automated e-mail </a:t>
            </a:r>
            <a:r>
              <a:rPr lang="en-US" dirty="0" smtClean="0"/>
              <a:t>management</a:t>
            </a:r>
          </a:p>
          <a:p>
            <a:r>
              <a:rPr lang="en-US" dirty="0" smtClean="0"/>
              <a:t>Automatic </a:t>
            </a:r>
            <a:r>
              <a:rPr lang="en-US" dirty="0"/>
              <a:t>Online Form </a:t>
            </a:r>
            <a:r>
              <a:rPr lang="en-US" dirty="0" smtClean="0"/>
              <a:t>Completion</a:t>
            </a:r>
          </a:p>
        </p:txBody>
      </p:sp>
    </p:spTree>
    <p:extLst>
      <p:ext uri="{BB962C8B-B14F-4D97-AF65-F5344CB8AC3E}">
        <p14:creationId xmlns:p14="http://schemas.microsoft.com/office/powerpoint/2010/main" val="66055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Explain the potential value and the potential limitations of </a:t>
            </a:r>
            <a:r>
              <a:rPr lang="en-US" dirty="0" smtClean="0"/>
              <a:t>artificial </a:t>
            </a:r>
            <a:r>
              <a:rPr lang="en-US" dirty="0"/>
              <a:t>intelligence.</a:t>
            </a:r>
          </a:p>
          <a:p>
            <a:r>
              <a:rPr lang="en-US" dirty="0"/>
              <a:t>Provide examples of the </a:t>
            </a:r>
            <a:r>
              <a:rPr lang="en-US" dirty="0" smtClean="0"/>
              <a:t>benefits</a:t>
            </a:r>
            <a:r>
              <a:rPr lang="en-US" dirty="0"/>
              <a:t>, applications, and limitations of expert systems.</a:t>
            </a:r>
          </a:p>
          <a:p>
            <a:r>
              <a:rPr lang="en-US" dirty="0"/>
              <a:t>Provide examples of the use of neural networks.</a:t>
            </a:r>
          </a:p>
          <a:p>
            <a:r>
              <a:rPr lang="en-US" dirty="0"/>
              <a:t>Provide examples of the use of fuzzy logic</a:t>
            </a:r>
            <a:r>
              <a:rPr lang="en-US" dirty="0" smtClean="0"/>
              <a:t>.</a:t>
            </a:r>
            <a:endParaRPr lang="en-US" dirty="0"/>
          </a:p>
        </p:txBody>
      </p:sp>
      <p:sp>
        <p:nvSpPr>
          <p:cNvPr id="7" name="Subtitle 6"/>
          <p:cNvSpPr>
            <a:spLocks noGrp="1"/>
          </p:cNvSpPr>
          <p:nvPr>
            <p:ph type="subTitle" idx="13"/>
          </p:nvPr>
        </p:nvSpPr>
        <p:spPr/>
        <p:txBody>
          <a:bodyPr/>
          <a:lstStyle/>
          <a:p>
            <a:endParaRPr lang="en-US"/>
          </a:p>
        </p:txBody>
      </p:sp>
    </p:spTree>
    <p:extLst>
      <p:ext uri="{BB962C8B-B14F-4D97-AF65-F5344CB8AC3E}">
        <p14:creationId xmlns:p14="http://schemas.microsoft.com/office/powerpoint/2010/main" val="54860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buFont typeface="+mj-lt"/>
              <a:buAutoNum type="arabicPeriod" startAt="5"/>
            </a:pPr>
            <a:r>
              <a:rPr lang="en-US" dirty="0" smtClean="0"/>
              <a:t>Describe </a:t>
            </a:r>
            <a:r>
              <a:rPr lang="en-US" dirty="0"/>
              <a:t>the situations in which genetic algorithms would be most useful.</a:t>
            </a:r>
          </a:p>
          <a:p>
            <a:pPr>
              <a:buAutoNum type="arabicPeriod" startAt="5"/>
            </a:pPr>
            <a:r>
              <a:rPr lang="en-US" dirty="0"/>
              <a:t>Describe the use case for several major types of intelligent agents.</a:t>
            </a:r>
          </a:p>
        </p:txBody>
      </p:sp>
      <p:sp>
        <p:nvSpPr>
          <p:cNvPr id="7" name="Subtitle 6"/>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90054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Introduction to Intelligent Systems</a:t>
            </a:r>
            <a:endParaRPr lang="en-US" dirty="0"/>
          </a:p>
        </p:txBody>
      </p:sp>
      <p:sp>
        <p:nvSpPr>
          <p:cNvPr id="5" name="Text Placeholder 4"/>
          <p:cNvSpPr>
            <a:spLocks noGrp="1"/>
          </p:cNvSpPr>
          <p:nvPr>
            <p:ph type="body" sz="quarter" idx="14"/>
          </p:nvPr>
        </p:nvSpPr>
        <p:spPr/>
        <p:txBody>
          <a:bodyPr/>
          <a:lstStyle/>
          <a:p>
            <a:r>
              <a:rPr lang="en-US" dirty="0" smtClean="0"/>
              <a:t>PI5.1</a:t>
            </a:r>
            <a:endParaRPr lang="en-US" dirty="0"/>
          </a:p>
        </p:txBody>
      </p:sp>
      <p:sp>
        <p:nvSpPr>
          <p:cNvPr id="6" name="Content Placeholder 5"/>
          <p:cNvSpPr>
            <a:spLocks noGrp="1"/>
          </p:cNvSpPr>
          <p:nvPr>
            <p:ph sz="quarter" idx="15"/>
          </p:nvPr>
        </p:nvSpPr>
        <p:spPr/>
        <p:txBody>
          <a:bodyPr/>
          <a:lstStyle/>
          <a:p>
            <a:r>
              <a:rPr lang="en-US" dirty="0" smtClean="0"/>
              <a:t>Intelligent Systems</a:t>
            </a:r>
          </a:p>
          <a:p>
            <a:r>
              <a:rPr lang="en-US" dirty="0" smtClean="0"/>
              <a:t>Artificial Intelligence (AI)</a:t>
            </a:r>
          </a:p>
          <a:p>
            <a:r>
              <a:rPr lang="en-US" dirty="0" smtClean="0"/>
              <a:t>Intelligent Behavior</a:t>
            </a:r>
          </a:p>
          <a:p>
            <a:r>
              <a:rPr lang="en-US" dirty="0" smtClean="0"/>
              <a:t>Algorithm</a:t>
            </a:r>
            <a:endParaRPr lang="en-US" dirty="0"/>
          </a:p>
        </p:txBody>
      </p:sp>
    </p:spTree>
    <p:extLst>
      <p:ext uri="{BB962C8B-B14F-4D97-AF65-F5344CB8AC3E}">
        <p14:creationId xmlns:p14="http://schemas.microsoft.com/office/powerpoint/2010/main" val="262299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lnSpcReduction="10000"/>
          </a:bodyPr>
          <a:lstStyle/>
          <a:p>
            <a:r>
              <a:rPr lang="en-US" dirty="0" smtClean="0"/>
              <a:t>Natural versus Artificial Intelligence (AI)</a:t>
            </a:r>
            <a:endParaRPr lang="en-US" dirty="0"/>
          </a:p>
        </p:txBody>
      </p:sp>
      <p:pic>
        <p:nvPicPr>
          <p:cNvPr id="1026"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294302" y="1888143"/>
            <a:ext cx="8621098" cy="3903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76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Expert Systems (ES)</a:t>
            </a:r>
            <a:endParaRPr lang="en-US" dirty="0"/>
          </a:p>
        </p:txBody>
      </p:sp>
      <p:sp>
        <p:nvSpPr>
          <p:cNvPr id="5" name="Text Placeholder 4"/>
          <p:cNvSpPr>
            <a:spLocks noGrp="1"/>
          </p:cNvSpPr>
          <p:nvPr>
            <p:ph type="body" sz="quarter" idx="14"/>
          </p:nvPr>
        </p:nvSpPr>
        <p:spPr/>
        <p:txBody>
          <a:bodyPr/>
          <a:lstStyle/>
          <a:p>
            <a:r>
              <a:rPr lang="en-US" dirty="0" smtClean="0"/>
              <a:t>PI5.2</a:t>
            </a:r>
            <a:endParaRPr lang="en-US" dirty="0"/>
          </a:p>
        </p:txBody>
      </p:sp>
      <p:sp>
        <p:nvSpPr>
          <p:cNvPr id="6" name="Content Placeholder 5"/>
          <p:cNvSpPr>
            <a:spLocks noGrp="1"/>
          </p:cNvSpPr>
          <p:nvPr>
            <p:ph sz="quarter" idx="15"/>
          </p:nvPr>
        </p:nvSpPr>
        <p:spPr/>
        <p:txBody>
          <a:bodyPr/>
          <a:lstStyle/>
          <a:p>
            <a:r>
              <a:rPr lang="en-US" dirty="0"/>
              <a:t>Expertise</a:t>
            </a:r>
          </a:p>
          <a:p>
            <a:r>
              <a:rPr lang="en-US" dirty="0" smtClean="0"/>
              <a:t>Expert System</a:t>
            </a:r>
          </a:p>
          <a:p>
            <a:r>
              <a:rPr lang="en-US" dirty="0" smtClean="0"/>
              <a:t>Four Activities of Expertise Transfer</a:t>
            </a:r>
          </a:p>
          <a:p>
            <a:r>
              <a:rPr lang="en-US" dirty="0" smtClean="0"/>
              <a:t>The Components of Expert Systems</a:t>
            </a:r>
          </a:p>
          <a:p>
            <a:r>
              <a:rPr lang="en-US" dirty="0" smtClean="0"/>
              <a:t>Applications, Benefits, and Limitations of Expert Systems</a:t>
            </a:r>
          </a:p>
          <a:p>
            <a:endParaRPr lang="en-US" dirty="0"/>
          </a:p>
        </p:txBody>
      </p:sp>
    </p:spTree>
    <p:extLst>
      <p:ext uri="{BB962C8B-B14F-4D97-AF65-F5344CB8AC3E}">
        <p14:creationId xmlns:p14="http://schemas.microsoft.com/office/powerpoint/2010/main" val="351026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Structure and Process of an Expert System (Figure PI5.1)</a:t>
            </a:r>
            <a:endParaRPr lang="en-US" dirty="0"/>
          </a:p>
        </p:txBody>
      </p:sp>
      <p:pic>
        <p:nvPicPr>
          <p:cNvPr id="102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589668" y="1524000"/>
            <a:ext cx="5888464"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89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lnSpcReduction="20000"/>
          </a:bodyPr>
          <a:lstStyle/>
          <a:p>
            <a:r>
              <a:rPr lang="en-US" dirty="0" smtClean="0"/>
              <a:t>Four Activities of Expertise Transfer from an Expert to a Computer</a:t>
            </a:r>
            <a:endParaRPr lang="en-US" dirty="0"/>
          </a:p>
        </p:txBody>
      </p:sp>
      <p:sp>
        <p:nvSpPr>
          <p:cNvPr id="6" name="Content Placeholder 5"/>
          <p:cNvSpPr>
            <a:spLocks noGrp="1"/>
          </p:cNvSpPr>
          <p:nvPr>
            <p:ph sz="quarter" idx="15"/>
          </p:nvPr>
        </p:nvSpPr>
        <p:spPr/>
        <p:txBody>
          <a:bodyPr/>
          <a:lstStyle/>
          <a:p>
            <a:pPr marL="514350" indent="-514350">
              <a:buFont typeface="+mj-lt"/>
              <a:buAutoNum type="arabicPeriod"/>
            </a:pPr>
            <a:r>
              <a:rPr lang="en-US" dirty="0" smtClean="0"/>
              <a:t>Knowledge Acquisition</a:t>
            </a:r>
          </a:p>
          <a:p>
            <a:pPr marL="514350" indent="-514350">
              <a:buFont typeface="+mj-lt"/>
              <a:buAutoNum type="arabicPeriod"/>
            </a:pPr>
            <a:r>
              <a:rPr lang="en-US" dirty="0" smtClean="0"/>
              <a:t>Knowledge Representation</a:t>
            </a:r>
          </a:p>
          <a:p>
            <a:pPr marL="514350" indent="-514350">
              <a:buFont typeface="+mj-lt"/>
              <a:buAutoNum type="arabicPeriod"/>
            </a:pPr>
            <a:r>
              <a:rPr lang="en-US" dirty="0" smtClean="0"/>
              <a:t>Knowledge </a:t>
            </a:r>
            <a:r>
              <a:rPr lang="en-US" dirty="0" err="1" smtClean="0"/>
              <a:t>Inferencing</a:t>
            </a:r>
            <a:endParaRPr lang="en-US" dirty="0" smtClean="0"/>
          </a:p>
          <a:p>
            <a:pPr marL="514350" indent="-514350">
              <a:buFont typeface="+mj-lt"/>
              <a:buAutoNum type="arabicPeriod"/>
            </a:pPr>
            <a:r>
              <a:rPr lang="en-US" dirty="0" smtClean="0"/>
              <a:t>Knowledge Transfer</a:t>
            </a:r>
            <a:endParaRPr lang="en-US" dirty="0"/>
          </a:p>
        </p:txBody>
      </p:sp>
    </p:spTree>
    <p:extLst>
      <p:ext uri="{BB962C8B-B14F-4D97-AF65-F5344CB8AC3E}">
        <p14:creationId xmlns:p14="http://schemas.microsoft.com/office/powerpoint/2010/main" val="1423906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19049</TotalTime>
  <Words>3949</Words>
  <Application>Microsoft Office PowerPoint</Application>
  <PresentationFormat>On-screen Show (4:3)</PresentationFormat>
  <Paragraphs>283</Paragraphs>
  <Slides>27</Slides>
  <Notes>20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454</cp:revision>
  <dcterms:created xsi:type="dcterms:W3CDTF">2013-08-07T23:49:12Z</dcterms:created>
  <dcterms:modified xsi:type="dcterms:W3CDTF">2014-10-16T17:27:09Z</dcterms:modified>
</cp:coreProperties>
</file>