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494" r:id="rId2"/>
    <p:sldId id="506" r:id="rId3"/>
    <p:sldId id="507" r:id="rId4"/>
    <p:sldId id="554" r:id="rId5"/>
    <p:sldId id="546" r:id="rId6"/>
    <p:sldId id="547" r:id="rId7"/>
    <p:sldId id="601" r:id="rId8"/>
    <p:sldId id="591" r:id="rId9"/>
    <p:sldId id="592" r:id="rId10"/>
    <p:sldId id="593" r:id="rId11"/>
    <p:sldId id="594" r:id="rId12"/>
    <p:sldId id="595" r:id="rId13"/>
    <p:sldId id="555" r:id="rId14"/>
    <p:sldId id="596" r:id="rId15"/>
    <p:sldId id="597" r:id="rId16"/>
    <p:sldId id="548" r:id="rId17"/>
    <p:sldId id="598" r:id="rId18"/>
    <p:sldId id="599" r:id="rId19"/>
    <p:sldId id="60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6600FF"/>
    <a:srgbClr val="FF9900"/>
    <a:srgbClr val="000099"/>
    <a:srgbClr val="0000CC"/>
    <a:srgbClr val="9900FF"/>
    <a:srgbClr val="CC00FF"/>
    <a:srgbClr val="00CCFF"/>
    <a:srgbClr val="CC33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74" autoAdjust="0"/>
    <p:restoredTop sz="77143" autoAdjust="0"/>
  </p:normalViewPr>
  <p:slideViewPr>
    <p:cSldViewPr>
      <p:cViewPr varScale="1">
        <p:scale>
          <a:sx n="86" d="100"/>
          <a:sy n="86" d="100"/>
        </p:scale>
        <p:origin x="-1890" y="-90"/>
      </p:cViewPr>
      <p:guideLst>
        <p:guide orient="horz" pos="2160"/>
        <p:guide pos="2880"/>
      </p:guideLst>
    </p:cSldViewPr>
  </p:slideViewPr>
  <p:outlineViewPr>
    <p:cViewPr>
      <p:scale>
        <a:sx n="33" d="100"/>
        <a:sy n="33" d="100"/>
      </p:scale>
      <p:origin x="0" y="141348"/>
    </p:cViewPr>
  </p:outlineViewPr>
  <p:notesTextViewPr>
    <p:cViewPr>
      <p:scale>
        <a:sx n="1" d="1"/>
        <a:sy n="1" d="1"/>
      </p:scale>
      <p:origin x="0" y="0"/>
    </p:cViewPr>
  </p:notesTextViewPr>
  <p:sorterViewPr>
    <p:cViewPr>
      <p:scale>
        <a:sx n="100" d="100"/>
        <a:sy n="100" d="100"/>
      </p:scale>
      <p:origin x="0" y="720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B6D6B-9C86-499A-A636-38829A5F60B2}" type="datetimeFigureOut">
              <a:rPr lang="en-US" smtClean="0"/>
              <a:t>10/16/2014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F41C25-7A1F-47FB-B705-003A328B9163}" type="slidenum">
              <a:rPr lang="en-US" smtClean="0"/>
              <a:t>‹#›</a:t>
            </a:fld>
            <a:endParaRPr lang="en-US"/>
          </a:p>
        </p:txBody>
      </p:sp>
    </p:spTree>
    <p:extLst>
      <p:ext uri="{BB962C8B-B14F-4D97-AF65-F5344CB8AC3E}">
        <p14:creationId xmlns:p14="http://schemas.microsoft.com/office/powerpoint/2010/main" val="425230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Projects: </a:t>
            </a:r>
            <a:r>
              <a:rPr lang="en-US" dirty="0" smtClean="0"/>
              <a:t>are short-term efforts to create a specific business related outcome.</a:t>
            </a:r>
          </a:p>
          <a:p>
            <a:endParaRPr lang="en-US" dirty="0" smtClean="0"/>
          </a:p>
          <a:p>
            <a:r>
              <a:rPr lang="en-US" b="1" dirty="0" smtClean="0"/>
              <a:t>IS project management: </a:t>
            </a:r>
            <a:r>
              <a:rPr lang="en-US" dirty="0" smtClean="0"/>
              <a:t>a directed effort to plan, organize, and manage resources to bring about the successful achievement of specific IS goals.</a:t>
            </a:r>
          </a:p>
          <a:p>
            <a:endParaRPr lang="en-US" dirty="0" smtClean="0"/>
          </a:p>
          <a:p>
            <a:r>
              <a:rPr lang="en-US" b="1" dirty="0" smtClean="0"/>
              <a:t>Triple Constraints of Project Management: </a:t>
            </a:r>
            <a:r>
              <a:rPr lang="en-US" dirty="0" smtClean="0"/>
              <a:t>time, cost, and scope. </a:t>
            </a:r>
          </a:p>
          <a:p>
            <a:r>
              <a:rPr lang="en-US" b="1" dirty="0" smtClean="0"/>
              <a:t>-- </a:t>
            </a:r>
            <a:r>
              <a:rPr lang="en-US" b="1" i="1" dirty="0" smtClean="0"/>
              <a:t>Time:</a:t>
            </a:r>
            <a:r>
              <a:rPr lang="en-US" b="1" dirty="0" smtClean="0"/>
              <a:t> </a:t>
            </a:r>
            <a:r>
              <a:rPr lang="en-US" dirty="0" smtClean="0"/>
              <a:t>refers to the window of opportunity in which a project must be completed to provide a benefit to the organization. </a:t>
            </a:r>
          </a:p>
          <a:p>
            <a:r>
              <a:rPr lang="en-US" b="1" dirty="0" smtClean="0"/>
              <a:t>-- </a:t>
            </a:r>
            <a:r>
              <a:rPr lang="en-US" b="1" i="1" dirty="0" smtClean="0"/>
              <a:t>Cost: </a:t>
            </a:r>
            <a:r>
              <a:rPr lang="en-US" dirty="0" smtClean="0"/>
              <a:t>the actual amount of resources, including cash and labor, that an organization can commit to completing a project.</a:t>
            </a:r>
          </a:p>
          <a:p>
            <a:r>
              <a:rPr lang="en-US" b="1" dirty="0" smtClean="0"/>
              <a:t>-- </a:t>
            </a:r>
            <a:r>
              <a:rPr lang="en-US" b="1" i="1" dirty="0" smtClean="0"/>
              <a:t>Scope:</a:t>
            </a:r>
            <a:r>
              <a:rPr lang="en-US" b="1" dirty="0" smtClean="0"/>
              <a:t> </a:t>
            </a:r>
            <a:r>
              <a:rPr lang="en-US" dirty="0" smtClean="0"/>
              <a:t>refers to the processes that ensure that the project includes all the work required—and only the work required—to complete the project successfully.</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5</a:t>
            </a:fld>
            <a:endParaRPr lang="en-US"/>
          </a:p>
        </p:txBody>
      </p:sp>
    </p:spTree>
    <p:extLst>
      <p:ext uri="{BB962C8B-B14F-4D97-AF65-F5344CB8AC3E}">
        <p14:creationId xmlns:p14="http://schemas.microsoft.com/office/powerpoint/2010/main" val="69336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6</a:t>
            </a:fld>
            <a:endParaRPr lang="en-US"/>
          </a:p>
        </p:txBody>
      </p:sp>
    </p:spTree>
    <p:extLst>
      <p:ext uri="{BB962C8B-B14F-4D97-AF65-F5344CB8AC3E}">
        <p14:creationId xmlns:p14="http://schemas.microsoft.com/office/powerpoint/2010/main" val="2036098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7</a:t>
            </a:fld>
            <a:endParaRPr lang="en-US"/>
          </a:p>
        </p:txBody>
      </p:sp>
    </p:spTree>
    <p:extLst>
      <p:ext uri="{BB962C8B-B14F-4D97-AF65-F5344CB8AC3E}">
        <p14:creationId xmlns:p14="http://schemas.microsoft.com/office/powerpoint/2010/main" val="2036098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Scope creep: </a:t>
            </a:r>
            <a:r>
              <a:rPr lang="en-US" dirty="0" smtClean="0"/>
              <a:t>refers to uncontrolled changes in a project’s scope. This occurs when the scope of a project is not properly defined, documented, or controlled.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9</a:t>
            </a:fld>
            <a:endParaRPr lang="en-US"/>
          </a:p>
        </p:txBody>
      </p:sp>
    </p:spTree>
    <p:extLst>
      <p:ext uri="{BB962C8B-B14F-4D97-AF65-F5344CB8AC3E}">
        <p14:creationId xmlns:p14="http://schemas.microsoft.com/office/powerpoint/2010/main" val="1193085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10</a:t>
            </a:fld>
            <a:endParaRPr lang="en-US"/>
          </a:p>
        </p:txBody>
      </p:sp>
    </p:spTree>
    <p:extLst>
      <p:ext uri="{BB962C8B-B14F-4D97-AF65-F5344CB8AC3E}">
        <p14:creationId xmlns:p14="http://schemas.microsoft.com/office/powerpoint/2010/main" val="2412323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Research by McKinsey and the University of Oxford suggest</a:t>
            </a:r>
            <a:r>
              <a:rPr lang="en-US" dirty="0" smtClean="0"/>
              <a:t>:</a:t>
            </a:r>
          </a:p>
          <a:p>
            <a:r>
              <a:rPr lang="en-US" dirty="0" smtClean="0"/>
              <a:t>-- Half of all large IT projects (&gt;$15 million) go far over their budgets</a:t>
            </a:r>
          </a:p>
          <a:p>
            <a:r>
              <a:rPr lang="en-US" dirty="0" smtClean="0"/>
              <a:t>-- Large IT projects run 45 percent over budget, 7 percent over time, and deliver 56 percent less value than predicted</a:t>
            </a:r>
          </a:p>
          <a:p>
            <a:r>
              <a:rPr lang="en-US" b="1" dirty="0" smtClean="0"/>
              <a:t>Runaway projects: </a:t>
            </a:r>
            <a:r>
              <a:rPr lang="en-US" b="0" dirty="0" smtClean="0"/>
              <a:t>Large</a:t>
            </a:r>
            <a:r>
              <a:rPr lang="en-US" b="0" baseline="0" dirty="0" smtClean="0"/>
              <a:t> IT </a:t>
            </a:r>
            <a:r>
              <a:rPr lang="en-US" dirty="0" smtClean="0"/>
              <a:t>projects that run so far over budget and past deadline that they must be abandoned with large. 17% of large IT projects are so bad they threaten the very existence of the organization.</a:t>
            </a:r>
          </a:p>
          <a:p>
            <a:r>
              <a:rPr lang="en-US" b="1" dirty="0" smtClean="0"/>
              <a:t>Researchers found that four groups of issues caused most IT project failures:</a:t>
            </a:r>
          </a:p>
          <a:p>
            <a:r>
              <a:rPr lang="en-US" dirty="0" smtClean="0"/>
              <a:t>• A lack of focus, including unclear objectives and lack of business focus</a:t>
            </a:r>
          </a:p>
          <a:p>
            <a:r>
              <a:rPr lang="en-US" dirty="0" smtClean="0"/>
              <a:t>• Content issues, such as shifting requirements (e.g., scope creep) and technical complexity)</a:t>
            </a:r>
          </a:p>
          <a:p>
            <a:r>
              <a:rPr lang="en-US" dirty="0" smtClean="0"/>
              <a:t>• Skill issues, such as a team not aligned with business objectives and a general lack of skills</a:t>
            </a:r>
          </a:p>
          <a:p>
            <a:r>
              <a:rPr lang="en-US" dirty="0" smtClean="0"/>
              <a:t>• Execution issues, such as an unrealistic schedule and reactive planning (on the fly, as opposed to sufficient planning at the start of a project)</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14</a:t>
            </a:fld>
            <a:endParaRPr lang="en-US"/>
          </a:p>
        </p:txBody>
      </p:sp>
    </p:spTree>
    <p:extLst>
      <p:ext uri="{BB962C8B-B14F-4D97-AF65-F5344CB8AC3E}">
        <p14:creationId xmlns:p14="http://schemas.microsoft.com/office/powerpoint/2010/main" val="4227402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Manage strategy and stakeholders: </a:t>
            </a:r>
            <a:r>
              <a:rPr lang="en-US" dirty="0" smtClean="0"/>
              <a:t>To avoid cost and time overruns, the team should establish a clear view of the project’s strategic value—one that goes beyond technical content. By building a robust, well-understood business case and maintaining focus on business objectives along the entire project timeline. This ensures the project aligns with the company’s business strategy and undertakes detailed analyses of stakeholder positions.</a:t>
            </a:r>
          </a:p>
          <a:p>
            <a:r>
              <a:rPr lang="en-US" b="1" dirty="0" smtClean="0"/>
              <a:t>Secure critical talent: </a:t>
            </a:r>
            <a:r>
              <a:rPr lang="en-US" dirty="0" smtClean="0"/>
              <a:t>Drawing on expert help as needed, high-performance teams integrate all technical aspects of the project, including IT architecture and infrastructure, functionality trade-offs, quality assurance, migration and rollout plans, and project scope. The  team should understand both business and technical concerns, which is why companies must assign a few high-performing and experienced experts for the length of the project.</a:t>
            </a:r>
          </a:p>
          <a:p>
            <a:r>
              <a:rPr lang="en-US" b="1" dirty="0" smtClean="0"/>
              <a:t>Build effective teams: </a:t>
            </a:r>
            <a:r>
              <a:rPr lang="en-US" dirty="0" smtClean="0"/>
              <a:t>Project teams need a common vision, shared team processes, and a high-performance culture. Members must have a common incentive structure that is aligned with the overall project goal, in contrast with individual goals.</a:t>
            </a:r>
          </a:p>
          <a:p>
            <a:r>
              <a:rPr lang="en-US" b="1" dirty="0" smtClean="0"/>
              <a:t>Excel at project management practices:  </a:t>
            </a:r>
            <a:r>
              <a:rPr lang="en-US" dirty="0" smtClean="0"/>
              <a:t>Excellent project management practices include having a strategic and disciplined project management office and establishing rigorous processes for managing project requirements and change requests.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15</a:t>
            </a:fld>
            <a:endParaRPr lang="en-US"/>
          </a:p>
        </p:txBody>
      </p:sp>
    </p:spTree>
    <p:extLst>
      <p:ext uri="{BB962C8B-B14F-4D97-AF65-F5344CB8AC3E}">
        <p14:creationId xmlns:p14="http://schemas.microsoft.com/office/powerpoint/2010/main" val="2093677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Project Integration Management: </a:t>
            </a:r>
            <a:r>
              <a:rPr lang="en-US" dirty="0" smtClean="0"/>
              <a:t>processes required to ensure that all the project’s components are properly coordinated. </a:t>
            </a:r>
            <a:r>
              <a:rPr lang="en-US" dirty="0" err="1" smtClean="0"/>
              <a:t>Th</a:t>
            </a:r>
            <a:r>
              <a:rPr lang="en-US" dirty="0" smtClean="0"/>
              <a:t> e project plan development processes, project plan execution processes, and integrated change control processes are all included in this area of knowledge. Each process has expected inputs and outputs and change of inputs to outputs.</a:t>
            </a:r>
          </a:p>
          <a:p>
            <a:r>
              <a:rPr lang="en-US" b="1" dirty="0" smtClean="0"/>
              <a:t>2. Project Scope Management: </a:t>
            </a:r>
            <a:r>
              <a:rPr lang="en-US" dirty="0" smtClean="0"/>
              <a:t>defines the processes that limit and control the work included in a project. Scope creep is a serious problem that often causes projects to go over time and over budget. These processes ensure that all the work of the project is included and properly accounted for.</a:t>
            </a:r>
          </a:p>
          <a:p>
            <a:r>
              <a:rPr lang="en-US" b="1" dirty="0" smtClean="0"/>
              <a:t>3. Project Time Management: </a:t>
            </a:r>
            <a:r>
              <a:rPr lang="en-US" dirty="0" smtClean="0"/>
              <a:t>Proper sequencing is vital to timely project completion. When the amount of time needed is established, it takes excellent scheduling skills and tools to manage the activities to complete project milestones and the project itself within the allotted time. Different tools are available to assist with this process, such as Gantt charts, milestone charts, and network charts. Each tool helps managers see the big picture and stay in control of the project’s progression.</a:t>
            </a:r>
          </a:p>
          <a:p>
            <a:r>
              <a:rPr lang="en-US" b="1" dirty="0" smtClean="0"/>
              <a:t>4. Project Cost Management: </a:t>
            </a:r>
            <a:r>
              <a:rPr lang="en-US" dirty="0" smtClean="0"/>
              <a:t>Resource planning and cost estimation are equally vital to time management. These two processes cannot exist independent of each other. Resource cost management is difficult to estimate and even more difficult to manage when unforeseen events take place. Early in a project, managers may project a budget range and then fine-tune it as the project progresses.</a:t>
            </a:r>
          </a:p>
          <a:p>
            <a:r>
              <a:rPr lang="en-US" b="1" dirty="0" smtClean="0"/>
              <a:t>5. Project Quality Management: </a:t>
            </a:r>
            <a:r>
              <a:rPr lang="en-US" dirty="0" smtClean="0"/>
              <a:t>Quality planning, assurance, and control are included in this area. There are many quality management models to consider, such as the Deming Prize, TQM, and Six Sigma. All of these aim to help organizations produce quality products the first time they try. There are also many paradigms applicable to this area of </a:t>
            </a:r>
            <a:r>
              <a:rPr lang="en-US" dirty="0" err="1" smtClean="0"/>
              <a:t>knowledge,such</a:t>
            </a:r>
            <a:r>
              <a:rPr lang="en-US" dirty="0" smtClean="0"/>
              <a:t> as “Zero Defects” and “DTRTRTFT” (Do the right thing right the first time).</a:t>
            </a:r>
          </a:p>
          <a:p>
            <a:r>
              <a:rPr lang="en-US" b="1" dirty="0" smtClean="0"/>
              <a:t>6. Project Human Resource Management: </a:t>
            </a:r>
            <a:r>
              <a:rPr lang="en-US" dirty="0" smtClean="0"/>
              <a:t>People with differing skill sets are required at various times during a project and their individual skills have to be used effectively for the project to succeed. This area of knowledge includes concepts such as staffing decisions; team management; and organizational culture, style, and structure.</a:t>
            </a:r>
          </a:p>
          <a:p>
            <a:r>
              <a:rPr lang="en-US" b="1" dirty="0" smtClean="0"/>
              <a:t>7. Project Communications Management: </a:t>
            </a:r>
            <a:r>
              <a:rPr lang="en-US" dirty="0" smtClean="0"/>
              <a:t>Information must be collected, disseminated, stored, and destroyed at the appropriate time. This area of knowledge contains the processes to perform these functions. Often, organizations investigate personality styles to determine their most effective communicators. Choosing the right person to be a leader can make all the difference in the success of a project.</a:t>
            </a:r>
          </a:p>
          <a:p>
            <a:r>
              <a:rPr lang="en-US" b="1" dirty="0" smtClean="0"/>
              <a:t>8. Project Risk Management: </a:t>
            </a:r>
            <a:r>
              <a:rPr lang="en-US" dirty="0" smtClean="0"/>
              <a:t>Risk management must be an integral part of any project because things do not always happen as planned. The risk management process includes identification of risks, quantitative and qualitative analyses, risk response planning, and risk monitoring.</a:t>
            </a:r>
          </a:p>
          <a:p>
            <a:r>
              <a:rPr lang="en-US" b="1" dirty="0" smtClean="0"/>
              <a:t>9. Project Procurement Management: </a:t>
            </a:r>
            <a:r>
              <a:rPr lang="en-US" dirty="0" smtClean="0"/>
              <a:t>Proper funding is required for project success. The accumulated knowledge related to project procurement management encompasses processes of solicitation, selection, contractual agreements, and closeout processes.</a:t>
            </a:r>
          </a:p>
        </p:txBody>
      </p:sp>
      <p:sp>
        <p:nvSpPr>
          <p:cNvPr id="4" name="Slide Number Placeholder 3"/>
          <p:cNvSpPr>
            <a:spLocks noGrp="1"/>
          </p:cNvSpPr>
          <p:nvPr>
            <p:ph type="sldNum" sz="quarter" idx="10"/>
          </p:nvPr>
        </p:nvSpPr>
        <p:spPr/>
        <p:txBody>
          <a:bodyPr/>
          <a:lstStyle/>
          <a:p>
            <a:fld id="{2CF41C25-7A1F-47FB-B705-003A328B9163}" type="slidenum">
              <a:rPr lang="en-US" smtClean="0"/>
              <a:t>18</a:t>
            </a:fld>
            <a:endParaRPr lang="en-US"/>
          </a:p>
        </p:txBody>
      </p:sp>
    </p:spTree>
    <p:extLst>
      <p:ext uri="{BB962C8B-B14F-4D97-AF65-F5344CB8AC3E}">
        <p14:creationId xmlns:p14="http://schemas.microsoft.com/office/powerpoint/2010/main" val="3889675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7. Project Communications Management: </a:t>
            </a:r>
            <a:r>
              <a:rPr lang="en-US" dirty="0" smtClean="0"/>
              <a:t>Information must be collected, disseminated, stored, and destroyed at the appropriate time. This area of knowledge contains the processes to perform these functions. Often, organizations investigate personality styles to determine their most effective communicators. Choosing the right person to be a leader can make all the difference in the success of a project.</a:t>
            </a:r>
          </a:p>
          <a:p>
            <a:r>
              <a:rPr lang="en-US" b="1" dirty="0" smtClean="0"/>
              <a:t>8. Project Risk Management: </a:t>
            </a:r>
            <a:r>
              <a:rPr lang="en-US" dirty="0" smtClean="0"/>
              <a:t>Risk management must be an integral part of any project because things do not always happen as planned. The risk management process includes identification of risks, quantitative and qualitative analyses, risk response planning, and risk monitoring.</a:t>
            </a:r>
          </a:p>
          <a:p>
            <a:r>
              <a:rPr lang="en-US" b="1" dirty="0" smtClean="0"/>
              <a:t>9. Project Procurement Management: </a:t>
            </a:r>
            <a:r>
              <a:rPr lang="en-US" dirty="0" smtClean="0"/>
              <a:t>Proper funding is required for project success. The accumulated knowledge related to project procurement management encompasses processes of solicitation, selection, contractual agreements, and closeout processes.</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19</a:t>
            </a:fld>
            <a:endParaRPr lang="en-US"/>
          </a:p>
        </p:txBody>
      </p:sp>
    </p:spTree>
    <p:extLst>
      <p:ext uri="{BB962C8B-B14F-4D97-AF65-F5344CB8AC3E}">
        <p14:creationId xmlns:p14="http://schemas.microsoft.com/office/powerpoint/2010/main" val="2900297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8"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590799" y="17526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685800" y="2133600"/>
            <a:ext cx="23622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CHAPTER</a:t>
            </a:r>
            <a:endParaRPr lang="en-US" sz="3600" dirty="0">
              <a:solidFill>
                <a:schemeClr val="bg1">
                  <a:lumMod val="50000"/>
                </a:schemeClr>
              </a:solidFill>
            </a:endParaRPr>
          </a:p>
        </p:txBody>
      </p:sp>
      <p:cxnSp>
        <p:nvCxnSpPr>
          <p:cNvPr id="14" name="Straight Connector 13"/>
          <p:cNvCxnSpPr/>
          <p:nvPr userDrawn="1"/>
        </p:nvCxnSpPr>
        <p:spPr>
          <a:xfrm flipH="1">
            <a:off x="3048000" y="33528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ubtitle 2"/>
          <p:cNvSpPr>
            <a:spLocks noGrp="1"/>
          </p:cNvSpPr>
          <p:nvPr>
            <p:ph type="subTitle" idx="1" hasCustomPrompt="1"/>
          </p:nvPr>
        </p:nvSpPr>
        <p:spPr>
          <a:xfrm>
            <a:off x="609600" y="3810000"/>
            <a:ext cx="8382000" cy="2895600"/>
          </a:xfrm>
        </p:spPr>
        <p:txBody>
          <a:bodyPr>
            <a:normAutofit/>
          </a:bodyPr>
          <a:lstStyle>
            <a:lvl1pPr marL="0" indent="0" algn="l">
              <a:lnSpc>
                <a:spcPts val="72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2752020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lug It In Title">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23"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743199" y="18288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457200" y="2209800"/>
            <a:ext cx="29718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PLUG</a:t>
            </a:r>
            <a:r>
              <a:rPr lang="en-US" sz="3600" baseline="0" dirty="0" smtClean="0">
                <a:solidFill>
                  <a:schemeClr val="bg1">
                    <a:lumMod val="50000"/>
                  </a:schemeClr>
                </a:solidFill>
              </a:rPr>
              <a:t> IT IN</a:t>
            </a:r>
            <a:endParaRPr lang="en-US" sz="3600" dirty="0">
              <a:solidFill>
                <a:schemeClr val="bg1">
                  <a:lumMod val="50000"/>
                </a:schemeClr>
              </a:solidFill>
            </a:endParaRPr>
          </a:p>
        </p:txBody>
      </p:sp>
      <p:cxnSp>
        <p:nvCxnSpPr>
          <p:cNvPr id="14" name="Straight Connector 13"/>
          <p:cNvCxnSpPr/>
          <p:nvPr userDrawn="1"/>
        </p:nvCxnSpPr>
        <p:spPr>
          <a:xfrm flipH="1">
            <a:off x="3200400" y="34290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Subtitle 2"/>
          <p:cNvSpPr>
            <a:spLocks noGrp="1"/>
          </p:cNvSpPr>
          <p:nvPr>
            <p:ph type="subTitle" idx="1" hasCustomPrompt="1"/>
          </p:nvPr>
        </p:nvSpPr>
        <p:spPr>
          <a:xfrm>
            <a:off x="609600" y="3886200"/>
            <a:ext cx="8382000" cy="2819400"/>
          </a:xfrm>
        </p:spPr>
        <p:txBody>
          <a:bodyPr>
            <a:normAutofit/>
          </a:bodyPr>
          <a:lstStyle>
            <a:lvl1pPr marL="0" indent="0" algn="l">
              <a:lnSpc>
                <a:spcPts val="72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41516290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_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152400"/>
            <a:ext cx="1981200" cy="1524000"/>
          </a:xfrm>
        </p:spPr>
        <p:txBody>
          <a:bodyPr>
            <a:noAutofit/>
          </a:bodyPr>
          <a:lstStyle>
            <a:lvl1pPr marL="0" indent="0" algn="ctr">
              <a:buNone/>
              <a:defRPr sz="60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609600" y="2133600"/>
            <a:ext cx="8001000" cy="41148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610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 Example / 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600" b="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914400" indent="-457200">
              <a:buClr>
                <a:srgbClr val="FF9900"/>
              </a:buClr>
              <a:buFont typeface="+mj-lt"/>
              <a:buAutoNum type="arabicPeriod"/>
              <a:defRPr sz="32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8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457200" y="228600"/>
            <a:ext cx="5029200" cy="1143000"/>
          </a:xfrm>
        </p:spPr>
        <p:txBody>
          <a:bodyPr>
            <a:noAutofit/>
          </a:bodyPr>
          <a:lstStyle>
            <a:lvl1pPr algn="l">
              <a:defRPr sz="4400" b="1"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EXAMPLE</a:t>
            </a:r>
            <a:endParaRPr lang="en-US" dirty="0"/>
          </a:p>
        </p:txBody>
      </p:sp>
    </p:spTree>
    <p:extLst>
      <p:ext uri="{BB962C8B-B14F-4D97-AF65-F5344CB8AC3E}">
        <p14:creationId xmlns:p14="http://schemas.microsoft.com/office/powerpoint/2010/main" val="2434610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_IT's_Personal">
    <p:spTree>
      <p:nvGrpSpPr>
        <p:cNvPr id="1" name=""/>
        <p:cNvGrpSpPr/>
        <p:nvPr/>
      </p:nvGrpSpPr>
      <p:grpSpPr>
        <a:xfrm>
          <a:off x="0" y="0"/>
          <a:ext cx="0" cy="0"/>
          <a:chOff x="0" y="0"/>
          <a:chExt cx="0" cy="0"/>
        </a:xfrm>
      </p:grpSpPr>
      <p:sp>
        <p:nvSpPr>
          <p:cNvPr id="4" name="Rectangle 3"/>
          <p:cNvSpPr/>
          <p:nvPr userDrawn="1"/>
        </p:nvSpPr>
        <p:spPr>
          <a:xfrm>
            <a:off x="0" y="2057400"/>
            <a:ext cx="9144000" cy="42672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57200" y="3200400"/>
            <a:ext cx="7772400" cy="2743200"/>
          </a:xfrm>
        </p:spPr>
        <p:txBody>
          <a:bodyPr>
            <a:normAutofit/>
          </a:bodyPr>
          <a:lstStyle>
            <a:lvl1pPr marL="0" indent="0" algn="l">
              <a:spcBef>
                <a:spcPts val="600"/>
              </a:spcBef>
              <a:spcAft>
                <a:spcPts val="600"/>
              </a:spcAft>
              <a:buNone/>
              <a:defRPr sz="5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1219200"/>
            <a:ext cx="7391400" cy="990600"/>
          </a:xfrm>
        </p:spPr>
        <p:txBody>
          <a:bodyPr>
            <a:normAutofit/>
          </a:bodyPr>
          <a:lstStyle>
            <a:lvl1pPr marL="0" indent="0">
              <a:buNone/>
              <a:defRPr sz="5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PERSONAL:</a:t>
            </a:r>
            <a:endParaRPr lang="en-US" dirty="0"/>
          </a:p>
        </p:txBody>
      </p:sp>
      <p:cxnSp>
        <p:nvCxnSpPr>
          <p:cNvPr id="15" name="Straight Connector 14"/>
          <p:cNvCxnSpPr/>
          <p:nvPr userDrawn="1"/>
        </p:nvCxnSpPr>
        <p:spPr>
          <a:xfrm>
            <a:off x="0" y="2057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888704"/>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2108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h_Outline">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228600"/>
            <a:ext cx="8229600" cy="1143000"/>
          </a:xfrm>
        </p:spPr>
        <p:txBody>
          <a:bodyPr>
            <a:noAutofit/>
          </a:bodyPr>
          <a:lstStyle>
            <a:lvl1pPr algn="l">
              <a:defRPr sz="4400" b="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CHAPTER OUTLINE</a:t>
            </a:r>
            <a:endParaRPr lang="en-US" dirty="0"/>
          </a:p>
        </p:txBody>
      </p:sp>
      <p:sp>
        <p:nvSpPr>
          <p:cNvPr id="3" name="Content Placeholder 2"/>
          <p:cNvSpPr>
            <a:spLocks noGrp="1"/>
          </p:cNvSpPr>
          <p:nvPr>
            <p:ph idx="1"/>
          </p:nvPr>
        </p:nvSpPr>
        <p:spPr>
          <a:xfrm>
            <a:off x="457200" y="1371600"/>
            <a:ext cx="8229600" cy="4754563"/>
          </a:xfrm>
        </p:spPr>
        <p:txBody>
          <a:bodyPr/>
          <a:lstStyle>
            <a:lvl1pPr marL="514350" indent="-514350">
              <a:buClr>
                <a:srgbClr val="00B0F0"/>
              </a:buClr>
              <a:buSzPct val="100000"/>
              <a:buFont typeface="+mj-lt"/>
              <a:buAutoNum type="arabicPeriod"/>
              <a:defRPr baseline="0">
                <a:latin typeface="Verdana" panose="020B0604030504040204" pitchFamily="34" charset="0"/>
                <a:ea typeface="Verdana" panose="020B0604030504040204" pitchFamily="34" charset="0"/>
                <a:cs typeface="Verdana" panose="020B0604030504040204" pitchFamily="34"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39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_Learning_Obj">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8229600" cy="4525963"/>
          </a:xfrm>
        </p:spPr>
        <p:txBody>
          <a:bodyPr/>
          <a:lstStyle>
            <a:lvl1pPr marL="514350" indent="-514350">
              <a:buClr>
                <a:srgbClr val="FF9900"/>
              </a:buClr>
              <a:buSzPct val="100000"/>
              <a:buFont typeface="+mj-lt"/>
              <a:buAutoNum type="arabicPeriod"/>
              <a:defRPr baseline="0">
                <a:latin typeface="Times New Roman" panose="02020603050405020304" pitchFamily="18" charset="0"/>
                <a:ea typeface="Verdana" panose="020B0604030504040204" pitchFamily="34" charset="0"/>
                <a:cs typeface="Times New Roman" panose="02020603050405020304"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Subtitle 2"/>
          <p:cNvSpPr>
            <a:spLocks noGrp="1"/>
          </p:cNvSpPr>
          <p:nvPr>
            <p:ph type="subTitle" idx="13" hasCustomPrompt="1"/>
          </p:nvPr>
        </p:nvSpPr>
        <p:spPr>
          <a:xfrm>
            <a:off x="457200" y="533400"/>
            <a:ext cx="8686800" cy="1066800"/>
          </a:xfrm>
        </p:spPr>
        <p:txBody>
          <a:bodyPr>
            <a:normAutofit/>
          </a:bodyPr>
          <a:lstStyle>
            <a:lvl1pPr marL="0" indent="0" algn="l">
              <a:lnSpc>
                <a:spcPts val="6800"/>
              </a:lnSpc>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LEARNING OBJECTIVES</a:t>
            </a:r>
            <a:endParaRPr lang="en-US" dirty="0"/>
          </a:p>
        </p:txBody>
      </p:sp>
      <p:sp>
        <p:nvSpPr>
          <p:cNvPr id="11" name="Subtitle 2"/>
          <p:cNvSpPr txBox="1">
            <a:spLocks/>
          </p:cNvSpPr>
          <p:nvPr userDrawn="1"/>
        </p:nvSpPr>
        <p:spPr>
          <a:xfrm>
            <a:off x="7263063" y="533400"/>
            <a:ext cx="1652337" cy="1066800"/>
          </a:xfrm>
          <a:prstGeom prst="rect">
            <a:avLst/>
          </a:prstGeom>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4400" kern="1200" baseline="0">
                <a:solidFill>
                  <a:srgbClr val="FFC0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chemeClr val="tx2">
                    <a:lumMod val="60000"/>
                    <a:lumOff val="40000"/>
                  </a:schemeClr>
                </a:solidFill>
              </a:rPr>
              <a:t>&gt;&gt;&gt;</a:t>
            </a:r>
            <a:endParaRPr lang="en-US" dirty="0">
              <a:solidFill>
                <a:schemeClr val="tx2">
                  <a:lumMod val="60000"/>
                  <a:lumOff val="40000"/>
                </a:schemeClr>
              </a:solidFill>
            </a:endParaRPr>
          </a:p>
        </p:txBody>
      </p:sp>
    </p:spTree>
    <p:extLst>
      <p:ext uri="{BB962C8B-B14F-4D97-AF65-F5344CB8AC3E}">
        <p14:creationId xmlns:p14="http://schemas.microsoft.com/office/powerpoint/2010/main" val="40593933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200" b="1" baseline="0">
                <a:latin typeface="Verdana" panose="020B0604030504040204" pitchFamily="34" charset="0"/>
                <a:ea typeface="Verdana" panose="020B0604030504040204" pitchFamily="34" charset="0"/>
                <a:cs typeface="Verdana" panose="020B0604030504040204" pitchFamily="34" charset="0"/>
              </a:defRPr>
            </a:lvl1pPr>
            <a:lvl2pPr marL="914400" indent="-457200">
              <a:buClr>
                <a:schemeClr val="accent1">
                  <a:lumMod val="75000"/>
                </a:schemeClr>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3276600" y="228600"/>
            <a:ext cx="2209800" cy="1143000"/>
          </a:xfrm>
        </p:spPr>
        <p:txBody>
          <a:bodyPr>
            <a:noAutofit/>
          </a:bodyPr>
          <a:lstStyle>
            <a:lvl1pPr algn="l">
              <a:defRPr sz="4400" b="1" baseline="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CASE</a:t>
            </a:r>
            <a:endParaRPr lang="en-US" dirty="0"/>
          </a:p>
        </p:txBody>
      </p:sp>
      <p:sp>
        <p:nvSpPr>
          <p:cNvPr id="14" name="Title 1"/>
          <p:cNvSpPr txBox="1">
            <a:spLocks/>
          </p:cNvSpPr>
          <p:nvPr userDrawn="1"/>
        </p:nvSpPr>
        <p:spPr>
          <a:xfrm>
            <a:off x="457200" y="228600"/>
            <a:ext cx="3276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b="0" dirty="0" smtClean="0">
                <a:solidFill>
                  <a:schemeClr val="accent1">
                    <a:lumMod val="75000"/>
                  </a:schemeClr>
                </a:solidFill>
              </a:rPr>
              <a:t>OPENING</a:t>
            </a:r>
            <a:endParaRPr lang="en-US" b="0" dirty="0">
              <a:solidFill>
                <a:schemeClr val="accent1">
                  <a:lumMod val="75000"/>
                </a:schemeClr>
              </a:solidFill>
            </a:endParaRPr>
          </a:p>
        </p:txBody>
      </p:sp>
      <p:sp>
        <p:nvSpPr>
          <p:cNvPr id="15" name="Title 1"/>
          <p:cNvSpPr txBox="1">
            <a:spLocks/>
          </p:cNvSpPr>
          <p:nvPr userDrawn="1"/>
        </p:nvSpPr>
        <p:spPr>
          <a:xfrm>
            <a:off x="5181600" y="228600"/>
            <a:ext cx="2438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solidFill>
                  <a:srgbClr val="6600CC"/>
                </a:solidFill>
              </a:rPr>
              <a:t>&gt;</a:t>
            </a:r>
            <a:endParaRPr lang="en-US" dirty="0">
              <a:solidFill>
                <a:srgbClr val="6600CC"/>
              </a:solidFill>
            </a:endParaRPr>
          </a:p>
        </p:txBody>
      </p:sp>
    </p:spTree>
    <p:extLst>
      <p:ext uri="{BB962C8B-B14F-4D97-AF65-F5344CB8AC3E}">
        <p14:creationId xmlns:p14="http://schemas.microsoft.com/office/powerpoint/2010/main" val="385618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ts_about_bus">
    <p:spTree>
      <p:nvGrpSpPr>
        <p:cNvPr id="1" name=""/>
        <p:cNvGrpSpPr/>
        <p:nvPr/>
      </p:nvGrpSpPr>
      <p:grpSpPr>
        <a:xfrm>
          <a:off x="0" y="0"/>
          <a:ext cx="0" cy="0"/>
          <a:chOff x="0" y="0"/>
          <a:chExt cx="0" cy="0"/>
        </a:xfrm>
      </p:grpSpPr>
      <p:sp>
        <p:nvSpPr>
          <p:cNvPr id="4" name="Rectangle 3"/>
          <p:cNvSpPr/>
          <p:nvPr userDrawn="1"/>
        </p:nvSpPr>
        <p:spPr>
          <a:xfrm>
            <a:off x="0" y="1397296"/>
            <a:ext cx="9144000" cy="4927304"/>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635296"/>
            <a:ext cx="7772400" cy="990600"/>
          </a:xfrm>
        </p:spPr>
        <p:txBody>
          <a:bodyPr>
            <a:normAutofit/>
          </a:bodyPr>
          <a:lstStyle>
            <a:lvl1pPr marL="0" indent="0">
              <a:buNone/>
              <a:defRPr sz="4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ABOUT BUSINESS  0.0</a:t>
            </a:r>
            <a:endParaRPr lang="en-US" dirty="0"/>
          </a:p>
        </p:txBody>
      </p:sp>
      <p:cxnSp>
        <p:nvCxnSpPr>
          <p:cNvPr id="15" name="Straight Connector 14"/>
          <p:cNvCxnSpPr/>
          <p:nvPr userDrawn="1"/>
        </p:nvCxnSpPr>
        <p:spPr>
          <a:xfrm>
            <a:off x="0" y="1397296"/>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228600"/>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0"/>
          <p:cNvSpPr>
            <a:spLocks noGrp="1"/>
          </p:cNvSpPr>
          <p:nvPr>
            <p:ph sz="quarter" idx="16"/>
          </p:nvPr>
        </p:nvSpPr>
        <p:spPr>
          <a:xfrm>
            <a:off x="609600" y="1828800"/>
            <a:ext cx="8001000" cy="4419600"/>
          </a:xfrm>
        </p:spPr>
        <p:txBody>
          <a:bodyPr/>
          <a:lstStyle>
            <a:lvl1pPr>
              <a:defRPr sz="3200" b="1"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71550" indent="-514350">
              <a:buClr>
                <a:srgbClr val="0000CC"/>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85948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0"/>
            <a:ext cx="1981200" cy="1524000"/>
          </a:xfrm>
        </p:spPr>
        <p:txBody>
          <a:bodyPr>
            <a:noAutofit/>
          </a:bodyPr>
          <a:lstStyle>
            <a:lvl1pPr marL="0" indent="0" algn="ctr">
              <a:buNone/>
              <a:defRPr sz="72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1447800" y="2438400"/>
            <a:ext cx="7162800" cy="38100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4564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zaxcv">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3716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524000"/>
            <a:ext cx="8153400" cy="4724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4478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040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ic Level3">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0354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lide_Level3">
    <p:spTree>
      <p:nvGrpSpPr>
        <p:cNvPr id="1" name=""/>
        <p:cNvGrpSpPr/>
        <p:nvPr/>
      </p:nvGrpSpPr>
      <p:grpSpPr>
        <a:xfrm>
          <a:off x="0" y="0"/>
          <a:ext cx="0" cy="0"/>
          <a:chOff x="0" y="0"/>
          <a:chExt cx="0" cy="0"/>
        </a:xfrm>
      </p:grpSpPr>
      <p:sp>
        <p:nvSpPr>
          <p:cNvPr id="21" name="Subtitle 2"/>
          <p:cNvSpPr>
            <a:spLocks noGrp="1"/>
          </p:cNvSpPr>
          <p:nvPr>
            <p:ph type="subTitle" idx="1"/>
          </p:nvPr>
        </p:nvSpPr>
        <p:spPr>
          <a:xfrm>
            <a:off x="457200" y="76200"/>
            <a:ext cx="8153399" cy="14478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828800"/>
            <a:ext cx="8153400" cy="48006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676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947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692F6-6F2F-4CFD-A777-05649129AE6F}" type="datetimeFigureOut">
              <a:rPr lang="en-US" smtClean="0"/>
              <a:t>10/16/2014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92DC9-9688-4E44-A90B-C333AD8FEA09}" type="slidenum">
              <a:rPr lang="en-US" smtClean="0"/>
              <a:t>‹#›</a:t>
            </a:fld>
            <a:endParaRPr lang="en-US"/>
          </a:p>
        </p:txBody>
      </p:sp>
    </p:spTree>
    <p:extLst>
      <p:ext uri="{BB962C8B-B14F-4D97-AF65-F5344CB8AC3E}">
        <p14:creationId xmlns:p14="http://schemas.microsoft.com/office/powerpoint/2010/main" val="29186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54" r:id="rId4"/>
    <p:sldLayoutId id="2147483662" r:id="rId5"/>
    <p:sldLayoutId id="2147483663" r:id="rId6"/>
    <p:sldLayoutId id="2147483676" r:id="rId7"/>
    <p:sldLayoutId id="2147483677" r:id="rId8"/>
    <p:sldLayoutId id="2147483664" r:id="rId9"/>
    <p:sldLayoutId id="2147483678" r:id="rId10"/>
    <p:sldLayoutId id="2147483679" r:id="rId11"/>
    <p:sldLayoutId id="2147483680" r:id="rId12"/>
    <p:sldLayoutId id="2147483681" r:id="rId13"/>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6</a:t>
            </a:r>
            <a:endParaRPr lang="en-US" dirty="0"/>
          </a:p>
        </p:txBody>
      </p:sp>
      <p:sp>
        <p:nvSpPr>
          <p:cNvPr id="3" name="Subtitle 2"/>
          <p:cNvSpPr>
            <a:spLocks noGrp="1"/>
          </p:cNvSpPr>
          <p:nvPr>
            <p:ph type="subTitle" idx="1"/>
          </p:nvPr>
        </p:nvSpPr>
        <p:spPr/>
        <p:txBody>
          <a:bodyPr/>
          <a:lstStyle/>
          <a:p>
            <a:r>
              <a:rPr lang="en-US" dirty="0" smtClean="0"/>
              <a:t>Project </a:t>
            </a:r>
            <a:br>
              <a:rPr lang="en-US" dirty="0" smtClean="0"/>
            </a:br>
            <a:r>
              <a:rPr lang="en-US" dirty="0" smtClean="0"/>
              <a:t>Management</a:t>
            </a:r>
            <a:endParaRPr lang="en-US" dirty="0"/>
          </a:p>
        </p:txBody>
      </p:sp>
    </p:spTree>
    <p:extLst>
      <p:ext uri="{BB962C8B-B14F-4D97-AF65-F5344CB8AC3E}">
        <p14:creationId xmlns:p14="http://schemas.microsoft.com/office/powerpoint/2010/main" val="1125440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Phase 3: Project Execution</a:t>
            </a:r>
            <a:endParaRPr lang="en-US" dirty="0"/>
          </a:p>
        </p:txBody>
      </p:sp>
      <p:sp>
        <p:nvSpPr>
          <p:cNvPr id="6" name="Content Placeholder 5"/>
          <p:cNvSpPr>
            <a:spLocks noGrp="1"/>
          </p:cNvSpPr>
          <p:nvPr>
            <p:ph sz="quarter" idx="15"/>
          </p:nvPr>
        </p:nvSpPr>
        <p:spPr/>
        <p:txBody>
          <a:bodyPr>
            <a:normAutofit/>
          </a:bodyPr>
          <a:lstStyle/>
          <a:p>
            <a:r>
              <a:rPr lang="en-US" dirty="0"/>
              <a:t>Work defined in the Planning Phase is performed coordinating people and resources to accomplish the project’s requirements.</a:t>
            </a:r>
          </a:p>
          <a:p>
            <a:r>
              <a:rPr lang="en-US" dirty="0" smtClean="0"/>
              <a:t>Users </a:t>
            </a:r>
            <a:r>
              <a:rPr lang="en-US" dirty="0"/>
              <a:t>may be involved in project </a:t>
            </a:r>
            <a:r>
              <a:rPr lang="en-US" dirty="0" smtClean="0"/>
              <a:t>execution (e.g., prototype evaluation)</a:t>
            </a:r>
            <a:endParaRPr lang="en-US" dirty="0"/>
          </a:p>
        </p:txBody>
      </p:sp>
    </p:spTree>
    <p:extLst>
      <p:ext uri="{BB962C8B-B14F-4D97-AF65-F5344CB8AC3E}">
        <p14:creationId xmlns:p14="http://schemas.microsoft.com/office/powerpoint/2010/main" val="3767816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Phase 4: Project Monitoring and Control</a:t>
            </a:r>
            <a:endParaRPr lang="en-US" dirty="0"/>
          </a:p>
        </p:txBody>
      </p:sp>
      <p:sp>
        <p:nvSpPr>
          <p:cNvPr id="6" name="Content Placeholder 5"/>
          <p:cNvSpPr>
            <a:spLocks noGrp="1"/>
          </p:cNvSpPr>
          <p:nvPr>
            <p:ph sz="quarter" idx="15"/>
          </p:nvPr>
        </p:nvSpPr>
        <p:spPr/>
        <p:txBody>
          <a:bodyPr>
            <a:normAutofit lnSpcReduction="10000"/>
          </a:bodyPr>
          <a:lstStyle/>
          <a:p>
            <a:pPr marL="0" indent="0">
              <a:buNone/>
            </a:pPr>
            <a:r>
              <a:rPr lang="en-US" sz="3800" dirty="0" smtClean="0"/>
              <a:t>Verify the project is progressing as planned</a:t>
            </a:r>
            <a:endParaRPr lang="en-US" sz="3800" dirty="0"/>
          </a:p>
          <a:p>
            <a:pPr marL="0" indent="0">
              <a:buNone/>
            </a:pPr>
            <a:r>
              <a:rPr lang="en-US" b="1" u="sng" dirty="0"/>
              <a:t>Three Steps</a:t>
            </a:r>
            <a:r>
              <a:rPr lang="en-US" dirty="0"/>
              <a:t>:</a:t>
            </a:r>
          </a:p>
          <a:p>
            <a:pPr marL="914400" lvl="1" indent="-514350">
              <a:buFont typeface="+mj-lt"/>
              <a:buAutoNum type="arabicPeriod"/>
            </a:pPr>
            <a:r>
              <a:rPr lang="en-US" i="1" u="sng" dirty="0" smtClean="0"/>
              <a:t>Where are we</a:t>
            </a:r>
            <a:r>
              <a:rPr lang="en-US" i="1" dirty="0" smtClean="0"/>
              <a:t>? </a:t>
            </a:r>
            <a:r>
              <a:rPr lang="en-US" dirty="0" smtClean="0"/>
              <a:t>Monitor activities </a:t>
            </a:r>
          </a:p>
          <a:p>
            <a:pPr marL="914400" lvl="1" indent="-514350">
              <a:buFont typeface="+mj-lt"/>
              <a:buAutoNum type="arabicPeriod"/>
            </a:pPr>
            <a:r>
              <a:rPr lang="en-US" i="1" u="sng" dirty="0" smtClean="0"/>
              <a:t>Where should we be</a:t>
            </a:r>
            <a:r>
              <a:rPr lang="en-US" i="1" dirty="0" smtClean="0"/>
              <a:t>? </a:t>
            </a:r>
            <a:r>
              <a:rPr lang="en-US" dirty="0" smtClean="0"/>
              <a:t>Compare actual </a:t>
            </a:r>
            <a:r>
              <a:rPr lang="en-US" dirty="0"/>
              <a:t>project variables </a:t>
            </a:r>
            <a:r>
              <a:rPr lang="en-US" dirty="0" smtClean="0"/>
              <a:t>with </a:t>
            </a:r>
            <a:r>
              <a:rPr lang="en-US" dirty="0"/>
              <a:t>the </a:t>
            </a:r>
            <a:r>
              <a:rPr lang="en-US" dirty="0" smtClean="0"/>
              <a:t>project plan</a:t>
            </a:r>
          </a:p>
          <a:p>
            <a:pPr marL="914400" lvl="1" indent="-514350">
              <a:buFont typeface="+mj-lt"/>
              <a:buAutoNum type="arabicPeriod"/>
            </a:pPr>
            <a:r>
              <a:rPr lang="en-US" i="1" u="sng" dirty="0" smtClean="0"/>
              <a:t>How do we get back on track</a:t>
            </a:r>
            <a:r>
              <a:rPr lang="en-US" i="1" dirty="0" smtClean="0"/>
              <a:t>? </a:t>
            </a:r>
            <a:r>
              <a:rPr lang="en-US" dirty="0" smtClean="0"/>
              <a:t>Identify </a:t>
            </a:r>
            <a:r>
              <a:rPr lang="en-US" dirty="0"/>
              <a:t>corrective actions </a:t>
            </a:r>
            <a:r>
              <a:rPr lang="en-US" dirty="0" smtClean="0"/>
              <a:t>if needed</a:t>
            </a:r>
            <a:endParaRPr lang="en-US" dirty="0"/>
          </a:p>
        </p:txBody>
      </p:sp>
    </p:spTree>
    <p:extLst>
      <p:ext uri="{BB962C8B-B14F-4D97-AF65-F5344CB8AC3E}">
        <p14:creationId xmlns:p14="http://schemas.microsoft.com/office/powerpoint/2010/main" val="376781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Phase 5: Project Completion</a:t>
            </a:r>
            <a:endParaRPr lang="en-US" dirty="0"/>
          </a:p>
        </p:txBody>
      </p:sp>
      <p:sp>
        <p:nvSpPr>
          <p:cNvPr id="6" name="Content Placeholder 5"/>
          <p:cNvSpPr>
            <a:spLocks noGrp="1"/>
          </p:cNvSpPr>
          <p:nvPr>
            <p:ph sz="quarter" idx="15"/>
          </p:nvPr>
        </p:nvSpPr>
        <p:spPr/>
        <p:txBody>
          <a:bodyPr/>
          <a:lstStyle/>
          <a:p>
            <a:r>
              <a:rPr lang="en-US" dirty="0"/>
              <a:t>Project is formally accepted by the organization</a:t>
            </a:r>
          </a:p>
          <a:p>
            <a:r>
              <a:rPr lang="en-US" dirty="0"/>
              <a:t>All activities are finalized and all contracts are fulfilled and settled</a:t>
            </a:r>
          </a:p>
          <a:p>
            <a:r>
              <a:rPr lang="en-US" dirty="0"/>
              <a:t>All files are archived</a:t>
            </a:r>
          </a:p>
          <a:p>
            <a:r>
              <a:rPr lang="en-US" dirty="0"/>
              <a:t>All "lessons learned" are documented</a:t>
            </a:r>
          </a:p>
        </p:txBody>
      </p:sp>
    </p:spTree>
    <p:extLst>
      <p:ext uri="{BB962C8B-B14F-4D97-AF65-F5344CB8AC3E}">
        <p14:creationId xmlns:p14="http://schemas.microsoft.com/office/powerpoint/2010/main" val="3767816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lnSpcReduction="20000"/>
          </a:bodyPr>
          <a:lstStyle/>
          <a:p>
            <a:r>
              <a:rPr lang="en-US" dirty="0" smtClean="0"/>
              <a:t>The Project Management (PM) Process (Continued)</a:t>
            </a:r>
            <a:endParaRPr lang="en-US" dirty="0"/>
          </a:p>
        </p:txBody>
      </p:sp>
      <p:sp>
        <p:nvSpPr>
          <p:cNvPr id="5" name="Text Placeholder 4"/>
          <p:cNvSpPr>
            <a:spLocks noGrp="1"/>
          </p:cNvSpPr>
          <p:nvPr>
            <p:ph type="body" sz="quarter" idx="14"/>
          </p:nvPr>
        </p:nvSpPr>
        <p:spPr/>
        <p:txBody>
          <a:bodyPr/>
          <a:lstStyle/>
          <a:p>
            <a:r>
              <a:rPr lang="en-US" dirty="0" smtClean="0"/>
              <a:t>PI6.2</a:t>
            </a:r>
            <a:endParaRPr lang="en-US" dirty="0"/>
          </a:p>
        </p:txBody>
      </p:sp>
      <p:sp>
        <p:nvSpPr>
          <p:cNvPr id="6" name="Content Placeholder 5"/>
          <p:cNvSpPr>
            <a:spLocks noGrp="1"/>
          </p:cNvSpPr>
          <p:nvPr>
            <p:ph sz="quarter" idx="15"/>
          </p:nvPr>
        </p:nvSpPr>
        <p:spPr/>
        <p:txBody>
          <a:bodyPr>
            <a:normAutofit/>
          </a:bodyPr>
          <a:lstStyle/>
          <a:p>
            <a:r>
              <a:rPr lang="en-US" dirty="0" smtClean="0"/>
              <a:t>PM Failure</a:t>
            </a:r>
          </a:p>
          <a:p>
            <a:r>
              <a:rPr lang="en-US" dirty="0" smtClean="0"/>
              <a:t>Enabling PM Success</a:t>
            </a:r>
            <a:endParaRPr lang="en-US" dirty="0"/>
          </a:p>
        </p:txBody>
      </p:sp>
    </p:spTree>
    <p:extLst>
      <p:ext uri="{BB962C8B-B14F-4D97-AF65-F5344CB8AC3E}">
        <p14:creationId xmlns:p14="http://schemas.microsoft.com/office/powerpoint/2010/main" val="3862020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Project Management Failure</a:t>
            </a:r>
            <a:endParaRPr lang="en-US" dirty="0"/>
          </a:p>
        </p:txBody>
      </p:sp>
      <p:sp>
        <p:nvSpPr>
          <p:cNvPr id="6" name="Content Placeholder 5"/>
          <p:cNvSpPr>
            <a:spLocks noGrp="1"/>
          </p:cNvSpPr>
          <p:nvPr>
            <p:ph sz="quarter" idx="15"/>
          </p:nvPr>
        </p:nvSpPr>
        <p:spPr/>
        <p:txBody>
          <a:bodyPr>
            <a:normAutofit/>
          </a:bodyPr>
          <a:lstStyle/>
          <a:p>
            <a:r>
              <a:rPr lang="en-US" dirty="0" smtClean="0"/>
              <a:t>Runaway Projects</a:t>
            </a:r>
          </a:p>
          <a:p>
            <a:r>
              <a:rPr lang="en-US" dirty="0" smtClean="0"/>
              <a:t>Four Groups of Issues Causing IT Project Failures</a:t>
            </a:r>
          </a:p>
          <a:p>
            <a:pPr lvl="1"/>
            <a:r>
              <a:rPr lang="en-US" dirty="0" smtClean="0"/>
              <a:t>Lack of focus &amp; unclear objectives</a:t>
            </a:r>
          </a:p>
          <a:p>
            <a:pPr lvl="1"/>
            <a:r>
              <a:rPr lang="en-US" dirty="0" smtClean="0"/>
              <a:t>Content issues</a:t>
            </a:r>
          </a:p>
          <a:p>
            <a:pPr lvl="1"/>
            <a:r>
              <a:rPr lang="en-US" dirty="0" smtClean="0"/>
              <a:t>Skill Issues</a:t>
            </a:r>
          </a:p>
          <a:p>
            <a:pPr lvl="1"/>
            <a:r>
              <a:rPr lang="en-US" dirty="0" smtClean="0"/>
              <a:t>Execution Issues</a:t>
            </a:r>
            <a:endParaRPr lang="en-US" dirty="0"/>
          </a:p>
        </p:txBody>
      </p:sp>
    </p:spTree>
    <p:extLst>
      <p:ext uri="{BB962C8B-B14F-4D97-AF65-F5344CB8AC3E}">
        <p14:creationId xmlns:p14="http://schemas.microsoft.com/office/powerpoint/2010/main" val="146428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Enabling Project Management Success</a:t>
            </a:r>
            <a:endParaRPr lang="en-US" dirty="0"/>
          </a:p>
        </p:txBody>
      </p:sp>
      <p:sp>
        <p:nvSpPr>
          <p:cNvPr id="6" name="Content Placeholder 5"/>
          <p:cNvSpPr>
            <a:spLocks noGrp="1"/>
          </p:cNvSpPr>
          <p:nvPr>
            <p:ph sz="quarter" idx="15"/>
          </p:nvPr>
        </p:nvSpPr>
        <p:spPr/>
        <p:txBody>
          <a:bodyPr/>
          <a:lstStyle/>
          <a:p>
            <a:r>
              <a:rPr lang="en-US" dirty="0" smtClean="0"/>
              <a:t>Manage strategy and stakeholders</a:t>
            </a:r>
          </a:p>
          <a:p>
            <a:r>
              <a:rPr lang="en-US" dirty="0" smtClean="0"/>
              <a:t>Secure critical talent</a:t>
            </a:r>
          </a:p>
          <a:p>
            <a:r>
              <a:rPr lang="en-US" dirty="0" smtClean="0"/>
              <a:t>Build effective teams</a:t>
            </a:r>
          </a:p>
          <a:p>
            <a:r>
              <a:rPr lang="en-US" dirty="0" smtClean="0"/>
              <a:t>Excel at project management practices</a:t>
            </a:r>
          </a:p>
          <a:p>
            <a:endParaRPr lang="en-US" dirty="0"/>
          </a:p>
        </p:txBody>
      </p:sp>
    </p:spTree>
    <p:extLst>
      <p:ext uri="{BB962C8B-B14F-4D97-AF65-F5344CB8AC3E}">
        <p14:creationId xmlns:p14="http://schemas.microsoft.com/office/powerpoint/2010/main" val="3777634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lnSpcReduction="20000"/>
          </a:bodyPr>
          <a:lstStyle/>
          <a:p>
            <a:r>
              <a:rPr lang="en-US" dirty="0" smtClean="0"/>
              <a:t>The Project Management Body of Knowledge (PMBOK)</a:t>
            </a:r>
            <a:endParaRPr lang="en-US" dirty="0"/>
          </a:p>
        </p:txBody>
      </p:sp>
      <p:sp>
        <p:nvSpPr>
          <p:cNvPr id="5" name="Text Placeholder 4"/>
          <p:cNvSpPr>
            <a:spLocks noGrp="1"/>
          </p:cNvSpPr>
          <p:nvPr>
            <p:ph type="body" sz="quarter" idx="14"/>
          </p:nvPr>
        </p:nvSpPr>
        <p:spPr/>
        <p:txBody>
          <a:bodyPr/>
          <a:lstStyle/>
          <a:p>
            <a:r>
              <a:rPr lang="en-US" dirty="0" smtClean="0"/>
              <a:t>PI6.3</a:t>
            </a:r>
            <a:endParaRPr lang="en-US" dirty="0"/>
          </a:p>
        </p:txBody>
      </p:sp>
      <p:sp>
        <p:nvSpPr>
          <p:cNvPr id="6" name="Content Placeholder 5"/>
          <p:cNvSpPr>
            <a:spLocks noGrp="1"/>
          </p:cNvSpPr>
          <p:nvPr>
            <p:ph sz="quarter" idx="15"/>
          </p:nvPr>
        </p:nvSpPr>
        <p:spPr/>
        <p:txBody>
          <a:bodyPr/>
          <a:lstStyle/>
          <a:p>
            <a:r>
              <a:rPr lang="en-US" dirty="0" smtClean="0"/>
              <a:t>Five Basic Process Groups</a:t>
            </a:r>
          </a:p>
          <a:p>
            <a:r>
              <a:rPr lang="en-US" dirty="0" smtClean="0"/>
              <a:t>Nine Knowledge Areas</a:t>
            </a:r>
            <a:endParaRPr lang="en-US" dirty="0"/>
          </a:p>
        </p:txBody>
      </p:sp>
    </p:spTree>
    <p:extLst>
      <p:ext uri="{BB962C8B-B14F-4D97-AF65-F5344CB8AC3E}">
        <p14:creationId xmlns:p14="http://schemas.microsoft.com/office/powerpoint/2010/main" val="4207114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PMBOK: Five Basic Project Groups</a:t>
            </a:r>
            <a:endParaRPr lang="en-US" dirty="0"/>
          </a:p>
        </p:txBody>
      </p:sp>
      <p:sp>
        <p:nvSpPr>
          <p:cNvPr id="6" name="Content Placeholder 5"/>
          <p:cNvSpPr>
            <a:spLocks noGrp="1"/>
          </p:cNvSpPr>
          <p:nvPr>
            <p:ph sz="quarter" idx="15"/>
          </p:nvPr>
        </p:nvSpPr>
        <p:spPr/>
        <p:txBody>
          <a:bodyPr/>
          <a:lstStyle/>
          <a:p>
            <a:r>
              <a:rPr lang="en-US" dirty="0" smtClean="0"/>
              <a:t>Initiation</a:t>
            </a:r>
          </a:p>
          <a:p>
            <a:r>
              <a:rPr lang="en-US" dirty="0" smtClean="0"/>
              <a:t>Planning</a:t>
            </a:r>
          </a:p>
          <a:p>
            <a:r>
              <a:rPr lang="en-US" dirty="0" smtClean="0"/>
              <a:t>Execution</a:t>
            </a:r>
          </a:p>
          <a:p>
            <a:r>
              <a:rPr lang="en-US" dirty="0" smtClean="0"/>
              <a:t>Monitoring &amp; Control</a:t>
            </a:r>
          </a:p>
          <a:p>
            <a:r>
              <a:rPr lang="en-US" dirty="0" smtClean="0"/>
              <a:t>Completion</a:t>
            </a:r>
            <a:endParaRPr lang="en-US" dirty="0"/>
          </a:p>
        </p:txBody>
      </p:sp>
    </p:spTree>
    <p:extLst>
      <p:ext uri="{BB962C8B-B14F-4D97-AF65-F5344CB8AC3E}">
        <p14:creationId xmlns:p14="http://schemas.microsoft.com/office/powerpoint/2010/main" val="3062937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PMBOK: Nine Knowledge Areas</a:t>
            </a:r>
            <a:endParaRPr lang="en-US" dirty="0"/>
          </a:p>
        </p:txBody>
      </p:sp>
      <p:sp>
        <p:nvSpPr>
          <p:cNvPr id="6" name="Content Placeholder 5"/>
          <p:cNvSpPr>
            <a:spLocks noGrp="1"/>
          </p:cNvSpPr>
          <p:nvPr>
            <p:ph sz="quarter" idx="15"/>
          </p:nvPr>
        </p:nvSpPr>
        <p:spPr/>
        <p:txBody>
          <a:bodyPr>
            <a:normAutofit lnSpcReduction="10000"/>
          </a:bodyPr>
          <a:lstStyle/>
          <a:p>
            <a:pPr marL="514350" indent="-514350">
              <a:buFont typeface="+mj-lt"/>
              <a:buAutoNum type="arabicPeriod"/>
            </a:pPr>
            <a:r>
              <a:rPr lang="en-US" dirty="0"/>
              <a:t>Project Integration </a:t>
            </a:r>
            <a:r>
              <a:rPr lang="en-US" dirty="0" smtClean="0"/>
              <a:t>Management</a:t>
            </a:r>
          </a:p>
          <a:p>
            <a:pPr marL="514350" indent="-514350">
              <a:buFont typeface="+mj-lt"/>
              <a:buAutoNum type="arabicPeriod"/>
            </a:pPr>
            <a:r>
              <a:rPr lang="en-US" dirty="0"/>
              <a:t>Project Scope </a:t>
            </a:r>
            <a:r>
              <a:rPr lang="en-US" dirty="0" smtClean="0"/>
              <a:t>Management</a:t>
            </a:r>
          </a:p>
          <a:p>
            <a:pPr marL="514350" indent="-514350">
              <a:buFont typeface="+mj-lt"/>
              <a:buAutoNum type="arabicPeriod"/>
            </a:pPr>
            <a:r>
              <a:rPr lang="en-US" dirty="0"/>
              <a:t>Project Time </a:t>
            </a:r>
            <a:r>
              <a:rPr lang="en-US" dirty="0" smtClean="0"/>
              <a:t>Management</a:t>
            </a:r>
          </a:p>
          <a:p>
            <a:pPr marL="514350" indent="-514350">
              <a:buFont typeface="+mj-lt"/>
              <a:buAutoNum type="arabicPeriod"/>
            </a:pPr>
            <a:r>
              <a:rPr lang="en-US" dirty="0"/>
              <a:t>Project Cost </a:t>
            </a:r>
            <a:r>
              <a:rPr lang="en-US" dirty="0" smtClean="0"/>
              <a:t>Management</a:t>
            </a:r>
          </a:p>
          <a:p>
            <a:pPr marL="514350" indent="-514350">
              <a:buFont typeface="+mj-lt"/>
              <a:buAutoNum type="arabicPeriod"/>
            </a:pPr>
            <a:r>
              <a:rPr lang="en-US" dirty="0"/>
              <a:t>Project Quality </a:t>
            </a:r>
            <a:r>
              <a:rPr lang="en-US" dirty="0" smtClean="0"/>
              <a:t>Management</a:t>
            </a:r>
          </a:p>
          <a:p>
            <a:pPr marL="514350" indent="-514350">
              <a:buFont typeface="+mj-lt"/>
              <a:buAutoNum type="arabicPeriod"/>
            </a:pPr>
            <a:r>
              <a:rPr lang="en-US" dirty="0"/>
              <a:t>Project Human Resource </a:t>
            </a:r>
            <a:r>
              <a:rPr lang="en-US" dirty="0" smtClean="0"/>
              <a:t>Management</a:t>
            </a:r>
          </a:p>
        </p:txBody>
      </p:sp>
    </p:spTree>
    <p:extLst>
      <p:ext uri="{BB962C8B-B14F-4D97-AF65-F5344CB8AC3E}">
        <p14:creationId xmlns:p14="http://schemas.microsoft.com/office/powerpoint/2010/main" val="2126326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PMBOK: Nine Knowledge Areas (continued)</a:t>
            </a:r>
            <a:endParaRPr lang="en-US" dirty="0"/>
          </a:p>
        </p:txBody>
      </p:sp>
      <p:sp>
        <p:nvSpPr>
          <p:cNvPr id="6" name="Content Placeholder 5"/>
          <p:cNvSpPr>
            <a:spLocks noGrp="1"/>
          </p:cNvSpPr>
          <p:nvPr>
            <p:ph sz="quarter" idx="15"/>
          </p:nvPr>
        </p:nvSpPr>
        <p:spPr/>
        <p:txBody>
          <a:bodyPr>
            <a:normAutofit/>
          </a:bodyPr>
          <a:lstStyle/>
          <a:p>
            <a:pPr marL="514350" indent="-514350">
              <a:buFont typeface="+mj-lt"/>
              <a:buAutoNum type="arabicPeriod" startAt="7"/>
            </a:pPr>
            <a:r>
              <a:rPr lang="en-US" dirty="0" smtClean="0"/>
              <a:t>Project </a:t>
            </a:r>
            <a:r>
              <a:rPr lang="en-US" dirty="0"/>
              <a:t>Communications </a:t>
            </a:r>
            <a:r>
              <a:rPr lang="en-US" dirty="0" smtClean="0"/>
              <a:t>Management</a:t>
            </a:r>
          </a:p>
          <a:p>
            <a:pPr marL="514350" indent="-514350">
              <a:buFont typeface="+mj-lt"/>
              <a:buAutoNum type="arabicPeriod" startAt="7"/>
            </a:pPr>
            <a:r>
              <a:rPr lang="en-US" dirty="0"/>
              <a:t>Project Risk </a:t>
            </a:r>
            <a:r>
              <a:rPr lang="en-US" dirty="0" smtClean="0"/>
              <a:t>Management</a:t>
            </a:r>
          </a:p>
          <a:p>
            <a:pPr marL="514350" indent="-514350">
              <a:buFont typeface="+mj-lt"/>
              <a:buAutoNum type="arabicPeriod" startAt="7"/>
            </a:pPr>
            <a:r>
              <a:rPr lang="en-US" dirty="0"/>
              <a:t>Project Procurement Management</a:t>
            </a:r>
          </a:p>
        </p:txBody>
      </p:sp>
    </p:spTree>
    <p:extLst>
      <p:ext uri="{BB962C8B-B14F-4D97-AF65-F5344CB8AC3E}">
        <p14:creationId xmlns:p14="http://schemas.microsoft.com/office/powerpoint/2010/main" val="142223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Project Management for Information Systems Projects</a:t>
            </a:r>
          </a:p>
          <a:p>
            <a:r>
              <a:rPr lang="en-US" dirty="0"/>
              <a:t>The Project Management Process</a:t>
            </a:r>
          </a:p>
          <a:p>
            <a:r>
              <a:rPr lang="en-US" dirty="0"/>
              <a:t>The Project Management Body of Knowledge</a:t>
            </a:r>
          </a:p>
        </p:txBody>
      </p:sp>
    </p:spTree>
    <p:extLst>
      <p:ext uri="{BB962C8B-B14F-4D97-AF65-F5344CB8AC3E}">
        <p14:creationId xmlns:p14="http://schemas.microsoft.com/office/powerpoint/2010/main" val="3819690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Explain the relationship between the triple constraints on projects.</a:t>
            </a:r>
          </a:p>
          <a:p>
            <a:r>
              <a:rPr lang="en-US" dirty="0"/>
              <a:t>Describe the </a:t>
            </a:r>
            <a:r>
              <a:rPr lang="en-US" dirty="0" smtClean="0"/>
              <a:t>five </a:t>
            </a:r>
            <a:r>
              <a:rPr lang="en-US" dirty="0"/>
              <a:t>phases of the project management process.</a:t>
            </a:r>
          </a:p>
          <a:p>
            <a:r>
              <a:rPr lang="en-US" dirty="0"/>
              <a:t>Review how each of the nine processes of the Project Management Body of Knowledge is necessary in order to ensure smooth project deployment.</a:t>
            </a:r>
          </a:p>
        </p:txBody>
      </p:sp>
      <p:sp>
        <p:nvSpPr>
          <p:cNvPr id="5" name="Subtitle 4"/>
          <p:cNvSpPr>
            <a:spLocks noGrp="1"/>
          </p:cNvSpPr>
          <p:nvPr>
            <p:ph type="subTitle" idx="13"/>
          </p:nvPr>
        </p:nvSpPr>
        <p:spPr/>
        <p:txBody>
          <a:bodyPr/>
          <a:lstStyle/>
          <a:p>
            <a:endParaRPr lang="en-US"/>
          </a:p>
        </p:txBody>
      </p:sp>
    </p:spTree>
    <p:extLst>
      <p:ext uri="{BB962C8B-B14F-4D97-AF65-F5344CB8AC3E}">
        <p14:creationId xmlns:p14="http://schemas.microsoft.com/office/powerpoint/2010/main" val="3491027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fontScale="92500"/>
          </a:bodyPr>
          <a:lstStyle/>
          <a:p>
            <a:r>
              <a:rPr lang="en-US" dirty="0" smtClean="0"/>
              <a:t>Building a Natural Gas Pipeline to Hong Kong</a:t>
            </a:r>
          </a:p>
          <a:p>
            <a:pPr lvl="1"/>
            <a:r>
              <a:rPr lang="en-US" dirty="0"/>
              <a:t>What were the drivers of the new natural gas pipeline to Hong Kong?</a:t>
            </a:r>
          </a:p>
          <a:p>
            <a:pPr lvl="1"/>
            <a:r>
              <a:rPr lang="en-US" dirty="0"/>
              <a:t>Describe the key factors contributing to the success of the pipeline project.</a:t>
            </a:r>
          </a:p>
          <a:p>
            <a:pPr lvl="1"/>
            <a:r>
              <a:rPr lang="en-US" dirty="0"/>
              <a:t>Describe the triple constraints of Hong Kong’s pipeline project.</a:t>
            </a:r>
          </a:p>
        </p:txBody>
      </p:sp>
      <p:sp>
        <p:nvSpPr>
          <p:cNvPr id="4" name="Title 3"/>
          <p:cNvSpPr>
            <a:spLocks noGrp="1"/>
          </p:cNvSpPr>
          <p:nvPr>
            <p:ph type="title"/>
          </p:nvPr>
        </p:nvSpPr>
        <p:spPr/>
        <p:txBody>
          <a:bodyPr/>
          <a:lstStyle/>
          <a:p>
            <a:endParaRPr lang="en-US" dirty="0"/>
          </a:p>
        </p:txBody>
      </p:sp>
    </p:spTree>
    <p:extLst>
      <p:ext uri="{BB962C8B-B14F-4D97-AF65-F5344CB8AC3E}">
        <p14:creationId xmlns:p14="http://schemas.microsoft.com/office/powerpoint/2010/main" val="1773103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Project Management (PM) for IS Projects</a:t>
            </a:r>
            <a:endParaRPr lang="en-US" dirty="0"/>
          </a:p>
        </p:txBody>
      </p:sp>
      <p:sp>
        <p:nvSpPr>
          <p:cNvPr id="5" name="Text Placeholder 4"/>
          <p:cNvSpPr>
            <a:spLocks noGrp="1"/>
          </p:cNvSpPr>
          <p:nvPr>
            <p:ph type="body" sz="quarter" idx="14"/>
          </p:nvPr>
        </p:nvSpPr>
        <p:spPr/>
        <p:txBody>
          <a:bodyPr/>
          <a:lstStyle/>
          <a:p>
            <a:r>
              <a:rPr lang="en-US" dirty="0" smtClean="0"/>
              <a:t>PI6.1</a:t>
            </a:r>
            <a:endParaRPr lang="en-US" dirty="0"/>
          </a:p>
        </p:txBody>
      </p:sp>
      <p:sp>
        <p:nvSpPr>
          <p:cNvPr id="6" name="Content Placeholder 5"/>
          <p:cNvSpPr>
            <a:spLocks noGrp="1"/>
          </p:cNvSpPr>
          <p:nvPr>
            <p:ph sz="quarter" idx="15"/>
          </p:nvPr>
        </p:nvSpPr>
        <p:spPr/>
        <p:txBody>
          <a:bodyPr/>
          <a:lstStyle/>
          <a:p>
            <a:r>
              <a:rPr lang="en-US" dirty="0" smtClean="0"/>
              <a:t>Projects</a:t>
            </a:r>
          </a:p>
          <a:p>
            <a:r>
              <a:rPr lang="en-US" dirty="0" smtClean="0"/>
              <a:t>IS Project Management</a:t>
            </a:r>
          </a:p>
          <a:p>
            <a:r>
              <a:rPr lang="en-US" dirty="0" smtClean="0"/>
              <a:t>Triple Constraints of Project Management</a:t>
            </a:r>
          </a:p>
          <a:p>
            <a:pPr lvl="1"/>
            <a:r>
              <a:rPr lang="en-US" dirty="0" smtClean="0"/>
              <a:t>Time</a:t>
            </a:r>
          </a:p>
          <a:p>
            <a:pPr lvl="1"/>
            <a:r>
              <a:rPr lang="en-US" dirty="0" smtClean="0"/>
              <a:t>Cost</a:t>
            </a:r>
          </a:p>
          <a:p>
            <a:pPr lvl="1"/>
            <a:r>
              <a:rPr lang="en-US" dirty="0" smtClean="0"/>
              <a:t>Scope</a:t>
            </a:r>
            <a:endParaRPr lang="en-US" dirty="0"/>
          </a:p>
        </p:txBody>
      </p:sp>
    </p:spTree>
    <p:extLst>
      <p:ext uri="{BB962C8B-B14F-4D97-AF65-F5344CB8AC3E}">
        <p14:creationId xmlns:p14="http://schemas.microsoft.com/office/powerpoint/2010/main" val="2528119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lnSpcReduction="20000"/>
          </a:bodyPr>
          <a:lstStyle/>
          <a:p>
            <a:r>
              <a:rPr lang="en-US" dirty="0" smtClean="0"/>
              <a:t>The Project Management (PM) Process</a:t>
            </a:r>
            <a:endParaRPr lang="en-US" dirty="0"/>
          </a:p>
        </p:txBody>
      </p:sp>
      <p:sp>
        <p:nvSpPr>
          <p:cNvPr id="5" name="Text Placeholder 4"/>
          <p:cNvSpPr>
            <a:spLocks noGrp="1"/>
          </p:cNvSpPr>
          <p:nvPr>
            <p:ph type="body" sz="quarter" idx="14"/>
          </p:nvPr>
        </p:nvSpPr>
        <p:spPr/>
        <p:txBody>
          <a:bodyPr/>
          <a:lstStyle/>
          <a:p>
            <a:r>
              <a:rPr lang="en-US" dirty="0" smtClean="0"/>
              <a:t>PI6.2</a:t>
            </a:r>
            <a:endParaRPr lang="en-US" dirty="0"/>
          </a:p>
        </p:txBody>
      </p:sp>
      <p:sp>
        <p:nvSpPr>
          <p:cNvPr id="6" name="Content Placeholder 5"/>
          <p:cNvSpPr>
            <a:spLocks noGrp="1"/>
          </p:cNvSpPr>
          <p:nvPr>
            <p:ph sz="quarter" idx="15"/>
          </p:nvPr>
        </p:nvSpPr>
        <p:spPr/>
        <p:txBody>
          <a:bodyPr>
            <a:normAutofit/>
          </a:bodyPr>
          <a:lstStyle/>
          <a:p>
            <a:pPr marL="0" indent="0">
              <a:buNone/>
            </a:pPr>
            <a:r>
              <a:rPr lang="en-US" u="sng" dirty="0"/>
              <a:t>PM Process </a:t>
            </a:r>
            <a:r>
              <a:rPr lang="en-US" u="sng" dirty="0" smtClean="0"/>
              <a:t>- Five </a:t>
            </a:r>
            <a:r>
              <a:rPr lang="en-US" u="sng" dirty="0"/>
              <a:t>Distinct Phases</a:t>
            </a:r>
            <a:r>
              <a:rPr lang="en-US" dirty="0" smtClean="0"/>
              <a:t>:</a:t>
            </a:r>
          </a:p>
          <a:p>
            <a:pPr marL="514350" indent="-514350">
              <a:buFont typeface="+mj-lt"/>
              <a:buAutoNum type="arabicPeriod"/>
            </a:pPr>
            <a:r>
              <a:rPr lang="en-US" dirty="0" smtClean="0"/>
              <a:t>Project Initiation</a:t>
            </a:r>
          </a:p>
          <a:p>
            <a:pPr marL="514350" indent="-514350">
              <a:buFont typeface="+mj-lt"/>
              <a:buAutoNum type="arabicPeriod"/>
            </a:pPr>
            <a:r>
              <a:rPr lang="en-US" dirty="0" smtClean="0"/>
              <a:t>Project Planning</a:t>
            </a:r>
          </a:p>
          <a:p>
            <a:pPr marL="514350" indent="-514350">
              <a:buFont typeface="+mj-lt"/>
              <a:buAutoNum type="arabicPeriod"/>
            </a:pPr>
            <a:r>
              <a:rPr lang="en-US" dirty="0" smtClean="0"/>
              <a:t>Project Execution</a:t>
            </a:r>
          </a:p>
          <a:p>
            <a:pPr marL="514350" indent="-514350">
              <a:buFont typeface="+mj-lt"/>
              <a:buAutoNum type="arabicPeriod"/>
            </a:pPr>
            <a:r>
              <a:rPr lang="en-US" dirty="0" smtClean="0"/>
              <a:t>Project Monitoring and Control</a:t>
            </a:r>
          </a:p>
          <a:p>
            <a:pPr marL="514350" indent="-514350">
              <a:buFont typeface="+mj-lt"/>
              <a:buAutoNum type="arabicPeriod"/>
            </a:pPr>
            <a:r>
              <a:rPr lang="en-US" dirty="0" smtClean="0"/>
              <a:t>Project Completion</a:t>
            </a:r>
          </a:p>
        </p:txBody>
      </p:sp>
    </p:spTree>
    <p:extLst>
      <p:ext uri="{BB962C8B-B14F-4D97-AF65-F5344CB8AC3E}">
        <p14:creationId xmlns:p14="http://schemas.microsoft.com/office/powerpoint/2010/main" val="4207114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lnSpcReduction="10000"/>
          </a:bodyPr>
          <a:lstStyle/>
          <a:p>
            <a:r>
              <a:rPr lang="en-US" dirty="0" smtClean="0"/>
              <a:t>The Project Management (PM) Process</a:t>
            </a:r>
            <a:endParaRPr lang="en-US" dirty="0"/>
          </a:p>
        </p:txBody>
      </p:sp>
      <p:pic>
        <p:nvPicPr>
          <p:cNvPr id="1026" name="Picture 2"/>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rcRect/>
          <a:stretch>
            <a:fillRect/>
          </a:stretch>
        </p:blipFill>
        <p:spPr bwMode="auto">
          <a:xfrm>
            <a:off x="1669161" y="1524000"/>
            <a:ext cx="572947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8458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Phase 1: Project Initiation</a:t>
            </a:r>
            <a:endParaRPr lang="en-US" dirty="0"/>
          </a:p>
        </p:txBody>
      </p:sp>
      <p:sp>
        <p:nvSpPr>
          <p:cNvPr id="6" name="Content Placeholder 5"/>
          <p:cNvSpPr>
            <a:spLocks noGrp="1"/>
          </p:cNvSpPr>
          <p:nvPr>
            <p:ph sz="quarter" idx="15"/>
          </p:nvPr>
        </p:nvSpPr>
        <p:spPr/>
        <p:txBody>
          <a:bodyPr>
            <a:normAutofit lnSpcReduction="10000"/>
          </a:bodyPr>
          <a:lstStyle/>
          <a:p>
            <a:r>
              <a:rPr lang="en-US" dirty="0"/>
              <a:t>Clearly define the problem the project will solve and the goals of the project</a:t>
            </a:r>
          </a:p>
          <a:p>
            <a:r>
              <a:rPr lang="en-US" dirty="0"/>
              <a:t>Identify and secure resources necessary for the project</a:t>
            </a:r>
          </a:p>
          <a:p>
            <a:r>
              <a:rPr lang="en-US" dirty="0"/>
              <a:t>Analyze the costs and benefits of the project</a:t>
            </a:r>
          </a:p>
          <a:p>
            <a:r>
              <a:rPr lang="en-US" dirty="0"/>
              <a:t>Identify potential risks</a:t>
            </a:r>
          </a:p>
        </p:txBody>
      </p:sp>
    </p:spTree>
    <p:extLst>
      <p:ext uri="{BB962C8B-B14F-4D97-AF65-F5344CB8AC3E}">
        <p14:creationId xmlns:p14="http://schemas.microsoft.com/office/powerpoint/2010/main" val="280411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Phase 2: Project Planning</a:t>
            </a:r>
            <a:endParaRPr lang="en-US" dirty="0"/>
          </a:p>
        </p:txBody>
      </p:sp>
      <p:sp>
        <p:nvSpPr>
          <p:cNvPr id="6" name="Content Placeholder 5"/>
          <p:cNvSpPr>
            <a:spLocks noGrp="1"/>
          </p:cNvSpPr>
          <p:nvPr>
            <p:ph sz="quarter" idx="15"/>
          </p:nvPr>
        </p:nvSpPr>
        <p:spPr/>
        <p:txBody>
          <a:bodyPr>
            <a:normAutofit fontScale="92500" lnSpcReduction="20000"/>
          </a:bodyPr>
          <a:lstStyle/>
          <a:p>
            <a:r>
              <a:rPr lang="en-US" dirty="0" smtClean="0"/>
              <a:t>Each </a:t>
            </a:r>
            <a:r>
              <a:rPr lang="en-US" dirty="0"/>
              <a:t>project objective and </a:t>
            </a:r>
            <a:r>
              <a:rPr lang="en-US" dirty="0" smtClean="0"/>
              <a:t>its associated activities </a:t>
            </a:r>
            <a:r>
              <a:rPr lang="en-US" dirty="0"/>
              <a:t>must be identified and </a:t>
            </a:r>
            <a:r>
              <a:rPr lang="en-US" dirty="0" smtClean="0"/>
              <a:t>sequenced to avoid </a:t>
            </a:r>
            <a:r>
              <a:rPr lang="en-US" b="1" dirty="0" smtClean="0"/>
              <a:t>scope creep</a:t>
            </a:r>
          </a:p>
          <a:p>
            <a:r>
              <a:rPr lang="en-US" dirty="0" smtClean="0"/>
              <a:t>Several tools are used for sequencing activities</a:t>
            </a:r>
          </a:p>
          <a:p>
            <a:pPr lvl="1"/>
            <a:r>
              <a:rPr lang="en-US" dirty="0" smtClean="0"/>
              <a:t>Dependence diagrams</a:t>
            </a:r>
          </a:p>
          <a:p>
            <a:pPr lvl="1"/>
            <a:r>
              <a:rPr lang="en-US" dirty="0" smtClean="0"/>
              <a:t>Program evaluation and review (PERT)</a:t>
            </a:r>
          </a:p>
          <a:p>
            <a:pPr lvl="1"/>
            <a:r>
              <a:rPr lang="en-US" dirty="0" smtClean="0"/>
              <a:t>Critical path Method (CPM)</a:t>
            </a:r>
          </a:p>
          <a:p>
            <a:pPr lvl="1"/>
            <a:r>
              <a:rPr lang="en-US" dirty="0" smtClean="0"/>
              <a:t>Gantt Chart timeline diagrams</a:t>
            </a:r>
            <a:endParaRPr lang="en-US" dirty="0"/>
          </a:p>
        </p:txBody>
      </p:sp>
    </p:spTree>
    <p:extLst>
      <p:ext uri="{BB962C8B-B14F-4D97-AF65-F5344CB8AC3E}">
        <p14:creationId xmlns:p14="http://schemas.microsoft.com/office/powerpoint/2010/main" val="3767816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Custom">
      <a:majorFont>
        <a:latin typeface="Georgia"/>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18920</TotalTime>
  <Words>1769</Words>
  <Application>Microsoft Office PowerPoint</Application>
  <PresentationFormat>On-screen Show (4:3)</PresentationFormat>
  <Paragraphs>135</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John Kenneth Corley</dc:creator>
  <cp:lastModifiedBy>John Kenneth Corley</cp:lastModifiedBy>
  <cp:revision>439</cp:revision>
  <dcterms:created xsi:type="dcterms:W3CDTF">2013-08-07T23:49:12Z</dcterms:created>
  <dcterms:modified xsi:type="dcterms:W3CDTF">2014-10-16T15:15:26Z</dcterms:modified>
</cp:coreProperties>
</file>