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12192000"/>
  <p:notesSz cx="6858000" cy="9144000"/>
  <p:embeddedFontLst>
    <p:embeddedFont>
      <p:font typeface="Roboto"/>
      <p:regular r:id="rId77"/>
      <p:bold r:id="rId78"/>
      <p:italic r:id="rId79"/>
      <p:boldItalic r:id="rId80"/>
    </p:embeddedFont>
    <p:embeddedFont>
      <p:font typeface="Noto Sans Symbols"/>
      <p:regular r:id="rId81"/>
      <p:bold r:id="rId82"/>
    </p:embeddedFont>
    <p:embeddedFont>
      <p:font typeface="Roboto Mono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7" roundtripDataSignature="AMtx7mjR9KybVJw5kilgm32jZP92WSP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4358A6-1DA2-43FE-9394-961BA3BC4467}">
  <a:tblStyle styleId="{DB4358A6-1DA2-43FE-9394-961BA3BC44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7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6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customschemas.google.com/relationships/presentationmetadata" Target="meta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boldItalic.fntdata"/><Relationship Id="rId82" Type="http://schemas.openxmlformats.org/officeDocument/2006/relationships/font" Target="fonts/NotoSansSymbols-bold.fntdata"/><Relationship Id="rId81" Type="http://schemas.openxmlformats.org/officeDocument/2006/relationships/font" Target="fonts/NotoSansSymbol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italic.fntdata"/><Relationship Id="rId34" Type="http://schemas.openxmlformats.org/officeDocument/2006/relationships/slide" Target="slides/slide29.xml"/><Relationship Id="rId78" Type="http://schemas.openxmlformats.org/officeDocument/2006/relationships/font" Target="fonts/Roboto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290513" y="704850"/>
            <a:ext cx="6264275" cy="3524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db3410e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5bdb3410e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5bdb3410e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db3410e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bdb3410e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5bdb3410e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2707" y="4463296"/>
            <a:ext cx="5019887" cy="42283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These were the features of HMM taggers</a:t>
            </a:r>
            <a:endParaRPr/>
          </a:p>
        </p:txBody>
      </p:sp>
      <p:sp>
        <p:nvSpPr>
          <p:cNvPr id="488" name="Google Shape;48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Doing better</a:t>
            </a:r>
            <a:endParaRPr/>
          </a:p>
        </p:txBody>
      </p:sp>
      <p:sp>
        <p:nvSpPr>
          <p:cNvPr id="495" name="Google Shape;495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12707" y="4463296"/>
            <a:ext cx="5019887" cy="42283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5" name="Google Shape;52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12707" y="4463296"/>
            <a:ext cx="5019887" cy="42283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2707" y="4463296"/>
            <a:ext cx="5019887" cy="42283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12707" y="4463296"/>
            <a:ext cx="5019887" cy="42283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nlp.stanford.edu/software/tagger.shtml" TargetMode="External"/><Relationship Id="rId4" Type="http://schemas.openxmlformats.org/officeDocument/2006/relationships/hyperlink" Target="https://www.nltk.org/" TargetMode="External"/><Relationship Id="rId5" Type="http://schemas.openxmlformats.org/officeDocument/2006/relationships/hyperlink" Target="http://cogcomp.org/page/software_view/P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ithub.com/dlwh/puck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nlp.stanford.edu/software/stanford-dependencies.s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eb.stanford.edu/~jurafsky/NLPCourseraSlid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736034" y="4625007"/>
            <a:ext cx="9144000" cy="10583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NLP fundamentals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Errors cont.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In NLP we are always dealing with these kinds of errors.</a:t>
            </a:r>
            <a:endParaRPr/>
          </a:p>
          <a:p>
            <a:pPr indent="-2370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Reducing the error rate for an application often involves two antagonistic efforts: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ts val="3200"/>
              <a:buChar char="•"/>
            </a:pPr>
            <a:r>
              <a:rPr lang="en-US" sz="3200">
                <a:solidFill>
                  <a:srgbClr val="008000"/>
                </a:solidFill>
              </a:rPr>
              <a:t>Increasing accuracy or precision </a:t>
            </a:r>
            <a:r>
              <a:rPr lang="en-US" sz="3200"/>
              <a:t>(minimizing false positives)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ts val="3200"/>
              <a:buChar char="•"/>
            </a:pPr>
            <a:r>
              <a:rPr lang="en-US" sz="3200">
                <a:solidFill>
                  <a:srgbClr val="008000"/>
                </a:solidFill>
              </a:rPr>
              <a:t>Increasing coverage or recall </a:t>
            </a:r>
            <a:r>
              <a:rPr lang="en-US" sz="3200"/>
              <a:t>(minimizing false negatives).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play a surprisingly large role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Sophisticated sequences of regular expressions are often the first model for any text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many hard tasks, we use machine learning classifiers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regular expressions can be used as features in the classifiers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very useful in capturing generalizations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subTitle"/>
          </p:nvPr>
        </p:nvSpPr>
        <p:spPr>
          <a:xfrm>
            <a:off x="1524000" y="221056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001D"/>
              </a:buClr>
              <a:buSzPts val="4800"/>
              <a:buNone/>
            </a:pPr>
            <a:r>
              <a:rPr lang="en-US" sz="4800">
                <a:solidFill>
                  <a:srgbClr val="A4001D"/>
                </a:solidFill>
                <a:latin typeface="Calibri"/>
                <a:ea typeface="Calibri"/>
                <a:cs typeface="Calibri"/>
                <a:sym typeface="Calibri"/>
              </a:rPr>
              <a:t>Word tokenization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2235200" y="22552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Normalization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219200" y="12954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95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</a:pPr>
            <a:r>
              <a:rPr lang="en-US" sz="4267"/>
              <a:t>Most NLP tasks need to do text normalization: </a:t>
            </a:r>
            <a:endParaRPr/>
          </a:p>
          <a:p>
            <a:pPr indent="-609585" lvl="1" marL="121917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AutoNum type="arabicPeriod"/>
            </a:pPr>
            <a:r>
              <a:rPr lang="en-US" sz="3733"/>
              <a:t>Segmenting/tokenizing words in running text</a:t>
            </a:r>
            <a:endParaRPr/>
          </a:p>
          <a:p>
            <a:pPr indent="-609585" lvl="1" marL="121917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AutoNum type="arabicPeriod"/>
            </a:pPr>
            <a:r>
              <a:rPr lang="en-US" sz="3733"/>
              <a:t>Normalizing word formats</a:t>
            </a:r>
            <a:endParaRPr/>
          </a:p>
          <a:p>
            <a:pPr indent="-609585" lvl="1" marL="121917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AutoNum type="arabicPeriod"/>
            </a:pPr>
            <a:r>
              <a:rPr lang="en-US" sz="3733"/>
              <a:t>Segmenting sentences in running text</a:t>
            </a:r>
            <a:endParaRPr b="1" sz="4267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Noto Sans Symbols"/>
              <a:buNone/>
            </a:pPr>
            <a:r>
              <a:t/>
            </a:r>
            <a:endParaRPr b="1" sz="2667">
              <a:latin typeface="Courier"/>
              <a:ea typeface="Courier"/>
              <a:cs typeface="Courier"/>
              <a:sym typeface="Courier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ourier"/>
              <a:ea typeface="Courier"/>
              <a:cs typeface="Courier"/>
              <a:sym typeface="Courier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many words?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I do uh main- mainly business data processing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Fragments, filled pauses</a:t>
            </a:r>
            <a:endParaRPr/>
          </a:p>
          <a:p>
            <a:pPr indent="-2370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Seuss’s </a:t>
            </a:r>
            <a:r>
              <a:rPr lang="en-US" sz="3733">
                <a:solidFill>
                  <a:srgbClr val="FF0000"/>
                </a:solidFill>
              </a:rPr>
              <a:t>cat </a:t>
            </a:r>
            <a:r>
              <a:rPr lang="en-US" sz="3733"/>
              <a:t>in the hat is different from other</a:t>
            </a:r>
            <a:r>
              <a:rPr lang="en-US" sz="3733">
                <a:solidFill>
                  <a:srgbClr val="FF0000"/>
                </a:solidFill>
              </a:rPr>
              <a:t> cats! </a:t>
            </a:r>
            <a:endParaRPr sz="3733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Lemma</a:t>
            </a:r>
            <a:r>
              <a:rPr lang="en-US" sz="3200"/>
              <a:t>: same stem, part of speech, rough word sense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67"/>
              <a:buChar char="•"/>
            </a:pPr>
            <a:r>
              <a:rPr lang="en-US" sz="2667">
                <a:solidFill>
                  <a:srgbClr val="FF0000"/>
                </a:solidFill>
              </a:rPr>
              <a:t>cat </a:t>
            </a:r>
            <a:r>
              <a:rPr lang="en-US" sz="2667"/>
              <a:t>and </a:t>
            </a:r>
            <a:r>
              <a:rPr lang="en-US" sz="2667">
                <a:solidFill>
                  <a:srgbClr val="FF0000"/>
                </a:solidFill>
              </a:rPr>
              <a:t>cats </a:t>
            </a:r>
            <a:r>
              <a:rPr lang="en-US" sz="2667"/>
              <a:t>= same lemma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Wordform</a:t>
            </a:r>
            <a:r>
              <a:rPr lang="en-US" sz="3200"/>
              <a:t>: the full inflected surface form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67"/>
              <a:buChar char="•"/>
            </a:pPr>
            <a:r>
              <a:rPr lang="en-US" sz="2667">
                <a:solidFill>
                  <a:srgbClr val="FF0000"/>
                </a:solidFill>
              </a:rPr>
              <a:t>cat </a:t>
            </a:r>
            <a:r>
              <a:rPr lang="en-US" sz="2667"/>
              <a:t>and </a:t>
            </a:r>
            <a:r>
              <a:rPr lang="en-US" sz="2667">
                <a:solidFill>
                  <a:srgbClr val="FF0000"/>
                </a:solidFill>
              </a:rPr>
              <a:t>cats </a:t>
            </a:r>
            <a:r>
              <a:rPr lang="en-US" sz="2667"/>
              <a:t>= different wordforms</a:t>
            </a:r>
            <a:endParaRPr sz="266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many words?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609600" y="1752600"/>
            <a:ext cx="1137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33"/>
              <a:buNone/>
            </a:pPr>
            <a:r>
              <a:rPr lang="en-US" sz="2933">
                <a:solidFill>
                  <a:srgbClr val="FF0000"/>
                </a:solidFill>
              </a:rPr>
              <a:t>they lay back on the San Francisco grass and looked at the stars and their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000000"/>
                </a:solidFill>
              </a:rPr>
              <a:t>Type</a:t>
            </a:r>
            <a:r>
              <a:rPr lang="en-US">
                <a:solidFill>
                  <a:srgbClr val="000000"/>
                </a:solidFill>
              </a:rPr>
              <a:t>: an element of the vocabulary.</a:t>
            </a:r>
            <a:endParaRPr b="1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>
                <a:solidFill>
                  <a:srgbClr val="000000"/>
                </a:solidFill>
              </a:rPr>
              <a:t>Token</a:t>
            </a:r>
            <a:r>
              <a:rPr lang="en-US">
                <a:solidFill>
                  <a:srgbClr val="000000"/>
                </a:solidFill>
              </a:rPr>
              <a:t>: an instance of that type in running text.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15 tokens …………(or 14)?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13 types …………..(or 12)?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many words?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609600" y="1905000"/>
            <a:ext cx="11277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N</a:t>
            </a:r>
            <a:r>
              <a:rPr lang="en-US"/>
              <a:t> = number of tokens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V</a:t>
            </a:r>
            <a:r>
              <a:rPr lang="en-US"/>
              <a:t> = vocabulary = set of types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|</a:t>
            </a:r>
            <a:r>
              <a:rPr i="1" lang="en-US"/>
              <a:t>V</a:t>
            </a:r>
            <a:r>
              <a:rPr lang="en-US"/>
              <a:t>|</a:t>
            </a:r>
            <a:r>
              <a:rPr i="1" lang="en-US"/>
              <a:t> </a:t>
            </a:r>
            <a:r>
              <a:rPr lang="en-US"/>
              <a:t>is the size of the vocabulary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/>
              <a:t>https://books.google.com/ngrams/</a:t>
            </a:r>
            <a:endParaRPr sz="2667"/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117600" y="393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3115725"/>
                <a:gridCol w="3115725"/>
                <a:gridCol w="3115725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Tokens = 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Types = |V|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Switchboard phone conversations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2.4 million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20 thousand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Shakespeare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884,000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31 thousand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Google N-grams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 trillion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13 million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  <p:sp>
        <p:nvSpPr>
          <p:cNvPr id="210" name="Google Shape;210;p17"/>
          <p:cNvSpPr txBox="1"/>
          <p:nvPr/>
        </p:nvSpPr>
        <p:spPr>
          <a:xfrm>
            <a:off x="6873250" y="2411200"/>
            <a:ext cx="4783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Switchboard is </a:t>
            </a:r>
            <a:r>
              <a:rPr b="0" i="0" lang="en-US" sz="1700" u="none" cap="none" strike="noStrik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 collection of about 2,400 two-sided telephone conversations among 543 speakers (302 male, 241 female) from all areas of the United States</a:t>
            </a:r>
            <a:r>
              <a:rPr b="0" i="0" lang="en-US" sz="17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Tokenization in UNIX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06400" y="1803400"/>
            <a:ext cx="113792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(Inspired by Ken Church’s UNIX for Poets.)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Given a text file, output the word tokens and their frequencies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tr -sc "A-Za-z" "\n" &lt; sample.txt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     | sort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     | uniq –c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t/>
            </a:r>
            <a:endParaRPr sz="18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1945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  72 AARON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  19 ABBESS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   5 ABBOT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 ... 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2540000" y="4724084"/>
            <a:ext cx="1483098" cy="2103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25 Aaron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6 Abate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1 Abates</a:t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5 Abbess</a:t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6 Abbey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3 Abbot</a:t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   …</a:t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7620000" y="3022600"/>
            <a:ext cx="4572000" cy="4064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Change all non-alpha to newlines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3556000" y="3530600"/>
            <a:ext cx="3657600" cy="4064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Sort in alphabetical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4064000" y="4038600"/>
            <a:ext cx="3962400" cy="4064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Merge and count each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first step: tokenizing</a:t>
            </a:r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tr -sc "A-Za-z" "\n" &lt; sample.txt | head</a:t>
            </a:r>
            <a:endParaRPr sz="26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t/>
            </a:r>
            <a:endParaRPr sz="18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SONNETS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William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Shakespeare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From</a:t>
            </a:r>
            <a:endParaRPr sz="18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fairest</a:t>
            </a:r>
            <a:endParaRPr sz="18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creatures</a:t>
            </a:r>
            <a:endParaRPr sz="18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We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...</a:t>
            </a:r>
            <a:r>
              <a:rPr lang="en-US" sz="1333">
                <a:latin typeface="Courier"/>
                <a:ea typeface="Courier"/>
                <a:cs typeface="Courier"/>
                <a:sym typeface="Courier"/>
              </a:rPr>
              <a:t>    </a:t>
            </a:r>
            <a:endParaRPr sz="2133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second step: sorting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tr -sc "A-Za-z" "\n" &lt; sample.txt | sort | head</a:t>
            </a:r>
            <a:endParaRPr sz="26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t/>
            </a:r>
            <a:endParaRPr sz="1867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...</a:t>
            </a:r>
            <a:r>
              <a:rPr lang="en-US" sz="1333">
                <a:latin typeface="Courier"/>
                <a:ea typeface="Courier"/>
                <a:cs typeface="Courier"/>
                <a:sym typeface="Courier"/>
              </a:rPr>
              <a:t>   </a:t>
            </a:r>
            <a:endParaRPr sz="21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db3410e2_0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96" name="Google Shape;96;g25bdb3410e2_0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7" name="Google Shape;97;g25bdb3410e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125" y="797250"/>
            <a:ext cx="8081000" cy="6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1828800" y="381000"/>
            <a:ext cx="995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counting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263236" y="1498600"/>
            <a:ext cx="11725564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Merging upper and lower case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tr "A-Z" "a-z" &lt; sample.txt | tr -sc "A-Za-z" "\n" | sort | uniq –c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Sorting the counts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>
                <a:latin typeface="Courier"/>
                <a:ea typeface="Courier"/>
                <a:cs typeface="Courier"/>
                <a:sym typeface="Courier"/>
              </a:rPr>
              <a:t>tr "A-Z" "a-z" &lt; sample.txt | tr -sc "A-Za-z" "\n" | sort | uniq -c | sort -n -r</a:t>
            </a:r>
            <a:endParaRPr sz="1867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2235201" y="3478148"/>
            <a:ext cx="1656223" cy="337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23243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22225 i</a:t>
            </a:r>
            <a:endParaRPr b="0" i="0" sz="2133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18618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16339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15687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12780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12163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10839 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10005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8954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6197600" y="5156200"/>
            <a:ext cx="4572000" cy="812800"/>
          </a:xfrm>
          <a:prstGeom prst="wedgeRoundRectCallout">
            <a:avLst>
              <a:gd fmla="val -105310" name="adj1"/>
              <a:gd fmla="val 108014" name="adj2"/>
              <a:gd fmla="val 16667" name="adj3"/>
            </a:avLst>
          </a:prstGeom>
          <a:solidFill>
            <a:srgbClr val="FFCC66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What happened here?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bdb3410e2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7" name="Google Shape;247;g25bdb3410e2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8" name="Google Shape;248;g25bdb3410e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4"/>
            <a:ext cx="12192001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 in Tokenization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406400" y="1803400"/>
            <a:ext cx="117856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Finland’s capital    →</a:t>
            </a:r>
            <a:r>
              <a:rPr i="1" lang="en-US" sz="2667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Finland Finlands Finland’s </a:t>
            </a:r>
            <a:r>
              <a:rPr lang="en-US" sz="2667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667">
                <a:latin typeface="Calibri"/>
                <a:ea typeface="Calibri"/>
                <a:cs typeface="Calibri"/>
                <a:sym typeface="Calibri"/>
              </a:rPr>
              <a:t>?</a:t>
            </a:r>
            <a:endParaRPr sz="2667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what’re, I’m, isn’t  →</a:t>
            </a:r>
            <a:r>
              <a:rPr i="1" lang="en-US" sz="2667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What are, I am, is not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Hewlett-Packard      →  Hewlett Packard </a:t>
            </a:r>
            <a:r>
              <a:rPr lang="en-US" sz="2667"/>
              <a:t>?</a:t>
            </a:r>
            <a:endParaRPr sz="2667">
              <a:latin typeface="Courier"/>
              <a:ea typeface="Courier"/>
              <a:cs typeface="Courier"/>
              <a:sym typeface="Couri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state-of-the-art     →  state of the art </a:t>
            </a:r>
            <a:r>
              <a:rPr lang="en-US" sz="2667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Lowercase		→  lower-case lowercase lower case </a:t>
            </a:r>
            <a:r>
              <a:rPr lang="en-US" sz="2667"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San Francisco	→  </a:t>
            </a:r>
            <a:r>
              <a:rPr lang="en-US" sz="2933">
                <a:latin typeface="Calibri"/>
                <a:ea typeface="Calibri"/>
                <a:cs typeface="Calibri"/>
                <a:sym typeface="Calibri"/>
              </a:rPr>
              <a:t>one token or two?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>
                <a:latin typeface="Calibri"/>
                <a:ea typeface="Calibri"/>
                <a:cs typeface="Calibri"/>
                <a:sym typeface="Calibri"/>
              </a:rPr>
              <a:t>m.p.h., PhD.		</a:t>
            </a:r>
            <a:r>
              <a:rPr lang="en-US" sz="2667">
                <a:latin typeface="Courier"/>
                <a:ea typeface="Courier"/>
                <a:cs typeface="Courier"/>
                <a:sym typeface="Courier"/>
              </a:rPr>
              <a:t>→  </a:t>
            </a:r>
            <a:r>
              <a:rPr lang="en-US" sz="2667">
                <a:latin typeface="Calibri"/>
                <a:ea typeface="Calibri"/>
                <a:cs typeface="Calibri"/>
                <a:sym typeface="Calibri"/>
              </a:rPr>
              <a:t>??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Tokenization: language issues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06400" y="1803400"/>
            <a:ext cx="113792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French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/>
              <a:t>L'ensemble</a:t>
            </a:r>
            <a:r>
              <a:rPr lang="en-US"/>
              <a:t> → one token or two?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1" lang="en-US"/>
              <a:t>L </a:t>
            </a:r>
            <a:r>
              <a:rPr lang="en-US"/>
              <a:t>? </a:t>
            </a:r>
            <a:r>
              <a:rPr b="1" i="1" lang="en-US"/>
              <a:t>L’ </a:t>
            </a:r>
            <a:r>
              <a:rPr lang="en-US"/>
              <a:t>? </a:t>
            </a:r>
            <a:r>
              <a:rPr b="1" i="1" lang="en-US"/>
              <a:t>Le </a:t>
            </a:r>
            <a:r>
              <a:rPr lang="en-US"/>
              <a:t>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Want </a:t>
            </a:r>
            <a:r>
              <a:rPr b="1" i="1" lang="en-US"/>
              <a:t>l’ensemble</a:t>
            </a:r>
            <a:r>
              <a:rPr lang="en-US"/>
              <a:t> to match with </a:t>
            </a:r>
            <a:r>
              <a:rPr b="1" i="1" lang="en-US"/>
              <a:t>un ensemble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German noun compounds are not segmented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b="1" i="1" lang="en-US" sz="2667"/>
              <a:t>Lebensversicherungsgesellschaftsangestellter</a:t>
            </a:r>
            <a:endParaRPr b="1" i="1" sz="2667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/>
              <a:t>‘life insurance company employee’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/>
              <a:t>German information retrieval needs </a:t>
            </a:r>
            <a:r>
              <a:rPr b="1" lang="en-US" sz="2667"/>
              <a:t>compound splitter</a:t>
            </a:r>
            <a:endParaRPr sz="2667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625600" y="-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Tokenization: language issues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625600" y="1066800"/>
            <a:ext cx="11480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Chinese and Japanese no spaces between words: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STHeiti"/>
                <a:ea typeface="STHeiti"/>
                <a:cs typeface="STHeiti"/>
                <a:sym typeface="STHeiti"/>
              </a:rPr>
              <a:t>莎拉波娃现在居住在美国东南部的佛罗里达。</a:t>
            </a:r>
            <a:endParaRPr>
              <a:latin typeface="STHeiti"/>
              <a:ea typeface="STHeiti"/>
              <a:cs typeface="STHeiti"/>
              <a:sym typeface="STHeit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STHeiti"/>
                <a:ea typeface="STHeiti"/>
                <a:cs typeface="STHeiti"/>
                <a:sym typeface="STHeiti"/>
              </a:rPr>
              <a:t>莎拉波娃  现在   居住  在    美国   东南部     的    佛罗里达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Sharapova now     lives in       US       southeastern     Florida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Further complicated in Japanese, with multiple alphabets intermingled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Dates/amounts in multiple formats</a:t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508001" y="4851400"/>
            <a:ext cx="110706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Noto Sans Symbols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フォーチュン500社は情報不足のため時間あた$500K(約6,000万円)</a:t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4"/>
          <p:cNvGrpSpPr/>
          <p:nvPr/>
        </p:nvGrpSpPr>
        <p:grpSpPr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69" name="Google Shape;269;p24"/>
            <p:cNvSpPr txBox="1"/>
            <p:nvPr/>
          </p:nvSpPr>
          <p:spPr>
            <a:xfrm>
              <a:off x="422" y="3792"/>
              <a:ext cx="683" cy="317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b="0" i="0" lang="en-US" sz="2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Katakana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b="0" i="0" lang="en-US" sz="2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Hiragana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2603" y="3792"/>
              <a:ext cx="406" cy="317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b="0" i="0" lang="en-US" sz="2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Kanji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b="0" i="0" lang="en-US" sz="2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Romaji</a:t>
              </a:r>
              <a:endPara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4"/>
          <p:cNvSpPr/>
          <p:nvPr/>
        </p:nvSpPr>
        <p:spPr>
          <a:xfrm>
            <a:off x="1219200" y="4876952"/>
            <a:ext cx="193040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4"/>
          <p:cNvCxnSpPr>
            <a:stCxn id="269" idx="0"/>
            <a:endCxn id="273" idx="2"/>
          </p:cNvCxnSpPr>
          <p:nvPr/>
        </p:nvCxnSpPr>
        <p:spPr>
          <a:xfrm rot="10800000">
            <a:off x="2184344" y="5338509"/>
            <a:ext cx="7737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24"/>
          <p:cNvSpPr/>
          <p:nvPr/>
        </p:nvSpPr>
        <p:spPr>
          <a:xfrm>
            <a:off x="6299200" y="4876952"/>
            <a:ext cx="71120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24"/>
          <p:cNvCxnSpPr>
            <a:stCxn id="270" idx="0"/>
            <a:endCxn id="275" idx="2"/>
          </p:cNvCxnSpPr>
          <p:nvPr/>
        </p:nvCxnSpPr>
        <p:spPr>
          <a:xfrm flipH="1" rot="10800000">
            <a:off x="5220760" y="5338509"/>
            <a:ext cx="14340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p24"/>
          <p:cNvSpPr/>
          <p:nvPr/>
        </p:nvSpPr>
        <p:spPr>
          <a:xfrm>
            <a:off x="7010400" y="4876952"/>
            <a:ext cx="71120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4"/>
          <p:cNvCxnSpPr>
            <a:stCxn id="271" idx="0"/>
            <a:endCxn id="277" idx="2"/>
          </p:cNvCxnSpPr>
          <p:nvPr/>
        </p:nvCxnSpPr>
        <p:spPr>
          <a:xfrm flipH="1" rot="10800000">
            <a:off x="7281335" y="5338509"/>
            <a:ext cx="84600" cy="3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24"/>
          <p:cNvSpPr/>
          <p:nvPr/>
        </p:nvSpPr>
        <p:spPr>
          <a:xfrm>
            <a:off x="9245600" y="4836469"/>
            <a:ext cx="30480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4"/>
          <p:cNvCxnSpPr>
            <a:stCxn id="272" idx="0"/>
            <a:endCxn id="279" idx="2"/>
          </p:cNvCxnSpPr>
          <p:nvPr/>
        </p:nvCxnSpPr>
        <p:spPr>
          <a:xfrm flipH="1" rot="10800000">
            <a:off x="8844493" y="5298009"/>
            <a:ext cx="553500" cy="3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" name="Google Shape;281;p24"/>
          <p:cNvSpPr txBox="1"/>
          <p:nvPr/>
        </p:nvSpPr>
        <p:spPr>
          <a:xfrm>
            <a:off x="1416051" y="6172201"/>
            <a:ext cx="61784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End-user can express query entirely in hiragana!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3326296" y="1868557"/>
            <a:ext cx="568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0021"/>
              </a:buClr>
              <a:buSzPts val="4267"/>
              <a:buNone/>
            </a:pPr>
            <a:r>
              <a:rPr lang="en-US" sz="4267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Word Normalization and Stemming</a:t>
            </a:r>
            <a:endParaRPr sz="426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1828800" y="279400"/>
            <a:ext cx="995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“normalize” terms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Information Retrieval: indexed text &amp; query terms must have same form.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want to match </a:t>
            </a:r>
            <a:r>
              <a:rPr b="1" i="1" lang="en-US" sz="2400"/>
              <a:t>U.S.A.</a:t>
            </a:r>
            <a:r>
              <a:rPr lang="en-US" sz="2400"/>
              <a:t> and </a:t>
            </a:r>
            <a:r>
              <a:rPr b="1" i="1" lang="en-US" sz="2400"/>
              <a:t>USA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implicitly define equivalence classes of terms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deleting periods in a term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Alternative: asymmetric expansion: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en-US" sz="2133"/>
              <a:t>Enter: </a:t>
            </a:r>
            <a:r>
              <a:rPr b="1" i="1" lang="en-US" sz="2133"/>
              <a:t>window</a:t>
            </a:r>
            <a:r>
              <a:rPr lang="en-US" sz="2133"/>
              <a:t>	Search: </a:t>
            </a:r>
            <a:r>
              <a:rPr b="1" i="1" lang="en-US" sz="2133"/>
              <a:t>window, windows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en-US" sz="2133"/>
              <a:t>Enter: </a:t>
            </a:r>
            <a:r>
              <a:rPr b="1" i="1" lang="en-US" sz="2133"/>
              <a:t>windows</a:t>
            </a:r>
            <a:r>
              <a:rPr lang="en-US" sz="2133"/>
              <a:t>	Search: </a:t>
            </a:r>
            <a:r>
              <a:rPr b="1" i="1" lang="en-US" sz="2133"/>
              <a:t>Windows, windows, window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lang="en-US" sz="2133"/>
              <a:t>Enter: </a:t>
            </a:r>
            <a:r>
              <a:rPr b="1" i="1" lang="en-US" sz="2133"/>
              <a:t>Windows</a:t>
            </a:r>
            <a:r>
              <a:rPr lang="en-US" sz="2133"/>
              <a:t>	Search: </a:t>
            </a:r>
            <a:r>
              <a:rPr b="1" i="1" lang="en-US" sz="2133"/>
              <a:t>Windows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Potentially more powerful, but less efficient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folding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Applications like IR: reduce all letters to lower 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Since users tend to use lower case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Possible exception: upper case in mid-sentence?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en-US" sz="2667"/>
              <a:t>e.g., </a:t>
            </a:r>
            <a:r>
              <a:rPr b="1" i="1" lang="en-US" sz="2667"/>
              <a:t>General Motors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b="1" i="1" lang="en-US" sz="2667"/>
              <a:t>Fed</a:t>
            </a:r>
            <a:r>
              <a:rPr lang="en-US" sz="2667"/>
              <a:t> vs. </a:t>
            </a:r>
            <a:r>
              <a:rPr b="1" i="1" lang="en-US" sz="2667"/>
              <a:t>fed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b="1" i="1" lang="en-US" sz="2667"/>
              <a:t>SAIL</a:t>
            </a:r>
            <a:r>
              <a:rPr lang="en-US" sz="2667"/>
              <a:t> vs. </a:t>
            </a:r>
            <a:r>
              <a:rPr b="1" i="1" lang="en-US" sz="2667"/>
              <a:t>sail</a:t>
            </a:r>
            <a:endParaRPr/>
          </a:p>
          <a:p>
            <a:pPr indent="-2370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For sentiment analysis, MT, Information extraction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Case is helpful (</a:t>
            </a:r>
            <a:r>
              <a:rPr b="1" i="1" lang="en-US" sz="3200"/>
              <a:t>US</a:t>
            </a:r>
            <a:r>
              <a:rPr lang="en-US" sz="3200"/>
              <a:t> versus </a:t>
            </a:r>
            <a:r>
              <a:rPr b="1" i="1" lang="en-US" sz="3200"/>
              <a:t>us </a:t>
            </a:r>
            <a:r>
              <a:rPr lang="en-US" sz="3200"/>
              <a:t>is important)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Lemmatization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203200" y="1803400"/>
            <a:ext cx="115824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 inflections or variant forms to base form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/>
              <a:t>am, are,</a:t>
            </a:r>
            <a:r>
              <a:rPr lang="en-US" sz="3200"/>
              <a:t> </a:t>
            </a:r>
            <a:r>
              <a:rPr i="1" lang="en-US" sz="3200"/>
              <a:t>is </a:t>
            </a:r>
            <a:r>
              <a:rPr lang="en-US" sz="3200"/>
              <a:t>→ </a:t>
            </a:r>
            <a:r>
              <a:rPr i="1" lang="en-US" sz="3200"/>
              <a:t>be</a:t>
            </a:r>
            <a:endParaRPr sz="3200"/>
          </a:p>
          <a:p>
            <a:pPr indent="-228600" lvl="1" marL="685800" rtl="0" algn="l">
              <a:lnSpc>
                <a:spcPct val="90000"/>
              </a:lnSpc>
              <a:spcBef>
                <a:spcPts val="133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/>
              <a:t>car, cars, car's</a:t>
            </a:r>
            <a:r>
              <a:rPr lang="en-US" sz="3200"/>
              <a:t>, </a:t>
            </a:r>
            <a:r>
              <a:rPr i="1" lang="en-US" sz="3200"/>
              <a:t>cars'</a:t>
            </a:r>
            <a:r>
              <a:rPr lang="en-US" sz="3200"/>
              <a:t> → </a:t>
            </a:r>
            <a:r>
              <a:rPr i="1" lang="en-US" sz="3200"/>
              <a:t>car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3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the boy's cars are different colors</a:t>
            </a:r>
            <a:r>
              <a:rPr lang="en-US"/>
              <a:t> → </a:t>
            </a:r>
            <a:r>
              <a:rPr i="1" lang="en-US"/>
              <a:t>the boy car be different color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33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Lemmatization: have to find correct dictionary headword 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Machine translation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Spanish </a:t>
            </a:r>
            <a:r>
              <a:rPr lang="en-US">
                <a:solidFill>
                  <a:srgbClr val="A50021"/>
                </a:solidFill>
              </a:rPr>
              <a:t>quiero</a:t>
            </a:r>
            <a:r>
              <a:rPr lang="en-US"/>
              <a:t> (‘I want’), </a:t>
            </a:r>
            <a:r>
              <a:rPr lang="en-US">
                <a:solidFill>
                  <a:srgbClr val="A50021"/>
                </a:solidFill>
              </a:rPr>
              <a:t>quieres</a:t>
            </a:r>
            <a:r>
              <a:rPr lang="en-US"/>
              <a:t> (‘you want’) same lemma as </a:t>
            </a:r>
            <a:r>
              <a:rPr lang="en-US">
                <a:solidFill>
                  <a:srgbClr val="A50021"/>
                </a:solidFill>
              </a:rPr>
              <a:t>querer</a:t>
            </a:r>
            <a:r>
              <a:rPr lang="en-US"/>
              <a:t> ‘want’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Morphology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b="1" lang="en-US" sz="3733"/>
              <a:t>Morphemes</a:t>
            </a:r>
            <a:r>
              <a:rPr lang="en-US" sz="3733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small meaningful units that make up 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 sz="3200">
                <a:solidFill>
                  <a:srgbClr val="FF0000"/>
                </a:solidFill>
              </a:rPr>
              <a:t>Stems</a:t>
            </a:r>
            <a:r>
              <a:rPr lang="en-US" sz="3200"/>
              <a:t>: The core meaning-bearing units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 sz="3200">
                <a:solidFill>
                  <a:srgbClr val="FF0000"/>
                </a:solidFill>
              </a:rPr>
              <a:t>Affixes</a:t>
            </a:r>
            <a:r>
              <a:rPr lang="en-US" sz="3200"/>
              <a:t>: Bits and pieces that adhere to stems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Often with grammatical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3300"/>
                </a:solidFill>
              </a:rPr>
              <a:t>Regular expressions</a:t>
            </a:r>
            <a:endParaRPr>
              <a:solidFill>
                <a:srgbClr val="FF3300"/>
              </a:solidFill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60875" y="1486925"/>
            <a:ext cx="11379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formal language for specifying text strings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can we search for any of these?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woodchuck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woodchucks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Woodchuck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Woodchucks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220px-Groundhog3.jpg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9210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Stemming</a:t>
            </a:r>
            <a:endParaRPr/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 terms to their stems in information retrieval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Stemming</a:t>
            </a:r>
            <a:r>
              <a:rPr lang="en-US"/>
              <a:t> is crude chopping of affixes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language dependent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</a:t>
            </a:r>
            <a:r>
              <a:rPr b="1" i="1" lang="en-US"/>
              <a:t>automate(s), automatic, automation</a:t>
            </a:r>
            <a:r>
              <a:rPr lang="en-US"/>
              <a:t> all reduced to </a:t>
            </a:r>
            <a:r>
              <a:rPr b="1" i="1" lang="en-US"/>
              <a:t>automat</a:t>
            </a:r>
            <a:r>
              <a:rPr lang="en-US"/>
              <a:t>.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37167" y="1671640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508000" y="4432410"/>
            <a:ext cx="4775200" cy="1815882"/>
          </a:xfrm>
          <a:prstGeom prst="rect">
            <a:avLst/>
          </a:prstGeom>
          <a:solidFill>
            <a:schemeClr val="accent1">
              <a:alpha val="49411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example compressed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compression are both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accepted as equivalent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compress</a:t>
            </a: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6667502" y="4572000"/>
            <a:ext cx="4813300" cy="1524000"/>
          </a:xfrm>
          <a:prstGeom prst="rect">
            <a:avLst/>
          </a:prstGeom>
          <a:solidFill>
            <a:schemeClr val="accent1">
              <a:alpha val="49411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 exampl compress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compress ar both accept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 equival to compress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5892800" y="5105402"/>
            <a:ext cx="406400" cy="485775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Porter’s algorithm</a:t>
            </a:r>
            <a:br>
              <a:rPr lang="en-US"/>
            </a:br>
            <a:r>
              <a:rPr lang="en-US"/>
              <a:t>The most common English stemmer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-101600" y="1803400"/>
            <a:ext cx="65024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/>
              <a:t>   Step 1a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sses → ss	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caresses → caress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ies  → i	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ponies   → poni</a:t>
            </a:r>
            <a:endParaRPr sz="2133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ss   → ss	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caress   → caress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s    → </a:t>
            </a:r>
            <a:r>
              <a:rPr lang="en-US" sz="2133"/>
              <a:t>ø        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cats      → cat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sz="2667">
                <a:latin typeface="Calibri"/>
                <a:ea typeface="Calibri"/>
                <a:cs typeface="Calibri"/>
                <a:sym typeface="Calibri"/>
              </a:rPr>
              <a:t>  Step 1b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(*v*)ing → </a:t>
            </a:r>
            <a:r>
              <a:rPr lang="en-US" sz="2133"/>
              <a:t>ø   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walking   → walk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133"/>
              <a:buNone/>
            </a:pP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              sing      → sing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(*v*)ed  → </a:t>
            </a:r>
            <a:r>
              <a:rPr lang="en-US" sz="2133"/>
              <a:t>ø   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plastered → plaster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lang="en-US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/>
          </a:p>
          <a:p>
            <a:pPr indent="-4235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33"/>
              <a:buNone/>
            </a:pPr>
            <a:r>
              <a:t/>
            </a:r>
            <a:endParaRPr sz="2933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5689600" y="1905000"/>
            <a:ext cx="65024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67"/>
              <a:buFont typeface="Times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Step 2 (for long stems)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ational→ ate </a:t>
            </a:r>
            <a:r>
              <a:rPr b="0" i="0" lang="en-US" sz="2133" u="none" cap="none" strike="noStrike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relational→ relate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izer→ ize	 </a:t>
            </a:r>
            <a:r>
              <a:rPr b="0" i="0" lang="en-US" sz="2133" u="none" cap="none" strike="noStrike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digitizer → digitize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ator→ ate	 </a:t>
            </a:r>
            <a:r>
              <a:rPr b="0" i="0" lang="en-US" sz="2133" u="none" cap="none" strike="noStrike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operator  → operate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2133" u="none" cap="none" strike="noStrike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CC0000"/>
              </a:buClr>
              <a:buSzPts val="2667"/>
              <a:buFont typeface="Times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3 (for longer stems)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al    → </a:t>
            </a:r>
            <a:r>
              <a:rPr b="0" i="0" lang="en-US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      </a:t>
            </a:r>
            <a:r>
              <a:rPr b="0" i="0" lang="en-US" sz="2133" u="none" cap="none" strike="noStrike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revival    → reviv</a:t>
            </a:r>
            <a:endParaRPr b="0" i="0" sz="2133" u="none" cap="none" strike="noStrike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able  → </a:t>
            </a:r>
            <a:r>
              <a:rPr b="0" i="0" lang="en-US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ø      </a:t>
            </a:r>
            <a:r>
              <a:rPr b="0" i="0" lang="en-US" sz="2133" u="none" cap="none" strike="noStrike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adjustable → adjust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ate   → ø  </a:t>
            </a:r>
            <a:r>
              <a:rPr b="0" i="0" lang="en-US" sz="2133" u="none" cap="none" strike="noStrike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activate   → activ</a:t>
            </a:r>
            <a:endParaRPr b="0" i="0" sz="2133" u="none" cap="none" strike="noStrike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1" marL="609585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imes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b="0" i="0" sz="2133" u="none" cap="none" strike="noStrike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156654" lvl="0" marL="342900" marR="0" rtl="0" algn="l">
              <a:lnSpc>
                <a:spcPct val="100000"/>
              </a:lnSpc>
              <a:spcBef>
                <a:spcPts val="587"/>
              </a:spcBef>
              <a:spcAft>
                <a:spcPts val="0"/>
              </a:spcAft>
              <a:buClr>
                <a:srgbClr val="CC0000"/>
              </a:buClr>
              <a:buSzPts val="2933"/>
              <a:buFont typeface="Times"/>
              <a:buNone/>
            </a:pPr>
            <a:r>
              <a:t/>
            </a:r>
            <a:endParaRPr b="0" i="0" sz="2933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Viewing morphology in a corpus</a:t>
            </a:r>
            <a:br>
              <a:rPr lang="en-US"/>
            </a:br>
            <a:r>
              <a:rPr lang="en-US"/>
              <a:t>Why only strip –ing if there is a vowel?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1117600" y="3022600"/>
            <a:ext cx="1076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1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33">
                <a:latin typeface="Courier"/>
                <a:ea typeface="Courier"/>
                <a:cs typeface="Courier"/>
                <a:sym typeface="Courier"/>
              </a:rPr>
              <a:t>(*v*)ing → </a:t>
            </a:r>
            <a:r>
              <a:rPr lang="en-US" sz="3733"/>
              <a:t>ø    </a:t>
            </a:r>
            <a:r>
              <a:rPr lang="en-US" sz="37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walking   → walk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 sz="37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              sing      → sing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Viewing morphology in a corpus</a:t>
            </a:r>
            <a:br>
              <a:rPr lang="en-US"/>
            </a:br>
            <a:r>
              <a:rPr lang="en-US"/>
              <a:t>Why only strip –ing if there is a vowel?</a:t>
            </a:r>
            <a:endParaRPr/>
          </a:p>
        </p:txBody>
      </p:sp>
      <p:sp>
        <p:nvSpPr>
          <p:cNvPr id="342" name="Google Shape;342;p33"/>
          <p:cNvSpPr txBox="1"/>
          <p:nvPr>
            <p:ph idx="1" type="body"/>
          </p:nvPr>
        </p:nvSpPr>
        <p:spPr>
          <a:xfrm>
            <a:off x="1117600" y="1803400"/>
            <a:ext cx="1076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>
                <a:latin typeface="Courier"/>
                <a:ea typeface="Courier"/>
                <a:cs typeface="Courier"/>
                <a:sym typeface="Courier"/>
              </a:rPr>
              <a:t>(*v*)ing → </a:t>
            </a:r>
            <a:r>
              <a:rPr lang="en-US" sz="2133"/>
              <a:t>ø    </a:t>
            </a: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walking   → walk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133"/>
              <a:buNone/>
            </a:pPr>
            <a:r>
              <a:rPr lang="en-US" sz="2133">
                <a:solidFill>
                  <a:srgbClr val="2E75B5"/>
                </a:solidFill>
                <a:latin typeface="Courier"/>
                <a:ea typeface="Courier"/>
                <a:cs typeface="Courier"/>
                <a:sym typeface="Courier"/>
              </a:rPr>
              <a:t>              sing      → sing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t/>
            </a:r>
            <a:endParaRPr sz="2133">
              <a:solidFill>
                <a:srgbClr val="2E75B5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3" name="Google Shape;34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48000" y="3022600"/>
            <a:ext cx="12144001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 -sc "A-Za-z" "\n" &lt; sample.txt | grep "ing$" | sort | uniq -c | sort –nr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rgbClr val="9CC2E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73"/>
              </a:spcBef>
              <a:spcAft>
                <a:spcPts val="0"/>
              </a:spcAft>
              <a:buClr>
                <a:srgbClr val="CC0000"/>
              </a:buClr>
              <a:buSzPts val="1867"/>
              <a:buFont typeface="Times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 -sc "A-Za-z" "\n" &lt; sample.txt | grep "[aeiou].*ing$" | sort | uniq -c | sort –nr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5384800" y="3429000"/>
            <a:ext cx="178927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548 being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541 nothing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152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145 coming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130 morning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122 having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120 living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117 loving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116 Being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102 going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438401" y="3429000"/>
            <a:ext cx="191270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1312 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548 being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CD7C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541 nothing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 388 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 375 bring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 358 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 307 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 152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145 coming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 130 morning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Dealing with complex morphology is sometimes necessary</a:t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406400" y="1803400"/>
            <a:ext cx="115824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33"/>
              <a:t>Some languages require complex morpheme segmentation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Turkish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3200">
                <a:solidFill>
                  <a:srgbClr val="FF0000"/>
                </a:solidFill>
              </a:rPr>
              <a:t>Uygarlastiramadiklarimizdanmissinizcasina</a:t>
            </a:r>
            <a:endParaRPr sz="32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`(behaving) as if you are among those whom we could not civilize’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3200">
                <a:solidFill>
                  <a:srgbClr val="FF0000"/>
                </a:solidFill>
              </a:rPr>
              <a:t>Uygar </a:t>
            </a:r>
            <a:r>
              <a:rPr lang="en-US" sz="3200"/>
              <a:t>`civilized’ + </a:t>
            </a:r>
            <a:r>
              <a:rPr lang="en-US" sz="3200">
                <a:solidFill>
                  <a:srgbClr val="FF0000"/>
                </a:solidFill>
              </a:rPr>
              <a:t>las </a:t>
            </a:r>
            <a:r>
              <a:rPr lang="en-US" sz="3200"/>
              <a:t>`become’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67"/>
              <a:t>+ </a:t>
            </a:r>
            <a:r>
              <a:rPr lang="en-US" sz="2667">
                <a:solidFill>
                  <a:srgbClr val="FF0000"/>
                </a:solidFill>
              </a:rPr>
              <a:t>tir </a:t>
            </a:r>
            <a:r>
              <a:rPr lang="en-US" sz="2667"/>
              <a:t>`cause’ + </a:t>
            </a:r>
            <a:r>
              <a:rPr lang="en-US" sz="2667">
                <a:solidFill>
                  <a:srgbClr val="FF0000"/>
                </a:solidFill>
              </a:rPr>
              <a:t>ama </a:t>
            </a:r>
            <a:r>
              <a:rPr lang="en-US" sz="2667"/>
              <a:t>`not able’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67"/>
              <a:t>+ </a:t>
            </a:r>
            <a:r>
              <a:rPr lang="en-US" sz="2667">
                <a:solidFill>
                  <a:srgbClr val="FF0000"/>
                </a:solidFill>
              </a:rPr>
              <a:t>dik </a:t>
            </a:r>
            <a:r>
              <a:rPr lang="en-US" sz="2667"/>
              <a:t>`past’ + </a:t>
            </a:r>
            <a:r>
              <a:rPr lang="en-US" sz="2667">
                <a:solidFill>
                  <a:srgbClr val="FF0000"/>
                </a:solidFill>
              </a:rPr>
              <a:t>lar </a:t>
            </a:r>
            <a:r>
              <a:rPr lang="en-US" sz="2667"/>
              <a:t>‘plural’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67"/>
              <a:t>+ </a:t>
            </a:r>
            <a:r>
              <a:rPr lang="en-US" sz="2667">
                <a:solidFill>
                  <a:srgbClr val="FF0000"/>
                </a:solidFill>
              </a:rPr>
              <a:t>imiz </a:t>
            </a:r>
            <a:r>
              <a:rPr lang="en-US" sz="2667"/>
              <a:t>‘p1pl’ + </a:t>
            </a:r>
            <a:r>
              <a:rPr lang="en-US" sz="2667">
                <a:solidFill>
                  <a:srgbClr val="FF0000"/>
                </a:solidFill>
              </a:rPr>
              <a:t>dan </a:t>
            </a:r>
            <a:r>
              <a:rPr lang="en-US" sz="2667"/>
              <a:t>‘abl’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667"/>
              <a:t>+ </a:t>
            </a:r>
            <a:r>
              <a:rPr lang="en-US" sz="2667">
                <a:solidFill>
                  <a:srgbClr val="FF0000"/>
                </a:solidFill>
              </a:rPr>
              <a:t>mis </a:t>
            </a:r>
            <a:r>
              <a:rPr lang="en-US" sz="2667"/>
              <a:t>‘past’ + </a:t>
            </a:r>
            <a:r>
              <a:rPr lang="en-US" sz="2667">
                <a:solidFill>
                  <a:srgbClr val="FF0000"/>
                </a:solidFill>
              </a:rPr>
              <a:t>siniz </a:t>
            </a:r>
            <a:r>
              <a:rPr lang="en-US" sz="2667"/>
              <a:t>‘2pl’ + </a:t>
            </a:r>
            <a:r>
              <a:rPr lang="en-US" sz="2667">
                <a:solidFill>
                  <a:srgbClr val="FF0000"/>
                </a:solidFill>
              </a:rPr>
              <a:t>casina </a:t>
            </a:r>
            <a:r>
              <a:rPr lang="en-US" sz="2667"/>
              <a:t>‘as if’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idx="1" type="subTitle"/>
          </p:nvPr>
        </p:nvSpPr>
        <p:spPr>
          <a:xfrm>
            <a:off x="3180522" y="2186609"/>
            <a:ext cx="568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0021"/>
              </a:buClr>
              <a:buSzPts val="4267"/>
              <a:buNone/>
            </a:pPr>
            <a:r>
              <a:rPr lang="en-US" sz="4267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Sentence Segmentation and Decision Trees</a:t>
            </a:r>
            <a:endParaRPr sz="426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Segmentation</a:t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406400" y="1803400"/>
            <a:ext cx="1137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!, ? are relatively unambiguous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Period “.” is quite ambiguous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Sentence boundary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Abbreviations like Inc. or Dr.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Numbers like .02% or 4.3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 binary classifier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Looks at a “.”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Decides EndOfSentence/NotEndOfSentence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Classifiers: hand-written rules, regular expressions, or machine-learning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1930400" y="177800"/>
            <a:ext cx="965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Determining if a word is end-of-sentence: a Decision Tree</a:t>
            </a:r>
            <a:endParaRPr/>
          </a:p>
        </p:txBody>
      </p:sp>
      <p:pic>
        <p:nvPicPr>
          <p:cNvPr descr="periodDT" id="373" name="Google Shape;3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1498600"/>
            <a:ext cx="5994749" cy="494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sophisticated decision tree features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Case of word with “.”: Upper, Lower, Cap, Number</a:t>
            </a:r>
            <a:endParaRPr/>
          </a:p>
          <a:p>
            <a:pPr indent="-2370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Case of word after “.”: Upper, Lower, Cap, Number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None/>
            </a:pPr>
            <a:r>
              <a:t/>
            </a:r>
            <a:endParaRPr sz="3733"/>
          </a:p>
          <a:p>
            <a:pPr indent="-2370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Numeric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Length of word with “.”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Probability(word with “.” occurs at end-of-s)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Probability(word after “.” occurs at beginning-of-s)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Implementing Decision Trees</a:t>
            </a:r>
            <a:endParaRPr/>
          </a:p>
        </p:txBody>
      </p:sp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decision tree is just an if-then-else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interesting research is choosing the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Setting up the structure is often too hard to do by hand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Hand-building only possible for very simple features, domains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numeric features, it’s too hard to pick each threshold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Instead, structure usually learned by machine learning from a training corpus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Disjunctions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304800" y="1698626"/>
            <a:ext cx="10382251" cy="487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Letters inside square brackets []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Ranges</a:t>
            </a:r>
            <a:r>
              <a:rPr lang="en-US" sz="2667"/>
              <a:t> </a:t>
            </a:r>
            <a:r>
              <a:rPr lang="en-US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[A-Z]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</a:pP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2032000" y="2240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4064000"/>
                <a:gridCol w="4064000"/>
              </a:tblGrid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Pattern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[wW]oodchuck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Woodchuck, woodchuck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[1234567890]	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Any digit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  <p:graphicFrame>
        <p:nvGraphicFramePr>
          <p:cNvPr id="114" name="Google Shape;114;p4"/>
          <p:cNvGraphicFramePr/>
          <p:nvPr/>
        </p:nvGraphicFramePr>
        <p:xfrm>
          <a:off x="1016001" y="4688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1741725"/>
                <a:gridCol w="2830275"/>
                <a:gridCol w="6096000"/>
              </a:tblGrid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Pattern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[A-Z]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An upper case letter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renched Blossoms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[a-z]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 lower case letter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 beans were impatient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8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[0-9]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 single digit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Chapter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: Down the Rabbit Hole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Trees and other classifiers</a:t>
            </a:r>
            <a:endParaRPr/>
          </a:p>
        </p:txBody>
      </p:sp>
      <p:sp>
        <p:nvSpPr>
          <p:cNvPr id="392" name="Google Shape;392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We can think of the questions in a decision tree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None/>
            </a:pPr>
            <a:r>
              <a:rPr lang="en-US" sz="3733"/>
              <a:t>as features that could be exploited by any kind of classifier: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Logistic regression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SVM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Neural Nets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etc.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idx="1" type="subTitle"/>
          </p:nvPr>
        </p:nvSpPr>
        <p:spPr>
          <a:xfrm>
            <a:off x="3180522" y="2610678"/>
            <a:ext cx="568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0021"/>
              </a:buClr>
              <a:buSzPts val="4267"/>
              <a:buNone/>
            </a:pPr>
            <a:r>
              <a:rPr lang="en-US" sz="4267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Part-of-speech (POS) tagging</a:t>
            </a:r>
            <a:endParaRPr sz="426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/>
          <p:nvPr/>
        </p:nvSpPr>
        <p:spPr>
          <a:xfrm>
            <a:off x="406400" y="381000"/>
            <a:ext cx="11277600" cy="304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2"/>
          <p:cNvSpPr/>
          <p:nvPr/>
        </p:nvSpPr>
        <p:spPr>
          <a:xfrm>
            <a:off x="406400" y="3632200"/>
            <a:ext cx="11277600" cy="304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406400" y="381001"/>
            <a:ext cx="436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class (lexical)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406400" y="3632201"/>
            <a:ext cx="487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class (functional)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2"/>
          <p:cNvSpPr/>
          <p:nvPr/>
        </p:nvSpPr>
        <p:spPr>
          <a:xfrm>
            <a:off x="508000" y="889000"/>
            <a:ext cx="3556000" cy="24384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508000" y="908052"/>
            <a:ext cx="193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"/>
          <p:cNvSpPr/>
          <p:nvPr/>
        </p:nvSpPr>
        <p:spPr>
          <a:xfrm>
            <a:off x="4165600" y="889000"/>
            <a:ext cx="2133600" cy="47752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4165600" y="908052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2"/>
          <p:cNvSpPr/>
          <p:nvPr/>
        </p:nvSpPr>
        <p:spPr>
          <a:xfrm>
            <a:off x="609600" y="1498600"/>
            <a:ext cx="1625600" cy="162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609600" y="1517651"/>
            <a:ext cx="142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2336800" y="1498600"/>
            <a:ext cx="1625600" cy="162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2336800" y="1517651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2"/>
          <p:cNvSpPr/>
          <p:nvPr/>
        </p:nvSpPr>
        <p:spPr>
          <a:xfrm>
            <a:off x="4368800" y="3835400"/>
            <a:ext cx="1625600" cy="162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4368800" y="3854451"/>
            <a:ext cx="142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4368800" y="1498600"/>
            <a:ext cx="1625600" cy="162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 txBox="1"/>
          <p:nvPr/>
        </p:nvSpPr>
        <p:spPr>
          <a:xfrm>
            <a:off x="4368800" y="1517652"/>
            <a:ext cx="142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6502400" y="889000"/>
            <a:ext cx="4165600" cy="60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6502400" y="908052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6502400" y="1600200"/>
            <a:ext cx="4165600" cy="609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6502400" y="1619252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6502400" y="4343400"/>
            <a:ext cx="3149600" cy="609600"/>
          </a:xfrm>
          <a:prstGeom prst="rect">
            <a:avLst/>
          </a:prstGeom>
          <a:solidFill>
            <a:srgbClr val="D5DBE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6502400" y="4362451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6502400" y="5054600"/>
            <a:ext cx="3149600" cy="609600"/>
          </a:xfrm>
          <a:prstGeom prst="rect">
            <a:avLst/>
          </a:prstGeom>
          <a:solidFill>
            <a:srgbClr val="D5DBE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6502400" y="5073652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609600" y="4343400"/>
            <a:ext cx="3149600" cy="6096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609600" y="4362451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609600" y="5054600"/>
            <a:ext cx="3149600" cy="6096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609600" y="5073651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609600" y="5765800"/>
            <a:ext cx="3149600" cy="609600"/>
          </a:xfrm>
          <a:prstGeom prst="rect">
            <a:avLst/>
          </a:prstGeom>
          <a:solidFill>
            <a:srgbClr val="D8E2F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609600" y="5784852"/>
            <a:ext cx="233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Pronouns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9042400" y="2616201"/>
            <a:ext cx="193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…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9956800" y="5054601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…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711200" y="2080684"/>
            <a:ext cx="1422400" cy="81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Italy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2438400" y="2080685"/>
            <a:ext cx="1422400" cy="81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cat / cats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snow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470400" y="2108201"/>
            <a:ext cx="1524000" cy="81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4470400" y="4417484"/>
            <a:ext cx="1524000" cy="81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8229600" y="948268"/>
            <a:ext cx="26416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old   older   oldest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8229600" y="1659467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slowly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8432800" y="4402667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8432800" y="5113867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off  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2336800" y="4402668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some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2540000" y="5113867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2540000" y="5825067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 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6502400" y="2514600"/>
            <a:ext cx="1625600" cy="1625600"/>
          </a:xfrm>
          <a:prstGeom prst="rect">
            <a:avLst/>
          </a:prstGeom>
          <a:solidFill>
            <a:srgbClr val="EDC8DE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6502400" y="2533651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6604000" y="3096685"/>
            <a:ext cx="1524000" cy="81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122,312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one fifth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6502400" y="5765800"/>
            <a:ext cx="3149600" cy="609600"/>
          </a:xfrm>
          <a:prstGeom prst="rect">
            <a:avLst/>
          </a:prstGeom>
          <a:solidFill>
            <a:srgbClr val="D5DBE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Interjections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8432800" y="5867400"/>
            <a:ext cx="15240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1" lang="en-US" sz="21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  Eh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 Tagging</a:t>
            </a:r>
            <a:endParaRPr/>
          </a:p>
        </p:txBody>
      </p:sp>
      <p:sp>
        <p:nvSpPr>
          <p:cNvPr id="457" name="Google Shape;45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Words often have more than one POS: </a:t>
            </a:r>
            <a:r>
              <a:rPr i="1" lang="en-US"/>
              <a:t>back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2"/>
                </a:solidFill>
              </a:rPr>
              <a:t>The </a:t>
            </a:r>
            <a:r>
              <a:rPr i="1" lang="en-US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2"/>
                </a:solidFill>
              </a:rPr>
              <a:t>On my </a:t>
            </a:r>
            <a:r>
              <a:rPr i="1" lang="en-US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i="1" lang="en-US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i="1" lang="en-US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POS tagging problem is to determine the POS tag for a particular instance of a word.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 Tagging</a:t>
            </a:r>
            <a:endParaRPr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  	   Plays                   well            with    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Ambiguity:  NNS/VBZ    UH/JJ/NN/RB      IN          NNS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Output:	Plays/VBZ well/RB with/IN others/NNS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Text-to-speech (how do we pronounce “lead”?)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write regexps like (Det) Adj* N+ over the output for phrases,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input to or to speed up a full parser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know the tag, you can back off to it in other tasks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9753600" y="2006600"/>
            <a:ext cx="1727200" cy="12192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Penn Treebank POS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 tagging performance</a:t>
            </a:r>
            <a:endParaRPr/>
          </a:p>
        </p:txBody>
      </p:sp>
      <p:sp>
        <p:nvSpPr>
          <p:cNvPr id="470" name="Google Shape;470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tags are correct?  (Tag accuracy)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About 97% currently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baseline is already 90%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Baseline is performance of stupidest possible method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Tag every word with its most frequent tag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Tag unknown words as nouns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Partly easy because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Many words are unambiguous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You get points for them (</a:t>
            </a:r>
            <a:r>
              <a:rPr i="1" lang="en-US">
                <a:solidFill>
                  <a:srgbClr val="2584BB"/>
                </a:solidFill>
              </a:rPr>
              <a:t>the</a:t>
            </a:r>
            <a:r>
              <a:rPr i="1" lang="en-US"/>
              <a:t>, </a:t>
            </a:r>
            <a:r>
              <a:rPr i="1" lang="en-US">
                <a:solidFill>
                  <a:srgbClr val="2584BB"/>
                </a:solidFill>
              </a:rPr>
              <a:t>a</a:t>
            </a:r>
            <a:r>
              <a:rPr i="1" lang="en-US"/>
              <a:t>, </a:t>
            </a:r>
            <a:r>
              <a:rPr lang="en-US"/>
              <a:t>etc.) and for punctuation marks!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Deciding on the correct part of speech can be difficult even for people</a:t>
            </a:r>
            <a:endParaRPr/>
          </a:p>
        </p:txBody>
      </p:sp>
      <p:sp>
        <p:nvSpPr>
          <p:cNvPr id="477" name="Google Shape;477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Mrs/NNP Shaefer/NNP never/RB got/VBD </a:t>
            </a:r>
            <a:r>
              <a:rPr lang="en-US">
                <a:solidFill>
                  <a:schemeClr val="accent2"/>
                </a:solidFill>
              </a:rPr>
              <a:t>around/RP</a:t>
            </a:r>
            <a:r>
              <a:rPr lang="en-US"/>
              <a:t> to/TO joining/VBG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All/DT we/PRP gotta/VBN do/VB is/VBZ go/VB </a:t>
            </a:r>
            <a:r>
              <a:rPr lang="en-US">
                <a:solidFill>
                  <a:srgbClr val="2584BB"/>
                </a:solidFill>
              </a:rPr>
              <a:t>around/IN </a:t>
            </a:r>
            <a:r>
              <a:rPr lang="en-US"/>
              <a:t>the/DT corner/NN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Chateau/NNP Petrus/NNP costs/VBZ </a:t>
            </a:r>
            <a:r>
              <a:rPr lang="en-US">
                <a:solidFill>
                  <a:srgbClr val="2584BB"/>
                </a:solidFill>
              </a:rPr>
              <a:t>around/RB </a:t>
            </a:r>
            <a:r>
              <a:rPr lang="en-US"/>
              <a:t>250/CD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difficult is POS tagging?</a:t>
            </a:r>
            <a:endParaRPr/>
          </a:p>
        </p:txBody>
      </p:sp>
      <p:sp>
        <p:nvSpPr>
          <p:cNvPr id="484" name="Google Shape;484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About 11% of the word types in the Brown corpus are ambiguous with regard to part of speech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they tend to be very common words. E.g., </a:t>
            </a:r>
            <a:r>
              <a:rPr i="1" lang="en-US">
                <a:solidFill>
                  <a:srgbClr val="2584BB"/>
                </a:solidFill>
              </a:rPr>
              <a:t>that</a:t>
            </a:r>
            <a:endParaRPr>
              <a:solidFill>
                <a:srgbClr val="2584BB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 know </a:t>
            </a:r>
            <a:r>
              <a:rPr i="1" lang="en-US" sz="3200">
                <a:solidFill>
                  <a:schemeClr val="accent2"/>
                </a:solidFill>
              </a:rPr>
              <a:t>that</a:t>
            </a:r>
            <a:r>
              <a:rPr lang="en-US" sz="3200"/>
              <a:t> he is honest = 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Yes, </a:t>
            </a:r>
            <a:r>
              <a:rPr i="1" lang="en-US" sz="3200">
                <a:solidFill>
                  <a:srgbClr val="2584BB"/>
                </a:solidFill>
              </a:rPr>
              <a:t>that</a:t>
            </a:r>
            <a:r>
              <a:rPr lang="en-US" sz="3200"/>
              <a:t> play was nice = DT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You can’t go </a:t>
            </a:r>
            <a:r>
              <a:rPr i="1" lang="en-US" sz="3200">
                <a:solidFill>
                  <a:srgbClr val="2584BB"/>
                </a:solidFill>
              </a:rPr>
              <a:t>that</a:t>
            </a:r>
            <a:r>
              <a:rPr lang="en-US" sz="3200"/>
              <a:t> far = RB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40% of the word tokens are ambiguous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Sources of information</a:t>
            </a:r>
            <a:endParaRPr/>
          </a:p>
        </p:txBody>
      </p:sp>
      <p:sp>
        <p:nvSpPr>
          <p:cNvPr id="491" name="Google Shape;49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main sources of information for POS tagging?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Knowledge of neighboring words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Bill    saw     that  man yesterday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NNP NN        DT    NN   NN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VB     VB(D)  IN      VB    NN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Knowledge of word probabilities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/>
              <a:t>man</a:t>
            </a:r>
            <a:r>
              <a:rPr lang="en-US"/>
              <a:t> is rarely used as a verb….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latter proves the most useful, but the former also helps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and Better Features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Feature-based tagger</a:t>
            </a:r>
            <a:endParaRPr/>
          </a:p>
        </p:txBody>
      </p:sp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do surprisingly well just looking at a word by itself: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Word		the: the → DT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Lowercased word	Importantly: importantly → RB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Prefixes		unfathomable: un- → JJ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Suffixes		Importantly: -ly → RB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Capitalization	Meridian: CAP → NNP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Word shapes	35-year: d-x → JJ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build a maxent (or whatever) model to predict tag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Maxent P(t|w): 	93.7% overall / 82.6% unknown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828800" y="508000"/>
            <a:ext cx="1036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Negation in Disjunction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12800" y="1905001"/>
            <a:ext cx="101600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Negations</a:t>
            </a:r>
            <a:r>
              <a:rPr lang="en-US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 [^Ss]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Carat means negation only when first in []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5"/>
          <p:cNvGraphicFramePr/>
          <p:nvPr/>
        </p:nvGraphicFramePr>
        <p:xfrm>
          <a:off x="812800" y="332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2113275"/>
                <a:gridCol w="3271525"/>
                <a:gridCol w="51816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Pattern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[^A-Z]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Not an upper case letter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fn pripetchik</a:t>
                      </a:r>
                      <a:endParaRPr sz="2400" u="none" cap="none" strike="noStrike"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[^Ss]	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</a:t>
                      </a: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have no exquisite reason”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[^e^]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Neither e nor ^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ok h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re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a^b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The pattern a carat b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Look up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a^b 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now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of POS tags in downstream NLP tasks</a:t>
            </a:r>
            <a:endParaRPr/>
          </a:p>
        </p:txBody>
      </p:sp>
      <p:sp>
        <p:nvSpPr>
          <p:cNvPr id="504" name="Google Shape;504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Features in text classifiers (e.g. spam / not spam)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Noun-phrase chunking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United Nations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		    NNP     NNP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 taggers</a:t>
            </a:r>
            <a:endParaRPr/>
          </a:p>
        </p:txBody>
      </p:sp>
      <p:sp>
        <p:nvSpPr>
          <p:cNvPr id="510" name="Google Shape;510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Stanford POS tagger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https://nlp.stanford.edu/software/tagger.shtml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Natural Language Tool Kit (NLTK)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https://www.nltk.org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Illinois POS tagger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http://cogcomp.org/page/software_view/POS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idx="1" type="subTitle"/>
          </p:nvPr>
        </p:nvSpPr>
        <p:spPr>
          <a:xfrm>
            <a:off x="3180522" y="2610678"/>
            <a:ext cx="568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0021"/>
              </a:buClr>
              <a:buSzPts val="4267"/>
              <a:buNone/>
            </a:pPr>
            <a:r>
              <a:rPr lang="en-US" sz="4267">
                <a:solidFill>
                  <a:srgbClr val="A50021"/>
                </a:solidFill>
                <a:latin typeface="Calibri"/>
                <a:ea typeface="Calibri"/>
                <a:cs typeface="Calibri"/>
                <a:sym typeface="Calibri"/>
              </a:rPr>
              <a:t>Syntactic parsing</a:t>
            </a:r>
            <a:endParaRPr sz="426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views of linguistic structure</a:t>
            </a:r>
            <a:endParaRPr/>
          </a:p>
        </p:txBody>
      </p:sp>
      <p:sp>
        <p:nvSpPr>
          <p:cNvPr id="522" name="Google Shape;522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Constituency (phrase structure)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Dependency structure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1" y="3557588"/>
            <a:ext cx="2454275" cy="2386013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views of linguistic structure: </a:t>
            </a:r>
            <a:br>
              <a:rPr lang="en-US"/>
            </a:br>
            <a:r>
              <a:rPr lang="en-US"/>
              <a:t>1. Constituency (phrase structure)</a:t>
            </a:r>
            <a:endParaRPr/>
          </a:p>
        </p:txBody>
      </p:sp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Phrase structure organizes words into nested constituents.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we know what is a </a:t>
            </a:r>
            <a:r>
              <a:rPr lang="en-US">
                <a:solidFill>
                  <a:srgbClr val="A4001D"/>
                </a:solidFill>
              </a:rPr>
              <a:t>constituent</a:t>
            </a:r>
            <a:r>
              <a:rPr lang="en-US"/>
              <a:t>?  (Not that linguists don’t argue about some cases.)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Distribution: a constituent behaves as a unit that can appear in different places: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John talked [to the children] [about drugs].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John talked [about drugs] [to the children].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*John talked drugs to the children about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Substitution/expansion/pro-forms: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 sat [on the box/right on top of the box/there].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Coordination, regular internal structure, no intrusion,         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fragments, semantics, …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 txBox="1"/>
          <p:nvPr>
            <p:ph type="title"/>
          </p:nvPr>
        </p:nvSpPr>
        <p:spPr>
          <a:xfrm>
            <a:off x="1981200" y="146304"/>
            <a:ext cx="8229600" cy="107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Parse Trees</a:t>
            </a:r>
            <a:endParaRPr/>
          </a:p>
        </p:txBody>
      </p:sp>
      <p:sp>
        <p:nvSpPr>
          <p:cNvPr id="536" name="Google Shape;536;p55"/>
          <p:cNvSpPr txBox="1"/>
          <p:nvPr>
            <p:ph idx="1" type="body"/>
          </p:nvPr>
        </p:nvSpPr>
        <p:spPr>
          <a:xfrm>
            <a:off x="1862328" y="1225297"/>
            <a:ext cx="8522208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“The cat sat on the mat”</a:t>
            </a:r>
            <a:endParaRPr/>
          </a:p>
        </p:txBody>
      </p:sp>
      <p:pic>
        <p:nvPicPr>
          <p:cNvPr id="537" name="Google Shape;537;p55"/>
          <p:cNvPicPr preferRelativeResize="0"/>
          <p:nvPr/>
        </p:nvPicPr>
        <p:blipFill rotWithShape="1">
          <a:blip r:embed="rId3">
            <a:alphaModFix/>
          </a:blip>
          <a:srcRect b="4580" l="33275" r="33800" t="35974"/>
          <a:stretch/>
        </p:blipFill>
        <p:spPr>
          <a:xfrm>
            <a:off x="4188481" y="1776261"/>
            <a:ext cx="3736319" cy="440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title"/>
          </p:nvPr>
        </p:nvSpPr>
        <p:spPr>
          <a:xfrm>
            <a:off x="1981200" y="146304"/>
            <a:ext cx="8229600" cy="107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Parse Trees</a:t>
            </a:r>
            <a:endParaRPr/>
          </a:p>
        </p:txBody>
      </p:sp>
      <p:sp>
        <p:nvSpPr>
          <p:cNvPr id="543" name="Google Shape;543;p56"/>
          <p:cNvSpPr txBox="1"/>
          <p:nvPr>
            <p:ph idx="1" type="body"/>
          </p:nvPr>
        </p:nvSpPr>
        <p:spPr>
          <a:xfrm>
            <a:off x="1862328" y="1225297"/>
            <a:ext cx="8522208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bracket notation: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(ROOT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(S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(NP (DT the) (NN cat))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(VP (VBD sat)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(PP (IN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(NP (DT the) (NN mat))))))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type="title"/>
          </p:nvPr>
        </p:nvSpPr>
        <p:spPr>
          <a:xfrm>
            <a:off x="1981200" y="146304"/>
            <a:ext cx="8229600" cy="107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Grammars</a:t>
            </a:r>
            <a:endParaRPr/>
          </a:p>
        </p:txBody>
      </p:sp>
      <p:sp>
        <p:nvSpPr>
          <p:cNvPr id="549" name="Google Shape;549;p57"/>
          <p:cNvSpPr txBox="1"/>
          <p:nvPr>
            <p:ph idx="1" type="body"/>
          </p:nvPr>
        </p:nvSpPr>
        <p:spPr>
          <a:xfrm>
            <a:off x="1862328" y="1225297"/>
            <a:ext cx="8522208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There are typically multiple ways to produce the same sentence. Consider the statement by Groucho Marx: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“While I was in Africa, I shot an elephant in my pajamas”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“How he got into my pajamas, I don’t know”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981200" y="146304"/>
            <a:ext cx="8229600" cy="859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Parse Trees</a:t>
            </a:r>
            <a:endParaRPr/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1862328" y="1005841"/>
            <a:ext cx="8522208" cy="5172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“…,I shot an elephant in my pajamas” </a:t>
            </a:r>
            <a:r>
              <a:rPr lang="en-US" sz="2400"/>
              <a:t>-what people hear first</a:t>
            </a:r>
            <a:endParaRPr/>
          </a:p>
        </p:txBody>
      </p:sp>
      <p:pic>
        <p:nvPicPr>
          <p:cNvPr descr="tree_images/ch08-tree-1.png" id="556" name="Google Shape;55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351" y="1833372"/>
            <a:ext cx="5505054" cy="35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/>
          <p:nvPr>
            <p:ph type="title"/>
          </p:nvPr>
        </p:nvSpPr>
        <p:spPr>
          <a:xfrm>
            <a:off x="1981200" y="146304"/>
            <a:ext cx="8229600" cy="107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Parse Trees</a:t>
            </a:r>
            <a:endParaRPr/>
          </a:p>
        </p:txBody>
      </p:sp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1862328" y="1225297"/>
            <a:ext cx="8522208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Groucho’s version</a:t>
            </a:r>
            <a:endParaRPr/>
          </a:p>
        </p:txBody>
      </p:sp>
      <p:pic>
        <p:nvPicPr>
          <p:cNvPr descr="http://www.nltk.org/book_1ed/tree_images/ch08-tree-1.png" id="563" name="Google Shape;5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167" y="2087562"/>
            <a:ext cx="6247635" cy="409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828800" y="508000"/>
            <a:ext cx="10363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More Disjunction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12800" y="1905001"/>
            <a:ext cx="101600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Woodchucks is another name for groundhog</a:t>
            </a:r>
            <a:r>
              <a:rPr lang="en-US"/>
              <a:t>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pipe | for disjunction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CC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130" name="Google Shape;130;p6"/>
          <p:cNvGraphicFramePr/>
          <p:nvPr/>
        </p:nvGraphicFramePr>
        <p:xfrm>
          <a:off x="304800" y="3340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5283200"/>
                <a:gridCol w="18288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Pattern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groundhog</a:t>
                      </a:r>
                      <a:r>
                        <a:rPr b="1"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woodchuck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yours</a:t>
                      </a:r>
                      <a:r>
                        <a:rPr b="1"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mine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yours   mine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</a:t>
                      </a:r>
                      <a:r>
                        <a:rPr b="1"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</a:t>
                      </a:r>
                      <a:r>
                        <a:rPr b="1"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= </a:t>
                      </a:r>
                      <a:r>
                        <a:rPr lang="en-US" sz="24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[abc]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[gG]roundhog</a:t>
                      </a:r>
                      <a:r>
                        <a:rPr b="1"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[Ww]oodchuck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  <p:pic>
        <p:nvPicPr>
          <p:cNvPr descr="298486873_a36e6534de_m.jpg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600" y="3305717"/>
            <a:ext cx="4228379" cy="317128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10362768" y="6059315"/>
            <a:ext cx="16260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D. Fletcher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>
            <p:ph type="title"/>
          </p:nvPr>
        </p:nvSpPr>
        <p:spPr>
          <a:xfrm>
            <a:off x="1981200" y="146304"/>
            <a:ext cx="8229600" cy="107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Grammars</a:t>
            </a:r>
            <a:endParaRPr/>
          </a:p>
        </p:txBody>
      </p:sp>
      <p:sp>
        <p:nvSpPr>
          <p:cNvPr id="569" name="Google Shape;569;p60"/>
          <p:cNvSpPr txBox="1"/>
          <p:nvPr>
            <p:ph idx="1" type="body"/>
          </p:nvPr>
        </p:nvSpPr>
        <p:spPr>
          <a:xfrm>
            <a:off x="1862328" y="1225297"/>
            <a:ext cx="8522208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Its also possible to have “sentences” inside other sentences…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S 🡪 NP VP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VP 🡪 VB NP SBAR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SBAR 🡪 IN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"/>
          <p:cNvSpPr txBox="1"/>
          <p:nvPr>
            <p:ph type="title"/>
          </p:nvPr>
        </p:nvSpPr>
        <p:spPr>
          <a:xfrm>
            <a:off x="1981200" y="146304"/>
            <a:ext cx="8229600" cy="795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Recursion in Grammars</a:t>
            </a:r>
            <a:endParaRPr/>
          </a:p>
        </p:txBody>
      </p:sp>
      <p:sp>
        <p:nvSpPr>
          <p:cNvPr id="575" name="Google Shape;575;p61"/>
          <p:cNvSpPr txBox="1"/>
          <p:nvPr>
            <p:ph idx="1" type="body"/>
          </p:nvPr>
        </p:nvSpPr>
        <p:spPr>
          <a:xfrm>
            <a:off x="1862328" y="1014985"/>
            <a:ext cx="8522208" cy="5163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</a:rPr>
              <a:t>“Nero played his lyre while Rome burned”.</a:t>
            </a:r>
            <a:endParaRPr/>
          </a:p>
        </p:txBody>
      </p:sp>
      <p:pic>
        <p:nvPicPr>
          <p:cNvPr id="576" name="Google Shape;576;p61"/>
          <p:cNvPicPr preferRelativeResize="0"/>
          <p:nvPr/>
        </p:nvPicPr>
        <p:blipFill rotWithShape="1">
          <a:blip r:embed="rId3">
            <a:alphaModFix/>
          </a:blip>
          <a:srcRect b="4855" l="29477" r="28711" t="36602"/>
          <a:stretch/>
        </p:blipFill>
        <p:spPr>
          <a:xfrm>
            <a:off x="3333206" y="1698733"/>
            <a:ext cx="5149378" cy="437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Headed phrase structure</a:t>
            </a:r>
            <a:endParaRPr/>
          </a:p>
        </p:txBody>
      </p:sp>
      <p:sp>
        <p:nvSpPr>
          <p:cNvPr id="582" name="Google Shape;582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VP → … VB*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NP → … NN*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ADJP → … JJ*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ADVP → … RB* …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SBAR(Q) → S|SINV|SQ → … NP VP …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Plus minor phrase 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QP (quantifier phrase in NP), CONJP (multi word constructions: </a:t>
            </a:r>
            <a:r>
              <a:rPr i="1" lang="en-US"/>
              <a:t>as well as</a:t>
            </a:r>
            <a:r>
              <a:rPr lang="en-US"/>
              <a:t>), INTJ (interjections), etc.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3"/>
          <p:cNvSpPr txBox="1"/>
          <p:nvPr>
            <p:ph type="title"/>
          </p:nvPr>
        </p:nvSpPr>
        <p:spPr>
          <a:xfrm>
            <a:off x="1981200" y="146304"/>
            <a:ext cx="82296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PCFGs</a:t>
            </a:r>
            <a:endParaRPr/>
          </a:p>
        </p:txBody>
      </p:sp>
      <p:sp>
        <p:nvSpPr>
          <p:cNvPr id="588" name="Google Shape;588;p63"/>
          <p:cNvSpPr txBox="1"/>
          <p:nvPr>
            <p:ph idx="1" type="body"/>
          </p:nvPr>
        </p:nvSpPr>
        <p:spPr>
          <a:xfrm>
            <a:off x="1862328" y="1069849"/>
            <a:ext cx="8631936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Complex sentences can be parsed in many ways, most of which make no sense or are extremely improbable (like Groucho’s example).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Probabilistic Context-Free Grammars (PCFGs) associate and learn probabilities for each rule: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 🡪 NP VP        </a:t>
            </a:r>
            <a:r>
              <a:rPr lang="en-US" sz="2400">
                <a:solidFill>
                  <a:srgbClr val="C00000"/>
                </a:solidFill>
              </a:rPr>
              <a:t>0.8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 🡪 NP VP PP  </a:t>
            </a:r>
            <a:r>
              <a:rPr lang="en-US" sz="2400">
                <a:solidFill>
                  <a:srgbClr val="C00000"/>
                </a:solidFill>
              </a:rPr>
              <a:t>0.2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parser then tries to find the </a:t>
            </a:r>
            <a:r>
              <a:rPr lang="en-US" sz="2400">
                <a:solidFill>
                  <a:srgbClr val="C00000"/>
                </a:solidFill>
              </a:rPr>
              <a:t>most likely </a:t>
            </a:r>
            <a:r>
              <a:rPr lang="en-US" sz="2400"/>
              <a:t>sequence of productions that generate the given sentence. This adds more realistic “world knowledge” and generally gives much better results.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Most state-of-the-art parsers these days use PCFGs. </a:t>
            </a:r>
            <a:r>
              <a:rPr lang="en-US" sz="2400">
                <a:solidFill>
                  <a:srgbClr val="C00000"/>
                </a:solidFill>
              </a:rPr>
              <a:t>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 txBox="1"/>
          <p:nvPr>
            <p:ph type="title"/>
          </p:nvPr>
        </p:nvSpPr>
        <p:spPr>
          <a:xfrm>
            <a:off x="1981200" y="146304"/>
            <a:ext cx="82296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Systems</a:t>
            </a:r>
            <a:endParaRPr/>
          </a:p>
        </p:txBody>
      </p:sp>
      <p:sp>
        <p:nvSpPr>
          <p:cNvPr id="594" name="Google Shape;594;p64"/>
          <p:cNvSpPr txBox="1"/>
          <p:nvPr>
            <p:ph idx="1" type="body"/>
          </p:nvPr>
        </p:nvSpPr>
        <p:spPr>
          <a:xfrm>
            <a:off x="1862328" y="1069849"/>
            <a:ext cx="8631936" cy="4953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>
                <a:solidFill>
                  <a:schemeClr val="dk2"/>
                </a:solidFill>
              </a:rPr>
              <a:t>NLTK: </a:t>
            </a:r>
            <a:r>
              <a:rPr lang="en-US" sz="2400"/>
              <a:t>Python-based NLP system. Many modules, good visualization tools, but not quite state-of-the-art performance.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>
                <a:solidFill>
                  <a:schemeClr val="dk2"/>
                </a:solidFill>
              </a:rPr>
              <a:t>Stanford Parser: </a:t>
            </a:r>
            <a:r>
              <a:rPr lang="en-US" sz="2400"/>
              <a:t>Another comprehensive suite of tools (also POS tagger), and state-of-the-art accuracy. Has the definitive dependency module.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>
                <a:solidFill>
                  <a:schemeClr val="dk2"/>
                </a:solidFill>
              </a:rPr>
              <a:t>Berkeley Parser: </a:t>
            </a:r>
            <a:r>
              <a:rPr lang="en-US" sz="2400"/>
              <a:t>Slightly higher parsing accuracy (than Stanford) but not as many modules.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Note: high-quality dependency parsing is usually very slow, but see: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https://github.com/dlwh/puck</a:t>
            </a:r>
            <a:r>
              <a:rPr lang="en-US" sz="24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views of linguistic structure: </a:t>
            </a:r>
            <a:br>
              <a:rPr lang="en-US"/>
            </a:br>
            <a:r>
              <a:rPr lang="en-US"/>
              <a:t>2. Dependency structure</a:t>
            </a:r>
            <a:endParaRPr/>
          </a:p>
        </p:txBody>
      </p:sp>
      <p:sp>
        <p:nvSpPr>
          <p:cNvPr id="600" name="Google Shape;600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Dependency structure shows which words depend on (modify or are arguments of) which other words.</a:t>
            </a:r>
            <a:endParaRPr/>
          </a:p>
        </p:txBody>
      </p:sp>
      <p:pic>
        <p:nvPicPr>
          <p:cNvPr id="601" name="Google Shape;60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188" y="3358873"/>
            <a:ext cx="6761272" cy="198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6"/>
          <p:cNvSpPr txBox="1"/>
          <p:nvPr>
            <p:ph idx="1" type="body"/>
          </p:nvPr>
        </p:nvSpPr>
        <p:spPr>
          <a:xfrm>
            <a:off x="838200" y="304800"/>
            <a:ext cx="10515600" cy="587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“Their bagels are soft and delicious.”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root ( </a:t>
            </a:r>
            <a:r>
              <a:rPr lang="en-US">
                <a:solidFill>
                  <a:srgbClr val="FF0000"/>
                </a:solidFill>
              </a:rPr>
              <a:t>ROOT-0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soft-4</a:t>
            </a:r>
            <a:r>
              <a:rPr lang="en-US"/>
              <a:t> )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nmod:poss ( </a:t>
            </a:r>
            <a:r>
              <a:rPr lang="en-US">
                <a:solidFill>
                  <a:srgbClr val="FF0000"/>
                </a:solidFill>
              </a:rPr>
              <a:t>bagels-2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Their-1</a:t>
            </a:r>
            <a:r>
              <a:rPr lang="en-US"/>
              <a:t> )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nsubj ( </a:t>
            </a:r>
            <a:r>
              <a:rPr lang="en-US">
                <a:solidFill>
                  <a:srgbClr val="FF0000"/>
                </a:solidFill>
              </a:rPr>
              <a:t>soft-4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bagels-2</a:t>
            </a:r>
            <a:r>
              <a:rPr lang="en-US"/>
              <a:t> )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nsubj ( </a:t>
            </a:r>
            <a:r>
              <a:rPr lang="en-US">
                <a:solidFill>
                  <a:srgbClr val="FF0000"/>
                </a:solidFill>
              </a:rPr>
              <a:t>delicious-6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bagels-2</a:t>
            </a:r>
            <a:r>
              <a:rPr lang="en-US"/>
              <a:t> 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cop ( </a:t>
            </a:r>
            <a:r>
              <a:rPr lang="en-US">
                <a:solidFill>
                  <a:srgbClr val="FF0000"/>
                </a:solidFill>
              </a:rPr>
              <a:t>soft-4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are-3</a:t>
            </a:r>
            <a:r>
              <a:rPr lang="en-US"/>
              <a:t> )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cc ( </a:t>
            </a:r>
            <a:r>
              <a:rPr lang="en-US">
                <a:solidFill>
                  <a:srgbClr val="FF0000"/>
                </a:solidFill>
              </a:rPr>
              <a:t>soft-4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and-5</a:t>
            </a:r>
            <a:r>
              <a:rPr lang="en-US"/>
              <a:t> ) 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conj:and ( </a:t>
            </a:r>
            <a:r>
              <a:rPr lang="en-US">
                <a:solidFill>
                  <a:srgbClr val="FF0000"/>
                </a:solidFill>
              </a:rPr>
              <a:t>soft-4</a:t>
            </a:r>
            <a:r>
              <a:rPr lang="en-US"/>
              <a:t> , </a:t>
            </a:r>
            <a:r>
              <a:rPr lang="en-US">
                <a:solidFill>
                  <a:srgbClr val="00B050"/>
                </a:solidFill>
              </a:rPr>
              <a:t>delicious-6 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Typed dependency (relationship) between two words: </a:t>
            </a:r>
            <a:r>
              <a:rPr b="1" lang="en-US">
                <a:solidFill>
                  <a:srgbClr val="FF0000"/>
                </a:solidFill>
              </a:rPr>
              <a:t>head</a:t>
            </a:r>
            <a:r>
              <a:rPr lang="en-US"/>
              <a:t> and </a:t>
            </a:r>
            <a:r>
              <a:rPr b="1" lang="en-US">
                <a:solidFill>
                  <a:srgbClr val="00B050"/>
                </a:solidFill>
              </a:rPr>
              <a:t>modifier</a:t>
            </a:r>
            <a:r>
              <a:rPr b="1" lang="en-US"/>
              <a:t>. </a:t>
            </a:r>
            <a:r>
              <a:rPr lang="en-US"/>
              <a:t>Also known as </a:t>
            </a:r>
            <a:r>
              <a:rPr b="1" lang="en-US">
                <a:solidFill>
                  <a:srgbClr val="FF0000"/>
                </a:solidFill>
              </a:rPr>
              <a:t>governor </a:t>
            </a:r>
            <a:r>
              <a:rPr lang="en-US"/>
              <a:t>and </a:t>
            </a:r>
            <a:r>
              <a:rPr b="1" lang="en-US">
                <a:solidFill>
                  <a:srgbClr val="00B050"/>
                </a:solidFill>
              </a:rPr>
              <a:t>dependent.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981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Dependency Parsing</a:t>
            </a:r>
            <a:endParaRPr/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1981200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Dependency parses may be non-binary, and structure type is encoded in links rather than nodes: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http://nlp.stanford.edu/software/stanford-dependencies/brownback-uncollapsed.png" id="613" name="Google Shape;61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1" y="2286001"/>
            <a:ext cx="4501867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Comparison between constituent (phrase) and dependency trees</a:t>
            </a:r>
            <a:endParaRPr/>
          </a:p>
        </p:txBody>
      </p:sp>
      <p:pic>
        <p:nvPicPr>
          <p:cNvPr id="619" name="Google Shape;619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09" y="2451652"/>
            <a:ext cx="10290979" cy="312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Dependency parser	</a:t>
            </a:r>
            <a:endParaRPr/>
          </a:p>
        </p:txBody>
      </p:sp>
      <p:sp>
        <p:nvSpPr>
          <p:cNvPr id="625" name="Google Shape;625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Stanford dependency parser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https://nlp.stanford.edu/software/stanford-dependencies.shtml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Expressions: </a:t>
            </a: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/>
              <a:t>    </a:t>
            </a: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  +  .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2117" y="3260726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1625600" y="4953000"/>
            <a:ext cx="9347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1375" lIns="122750" spcFirstLastPara="1" rIns="122750" wrap="square" tIns="61375">
            <a:noAutofit/>
          </a:bodyPr>
          <a:lstStyle/>
          <a:p>
            <a:pPr indent="-457189" lvl="0" marL="4571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Kleene_3.jpeg"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0" y="1905000"/>
            <a:ext cx="2229747" cy="295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9652000" y="5054601"/>
            <a:ext cx="2374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C Kleene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406400" y="231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1930400"/>
                <a:gridCol w="2032000"/>
                <a:gridCol w="46736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Pattern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Matches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colou?r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Optional previous char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sng" cap="none" strike="noStrike">
                          <a:solidFill>
                            <a:srgbClr val="0000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color</a:t>
                      </a:r>
                      <a:r>
                        <a:rPr lang="en-US" sz="24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en-US" sz="2400" u="sng" cap="none" strike="noStrike">
                          <a:solidFill>
                            <a:srgbClr val="0000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colour</a:t>
                      </a:r>
                      <a:endParaRPr sz="2400" u="sng" cap="none" strike="noStrike">
                        <a:solidFill>
                          <a:srgbClr val="0000FF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oo*h!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</a:rPr>
                        <a:t>0 or more of previous char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oh!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ooh!</a:t>
                      </a: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oooh!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ooooh!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o+h!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  <a:endParaRPr sz="1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oh!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ooh!</a:t>
                      </a: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oooh!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ooooh!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baa+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baaa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baaaa</a:t>
                      </a:r>
                      <a:r>
                        <a:rPr lang="en-US" sz="24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baaaaa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none" cap="none" strike="noStrike">
                          <a:solidFill>
                            <a:srgbClr val="CC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beg.n</a:t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begin begun begun beg3n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  <p:sp>
        <p:nvSpPr>
          <p:cNvPr id="144" name="Google Shape;144;p7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Kleene *,   Kleene +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Statistical parsing applications</a:t>
            </a:r>
            <a:endParaRPr/>
          </a:p>
        </p:txBody>
      </p:sp>
      <p:sp>
        <p:nvSpPr>
          <p:cNvPr id="631" name="Google Shape;631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Statistical parsers are now robust and widely used in larger NLP applications: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precision question answering </a:t>
            </a:r>
            <a:r>
              <a:rPr lang="en-US" sz="2000">
                <a:solidFill>
                  <a:srgbClr val="177245"/>
                </a:solidFill>
              </a:rPr>
              <a:t>[Pasca and Harabagiu SIGIR 2001]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Improving biological named entity finding </a:t>
            </a:r>
            <a:r>
              <a:rPr lang="en-US" sz="2000">
                <a:solidFill>
                  <a:srgbClr val="177245"/>
                </a:solidFill>
              </a:rPr>
              <a:t>[Finkel et al. JNLPBA 2004]</a:t>
            </a:r>
            <a:endParaRPr>
              <a:solidFill>
                <a:srgbClr val="17724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Syntactically based sentence compression </a:t>
            </a:r>
            <a:r>
              <a:rPr lang="en-US" sz="2000">
                <a:solidFill>
                  <a:srgbClr val="177245"/>
                </a:solidFill>
              </a:rPr>
              <a:t>[Lin and Wilbur 2007]</a:t>
            </a:r>
            <a:endParaRPr>
              <a:solidFill>
                <a:srgbClr val="17724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Extracting opinions about products </a:t>
            </a:r>
            <a:r>
              <a:rPr lang="en-US" sz="2000">
                <a:solidFill>
                  <a:srgbClr val="177245"/>
                </a:solidFill>
              </a:rPr>
              <a:t>[Bloom et al. NAACL 2007]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Improved interaction in computer games </a:t>
            </a:r>
            <a:r>
              <a:rPr lang="en-US" sz="2000">
                <a:solidFill>
                  <a:srgbClr val="177245"/>
                </a:solidFill>
              </a:rPr>
              <a:t>[Gorniak and Roy 2005]</a:t>
            </a:r>
            <a:endParaRPr>
              <a:solidFill>
                <a:srgbClr val="17724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Helping linguists find data </a:t>
            </a:r>
            <a:r>
              <a:rPr lang="en-US" sz="2000">
                <a:solidFill>
                  <a:srgbClr val="177245"/>
                </a:solidFill>
              </a:rPr>
              <a:t>[Resnik et al. BLS 2005]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Source sentence analysis for machine translation </a:t>
            </a:r>
            <a:r>
              <a:rPr lang="en-US" sz="2000">
                <a:solidFill>
                  <a:srgbClr val="177245"/>
                </a:solidFill>
              </a:rPr>
              <a:t>[Xu et al. 2009]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Relation extraction systems</a:t>
            </a:r>
            <a:r>
              <a:rPr lang="en-US" sz="2000">
                <a:solidFill>
                  <a:schemeClr val="accent4"/>
                </a:solidFill>
              </a:rPr>
              <a:t> </a:t>
            </a:r>
            <a:r>
              <a:rPr lang="en-US" sz="2100">
                <a:solidFill>
                  <a:srgbClr val="177245"/>
                </a:solidFill>
              </a:rPr>
              <a:t>[Fundel et al. Bioinformatics 2006]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637" name="Google Shape;637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slides have been adapted from: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https://web.stanford.edu/~jurafsky/NLPCourseraSlides.html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7764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/>
              <a:t>Regular Expressions: Anchors  </a:t>
            </a:r>
            <a:r>
              <a:rPr lang="en-US" sz="3800">
                <a:solidFill>
                  <a:srgbClr val="FF0000"/>
                </a:solidFill>
              </a:rPr>
              <a:t>^   $</a:t>
            </a:r>
            <a:endParaRPr sz="3800"/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776425" y="1160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{DB4358A6-1DA2-43FE-9394-961BA3BC4467}</a:tableStyleId>
              </a:tblPr>
              <a:tblGrid>
                <a:gridCol w="2384150"/>
                <a:gridCol w="3576275"/>
              </a:tblGrid>
              <a:tr h="38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cap="none" strike="noStrike"/>
                        <a:t>Pattern</a:t>
                      </a:r>
                      <a:endParaRPr sz="8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cap="none" strike="noStrike"/>
                        <a:t>Matches</a:t>
                      </a:r>
                      <a:endParaRPr sz="800" u="none" cap="none" strike="noStrike"/>
                    </a:p>
                  </a:txBody>
                  <a:tcPr marT="60950" marB="60950" marR="121925" marL="121925"/>
                </a:tc>
              </a:tr>
              <a:tr h="39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  <a:r>
                        <a:rPr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[A-Z] </a:t>
                      </a:r>
                      <a:endParaRPr sz="18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rgbClr val="0000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alo Alto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39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^</a:t>
                      </a:r>
                      <a:r>
                        <a:rPr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[^A-Za-z] </a:t>
                      </a:r>
                      <a:endParaRPr sz="18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FF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18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  </a:t>
                      </a:r>
                      <a:r>
                        <a:rPr lang="en-US" sz="18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“</a:t>
                      </a:r>
                      <a:r>
                        <a:rPr lang="en-US" sz="1800" u="sng" cap="none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Hello”</a:t>
                      </a:r>
                      <a:endParaRPr sz="1800" u="sng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39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\.</a:t>
                      </a:r>
                      <a:r>
                        <a:rPr lang="en-US" sz="1800" u="none" cap="none" strike="noStrike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$</a:t>
                      </a:r>
                      <a:r>
                        <a:rPr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endParaRPr sz="18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end</a:t>
                      </a:r>
                      <a:r>
                        <a:rPr lang="en-US" sz="18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  <a:tr h="6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CC33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$</a:t>
                      </a:r>
                      <a:r>
                        <a:rPr lang="en-US" sz="18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  <a:endParaRPr sz="1800" u="none" cap="none" strike="noStrike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end</a:t>
                      </a:r>
                      <a:r>
                        <a:rPr lang="en-US" sz="18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?</a:t>
                      </a:r>
                      <a:r>
                        <a:rPr lang="en-US" sz="1800" u="none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end</a:t>
                      </a:r>
                      <a:r>
                        <a:rPr lang="en-US" sz="1800" u="sng" cap="none" strike="noStrike">
                          <a:solidFill>
                            <a:srgbClr val="3366FF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!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  <p:sp>
        <p:nvSpPr>
          <p:cNvPr id="152" name="Google Shape;152;p8"/>
          <p:cNvSpPr txBox="1"/>
          <p:nvPr/>
        </p:nvSpPr>
        <p:spPr>
          <a:xfrm>
            <a:off x="776425" y="3423575"/>
            <a:ext cx="7107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5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^</a:t>
            </a: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The caret anchor matches the beginning of the text.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5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b="0" i="0" lang="en-US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The dollar anchor matches the end of the text.</a:t>
            </a:r>
            <a:endParaRPr b="0"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776425" y="4304250"/>
            <a:ext cx="105156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me all instances of the word “the” in a text.</a:t>
            </a:r>
            <a:endParaRPr/>
          </a:p>
          <a:p>
            <a:pPr indent="0" lvl="1" marL="60958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400"/>
              <a:buNone/>
            </a:pPr>
            <a:r>
              <a:rPr lang="en-US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the</a:t>
            </a:r>
            <a:endParaRPr/>
          </a:p>
          <a:p>
            <a:pPr indent="0" lvl="2" marL="106677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Misses capitalized examples</a:t>
            </a:r>
            <a:endParaRPr/>
          </a:p>
          <a:p>
            <a:pPr indent="0" lvl="1" marL="60958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00"/>
              </a:buClr>
              <a:buSzPts val="2400"/>
              <a:buNone/>
            </a:pPr>
            <a:r>
              <a:rPr lang="en-US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[tT]he</a:t>
            </a:r>
            <a:endParaRPr/>
          </a:p>
          <a:p>
            <a:pPr indent="0" lvl="2" marL="106677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                          Incorrectly returns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other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theology</a:t>
            </a:r>
            <a:endParaRPr/>
          </a:p>
          <a:p>
            <a:pPr indent="0" lvl="1" marL="60958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[^a-zA-Z]</a:t>
            </a:r>
            <a:r>
              <a:rPr lang="en-US">
                <a:solidFill>
                  <a:srgbClr val="CC3300"/>
                </a:solidFill>
                <a:latin typeface="Courier"/>
                <a:ea typeface="Courier"/>
                <a:cs typeface="Courier"/>
                <a:sym typeface="Courier"/>
              </a:rPr>
              <a:t>[tT]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he</a:t>
            </a:r>
            <a:r>
              <a:rPr lang="en-US">
                <a:solidFill>
                  <a:srgbClr val="0066FF"/>
                </a:solidFill>
                <a:latin typeface="Courier"/>
                <a:ea typeface="Courier"/>
                <a:cs typeface="Courier"/>
                <a:sym typeface="Courier"/>
              </a:rPr>
              <a:t>[^a-zA-Z]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70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</a:pPr>
            <a:r>
              <a:rPr lang="en-US" sz="3733"/>
              <a:t>The process we just went through was based on </a:t>
            </a:r>
            <a:r>
              <a:rPr lang="en-US" sz="3733">
                <a:solidFill>
                  <a:srgbClr val="A50021"/>
                </a:solidFill>
              </a:rPr>
              <a:t>fixing two kinds of errors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Matching strings that we should not have matched (</a:t>
            </a:r>
            <a:r>
              <a:rPr lang="en-US" sz="3200">
                <a:solidFill>
                  <a:srgbClr val="A50021"/>
                </a:solidFill>
              </a:rPr>
              <a:t>the</a:t>
            </a:r>
            <a:r>
              <a:rPr lang="en-US" sz="3200"/>
              <a:t>re, </a:t>
            </a:r>
            <a:r>
              <a:rPr lang="en-US" sz="3200">
                <a:solidFill>
                  <a:srgbClr val="A50021"/>
                </a:solidFill>
              </a:rPr>
              <a:t>the</a:t>
            </a:r>
            <a:r>
              <a:rPr lang="en-US" sz="3200"/>
              <a:t>n, o</a:t>
            </a:r>
            <a:r>
              <a:rPr lang="en-US" sz="3200">
                <a:solidFill>
                  <a:srgbClr val="A50021"/>
                </a:solidFill>
              </a:rPr>
              <a:t>the</a:t>
            </a:r>
            <a:r>
              <a:rPr lang="en-US" sz="3200"/>
              <a:t>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3200"/>
              <a:buChar char="•"/>
            </a:pPr>
            <a:r>
              <a:rPr lang="en-US" sz="3200">
                <a:solidFill>
                  <a:srgbClr val="A50021"/>
                </a:solidFill>
              </a:rPr>
              <a:t>False positives (Type 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Not matching things that we should have matched (The)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3200"/>
              <a:buChar char="•"/>
            </a:pPr>
            <a:r>
              <a:rPr lang="en-US" sz="3200">
                <a:solidFill>
                  <a:srgbClr val="A50021"/>
                </a:solidFill>
              </a:rPr>
              <a:t>False negatives (Type II)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2018-02-26T23:09:34Z</dcterms:created>
  <dc:creator>Microsoft Office User</dc:creator>
</cp:coreProperties>
</file>