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9144000" cy="6858000"/>
  <p:embeddedFontLst>
    <p:embeddedFont>
      <p:font typeface="Palatino Linotype"/>
      <p:regular r:id="rId54"/>
      <p:bold r:id="rId55"/>
      <p:italic r:id="rId56"/>
      <p:boldItalic r:id="rId57"/>
    </p:embeddedFont>
    <p:embeddedFont>
      <p:font typeface="Quattrocento Sans"/>
      <p:regular r:id="rId58"/>
      <p:bold r:id="rId59"/>
      <p:italic r:id="rId60"/>
      <p:boldItalic r:id="rId61"/>
    </p:embeddedFont>
    <p:embeddedFont>
      <p:font typeface="Noto Sans Symbols"/>
      <p:regular r:id="rId62"/>
      <p:bold r:id="rId63"/>
    </p:embeddedFont>
    <p:embeddedFont>
      <p:font typeface="Cambria Math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65" roundtripDataSignature="AMtx7mhBrd6Py2IBzl+Y6Krz7JqMDv7a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NotoSansSymbols-regular.fntdata"/><Relationship Id="rId61" Type="http://schemas.openxmlformats.org/officeDocument/2006/relationships/font" Target="fonts/QuattrocentoSans-boldItalic.fntdata"/><Relationship Id="rId20" Type="http://schemas.openxmlformats.org/officeDocument/2006/relationships/slide" Target="slides/slide15.xml"/><Relationship Id="rId64" Type="http://schemas.openxmlformats.org/officeDocument/2006/relationships/font" Target="fonts/CambriaMath-regular.fntdata"/><Relationship Id="rId63" Type="http://schemas.openxmlformats.org/officeDocument/2006/relationships/font" Target="fonts/NotoSansSymbol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Quattrocento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alatinoLinotype-bold.fntdata"/><Relationship Id="rId10" Type="http://schemas.openxmlformats.org/officeDocument/2006/relationships/slide" Target="slides/slide5.xml"/><Relationship Id="rId54" Type="http://schemas.openxmlformats.org/officeDocument/2006/relationships/font" Target="fonts/PalatinoLinotype-regular.fntdata"/><Relationship Id="rId13" Type="http://schemas.openxmlformats.org/officeDocument/2006/relationships/slide" Target="slides/slide8.xml"/><Relationship Id="rId57" Type="http://schemas.openxmlformats.org/officeDocument/2006/relationships/font" Target="fonts/PalatinoLinotype-boldItalic.fntdata"/><Relationship Id="rId12" Type="http://schemas.openxmlformats.org/officeDocument/2006/relationships/slide" Target="slides/slide7.xml"/><Relationship Id="rId56" Type="http://schemas.openxmlformats.org/officeDocument/2006/relationships/font" Target="fonts/PalatinoLinotype-italic.fntdata"/><Relationship Id="rId15" Type="http://schemas.openxmlformats.org/officeDocument/2006/relationships/slide" Target="slides/slide10.xml"/><Relationship Id="rId59" Type="http://schemas.openxmlformats.org/officeDocument/2006/relationships/font" Target="fonts/QuattrocentoSans-bold.fntdata"/><Relationship Id="rId14" Type="http://schemas.openxmlformats.org/officeDocument/2006/relationships/slide" Target="slides/slide9.xml"/><Relationship Id="rId58" Type="http://schemas.openxmlformats.org/officeDocument/2006/relationships/font" Target="fonts/Quattrocento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8"/>
          <p:cNvSpPr txBox="1"/>
          <p:nvPr>
            <p:ph type="ctrTitle"/>
          </p:nvPr>
        </p:nvSpPr>
        <p:spPr>
          <a:xfrm>
            <a:off x="532282" y="589915"/>
            <a:ext cx="80794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8"/>
          <p:cNvSpPr txBox="1"/>
          <p:nvPr>
            <p:ph idx="1" type="subTitle"/>
          </p:nvPr>
        </p:nvSpPr>
        <p:spPr>
          <a:xfrm>
            <a:off x="1131824" y="3639692"/>
            <a:ext cx="6880351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9"/>
          <p:cNvSpPr txBox="1"/>
          <p:nvPr>
            <p:ph type="title"/>
          </p:nvPr>
        </p:nvSpPr>
        <p:spPr>
          <a:xfrm>
            <a:off x="102869" y="751078"/>
            <a:ext cx="89382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0"/>
          <p:cNvSpPr txBox="1"/>
          <p:nvPr>
            <p:ph type="title"/>
          </p:nvPr>
        </p:nvSpPr>
        <p:spPr>
          <a:xfrm>
            <a:off x="102869" y="751078"/>
            <a:ext cx="89382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idx="1" type="body"/>
          </p:nvPr>
        </p:nvSpPr>
        <p:spPr>
          <a:xfrm>
            <a:off x="841375" y="2156586"/>
            <a:ext cx="7461250" cy="320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2"/>
          <p:cNvSpPr txBox="1"/>
          <p:nvPr>
            <p:ph type="title"/>
          </p:nvPr>
        </p:nvSpPr>
        <p:spPr>
          <a:xfrm>
            <a:off x="102869" y="751078"/>
            <a:ext cx="89382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2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/>
          <p:nvPr/>
        </p:nvSpPr>
        <p:spPr>
          <a:xfrm>
            <a:off x="0" y="0"/>
            <a:ext cx="9144000" cy="1333500"/>
          </a:xfrm>
          <a:custGeom>
            <a:rect b="b" l="l" r="r" t="t"/>
            <a:pathLst>
              <a:path extrusionOk="0" h="1333500" w="9144000">
                <a:moveTo>
                  <a:pt x="9144000" y="0"/>
                </a:moveTo>
                <a:lnTo>
                  <a:pt x="0" y="0"/>
                </a:lnTo>
                <a:lnTo>
                  <a:pt x="0" y="1333500"/>
                </a:lnTo>
                <a:lnTo>
                  <a:pt x="9144000" y="133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246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57"/>
          <p:cNvSpPr txBox="1"/>
          <p:nvPr>
            <p:ph type="title"/>
          </p:nvPr>
        </p:nvSpPr>
        <p:spPr>
          <a:xfrm>
            <a:off x="102869" y="751078"/>
            <a:ext cx="89382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7"/>
          <p:cNvSpPr txBox="1"/>
          <p:nvPr>
            <p:ph idx="1" type="body"/>
          </p:nvPr>
        </p:nvSpPr>
        <p:spPr>
          <a:xfrm>
            <a:off x="841375" y="2156586"/>
            <a:ext cx="7461250" cy="320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10.jpg"/><Relationship Id="rId6" Type="http://schemas.openxmlformats.org/officeDocument/2006/relationships/image" Target="../media/image6.png"/><Relationship Id="rId7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Relationship Id="rId4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9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jpg"/><Relationship Id="rId4" Type="http://schemas.openxmlformats.org/officeDocument/2006/relationships/image" Target="../media/image4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dos.csail.mit.edu/archive/scigen/" TargetMode="Externa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0" y="0"/>
            <a:ext cx="9144000" cy="4866640"/>
          </a:xfrm>
          <a:custGeom>
            <a:rect b="b" l="l" r="r" t="t"/>
            <a:pathLst>
              <a:path extrusionOk="0" h="4866640" w="9144000">
                <a:moveTo>
                  <a:pt x="9144000" y="0"/>
                </a:moveTo>
                <a:lnTo>
                  <a:pt x="0" y="0"/>
                </a:lnTo>
                <a:lnTo>
                  <a:pt x="0" y="4866132"/>
                </a:lnTo>
                <a:lnTo>
                  <a:pt x="9144000" y="4866132"/>
                </a:lnTo>
                <a:lnTo>
                  <a:pt x="9144000" y="0"/>
                </a:lnTo>
                <a:close/>
              </a:path>
            </a:pathLst>
          </a:custGeom>
          <a:solidFill>
            <a:srgbClr val="D246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131824" y="3639692"/>
            <a:ext cx="687895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Language N-Gram Model</a:t>
            </a:r>
            <a:endParaRPr sz="4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3279775" y="5041519"/>
            <a:ext cx="548894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D24625"/>
                </a:solidFill>
                <a:latin typeface="Georgia"/>
                <a:ea typeface="Georgia"/>
                <a:cs typeface="Georgia"/>
                <a:sym typeface="Georgia"/>
              </a:rPr>
              <a:t>Language N-Gram Model– Module II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532282" y="588390"/>
            <a:ext cx="536511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Completion Prediction</a:t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307340" y="1333759"/>
            <a:ext cx="8256905" cy="4707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2260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language model also supports predicting the  completion of a sentence.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AF5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Please turn off your cell </a:t>
            </a:r>
            <a:r>
              <a:rPr b="0" i="0" lang="en-US" sz="2800" u="sng" cap="none" strike="noStrike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 	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AF5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Kindly submit </a:t>
            </a:r>
            <a:r>
              <a:rPr b="0" i="0" lang="en-US" sz="2800" u="sng" cap="none" strike="noStrike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 	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69900" marR="5080" rtl="0" algn="l">
              <a:lnSpc>
                <a:spcPct val="150100"/>
              </a:lnSpc>
              <a:spcBef>
                <a:spcPts val="22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Predictive text input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systems can guess what you  are typing and give choices on how to complete it.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8247126" y="6431381"/>
            <a:ext cx="1905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532282" y="588390"/>
            <a:ext cx="673163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N-Gram Models of Language</a:t>
            </a:r>
            <a:endParaRPr/>
          </a:p>
        </p:txBody>
      </p:sp>
      <p:sp>
        <p:nvSpPr>
          <p:cNvPr id="115" name="Google Shape;115;p11"/>
          <p:cNvSpPr txBox="1"/>
          <p:nvPr/>
        </p:nvSpPr>
        <p:spPr>
          <a:xfrm>
            <a:off x="532282" y="1478168"/>
            <a:ext cx="7271384" cy="4733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40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previous N-1 words in a sequence to  predict the next word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t/>
            </a:r>
            <a:endParaRPr sz="3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Language Model (LM)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t/>
            </a:r>
            <a:endParaRPr sz="3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unigrams, bigrams, trigrams,…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</a:t>
            </a:r>
            <a:r>
              <a:rPr lang="en-US" sz="28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we train these models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t/>
            </a:r>
            <a:endParaRPr sz="3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Very large corpora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3492500" y="588390"/>
            <a:ext cx="19818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Corpora</a:t>
            </a:r>
            <a:endParaRPr/>
          </a:p>
        </p:txBody>
      </p:sp>
      <p:sp>
        <p:nvSpPr>
          <p:cNvPr id="121" name="Google Shape;121;p12"/>
          <p:cNvSpPr txBox="1"/>
          <p:nvPr/>
        </p:nvSpPr>
        <p:spPr>
          <a:xfrm>
            <a:off x="383540" y="1319529"/>
            <a:ext cx="8115300" cy="551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Corpora are online collections of text and speech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Brown Corpus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Wall Street Journal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AP newswire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Hansards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Timit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9234" lvl="1" marL="698500" marR="508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DARPA/NIST text/speech corpora </a:t>
            </a:r>
            <a:r>
              <a:rPr b="0" i="0" lang="en-US" sz="2400" u="none" cap="none" strike="noStrike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(Call Home, Call  Friend, ATIS, Switchboard, Broadcast News, Broadcast  Conversation, TDT, Communicator)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TRAINS, Boston Radio News Corpus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964942" y="588390"/>
            <a:ext cx="30416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Terminology</a:t>
            </a:r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383540" y="1471929"/>
            <a:ext cx="8420735" cy="4994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4F7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944F71"/>
                </a:solidFill>
                <a:latin typeface="Georgia"/>
                <a:ea typeface="Georgia"/>
                <a:cs typeface="Georgia"/>
                <a:sym typeface="Georgia"/>
              </a:rPr>
              <a:t>Sentence</a:t>
            </a:r>
            <a:r>
              <a:rPr lang="en-US" sz="24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:	unit of written language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944F7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944F71"/>
                </a:solidFill>
                <a:latin typeface="Georgia"/>
                <a:ea typeface="Georgia"/>
                <a:cs typeface="Georgia"/>
                <a:sym typeface="Georgia"/>
              </a:rPr>
              <a:t>Utterance</a:t>
            </a:r>
            <a:r>
              <a:rPr lang="en-US" sz="24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:	unit of spoken language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55600" marR="111760" rtl="0" algn="just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944F7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944F71"/>
                </a:solidFill>
                <a:latin typeface="Georgia"/>
                <a:ea typeface="Georgia"/>
                <a:cs typeface="Georgia"/>
                <a:sym typeface="Georgia"/>
              </a:rPr>
              <a:t>Word Form</a:t>
            </a:r>
            <a:r>
              <a:rPr lang="en-US" sz="24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: the inflected form as it actually appears in the  corpus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Clr>
                <a:srgbClr val="944F7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944F71"/>
                </a:solidFill>
                <a:latin typeface="Georgia"/>
                <a:ea typeface="Georgia"/>
                <a:cs typeface="Georgia"/>
                <a:sym typeface="Georgia"/>
              </a:rPr>
              <a:t>Lemma</a:t>
            </a:r>
            <a:r>
              <a:rPr lang="en-US" sz="24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: an abstract form, shared by word forms having the  same </a:t>
            </a:r>
            <a:r>
              <a:rPr lang="en-US" sz="2400">
                <a:solidFill>
                  <a:srgbClr val="944F71"/>
                </a:solidFill>
                <a:latin typeface="Georgia"/>
                <a:ea typeface="Georgia"/>
                <a:cs typeface="Georgia"/>
                <a:sym typeface="Georgia"/>
              </a:rPr>
              <a:t>stem</a:t>
            </a:r>
            <a:r>
              <a:rPr lang="en-US" sz="24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, part of speech, word sense – stands for the class  of words with same </a:t>
            </a:r>
            <a:r>
              <a:rPr lang="en-US" sz="2400">
                <a:solidFill>
                  <a:srgbClr val="944F71"/>
                </a:solidFill>
                <a:latin typeface="Georgia"/>
                <a:ea typeface="Georgia"/>
                <a:cs typeface="Georgia"/>
                <a:sym typeface="Georgia"/>
              </a:rPr>
              <a:t>stem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55600" marR="433069" rtl="0" algn="l">
              <a:lnSpc>
                <a:spcPct val="100000"/>
              </a:lnSpc>
              <a:spcBef>
                <a:spcPts val="2070"/>
              </a:spcBef>
              <a:spcAft>
                <a:spcPts val="0"/>
              </a:spcAft>
              <a:buClr>
                <a:srgbClr val="944F7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944F71"/>
                </a:solidFill>
                <a:latin typeface="Georgia"/>
                <a:ea typeface="Georgia"/>
                <a:cs typeface="Georgia"/>
                <a:sym typeface="Georgia"/>
              </a:rPr>
              <a:t>Types</a:t>
            </a:r>
            <a:r>
              <a:rPr lang="en-US" sz="24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:	number of distinct words in a corpus (vocabulary  size)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rgbClr val="944F7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944F71"/>
                </a:solidFill>
                <a:latin typeface="Georgia"/>
                <a:ea typeface="Georgia"/>
                <a:cs typeface="Georgia"/>
                <a:sym typeface="Georgia"/>
              </a:rPr>
              <a:t>Tokens</a:t>
            </a:r>
            <a:r>
              <a:rPr lang="en-US" sz="24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:	total number of words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532282" y="588390"/>
            <a:ext cx="66192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Bag-of-Words with N-grams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537768" y="1391691"/>
            <a:ext cx="8339455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N-grams: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contiguous sequence of n tokens from a  given piece of text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8247126" y="6431381"/>
            <a:ext cx="1905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124200"/>
            <a:ext cx="6620256" cy="272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32282" y="588390"/>
            <a:ext cx="37572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N-Gram Models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3759708" y="1677797"/>
            <a:ext cx="550545" cy="282575"/>
          </a:xfrm>
          <a:custGeom>
            <a:rect b="b" l="l" r="r" t="t"/>
            <a:pathLst>
              <a:path extrusionOk="0" h="282575" w="550545">
                <a:moveTo>
                  <a:pt x="459993" y="0"/>
                </a:moveTo>
                <a:lnTo>
                  <a:pt x="455929" y="11429"/>
                </a:lnTo>
                <a:lnTo>
                  <a:pt x="472293" y="18504"/>
                </a:lnTo>
                <a:lnTo>
                  <a:pt x="486346" y="28305"/>
                </a:lnTo>
                <a:lnTo>
                  <a:pt x="514879" y="73852"/>
                </a:lnTo>
                <a:lnTo>
                  <a:pt x="523210" y="115623"/>
                </a:lnTo>
                <a:lnTo>
                  <a:pt x="524255" y="139700"/>
                </a:lnTo>
                <a:lnTo>
                  <a:pt x="523208" y="164580"/>
                </a:lnTo>
                <a:lnTo>
                  <a:pt x="514826" y="207529"/>
                </a:lnTo>
                <a:lnTo>
                  <a:pt x="486346" y="253777"/>
                </a:lnTo>
                <a:lnTo>
                  <a:pt x="456438" y="270763"/>
                </a:lnTo>
                <a:lnTo>
                  <a:pt x="459993" y="282320"/>
                </a:lnTo>
                <a:lnTo>
                  <a:pt x="498490" y="264239"/>
                </a:lnTo>
                <a:lnTo>
                  <a:pt x="526795" y="232917"/>
                </a:lnTo>
                <a:lnTo>
                  <a:pt x="544226" y="191071"/>
                </a:lnTo>
                <a:lnTo>
                  <a:pt x="550037" y="141224"/>
                </a:lnTo>
                <a:lnTo>
                  <a:pt x="548582" y="115339"/>
                </a:lnTo>
                <a:lnTo>
                  <a:pt x="536910" y="69429"/>
                </a:lnTo>
                <a:lnTo>
                  <a:pt x="513786" y="32093"/>
                </a:lnTo>
                <a:lnTo>
                  <a:pt x="480448" y="7379"/>
                </a:lnTo>
                <a:lnTo>
                  <a:pt x="459993" y="0"/>
                </a:lnTo>
                <a:close/>
              </a:path>
              <a:path extrusionOk="0" h="282575" w="550545">
                <a:moveTo>
                  <a:pt x="90042" y="0"/>
                </a:moveTo>
                <a:lnTo>
                  <a:pt x="51657" y="18081"/>
                </a:lnTo>
                <a:lnTo>
                  <a:pt x="23367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2" y="282320"/>
                </a:lnTo>
                <a:lnTo>
                  <a:pt x="93725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59808" y="1677797"/>
            <a:ext cx="556260" cy="282575"/>
          </a:xfrm>
          <a:custGeom>
            <a:rect b="b" l="l" r="r" t="t"/>
            <a:pathLst>
              <a:path extrusionOk="0" h="282575" w="556260">
                <a:moveTo>
                  <a:pt x="466089" y="0"/>
                </a:moveTo>
                <a:lnTo>
                  <a:pt x="462025" y="11429"/>
                </a:lnTo>
                <a:lnTo>
                  <a:pt x="478389" y="18504"/>
                </a:lnTo>
                <a:lnTo>
                  <a:pt x="492442" y="28305"/>
                </a:lnTo>
                <a:lnTo>
                  <a:pt x="520975" y="73852"/>
                </a:lnTo>
                <a:lnTo>
                  <a:pt x="529306" y="115623"/>
                </a:lnTo>
                <a:lnTo>
                  <a:pt x="530351" y="139700"/>
                </a:lnTo>
                <a:lnTo>
                  <a:pt x="529304" y="164580"/>
                </a:lnTo>
                <a:lnTo>
                  <a:pt x="520922" y="207529"/>
                </a:lnTo>
                <a:lnTo>
                  <a:pt x="492442" y="253777"/>
                </a:lnTo>
                <a:lnTo>
                  <a:pt x="462533" y="270763"/>
                </a:lnTo>
                <a:lnTo>
                  <a:pt x="466089" y="282320"/>
                </a:lnTo>
                <a:lnTo>
                  <a:pt x="504586" y="264239"/>
                </a:lnTo>
                <a:lnTo>
                  <a:pt x="532891" y="232917"/>
                </a:lnTo>
                <a:lnTo>
                  <a:pt x="550322" y="191071"/>
                </a:lnTo>
                <a:lnTo>
                  <a:pt x="556132" y="141224"/>
                </a:lnTo>
                <a:lnTo>
                  <a:pt x="554678" y="115339"/>
                </a:lnTo>
                <a:lnTo>
                  <a:pt x="543006" y="69429"/>
                </a:lnTo>
                <a:lnTo>
                  <a:pt x="519882" y="32093"/>
                </a:lnTo>
                <a:lnTo>
                  <a:pt x="486544" y="7379"/>
                </a:lnTo>
                <a:lnTo>
                  <a:pt x="466089" y="0"/>
                </a:lnTo>
                <a:close/>
              </a:path>
              <a:path extrusionOk="0" h="282575" w="556260">
                <a:moveTo>
                  <a:pt x="90042" y="0"/>
                </a:moveTo>
                <a:lnTo>
                  <a:pt x="51657" y="18081"/>
                </a:lnTo>
                <a:lnTo>
                  <a:pt x="23367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2" y="282320"/>
                </a:lnTo>
                <a:lnTo>
                  <a:pt x="93725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364479" y="1677797"/>
            <a:ext cx="556260" cy="282575"/>
          </a:xfrm>
          <a:custGeom>
            <a:rect b="b" l="l" r="r" t="t"/>
            <a:pathLst>
              <a:path extrusionOk="0" h="282575" w="556260">
                <a:moveTo>
                  <a:pt x="466090" y="0"/>
                </a:moveTo>
                <a:lnTo>
                  <a:pt x="462025" y="11429"/>
                </a:lnTo>
                <a:lnTo>
                  <a:pt x="478389" y="18504"/>
                </a:lnTo>
                <a:lnTo>
                  <a:pt x="492442" y="28305"/>
                </a:lnTo>
                <a:lnTo>
                  <a:pt x="520975" y="73852"/>
                </a:lnTo>
                <a:lnTo>
                  <a:pt x="529306" y="115623"/>
                </a:lnTo>
                <a:lnTo>
                  <a:pt x="530352" y="139700"/>
                </a:lnTo>
                <a:lnTo>
                  <a:pt x="529304" y="164580"/>
                </a:lnTo>
                <a:lnTo>
                  <a:pt x="520922" y="207529"/>
                </a:lnTo>
                <a:lnTo>
                  <a:pt x="492442" y="253777"/>
                </a:lnTo>
                <a:lnTo>
                  <a:pt x="462534" y="270763"/>
                </a:lnTo>
                <a:lnTo>
                  <a:pt x="466090" y="282320"/>
                </a:lnTo>
                <a:lnTo>
                  <a:pt x="504586" y="264239"/>
                </a:lnTo>
                <a:lnTo>
                  <a:pt x="532892" y="232917"/>
                </a:lnTo>
                <a:lnTo>
                  <a:pt x="550322" y="191071"/>
                </a:lnTo>
                <a:lnTo>
                  <a:pt x="556133" y="141224"/>
                </a:lnTo>
                <a:lnTo>
                  <a:pt x="554678" y="115339"/>
                </a:lnTo>
                <a:lnTo>
                  <a:pt x="543006" y="69429"/>
                </a:lnTo>
                <a:lnTo>
                  <a:pt x="519882" y="32093"/>
                </a:lnTo>
                <a:lnTo>
                  <a:pt x="486544" y="7379"/>
                </a:lnTo>
                <a:lnTo>
                  <a:pt x="466090" y="0"/>
                </a:lnTo>
                <a:close/>
              </a:path>
              <a:path extrusionOk="0" h="282575" w="556260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3" y="282320"/>
                </a:lnTo>
                <a:lnTo>
                  <a:pt x="93725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519582" y="1587753"/>
            <a:ext cx="53149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Unigram model: 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	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	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 baseline="-25000" sz="262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5961888" y="1587753"/>
            <a:ext cx="11728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… 𝑃(𝑤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3526535" y="2488564"/>
            <a:ext cx="550545" cy="282575"/>
          </a:xfrm>
          <a:custGeom>
            <a:rect b="b" l="l" r="r" t="t"/>
            <a:pathLst>
              <a:path extrusionOk="0" h="282575" w="550545">
                <a:moveTo>
                  <a:pt x="459993" y="0"/>
                </a:moveTo>
                <a:lnTo>
                  <a:pt x="455929" y="11430"/>
                </a:lnTo>
                <a:lnTo>
                  <a:pt x="472293" y="18504"/>
                </a:lnTo>
                <a:lnTo>
                  <a:pt x="486346" y="28305"/>
                </a:lnTo>
                <a:lnTo>
                  <a:pt x="514879" y="73852"/>
                </a:lnTo>
                <a:lnTo>
                  <a:pt x="523210" y="115623"/>
                </a:lnTo>
                <a:lnTo>
                  <a:pt x="524255" y="139700"/>
                </a:lnTo>
                <a:lnTo>
                  <a:pt x="523208" y="164580"/>
                </a:lnTo>
                <a:lnTo>
                  <a:pt x="514826" y="207529"/>
                </a:lnTo>
                <a:lnTo>
                  <a:pt x="486346" y="253777"/>
                </a:lnTo>
                <a:lnTo>
                  <a:pt x="456438" y="270763"/>
                </a:lnTo>
                <a:lnTo>
                  <a:pt x="459993" y="282321"/>
                </a:lnTo>
                <a:lnTo>
                  <a:pt x="498490" y="264239"/>
                </a:lnTo>
                <a:lnTo>
                  <a:pt x="526796" y="232918"/>
                </a:lnTo>
                <a:lnTo>
                  <a:pt x="544226" y="191071"/>
                </a:lnTo>
                <a:lnTo>
                  <a:pt x="550037" y="141224"/>
                </a:lnTo>
                <a:lnTo>
                  <a:pt x="548582" y="115339"/>
                </a:lnTo>
                <a:lnTo>
                  <a:pt x="536910" y="69429"/>
                </a:lnTo>
                <a:lnTo>
                  <a:pt x="513786" y="32093"/>
                </a:lnTo>
                <a:lnTo>
                  <a:pt x="480448" y="7379"/>
                </a:lnTo>
                <a:lnTo>
                  <a:pt x="459993" y="0"/>
                </a:lnTo>
                <a:close/>
              </a:path>
              <a:path extrusionOk="0" h="282575" w="550545">
                <a:moveTo>
                  <a:pt x="90042" y="0"/>
                </a:moveTo>
                <a:lnTo>
                  <a:pt x="51657" y="18081"/>
                </a:lnTo>
                <a:lnTo>
                  <a:pt x="23367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2" y="282321"/>
                </a:lnTo>
                <a:lnTo>
                  <a:pt x="93725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4325111" y="2488564"/>
            <a:ext cx="1002665" cy="282575"/>
          </a:xfrm>
          <a:custGeom>
            <a:rect b="b" l="l" r="r" t="t"/>
            <a:pathLst>
              <a:path extrusionOk="0" h="282575" w="1002664">
                <a:moveTo>
                  <a:pt x="912622" y="0"/>
                </a:moveTo>
                <a:lnTo>
                  <a:pt x="908558" y="11430"/>
                </a:lnTo>
                <a:lnTo>
                  <a:pt x="924921" y="18504"/>
                </a:lnTo>
                <a:lnTo>
                  <a:pt x="938974" y="28305"/>
                </a:lnTo>
                <a:lnTo>
                  <a:pt x="967507" y="73852"/>
                </a:lnTo>
                <a:lnTo>
                  <a:pt x="975838" y="115623"/>
                </a:lnTo>
                <a:lnTo>
                  <a:pt x="976884" y="139700"/>
                </a:lnTo>
                <a:lnTo>
                  <a:pt x="975836" y="164580"/>
                </a:lnTo>
                <a:lnTo>
                  <a:pt x="967454" y="207529"/>
                </a:lnTo>
                <a:lnTo>
                  <a:pt x="938974" y="253777"/>
                </a:lnTo>
                <a:lnTo>
                  <a:pt x="909065" y="270763"/>
                </a:lnTo>
                <a:lnTo>
                  <a:pt x="912622" y="282321"/>
                </a:lnTo>
                <a:lnTo>
                  <a:pt x="951118" y="264239"/>
                </a:lnTo>
                <a:lnTo>
                  <a:pt x="979424" y="232918"/>
                </a:lnTo>
                <a:lnTo>
                  <a:pt x="996854" y="191071"/>
                </a:lnTo>
                <a:lnTo>
                  <a:pt x="1002664" y="141224"/>
                </a:lnTo>
                <a:lnTo>
                  <a:pt x="1001210" y="115339"/>
                </a:lnTo>
                <a:lnTo>
                  <a:pt x="989538" y="69429"/>
                </a:lnTo>
                <a:lnTo>
                  <a:pt x="966414" y="32093"/>
                </a:lnTo>
                <a:lnTo>
                  <a:pt x="933076" y="7379"/>
                </a:lnTo>
                <a:lnTo>
                  <a:pt x="912622" y="0"/>
                </a:lnTo>
                <a:close/>
              </a:path>
              <a:path extrusionOk="0" h="282575" w="1002664">
                <a:moveTo>
                  <a:pt x="90042" y="0"/>
                </a:moveTo>
                <a:lnTo>
                  <a:pt x="51657" y="18081"/>
                </a:lnTo>
                <a:lnTo>
                  <a:pt x="23367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2" y="282321"/>
                </a:lnTo>
                <a:lnTo>
                  <a:pt x="93725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577840" y="2488564"/>
            <a:ext cx="1010285" cy="282575"/>
          </a:xfrm>
          <a:custGeom>
            <a:rect b="b" l="l" r="r" t="t"/>
            <a:pathLst>
              <a:path extrusionOk="0" h="282575" w="1010284">
                <a:moveTo>
                  <a:pt x="920242" y="0"/>
                </a:moveTo>
                <a:lnTo>
                  <a:pt x="916177" y="11430"/>
                </a:lnTo>
                <a:lnTo>
                  <a:pt x="932541" y="18504"/>
                </a:lnTo>
                <a:lnTo>
                  <a:pt x="946594" y="28305"/>
                </a:lnTo>
                <a:lnTo>
                  <a:pt x="975127" y="73852"/>
                </a:lnTo>
                <a:lnTo>
                  <a:pt x="983458" y="115623"/>
                </a:lnTo>
                <a:lnTo>
                  <a:pt x="984504" y="139700"/>
                </a:lnTo>
                <a:lnTo>
                  <a:pt x="983456" y="164580"/>
                </a:lnTo>
                <a:lnTo>
                  <a:pt x="975074" y="207529"/>
                </a:lnTo>
                <a:lnTo>
                  <a:pt x="946594" y="253777"/>
                </a:lnTo>
                <a:lnTo>
                  <a:pt x="916686" y="270763"/>
                </a:lnTo>
                <a:lnTo>
                  <a:pt x="920242" y="282321"/>
                </a:lnTo>
                <a:lnTo>
                  <a:pt x="958738" y="264239"/>
                </a:lnTo>
                <a:lnTo>
                  <a:pt x="987043" y="232918"/>
                </a:lnTo>
                <a:lnTo>
                  <a:pt x="1004474" y="191071"/>
                </a:lnTo>
                <a:lnTo>
                  <a:pt x="1010285" y="141224"/>
                </a:lnTo>
                <a:lnTo>
                  <a:pt x="1008830" y="115339"/>
                </a:lnTo>
                <a:lnTo>
                  <a:pt x="997158" y="69429"/>
                </a:lnTo>
                <a:lnTo>
                  <a:pt x="974034" y="32093"/>
                </a:lnTo>
                <a:lnTo>
                  <a:pt x="940696" y="7379"/>
                </a:lnTo>
                <a:lnTo>
                  <a:pt x="920242" y="0"/>
                </a:lnTo>
                <a:close/>
              </a:path>
              <a:path extrusionOk="0" h="282575" w="1010284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3" y="282321"/>
                </a:lnTo>
                <a:lnTo>
                  <a:pt x="93725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1330452" y="4110101"/>
            <a:ext cx="548640" cy="282575"/>
          </a:xfrm>
          <a:custGeom>
            <a:rect b="b" l="l" r="r" t="t"/>
            <a:pathLst>
              <a:path extrusionOk="0" h="282575" w="548639">
                <a:moveTo>
                  <a:pt x="458470" y="0"/>
                </a:moveTo>
                <a:lnTo>
                  <a:pt x="454405" y="11430"/>
                </a:lnTo>
                <a:lnTo>
                  <a:pt x="470769" y="18504"/>
                </a:lnTo>
                <a:lnTo>
                  <a:pt x="484822" y="28305"/>
                </a:lnTo>
                <a:lnTo>
                  <a:pt x="513355" y="73852"/>
                </a:lnTo>
                <a:lnTo>
                  <a:pt x="521686" y="115623"/>
                </a:lnTo>
                <a:lnTo>
                  <a:pt x="522731" y="139700"/>
                </a:lnTo>
                <a:lnTo>
                  <a:pt x="521684" y="164580"/>
                </a:lnTo>
                <a:lnTo>
                  <a:pt x="513302" y="207529"/>
                </a:lnTo>
                <a:lnTo>
                  <a:pt x="484822" y="253777"/>
                </a:lnTo>
                <a:lnTo>
                  <a:pt x="454914" y="270763"/>
                </a:lnTo>
                <a:lnTo>
                  <a:pt x="458470" y="282321"/>
                </a:lnTo>
                <a:lnTo>
                  <a:pt x="496966" y="264239"/>
                </a:lnTo>
                <a:lnTo>
                  <a:pt x="525272" y="232918"/>
                </a:lnTo>
                <a:lnTo>
                  <a:pt x="542702" y="191071"/>
                </a:lnTo>
                <a:lnTo>
                  <a:pt x="548512" y="141224"/>
                </a:lnTo>
                <a:lnTo>
                  <a:pt x="547058" y="115339"/>
                </a:lnTo>
                <a:lnTo>
                  <a:pt x="535386" y="69429"/>
                </a:lnTo>
                <a:lnTo>
                  <a:pt x="512262" y="32093"/>
                </a:lnTo>
                <a:lnTo>
                  <a:pt x="478924" y="7379"/>
                </a:lnTo>
                <a:lnTo>
                  <a:pt x="458470" y="0"/>
                </a:lnTo>
                <a:close/>
              </a:path>
              <a:path extrusionOk="0" h="282575" w="548639">
                <a:moveTo>
                  <a:pt x="90042" y="0"/>
                </a:moveTo>
                <a:lnTo>
                  <a:pt x="51657" y="18081"/>
                </a:lnTo>
                <a:lnTo>
                  <a:pt x="23367" y="49403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2" y="282321"/>
                </a:lnTo>
                <a:lnTo>
                  <a:pt x="93725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2129027" y="4110101"/>
            <a:ext cx="1002665" cy="282575"/>
          </a:xfrm>
          <a:custGeom>
            <a:rect b="b" l="l" r="r" t="t"/>
            <a:pathLst>
              <a:path extrusionOk="0" h="282575" w="1002664">
                <a:moveTo>
                  <a:pt x="912622" y="0"/>
                </a:moveTo>
                <a:lnTo>
                  <a:pt x="908558" y="11430"/>
                </a:lnTo>
                <a:lnTo>
                  <a:pt x="924921" y="18504"/>
                </a:lnTo>
                <a:lnTo>
                  <a:pt x="938974" y="28305"/>
                </a:lnTo>
                <a:lnTo>
                  <a:pt x="967507" y="73852"/>
                </a:lnTo>
                <a:lnTo>
                  <a:pt x="975838" y="115623"/>
                </a:lnTo>
                <a:lnTo>
                  <a:pt x="976884" y="139700"/>
                </a:lnTo>
                <a:lnTo>
                  <a:pt x="975836" y="164580"/>
                </a:lnTo>
                <a:lnTo>
                  <a:pt x="967454" y="207529"/>
                </a:lnTo>
                <a:lnTo>
                  <a:pt x="938974" y="253777"/>
                </a:lnTo>
                <a:lnTo>
                  <a:pt x="909066" y="270763"/>
                </a:lnTo>
                <a:lnTo>
                  <a:pt x="912622" y="282321"/>
                </a:lnTo>
                <a:lnTo>
                  <a:pt x="951118" y="264239"/>
                </a:lnTo>
                <a:lnTo>
                  <a:pt x="979424" y="232918"/>
                </a:lnTo>
                <a:lnTo>
                  <a:pt x="996854" y="191071"/>
                </a:lnTo>
                <a:lnTo>
                  <a:pt x="1002665" y="141224"/>
                </a:lnTo>
                <a:lnTo>
                  <a:pt x="1001210" y="115339"/>
                </a:lnTo>
                <a:lnTo>
                  <a:pt x="989538" y="69429"/>
                </a:lnTo>
                <a:lnTo>
                  <a:pt x="966414" y="32093"/>
                </a:lnTo>
                <a:lnTo>
                  <a:pt x="933076" y="7379"/>
                </a:lnTo>
                <a:lnTo>
                  <a:pt x="912622" y="0"/>
                </a:lnTo>
                <a:close/>
              </a:path>
              <a:path extrusionOk="0" h="282575" w="1002664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3" y="282321"/>
                </a:lnTo>
                <a:lnTo>
                  <a:pt x="93726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3380232" y="4110101"/>
            <a:ext cx="1472565" cy="282575"/>
          </a:xfrm>
          <a:custGeom>
            <a:rect b="b" l="l" r="r" t="t"/>
            <a:pathLst>
              <a:path extrusionOk="0" h="282575" w="1472564">
                <a:moveTo>
                  <a:pt x="1382014" y="0"/>
                </a:moveTo>
                <a:lnTo>
                  <a:pt x="1377950" y="11430"/>
                </a:lnTo>
                <a:lnTo>
                  <a:pt x="1394313" y="18504"/>
                </a:lnTo>
                <a:lnTo>
                  <a:pt x="1408366" y="28305"/>
                </a:lnTo>
                <a:lnTo>
                  <a:pt x="1436899" y="73852"/>
                </a:lnTo>
                <a:lnTo>
                  <a:pt x="1445230" y="115623"/>
                </a:lnTo>
                <a:lnTo>
                  <a:pt x="1446276" y="139700"/>
                </a:lnTo>
                <a:lnTo>
                  <a:pt x="1445228" y="164580"/>
                </a:lnTo>
                <a:lnTo>
                  <a:pt x="1436846" y="207529"/>
                </a:lnTo>
                <a:lnTo>
                  <a:pt x="1408366" y="253777"/>
                </a:lnTo>
                <a:lnTo>
                  <a:pt x="1378457" y="270763"/>
                </a:lnTo>
                <a:lnTo>
                  <a:pt x="1382014" y="282321"/>
                </a:lnTo>
                <a:lnTo>
                  <a:pt x="1420510" y="264239"/>
                </a:lnTo>
                <a:lnTo>
                  <a:pt x="1448815" y="232918"/>
                </a:lnTo>
                <a:lnTo>
                  <a:pt x="1466246" y="191071"/>
                </a:lnTo>
                <a:lnTo>
                  <a:pt x="1472056" y="141224"/>
                </a:lnTo>
                <a:lnTo>
                  <a:pt x="1470602" y="115339"/>
                </a:lnTo>
                <a:lnTo>
                  <a:pt x="1458930" y="69429"/>
                </a:lnTo>
                <a:lnTo>
                  <a:pt x="1435806" y="32093"/>
                </a:lnTo>
                <a:lnTo>
                  <a:pt x="1402468" y="7379"/>
                </a:lnTo>
                <a:lnTo>
                  <a:pt x="1382014" y="0"/>
                </a:lnTo>
                <a:close/>
              </a:path>
              <a:path extrusionOk="0" h="282575" w="1472564">
                <a:moveTo>
                  <a:pt x="90042" y="0"/>
                </a:moveTo>
                <a:lnTo>
                  <a:pt x="51657" y="18081"/>
                </a:lnTo>
                <a:lnTo>
                  <a:pt x="23367" y="49403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2" y="282321"/>
                </a:lnTo>
                <a:lnTo>
                  <a:pt x="93725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184211" y="5731586"/>
            <a:ext cx="548640" cy="282575"/>
          </a:xfrm>
          <a:custGeom>
            <a:rect b="b" l="l" r="r" t="t"/>
            <a:pathLst>
              <a:path extrusionOk="0" h="282575" w="548639">
                <a:moveTo>
                  <a:pt x="458406" y="0"/>
                </a:moveTo>
                <a:lnTo>
                  <a:pt x="454342" y="11468"/>
                </a:lnTo>
                <a:lnTo>
                  <a:pt x="470705" y="18556"/>
                </a:lnTo>
                <a:lnTo>
                  <a:pt x="484759" y="28373"/>
                </a:lnTo>
                <a:lnTo>
                  <a:pt x="513292" y="73881"/>
                </a:lnTo>
                <a:lnTo>
                  <a:pt x="521622" y="115667"/>
                </a:lnTo>
                <a:lnTo>
                  <a:pt x="522668" y="139750"/>
                </a:lnTo>
                <a:lnTo>
                  <a:pt x="521620" y="164656"/>
                </a:lnTo>
                <a:lnTo>
                  <a:pt x="513238" y="207594"/>
                </a:lnTo>
                <a:lnTo>
                  <a:pt x="484759" y="253828"/>
                </a:lnTo>
                <a:lnTo>
                  <a:pt x="454850" y="270865"/>
                </a:lnTo>
                <a:lnTo>
                  <a:pt x="458406" y="282333"/>
                </a:lnTo>
                <a:lnTo>
                  <a:pt x="496903" y="264264"/>
                </a:lnTo>
                <a:lnTo>
                  <a:pt x="525208" y="232994"/>
                </a:lnTo>
                <a:lnTo>
                  <a:pt x="542639" y="191120"/>
                </a:lnTo>
                <a:lnTo>
                  <a:pt x="548449" y="141236"/>
                </a:lnTo>
                <a:lnTo>
                  <a:pt x="546994" y="115357"/>
                </a:lnTo>
                <a:lnTo>
                  <a:pt x="535322" y="69484"/>
                </a:lnTo>
                <a:lnTo>
                  <a:pt x="512198" y="32139"/>
                </a:lnTo>
                <a:lnTo>
                  <a:pt x="478861" y="7393"/>
                </a:lnTo>
                <a:lnTo>
                  <a:pt x="458406" y="0"/>
                </a:lnTo>
                <a:close/>
              </a:path>
              <a:path extrusionOk="0" h="282575" w="548639">
                <a:moveTo>
                  <a:pt x="89979" y="0"/>
                </a:moveTo>
                <a:lnTo>
                  <a:pt x="51611" y="18107"/>
                </a:lnTo>
                <a:lnTo>
                  <a:pt x="23291" y="49491"/>
                </a:lnTo>
                <a:lnTo>
                  <a:pt x="5821" y="91440"/>
                </a:lnTo>
                <a:lnTo>
                  <a:pt x="0" y="141236"/>
                </a:lnTo>
                <a:lnTo>
                  <a:pt x="1450" y="167180"/>
                </a:lnTo>
                <a:lnTo>
                  <a:pt x="13056" y="213058"/>
                </a:lnTo>
                <a:lnTo>
                  <a:pt x="36092" y="250279"/>
                </a:lnTo>
                <a:lnTo>
                  <a:pt x="69480" y="274949"/>
                </a:lnTo>
                <a:lnTo>
                  <a:pt x="89979" y="282333"/>
                </a:lnTo>
                <a:lnTo>
                  <a:pt x="93662" y="270865"/>
                </a:lnTo>
                <a:lnTo>
                  <a:pt x="77543" y="263743"/>
                </a:lnTo>
                <a:lnTo>
                  <a:pt x="63642" y="253828"/>
                </a:lnTo>
                <a:lnTo>
                  <a:pt x="35156" y="207594"/>
                </a:lnTo>
                <a:lnTo>
                  <a:pt x="26788" y="164656"/>
                </a:lnTo>
                <a:lnTo>
                  <a:pt x="25742" y="139750"/>
                </a:lnTo>
                <a:lnTo>
                  <a:pt x="26788" y="115667"/>
                </a:lnTo>
                <a:lnTo>
                  <a:pt x="35156" y="73881"/>
                </a:lnTo>
                <a:lnTo>
                  <a:pt x="63747" y="28373"/>
                </a:lnTo>
                <a:lnTo>
                  <a:pt x="94043" y="11468"/>
                </a:lnTo>
                <a:lnTo>
                  <a:pt x="899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1982723" y="5731586"/>
            <a:ext cx="1002665" cy="282575"/>
          </a:xfrm>
          <a:custGeom>
            <a:rect b="b" l="l" r="r" t="t"/>
            <a:pathLst>
              <a:path extrusionOk="0" h="282575" w="1002664">
                <a:moveTo>
                  <a:pt x="912621" y="0"/>
                </a:moveTo>
                <a:lnTo>
                  <a:pt x="908557" y="11468"/>
                </a:lnTo>
                <a:lnTo>
                  <a:pt x="924921" y="18556"/>
                </a:lnTo>
                <a:lnTo>
                  <a:pt x="938974" y="28373"/>
                </a:lnTo>
                <a:lnTo>
                  <a:pt x="967507" y="73881"/>
                </a:lnTo>
                <a:lnTo>
                  <a:pt x="975838" y="115667"/>
                </a:lnTo>
                <a:lnTo>
                  <a:pt x="976883" y="139750"/>
                </a:lnTo>
                <a:lnTo>
                  <a:pt x="975836" y="164656"/>
                </a:lnTo>
                <a:lnTo>
                  <a:pt x="967454" y="207594"/>
                </a:lnTo>
                <a:lnTo>
                  <a:pt x="938974" y="253828"/>
                </a:lnTo>
                <a:lnTo>
                  <a:pt x="909065" y="270865"/>
                </a:lnTo>
                <a:lnTo>
                  <a:pt x="912621" y="282333"/>
                </a:lnTo>
                <a:lnTo>
                  <a:pt x="951118" y="264264"/>
                </a:lnTo>
                <a:lnTo>
                  <a:pt x="979424" y="232994"/>
                </a:lnTo>
                <a:lnTo>
                  <a:pt x="996854" y="191120"/>
                </a:lnTo>
                <a:lnTo>
                  <a:pt x="1002664" y="141236"/>
                </a:lnTo>
                <a:lnTo>
                  <a:pt x="1001210" y="115357"/>
                </a:lnTo>
                <a:lnTo>
                  <a:pt x="989538" y="69484"/>
                </a:lnTo>
                <a:lnTo>
                  <a:pt x="966414" y="32139"/>
                </a:lnTo>
                <a:lnTo>
                  <a:pt x="933076" y="7393"/>
                </a:lnTo>
                <a:lnTo>
                  <a:pt x="912621" y="0"/>
                </a:lnTo>
                <a:close/>
              </a:path>
              <a:path extrusionOk="0" h="282575" w="1002664">
                <a:moveTo>
                  <a:pt x="90043" y="0"/>
                </a:moveTo>
                <a:lnTo>
                  <a:pt x="51657" y="18107"/>
                </a:lnTo>
                <a:lnTo>
                  <a:pt x="23368" y="49491"/>
                </a:lnTo>
                <a:lnTo>
                  <a:pt x="5873" y="91440"/>
                </a:lnTo>
                <a:lnTo>
                  <a:pt x="0" y="141236"/>
                </a:lnTo>
                <a:lnTo>
                  <a:pt x="1452" y="167180"/>
                </a:lnTo>
                <a:lnTo>
                  <a:pt x="13073" y="213058"/>
                </a:lnTo>
                <a:lnTo>
                  <a:pt x="36143" y="250279"/>
                </a:lnTo>
                <a:lnTo>
                  <a:pt x="69568" y="274949"/>
                </a:lnTo>
                <a:lnTo>
                  <a:pt x="90043" y="282333"/>
                </a:lnTo>
                <a:lnTo>
                  <a:pt x="93725" y="270865"/>
                </a:lnTo>
                <a:lnTo>
                  <a:pt x="77602" y="263743"/>
                </a:lnTo>
                <a:lnTo>
                  <a:pt x="63706" y="253828"/>
                </a:lnTo>
                <a:lnTo>
                  <a:pt x="35210" y="207594"/>
                </a:lnTo>
                <a:lnTo>
                  <a:pt x="26828" y="164656"/>
                </a:lnTo>
                <a:lnTo>
                  <a:pt x="25781" y="139750"/>
                </a:lnTo>
                <a:lnTo>
                  <a:pt x="26828" y="115667"/>
                </a:lnTo>
                <a:lnTo>
                  <a:pt x="35210" y="73881"/>
                </a:lnTo>
                <a:lnTo>
                  <a:pt x="63801" y="28373"/>
                </a:lnTo>
                <a:lnTo>
                  <a:pt x="94106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443382" y="2398903"/>
            <a:ext cx="8184515" cy="363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Bigram model: 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	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	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	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… 𝑃(𝑤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𝑛−1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950"/>
              <a:buFont typeface="Calibri"/>
              <a:buNone/>
            </a:pPr>
            <a:r>
              <a:t/>
            </a:r>
            <a:endParaRPr sz="29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Trigram model: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None/>
            </a:pPr>
            <a:r>
              <a:t/>
            </a:r>
            <a:endParaRPr sz="3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62610" lvl="0" marL="663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	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	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	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… 𝑃(𝑤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𝑛−1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𝑛−2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950"/>
              <a:buFont typeface="Calibri"/>
              <a:buNone/>
            </a:pPr>
            <a:r>
              <a:t/>
            </a:r>
            <a:endParaRPr sz="29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N-gram model: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None/>
            </a:pPr>
            <a:r>
              <a:t/>
            </a:r>
            <a:endParaRPr sz="3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16558" lvl="0" marL="517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	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	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… 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𝑃(𝑤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|𝑤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𝑛−1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𝑛−2 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… 𝑤</a:t>
            </a:r>
            <a:r>
              <a:rPr baseline="-25000" lang="en-US" sz="262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𝑛−𝑁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8247126" y="6431381"/>
            <a:ext cx="1905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532282" y="588390"/>
            <a:ext cx="64960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with replacement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143662" y="3808577"/>
            <a:ext cx="5931535" cy="1135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0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1. P(	) = ?	2. P(</a:t>
            </a:r>
            <a:r>
              <a:rPr lang="en-US" sz="2600">
                <a:solidFill>
                  <a:srgbClr val="7E7E7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</a:t>
            </a: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) = ?	3. P(</a:t>
            </a:r>
            <a:r>
              <a:rPr lang="en-US" sz="2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red</a:t>
            </a: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600">
                <a:solidFill>
                  <a:srgbClr val="7E7E7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</a:t>
            </a: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) = ?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4. P(</a:t>
            </a:r>
            <a:r>
              <a:rPr lang="en-US" sz="2600">
                <a:solidFill>
                  <a:srgbClr val="3B57AC"/>
                </a:solidFill>
                <a:latin typeface="Georgia"/>
                <a:ea typeface="Georgia"/>
                <a:cs typeface="Georgia"/>
                <a:sym typeface="Georgia"/>
              </a:rPr>
              <a:t>blue</a:t>
            </a: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) = ? 5. P(</a:t>
            </a:r>
            <a:r>
              <a:rPr lang="en-US" sz="2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red </a:t>
            </a: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| </a:t>
            </a:r>
            <a:r>
              <a:rPr lang="en-US" sz="2600">
                <a:solidFill>
                  <a:srgbClr val="7E7E7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</a:t>
            </a: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) = ?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43662" y="4918252"/>
            <a:ext cx="2420620" cy="1135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0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6. P(</a:t>
            </a:r>
            <a:r>
              <a:rPr lang="en-US" sz="2600">
                <a:solidFill>
                  <a:srgbClr val="7E7E7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</a:t>
            </a:r>
            <a:r>
              <a:rPr lang="en-US" sz="2600">
                <a:solidFill>
                  <a:srgbClr val="7E7E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| </a:t>
            </a:r>
            <a:r>
              <a:rPr lang="en-US" sz="2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red</a:t>
            </a: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) = ?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8. P(</a:t>
            </a:r>
            <a:r>
              <a:rPr lang="en-US" sz="2600">
                <a:solidFill>
                  <a:srgbClr val="7E7E7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□□🔾</a:t>
            </a: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) = ?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2707515" y="4918252"/>
            <a:ext cx="1137920" cy="1135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0800">
            <a:spAutoFit/>
          </a:bodyPr>
          <a:lstStyle/>
          <a:p>
            <a:pPr indent="0" lvl="0" marL="81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7. P(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9. P(2 x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222716" y="5671128"/>
            <a:ext cx="89535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9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215634" y="4918252"/>
            <a:ext cx="2750820" cy="1135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0800">
            <a:spAutoFit/>
          </a:bodyPr>
          <a:lstStyle/>
          <a:p>
            <a:pPr indent="0" lvl="0" marL="2349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) = ?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, 3 x	4 x	) = ?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8247126" y="6431381"/>
            <a:ext cx="1905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27" y="1564791"/>
            <a:ext cx="7896334" cy="21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011166"/>
            <a:ext cx="335917" cy="35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5323" y="5112249"/>
            <a:ext cx="1365099" cy="3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3047" y="5679945"/>
            <a:ext cx="335917" cy="35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3835" y="5643372"/>
            <a:ext cx="503025" cy="432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5876" y="5624232"/>
            <a:ext cx="361199" cy="410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532282" y="650240"/>
            <a:ext cx="80759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words with replacement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8247126" y="6431381"/>
            <a:ext cx="1905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693" y="1478666"/>
            <a:ext cx="7234219" cy="443940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3127375" y="6365544"/>
            <a:ext cx="32613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 from Julia hockenmaier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532282" y="588390"/>
            <a:ext cx="560895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compute P(W) ?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24" y="2539180"/>
            <a:ext cx="7665196" cy="233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532282" y="588390"/>
            <a:ext cx="53924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Reminder : Chain Rule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39" y="2088489"/>
            <a:ext cx="8300907" cy="342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type="title"/>
          </p:nvPr>
        </p:nvSpPr>
        <p:spPr>
          <a:xfrm>
            <a:off x="532282" y="588390"/>
            <a:ext cx="725678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Language Models</a:t>
            </a:r>
            <a:endParaRPr/>
          </a:p>
        </p:txBody>
      </p:sp>
      <p:pic>
        <p:nvPicPr>
          <p:cNvPr id="52" name="Google Shape;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20" y="1776646"/>
            <a:ext cx="7740285" cy="430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532282" y="588390"/>
            <a:ext cx="53924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Reminder : Chain Rule</a:t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70" y="2458994"/>
            <a:ext cx="7784601" cy="281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532282" y="588390"/>
            <a:ext cx="53924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Reminder : Chain Rule</a:t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64" y="2306515"/>
            <a:ext cx="8770785" cy="3108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532282" y="1471929"/>
            <a:ext cx="7647940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Chain Rule </a:t>
            </a:r>
            <a:r>
              <a:rPr lang="en-US" sz="24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applied to compute joint probability of  words in sentence.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02869" y="751078"/>
            <a:ext cx="89382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171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estimate these Probabilities ?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451" y="1814651"/>
            <a:ext cx="7788142" cy="403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532282" y="588390"/>
            <a:ext cx="479615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Markov Assumption</a:t>
            </a:r>
            <a:endParaRPr/>
          </a:p>
        </p:txBody>
      </p:sp>
      <p:grpSp>
        <p:nvGrpSpPr>
          <p:cNvPr id="217" name="Google Shape;217;p24"/>
          <p:cNvGrpSpPr/>
          <p:nvPr/>
        </p:nvGrpSpPr>
        <p:grpSpPr>
          <a:xfrm>
            <a:off x="472224" y="1447800"/>
            <a:ext cx="8261819" cy="4105944"/>
            <a:chOff x="472224" y="1447800"/>
            <a:chExt cx="8261819" cy="4105944"/>
          </a:xfrm>
        </p:grpSpPr>
        <p:pic>
          <p:nvPicPr>
            <p:cNvPr id="218" name="Google Shape;218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2224" y="2684710"/>
              <a:ext cx="8216604" cy="2869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86599" y="1447800"/>
              <a:ext cx="1647444" cy="2171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532282" y="588390"/>
            <a:ext cx="697103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 with N-gram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376834" y="1790776"/>
            <a:ext cx="28257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The chain rule: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1101978" y="2799588"/>
            <a:ext cx="2084705" cy="328930"/>
          </a:xfrm>
          <a:custGeom>
            <a:rect b="b" l="l" r="r" t="t"/>
            <a:pathLst>
              <a:path extrusionOk="0" h="328930" w="2084705">
                <a:moveTo>
                  <a:pt x="1979549" y="0"/>
                </a:moveTo>
                <a:lnTo>
                  <a:pt x="1974850" y="13335"/>
                </a:lnTo>
                <a:lnTo>
                  <a:pt x="1993900" y="21595"/>
                </a:lnTo>
                <a:lnTo>
                  <a:pt x="2010283" y="33035"/>
                </a:lnTo>
                <a:lnTo>
                  <a:pt x="2035048" y="65404"/>
                </a:lnTo>
                <a:lnTo>
                  <a:pt x="2049621" y="109156"/>
                </a:lnTo>
                <a:lnTo>
                  <a:pt x="2054478" y="162813"/>
                </a:lnTo>
                <a:lnTo>
                  <a:pt x="2053262" y="191845"/>
                </a:lnTo>
                <a:lnTo>
                  <a:pt x="2043495" y="241859"/>
                </a:lnTo>
                <a:lnTo>
                  <a:pt x="2023899" y="280912"/>
                </a:lnTo>
                <a:lnTo>
                  <a:pt x="1994094" y="307288"/>
                </a:lnTo>
                <a:lnTo>
                  <a:pt x="1975358" y="315595"/>
                </a:lnTo>
                <a:lnTo>
                  <a:pt x="1979549" y="328929"/>
                </a:lnTo>
                <a:lnTo>
                  <a:pt x="2024427" y="307879"/>
                </a:lnTo>
                <a:lnTo>
                  <a:pt x="2057400" y="271399"/>
                </a:lnTo>
                <a:lnTo>
                  <a:pt x="2077688" y="222662"/>
                </a:lnTo>
                <a:lnTo>
                  <a:pt x="2084451" y="164591"/>
                </a:lnTo>
                <a:lnTo>
                  <a:pt x="2082758" y="134417"/>
                </a:lnTo>
                <a:lnTo>
                  <a:pt x="2069181" y="80974"/>
                </a:lnTo>
                <a:lnTo>
                  <a:pt x="2042271" y="37415"/>
                </a:lnTo>
                <a:lnTo>
                  <a:pt x="2003409" y="8598"/>
                </a:lnTo>
                <a:lnTo>
                  <a:pt x="1979549" y="0"/>
                </a:lnTo>
                <a:close/>
              </a:path>
              <a:path extrusionOk="0" h="328930" w="2084705">
                <a:moveTo>
                  <a:pt x="104902" y="0"/>
                </a:moveTo>
                <a:lnTo>
                  <a:pt x="60144" y="21066"/>
                </a:lnTo>
                <a:lnTo>
                  <a:pt x="27139" y="57658"/>
                </a:lnTo>
                <a:lnTo>
                  <a:pt x="6783" y="106553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60" y="291568"/>
                </a:lnTo>
                <a:lnTo>
                  <a:pt x="80984" y="320333"/>
                </a:lnTo>
                <a:lnTo>
                  <a:pt x="104902" y="328929"/>
                </a:lnTo>
                <a:lnTo>
                  <a:pt x="109054" y="315595"/>
                </a:lnTo>
                <a:lnTo>
                  <a:pt x="90316" y="307288"/>
                </a:lnTo>
                <a:lnTo>
                  <a:pt x="74145" y="295719"/>
                </a:lnTo>
                <a:lnTo>
                  <a:pt x="49504" y="262889"/>
                </a:lnTo>
                <a:lnTo>
                  <a:pt x="34874" y="218186"/>
                </a:lnTo>
                <a:lnTo>
                  <a:pt x="29997" y="162813"/>
                </a:lnTo>
                <a:lnTo>
                  <a:pt x="31216" y="134735"/>
                </a:lnTo>
                <a:lnTo>
                  <a:pt x="40970" y="86054"/>
                </a:lnTo>
                <a:lnTo>
                  <a:pt x="60574" y="47642"/>
                </a:lnTo>
                <a:lnTo>
                  <a:pt x="90611" y="21595"/>
                </a:lnTo>
                <a:lnTo>
                  <a:pt x="109575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1101978" y="3435096"/>
            <a:ext cx="648970" cy="328930"/>
          </a:xfrm>
          <a:custGeom>
            <a:rect b="b" l="l" r="r" t="t"/>
            <a:pathLst>
              <a:path extrusionOk="0" h="328929" w="648969">
                <a:moveTo>
                  <a:pt x="543941" y="0"/>
                </a:moveTo>
                <a:lnTo>
                  <a:pt x="539241" y="13334"/>
                </a:lnTo>
                <a:lnTo>
                  <a:pt x="558291" y="21595"/>
                </a:lnTo>
                <a:lnTo>
                  <a:pt x="574674" y="33035"/>
                </a:lnTo>
                <a:lnTo>
                  <a:pt x="599440" y="65404"/>
                </a:lnTo>
                <a:lnTo>
                  <a:pt x="614013" y="109156"/>
                </a:lnTo>
                <a:lnTo>
                  <a:pt x="618871" y="162813"/>
                </a:lnTo>
                <a:lnTo>
                  <a:pt x="617654" y="191845"/>
                </a:lnTo>
                <a:lnTo>
                  <a:pt x="607887" y="241859"/>
                </a:lnTo>
                <a:lnTo>
                  <a:pt x="588291" y="280912"/>
                </a:lnTo>
                <a:lnTo>
                  <a:pt x="558486" y="307288"/>
                </a:lnTo>
                <a:lnTo>
                  <a:pt x="539750" y="315594"/>
                </a:lnTo>
                <a:lnTo>
                  <a:pt x="543941" y="328929"/>
                </a:lnTo>
                <a:lnTo>
                  <a:pt x="588819" y="307879"/>
                </a:lnTo>
                <a:lnTo>
                  <a:pt x="621791" y="271398"/>
                </a:lnTo>
                <a:lnTo>
                  <a:pt x="642080" y="222662"/>
                </a:lnTo>
                <a:lnTo>
                  <a:pt x="648843" y="164591"/>
                </a:lnTo>
                <a:lnTo>
                  <a:pt x="647150" y="134417"/>
                </a:lnTo>
                <a:lnTo>
                  <a:pt x="633573" y="80974"/>
                </a:lnTo>
                <a:lnTo>
                  <a:pt x="606663" y="37415"/>
                </a:lnTo>
                <a:lnTo>
                  <a:pt x="567801" y="8598"/>
                </a:lnTo>
                <a:lnTo>
                  <a:pt x="543941" y="0"/>
                </a:lnTo>
                <a:close/>
              </a:path>
              <a:path extrusionOk="0" h="328929" w="648969">
                <a:moveTo>
                  <a:pt x="104902" y="0"/>
                </a:moveTo>
                <a:lnTo>
                  <a:pt x="60144" y="21066"/>
                </a:lnTo>
                <a:lnTo>
                  <a:pt x="27139" y="57657"/>
                </a:lnTo>
                <a:lnTo>
                  <a:pt x="6783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60" y="291568"/>
                </a:lnTo>
                <a:lnTo>
                  <a:pt x="80984" y="320333"/>
                </a:lnTo>
                <a:lnTo>
                  <a:pt x="104902" y="328929"/>
                </a:lnTo>
                <a:lnTo>
                  <a:pt x="109054" y="315594"/>
                </a:lnTo>
                <a:lnTo>
                  <a:pt x="90316" y="307288"/>
                </a:lnTo>
                <a:lnTo>
                  <a:pt x="74145" y="295719"/>
                </a:lnTo>
                <a:lnTo>
                  <a:pt x="49504" y="262889"/>
                </a:lnTo>
                <a:lnTo>
                  <a:pt x="34874" y="218185"/>
                </a:lnTo>
                <a:lnTo>
                  <a:pt x="29997" y="162813"/>
                </a:lnTo>
                <a:lnTo>
                  <a:pt x="31216" y="134735"/>
                </a:lnTo>
                <a:lnTo>
                  <a:pt x="40970" y="86054"/>
                </a:lnTo>
                <a:lnTo>
                  <a:pt x="60574" y="47642"/>
                </a:lnTo>
                <a:lnTo>
                  <a:pt x="90611" y="21595"/>
                </a:lnTo>
                <a:lnTo>
                  <a:pt x="109575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2037714" y="3435096"/>
            <a:ext cx="1177925" cy="328930"/>
          </a:xfrm>
          <a:custGeom>
            <a:rect b="b" l="l" r="r" t="t"/>
            <a:pathLst>
              <a:path extrusionOk="0" h="328929" w="1177925">
                <a:moveTo>
                  <a:pt x="602234" y="2412"/>
                </a:moveTo>
                <a:lnTo>
                  <a:pt x="575437" y="2412"/>
                </a:lnTo>
                <a:lnTo>
                  <a:pt x="575437" y="325119"/>
                </a:lnTo>
                <a:lnTo>
                  <a:pt x="602234" y="325119"/>
                </a:lnTo>
                <a:lnTo>
                  <a:pt x="602234" y="2412"/>
                </a:lnTo>
                <a:close/>
              </a:path>
              <a:path extrusionOk="0" h="328929" w="1177925">
                <a:moveTo>
                  <a:pt x="1072769" y="0"/>
                </a:moveTo>
                <a:lnTo>
                  <a:pt x="1068070" y="13334"/>
                </a:lnTo>
                <a:lnTo>
                  <a:pt x="1087120" y="21595"/>
                </a:lnTo>
                <a:lnTo>
                  <a:pt x="1103503" y="33035"/>
                </a:lnTo>
                <a:lnTo>
                  <a:pt x="1128268" y="65404"/>
                </a:lnTo>
                <a:lnTo>
                  <a:pt x="1142841" y="109156"/>
                </a:lnTo>
                <a:lnTo>
                  <a:pt x="1147699" y="162813"/>
                </a:lnTo>
                <a:lnTo>
                  <a:pt x="1146482" y="191845"/>
                </a:lnTo>
                <a:lnTo>
                  <a:pt x="1136715" y="241859"/>
                </a:lnTo>
                <a:lnTo>
                  <a:pt x="1117119" y="280912"/>
                </a:lnTo>
                <a:lnTo>
                  <a:pt x="1087314" y="307288"/>
                </a:lnTo>
                <a:lnTo>
                  <a:pt x="1068578" y="315594"/>
                </a:lnTo>
                <a:lnTo>
                  <a:pt x="1072769" y="328929"/>
                </a:lnTo>
                <a:lnTo>
                  <a:pt x="1117647" y="307879"/>
                </a:lnTo>
                <a:lnTo>
                  <a:pt x="1150620" y="271398"/>
                </a:lnTo>
                <a:lnTo>
                  <a:pt x="1170908" y="222662"/>
                </a:lnTo>
                <a:lnTo>
                  <a:pt x="1177671" y="164591"/>
                </a:lnTo>
                <a:lnTo>
                  <a:pt x="1175978" y="134417"/>
                </a:lnTo>
                <a:lnTo>
                  <a:pt x="1162401" y="80974"/>
                </a:lnTo>
                <a:lnTo>
                  <a:pt x="1135491" y="37415"/>
                </a:lnTo>
                <a:lnTo>
                  <a:pt x="1096629" y="8598"/>
                </a:lnTo>
                <a:lnTo>
                  <a:pt x="1072769" y="0"/>
                </a:lnTo>
                <a:close/>
              </a:path>
              <a:path extrusionOk="0" h="328929" w="1177925">
                <a:moveTo>
                  <a:pt x="104902" y="0"/>
                </a:moveTo>
                <a:lnTo>
                  <a:pt x="60134" y="21066"/>
                </a:lnTo>
                <a:lnTo>
                  <a:pt x="27178" y="57657"/>
                </a:lnTo>
                <a:lnTo>
                  <a:pt x="6778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9093" y="315594"/>
                </a:lnTo>
                <a:lnTo>
                  <a:pt x="90302" y="307288"/>
                </a:lnTo>
                <a:lnTo>
                  <a:pt x="74120" y="295719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51434" y="2489328"/>
            <a:ext cx="2809240" cy="1296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0975">
            <a:spAutoFit/>
          </a:bodyPr>
          <a:lstStyle/>
          <a:p>
            <a:pPr indent="-456565" lvl="0" marL="456565" marR="9715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𝐏	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, 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, … 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𝒏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68580" rtl="0" algn="r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𝐏	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𝟏	</a:t>
            </a: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𝐏	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𝟐	</a:t>
            </a: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500754" y="3435096"/>
            <a:ext cx="1727835" cy="328930"/>
          </a:xfrm>
          <a:custGeom>
            <a:rect b="b" l="l" r="r" t="t"/>
            <a:pathLst>
              <a:path extrusionOk="0" h="328929" w="1727835">
                <a:moveTo>
                  <a:pt x="602234" y="2412"/>
                </a:moveTo>
                <a:lnTo>
                  <a:pt x="575437" y="2412"/>
                </a:lnTo>
                <a:lnTo>
                  <a:pt x="575437" y="325119"/>
                </a:lnTo>
                <a:lnTo>
                  <a:pt x="602234" y="325119"/>
                </a:lnTo>
                <a:lnTo>
                  <a:pt x="602234" y="2412"/>
                </a:lnTo>
                <a:close/>
              </a:path>
              <a:path extrusionOk="0" h="328929" w="1727835">
                <a:moveTo>
                  <a:pt x="1622933" y="0"/>
                </a:moveTo>
                <a:lnTo>
                  <a:pt x="1618234" y="13334"/>
                </a:lnTo>
                <a:lnTo>
                  <a:pt x="1637284" y="21595"/>
                </a:lnTo>
                <a:lnTo>
                  <a:pt x="1653667" y="33035"/>
                </a:lnTo>
                <a:lnTo>
                  <a:pt x="1678432" y="65404"/>
                </a:lnTo>
                <a:lnTo>
                  <a:pt x="1693005" y="109156"/>
                </a:lnTo>
                <a:lnTo>
                  <a:pt x="1697863" y="162813"/>
                </a:lnTo>
                <a:lnTo>
                  <a:pt x="1696646" y="191845"/>
                </a:lnTo>
                <a:lnTo>
                  <a:pt x="1686879" y="241859"/>
                </a:lnTo>
                <a:lnTo>
                  <a:pt x="1667283" y="280912"/>
                </a:lnTo>
                <a:lnTo>
                  <a:pt x="1637478" y="307288"/>
                </a:lnTo>
                <a:lnTo>
                  <a:pt x="1618742" y="315594"/>
                </a:lnTo>
                <a:lnTo>
                  <a:pt x="1622933" y="328929"/>
                </a:lnTo>
                <a:lnTo>
                  <a:pt x="1667811" y="307879"/>
                </a:lnTo>
                <a:lnTo>
                  <a:pt x="1700784" y="271398"/>
                </a:lnTo>
                <a:lnTo>
                  <a:pt x="1721072" y="222662"/>
                </a:lnTo>
                <a:lnTo>
                  <a:pt x="1727835" y="164591"/>
                </a:lnTo>
                <a:lnTo>
                  <a:pt x="1726142" y="134417"/>
                </a:lnTo>
                <a:lnTo>
                  <a:pt x="1712565" y="80974"/>
                </a:lnTo>
                <a:lnTo>
                  <a:pt x="1685655" y="37415"/>
                </a:lnTo>
                <a:lnTo>
                  <a:pt x="1646793" y="8598"/>
                </a:lnTo>
                <a:lnTo>
                  <a:pt x="1622933" y="0"/>
                </a:lnTo>
                <a:close/>
              </a:path>
              <a:path extrusionOk="0" h="328929" w="1727835">
                <a:moveTo>
                  <a:pt x="104902" y="0"/>
                </a:moveTo>
                <a:lnTo>
                  <a:pt x="60134" y="21066"/>
                </a:lnTo>
                <a:lnTo>
                  <a:pt x="27178" y="57657"/>
                </a:lnTo>
                <a:lnTo>
                  <a:pt x="6778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9093" y="315594"/>
                </a:lnTo>
                <a:lnTo>
                  <a:pt x="90302" y="307288"/>
                </a:lnTo>
                <a:lnTo>
                  <a:pt x="74120" y="295719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5920866" y="3435096"/>
            <a:ext cx="2729230" cy="328930"/>
          </a:xfrm>
          <a:custGeom>
            <a:rect b="b" l="l" r="r" t="t"/>
            <a:pathLst>
              <a:path extrusionOk="0" h="328929" w="2729229">
                <a:moveTo>
                  <a:pt x="768858" y="19938"/>
                </a:moveTo>
                <a:lnTo>
                  <a:pt x="741807" y="19938"/>
                </a:lnTo>
                <a:lnTo>
                  <a:pt x="741807" y="308101"/>
                </a:lnTo>
                <a:lnTo>
                  <a:pt x="768858" y="308101"/>
                </a:lnTo>
                <a:lnTo>
                  <a:pt x="768858" y="19938"/>
                </a:lnTo>
                <a:close/>
              </a:path>
              <a:path extrusionOk="0" h="328929" w="2729229">
                <a:moveTo>
                  <a:pt x="2624201" y="0"/>
                </a:moveTo>
                <a:lnTo>
                  <a:pt x="2619502" y="13334"/>
                </a:lnTo>
                <a:lnTo>
                  <a:pt x="2638552" y="21595"/>
                </a:lnTo>
                <a:lnTo>
                  <a:pt x="2654935" y="33035"/>
                </a:lnTo>
                <a:lnTo>
                  <a:pt x="2679700" y="65404"/>
                </a:lnTo>
                <a:lnTo>
                  <a:pt x="2694273" y="109156"/>
                </a:lnTo>
                <a:lnTo>
                  <a:pt x="2699131" y="162813"/>
                </a:lnTo>
                <a:lnTo>
                  <a:pt x="2697914" y="191845"/>
                </a:lnTo>
                <a:lnTo>
                  <a:pt x="2688147" y="241859"/>
                </a:lnTo>
                <a:lnTo>
                  <a:pt x="2668551" y="280912"/>
                </a:lnTo>
                <a:lnTo>
                  <a:pt x="2638746" y="307288"/>
                </a:lnTo>
                <a:lnTo>
                  <a:pt x="2620010" y="315594"/>
                </a:lnTo>
                <a:lnTo>
                  <a:pt x="2624201" y="328929"/>
                </a:lnTo>
                <a:lnTo>
                  <a:pt x="2669079" y="307879"/>
                </a:lnTo>
                <a:lnTo>
                  <a:pt x="2702052" y="271398"/>
                </a:lnTo>
                <a:lnTo>
                  <a:pt x="2722340" y="222662"/>
                </a:lnTo>
                <a:lnTo>
                  <a:pt x="2729103" y="164591"/>
                </a:lnTo>
                <a:lnTo>
                  <a:pt x="2727410" y="134417"/>
                </a:lnTo>
                <a:lnTo>
                  <a:pt x="2713833" y="80974"/>
                </a:lnTo>
                <a:lnTo>
                  <a:pt x="2686923" y="37415"/>
                </a:lnTo>
                <a:lnTo>
                  <a:pt x="2648061" y="8598"/>
                </a:lnTo>
                <a:lnTo>
                  <a:pt x="2624201" y="0"/>
                </a:lnTo>
                <a:close/>
              </a:path>
              <a:path extrusionOk="0" h="328929" w="2729229">
                <a:moveTo>
                  <a:pt x="104902" y="0"/>
                </a:moveTo>
                <a:lnTo>
                  <a:pt x="60134" y="21066"/>
                </a:lnTo>
                <a:lnTo>
                  <a:pt x="27178" y="57657"/>
                </a:lnTo>
                <a:lnTo>
                  <a:pt x="6778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9093" y="315594"/>
                </a:lnTo>
                <a:lnTo>
                  <a:pt x="90302" y="307288"/>
                </a:lnTo>
                <a:lnTo>
                  <a:pt x="74120" y="295719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3184144" y="2489328"/>
            <a:ext cx="5328285" cy="1296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0975">
            <a:spAutoFit/>
          </a:bodyPr>
          <a:lstStyle/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𝐏	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𝟑	</a:t>
            </a: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, 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𝟏	</a:t>
            </a: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… 𝑷	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𝒏	</a:t>
            </a: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, … 𝑿</a:t>
            </a:r>
            <a:r>
              <a:rPr baseline="-25000" lang="en-US" sz="3075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𝒏−𝟏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376834" y="4041018"/>
            <a:ext cx="7506970" cy="1945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N-gram language model 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assumes each word  depends only on the last n-1 words (Markov  assumption)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8247126" y="6431381"/>
            <a:ext cx="1905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25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532282" y="571627"/>
            <a:ext cx="62871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Language model with N-gram</a:t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850976" y="2350389"/>
            <a:ext cx="2721610" cy="328930"/>
          </a:xfrm>
          <a:custGeom>
            <a:rect b="b" l="l" r="r" t="t"/>
            <a:pathLst>
              <a:path extrusionOk="0" h="328930" w="2721610">
                <a:moveTo>
                  <a:pt x="765860" y="18414"/>
                </a:moveTo>
                <a:lnTo>
                  <a:pt x="738809" y="18414"/>
                </a:lnTo>
                <a:lnTo>
                  <a:pt x="738809" y="307975"/>
                </a:lnTo>
                <a:lnTo>
                  <a:pt x="765860" y="307975"/>
                </a:lnTo>
                <a:lnTo>
                  <a:pt x="765860" y="18414"/>
                </a:lnTo>
                <a:close/>
              </a:path>
              <a:path extrusionOk="0" h="328930" w="2721610">
                <a:moveTo>
                  <a:pt x="2616631" y="0"/>
                </a:moveTo>
                <a:lnTo>
                  <a:pt x="2611932" y="13335"/>
                </a:lnTo>
                <a:lnTo>
                  <a:pt x="2630962" y="21595"/>
                </a:lnTo>
                <a:lnTo>
                  <a:pt x="2647302" y="33035"/>
                </a:lnTo>
                <a:lnTo>
                  <a:pt x="2672003" y="65405"/>
                </a:lnTo>
                <a:lnTo>
                  <a:pt x="2686577" y="109108"/>
                </a:lnTo>
                <a:lnTo>
                  <a:pt x="2691434" y="162813"/>
                </a:lnTo>
                <a:lnTo>
                  <a:pt x="2690220" y="191789"/>
                </a:lnTo>
                <a:lnTo>
                  <a:pt x="2680504" y="241788"/>
                </a:lnTo>
                <a:lnTo>
                  <a:pt x="2660929" y="280838"/>
                </a:lnTo>
                <a:lnTo>
                  <a:pt x="2631159" y="307179"/>
                </a:lnTo>
                <a:lnTo>
                  <a:pt x="2612440" y="315468"/>
                </a:lnTo>
                <a:lnTo>
                  <a:pt x="2616631" y="328802"/>
                </a:lnTo>
                <a:lnTo>
                  <a:pt x="2661462" y="307768"/>
                </a:lnTo>
                <a:lnTo>
                  <a:pt x="2694482" y="271399"/>
                </a:lnTo>
                <a:lnTo>
                  <a:pt x="2714771" y="222599"/>
                </a:lnTo>
                <a:lnTo>
                  <a:pt x="2721533" y="164464"/>
                </a:lnTo>
                <a:lnTo>
                  <a:pt x="2719823" y="134346"/>
                </a:lnTo>
                <a:lnTo>
                  <a:pt x="2706210" y="80918"/>
                </a:lnTo>
                <a:lnTo>
                  <a:pt x="2679282" y="37415"/>
                </a:lnTo>
                <a:lnTo>
                  <a:pt x="2640420" y="8598"/>
                </a:lnTo>
                <a:lnTo>
                  <a:pt x="2616631" y="0"/>
                </a:lnTo>
                <a:close/>
              </a:path>
              <a:path extrusionOk="0" h="328930" w="2721610">
                <a:moveTo>
                  <a:pt x="104889" y="0"/>
                </a:moveTo>
                <a:lnTo>
                  <a:pt x="60140" y="21066"/>
                </a:lnTo>
                <a:lnTo>
                  <a:pt x="27127" y="57658"/>
                </a:lnTo>
                <a:lnTo>
                  <a:pt x="6781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0" y="248154"/>
                </a:lnTo>
                <a:lnTo>
                  <a:pt x="42049" y="291494"/>
                </a:lnTo>
                <a:lnTo>
                  <a:pt x="80977" y="320208"/>
                </a:lnTo>
                <a:lnTo>
                  <a:pt x="104889" y="328802"/>
                </a:lnTo>
                <a:lnTo>
                  <a:pt x="109054" y="315468"/>
                </a:lnTo>
                <a:lnTo>
                  <a:pt x="90309" y="307179"/>
                </a:lnTo>
                <a:lnTo>
                  <a:pt x="74134" y="295640"/>
                </a:lnTo>
                <a:lnTo>
                  <a:pt x="49491" y="262763"/>
                </a:lnTo>
                <a:lnTo>
                  <a:pt x="34861" y="218122"/>
                </a:lnTo>
                <a:lnTo>
                  <a:pt x="29984" y="162813"/>
                </a:lnTo>
                <a:lnTo>
                  <a:pt x="31203" y="134717"/>
                </a:lnTo>
                <a:lnTo>
                  <a:pt x="40957" y="86000"/>
                </a:lnTo>
                <a:lnTo>
                  <a:pt x="60562" y="47642"/>
                </a:lnTo>
                <a:lnTo>
                  <a:pt x="90604" y="21595"/>
                </a:lnTo>
                <a:lnTo>
                  <a:pt x="109575" y="13335"/>
                </a:lnTo>
                <a:lnTo>
                  <a:pt x="104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4258690" y="2350389"/>
            <a:ext cx="2767330" cy="328930"/>
          </a:xfrm>
          <a:custGeom>
            <a:rect b="b" l="l" r="r" t="t"/>
            <a:pathLst>
              <a:path extrusionOk="0" h="328930" w="2767329">
                <a:moveTo>
                  <a:pt x="767334" y="18414"/>
                </a:moveTo>
                <a:lnTo>
                  <a:pt x="740283" y="18414"/>
                </a:lnTo>
                <a:lnTo>
                  <a:pt x="740283" y="307975"/>
                </a:lnTo>
                <a:lnTo>
                  <a:pt x="767334" y="307975"/>
                </a:lnTo>
                <a:lnTo>
                  <a:pt x="767334" y="18414"/>
                </a:lnTo>
                <a:close/>
              </a:path>
              <a:path extrusionOk="0" h="328930" w="2767329">
                <a:moveTo>
                  <a:pt x="2662301" y="0"/>
                </a:moveTo>
                <a:lnTo>
                  <a:pt x="2657602" y="13335"/>
                </a:lnTo>
                <a:lnTo>
                  <a:pt x="2676632" y="21595"/>
                </a:lnTo>
                <a:lnTo>
                  <a:pt x="2692971" y="33035"/>
                </a:lnTo>
                <a:lnTo>
                  <a:pt x="2717673" y="65405"/>
                </a:lnTo>
                <a:lnTo>
                  <a:pt x="2732246" y="109108"/>
                </a:lnTo>
                <a:lnTo>
                  <a:pt x="2737104" y="162813"/>
                </a:lnTo>
                <a:lnTo>
                  <a:pt x="2735889" y="191789"/>
                </a:lnTo>
                <a:lnTo>
                  <a:pt x="2726174" y="241788"/>
                </a:lnTo>
                <a:lnTo>
                  <a:pt x="2706598" y="280838"/>
                </a:lnTo>
                <a:lnTo>
                  <a:pt x="2676828" y="307179"/>
                </a:lnTo>
                <a:lnTo>
                  <a:pt x="2658110" y="315468"/>
                </a:lnTo>
                <a:lnTo>
                  <a:pt x="2662301" y="328802"/>
                </a:lnTo>
                <a:lnTo>
                  <a:pt x="2707132" y="307768"/>
                </a:lnTo>
                <a:lnTo>
                  <a:pt x="2740152" y="271399"/>
                </a:lnTo>
                <a:lnTo>
                  <a:pt x="2760440" y="222599"/>
                </a:lnTo>
                <a:lnTo>
                  <a:pt x="2767203" y="164464"/>
                </a:lnTo>
                <a:lnTo>
                  <a:pt x="2765492" y="134346"/>
                </a:lnTo>
                <a:lnTo>
                  <a:pt x="2751879" y="80918"/>
                </a:lnTo>
                <a:lnTo>
                  <a:pt x="2724951" y="37415"/>
                </a:lnTo>
                <a:lnTo>
                  <a:pt x="2686089" y="8598"/>
                </a:lnTo>
                <a:lnTo>
                  <a:pt x="2662301" y="0"/>
                </a:lnTo>
                <a:close/>
              </a:path>
              <a:path extrusionOk="0" h="328930" w="27673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494"/>
                </a:lnTo>
                <a:lnTo>
                  <a:pt x="80968" y="320208"/>
                </a:lnTo>
                <a:lnTo>
                  <a:pt x="104901" y="328802"/>
                </a:lnTo>
                <a:lnTo>
                  <a:pt x="108966" y="315468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3" y="262763"/>
                </a:lnTo>
                <a:lnTo>
                  <a:pt x="34829" y="218122"/>
                </a:lnTo>
                <a:lnTo>
                  <a:pt x="29972" y="162813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4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5125846" y="2322067"/>
            <a:ext cx="17475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𝑛−2</a:t>
            </a:r>
            <a:r>
              <a:rPr baseline="30000" lang="en-US" sz="4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𝑤</a:t>
            </a: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𝑛−1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208788" y="1393930"/>
            <a:ext cx="4697730" cy="1946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675">
            <a:spAutoFit/>
          </a:bodyPr>
          <a:lstStyle/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Example: trigram (3-gram)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380365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… 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𝑛−1	</a:t>
            </a:r>
            <a:r>
              <a:rPr i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80365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𝑃(𝑤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… 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i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837260" y="3630548"/>
            <a:ext cx="640080" cy="328930"/>
          </a:xfrm>
          <a:custGeom>
            <a:rect b="b" l="l" r="r" t="t"/>
            <a:pathLst>
              <a:path extrusionOk="0" h="328929" w="640080">
                <a:moveTo>
                  <a:pt x="534847" y="0"/>
                </a:moveTo>
                <a:lnTo>
                  <a:pt x="530148" y="13334"/>
                </a:lnTo>
                <a:lnTo>
                  <a:pt x="549178" y="21595"/>
                </a:lnTo>
                <a:lnTo>
                  <a:pt x="565518" y="33035"/>
                </a:lnTo>
                <a:lnTo>
                  <a:pt x="590219" y="65405"/>
                </a:lnTo>
                <a:lnTo>
                  <a:pt x="604793" y="109108"/>
                </a:lnTo>
                <a:lnTo>
                  <a:pt x="609650" y="162813"/>
                </a:lnTo>
                <a:lnTo>
                  <a:pt x="608436" y="191789"/>
                </a:lnTo>
                <a:lnTo>
                  <a:pt x="598720" y="241788"/>
                </a:lnTo>
                <a:lnTo>
                  <a:pt x="579145" y="280838"/>
                </a:lnTo>
                <a:lnTo>
                  <a:pt x="549375" y="307179"/>
                </a:lnTo>
                <a:lnTo>
                  <a:pt x="530656" y="315468"/>
                </a:lnTo>
                <a:lnTo>
                  <a:pt x="534847" y="328802"/>
                </a:lnTo>
                <a:lnTo>
                  <a:pt x="579678" y="307768"/>
                </a:lnTo>
                <a:lnTo>
                  <a:pt x="612698" y="271399"/>
                </a:lnTo>
                <a:lnTo>
                  <a:pt x="632987" y="222599"/>
                </a:lnTo>
                <a:lnTo>
                  <a:pt x="639749" y="164464"/>
                </a:lnTo>
                <a:lnTo>
                  <a:pt x="638039" y="134346"/>
                </a:lnTo>
                <a:lnTo>
                  <a:pt x="624426" y="80918"/>
                </a:lnTo>
                <a:lnTo>
                  <a:pt x="597498" y="37415"/>
                </a:lnTo>
                <a:lnTo>
                  <a:pt x="558636" y="8598"/>
                </a:lnTo>
                <a:lnTo>
                  <a:pt x="534847" y="0"/>
                </a:lnTo>
                <a:close/>
              </a:path>
              <a:path extrusionOk="0" h="328929" w="640080">
                <a:moveTo>
                  <a:pt x="104889" y="0"/>
                </a:moveTo>
                <a:lnTo>
                  <a:pt x="60140" y="21066"/>
                </a:lnTo>
                <a:lnTo>
                  <a:pt x="27127" y="57657"/>
                </a:lnTo>
                <a:lnTo>
                  <a:pt x="6781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0" y="248154"/>
                </a:lnTo>
                <a:lnTo>
                  <a:pt x="42049" y="291494"/>
                </a:lnTo>
                <a:lnTo>
                  <a:pt x="80977" y="320208"/>
                </a:lnTo>
                <a:lnTo>
                  <a:pt x="104889" y="328802"/>
                </a:lnTo>
                <a:lnTo>
                  <a:pt x="109054" y="315468"/>
                </a:lnTo>
                <a:lnTo>
                  <a:pt x="90309" y="307179"/>
                </a:lnTo>
                <a:lnTo>
                  <a:pt x="74134" y="295640"/>
                </a:lnTo>
                <a:lnTo>
                  <a:pt x="49491" y="262763"/>
                </a:lnTo>
                <a:lnTo>
                  <a:pt x="34861" y="218122"/>
                </a:lnTo>
                <a:lnTo>
                  <a:pt x="29984" y="162813"/>
                </a:lnTo>
                <a:lnTo>
                  <a:pt x="31203" y="134717"/>
                </a:lnTo>
                <a:lnTo>
                  <a:pt x="40957" y="86000"/>
                </a:lnTo>
                <a:lnTo>
                  <a:pt x="60562" y="47642"/>
                </a:lnTo>
                <a:lnTo>
                  <a:pt x="90604" y="21595"/>
                </a:lnTo>
                <a:lnTo>
                  <a:pt x="109575" y="13334"/>
                </a:lnTo>
                <a:lnTo>
                  <a:pt x="104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1768475" y="3630548"/>
            <a:ext cx="1169035" cy="328930"/>
          </a:xfrm>
          <a:custGeom>
            <a:rect b="b" l="l" r="r" t="t"/>
            <a:pathLst>
              <a:path extrusionOk="0" h="328929" w="1169035">
                <a:moveTo>
                  <a:pt x="602107" y="2412"/>
                </a:moveTo>
                <a:lnTo>
                  <a:pt x="575437" y="2412"/>
                </a:lnTo>
                <a:lnTo>
                  <a:pt x="575437" y="324993"/>
                </a:lnTo>
                <a:lnTo>
                  <a:pt x="602107" y="324993"/>
                </a:lnTo>
                <a:lnTo>
                  <a:pt x="602107" y="2412"/>
                </a:lnTo>
                <a:close/>
              </a:path>
              <a:path extrusionOk="0" h="328929" w="1169035">
                <a:moveTo>
                  <a:pt x="1063625" y="0"/>
                </a:moveTo>
                <a:lnTo>
                  <a:pt x="1058926" y="13334"/>
                </a:lnTo>
                <a:lnTo>
                  <a:pt x="1077956" y="21595"/>
                </a:lnTo>
                <a:lnTo>
                  <a:pt x="1094295" y="33035"/>
                </a:lnTo>
                <a:lnTo>
                  <a:pt x="1118997" y="65405"/>
                </a:lnTo>
                <a:lnTo>
                  <a:pt x="1133570" y="109108"/>
                </a:lnTo>
                <a:lnTo>
                  <a:pt x="1138427" y="162813"/>
                </a:lnTo>
                <a:lnTo>
                  <a:pt x="1137213" y="191789"/>
                </a:lnTo>
                <a:lnTo>
                  <a:pt x="1127498" y="241788"/>
                </a:lnTo>
                <a:lnTo>
                  <a:pt x="1107922" y="280838"/>
                </a:lnTo>
                <a:lnTo>
                  <a:pt x="1078152" y="307179"/>
                </a:lnTo>
                <a:lnTo>
                  <a:pt x="1059433" y="315468"/>
                </a:lnTo>
                <a:lnTo>
                  <a:pt x="1063625" y="328802"/>
                </a:lnTo>
                <a:lnTo>
                  <a:pt x="1108456" y="307768"/>
                </a:lnTo>
                <a:lnTo>
                  <a:pt x="1141476" y="271399"/>
                </a:lnTo>
                <a:lnTo>
                  <a:pt x="1161764" y="222599"/>
                </a:lnTo>
                <a:lnTo>
                  <a:pt x="1168527" y="164464"/>
                </a:lnTo>
                <a:lnTo>
                  <a:pt x="1166816" y="134346"/>
                </a:lnTo>
                <a:lnTo>
                  <a:pt x="1153203" y="80918"/>
                </a:lnTo>
                <a:lnTo>
                  <a:pt x="1126275" y="37415"/>
                </a:lnTo>
                <a:lnTo>
                  <a:pt x="1087413" y="8598"/>
                </a:lnTo>
                <a:lnTo>
                  <a:pt x="1063625" y="0"/>
                </a:lnTo>
                <a:close/>
              </a:path>
              <a:path extrusionOk="0" h="328929" w="1169035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494"/>
                </a:lnTo>
                <a:lnTo>
                  <a:pt x="80968" y="320208"/>
                </a:lnTo>
                <a:lnTo>
                  <a:pt x="104901" y="328802"/>
                </a:lnTo>
                <a:lnTo>
                  <a:pt x="108966" y="315468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2" y="262763"/>
                </a:lnTo>
                <a:lnTo>
                  <a:pt x="34829" y="218122"/>
                </a:lnTo>
                <a:lnTo>
                  <a:pt x="29972" y="162813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4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3614039" y="3630548"/>
            <a:ext cx="2767330" cy="328930"/>
          </a:xfrm>
          <a:custGeom>
            <a:rect b="b" l="l" r="r" t="t"/>
            <a:pathLst>
              <a:path extrusionOk="0" h="328929" w="2767329">
                <a:moveTo>
                  <a:pt x="767334" y="18414"/>
                </a:moveTo>
                <a:lnTo>
                  <a:pt x="740283" y="18414"/>
                </a:lnTo>
                <a:lnTo>
                  <a:pt x="740283" y="307975"/>
                </a:lnTo>
                <a:lnTo>
                  <a:pt x="767334" y="307975"/>
                </a:lnTo>
                <a:lnTo>
                  <a:pt x="767334" y="18414"/>
                </a:lnTo>
                <a:close/>
              </a:path>
              <a:path extrusionOk="0" h="328929" w="2767329">
                <a:moveTo>
                  <a:pt x="2662301" y="0"/>
                </a:moveTo>
                <a:lnTo>
                  <a:pt x="2657602" y="13334"/>
                </a:lnTo>
                <a:lnTo>
                  <a:pt x="2676632" y="21595"/>
                </a:lnTo>
                <a:lnTo>
                  <a:pt x="2692971" y="33035"/>
                </a:lnTo>
                <a:lnTo>
                  <a:pt x="2717673" y="65405"/>
                </a:lnTo>
                <a:lnTo>
                  <a:pt x="2732246" y="109108"/>
                </a:lnTo>
                <a:lnTo>
                  <a:pt x="2737104" y="162813"/>
                </a:lnTo>
                <a:lnTo>
                  <a:pt x="2735889" y="191789"/>
                </a:lnTo>
                <a:lnTo>
                  <a:pt x="2726174" y="241788"/>
                </a:lnTo>
                <a:lnTo>
                  <a:pt x="2706598" y="280838"/>
                </a:lnTo>
                <a:lnTo>
                  <a:pt x="2676828" y="307179"/>
                </a:lnTo>
                <a:lnTo>
                  <a:pt x="2658110" y="315468"/>
                </a:lnTo>
                <a:lnTo>
                  <a:pt x="2662301" y="328802"/>
                </a:lnTo>
                <a:lnTo>
                  <a:pt x="2707132" y="307768"/>
                </a:lnTo>
                <a:lnTo>
                  <a:pt x="2740152" y="271399"/>
                </a:lnTo>
                <a:lnTo>
                  <a:pt x="2760440" y="222599"/>
                </a:lnTo>
                <a:lnTo>
                  <a:pt x="2767203" y="164464"/>
                </a:lnTo>
                <a:lnTo>
                  <a:pt x="2765492" y="134346"/>
                </a:lnTo>
                <a:lnTo>
                  <a:pt x="2751879" y="80918"/>
                </a:lnTo>
                <a:lnTo>
                  <a:pt x="2724951" y="37415"/>
                </a:lnTo>
                <a:lnTo>
                  <a:pt x="2686089" y="8598"/>
                </a:lnTo>
                <a:lnTo>
                  <a:pt x="2662301" y="0"/>
                </a:lnTo>
                <a:close/>
              </a:path>
              <a:path extrusionOk="0" h="328929" w="27673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494"/>
                </a:lnTo>
                <a:lnTo>
                  <a:pt x="80968" y="320208"/>
                </a:lnTo>
                <a:lnTo>
                  <a:pt x="104901" y="328802"/>
                </a:lnTo>
                <a:lnTo>
                  <a:pt x="108965" y="315468"/>
                </a:lnTo>
                <a:lnTo>
                  <a:pt x="90247" y="307179"/>
                </a:lnTo>
                <a:lnTo>
                  <a:pt x="74088" y="295640"/>
                </a:lnTo>
                <a:lnTo>
                  <a:pt x="49402" y="262763"/>
                </a:lnTo>
                <a:lnTo>
                  <a:pt x="34829" y="218122"/>
                </a:lnTo>
                <a:lnTo>
                  <a:pt x="29972" y="162813"/>
                </a:lnTo>
                <a:lnTo>
                  <a:pt x="31186" y="134717"/>
                </a:lnTo>
                <a:lnTo>
                  <a:pt x="40901" y="86000"/>
                </a:lnTo>
                <a:lnTo>
                  <a:pt x="60503" y="47642"/>
                </a:lnTo>
                <a:lnTo>
                  <a:pt x="90515" y="21595"/>
                </a:lnTo>
                <a:lnTo>
                  <a:pt x="109474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513587" y="3529329"/>
            <a:ext cx="373570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	</a:t>
            </a: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… 𝑃	𝑤</a:t>
            </a:r>
            <a:r>
              <a:rPr baseline="-25000" lang="en-US" sz="3075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</a:t>
            </a:r>
            <a:endParaRPr baseline="-25000" sz="3075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4481195" y="3602482"/>
            <a:ext cx="17475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4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𝑛−2</a:t>
            </a:r>
            <a:r>
              <a:rPr baseline="30000" lang="en-US" sz="4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𝑤</a:t>
            </a:r>
            <a:r>
              <a:rPr lang="en-US" sz="205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𝑛−1</a:t>
            </a:r>
            <a:endParaRPr sz="205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844880" y="4551045"/>
            <a:ext cx="4184650" cy="328930"/>
          </a:xfrm>
          <a:custGeom>
            <a:rect b="b" l="l" r="r" t="t"/>
            <a:pathLst>
              <a:path extrusionOk="0" h="328929" w="4184650">
                <a:moveTo>
                  <a:pt x="4079671" y="0"/>
                </a:moveTo>
                <a:lnTo>
                  <a:pt x="4074972" y="13334"/>
                </a:lnTo>
                <a:lnTo>
                  <a:pt x="4094002" y="21595"/>
                </a:lnTo>
                <a:lnTo>
                  <a:pt x="4110342" y="33035"/>
                </a:lnTo>
                <a:lnTo>
                  <a:pt x="4135043" y="65404"/>
                </a:lnTo>
                <a:lnTo>
                  <a:pt x="4149617" y="109108"/>
                </a:lnTo>
                <a:lnTo>
                  <a:pt x="4154474" y="162813"/>
                </a:lnTo>
                <a:lnTo>
                  <a:pt x="4153260" y="191789"/>
                </a:lnTo>
                <a:lnTo>
                  <a:pt x="4143544" y="241788"/>
                </a:lnTo>
                <a:lnTo>
                  <a:pt x="4123969" y="280838"/>
                </a:lnTo>
                <a:lnTo>
                  <a:pt x="4094199" y="307179"/>
                </a:lnTo>
                <a:lnTo>
                  <a:pt x="4075480" y="315467"/>
                </a:lnTo>
                <a:lnTo>
                  <a:pt x="4079671" y="328802"/>
                </a:lnTo>
                <a:lnTo>
                  <a:pt x="4124502" y="307768"/>
                </a:lnTo>
                <a:lnTo>
                  <a:pt x="4157522" y="271398"/>
                </a:lnTo>
                <a:lnTo>
                  <a:pt x="4177811" y="222599"/>
                </a:lnTo>
                <a:lnTo>
                  <a:pt x="4184573" y="164464"/>
                </a:lnTo>
                <a:lnTo>
                  <a:pt x="4182863" y="134346"/>
                </a:lnTo>
                <a:lnTo>
                  <a:pt x="4169250" y="80918"/>
                </a:lnTo>
                <a:lnTo>
                  <a:pt x="4142322" y="37415"/>
                </a:lnTo>
                <a:lnTo>
                  <a:pt x="4103460" y="8598"/>
                </a:lnTo>
                <a:lnTo>
                  <a:pt x="4079671" y="0"/>
                </a:lnTo>
                <a:close/>
              </a:path>
              <a:path extrusionOk="0" h="328929" w="4184650">
                <a:moveTo>
                  <a:pt x="104889" y="0"/>
                </a:moveTo>
                <a:lnTo>
                  <a:pt x="60140" y="21066"/>
                </a:lnTo>
                <a:lnTo>
                  <a:pt x="27127" y="57657"/>
                </a:lnTo>
                <a:lnTo>
                  <a:pt x="6781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0" y="248154"/>
                </a:lnTo>
                <a:lnTo>
                  <a:pt x="42049" y="291494"/>
                </a:lnTo>
                <a:lnTo>
                  <a:pt x="80977" y="320208"/>
                </a:lnTo>
                <a:lnTo>
                  <a:pt x="104889" y="328802"/>
                </a:lnTo>
                <a:lnTo>
                  <a:pt x="109054" y="315467"/>
                </a:lnTo>
                <a:lnTo>
                  <a:pt x="90309" y="307179"/>
                </a:lnTo>
                <a:lnTo>
                  <a:pt x="74134" y="295640"/>
                </a:lnTo>
                <a:lnTo>
                  <a:pt x="49491" y="262762"/>
                </a:lnTo>
                <a:lnTo>
                  <a:pt x="34861" y="218122"/>
                </a:lnTo>
                <a:lnTo>
                  <a:pt x="29984" y="162813"/>
                </a:lnTo>
                <a:lnTo>
                  <a:pt x="31203" y="134717"/>
                </a:lnTo>
                <a:lnTo>
                  <a:pt x="40957" y="86000"/>
                </a:lnTo>
                <a:lnTo>
                  <a:pt x="60562" y="47642"/>
                </a:lnTo>
                <a:lnTo>
                  <a:pt x="90604" y="21595"/>
                </a:lnTo>
                <a:lnTo>
                  <a:pt x="109575" y="13334"/>
                </a:lnTo>
                <a:lnTo>
                  <a:pt x="104889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234188" y="4235475"/>
            <a:ext cx="8790305" cy="2404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60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AF50"/>
                </a:solidFill>
                <a:latin typeface="Cambria Math"/>
                <a:ea typeface="Cambria Math"/>
                <a:cs typeface="Cambria Math"/>
                <a:sym typeface="Cambria Math"/>
              </a:rPr>
              <a:t>𝐏	"𝑻𝒐𝒅𝒂𝒚 𝒊𝒔 𝒂 𝒔𝒖𝒏𝒏𝒚 𝒅𝒂𝒚"</a:t>
            </a:r>
            <a:endParaRPr sz="2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6700" lvl="0" marL="622300" marR="5080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P(“Today”)P(“is”|”Today”)P(“a”|”is”, “Today”)…  P(“day”|”sunny”, “a”)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591820" rtl="0" algn="r">
              <a:lnSpc>
                <a:spcPct val="100000"/>
              </a:lnSpc>
              <a:spcBef>
                <a:spcPts val="216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26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532282" y="571627"/>
            <a:ext cx="774890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N-grams : Example </a:t>
            </a:r>
            <a:r>
              <a:rPr i="1" lang="en-US">
                <a:latin typeface="Trebuchet MS"/>
                <a:ea typeface="Trebuchet MS"/>
                <a:cs typeface="Trebuchet MS"/>
                <a:sym typeface="Trebuchet MS"/>
              </a:rPr>
              <a:t>– </a:t>
            </a: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The big red dog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8247126" y="6431381"/>
            <a:ext cx="19050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27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597" y="1962299"/>
            <a:ext cx="7070241" cy="400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/>
          <p:nvPr/>
        </p:nvSpPr>
        <p:spPr>
          <a:xfrm>
            <a:off x="0" y="0"/>
            <a:ext cx="9144000" cy="4866640"/>
          </a:xfrm>
          <a:custGeom>
            <a:rect b="b" l="l" r="r" t="t"/>
            <a:pathLst>
              <a:path extrusionOk="0" h="4866640" w="9144000">
                <a:moveTo>
                  <a:pt x="9144000" y="0"/>
                </a:moveTo>
                <a:lnTo>
                  <a:pt x="0" y="0"/>
                </a:lnTo>
                <a:lnTo>
                  <a:pt x="0" y="4866132"/>
                </a:lnTo>
                <a:lnTo>
                  <a:pt x="9144000" y="4866132"/>
                </a:lnTo>
                <a:lnTo>
                  <a:pt x="9144000" y="0"/>
                </a:lnTo>
                <a:close/>
              </a:path>
            </a:pathLst>
          </a:custGeom>
          <a:solidFill>
            <a:srgbClr val="D2462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707542" y="3269360"/>
            <a:ext cx="769493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Language Modeling</a:t>
            </a:r>
            <a:endParaRPr sz="7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707542" y="5499912"/>
            <a:ext cx="45656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A40020"/>
                </a:solidFill>
                <a:latin typeface="Calibri"/>
                <a:ea typeface="Calibri"/>
                <a:cs typeface="Calibri"/>
                <a:sym typeface="Calibri"/>
              </a:rPr>
              <a:t>Estimating N-gram Probabilities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532282" y="40589"/>
            <a:ext cx="766000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 Likelihood Estimation or MLE.</a:t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532282" y="1326616"/>
            <a:ext cx="820928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1104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intuitive way to estimate probabilities is called </a:t>
            </a:r>
            <a:r>
              <a:rPr b="1"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  likelihood estimation or MLE</a:t>
            </a: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7019" lvl="0" marL="299085" marR="104139" rtl="0" algn="l">
              <a:lnSpc>
                <a:spcPct val="15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get maximum likelihood estimation the MLE estimate for the  parameters of an n-gram model by getting counts from a corpus, and  normalizing the counts so that they lie between 0 and 1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7019" lvl="0" marL="299085" marR="5080" rtl="0" algn="l">
              <a:lnSpc>
                <a:spcPct val="150000"/>
              </a:lnSpc>
              <a:spcBef>
                <a:spcPts val="19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example, to compute a particular bigram probability of a word wn  given a previous word wn−1, we’ll compute the count of the bigram  C(wn−1wn) and normalize by the sum of all the bigrams that share the  same first word wn−1: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4888" y="5698209"/>
            <a:ext cx="4141148" cy="100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532282" y="589915"/>
            <a:ext cx="59143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Quattrocento Sans"/>
                <a:ea typeface="Quattrocento Sans"/>
                <a:cs typeface="Quattrocento Sans"/>
                <a:sym typeface="Quattrocento Sans"/>
              </a:rPr>
              <a:t>Estimating bigram probabilities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707542" y="1930654"/>
            <a:ext cx="28575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The Maximum Likelihood Estimate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2645414" y="3384497"/>
            <a:ext cx="104139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820000" y="3059134"/>
            <a:ext cx="15684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	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3378065" y="3384497"/>
            <a:ext cx="3835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3723850" y="2755372"/>
            <a:ext cx="344551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aseline="-25000" lang="en-US" sz="5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3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-25000"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6285966" y="3761992"/>
            <a:ext cx="38290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4698719" y="3436621"/>
            <a:ext cx="214820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	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4391033" y="3436539"/>
            <a:ext cx="2757170" cy="0"/>
          </a:xfrm>
          <a:custGeom>
            <a:rect b="b" l="l" r="r" t="t"/>
            <a:pathLst>
              <a:path extrusionOk="0" h="120000" w="2757170">
                <a:moveTo>
                  <a:pt x="0" y="0"/>
                </a:moveTo>
                <a:lnTo>
                  <a:pt x="0" y="0"/>
                </a:lnTo>
                <a:lnTo>
                  <a:pt x="2756797" y="0"/>
                </a:lnTo>
              </a:path>
            </a:pathLst>
          </a:custGeom>
          <a:noFill/>
          <a:ln cap="flat" cmpd="sng" w="17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3002133" y="5213297"/>
            <a:ext cx="104139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2176625" y="4887934"/>
            <a:ext cx="156972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	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3735812" y="5213297"/>
            <a:ext cx="3835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4082662" y="4584172"/>
            <a:ext cx="260159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aseline="-25000" lang="en-US" sz="5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3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-25000"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5804028" y="5590792"/>
            <a:ext cx="3860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5058622" y="5265421"/>
            <a:ext cx="130302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	</a:t>
            </a:r>
            <a:r>
              <a:rPr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4749917" y="5265339"/>
            <a:ext cx="1913255" cy="0"/>
          </a:xfrm>
          <a:custGeom>
            <a:rect b="b" l="l" r="r" t="t"/>
            <a:pathLst>
              <a:path extrusionOk="0" h="120000" w="1913254">
                <a:moveTo>
                  <a:pt x="0" y="0"/>
                </a:moveTo>
                <a:lnTo>
                  <a:pt x="0" y="0"/>
                </a:lnTo>
                <a:lnTo>
                  <a:pt x="1912964" y="0"/>
                </a:lnTo>
              </a:path>
            </a:pathLst>
          </a:custGeom>
          <a:noFill/>
          <a:ln cap="flat" cmpd="sng" w="17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532282" y="588390"/>
            <a:ext cx="77628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Language Modeling</a:t>
            </a:r>
            <a:endParaRPr/>
          </a:p>
        </p:txBody>
      </p:sp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22" y="1858874"/>
            <a:ext cx="8560918" cy="369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1450594" y="1133602"/>
            <a:ext cx="22866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Quattrocento Sans"/>
                <a:ea typeface="Quattrocento Sans"/>
                <a:cs typeface="Quattrocento Sans"/>
                <a:sym typeface="Quattrocento Sans"/>
              </a:rPr>
              <a:t>An example</a:t>
            </a: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3660775" y="2005710"/>
            <a:ext cx="229679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&lt;s&gt; I am Sam &lt;/s&gt;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3660775" y="3115183"/>
            <a:ext cx="52260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&lt;s&gt; I do not like green eggs and ham &lt;/s&gt;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13" y="3996880"/>
            <a:ext cx="8504972" cy="111601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1"/>
          <p:cNvSpPr txBox="1"/>
          <p:nvPr/>
        </p:nvSpPr>
        <p:spPr>
          <a:xfrm>
            <a:off x="816436" y="2811827"/>
            <a:ext cx="8382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199562" y="2568701"/>
            <a:ext cx="1179195" cy="46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	</a:t>
            </a:r>
            <a:r>
              <a:rPr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i="1"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1364688" y="2811827"/>
            <a:ext cx="2927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1617458" y="2501644"/>
            <a:ext cx="4365625" cy="46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aseline="-25000" lang="en-US" sz="42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30000" i="1" lang="en-US" sz="4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30000" lang="en-US" sz="4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aseline="30000" i="1" lang="en-US" sz="4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i="1" lang="en-US" sz="2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lang="en-US" sz="24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2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lang="en-US" sz="4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aseline="30000" i="1" lang="en-US" sz="4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i="1" lang="en-US" sz="2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aseline="30000" lang="en-US" sz="42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1"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&lt;s&gt; Sam I am &lt;/s&gt;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2910194" y="3093910"/>
            <a:ext cx="295275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2353178" y="2850777"/>
            <a:ext cx="980440" cy="46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	</a:t>
            </a:r>
            <a:r>
              <a:rPr lang="en-US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2125703" y="2853925"/>
            <a:ext cx="1430020" cy="0"/>
          </a:xfrm>
          <a:custGeom>
            <a:rect b="b" l="l" r="r" t="t"/>
            <a:pathLst>
              <a:path extrusionOk="0" h="120000" w="1430020">
                <a:moveTo>
                  <a:pt x="0" y="0"/>
                </a:moveTo>
                <a:lnTo>
                  <a:pt x="0" y="0"/>
                </a:lnTo>
                <a:lnTo>
                  <a:pt x="1429491" y="0"/>
                </a:lnTo>
              </a:path>
            </a:pathLst>
          </a:custGeom>
          <a:noFill/>
          <a:ln cap="flat" cmpd="sng" w="13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314655" y="5443524"/>
            <a:ext cx="8369934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estimates the n-gram probability by dividing the observed frequency of a  particular sequence by the observed frequency of a prefix.This ratio is called  a relative frequency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383540" y="79628"/>
            <a:ext cx="6414135" cy="100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Quattrocento Sans"/>
                <a:ea typeface="Quattrocento Sans"/>
                <a:cs typeface="Quattrocento Sans"/>
                <a:sym typeface="Quattrocento Sans"/>
              </a:rPr>
              <a:t>More examples:</a:t>
            </a:r>
            <a:endParaRPr sz="3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latin typeface="Quattrocento Sans"/>
                <a:ea typeface="Quattrocento Sans"/>
                <a:cs typeface="Quattrocento Sans"/>
                <a:sym typeface="Quattrocento Sans"/>
              </a:rPr>
              <a:t>Berkeley Restaurant Project sentences</a:t>
            </a:r>
            <a:endParaRPr sz="3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764540" y="2602229"/>
            <a:ext cx="5192395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0099"/>
                </a:solidFill>
                <a:latin typeface="Calibri"/>
                <a:ea typeface="Calibri"/>
                <a:cs typeface="Calibri"/>
                <a:sym typeface="Calibri"/>
              </a:rPr>
              <a:t>can you tell me about any good cantonese restaurants close by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640204" rtl="0" algn="l">
              <a:lnSpc>
                <a:spcPct val="22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0099"/>
                </a:solidFill>
                <a:latin typeface="Calibri"/>
                <a:ea typeface="Calibri"/>
                <a:cs typeface="Calibri"/>
                <a:sym typeface="Calibri"/>
              </a:rPr>
              <a:t>mid priced thai food is what i’m looking for  tell me about chez panisse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0099"/>
                </a:solidFill>
                <a:latin typeface="Calibri"/>
                <a:ea typeface="Calibri"/>
                <a:cs typeface="Calibri"/>
                <a:sym typeface="Calibri"/>
              </a:rPr>
              <a:t>can you give me a listing of the kinds of food that are available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557655" rtl="0" algn="l">
              <a:lnSpc>
                <a:spcPct val="22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0099"/>
                </a:solidFill>
                <a:latin typeface="Calibri"/>
                <a:ea typeface="Calibri"/>
                <a:cs typeface="Calibri"/>
                <a:sym typeface="Calibri"/>
              </a:rPr>
              <a:t>i’m looking for a good place to eat breakfast  when is caffe venezia open during the day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/>
        </p:nvSpPr>
        <p:spPr>
          <a:xfrm>
            <a:off x="64312" y="1307719"/>
            <a:ext cx="79952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Bigram counts f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 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eig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 o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 th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ds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(out o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 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 =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446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r>
              <a:rPr baseline="30000" lang="en-US" sz="5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the Berkeley Restaurant Project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89712" y="1928241"/>
            <a:ext cx="444944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E7E7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corpus of 9332 sentences. Zero counts are in blue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04" y="2758214"/>
            <a:ext cx="8567475" cy="301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532282" y="589915"/>
            <a:ext cx="47345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Quattrocento Sans"/>
                <a:ea typeface="Quattrocento Sans"/>
                <a:cs typeface="Quattrocento Sans"/>
                <a:sym typeface="Quattrocento Sans"/>
              </a:rPr>
              <a:t>Raw bigram probabilities</a:t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707542" y="1947418"/>
            <a:ext cx="245872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Normalize by unigrams: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707542" y="3418459"/>
            <a:ext cx="73088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338" y="3525102"/>
            <a:ext cx="6920523" cy="24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372" y="2499360"/>
            <a:ext cx="8221979" cy="65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532282" y="40589"/>
            <a:ext cx="560324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Quattrocento Sans"/>
                <a:ea typeface="Quattrocento Sans"/>
                <a:cs typeface="Quattrocento Sans"/>
                <a:sym typeface="Quattrocento Sans"/>
              </a:rPr>
              <a:t>Bigram estimates of sentence  probabilities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1374394" y="1613661"/>
            <a:ext cx="4177029" cy="4159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6223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P(&lt;s&gt; I want english food &lt;/s&gt;) =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P(I|&lt;s&gt;)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	P(want|I)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	P(english|want)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60960" rtl="0" algn="r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	P(food|english)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	P(&lt;/s&gt;|food)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0855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	.000031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532282" y="589915"/>
            <a:ext cx="50412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Quattrocento Sans"/>
                <a:ea typeface="Quattrocento Sans"/>
                <a:cs typeface="Quattrocento Sans"/>
                <a:sym typeface="Quattrocento Sans"/>
              </a:rPr>
              <a:t>What kinds of knowledge?</a:t>
            </a:r>
            <a:endParaRPr/>
          </a:p>
        </p:txBody>
      </p:sp>
      <p:sp>
        <p:nvSpPr>
          <p:cNvPr id="341" name="Google Shape;341;p36"/>
          <p:cNvSpPr txBox="1"/>
          <p:nvPr/>
        </p:nvSpPr>
        <p:spPr>
          <a:xfrm>
            <a:off x="707542" y="1839214"/>
            <a:ext cx="3119755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P(english|want)	= .0011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6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P(chinese|want) =	.0065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665480" rtl="0" algn="l">
              <a:lnSpc>
                <a:spcPct val="17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P(to|want) = .66  P(eat | to) = .28  P(food | to) = 0  P(want | spend) = 0  P (i | &lt;s&gt;) = .25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/>
        </p:nvSpPr>
        <p:spPr>
          <a:xfrm>
            <a:off x="304901" y="659637"/>
            <a:ext cx="71602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bigrams in our tongue twister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467" y="1915667"/>
            <a:ext cx="6187669" cy="60128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 txBox="1"/>
          <p:nvPr/>
        </p:nvSpPr>
        <p:spPr>
          <a:xfrm>
            <a:off x="745337" y="2592070"/>
            <a:ext cx="43180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conditional probability of “Piper” given  “Peter”: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49" name="Google Shape;34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" y="3670934"/>
            <a:ext cx="26871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6874" y="4431152"/>
            <a:ext cx="2047875" cy="36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8789" y="2718435"/>
            <a:ext cx="2572108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782" y="1181100"/>
            <a:ext cx="83636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6652" y="2211470"/>
            <a:ext cx="6809515" cy="339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type="title"/>
          </p:nvPr>
        </p:nvSpPr>
        <p:spPr>
          <a:xfrm>
            <a:off x="532282" y="589915"/>
            <a:ext cx="28441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Quattrocento Sans"/>
                <a:ea typeface="Quattrocento Sans"/>
                <a:cs typeface="Quattrocento Sans"/>
                <a:sym typeface="Quattrocento Sans"/>
              </a:rPr>
              <a:t>Practical Issues</a:t>
            </a:r>
            <a:endParaRPr/>
          </a:p>
        </p:txBody>
      </p:sp>
      <p:sp>
        <p:nvSpPr>
          <p:cNvPr id="363" name="Google Shape;363;p39"/>
          <p:cNvSpPr txBox="1"/>
          <p:nvPr/>
        </p:nvSpPr>
        <p:spPr>
          <a:xfrm>
            <a:off x="317039" y="1833118"/>
            <a:ext cx="8613775" cy="329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02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everything in log space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1088390" marR="0" rtl="0" algn="l">
              <a:lnSpc>
                <a:spcPct val="10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underflow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1088390" marR="0" rtl="0" algn="l">
              <a:lnSpc>
                <a:spcPct val="100000"/>
              </a:lnSpc>
              <a:spcBef>
                <a:spcPts val="23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(also adding is faster than multiplying)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log(</a:t>
            </a:r>
            <a:r>
              <a:rPr i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3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i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i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3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i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3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</a:t>
            </a:r>
            <a:r>
              <a:rPr i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3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</a:t>
            </a:r>
            <a:r>
              <a:rPr i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3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i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3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i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3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-25000"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08532"/>
            <a:ext cx="7037832" cy="533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type="title"/>
          </p:nvPr>
        </p:nvSpPr>
        <p:spPr>
          <a:xfrm>
            <a:off x="532282" y="588390"/>
            <a:ext cx="62865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language model?</a:t>
            </a:r>
            <a:endParaRPr/>
          </a:p>
        </p:txBody>
      </p:sp>
      <p:sp>
        <p:nvSpPr>
          <p:cNvPr id="64" name="Google Shape;64;p4"/>
          <p:cNvSpPr txBox="1"/>
          <p:nvPr/>
        </p:nvSpPr>
        <p:spPr>
          <a:xfrm>
            <a:off x="494182" y="1328292"/>
            <a:ext cx="7477125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93700" marR="30353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Probability distributions over sentences (i.e., word  sequences ) : </a:t>
            </a: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P(W) = P(</a:t>
            </a:r>
            <a:r>
              <a:rPr lang="en-US" sz="2400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2625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𝟏</a:t>
            </a:r>
            <a:r>
              <a:rPr lang="en-US" sz="2400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2625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400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2625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r>
              <a:rPr lang="en-US" sz="2400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2625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𝟒 </a:t>
            </a:r>
            <a:r>
              <a:rPr lang="en-US" sz="2400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… 𝒘</a:t>
            </a:r>
            <a:r>
              <a:rPr baseline="-25000" lang="en-US" sz="2625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𝒌</a:t>
            </a: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None/>
            </a:pPr>
            <a:r>
              <a:t/>
            </a:r>
            <a:endParaRPr sz="3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Can use them to </a:t>
            </a:r>
            <a:r>
              <a:rPr lang="en-US" sz="2400">
                <a:solidFill>
                  <a:srgbClr val="1F4E79"/>
                </a:solidFill>
                <a:latin typeface="Georgia"/>
                <a:ea typeface="Georgia"/>
                <a:cs typeface="Georgia"/>
                <a:sym typeface="Georgia"/>
              </a:rPr>
              <a:t>generate </a:t>
            </a:r>
            <a:r>
              <a:rPr lang="en-US" sz="24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strings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None/>
            </a:pPr>
            <a:r>
              <a:t/>
            </a:r>
            <a:endParaRPr sz="3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988060" lvl="0" marL="103822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P(</a:t>
            </a:r>
            <a:r>
              <a:rPr lang="en-US" sz="2400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2625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𝒌  </a:t>
            </a:r>
            <a:r>
              <a:rPr lang="en-US" sz="2400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∣ 𝒘</a:t>
            </a:r>
            <a:r>
              <a:rPr baseline="-25000" lang="en-US" sz="2625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𝟐</a:t>
            </a:r>
            <a:r>
              <a:rPr lang="en-US" sz="2400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2625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𝟑</a:t>
            </a:r>
            <a:r>
              <a:rPr lang="en-US" sz="2400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𝒘</a:t>
            </a:r>
            <a:r>
              <a:rPr baseline="-25000" lang="en-US" sz="2625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𝟒 </a:t>
            </a:r>
            <a:r>
              <a:rPr lang="en-US" sz="2400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… 𝒘</a:t>
            </a:r>
            <a:r>
              <a:rPr baseline="-25000" lang="en-US" sz="2625">
                <a:solidFill>
                  <a:srgbClr val="C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𝒌−𝟏</a:t>
            </a:r>
            <a:r>
              <a:rPr b="1" lang="en-US" sz="24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None/>
            </a:pPr>
            <a:r>
              <a:t/>
            </a:r>
            <a:endParaRPr sz="3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F4E79"/>
                </a:solidFill>
                <a:latin typeface="Georgia"/>
                <a:ea typeface="Georgia"/>
                <a:cs typeface="Georgia"/>
                <a:sym typeface="Georgia"/>
              </a:rPr>
              <a:t>Rank </a:t>
            </a:r>
            <a:r>
              <a:rPr lang="en-US" sz="2400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possible sentences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None/>
            </a:pPr>
            <a:r>
              <a:t/>
            </a:r>
            <a:endParaRPr sz="3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2260" lvl="1" marL="809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P(“</a:t>
            </a:r>
            <a:r>
              <a:rPr b="0" i="0" lang="en-US" sz="2400" u="none" cap="none" strike="noStrike">
                <a:solidFill>
                  <a:srgbClr val="2D75B6"/>
                </a:solidFill>
                <a:latin typeface="Georgia"/>
                <a:ea typeface="Georgia"/>
                <a:cs typeface="Georgia"/>
                <a:sym typeface="Georgia"/>
              </a:rPr>
              <a:t>Today is Thursday</a:t>
            </a:r>
            <a:r>
              <a:rPr b="0" i="0" lang="en-US" sz="2400" u="none" cap="none" strike="noStrike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”) &gt; P(“</a:t>
            </a:r>
            <a:r>
              <a:rPr b="0" i="0" lang="en-US" sz="2400" u="none" cap="none" strike="noStrike">
                <a:solidFill>
                  <a:srgbClr val="2D75B6"/>
                </a:solidFill>
                <a:latin typeface="Georgia"/>
                <a:ea typeface="Georgia"/>
                <a:cs typeface="Georgia"/>
                <a:sym typeface="Georgia"/>
              </a:rPr>
              <a:t>Thursday Today is</a:t>
            </a:r>
            <a:r>
              <a:rPr b="0" i="0" lang="en-US" sz="2400" u="none" cap="none" strike="noStrike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”)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7E7E7E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2260" lvl="1" marL="809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P(“</a:t>
            </a:r>
            <a:r>
              <a:rPr b="0" i="0" lang="en-US" sz="2400" u="none" cap="none" strike="noStrike">
                <a:solidFill>
                  <a:srgbClr val="2D75B6"/>
                </a:solidFill>
                <a:latin typeface="Georgia"/>
                <a:ea typeface="Georgia"/>
                <a:cs typeface="Georgia"/>
                <a:sym typeface="Georgia"/>
              </a:rPr>
              <a:t>Today is Thursday</a:t>
            </a:r>
            <a:r>
              <a:rPr b="0" i="0" lang="en-US" sz="2400" u="none" cap="none" strike="noStrike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”) &gt; P(“</a:t>
            </a:r>
            <a:r>
              <a:rPr b="0" i="0" lang="en-US" sz="2400" u="none" cap="none" strike="noStrike">
                <a:solidFill>
                  <a:srgbClr val="2D75B6"/>
                </a:solidFill>
                <a:latin typeface="Georgia"/>
                <a:ea typeface="Georgia"/>
                <a:cs typeface="Georgia"/>
                <a:sym typeface="Georgia"/>
              </a:rPr>
              <a:t>Today is Sunny</a:t>
            </a:r>
            <a:r>
              <a:rPr b="0" i="0" lang="en-US" sz="2400" u="none" cap="none" strike="noStrike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rPr>
              <a:t>”)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32" y="1715414"/>
            <a:ext cx="7750447" cy="446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175" y="1066800"/>
            <a:ext cx="6914388" cy="502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855" y="1181100"/>
            <a:ext cx="6114288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444" y="547116"/>
            <a:ext cx="8011668" cy="585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412" y="287661"/>
            <a:ext cx="8108170" cy="611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76" y="605027"/>
            <a:ext cx="7600188" cy="5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19" y="931163"/>
            <a:ext cx="7886700" cy="591921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 txBox="1"/>
          <p:nvPr/>
        </p:nvSpPr>
        <p:spPr>
          <a:xfrm>
            <a:off x="3429000" y="4191000"/>
            <a:ext cx="533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The computer which was kept on the fifth floor got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crashed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(predicted)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75" y="1208532"/>
            <a:ext cx="7219188" cy="5282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55"/>
          <p:cNvGrpSpPr/>
          <p:nvPr/>
        </p:nvGrpSpPr>
        <p:grpSpPr>
          <a:xfrm>
            <a:off x="0" y="1208532"/>
            <a:ext cx="9061703" cy="5649464"/>
            <a:chOff x="0" y="1208532"/>
            <a:chExt cx="9061703" cy="5649464"/>
          </a:xfrm>
        </p:grpSpPr>
        <p:pic>
          <p:nvPicPr>
            <p:cNvPr id="415" name="Google Shape;415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453002"/>
              <a:ext cx="5216652" cy="24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47515" y="1208532"/>
              <a:ext cx="5314188" cy="37048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532282" y="588390"/>
            <a:ext cx="59404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Uses of Language Models</a:t>
            </a:r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532282" y="1286379"/>
            <a:ext cx="8204200" cy="540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Speech recognition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98500" marR="0" rtl="0" algn="l">
              <a:lnSpc>
                <a:spcPct val="114166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“I ate a cherry” is a more likely sentence than “Eye eight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698500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uh Jerry”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OCR &amp; Handwriting recognition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98500" marR="1033780" rtl="0" algn="l">
              <a:lnSpc>
                <a:spcPct val="107916"/>
              </a:lnSpc>
              <a:spcBef>
                <a:spcPts val="9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probable sentences are more likely correct  readings.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Machine translation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likely sentences are probably better translations.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Generation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98500" marR="1460500" rtl="0" algn="l">
              <a:lnSpc>
                <a:spcPct val="107916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likely sentences are probably better NL  generations.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AF5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AF50"/>
                </a:solidFill>
                <a:latin typeface="Georgia"/>
                <a:ea typeface="Georgia"/>
                <a:cs typeface="Georgia"/>
                <a:sym typeface="Georgia"/>
              </a:rPr>
              <a:t>Context sensitive spelling correction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“Their are problems wit this sentence.”</a:t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532282" y="588390"/>
            <a:ext cx="6902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 applications</a:t>
            </a:r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688340" y="1485646"/>
            <a:ext cx="62128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833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Context-sensitive spelling correction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8329421" y="6431381"/>
            <a:ext cx="1079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666999"/>
            <a:ext cx="5079491" cy="345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532282" y="571627"/>
            <a:ext cx="55257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Real Word Spelling Errors</a:t>
            </a:r>
            <a:endParaRPr/>
          </a:p>
        </p:txBody>
      </p:sp>
      <p:pic>
        <p:nvPicPr>
          <p:cNvPr id="84" name="Google Shape;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585" y="1666841"/>
            <a:ext cx="7134948" cy="466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/>
        </p:nvSpPr>
        <p:spPr>
          <a:xfrm>
            <a:off x="532282" y="588390"/>
            <a:ext cx="6902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Language model applications</a:t>
            </a:r>
            <a:endParaRPr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551484" y="1396364"/>
            <a:ext cx="206883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Autocomplete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8329421" y="6431381"/>
            <a:ext cx="1079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2" name="Google Shape;92;p8"/>
          <p:cNvGrpSpPr/>
          <p:nvPr/>
        </p:nvGrpSpPr>
        <p:grpSpPr>
          <a:xfrm>
            <a:off x="472440" y="1897379"/>
            <a:ext cx="8365235" cy="4606674"/>
            <a:chOff x="472440" y="1897379"/>
            <a:chExt cx="8365235" cy="4606674"/>
          </a:xfrm>
        </p:grpSpPr>
        <p:pic>
          <p:nvPicPr>
            <p:cNvPr id="93" name="Google Shape;9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20012" y="2063495"/>
              <a:ext cx="5762280" cy="4440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2440" y="1897379"/>
              <a:ext cx="8365235" cy="12207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532282" y="588390"/>
            <a:ext cx="69024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model applications</a:t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569468" y="1374115"/>
            <a:ext cx="644969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58519" lvl="0" marL="870585" marR="50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Language generation : </a:t>
            </a:r>
            <a:r>
              <a:rPr b="1" lang="en-US" sz="2000">
                <a:solidFill>
                  <a:srgbClr val="0462C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2000" u="sng">
                <a:solidFill>
                  <a:srgbClr val="0462C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https://pdos.csail.mit.edu/archive/scigen/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8329421" y="6431381"/>
            <a:ext cx="1079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1579" y="2851750"/>
            <a:ext cx="5381470" cy="386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2023-08-11T08:12:05Z</dcterms:created>
  <dc:creator>Lenovo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2023-08-11T00:00:00Z</vt:filetime>
  </property>
</Properties>
</file>