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3460750" cx="4610100"/>
  <p:notesSz cx="4610100" cy="3460750"/>
  <p:embeddedFontLst>
    <p:embeddedFont>
      <p:font typeface="Tahoma"/>
      <p:regular r:id="rId75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77" roundtripDataSignature="AMtx7mg4hZcY5HBczzzjqCNOyE7zP3SO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Tahoma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customschemas.google.com/relationships/presentationmetadata" Target="metadata"/><Relationship Id="rId32" Type="http://schemas.openxmlformats.org/officeDocument/2006/relationships/slide" Target="slides/slide27.xml"/><Relationship Id="rId76" Type="http://schemas.openxmlformats.org/officeDocument/2006/relationships/font" Target="fonts/Tahoma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5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5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5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5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5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5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6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6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6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6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6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6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6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6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6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6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6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6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6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6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6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6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6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6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7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7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7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7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7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7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7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7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7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6"/>
          <p:cNvSpPr/>
          <p:nvPr/>
        </p:nvSpPr>
        <p:spPr>
          <a:xfrm>
            <a:off x="3095396" y="3262426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76"/>
          <p:cNvSpPr/>
          <p:nvPr/>
        </p:nvSpPr>
        <p:spPr>
          <a:xfrm>
            <a:off x="3015781" y="3258464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6"/>
          <p:cNvSpPr/>
          <p:nvPr/>
        </p:nvSpPr>
        <p:spPr>
          <a:xfrm>
            <a:off x="3193582" y="3258464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76"/>
          <p:cNvSpPr/>
          <p:nvPr/>
        </p:nvSpPr>
        <p:spPr>
          <a:xfrm>
            <a:off x="3344659" y="3252114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extrusionOk="0" h="50800" w="64135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extrusionOk="0" h="50800" w="64135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6"/>
          <p:cNvSpPr/>
          <p:nvPr/>
        </p:nvSpPr>
        <p:spPr>
          <a:xfrm>
            <a:off x="3281490" y="3258464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76"/>
          <p:cNvSpPr/>
          <p:nvPr/>
        </p:nvSpPr>
        <p:spPr>
          <a:xfrm>
            <a:off x="3636112" y="3264814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6"/>
          <p:cNvSpPr/>
          <p:nvPr/>
        </p:nvSpPr>
        <p:spPr>
          <a:xfrm>
            <a:off x="3547212" y="3258464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6"/>
          <p:cNvSpPr/>
          <p:nvPr/>
        </p:nvSpPr>
        <p:spPr>
          <a:xfrm>
            <a:off x="3623412" y="3252113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6"/>
          <p:cNvSpPr/>
          <p:nvPr/>
        </p:nvSpPr>
        <p:spPr>
          <a:xfrm>
            <a:off x="3889122" y="3252113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6"/>
          <p:cNvSpPr/>
          <p:nvPr/>
        </p:nvSpPr>
        <p:spPr>
          <a:xfrm>
            <a:off x="3812922" y="3258464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6"/>
          <p:cNvSpPr/>
          <p:nvPr/>
        </p:nvSpPr>
        <p:spPr>
          <a:xfrm>
            <a:off x="3889122" y="3290214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6"/>
          <p:cNvSpPr/>
          <p:nvPr/>
        </p:nvSpPr>
        <p:spPr>
          <a:xfrm>
            <a:off x="4154831" y="3252113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6"/>
          <p:cNvSpPr/>
          <p:nvPr/>
        </p:nvSpPr>
        <p:spPr>
          <a:xfrm>
            <a:off x="4451033" y="3282594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76"/>
          <p:cNvSpPr/>
          <p:nvPr/>
        </p:nvSpPr>
        <p:spPr>
          <a:xfrm>
            <a:off x="4423971" y="3256093"/>
            <a:ext cx="30480" cy="30480"/>
          </a:xfrm>
          <a:custGeom>
            <a:rect b="b" l="l" r="r" t="t"/>
            <a:pathLst>
              <a:path extrusionOk="0" h="30479" w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6"/>
          <p:cNvSpPr/>
          <p:nvPr/>
        </p:nvSpPr>
        <p:spPr>
          <a:xfrm>
            <a:off x="4329113" y="3252114"/>
            <a:ext cx="233679" cy="50800"/>
          </a:xfrm>
          <a:custGeom>
            <a:rect b="b" l="l" r="r" t="t"/>
            <a:pathLst>
              <a:path extrusionOk="0" h="50800" w="233679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extrusionOk="0" h="50800" w="233679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extrusionOk="0" h="50800" w="233679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extrusionOk="0" h="50800" w="233679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6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6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18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7"/>
          <p:cNvSpPr txBox="1"/>
          <p:nvPr>
            <p:ph type="ctr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7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7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7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7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18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8"/>
          <p:cNvSpPr txBox="1"/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8"/>
          <p:cNvSpPr txBox="1"/>
          <p:nvPr>
            <p:ph idx="1" type="body"/>
          </p:nvPr>
        </p:nvSpPr>
        <p:spPr>
          <a:xfrm>
            <a:off x="100444" y="651989"/>
            <a:ext cx="2986405" cy="979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8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8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/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9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9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 txBox="1"/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0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0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0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0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0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18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5"/>
          <p:cNvSpPr/>
          <p:nvPr/>
        </p:nvSpPr>
        <p:spPr>
          <a:xfrm>
            <a:off x="3095396" y="3262426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75"/>
          <p:cNvSpPr/>
          <p:nvPr/>
        </p:nvSpPr>
        <p:spPr>
          <a:xfrm>
            <a:off x="3015781" y="3258464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75"/>
          <p:cNvSpPr/>
          <p:nvPr/>
        </p:nvSpPr>
        <p:spPr>
          <a:xfrm>
            <a:off x="3193582" y="3258464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75"/>
          <p:cNvSpPr/>
          <p:nvPr/>
        </p:nvSpPr>
        <p:spPr>
          <a:xfrm>
            <a:off x="3344659" y="3252114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extrusionOk="0" h="50800" w="64135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extrusionOk="0" h="50800" w="64135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75"/>
          <p:cNvSpPr/>
          <p:nvPr/>
        </p:nvSpPr>
        <p:spPr>
          <a:xfrm>
            <a:off x="3281490" y="3258464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5"/>
          <p:cNvSpPr/>
          <p:nvPr/>
        </p:nvSpPr>
        <p:spPr>
          <a:xfrm>
            <a:off x="3636112" y="3264814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75"/>
          <p:cNvSpPr/>
          <p:nvPr/>
        </p:nvSpPr>
        <p:spPr>
          <a:xfrm>
            <a:off x="3547212" y="3258464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75"/>
          <p:cNvSpPr/>
          <p:nvPr/>
        </p:nvSpPr>
        <p:spPr>
          <a:xfrm>
            <a:off x="3623412" y="3252113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5"/>
          <p:cNvSpPr/>
          <p:nvPr/>
        </p:nvSpPr>
        <p:spPr>
          <a:xfrm>
            <a:off x="3889122" y="3252113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75"/>
          <p:cNvSpPr/>
          <p:nvPr/>
        </p:nvSpPr>
        <p:spPr>
          <a:xfrm>
            <a:off x="3812922" y="3258464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5"/>
          <p:cNvSpPr/>
          <p:nvPr/>
        </p:nvSpPr>
        <p:spPr>
          <a:xfrm>
            <a:off x="3889122" y="3290214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75"/>
          <p:cNvSpPr/>
          <p:nvPr/>
        </p:nvSpPr>
        <p:spPr>
          <a:xfrm>
            <a:off x="4154831" y="3252113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5"/>
          <p:cNvSpPr/>
          <p:nvPr/>
        </p:nvSpPr>
        <p:spPr>
          <a:xfrm>
            <a:off x="4451033" y="3282594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75"/>
          <p:cNvSpPr/>
          <p:nvPr/>
        </p:nvSpPr>
        <p:spPr>
          <a:xfrm>
            <a:off x="4423971" y="3256093"/>
            <a:ext cx="30480" cy="30480"/>
          </a:xfrm>
          <a:custGeom>
            <a:rect b="b" l="l" r="r" t="t"/>
            <a:pathLst>
              <a:path extrusionOk="0" h="30479" w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75"/>
          <p:cNvSpPr/>
          <p:nvPr/>
        </p:nvSpPr>
        <p:spPr>
          <a:xfrm>
            <a:off x="4329113" y="3252114"/>
            <a:ext cx="233679" cy="50800"/>
          </a:xfrm>
          <a:custGeom>
            <a:rect b="b" l="l" r="r" t="t"/>
            <a:pathLst>
              <a:path extrusionOk="0" h="50800" w="233679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extrusionOk="0" h="50800" w="233679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extrusionOk="0" h="50800" w="233679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extrusionOk="0" h="50800" w="233679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75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5"/>
          <p:cNvSpPr txBox="1"/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75"/>
          <p:cNvSpPr txBox="1"/>
          <p:nvPr>
            <p:ph idx="1" type="body"/>
          </p:nvPr>
        </p:nvSpPr>
        <p:spPr>
          <a:xfrm>
            <a:off x="100444" y="651989"/>
            <a:ext cx="2986405" cy="979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5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7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5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1" sz="6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1" sz="6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1" sz="6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1" sz="6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1" sz="6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1" sz="6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1" sz="6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1" sz="6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1" sz="600" u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18</a:t>
            </a:r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slide" Target="/ppt/slides/slide3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slide" Target="/ppt/slides/slide1.xml"/><Relationship Id="rId5" Type="http://schemas.openxmlformats.org/officeDocument/2006/relationships/image" Target="../media/image14.png"/><Relationship Id="rId6" Type="http://schemas.openxmlformats.org/officeDocument/2006/relationships/image" Target="../media/image55.png"/><Relationship Id="rId7" Type="http://schemas.openxmlformats.org/officeDocument/2006/relationships/image" Target="../media/image21.png"/><Relationship Id="rId8" Type="http://schemas.openxmlformats.org/officeDocument/2006/relationships/image" Target="../media/image5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slide" Target="/ppt/slides/slide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0" Type="http://schemas.openxmlformats.org/officeDocument/2006/relationships/slide" Target="/ppt/slides/slide1.xml"/><Relationship Id="rId9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81.png"/><Relationship Id="rId7" Type="http://schemas.openxmlformats.org/officeDocument/2006/relationships/image" Target="../media/image13.png"/><Relationship Id="rId8" Type="http://schemas.openxmlformats.org/officeDocument/2006/relationships/image" Target="../media/image6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slide" Target="/ppt/slides/slide1.xml"/><Relationship Id="rId5" Type="http://schemas.openxmlformats.org/officeDocument/2006/relationships/image" Target="../media/image14.png"/><Relationship Id="rId6" Type="http://schemas.openxmlformats.org/officeDocument/2006/relationships/image" Target="../media/image120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1.png"/><Relationship Id="rId10" Type="http://schemas.openxmlformats.org/officeDocument/2006/relationships/image" Target="../media/image1.png"/><Relationship Id="rId13" Type="http://schemas.openxmlformats.org/officeDocument/2006/relationships/slide" Target="/ppt/slides/slide1.xml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15.png"/><Relationship Id="rId7" Type="http://schemas.openxmlformats.org/officeDocument/2006/relationships/image" Target="../media/image68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.xml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80.png"/><Relationship Id="rId5" Type="http://schemas.openxmlformats.org/officeDocument/2006/relationships/image" Target="../media/image14.png"/><Relationship Id="rId6" Type="http://schemas.openxmlformats.org/officeDocument/2006/relationships/image" Target="../media/image117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85.png"/><Relationship Id="rId7" Type="http://schemas.openxmlformats.org/officeDocument/2006/relationships/image" Target="../media/image21.png"/><Relationship Id="rId8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85.png"/><Relationship Id="rId7" Type="http://schemas.openxmlformats.org/officeDocument/2006/relationships/image" Target="../media/image21.png"/><Relationship Id="rId8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92.png"/><Relationship Id="rId12" Type="http://schemas.openxmlformats.org/officeDocument/2006/relationships/slide" Target="/ppt/slides/slide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85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7.jpg"/><Relationship Id="rId8" Type="http://schemas.openxmlformats.org/officeDocument/2006/relationships/slide" Target="/ppt/slides/slide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96.png"/><Relationship Id="rId7" Type="http://schemas.openxmlformats.org/officeDocument/2006/relationships/slide" Target="/ppt/slides/slide1.xm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9.png"/><Relationship Id="rId5" Type="http://schemas.openxmlformats.org/officeDocument/2006/relationships/image" Target="../media/image14.png"/><Relationship Id="rId6" Type="http://schemas.openxmlformats.org/officeDocument/2006/relationships/image" Target="../media/image96.png"/><Relationship Id="rId7" Type="http://schemas.openxmlformats.org/officeDocument/2006/relationships/image" Target="../media/image94.png"/><Relationship Id="rId8" Type="http://schemas.openxmlformats.org/officeDocument/2006/relationships/image" Target="../media/image100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9.png"/><Relationship Id="rId5" Type="http://schemas.openxmlformats.org/officeDocument/2006/relationships/image" Target="../media/image14.png"/><Relationship Id="rId6" Type="http://schemas.openxmlformats.org/officeDocument/2006/relationships/image" Target="../media/image96.png"/><Relationship Id="rId7" Type="http://schemas.openxmlformats.org/officeDocument/2006/relationships/image" Target="../media/image94.png"/><Relationship Id="rId8" Type="http://schemas.openxmlformats.org/officeDocument/2006/relationships/image" Target="../media/image100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9.png"/><Relationship Id="rId5" Type="http://schemas.openxmlformats.org/officeDocument/2006/relationships/image" Target="../media/image14.png"/><Relationship Id="rId6" Type="http://schemas.openxmlformats.org/officeDocument/2006/relationships/image" Target="../media/image96.png"/><Relationship Id="rId7" Type="http://schemas.openxmlformats.org/officeDocument/2006/relationships/image" Target="../media/image94.png"/><Relationship Id="rId8" Type="http://schemas.openxmlformats.org/officeDocument/2006/relationships/image" Target="../media/image100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9.png"/><Relationship Id="rId5" Type="http://schemas.openxmlformats.org/officeDocument/2006/relationships/image" Target="../media/image14.png"/><Relationship Id="rId6" Type="http://schemas.openxmlformats.org/officeDocument/2006/relationships/image" Target="../media/image96.png"/><Relationship Id="rId7" Type="http://schemas.openxmlformats.org/officeDocument/2006/relationships/image" Target="../media/image94.png"/><Relationship Id="rId8" Type="http://schemas.openxmlformats.org/officeDocument/2006/relationships/image" Target="../media/image100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78.png"/><Relationship Id="rId13" Type="http://schemas.openxmlformats.org/officeDocument/2006/relationships/slide" Target="/ppt/slides/slide1.xml"/><Relationship Id="rId12" Type="http://schemas.openxmlformats.org/officeDocument/2006/relationships/image" Target="../media/image1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9.png"/><Relationship Id="rId5" Type="http://schemas.openxmlformats.org/officeDocument/2006/relationships/image" Target="../media/image14.png"/><Relationship Id="rId6" Type="http://schemas.openxmlformats.org/officeDocument/2006/relationships/image" Target="../media/image96.png"/><Relationship Id="rId7" Type="http://schemas.openxmlformats.org/officeDocument/2006/relationships/image" Target="../media/image94.png"/><Relationship Id="rId8" Type="http://schemas.openxmlformats.org/officeDocument/2006/relationships/image" Target="../media/image1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27.png"/><Relationship Id="rId7" Type="http://schemas.openxmlformats.org/officeDocument/2006/relationships/slide" Target="/ppt/slides/slide1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27.png"/><Relationship Id="rId7" Type="http://schemas.openxmlformats.org/officeDocument/2006/relationships/slide" Target="/ppt/slides/slide1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/ppt/slides/slide1.xml"/><Relationship Id="rId5" Type="http://schemas.openxmlformats.org/officeDocument/2006/relationships/image" Target="../media/image14.png"/><Relationship Id="rId6" Type="http://schemas.openxmlformats.org/officeDocument/2006/relationships/image" Target="../media/image127.png"/><Relationship Id="rId7" Type="http://schemas.openxmlformats.org/officeDocument/2006/relationships/image" Target="../media/image11.png"/><Relationship Id="rId8" Type="http://schemas.openxmlformats.org/officeDocument/2006/relationships/image" Target="../media/image1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/ppt/slides/slide1.xml"/><Relationship Id="rId5" Type="http://schemas.openxmlformats.org/officeDocument/2006/relationships/image" Target="../media/image14.png"/><Relationship Id="rId6" Type="http://schemas.openxmlformats.org/officeDocument/2006/relationships/image" Target="../media/image127.png"/><Relationship Id="rId7" Type="http://schemas.openxmlformats.org/officeDocument/2006/relationships/image" Target="../media/image11.png"/><Relationship Id="rId8" Type="http://schemas.openxmlformats.org/officeDocument/2006/relationships/image" Target="../media/image1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slide" Target="/ppt/slides/slide1.xml"/><Relationship Id="rId10" Type="http://schemas.openxmlformats.org/officeDocument/2006/relationships/image" Target="../media/image51.png"/><Relationship Id="rId9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41.png"/><Relationship Id="rId7" Type="http://schemas.openxmlformats.org/officeDocument/2006/relationships/image" Target="../media/image21.png"/><Relationship Id="rId8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34.png"/><Relationship Id="rId5" Type="http://schemas.openxmlformats.org/officeDocument/2006/relationships/image" Target="../media/image14.png"/><Relationship Id="rId6" Type="http://schemas.openxmlformats.org/officeDocument/2006/relationships/image" Target="../media/image127.png"/><Relationship Id="rId7" Type="http://schemas.openxmlformats.org/officeDocument/2006/relationships/image" Target="../media/image11.png"/><Relationship Id="rId8" Type="http://schemas.openxmlformats.org/officeDocument/2006/relationships/image" Target="../media/image1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6.jpg"/><Relationship Id="rId4" Type="http://schemas.openxmlformats.org/officeDocument/2006/relationships/slide" Target="/ppt/slides/slide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6.jpg"/><Relationship Id="rId4" Type="http://schemas.openxmlformats.org/officeDocument/2006/relationships/image" Target="../media/image11.png"/><Relationship Id="rId9" Type="http://schemas.openxmlformats.org/officeDocument/2006/relationships/slide" Target="/ppt/slides/slide1.xml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39.png"/><Relationship Id="rId8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slide" Target="/ppt/slides/slide69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slide" Target="/ppt/slides/slide33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41.png"/><Relationship Id="rId8" Type="http://schemas.openxmlformats.org/officeDocument/2006/relationships/slide" Target="/ppt/slides/slide33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41.png"/><Relationship Id="rId8" Type="http://schemas.openxmlformats.org/officeDocument/2006/relationships/slide" Target="/ppt/slides/slide33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41.png"/><Relationship Id="rId8" Type="http://schemas.openxmlformats.org/officeDocument/2006/relationships/slide" Target="/ppt/slides/slide33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41.png"/><Relationship Id="rId8" Type="http://schemas.openxmlformats.org/officeDocument/2006/relationships/slide" Target="/ppt/slides/slide33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slide" Target="/ppt/slides/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slide" Target="/ppt/slides/slide1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slide" Target="/ppt/slides/slide33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Relationship Id="rId4" Type="http://schemas.openxmlformats.org/officeDocument/2006/relationships/slide" Target="/ppt/slides/slide33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slide" Target="/ppt/slides/slide33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48.png"/><Relationship Id="rId7" Type="http://schemas.openxmlformats.org/officeDocument/2006/relationships/slide" Target="/ppt/slides/slide3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48.png"/><Relationship Id="rId7" Type="http://schemas.openxmlformats.org/officeDocument/2006/relationships/image" Target="../media/image11.png"/><Relationship Id="rId8" Type="http://schemas.openxmlformats.org/officeDocument/2006/relationships/slide" Target="/ppt/slides/slide33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0.jpg"/><Relationship Id="rId4" Type="http://schemas.openxmlformats.org/officeDocument/2006/relationships/slide" Target="/ppt/slides/slide33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68.png"/><Relationship Id="rId7" Type="http://schemas.openxmlformats.org/officeDocument/2006/relationships/image" Target="../media/image13.png"/><Relationship Id="rId8" Type="http://schemas.openxmlformats.org/officeDocument/2006/relationships/slide" Target="/ppt/slides/slide33.xml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9.png"/><Relationship Id="rId10" Type="http://schemas.openxmlformats.org/officeDocument/2006/relationships/image" Target="../media/image154.png"/><Relationship Id="rId13" Type="http://schemas.openxmlformats.org/officeDocument/2006/relationships/slide" Target="/ppt/slides/slide33.xml"/><Relationship Id="rId12" Type="http://schemas.openxmlformats.org/officeDocument/2006/relationships/image" Target="../media/image15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68.png"/><Relationship Id="rId7" Type="http://schemas.openxmlformats.org/officeDocument/2006/relationships/image" Target="../media/image13.png"/><Relationship Id="rId8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0.jpg"/><Relationship Id="rId4" Type="http://schemas.openxmlformats.org/officeDocument/2006/relationships/slide" Target="/ppt/slides/slide33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0.jpg"/><Relationship Id="rId4" Type="http://schemas.openxmlformats.org/officeDocument/2006/relationships/image" Target="../media/image1.png"/><Relationship Id="rId5" Type="http://schemas.openxmlformats.org/officeDocument/2006/relationships/image" Target="../media/image157.png"/><Relationship Id="rId6" Type="http://schemas.openxmlformats.org/officeDocument/2006/relationships/slide" Target="/ppt/slides/slide3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slide" Target="/ppt/slides/slide1.xml"/><Relationship Id="rId5" Type="http://schemas.openxmlformats.org/officeDocument/2006/relationships/image" Target="../media/image2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2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Relationship Id="rId4" Type="http://schemas.openxmlformats.org/officeDocument/2006/relationships/slide" Target="/ppt/slides/slide33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slide" Target="/ppt/slides/slide33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9.png"/><Relationship Id="rId7" Type="http://schemas.openxmlformats.org/officeDocument/2006/relationships/image" Target="../media/image21.png"/><Relationship Id="rId8" Type="http://schemas.openxmlformats.org/officeDocument/2006/relationships/slide" Target="/ppt/slides/slide33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9.png"/><Relationship Id="rId7" Type="http://schemas.openxmlformats.org/officeDocument/2006/relationships/image" Target="../media/image21.png"/><Relationship Id="rId8" Type="http://schemas.openxmlformats.org/officeDocument/2006/relationships/slide" Target="/ppt/slides/slide3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9.png"/><Relationship Id="rId7" Type="http://schemas.openxmlformats.org/officeDocument/2006/relationships/image" Target="../media/image21.png"/><Relationship Id="rId8" Type="http://schemas.openxmlformats.org/officeDocument/2006/relationships/slide" Target="/ppt/slides/slide33.xml"/></Relationships>
</file>

<file path=ppt/slides/_rels/slide5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3.xml"/><Relationship Id="rId10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9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7.jpg"/><Relationship Id="rId4" Type="http://schemas.openxmlformats.org/officeDocument/2006/relationships/slide" Target="/ppt/slides/slide33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Relationship Id="rId4" Type="http://schemas.openxmlformats.org/officeDocument/2006/relationships/slide" Target="/ppt/slides/slide33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Relationship Id="rId4" Type="http://schemas.openxmlformats.org/officeDocument/2006/relationships/slide" Target="/ppt/slides/slide33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Relationship Id="rId4" Type="http://schemas.openxmlformats.org/officeDocument/2006/relationships/slide" Target="/ppt/slides/slide3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slide" Target="/ppt/slides/slide1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Relationship Id="rId4" Type="http://schemas.openxmlformats.org/officeDocument/2006/relationships/slide" Target="/ppt/slides/slide33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Relationship Id="rId4" Type="http://schemas.openxmlformats.org/officeDocument/2006/relationships/slide" Target="/ppt/slides/slide33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slide" Target="/ppt/slides/slide33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slide" Target="/ppt/slides/slide3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slide" Target="/ppt/slides/slide33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slide" Target="/ppt/slides/slide33.xml"/><Relationship Id="rId5" Type="http://schemas.openxmlformats.org/officeDocument/2006/relationships/image" Target="../media/image14.png"/><Relationship Id="rId6" Type="http://schemas.openxmlformats.org/officeDocument/2006/relationships/image" Target="../media/image160.png"/><Relationship Id="rId7" Type="http://schemas.openxmlformats.org/officeDocument/2006/relationships/image" Target="../media/image21.png"/><Relationship Id="rId8" Type="http://schemas.openxmlformats.org/officeDocument/2006/relationships/image" Target="../media/image1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61.jpg"/><Relationship Id="rId4" Type="http://schemas.openxmlformats.org/officeDocument/2006/relationships/slide" Target="/ppt/slides/slide67.xml"/><Relationship Id="rId5" Type="http://schemas.openxmlformats.org/officeDocument/2006/relationships/slide" Target="/ppt/slides/slide33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64.jpg"/><Relationship Id="rId4" Type="http://schemas.openxmlformats.org/officeDocument/2006/relationships/slide" Target="/ppt/slides/slide33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62.jpg"/><Relationship Id="rId4" Type="http://schemas.openxmlformats.org/officeDocument/2006/relationships/slide" Target="/ppt/slides/slide33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63.jpg"/><Relationship Id="rId4" Type="http://schemas.openxmlformats.org/officeDocument/2006/relationships/slide" Target="/ppt/slides/slide3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/ppt/slides/slide1.xml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7" Type="http://schemas.openxmlformats.org/officeDocument/2006/relationships/image" Target="../media/image40.png"/><Relationship Id="rId8" Type="http://schemas.openxmlformats.org/officeDocument/2006/relationships/image" Target="../media/image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0" Type="http://schemas.openxmlformats.org/officeDocument/2006/relationships/slide" Target="/ppt/slides/slide1.xml"/><Relationship Id="rId9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37.png"/><Relationship Id="rId7" Type="http://schemas.openxmlformats.org/officeDocument/2006/relationships/image" Target="../media/image13.png"/><Relationship Id="rId8" Type="http://schemas.openxmlformats.org/officeDocument/2006/relationships/image" Target="../media/image7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55.png"/><Relationship Id="rId7" Type="http://schemas.openxmlformats.org/officeDocument/2006/relationships/image" Target="../media/image21.png"/><Relationship Id="rId8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87743" y="903440"/>
            <a:ext cx="4432935" cy="82550"/>
          </a:xfrm>
          <a:custGeom>
            <a:rect b="b" l="l" r="r" t="t"/>
            <a:pathLst>
              <a:path extrusionOk="0" h="82550" w="443293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1"/>
          <p:cNvGrpSpPr/>
          <p:nvPr/>
        </p:nvGrpSpPr>
        <p:grpSpPr>
          <a:xfrm>
            <a:off x="87743" y="947851"/>
            <a:ext cx="4483317" cy="382169"/>
            <a:chOff x="87743" y="947851"/>
            <a:chExt cx="4483317" cy="382169"/>
          </a:xfrm>
        </p:grpSpPr>
        <p:pic>
          <p:nvPicPr>
            <p:cNvPr id="76" name="Google Shape;7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8544" y="1228420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20311" y="953998"/>
              <a:ext cx="50749" cy="2744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"/>
            <p:cNvSpPr/>
            <p:nvPr/>
          </p:nvSpPr>
          <p:spPr>
            <a:xfrm>
              <a:off x="87743" y="947851"/>
              <a:ext cx="4432935" cy="331470"/>
            </a:xfrm>
            <a:custGeom>
              <a:rect b="b" l="l" r="r" t="t"/>
              <a:pathLst>
                <a:path extrusionOk="0" h="331469" w="4432935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520309" y="992098"/>
              <a:ext cx="0" cy="255904"/>
            </a:xfrm>
            <a:custGeom>
              <a:rect b="b" l="l" r="r" t="t"/>
              <a:pathLst>
                <a:path extrusionOk="0" h="255905" w="120000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520309" y="97939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4520309" y="96669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520309" y="95399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1"/>
          <p:cNvSpPr txBox="1"/>
          <p:nvPr/>
        </p:nvSpPr>
        <p:spPr>
          <a:xfrm>
            <a:off x="1240218" y="952220"/>
            <a:ext cx="212788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Introduction to POS Tagging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Pawan Goyal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CSE, IITKGP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Week 3: Lecture 4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87" name="Google Shape;87;p1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title"/>
          </p:nvPr>
        </p:nvSpPr>
        <p:spPr>
          <a:xfrm>
            <a:off x="95300" y="60502"/>
            <a:ext cx="32397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Ambiguous word types in the Brown Corpus</a:t>
            </a:r>
            <a:endParaRPr/>
          </a:p>
        </p:txBody>
      </p:sp>
      <p:grpSp>
        <p:nvGrpSpPr>
          <p:cNvPr id="328" name="Google Shape;328;p15"/>
          <p:cNvGrpSpPr/>
          <p:nvPr/>
        </p:nvGrpSpPr>
        <p:grpSpPr>
          <a:xfrm>
            <a:off x="87743" y="468020"/>
            <a:ext cx="4483317" cy="877341"/>
            <a:chOff x="87743" y="468020"/>
            <a:chExt cx="4483317" cy="877341"/>
          </a:xfrm>
        </p:grpSpPr>
        <p:sp>
          <p:nvSpPr>
            <p:cNvPr id="329" name="Google Shape;329;p15"/>
            <p:cNvSpPr/>
            <p:nvPr/>
          </p:nvSpPr>
          <p:spPr>
            <a:xfrm>
              <a:off x="87743" y="468020"/>
              <a:ext cx="4432935" cy="186055"/>
            </a:xfrm>
            <a:custGeom>
              <a:rect b="b" l="l" r="r" t="t"/>
              <a:pathLst>
                <a:path extrusionOk="0" h="18605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0" name="Google Shape;33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641032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243761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231061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512254"/>
              <a:ext cx="50749" cy="731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15"/>
            <p:cNvSpPr/>
            <p:nvPr/>
          </p:nvSpPr>
          <p:spPr>
            <a:xfrm>
              <a:off x="87743" y="685304"/>
              <a:ext cx="4432935" cy="609600"/>
            </a:xfrm>
            <a:custGeom>
              <a:rect b="b" l="l" r="r" t="t"/>
              <a:pathLst>
                <a:path extrusionOk="0" h="609600" w="4432935">
                  <a:moveTo>
                    <a:pt x="4432566" y="0"/>
                  </a:moveTo>
                  <a:lnTo>
                    <a:pt x="0" y="0"/>
                  </a:lnTo>
                  <a:lnTo>
                    <a:pt x="0" y="558457"/>
                  </a:lnTo>
                  <a:lnTo>
                    <a:pt x="4008" y="578181"/>
                  </a:lnTo>
                  <a:lnTo>
                    <a:pt x="14922" y="594334"/>
                  </a:lnTo>
                  <a:lnTo>
                    <a:pt x="31075" y="605248"/>
                  </a:lnTo>
                  <a:lnTo>
                    <a:pt x="50800" y="609257"/>
                  </a:lnTo>
                  <a:lnTo>
                    <a:pt x="4381766" y="609257"/>
                  </a:lnTo>
                  <a:lnTo>
                    <a:pt x="4401491" y="605248"/>
                  </a:lnTo>
                  <a:lnTo>
                    <a:pt x="4417644" y="594334"/>
                  </a:lnTo>
                  <a:lnTo>
                    <a:pt x="4428558" y="578181"/>
                  </a:lnTo>
                  <a:lnTo>
                    <a:pt x="4432566" y="5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520309" y="550341"/>
              <a:ext cx="0" cy="712470"/>
            </a:xfrm>
            <a:custGeom>
              <a:rect b="b" l="l" r="r" t="t"/>
              <a:pathLst>
                <a:path extrusionOk="0" h="712469" w="120000">
                  <a:moveTo>
                    <a:pt x="0" y="71246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520309" y="53763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520309" y="52493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520309" y="51223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9" name="Google Shape;339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735037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945070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155103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15"/>
          <p:cNvSpPr txBox="1"/>
          <p:nvPr/>
        </p:nvSpPr>
        <p:spPr>
          <a:xfrm>
            <a:off x="125844" y="393373"/>
            <a:ext cx="2378710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Ambiguity in the Brown corpus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5080" rtl="0" algn="l">
              <a:lnSpc>
                <a:spcPct val="173684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40% of word tokens are ambiguous  12% of word types are ambiguous  Breakdown of ambiguous word types: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3" name="Google Shape;34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4801" y="1495437"/>
            <a:ext cx="2727959" cy="1620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15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345" name="Google Shape;345;p15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5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349" name="Google Shape;349;p15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1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95300" y="60502"/>
            <a:ext cx="263398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How bad is the ambiguity problem?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8" name="Google Shape;3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144867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6"/>
          <p:cNvSpPr txBox="1"/>
          <p:nvPr/>
        </p:nvSpPr>
        <p:spPr>
          <a:xfrm>
            <a:off x="402932" y="1074762"/>
            <a:ext cx="254381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tag is usually more likely than the others.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0" name="Google Shape;360;p16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361" name="Google Shape;361;p16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16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365" name="Google Shape;365;p16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6" name="Google Shape;366;p1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1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10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>
            <p:ph type="title"/>
          </p:nvPr>
        </p:nvSpPr>
        <p:spPr>
          <a:xfrm>
            <a:off x="95300" y="60502"/>
            <a:ext cx="263398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bad is the ambiguity problem?</a:t>
            </a:r>
            <a:endParaRPr/>
          </a:p>
        </p:txBody>
      </p:sp>
      <p:pic>
        <p:nvPicPr>
          <p:cNvPr id="373" name="Google Shape;3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144867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7"/>
          <p:cNvSpPr txBox="1"/>
          <p:nvPr/>
        </p:nvSpPr>
        <p:spPr>
          <a:xfrm>
            <a:off x="402932" y="1052317"/>
            <a:ext cx="4079240" cy="130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tag is usually more likely than the others.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Brown corpus,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race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 noun 98% of the time, and a verb 2% of the  time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22860" rtl="0" algn="l">
              <a:lnSpc>
                <a:spcPct val="118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tagger for English that simply chooses the most likely tag for each word  can achieve good performance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240029" rtl="0" algn="l">
              <a:lnSpc>
                <a:spcPct val="118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new approach should be compared against the unigram baseline  (assigning each token to its most likely tag)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5" name="Google Shape;3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97" y="1699044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97" y="2081149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17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378" name="Google Shape;378;p17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17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382" name="Google Shape;382;p17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10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/>
          <p:nvPr>
            <p:ph type="title"/>
          </p:nvPr>
        </p:nvSpPr>
        <p:spPr>
          <a:xfrm>
            <a:off x="95300" y="60502"/>
            <a:ext cx="19062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Deciding the correct POS</a:t>
            </a:r>
            <a:endParaRPr/>
          </a:p>
        </p:txBody>
      </p:sp>
      <p:grpSp>
        <p:nvGrpSpPr>
          <p:cNvPr id="390" name="Google Shape;390;p18"/>
          <p:cNvGrpSpPr/>
          <p:nvPr/>
        </p:nvGrpSpPr>
        <p:grpSpPr>
          <a:xfrm>
            <a:off x="87743" y="1194320"/>
            <a:ext cx="4483317" cy="1036650"/>
            <a:chOff x="87743" y="1194320"/>
            <a:chExt cx="4483317" cy="1036650"/>
          </a:xfrm>
        </p:grpSpPr>
        <p:sp>
          <p:nvSpPr>
            <p:cNvPr id="391" name="Google Shape;391;p18"/>
            <p:cNvSpPr/>
            <p:nvPr/>
          </p:nvSpPr>
          <p:spPr>
            <a:xfrm>
              <a:off x="87743" y="1194320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2" name="Google Shape;39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367345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129370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116670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1238567"/>
              <a:ext cx="50749" cy="890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18"/>
            <p:cNvSpPr/>
            <p:nvPr/>
          </p:nvSpPr>
          <p:spPr>
            <a:xfrm>
              <a:off x="87743" y="1411617"/>
              <a:ext cx="4432935" cy="768985"/>
            </a:xfrm>
            <a:custGeom>
              <a:rect b="b" l="l" r="r" t="t"/>
              <a:pathLst>
                <a:path extrusionOk="0" h="768985" w="4432935">
                  <a:moveTo>
                    <a:pt x="4432566" y="0"/>
                  </a:moveTo>
                  <a:lnTo>
                    <a:pt x="0" y="0"/>
                  </a:lnTo>
                  <a:lnTo>
                    <a:pt x="0" y="717753"/>
                  </a:lnTo>
                  <a:lnTo>
                    <a:pt x="4008" y="737477"/>
                  </a:lnTo>
                  <a:lnTo>
                    <a:pt x="14922" y="753630"/>
                  </a:lnTo>
                  <a:lnTo>
                    <a:pt x="31075" y="764544"/>
                  </a:lnTo>
                  <a:lnTo>
                    <a:pt x="50800" y="768553"/>
                  </a:lnTo>
                  <a:lnTo>
                    <a:pt x="4381766" y="768553"/>
                  </a:lnTo>
                  <a:lnTo>
                    <a:pt x="4401491" y="764544"/>
                  </a:lnTo>
                  <a:lnTo>
                    <a:pt x="4417644" y="753630"/>
                  </a:lnTo>
                  <a:lnTo>
                    <a:pt x="4428558" y="737477"/>
                  </a:lnTo>
                  <a:lnTo>
                    <a:pt x="4432566" y="71775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4520309" y="1276654"/>
              <a:ext cx="0" cy="871855"/>
            </a:xfrm>
            <a:custGeom>
              <a:rect b="b" l="l" r="r" t="t"/>
              <a:pathLst>
                <a:path extrusionOk="0" h="871855" w="120000">
                  <a:moveTo>
                    <a:pt x="0" y="87176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4520309" y="126395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4520309" y="125125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520309" y="123855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1" name="Google Shape;401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461351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1671383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2053488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4" name="Google Shape;404;p18"/>
          <p:cNvSpPr txBox="1"/>
          <p:nvPr/>
        </p:nvSpPr>
        <p:spPr>
          <a:xfrm>
            <a:off x="125844" y="1119700"/>
            <a:ext cx="4249420" cy="103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Can be difficult even for people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Mrs./NNP Shaefer/NNP never/RB got/VBD around/_ to/TO joining/VBG.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438784" rtl="0" algn="l">
              <a:lnSpc>
                <a:spcPct val="1189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All/DT we/PRP gotta/VBN do/VB is/VBZ go/VB around/_ the/DT  corner/NN.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Chateau/NNP Petrus/NNP costs/VBZ around/_ 2500/CD.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5" name="Google Shape;405;p18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406" name="Google Shape;406;p18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18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410" name="Google Shape;410;p18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2" name="Google Shape;412;p18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/ 18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>
            <p:ph type="title"/>
          </p:nvPr>
        </p:nvSpPr>
        <p:spPr>
          <a:xfrm>
            <a:off x="95300" y="60502"/>
            <a:ext cx="19062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Deciding the correct POS</a:t>
            </a:r>
            <a:endParaRPr/>
          </a:p>
        </p:txBody>
      </p:sp>
      <p:grpSp>
        <p:nvGrpSpPr>
          <p:cNvPr id="418" name="Google Shape;418;p19"/>
          <p:cNvGrpSpPr/>
          <p:nvPr/>
        </p:nvGrpSpPr>
        <p:grpSpPr>
          <a:xfrm>
            <a:off x="87743" y="1199286"/>
            <a:ext cx="4483317" cy="1024242"/>
            <a:chOff x="87743" y="1199286"/>
            <a:chExt cx="4483317" cy="1024242"/>
          </a:xfrm>
        </p:grpSpPr>
        <p:sp>
          <p:nvSpPr>
            <p:cNvPr id="419" name="Google Shape;419;p19"/>
            <p:cNvSpPr/>
            <p:nvPr/>
          </p:nvSpPr>
          <p:spPr>
            <a:xfrm>
              <a:off x="87743" y="1199286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0" name="Google Shape;42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372298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121928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109228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1243520"/>
              <a:ext cx="50749" cy="878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19"/>
            <p:cNvSpPr/>
            <p:nvPr/>
          </p:nvSpPr>
          <p:spPr>
            <a:xfrm>
              <a:off x="87743" y="1416583"/>
              <a:ext cx="4432935" cy="756285"/>
            </a:xfrm>
            <a:custGeom>
              <a:rect b="b" l="l" r="r" t="t"/>
              <a:pathLst>
                <a:path extrusionOk="0" h="756285" w="4432935">
                  <a:moveTo>
                    <a:pt x="4432566" y="0"/>
                  </a:moveTo>
                  <a:lnTo>
                    <a:pt x="0" y="0"/>
                  </a:lnTo>
                  <a:lnTo>
                    <a:pt x="0" y="705345"/>
                  </a:lnTo>
                  <a:lnTo>
                    <a:pt x="4008" y="725069"/>
                  </a:lnTo>
                  <a:lnTo>
                    <a:pt x="14922" y="741222"/>
                  </a:lnTo>
                  <a:lnTo>
                    <a:pt x="31075" y="752136"/>
                  </a:lnTo>
                  <a:lnTo>
                    <a:pt x="50800" y="756145"/>
                  </a:lnTo>
                  <a:lnTo>
                    <a:pt x="4381766" y="756145"/>
                  </a:lnTo>
                  <a:lnTo>
                    <a:pt x="4401491" y="752136"/>
                  </a:lnTo>
                  <a:lnTo>
                    <a:pt x="4417644" y="741222"/>
                  </a:lnTo>
                  <a:lnTo>
                    <a:pt x="4428558" y="725069"/>
                  </a:lnTo>
                  <a:lnTo>
                    <a:pt x="4432566" y="7053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4520309" y="1281620"/>
              <a:ext cx="0" cy="859790"/>
            </a:xfrm>
            <a:custGeom>
              <a:rect b="b" l="l" r="r" t="t"/>
              <a:pathLst>
                <a:path extrusionOk="0" h="859789" w="120000">
                  <a:moveTo>
                    <a:pt x="0" y="8593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4520309" y="126891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4520309" y="125621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4520309" y="1243518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9" name="Google Shape;429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466316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676349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205845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" name="Google Shape;432;p19"/>
          <p:cNvSpPr txBox="1"/>
          <p:nvPr/>
        </p:nvSpPr>
        <p:spPr>
          <a:xfrm>
            <a:off x="125844" y="1124639"/>
            <a:ext cx="4352925" cy="103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Can be difficult even for people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Mrs./NNP Shaefer/NNP never/RB got/VBD around/RP to/TO joining/VBG.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487044" rtl="0" algn="l">
              <a:lnSpc>
                <a:spcPct val="1189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All/DT we/PRP gotta/VBN do/VB is/VBZ go/VB around/IN the/DT  corner/NN.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Chateau/NNP Petrus/NNP costs/VBZ around/RB 2500/CD.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3" name="Google Shape;433;p19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434" name="Google Shape;434;p19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19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438" name="Google Shape;438;p19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9" name="Google Shape;439;p19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0" name="Google Shape;440;p19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 / 18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0"/>
          <p:cNvSpPr txBox="1"/>
          <p:nvPr>
            <p:ph type="title"/>
          </p:nvPr>
        </p:nvSpPr>
        <p:spPr>
          <a:xfrm>
            <a:off x="95300" y="60502"/>
            <a:ext cx="27197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Relevant knowledge for POS tagging</a:t>
            </a:r>
            <a:endParaRPr/>
          </a:p>
        </p:txBody>
      </p:sp>
      <p:grpSp>
        <p:nvGrpSpPr>
          <p:cNvPr id="446" name="Google Shape;446;p20"/>
          <p:cNvGrpSpPr/>
          <p:nvPr/>
        </p:nvGrpSpPr>
        <p:grpSpPr>
          <a:xfrm>
            <a:off x="87743" y="870991"/>
            <a:ext cx="4483317" cy="877354"/>
            <a:chOff x="87743" y="870991"/>
            <a:chExt cx="4483317" cy="877354"/>
          </a:xfrm>
        </p:grpSpPr>
        <p:sp>
          <p:nvSpPr>
            <p:cNvPr id="447" name="Google Shape;447;p20"/>
            <p:cNvSpPr/>
            <p:nvPr/>
          </p:nvSpPr>
          <p:spPr>
            <a:xfrm>
              <a:off x="87743" y="870991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8" name="Google Shape;44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044003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64674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63404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915225"/>
              <a:ext cx="50749" cy="731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Google Shape;452;p20"/>
            <p:cNvSpPr/>
            <p:nvPr/>
          </p:nvSpPr>
          <p:spPr>
            <a:xfrm>
              <a:off x="87743" y="1088288"/>
              <a:ext cx="4432935" cy="609600"/>
            </a:xfrm>
            <a:custGeom>
              <a:rect b="b" l="l" r="r" t="t"/>
              <a:pathLst>
                <a:path extrusionOk="0" h="609600" w="4432935">
                  <a:moveTo>
                    <a:pt x="4432566" y="0"/>
                  </a:moveTo>
                  <a:lnTo>
                    <a:pt x="0" y="0"/>
                  </a:lnTo>
                  <a:lnTo>
                    <a:pt x="0" y="558457"/>
                  </a:lnTo>
                  <a:lnTo>
                    <a:pt x="4008" y="578181"/>
                  </a:lnTo>
                  <a:lnTo>
                    <a:pt x="14922" y="594334"/>
                  </a:lnTo>
                  <a:lnTo>
                    <a:pt x="31075" y="605248"/>
                  </a:lnTo>
                  <a:lnTo>
                    <a:pt x="50800" y="609257"/>
                  </a:lnTo>
                  <a:lnTo>
                    <a:pt x="4381766" y="609257"/>
                  </a:lnTo>
                  <a:lnTo>
                    <a:pt x="4401491" y="605248"/>
                  </a:lnTo>
                  <a:lnTo>
                    <a:pt x="4417644" y="594334"/>
                  </a:lnTo>
                  <a:lnTo>
                    <a:pt x="4428558" y="578181"/>
                  </a:lnTo>
                  <a:lnTo>
                    <a:pt x="4432566" y="5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4520309" y="953325"/>
              <a:ext cx="0" cy="712470"/>
            </a:xfrm>
            <a:custGeom>
              <a:rect b="b" l="l" r="r" t="t"/>
              <a:pathLst>
                <a:path extrusionOk="0" h="712469" w="120000">
                  <a:moveTo>
                    <a:pt x="0" y="71246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4520309" y="94062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4520309" y="92792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4520309" y="91522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7" name="Google Shape;457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138021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134805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1558086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0" name="Google Shape;460;p20"/>
          <p:cNvGrpSpPr/>
          <p:nvPr/>
        </p:nvGrpSpPr>
        <p:grpSpPr>
          <a:xfrm>
            <a:off x="87743" y="1849463"/>
            <a:ext cx="4483317" cy="866508"/>
            <a:chOff x="87743" y="1849463"/>
            <a:chExt cx="4483317" cy="866508"/>
          </a:xfrm>
        </p:grpSpPr>
        <p:sp>
          <p:nvSpPr>
            <p:cNvPr id="461" name="Google Shape;461;p20"/>
            <p:cNvSpPr/>
            <p:nvPr/>
          </p:nvSpPr>
          <p:spPr>
            <a:xfrm>
              <a:off x="87743" y="1849463"/>
              <a:ext cx="4432935" cy="176530"/>
            </a:xfrm>
            <a:custGeom>
              <a:rect b="b" l="l" r="r" t="t"/>
              <a:pathLst>
                <a:path extrusionOk="0" h="176530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2" name="Google Shape;462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744" y="2013127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8544" y="2614371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601671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20311" y="1893709"/>
              <a:ext cx="50749" cy="720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20"/>
            <p:cNvSpPr/>
            <p:nvPr/>
          </p:nvSpPr>
          <p:spPr>
            <a:xfrm>
              <a:off x="87743" y="2057412"/>
              <a:ext cx="4432935" cy="608330"/>
            </a:xfrm>
            <a:custGeom>
              <a:rect b="b" l="l" r="r" t="t"/>
              <a:pathLst>
                <a:path extrusionOk="0" h="608330" w="4432935">
                  <a:moveTo>
                    <a:pt x="4432566" y="0"/>
                  </a:moveTo>
                  <a:lnTo>
                    <a:pt x="0" y="0"/>
                  </a:lnTo>
                  <a:lnTo>
                    <a:pt x="0" y="556958"/>
                  </a:lnTo>
                  <a:lnTo>
                    <a:pt x="4008" y="576683"/>
                  </a:lnTo>
                  <a:lnTo>
                    <a:pt x="14922" y="592836"/>
                  </a:lnTo>
                  <a:lnTo>
                    <a:pt x="31075" y="603750"/>
                  </a:lnTo>
                  <a:lnTo>
                    <a:pt x="50800" y="607758"/>
                  </a:lnTo>
                  <a:lnTo>
                    <a:pt x="4381766" y="607758"/>
                  </a:lnTo>
                  <a:lnTo>
                    <a:pt x="4401491" y="603750"/>
                  </a:lnTo>
                  <a:lnTo>
                    <a:pt x="4417644" y="592836"/>
                  </a:lnTo>
                  <a:lnTo>
                    <a:pt x="4428558" y="576683"/>
                  </a:lnTo>
                  <a:lnTo>
                    <a:pt x="4432566" y="5569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4520309" y="1931797"/>
              <a:ext cx="0" cy="701675"/>
            </a:xfrm>
            <a:custGeom>
              <a:rect b="b" l="l" r="r" t="t"/>
              <a:pathLst>
                <a:path extrusionOk="0" h="701675" w="120000">
                  <a:moveTo>
                    <a:pt x="0" y="70162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4520309" y="191909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4520309" y="190639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4520309" y="189369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1" name="Google Shape;471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1597" y="2107146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1597" y="2317178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2527211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4" name="Google Shape;474;p20"/>
          <p:cNvSpPr txBox="1"/>
          <p:nvPr/>
        </p:nvSpPr>
        <p:spPr>
          <a:xfrm>
            <a:off x="125844" y="796344"/>
            <a:ext cx="3583940" cy="183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The word itself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words may only be nouns, e.g.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arrow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words are ambiguous, e.g.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like, flies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Probabilities may help, if one tag is more likely than another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Local context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determiners rarely follow each other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base form verbs rarely follow each other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Determiner is almost always followed by adjective or noun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5" name="Google Shape;475;p20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476" name="Google Shape;476;p20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20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480" name="Google Shape;480;p20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1" name="Google Shape;481;p20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13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"/>
          <p:cNvSpPr txBox="1"/>
          <p:nvPr>
            <p:ph type="title"/>
          </p:nvPr>
        </p:nvSpPr>
        <p:spPr>
          <a:xfrm>
            <a:off x="95300" y="60502"/>
            <a:ext cx="2260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 tagging: Two approaches</a:t>
            </a:r>
            <a:endParaRPr/>
          </a:p>
        </p:txBody>
      </p:sp>
      <p:grpSp>
        <p:nvGrpSpPr>
          <p:cNvPr id="488" name="Google Shape;488;p21"/>
          <p:cNvGrpSpPr/>
          <p:nvPr/>
        </p:nvGrpSpPr>
        <p:grpSpPr>
          <a:xfrm>
            <a:off x="87743" y="907453"/>
            <a:ext cx="4483317" cy="667309"/>
            <a:chOff x="87743" y="907453"/>
            <a:chExt cx="4483317" cy="667309"/>
          </a:xfrm>
        </p:grpSpPr>
        <p:sp>
          <p:nvSpPr>
            <p:cNvPr id="489" name="Google Shape;489;p21"/>
            <p:cNvSpPr/>
            <p:nvPr/>
          </p:nvSpPr>
          <p:spPr>
            <a:xfrm>
              <a:off x="87743" y="907453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90" name="Google Shape;490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080465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473162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460462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951687"/>
              <a:ext cx="50749" cy="521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21"/>
            <p:cNvSpPr/>
            <p:nvPr/>
          </p:nvSpPr>
          <p:spPr>
            <a:xfrm>
              <a:off x="87743" y="1124737"/>
              <a:ext cx="4432935" cy="399415"/>
            </a:xfrm>
            <a:custGeom>
              <a:rect b="b" l="l" r="r" t="t"/>
              <a:pathLst>
                <a:path extrusionOk="0" h="399415" w="443293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520309" y="989774"/>
              <a:ext cx="0" cy="502920"/>
            </a:xfrm>
            <a:custGeom>
              <a:rect b="b" l="l" r="r" t="t"/>
              <a:pathLst>
                <a:path extrusionOk="0" h="502919" w="120000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520309" y="97707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520309" y="96437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520309" y="95167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99" name="Google Shape;499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174483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84515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21"/>
          <p:cNvGrpSpPr/>
          <p:nvPr/>
        </p:nvGrpSpPr>
        <p:grpSpPr>
          <a:xfrm>
            <a:off x="87743" y="1675892"/>
            <a:ext cx="4483317" cy="985380"/>
            <a:chOff x="87743" y="1675892"/>
            <a:chExt cx="4483317" cy="985380"/>
          </a:xfrm>
        </p:grpSpPr>
        <p:sp>
          <p:nvSpPr>
            <p:cNvPr id="502" name="Google Shape;502;p21"/>
            <p:cNvSpPr/>
            <p:nvPr/>
          </p:nvSpPr>
          <p:spPr>
            <a:xfrm>
              <a:off x="87743" y="1675892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3" name="Google Shape;503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744" y="1848904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559672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546972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20311" y="1720126"/>
              <a:ext cx="50749" cy="839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1"/>
            <p:cNvSpPr/>
            <p:nvPr/>
          </p:nvSpPr>
          <p:spPr>
            <a:xfrm>
              <a:off x="87743" y="1893176"/>
              <a:ext cx="4432935" cy="717550"/>
            </a:xfrm>
            <a:custGeom>
              <a:rect b="b" l="l" r="r" t="t"/>
              <a:pathLst>
                <a:path extrusionOk="0" h="717550" w="4432935">
                  <a:moveTo>
                    <a:pt x="4432566" y="0"/>
                  </a:moveTo>
                  <a:lnTo>
                    <a:pt x="0" y="0"/>
                  </a:lnTo>
                  <a:lnTo>
                    <a:pt x="0" y="666495"/>
                  </a:lnTo>
                  <a:lnTo>
                    <a:pt x="4008" y="686220"/>
                  </a:lnTo>
                  <a:lnTo>
                    <a:pt x="14922" y="702373"/>
                  </a:lnTo>
                  <a:lnTo>
                    <a:pt x="31075" y="713287"/>
                  </a:lnTo>
                  <a:lnTo>
                    <a:pt x="50800" y="717295"/>
                  </a:lnTo>
                  <a:lnTo>
                    <a:pt x="4381766" y="717295"/>
                  </a:lnTo>
                  <a:lnTo>
                    <a:pt x="4401491" y="713287"/>
                  </a:lnTo>
                  <a:lnTo>
                    <a:pt x="4417644" y="702373"/>
                  </a:lnTo>
                  <a:lnTo>
                    <a:pt x="4428558" y="686220"/>
                  </a:lnTo>
                  <a:lnTo>
                    <a:pt x="4432566" y="6664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520309" y="1758213"/>
              <a:ext cx="0" cy="821055"/>
            </a:xfrm>
            <a:custGeom>
              <a:rect b="b" l="l" r="r" t="t"/>
              <a:pathLst>
                <a:path extrusionOk="0" h="821055" w="120000">
                  <a:moveTo>
                    <a:pt x="0" y="82050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520309" y="174551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520309" y="173281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520309" y="172011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2" name="Google Shape;512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942922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81597" y="2325027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4" name="Google Shape;514;p21"/>
          <p:cNvSpPr txBox="1"/>
          <p:nvPr/>
        </p:nvSpPr>
        <p:spPr>
          <a:xfrm>
            <a:off x="125844" y="832806"/>
            <a:ext cx="4227195" cy="1772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Rule-based Approach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Assign each word in the input a list of potential POS tags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winnow down this list to a single tag using hand-written rules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Statistical tagging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5080" rtl="0" algn="l">
              <a:lnSpc>
                <a:spcPct val="1189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 a training corpus of tagged text, learn the transformation rules from  the most frequent tags (TBL tagger)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13970" rtl="0" algn="l">
              <a:lnSpc>
                <a:spcPct val="1026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Probabilistic: Find the most likely sequence of tags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a sequence of  words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15" name="Google Shape;515;p21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516" name="Google Shape;516;p21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21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520" name="Google Shape;520;p21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1" name="Google Shape;521;p2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2" name="Google Shape;522;p21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14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2"/>
          <p:cNvSpPr txBox="1"/>
          <p:nvPr/>
        </p:nvSpPr>
        <p:spPr>
          <a:xfrm>
            <a:off x="95300" y="60502"/>
            <a:ext cx="889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TBL Tagger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29" name="Google Shape;529;p22"/>
          <p:cNvGrpSpPr/>
          <p:nvPr/>
        </p:nvGrpSpPr>
        <p:grpSpPr>
          <a:xfrm>
            <a:off x="87743" y="1052156"/>
            <a:ext cx="4483317" cy="639268"/>
            <a:chOff x="87743" y="1052156"/>
            <a:chExt cx="4483317" cy="639268"/>
          </a:xfrm>
        </p:grpSpPr>
        <p:sp>
          <p:nvSpPr>
            <p:cNvPr id="530" name="Google Shape;530;p22"/>
            <p:cNvSpPr/>
            <p:nvPr/>
          </p:nvSpPr>
          <p:spPr>
            <a:xfrm>
              <a:off x="87743" y="1052156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1" name="Google Shape;53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225181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58982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57712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1096391"/>
              <a:ext cx="50749" cy="4934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Google Shape;535;p22"/>
            <p:cNvSpPr/>
            <p:nvPr/>
          </p:nvSpPr>
          <p:spPr>
            <a:xfrm>
              <a:off x="87743" y="1269454"/>
              <a:ext cx="4432935" cy="371475"/>
            </a:xfrm>
            <a:custGeom>
              <a:rect b="b" l="l" r="r" t="t"/>
              <a:pathLst>
                <a:path extrusionOk="0" h="371475" w="4432935">
                  <a:moveTo>
                    <a:pt x="4432566" y="0"/>
                  </a:moveTo>
                  <a:lnTo>
                    <a:pt x="0" y="0"/>
                  </a:lnTo>
                  <a:lnTo>
                    <a:pt x="0" y="320370"/>
                  </a:lnTo>
                  <a:lnTo>
                    <a:pt x="4008" y="340094"/>
                  </a:lnTo>
                  <a:lnTo>
                    <a:pt x="14922" y="356247"/>
                  </a:lnTo>
                  <a:lnTo>
                    <a:pt x="31075" y="367161"/>
                  </a:lnTo>
                  <a:lnTo>
                    <a:pt x="50800" y="371170"/>
                  </a:lnTo>
                  <a:lnTo>
                    <a:pt x="4381766" y="371170"/>
                  </a:lnTo>
                  <a:lnTo>
                    <a:pt x="4401491" y="367161"/>
                  </a:lnTo>
                  <a:lnTo>
                    <a:pt x="4417644" y="356247"/>
                  </a:lnTo>
                  <a:lnTo>
                    <a:pt x="4428558" y="340094"/>
                  </a:lnTo>
                  <a:lnTo>
                    <a:pt x="4432566" y="3203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4520309" y="1134491"/>
              <a:ext cx="0" cy="474980"/>
            </a:xfrm>
            <a:custGeom>
              <a:rect b="b" l="l" r="r" t="t"/>
              <a:pathLst>
                <a:path extrusionOk="0" h="474980" w="120000">
                  <a:moveTo>
                    <a:pt x="0" y="47438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520309" y="112179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4520309" y="110909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520309" y="109639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0" name="Google Shape;540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16317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1" name="Google Shape;541;p22"/>
          <p:cNvSpPr txBox="1"/>
          <p:nvPr/>
        </p:nvSpPr>
        <p:spPr>
          <a:xfrm>
            <a:off x="125844" y="980699"/>
            <a:ext cx="2538095" cy="44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Label the training set with most frequent tags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can was rusted.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42" name="Google Shape;542;p22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543" name="Google Shape;543;p22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22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547" name="Google Shape;547;p22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2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22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15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/>
          <p:nvPr/>
        </p:nvSpPr>
        <p:spPr>
          <a:xfrm>
            <a:off x="95300" y="60502"/>
            <a:ext cx="889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TBL Tagger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55" name="Google Shape;555;p23"/>
          <p:cNvGrpSpPr/>
          <p:nvPr/>
        </p:nvGrpSpPr>
        <p:grpSpPr>
          <a:xfrm>
            <a:off x="87743" y="1052156"/>
            <a:ext cx="4483317" cy="639268"/>
            <a:chOff x="87743" y="1052156"/>
            <a:chExt cx="4483317" cy="639268"/>
          </a:xfrm>
        </p:grpSpPr>
        <p:sp>
          <p:nvSpPr>
            <p:cNvPr id="556" name="Google Shape;556;p23"/>
            <p:cNvSpPr/>
            <p:nvPr/>
          </p:nvSpPr>
          <p:spPr>
            <a:xfrm>
              <a:off x="87743" y="1052156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7" name="Google Shape;55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225181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58982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57712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1096391"/>
              <a:ext cx="50749" cy="4934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Google Shape;561;p23"/>
            <p:cNvSpPr/>
            <p:nvPr/>
          </p:nvSpPr>
          <p:spPr>
            <a:xfrm>
              <a:off x="87743" y="1269454"/>
              <a:ext cx="4432935" cy="371475"/>
            </a:xfrm>
            <a:custGeom>
              <a:rect b="b" l="l" r="r" t="t"/>
              <a:pathLst>
                <a:path extrusionOk="0" h="371475" w="4432935">
                  <a:moveTo>
                    <a:pt x="4432566" y="0"/>
                  </a:moveTo>
                  <a:lnTo>
                    <a:pt x="0" y="0"/>
                  </a:lnTo>
                  <a:lnTo>
                    <a:pt x="0" y="320370"/>
                  </a:lnTo>
                  <a:lnTo>
                    <a:pt x="4008" y="340094"/>
                  </a:lnTo>
                  <a:lnTo>
                    <a:pt x="14922" y="356247"/>
                  </a:lnTo>
                  <a:lnTo>
                    <a:pt x="31075" y="367161"/>
                  </a:lnTo>
                  <a:lnTo>
                    <a:pt x="50800" y="371170"/>
                  </a:lnTo>
                  <a:lnTo>
                    <a:pt x="4381766" y="371170"/>
                  </a:lnTo>
                  <a:lnTo>
                    <a:pt x="4401491" y="367161"/>
                  </a:lnTo>
                  <a:lnTo>
                    <a:pt x="4417644" y="356247"/>
                  </a:lnTo>
                  <a:lnTo>
                    <a:pt x="4428558" y="340094"/>
                  </a:lnTo>
                  <a:lnTo>
                    <a:pt x="4432566" y="3203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4520309" y="1134491"/>
              <a:ext cx="0" cy="474980"/>
            </a:xfrm>
            <a:custGeom>
              <a:rect b="b" l="l" r="r" t="t"/>
              <a:pathLst>
                <a:path extrusionOk="0" h="474980" w="120000">
                  <a:moveTo>
                    <a:pt x="0" y="47438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4520309" y="112179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4520309" y="110909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4520309" y="109639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6" name="Google Shape;566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16317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526349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8" name="Google Shape;568;p23"/>
          <p:cNvSpPr txBox="1"/>
          <p:nvPr/>
        </p:nvSpPr>
        <p:spPr>
          <a:xfrm>
            <a:off x="125844" y="980699"/>
            <a:ext cx="2538095" cy="65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Label the training set with most frequent tags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can was rusted.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The/DT can/MD was/VBD rusted/VBD.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69" name="Google Shape;569;p23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570" name="Google Shape;570;p23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23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574" name="Google Shape;574;p23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5" name="Google Shape;575;p2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6" name="Google Shape;576;p2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15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4"/>
          <p:cNvSpPr txBox="1"/>
          <p:nvPr>
            <p:ph type="title"/>
          </p:nvPr>
        </p:nvSpPr>
        <p:spPr>
          <a:xfrm>
            <a:off x="95300" y="60502"/>
            <a:ext cx="889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TBL Tagger</a:t>
            </a:r>
            <a:endParaRPr/>
          </a:p>
        </p:txBody>
      </p:sp>
      <p:grpSp>
        <p:nvGrpSpPr>
          <p:cNvPr id="582" name="Google Shape;582;p24"/>
          <p:cNvGrpSpPr/>
          <p:nvPr/>
        </p:nvGrpSpPr>
        <p:grpSpPr>
          <a:xfrm>
            <a:off x="87743" y="1052156"/>
            <a:ext cx="4483317" cy="639268"/>
            <a:chOff x="87743" y="1052156"/>
            <a:chExt cx="4483317" cy="639268"/>
          </a:xfrm>
        </p:grpSpPr>
        <p:sp>
          <p:nvSpPr>
            <p:cNvPr id="583" name="Google Shape;583;p24"/>
            <p:cNvSpPr/>
            <p:nvPr/>
          </p:nvSpPr>
          <p:spPr>
            <a:xfrm>
              <a:off x="87743" y="1052156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4" name="Google Shape;58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225181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58982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57712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1096391"/>
              <a:ext cx="50749" cy="4934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Google Shape;588;p24"/>
            <p:cNvSpPr/>
            <p:nvPr/>
          </p:nvSpPr>
          <p:spPr>
            <a:xfrm>
              <a:off x="87743" y="1269454"/>
              <a:ext cx="4432935" cy="371475"/>
            </a:xfrm>
            <a:custGeom>
              <a:rect b="b" l="l" r="r" t="t"/>
              <a:pathLst>
                <a:path extrusionOk="0" h="371475" w="4432935">
                  <a:moveTo>
                    <a:pt x="4432566" y="0"/>
                  </a:moveTo>
                  <a:lnTo>
                    <a:pt x="0" y="0"/>
                  </a:lnTo>
                  <a:lnTo>
                    <a:pt x="0" y="320370"/>
                  </a:lnTo>
                  <a:lnTo>
                    <a:pt x="4008" y="340094"/>
                  </a:lnTo>
                  <a:lnTo>
                    <a:pt x="14922" y="356247"/>
                  </a:lnTo>
                  <a:lnTo>
                    <a:pt x="31075" y="367161"/>
                  </a:lnTo>
                  <a:lnTo>
                    <a:pt x="50800" y="371170"/>
                  </a:lnTo>
                  <a:lnTo>
                    <a:pt x="4381766" y="371170"/>
                  </a:lnTo>
                  <a:lnTo>
                    <a:pt x="4401491" y="367161"/>
                  </a:lnTo>
                  <a:lnTo>
                    <a:pt x="4417644" y="356247"/>
                  </a:lnTo>
                  <a:lnTo>
                    <a:pt x="4428558" y="340094"/>
                  </a:lnTo>
                  <a:lnTo>
                    <a:pt x="4432566" y="3203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520309" y="1134491"/>
              <a:ext cx="0" cy="474980"/>
            </a:xfrm>
            <a:custGeom>
              <a:rect b="b" l="l" r="r" t="t"/>
              <a:pathLst>
                <a:path extrusionOk="0" h="474980" w="120000">
                  <a:moveTo>
                    <a:pt x="0" y="47438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4520309" y="112179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4520309" y="110909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4520309" y="109639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3" name="Google Shape;593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16317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4" name="Google Shape;594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526349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Google Shape;595;p24"/>
          <p:cNvGrpSpPr/>
          <p:nvPr/>
        </p:nvGrpSpPr>
        <p:grpSpPr>
          <a:xfrm>
            <a:off x="87743" y="1792541"/>
            <a:ext cx="4483317" cy="651675"/>
            <a:chOff x="87743" y="1792541"/>
            <a:chExt cx="4483317" cy="651675"/>
          </a:xfrm>
        </p:grpSpPr>
        <p:sp>
          <p:nvSpPr>
            <p:cNvPr id="596" name="Google Shape;596;p24"/>
            <p:cNvSpPr/>
            <p:nvPr/>
          </p:nvSpPr>
          <p:spPr>
            <a:xfrm>
              <a:off x="87743" y="1792541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7" name="Google Shape;597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744" y="196556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8544" y="2342616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329916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20311" y="1836788"/>
              <a:ext cx="50749" cy="5058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24"/>
            <p:cNvSpPr/>
            <p:nvPr/>
          </p:nvSpPr>
          <p:spPr>
            <a:xfrm>
              <a:off x="87743" y="2009851"/>
              <a:ext cx="4432935" cy="384175"/>
            </a:xfrm>
            <a:custGeom>
              <a:rect b="b" l="l" r="r" t="t"/>
              <a:pathLst>
                <a:path extrusionOk="0" h="384175" w="4432935">
                  <a:moveTo>
                    <a:pt x="4432566" y="0"/>
                  </a:moveTo>
                  <a:lnTo>
                    <a:pt x="0" y="0"/>
                  </a:lnTo>
                  <a:lnTo>
                    <a:pt x="0" y="332765"/>
                  </a:lnTo>
                  <a:lnTo>
                    <a:pt x="4008" y="352490"/>
                  </a:lnTo>
                  <a:lnTo>
                    <a:pt x="14922" y="368642"/>
                  </a:lnTo>
                  <a:lnTo>
                    <a:pt x="31075" y="379556"/>
                  </a:lnTo>
                  <a:lnTo>
                    <a:pt x="50800" y="383565"/>
                  </a:lnTo>
                  <a:lnTo>
                    <a:pt x="4381766" y="383565"/>
                  </a:lnTo>
                  <a:lnTo>
                    <a:pt x="4401491" y="379556"/>
                  </a:lnTo>
                  <a:lnTo>
                    <a:pt x="4417644" y="368642"/>
                  </a:lnTo>
                  <a:lnTo>
                    <a:pt x="4428558" y="352490"/>
                  </a:lnTo>
                  <a:lnTo>
                    <a:pt x="4432566" y="3327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4520309" y="1874875"/>
              <a:ext cx="0" cy="487045"/>
            </a:xfrm>
            <a:custGeom>
              <a:rect b="b" l="l" r="r" t="t"/>
              <a:pathLst>
                <a:path extrusionOk="0" h="487044" w="120000">
                  <a:moveTo>
                    <a:pt x="0" y="48679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4520309" y="186217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4520309" y="184947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4520309" y="183677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6" name="Google Shape;606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81597" y="2056701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81597" y="226673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8" name="Google Shape;608;p24"/>
          <p:cNvSpPr txBox="1"/>
          <p:nvPr/>
        </p:nvSpPr>
        <p:spPr>
          <a:xfrm>
            <a:off x="125844" y="980699"/>
            <a:ext cx="2962910" cy="139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Label the training set with most frequent tags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can was rusted.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The/DT can/MD was/VBD rusted/VBD.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Add transformation rules to reduce training mistakes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1623695" rtl="0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NN: DT_  VBD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VBN: VBD_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09" name="Google Shape;609;p24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610" name="Google Shape;610;p24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p24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614" name="Google Shape;614;p24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5" name="Google Shape;615;p2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6" name="Google Shape;616;p2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15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95300" y="60502"/>
            <a:ext cx="22110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Part-of-Speech (POS) tagging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87743" y="680923"/>
            <a:ext cx="4483317" cy="447941"/>
            <a:chOff x="87743" y="680923"/>
            <a:chExt cx="4483317" cy="447941"/>
          </a:xfrm>
        </p:grpSpPr>
        <p:sp>
          <p:nvSpPr>
            <p:cNvPr id="100" name="Google Shape;100;p3"/>
            <p:cNvSpPr/>
            <p:nvPr/>
          </p:nvSpPr>
          <p:spPr>
            <a:xfrm>
              <a:off x="87743" y="680923"/>
              <a:ext cx="4432935" cy="176530"/>
            </a:xfrm>
            <a:custGeom>
              <a:rect b="b" l="l" r="r" t="t"/>
              <a:pathLst>
                <a:path extrusionOk="0" h="176530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844588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02726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01456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725170"/>
              <a:ext cx="50749" cy="3020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3"/>
            <p:cNvSpPr/>
            <p:nvPr/>
          </p:nvSpPr>
          <p:spPr>
            <a:xfrm>
              <a:off x="87743" y="888885"/>
              <a:ext cx="4432935" cy="189230"/>
            </a:xfrm>
            <a:custGeom>
              <a:rect b="b" l="l" r="r" t="t"/>
              <a:pathLst>
                <a:path extrusionOk="0" h="189230" w="4432935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520309" y="763270"/>
              <a:ext cx="0" cy="283210"/>
            </a:xfrm>
            <a:custGeom>
              <a:rect b="b" l="l" r="r" t="t"/>
              <a:pathLst>
                <a:path extrusionOk="0" h="283209" w="120000">
                  <a:moveTo>
                    <a:pt x="0" y="28304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520309" y="75056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520309" y="73786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520309" y="72516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125844" y="616688"/>
            <a:ext cx="3578225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Task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a text of English, identify the parts of speech of each word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8433" y="1413992"/>
            <a:ext cx="2743200" cy="133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13" name="Google Shape;113;p3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3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5"/>
          <p:cNvSpPr txBox="1"/>
          <p:nvPr/>
        </p:nvSpPr>
        <p:spPr>
          <a:xfrm>
            <a:off x="95300" y="60502"/>
            <a:ext cx="4043679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Probabilistic Tagging: Two different families of models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22" name="Google Shape;622;p25"/>
          <p:cNvGrpSpPr/>
          <p:nvPr/>
        </p:nvGrpSpPr>
        <p:grpSpPr>
          <a:xfrm>
            <a:off x="87743" y="617004"/>
            <a:ext cx="4483317" cy="467029"/>
            <a:chOff x="87743" y="617004"/>
            <a:chExt cx="4483317" cy="467029"/>
          </a:xfrm>
        </p:grpSpPr>
        <p:sp>
          <p:nvSpPr>
            <p:cNvPr id="623" name="Google Shape;623;p25"/>
            <p:cNvSpPr/>
            <p:nvPr/>
          </p:nvSpPr>
          <p:spPr>
            <a:xfrm>
              <a:off x="87743" y="617004"/>
              <a:ext cx="4432935" cy="176530"/>
            </a:xfrm>
            <a:custGeom>
              <a:rect b="b" l="l" r="r" t="t"/>
              <a:pathLst>
                <a:path extrusionOk="0" h="176529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4" name="Google Shape;62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780669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98243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96973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661251"/>
              <a:ext cx="50749" cy="321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25"/>
            <p:cNvSpPr/>
            <p:nvPr/>
          </p:nvSpPr>
          <p:spPr>
            <a:xfrm>
              <a:off x="87743" y="824954"/>
              <a:ext cx="4432935" cy="208279"/>
            </a:xfrm>
            <a:custGeom>
              <a:rect b="b" l="l" r="r" t="t"/>
              <a:pathLst>
                <a:path extrusionOk="0" h="208280" w="4432935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4520309" y="699338"/>
              <a:ext cx="0" cy="302260"/>
            </a:xfrm>
            <a:custGeom>
              <a:rect b="b" l="l" r="r" t="t"/>
              <a:pathLst>
                <a:path extrusionOk="0" h="302259" w="120000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4520309" y="6866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4520309" y="6739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520309" y="6612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3" name="Google Shape;633;p25"/>
          <p:cNvSpPr txBox="1"/>
          <p:nvPr/>
        </p:nvSpPr>
        <p:spPr>
          <a:xfrm>
            <a:off x="125844" y="558924"/>
            <a:ext cx="4145279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Problem at hand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some data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paired observations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hidden classes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34" name="Google Shape;634;p25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635" name="Google Shape;635;p25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8" name="Google Shape;638;p25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639" name="Google Shape;639;p25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0" name="Google Shape;640;p2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1" name="Google Shape;641;p2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16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/>
          <p:nvPr>
            <p:ph type="title"/>
          </p:nvPr>
        </p:nvSpPr>
        <p:spPr>
          <a:xfrm>
            <a:off x="95300" y="60502"/>
            <a:ext cx="4043679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Tagging: Two different families of models</a:t>
            </a:r>
            <a:endParaRPr/>
          </a:p>
        </p:txBody>
      </p:sp>
      <p:grpSp>
        <p:nvGrpSpPr>
          <p:cNvPr id="647" name="Google Shape;647;p26"/>
          <p:cNvGrpSpPr/>
          <p:nvPr/>
        </p:nvGrpSpPr>
        <p:grpSpPr>
          <a:xfrm>
            <a:off x="87743" y="617004"/>
            <a:ext cx="4483317" cy="467029"/>
            <a:chOff x="87743" y="617004"/>
            <a:chExt cx="4483317" cy="467029"/>
          </a:xfrm>
        </p:grpSpPr>
        <p:sp>
          <p:nvSpPr>
            <p:cNvPr id="648" name="Google Shape;648;p26"/>
            <p:cNvSpPr/>
            <p:nvPr/>
          </p:nvSpPr>
          <p:spPr>
            <a:xfrm>
              <a:off x="87743" y="617004"/>
              <a:ext cx="4432935" cy="176530"/>
            </a:xfrm>
            <a:custGeom>
              <a:rect b="b" l="l" r="r" t="t"/>
              <a:pathLst>
                <a:path extrusionOk="0" h="176529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9" name="Google Shape;64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780669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98243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1" name="Google Shape;651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96973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2" name="Google Shape;652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661251"/>
              <a:ext cx="50749" cy="321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26"/>
            <p:cNvSpPr/>
            <p:nvPr/>
          </p:nvSpPr>
          <p:spPr>
            <a:xfrm>
              <a:off x="87743" y="824954"/>
              <a:ext cx="4432935" cy="208279"/>
            </a:xfrm>
            <a:custGeom>
              <a:rect b="b" l="l" r="r" t="t"/>
              <a:pathLst>
                <a:path extrusionOk="0" h="208280" w="4432935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4520309" y="699338"/>
              <a:ext cx="0" cy="302260"/>
            </a:xfrm>
            <a:custGeom>
              <a:rect b="b" l="l" r="r" t="t"/>
              <a:pathLst>
                <a:path extrusionOk="0" h="302259" w="120000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4520309" y="6866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4520309" y="6739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4520309" y="6612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26"/>
          <p:cNvGrpSpPr/>
          <p:nvPr/>
        </p:nvGrpSpPr>
        <p:grpSpPr>
          <a:xfrm>
            <a:off x="87743" y="1185164"/>
            <a:ext cx="4483317" cy="1181290"/>
            <a:chOff x="87743" y="1185164"/>
            <a:chExt cx="4483317" cy="1181290"/>
          </a:xfrm>
        </p:grpSpPr>
        <p:sp>
          <p:nvSpPr>
            <p:cNvPr id="659" name="Google Shape;659;p26"/>
            <p:cNvSpPr/>
            <p:nvPr/>
          </p:nvSpPr>
          <p:spPr>
            <a:xfrm>
              <a:off x="87743" y="1185164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0" name="Google Shape;660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135817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26485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5215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1229398"/>
              <a:ext cx="50749" cy="1035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" name="Google Shape;664;p26"/>
            <p:cNvSpPr/>
            <p:nvPr/>
          </p:nvSpPr>
          <p:spPr>
            <a:xfrm>
              <a:off x="87743" y="1402448"/>
              <a:ext cx="4432935" cy="913765"/>
            </a:xfrm>
            <a:custGeom>
              <a:rect b="b" l="l" r="r" t="t"/>
              <a:pathLst>
                <a:path extrusionOk="0" h="913764" w="4432935">
                  <a:moveTo>
                    <a:pt x="4432566" y="0"/>
                  </a:moveTo>
                  <a:lnTo>
                    <a:pt x="0" y="0"/>
                  </a:lnTo>
                  <a:lnTo>
                    <a:pt x="0" y="862406"/>
                  </a:lnTo>
                  <a:lnTo>
                    <a:pt x="4008" y="882130"/>
                  </a:lnTo>
                  <a:lnTo>
                    <a:pt x="14922" y="898283"/>
                  </a:lnTo>
                  <a:lnTo>
                    <a:pt x="31075" y="909197"/>
                  </a:lnTo>
                  <a:lnTo>
                    <a:pt x="50800" y="913206"/>
                  </a:lnTo>
                  <a:lnTo>
                    <a:pt x="4381766" y="913206"/>
                  </a:lnTo>
                  <a:lnTo>
                    <a:pt x="4401491" y="909197"/>
                  </a:lnTo>
                  <a:lnTo>
                    <a:pt x="4417644" y="898283"/>
                  </a:lnTo>
                  <a:lnTo>
                    <a:pt x="4428558" y="882130"/>
                  </a:lnTo>
                  <a:lnTo>
                    <a:pt x="4432566" y="86240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4520309" y="1267485"/>
              <a:ext cx="0" cy="1016635"/>
            </a:xfrm>
            <a:custGeom>
              <a:rect b="b" l="l" r="r" t="t"/>
              <a:pathLst>
                <a:path extrusionOk="0" h="1016635" w="120000">
                  <a:moveTo>
                    <a:pt x="0" y="101641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4520309" y="12547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4520309" y="12420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4520309" y="12293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9" name="Google Shape;669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1451432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0" name="Google Shape;670;p26"/>
          <p:cNvSpPr txBox="1"/>
          <p:nvPr/>
        </p:nvSpPr>
        <p:spPr>
          <a:xfrm>
            <a:off x="125844" y="558924"/>
            <a:ext cx="4145279" cy="997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Problem at hand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some data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paired observations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hidden classes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7F00"/>
                </a:solidFill>
                <a:latin typeface="Cambria"/>
                <a:ea typeface="Cambria"/>
                <a:cs typeface="Cambria"/>
                <a:sym typeface="Cambria"/>
              </a:rPr>
              <a:t>Different instances of d and c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Part-of-Speech Tagging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71" name="Google Shape;671;p26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672" name="Google Shape;672;p26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5" name="Google Shape;675;p26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676" name="Google Shape;676;p26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7" name="Google Shape;677;p2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8" name="Google Shape;678;p2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16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7"/>
          <p:cNvSpPr txBox="1"/>
          <p:nvPr>
            <p:ph type="title"/>
          </p:nvPr>
        </p:nvSpPr>
        <p:spPr>
          <a:xfrm>
            <a:off x="95300" y="60502"/>
            <a:ext cx="4043679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Tagging: Two different families of models</a:t>
            </a:r>
            <a:endParaRPr/>
          </a:p>
        </p:txBody>
      </p:sp>
      <p:grpSp>
        <p:nvGrpSpPr>
          <p:cNvPr id="684" name="Google Shape;684;p27"/>
          <p:cNvGrpSpPr/>
          <p:nvPr/>
        </p:nvGrpSpPr>
        <p:grpSpPr>
          <a:xfrm>
            <a:off x="87743" y="617004"/>
            <a:ext cx="4483317" cy="467029"/>
            <a:chOff x="87743" y="617004"/>
            <a:chExt cx="4483317" cy="467029"/>
          </a:xfrm>
        </p:grpSpPr>
        <p:sp>
          <p:nvSpPr>
            <p:cNvPr id="685" name="Google Shape;685;p27"/>
            <p:cNvSpPr/>
            <p:nvPr/>
          </p:nvSpPr>
          <p:spPr>
            <a:xfrm>
              <a:off x="87743" y="617004"/>
              <a:ext cx="4432935" cy="176530"/>
            </a:xfrm>
            <a:custGeom>
              <a:rect b="b" l="l" r="r" t="t"/>
              <a:pathLst>
                <a:path extrusionOk="0" h="176529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6" name="Google Shape;68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780669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7" name="Google Shape;68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98243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8" name="Google Shape;688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96973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9" name="Google Shape;689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661251"/>
              <a:ext cx="50749" cy="321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0" name="Google Shape;690;p27"/>
            <p:cNvSpPr/>
            <p:nvPr/>
          </p:nvSpPr>
          <p:spPr>
            <a:xfrm>
              <a:off x="87743" y="824954"/>
              <a:ext cx="4432935" cy="208279"/>
            </a:xfrm>
            <a:custGeom>
              <a:rect b="b" l="l" r="r" t="t"/>
              <a:pathLst>
                <a:path extrusionOk="0" h="208280" w="4432935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4520309" y="699338"/>
              <a:ext cx="0" cy="302260"/>
            </a:xfrm>
            <a:custGeom>
              <a:rect b="b" l="l" r="r" t="t"/>
              <a:pathLst>
                <a:path extrusionOk="0" h="302259" w="120000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4520309" y="6866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4520309" y="6739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4520309" y="6612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27"/>
          <p:cNvGrpSpPr/>
          <p:nvPr/>
        </p:nvGrpSpPr>
        <p:grpSpPr>
          <a:xfrm>
            <a:off x="87743" y="1185164"/>
            <a:ext cx="4483317" cy="1181290"/>
            <a:chOff x="87743" y="1185164"/>
            <a:chExt cx="4483317" cy="1181290"/>
          </a:xfrm>
        </p:grpSpPr>
        <p:sp>
          <p:nvSpPr>
            <p:cNvPr id="696" name="Google Shape;696;p27"/>
            <p:cNvSpPr/>
            <p:nvPr/>
          </p:nvSpPr>
          <p:spPr>
            <a:xfrm>
              <a:off x="87743" y="1185164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7" name="Google Shape;697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135817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26485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5215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1229398"/>
              <a:ext cx="50749" cy="1035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1" name="Google Shape;701;p27"/>
            <p:cNvSpPr/>
            <p:nvPr/>
          </p:nvSpPr>
          <p:spPr>
            <a:xfrm>
              <a:off x="87743" y="1402448"/>
              <a:ext cx="4432935" cy="913765"/>
            </a:xfrm>
            <a:custGeom>
              <a:rect b="b" l="l" r="r" t="t"/>
              <a:pathLst>
                <a:path extrusionOk="0" h="913764" w="4432935">
                  <a:moveTo>
                    <a:pt x="4432566" y="0"/>
                  </a:moveTo>
                  <a:lnTo>
                    <a:pt x="0" y="0"/>
                  </a:lnTo>
                  <a:lnTo>
                    <a:pt x="0" y="862406"/>
                  </a:lnTo>
                  <a:lnTo>
                    <a:pt x="4008" y="882130"/>
                  </a:lnTo>
                  <a:lnTo>
                    <a:pt x="14922" y="898283"/>
                  </a:lnTo>
                  <a:lnTo>
                    <a:pt x="31075" y="909197"/>
                  </a:lnTo>
                  <a:lnTo>
                    <a:pt x="50800" y="913206"/>
                  </a:lnTo>
                  <a:lnTo>
                    <a:pt x="4381766" y="913206"/>
                  </a:lnTo>
                  <a:lnTo>
                    <a:pt x="4401491" y="909197"/>
                  </a:lnTo>
                  <a:lnTo>
                    <a:pt x="4417644" y="898283"/>
                  </a:lnTo>
                  <a:lnTo>
                    <a:pt x="4428558" y="882130"/>
                  </a:lnTo>
                  <a:lnTo>
                    <a:pt x="4432566" y="86240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4520309" y="1267485"/>
              <a:ext cx="0" cy="1016635"/>
            </a:xfrm>
            <a:custGeom>
              <a:rect b="b" l="l" r="r" t="t"/>
              <a:pathLst>
                <a:path extrusionOk="0" h="1016635" w="120000">
                  <a:moveTo>
                    <a:pt x="0" y="101641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4520309" y="12547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520309" y="12420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520309" y="12293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6" name="Google Shape;706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1451432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7" name="Google Shape;707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166146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8" name="Google Shape;708;p27"/>
          <p:cNvSpPr txBox="1"/>
          <p:nvPr/>
        </p:nvSpPr>
        <p:spPr>
          <a:xfrm>
            <a:off x="125844" y="558924"/>
            <a:ext cx="4145279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Problem at hand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some data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paired observations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hidden classes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7F00"/>
                </a:solidFill>
                <a:latin typeface="Cambria"/>
                <a:ea typeface="Cambria"/>
                <a:cs typeface="Cambria"/>
                <a:sym typeface="Cambria"/>
              </a:rPr>
              <a:t>Different instances of d and c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Part-of-Speech Tagging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words are observed and tags are hidden.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Classification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09" name="Google Shape;709;p27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710" name="Google Shape;710;p27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27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714" name="Google Shape;714;p27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5" name="Google Shape;715;p2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6" name="Google Shape;716;p2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16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8"/>
          <p:cNvSpPr txBox="1"/>
          <p:nvPr>
            <p:ph type="title"/>
          </p:nvPr>
        </p:nvSpPr>
        <p:spPr>
          <a:xfrm>
            <a:off x="95300" y="60502"/>
            <a:ext cx="4043679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Tagging: Two different families of models</a:t>
            </a:r>
            <a:endParaRPr/>
          </a:p>
        </p:txBody>
      </p:sp>
      <p:grpSp>
        <p:nvGrpSpPr>
          <p:cNvPr id="722" name="Google Shape;722;p28"/>
          <p:cNvGrpSpPr/>
          <p:nvPr/>
        </p:nvGrpSpPr>
        <p:grpSpPr>
          <a:xfrm>
            <a:off x="87743" y="617004"/>
            <a:ext cx="4483317" cy="467029"/>
            <a:chOff x="87743" y="617004"/>
            <a:chExt cx="4483317" cy="467029"/>
          </a:xfrm>
        </p:grpSpPr>
        <p:sp>
          <p:nvSpPr>
            <p:cNvPr id="723" name="Google Shape;723;p28"/>
            <p:cNvSpPr/>
            <p:nvPr/>
          </p:nvSpPr>
          <p:spPr>
            <a:xfrm>
              <a:off x="87743" y="617004"/>
              <a:ext cx="4432935" cy="176530"/>
            </a:xfrm>
            <a:custGeom>
              <a:rect b="b" l="l" r="r" t="t"/>
              <a:pathLst>
                <a:path extrusionOk="0" h="176529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4" name="Google Shape;72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780669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98243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96973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661251"/>
              <a:ext cx="50749" cy="321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28"/>
            <p:cNvSpPr/>
            <p:nvPr/>
          </p:nvSpPr>
          <p:spPr>
            <a:xfrm>
              <a:off x="87743" y="824954"/>
              <a:ext cx="4432935" cy="208279"/>
            </a:xfrm>
            <a:custGeom>
              <a:rect b="b" l="l" r="r" t="t"/>
              <a:pathLst>
                <a:path extrusionOk="0" h="208280" w="4432935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4520309" y="699338"/>
              <a:ext cx="0" cy="302260"/>
            </a:xfrm>
            <a:custGeom>
              <a:rect b="b" l="l" r="r" t="t"/>
              <a:pathLst>
                <a:path extrusionOk="0" h="302259" w="120000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4520309" y="6866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4520309" y="6739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4520309" y="6612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28"/>
          <p:cNvGrpSpPr/>
          <p:nvPr/>
        </p:nvGrpSpPr>
        <p:grpSpPr>
          <a:xfrm>
            <a:off x="87743" y="1185164"/>
            <a:ext cx="4483317" cy="1181290"/>
            <a:chOff x="87743" y="1185164"/>
            <a:chExt cx="4483317" cy="1181290"/>
          </a:xfrm>
        </p:grpSpPr>
        <p:sp>
          <p:nvSpPr>
            <p:cNvPr id="734" name="Google Shape;734;p28"/>
            <p:cNvSpPr/>
            <p:nvPr/>
          </p:nvSpPr>
          <p:spPr>
            <a:xfrm>
              <a:off x="87743" y="1185164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5" name="Google Shape;735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135817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6" name="Google Shape;73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26485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5215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Google Shape;738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1229398"/>
              <a:ext cx="50749" cy="1035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28"/>
            <p:cNvSpPr/>
            <p:nvPr/>
          </p:nvSpPr>
          <p:spPr>
            <a:xfrm>
              <a:off x="87743" y="1402448"/>
              <a:ext cx="4432935" cy="913765"/>
            </a:xfrm>
            <a:custGeom>
              <a:rect b="b" l="l" r="r" t="t"/>
              <a:pathLst>
                <a:path extrusionOk="0" h="913764" w="4432935">
                  <a:moveTo>
                    <a:pt x="4432566" y="0"/>
                  </a:moveTo>
                  <a:lnTo>
                    <a:pt x="0" y="0"/>
                  </a:lnTo>
                  <a:lnTo>
                    <a:pt x="0" y="862406"/>
                  </a:lnTo>
                  <a:lnTo>
                    <a:pt x="4008" y="882130"/>
                  </a:lnTo>
                  <a:lnTo>
                    <a:pt x="14922" y="898283"/>
                  </a:lnTo>
                  <a:lnTo>
                    <a:pt x="31075" y="909197"/>
                  </a:lnTo>
                  <a:lnTo>
                    <a:pt x="50800" y="913206"/>
                  </a:lnTo>
                  <a:lnTo>
                    <a:pt x="4381766" y="913206"/>
                  </a:lnTo>
                  <a:lnTo>
                    <a:pt x="4401491" y="909197"/>
                  </a:lnTo>
                  <a:lnTo>
                    <a:pt x="4417644" y="898283"/>
                  </a:lnTo>
                  <a:lnTo>
                    <a:pt x="4428558" y="882130"/>
                  </a:lnTo>
                  <a:lnTo>
                    <a:pt x="4432566" y="86240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520309" y="1267485"/>
              <a:ext cx="0" cy="1016635"/>
            </a:xfrm>
            <a:custGeom>
              <a:rect b="b" l="l" r="r" t="t"/>
              <a:pathLst>
                <a:path extrusionOk="0" h="1016635" w="120000">
                  <a:moveTo>
                    <a:pt x="0" y="101641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4520309" y="12547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4520309" y="12420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4520309" y="12293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4" name="Google Shape;744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1451432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5" name="Google Shape;745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166146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6" name="Google Shape;746;p28"/>
          <p:cNvSpPr txBox="1"/>
          <p:nvPr/>
        </p:nvSpPr>
        <p:spPr>
          <a:xfrm>
            <a:off x="125844" y="558924"/>
            <a:ext cx="4145279" cy="137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Problem at hand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some data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paired observations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hidden classes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7F00"/>
                </a:solidFill>
                <a:latin typeface="Cambria"/>
                <a:ea typeface="Cambria"/>
                <a:cs typeface="Cambria"/>
                <a:sym typeface="Cambria"/>
              </a:rPr>
              <a:t>Different instances of d and c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Part-of-Speech Tagging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words are observed and tags are hidden.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250825" rtl="0" algn="l">
              <a:lnSpc>
                <a:spcPct val="118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Classification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sentences/documents are observed and the  category is hidden.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47" name="Google Shape;747;p28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748" name="Google Shape;748;p28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1" name="Google Shape;751;p28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752" name="Google Shape;752;p28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3" name="Google Shape;753;p28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4" name="Google Shape;754;p2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16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"/>
          <p:cNvSpPr txBox="1"/>
          <p:nvPr>
            <p:ph type="title"/>
          </p:nvPr>
        </p:nvSpPr>
        <p:spPr>
          <a:xfrm>
            <a:off x="95300" y="60502"/>
            <a:ext cx="4043679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Tagging: Two different families of models</a:t>
            </a:r>
            <a:endParaRPr/>
          </a:p>
        </p:txBody>
      </p:sp>
      <p:grpSp>
        <p:nvGrpSpPr>
          <p:cNvPr id="760" name="Google Shape;760;p29"/>
          <p:cNvGrpSpPr/>
          <p:nvPr/>
        </p:nvGrpSpPr>
        <p:grpSpPr>
          <a:xfrm>
            <a:off x="87743" y="617004"/>
            <a:ext cx="4483317" cy="467029"/>
            <a:chOff x="87743" y="617004"/>
            <a:chExt cx="4483317" cy="467029"/>
          </a:xfrm>
        </p:grpSpPr>
        <p:sp>
          <p:nvSpPr>
            <p:cNvPr id="761" name="Google Shape;761;p29"/>
            <p:cNvSpPr/>
            <p:nvPr/>
          </p:nvSpPr>
          <p:spPr>
            <a:xfrm>
              <a:off x="87743" y="617004"/>
              <a:ext cx="4432935" cy="176530"/>
            </a:xfrm>
            <a:custGeom>
              <a:rect b="b" l="l" r="r" t="t"/>
              <a:pathLst>
                <a:path extrusionOk="0" h="176529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2" name="Google Shape;76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780669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3" name="Google Shape;76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98243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4" name="Google Shape;764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96973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5" name="Google Shape;765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661251"/>
              <a:ext cx="50749" cy="321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Google Shape;766;p29"/>
            <p:cNvSpPr/>
            <p:nvPr/>
          </p:nvSpPr>
          <p:spPr>
            <a:xfrm>
              <a:off x="87743" y="824954"/>
              <a:ext cx="4432935" cy="208279"/>
            </a:xfrm>
            <a:custGeom>
              <a:rect b="b" l="l" r="r" t="t"/>
              <a:pathLst>
                <a:path extrusionOk="0" h="208280" w="4432935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4520309" y="699338"/>
              <a:ext cx="0" cy="302260"/>
            </a:xfrm>
            <a:custGeom>
              <a:rect b="b" l="l" r="r" t="t"/>
              <a:pathLst>
                <a:path extrusionOk="0" h="302259" w="120000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520309" y="6866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4520309" y="6739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4520309" y="6612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29"/>
          <p:cNvGrpSpPr/>
          <p:nvPr/>
        </p:nvGrpSpPr>
        <p:grpSpPr>
          <a:xfrm>
            <a:off x="87743" y="1185164"/>
            <a:ext cx="4483317" cy="1181290"/>
            <a:chOff x="87743" y="1185164"/>
            <a:chExt cx="4483317" cy="1181290"/>
          </a:xfrm>
        </p:grpSpPr>
        <p:sp>
          <p:nvSpPr>
            <p:cNvPr id="772" name="Google Shape;772;p29"/>
            <p:cNvSpPr/>
            <p:nvPr/>
          </p:nvSpPr>
          <p:spPr>
            <a:xfrm>
              <a:off x="87743" y="1185164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3" name="Google Shape;773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135817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4" name="Google Shape;77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26485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Google Shape;775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5215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Google Shape;776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1229398"/>
              <a:ext cx="50749" cy="1035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29"/>
            <p:cNvSpPr/>
            <p:nvPr/>
          </p:nvSpPr>
          <p:spPr>
            <a:xfrm>
              <a:off x="87743" y="1402448"/>
              <a:ext cx="4432935" cy="913765"/>
            </a:xfrm>
            <a:custGeom>
              <a:rect b="b" l="l" r="r" t="t"/>
              <a:pathLst>
                <a:path extrusionOk="0" h="913764" w="4432935">
                  <a:moveTo>
                    <a:pt x="4432566" y="0"/>
                  </a:moveTo>
                  <a:lnTo>
                    <a:pt x="0" y="0"/>
                  </a:lnTo>
                  <a:lnTo>
                    <a:pt x="0" y="862406"/>
                  </a:lnTo>
                  <a:lnTo>
                    <a:pt x="4008" y="882130"/>
                  </a:lnTo>
                  <a:lnTo>
                    <a:pt x="14922" y="898283"/>
                  </a:lnTo>
                  <a:lnTo>
                    <a:pt x="31075" y="909197"/>
                  </a:lnTo>
                  <a:lnTo>
                    <a:pt x="50800" y="913206"/>
                  </a:lnTo>
                  <a:lnTo>
                    <a:pt x="4381766" y="913206"/>
                  </a:lnTo>
                  <a:lnTo>
                    <a:pt x="4401491" y="909197"/>
                  </a:lnTo>
                  <a:lnTo>
                    <a:pt x="4417644" y="898283"/>
                  </a:lnTo>
                  <a:lnTo>
                    <a:pt x="4428558" y="882130"/>
                  </a:lnTo>
                  <a:lnTo>
                    <a:pt x="4432566" y="86240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4520309" y="1267485"/>
              <a:ext cx="0" cy="1016635"/>
            </a:xfrm>
            <a:custGeom>
              <a:rect b="b" l="l" r="r" t="t"/>
              <a:pathLst>
                <a:path extrusionOk="0" h="1016635" w="120000">
                  <a:moveTo>
                    <a:pt x="0" y="101641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4520309" y="12547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4520309" y="12420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4520309" y="12293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2" name="Google Shape;782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1451432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166146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4" name="Google Shape;784;p29"/>
          <p:cNvSpPr txBox="1"/>
          <p:nvPr/>
        </p:nvSpPr>
        <p:spPr>
          <a:xfrm>
            <a:off x="125844" y="558924"/>
            <a:ext cx="4145279" cy="172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Problem at hand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some data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paired observations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hidden classes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7F00"/>
                </a:solidFill>
                <a:latin typeface="Cambria"/>
                <a:ea typeface="Cambria"/>
                <a:cs typeface="Cambria"/>
                <a:sym typeface="Cambria"/>
              </a:rPr>
              <a:t>Different instances of d and c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Part-of-Speech Tagging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words are observed and tags are hidden.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250825" rtl="0" algn="l">
              <a:lnSpc>
                <a:spcPct val="118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Classification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sentences/documents are observed and the  category is hidden.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95885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Categories can be positive/negative for sentiments ..  sports/politics/business for documents ...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85" name="Google Shape;785;p29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786" name="Google Shape;786;p29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9" name="Google Shape;789;p29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790" name="Google Shape;790;p29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1" name="Google Shape;791;p29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2" name="Google Shape;792;p29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16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0"/>
          <p:cNvSpPr txBox="1"/>
          <p:nvPr>
            <p:ph type="title"/>
          </p:nvPr>
        </p:nvSpPr>
        <p:spPr>
          <a:xfrm>
            <a:off x="95300" y="60502"/>
            <a:ext cx="4043679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Tagging: Two different families of models</a:t>
            </a:r>
            <a:endParaRPr/>
          </a:p>
        </p:txBody>
      </p:sp>
      <p:grpSp>
        <p:nvGrpSpPr>
          <p:cNvPr id="798" name="Google Shape;798;p30"/>
          <p:cNvGrpSpPr/>
          <p:nvPr/>
        </p:nvGrpSpPr>
        <p:grpSpPr>
          <a:xfrm>
            <a:off x="87743" y="617004"/>
            <a:ext cx="4483317" cy="467029"/>
            <a:chOff x="87743" y="617004"/>
            <a:chExt cx="4483317" cy="467029"/>
          </a:xfrm>
        </p:grpSpPr>
        <p:sp>
          <p:nvSpPr>
            <p:cNvPr id="799" name="Google Shape;799;p30"/>
            <p:cNvSpPr/>
            <p:nvPr/>
          </p:nvSpPr>
          <p:spPr>
            <a:xfrm>
              <a:off x="87743" y="617004"/>
              <a:ext cx="4432935" cy="176530"/>
            </a:xfrm>
            <a:custGeom>
              <a:rect b="b" l="l" r="r" t="t"/>
              <a:pathLst>
                <a:path extrusionOk="0" h="176529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0" name="Google Shape;800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780669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" name="Google Shape;801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98243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2" name="Google Shape;802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96973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3" name="Google Shape;803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661251"/>
              <a:ext cx="50749" cy="321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4" name="Google Shape;804;p30"/>
            <p:cNvSpPr/>
            <p:nvPr/>
          </p:nvSpPr>
          <p:spPr>
            <a:xfrm>
              <a:off x="87743" y="824954"/>
              <a:ext cx="4432935" cy="208279"/>
            </a:xfrm>
            <a:custGeom>
              <a:rect b="b" l="l" r="r" t="t"/>
              <a:pathLst>
                <a:path extrusionOk="0" h="208280" w="4432935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4520309" y="699338"/>
              <a:ext cx="0" cy="302260"/>
            </a:xfrm>
            <a:custGeom>
              <a:rect b="b" l="l" r="r" t="t"/>
              <a:pathLst>
                <a:path extrusionOk="0" h="302259" w="120000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520309" y="6866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4520309" y="6739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520309" y="66124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9" name="Google Shape;809;p30"/>
          <p:cNvGrpSpPr/>
          <p:nvPr/>
        </p:nvGrpSpPr>
        <p:grpSpPr>
          <a:xfrm>
            <a:off x="87743" y="1185164"/>
            <a:ext cx="4483317" cy="1181290"/>
            <a:chOff x="87743" y="1185164"/>
            <a:chExt cx="4483317" cy="1181290"/>
          </a:xfrm>
        </p:grpSpPr>
        <p:sp>
          <p:nvSpPr>
            <p:cNvPr id="810" name="Google Shape;810;p30"/>
            <p:cNvSpPr/>
            <p:nvPr/>
          </p:nvSpPr>
          <p:spPr>
            <a:xfrm>
              <a:off x="87743" y="1185164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1" name="Google Shape;811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135817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2" name="Google Shape;81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26485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3" name="Google Shape;813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5215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Google Shape;814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1229398"/>
              <a:ext cx="50749" cy="1035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Google Shape;815;p30"/>
            <p:cNvSpPr/>
            <p:nvPr/>
          </p:nvSpPr>
          <p:spPr>
            <a:xfrm>
              <a:off x="87743" y="1402448"/>
              <a:ext cx="4432935" cy="913765"/>
            </a:xfrm>
            <a:custGeom>
              <a:rect b="b" l="l" r="r" t="t"/>
              <a:pathLst>
                <a:path extrusionOk="0" h="913764" w="4432935">
                  <a:moveTo>
                    <a:pt x="4432566" y="0"/>
                  </a:moveTo>
                  <a:lnTo>
                    <a:pt x="0" y="0"/>
                  </a:lnTo>
                  <a:lnTo>
                    <a:pt x="0" y="862406"/>
                  </a:lnTo>
                  <a:lnTo>
                    <a:pt x="4008" y="882130"/>
                  </a:lnTo>
                  <a:lnTo>
                    <a:pt x="14922" y="898283"/>
                  </a:lnTo>
                  <a:lnTo>
                    <a:pt x="31075" y="909197"/>
                  </a:lnTo>
                  <a:lnTo>
                    <a:pt x="50800" y="913206"/>
                  </a:lnTo>
                  <a:lnTo>
                    <a:pt x="4381766" y="913206"/>
                  </a:lnTo>
                  <a:lnTo>
                    <a:pt x="4401491" y="909197"/>
                  </a:lnTo>
                  <a:lnTo>
                    <a:pt x="4417644" y="898283"/>
                  </a:lnTo>
                  <a:lnTo>
                    <a:pt x="4428558" y="882130"/>
                  </a:lnTo>
                  <a:lnTo>
                    <a:pt x="4432566" y="86240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4520309" y="1267485"/>
              <a:ext cx="0" cy="1016635"/>
            </a:xfrm>
            <a:custGeom>
              <a:rect b="b" l="l" r="r" t="t"/>
              <a:pathLst>
                <a:path extrusionOk="0" h="1016635" w="120000">
                  <a:moveTo>
                    <a:pt x="0" y="101641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4520309" y="12547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4520309" y="12420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4520309" y="122938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0" name="Google Shape;820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1451432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1" name="Google Shape;821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1597" y="166146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2" name="Google Shape;822;p30"/>
          <p:cNvGrpSpPr/>
          <p:nvPr/>
        </p:nvGrpSpPr>
        <p:grpSpPr>
          <a:xfrm>
            <a:off x="87743" y="2467584"/>
            <a:ext cx="4483317" cy="629361"/>
            <a:chOff x="87743" y="2467584"/>
            <a:chExt cx="4483317" cy="629361"/>
          </a:xfrm>
        </p:grpSpPr>
        <p:sp>
          <p:nvSpPr>
            <p:cNvPr id="823" name="Google Shape;823;p30"/>
            <p:cNvSpPr/>
            <p:nvPr/>
          </p:nvSpPr>
          <p:spPr>
            <a:xfrm>
              <a:off x="87743" y="2467584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4" name="Google Shape;824;p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744" y="264059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5" name="Google Shape;825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38544" y="299534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6" name="Google Shape;826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98264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Google Shape;827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520311" y="2511818"/>
              <a:ext cx="50749" cy="4835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8" name="Google Shape;828;p30"/>
            <p:cNvSpPr/>
            <p:nvPr/>
          </p:nvSpPr>
          <p:spPr>
            <a:xfrm>
              <a:off x="87743" y="2684881"/>
              <a:ext cx="4432935" cy="361315"/>
            </a:xfrm>
            <a:custGeom>
              <a:rect b="b" l="l" r="r" t="t"/>
              <a:pathLst>
                <a:path extrusionOk="0" h="361314" w="443293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520309" y="2549918"/>
              <a:ext cx="0" cy="464820"/>
            </a:xfrm>
            <a:custGeom>
              <a:rect b="b" l="l" r="r" t="t"/>
              <a:pathLst>
                <a:path extrusionOk="0" h="464819" w="120000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520309" y="253721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520309" y="252451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520309" y="251181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3" name="Google Shape;833;p30"/>
          <p:cNvSpPr txBox="1"/>
          <p:nvPr/>
        </p:nvSpPr>
        <p:spPr>
          <a:xfrm>
            <a:off x="125844" y="558924"/>
            <a:ext cx="4145279" cy="2453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Problem at hand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some data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paired observations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hidden classes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7F00"/>
                </a:solidFill>
                <a:latin typeface="Cambria"/>
                <a:ea typeface="Cambria"/>
                <a:cs typeface="Cambria"/>
                <a:sym typeface="Cambria"/>
              </a:rPr>
              <a:t>Different instances of d and c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Part-of-Speech Tagging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words are observed and tags are hidden.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250825" rtl="0" algn="l">
              <a:lnSpc>
                <a:spcPct val="118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Classification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sentences/documents are observed and the  category is hidden.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95885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Categories can be positive/negative for sentiments ..  sports/politics/business for documents ...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What gives rise to the two families?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100965" rtl="0" algn="l">
              <a:lnSpc>
                <a:spcPct val="1189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Whether they generate the observed data from hidden stuff or the hidden  structure given the data?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34" name="Google Shape;834;p30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835" name="Google Shape;835;p30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8" name="Google Shape;838;p30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839" name="Google Shape;839;p30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0" name="Google Shape;840;p30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1" name="Google Shape;841;p30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16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1"/>
          <p:cNvSpPr txBox="1"/>
          <p:nvPr/>
        </p:nvSpPr>
        <p:spPr>
          <a:xfrm>
            <a:off x="95300" y="60502"/>
            <a:ext cx="25844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Generative vs. Conditional Models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47" name="Google Shape;847;p31"/>
          <p:cNvGrpSpPr/>
          <p:nvPr/>
        </p:nvGrpSpPr>
        <p:grpSpPr>
          <a:xfrm>
            <a:off x="87743" y="709295"/>
            <a:ext cx="4483317" cy="797420"/>
            <a:chOff x="87743" y="709295"/>
            <a:chExt cx="4483317" cy="797420"/>
          </a:xfrm>
        </p:grpSpPr>
        <p:sp>
          <p:nvSpPr>
            <p:cNvPr id="848" name="Google Shape;848;p31"/>
            <p:cNvSpPr/>
            <p:nvPr/>
          </p:nvSpPr>
          <p:spPr>
            <a:xfrm>
              <a:off x="87743" y="709295"/>
              <a:ext cx="4432935" cy="182245"/>
            </a:xfrm>
            <a:custGeom>
              <a:rect b="b" l="l" r="r" t="t"/>
              <a:pathLst>
                <a:path extrusionOk="0" h="18224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9" name="Google Shape;849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87830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40511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1" name="Google Shape;851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39241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2" name="Google Shape;852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753541"/>
              <a:ext cx="50749" cy="65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3" name="Google Shape;853;p31"/>
            <p:cNvSpPr/>
            <p:nvPr/>
          </p:nvSpPr>
          <p:spPr>
            <a:xfrm>
              <a:off x="87743" y="922578"/>
              <a:ext cx="4432935" cy="533400"/>
            </a:xfrm>
            <a:custGeom>
              <a:rect b="b" l="l" r="r" t="t"/>
              <a:pathLst>
                <a:path extrusionOk="0" h="533400" w="4432935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520309" y="791629"/>
              <a:ext cx="0" cy="633095"/>
            </a:xfrm>
            <a:custGeom>
              <a:rect b="b" l="l" r="r" t="t"/>
              <a:pathLst>
                <a:path extrusionOk="0" h="633094" w="120000">
                  <a:moveTo>
                    <a:pt x="0" y="63253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520309" y="7789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4520309" y="7662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4520309" y="7535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8" name="Google Shape;858;p31"/>
          <p:cNvSpPr txBox="1"/>
          <p:nvPr/>
        </p:nvSpPr>
        <p:spPr>
          <a:xfrm>
            <a:off x="125844" y="639134"/>
            <a:ext cx="4174490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Generative (Joint) Models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057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observed data from hidden stuff, i.e. put a probability over the  observations given the class: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terms of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59" name="Google Shape;859;p31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860" name="Google Shape;860;p31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3" name="Google Shape;863;p31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864" name="Google Shape;864;p31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5" name="Google Shape;865;p3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6" name="Google Shape;866;p31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17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2"/>
          <p:cNvSpPr txBox="1"/>
          <p:nvPr>
            <p:ph type="title"/>
          </p:nvPr>
        </p:nvSpPr>
        <p:spPr>
          <a:xfrm>
            <a:off x="95300" y="60502"/>
            <a:ext cx="25844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Generative vs. Conditional Models</a:t>
            </a:r>
            <a:endParaRPr/>
          </a:p>
        </p:txBody>
      </p:sp>
      <p:grpSp>
        <p:nvGrpSpPr>
          <p:cNvPr id="872" name="Google Shape;872;p32"/>
          <p:cNvGrpSpPr/>
          <p:nvPr/>
        </p:nvGrpSpPr>
        <p:grpSpPr>
          <a:xfrm>
            <a:off x="87743" y="709295"/>
            <a:ext cx="4483317" cy="797420"/>
            <a:chOff x="87743" y="709295"/>
            <a:chExt cx="4483317" cy="797420"/>
          </a:xfrm>
        </p:grpSpPr>
        <p:sp>
          <p:nvSpPr>
            <p:cNvPr id="873" name="Google Shape;873;p32"/>
            <p:cNvSpPr/>
            <p:nvPr/>
          </p:nvSpPr>
          <p:spPr>
            <a:xfrm>
              <a:off x="87743" y="709295"/>
              <a:ext cx="4432935" cy="182245"/>
            </a:xfrm>
            <a:custGeom>
              <a:rect b="b" l="l" r="r" t="t"/>
              <a:pathLst>
                <a:path extrusionOk="0" h="18224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4" name="Google Shape;87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87830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5" name="Google Shape;875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40511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6" name="Google Shape;876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39241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7" name="Google Shape;877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753541"/>
              <a:ext cx="50749" cy="65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8" name="Google Shape;878;p32"/>
            <p:cNvSpPr/>
            <p:nvPr/>
          </p:nvSpPr>
          <p:spPr>
            <a:xfrm>
              <a:off x="87743" y="922578"/>
              <a:ext cx="4432935" cy="533400"/>
            </a:xfrm>
            <a:custGeom>
              <a:rect b="b" l="l" r="r" t="t"/>
              <a:pathLst>
                <a:path extrusionOk="0" h="533400" w="4432935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4520309" y="791629"/>
              <a:ext cx="0" cy="633095"/>
            </a:xfrm>
            <a:custGeom>
              <a:rect b="b" l="l" r="r" t="t"/>
              <a:pathLst>
                <a:path extrusionOk="0" h="633094" w="120000">
                  <a:moveTo>
                    <a:pt x="0" y="63253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4520309" y="7789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520309" y="7662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520309" y="7535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3" name="Google Shape;883;p32"/>
          <p:cNvSpPr txBox="1"/>
          <p:nvPr/>
        </p:nvSpPr>
        <p:spPr>
          <a:xfrm>
            <a:off x="125844" y="639134"/>
            <a:ext cx="4174490" cy="7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Generative (Joint) Models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057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observed data from hidden stuff, i.e. put a probability over the  observations given the class: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terms of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Naïve Bayes’ classifiers, Hidden Markov Models etc.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84" name="Google Shape;884;p32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885" name="Google Shape;885;p32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8" name="Google Shape;888;p32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889" name="Google Shape;889;p32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0" name="Google Shape;890;p3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1" name="Google Shape;891;p32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17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3"/>
          <p:cNvSpPr txBox="1"/>
          <p:nvPr>
            <p:ph type="title"/>
          </p:nvPr>
        </p:nvSpPr>
        <p:spPr>
          <a:xfrm>
            <a:off x="95300" y="60502"/>
            <a:ext cx="25844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Generative vs. Conditional Models</a:t>
            </a:r>
            <a:endParaRPr/>
          </a:p>
        </p:txBody>
      </p:sp>
      <p:grpSp>
        <p:nvGrpSpPr>
          <p:cNvPr id="897" name="Google Shape;897;p33"/>
          <p:cNvGrpSpPr/>
          <p:nvPr/>
        </p:nvGrpSpPr>
        <p:grpSpPr>
          <a:xfrm>
            <a:off x="87743" y="709295"/>
            <a:ext cx="4483317" cy="797420"/>
            <a:chOff x="87743" y="709295"/>
            <a:chExt cx="4483317" cy="797420"/>
          </a:xfrm>
        </p:grpSpPr>
        <p:sp>
          <p:nvSpPr>
            <p:cNvPr id="898" name="Google Shape;898;p33"/>
            <p:cNvSpPr/>
            <p:nvPr/>
          </p:nvSpPr>
          <p:spPr>
            <a:xfrm>
              <a:off x="87743" y="709295"/>
              <a:ext cx="4432935" cy="182245"/>
            </a:xfrm>
            <a:custGeom>
              <a:rect b="b" l="l" r="r" t="t"/>
              <a:pathLst>
                <a:path extrusionOk="0" h="18224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9" name="Google Shape;899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87830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0" name="Google Shape;900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40511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1" name="Google Shape;901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39241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2" name="Google Shape;902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753541"/>
              <a:ext cx="50749" cy="65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Google Shape;903;p33"/>
            <p:cNvSpPr/>
            <p:nvPr/>
          </p:nvSpPr>
          <p:spPr>
            <a:xfrm>
              <a:off x="87743" y="922578"/>
              <a:ext cx="4432935" cy="533400"/>
            </a:xfrm>
            <a:custGeom>
              <a:rect b="b" l="l" r="r" t="t"/>
              <a:pathLst>
                <a:path extrusionOk="0" h="533400" w="4432935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4520309" y="791629"/>
              <a:ext cx="0" cy="633095"/>
            </a:xfrm>
            <a:custGeom>
              <a:rect b="b" l="l" r="r" t="t"/>
              <a:pathLst>
                <a:path extrusionOk="0" h="633094" w="120000">
                  <a:moveTo>
                    <a:pt x="0" y="63253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4520309" y="7789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4520309" y="7662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4520309" y="7535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3"/>
          <p:cNvGrpSpPr/>
          <p:nvPr/>
        </p:nvGrpSpPr>
        <p:grpSpPr>
          <a:xfrm>
            <a:off x="87743" y="1607845"/>
            <a:ext cx="4483317" cy="794550"/>
            <a:chOff x="87743" y="1607845"/>
            <a:chExt cx="4483317" cy="794550"/>
          </a:xfrm>
        </p:grpSpPr>
        <p:sp>
          <p:nvSpPr>
            <p:cNvPr id="909" name="Google Shape;909;p33"/>
            <p:cNvSpPr/>
            <p:nvPr/>
          </p:nvSpPr>
          <p:spPr>
            <a:xfrm>
              <a:off x="87743" y="1607845"/>
              <a:ext cx="4432935" cy="182245"/>
            </a:xfrm>
            <a:custGeom>
              <a:rect b="b" l="l" r="r" t="t"/>
              <a:pathLst>
                <a:path extrusionOk="0" h="18224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0" name="Google Shape;910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1776844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1" name="Google Shape;911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30079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2" name="Google Shape;912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8809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3" name="Google Shape;913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1652079"/>
              <a:ext cx="50749" cy="648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4" name="Google Shape;914;p33"/>
            <p:cNvSpPr/>
            <p:nvPr/>
          </p:nvSpPr>
          <p:spPr>
            <a:xfrm>
              <a:off x="87743" y="1821129"/>
              <a:ext cx="4432935" cy="530860"/>
            </a:xfrm>
            <a:custGeom>
              <a:rect b="b" l="l" r="r" t="t"/>
              <a:pathLst>
                <a:path extrusionOk="0" h="530860" w="4432935">
                  <a:moveTo>
                    <a:pt x="4432566" y="0"/>
                  </a:moveTo>
                  <a:lnTo>
                    <a:pt x="0" y="0"/>
                  </a:lnTo>
                  <a:lnTo>
                    <a:pt x="0" y="479666"/>
                  </a:lnTo>
                  <a:lnTo>
                    <a:pt x="4008" y="499390"/>
                  </a:lnTo>
                  <a:lnTo>
                    <a:pt x="14922" y="515543"/>
                  </a:lnTo>
                  <a:lnTo>
                    <a:pt x="31075" y="526457"/>
                  </a:lnTo>
                  <a:lnTo>
                    <a:pt x="50800" y="530466"/>
                  </a:lnTo>
                  <a:lnTo>
                    <a:pt x="4381766" y="530466"/>
                  </a:lnTo>
                  <a:lnTo>
                    <a:pt x="4401491" y="526457"/>
                  </a:lnTo>
                  <a:lnTo>
                    <a:pt x="4417644" y="515543"/>
                  </a:lnTo>
                  <a:lnTo>
                    <a:pt x="4428558" y="499390"/>
                  </a:lnTo>
                  <a:lnTo>
                    <a:pt x="4432566" y="4796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4520309" y="1690179"/>
              <a:ext cx="0" cy="629920"/>
            </a:xfrm>
            <a:custGeom>
              <a:rect b="b" l="l" r="r" t="t"/>
              <a:pathLst>
                <a:path extrusionOk="0" h="629919" w="120000">
                  <a:moveTo>
                    <a:pt x="0" y="62966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4520309" y="16774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4520309" y="16647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4520309" y="16520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9" name="Google Shape;919;p33"/>
          <p:cNvSpPr txBox="1"/>
          <p:nvPr/>
        </p:nvSpPr>
        <p:spPr>
          <a:xfrm>
            <a:off x="125844" y="639134"/>
            <a:ext cx="4199255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Generative (Joint) Models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29209" rtl="0" algn="l">
              <a:lnSpc>
                <a:spcPct val="1057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observed data from hidden stuff, i.e. put a probability over the  observations given the class: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terms of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Naïve Bayes’ classifiers, Hidden Markov Models etc.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Discriminative (Conditional) Models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057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Take the data as given, and put a probability over hidden structure given the  data: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20" name="Google Shape;920;p33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921" name="Google Shape;921;p33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4" name="Google Shape;924;p33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925" name="Google Shape;925;p33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6" name="Google Shape;926;p3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7" name="Google Shape;927;p3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17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4"/>
          <p:cNvSpPr txBox="1"/>
          <p:nvPr>
            <p:ph type="title"/>
          </p:nvPr>
        </p:nvSpPr>
        <p:spPr>
          <a:xfrm>
            <a:off x="95300" y="60502"/>
            <a:ext cx="25844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Generative vs. Conditional Models</a:t>
            </a:r>
            <a:endParaRPr/>
          </a:p>
        </p:txBody>
      </p:sp>
      <p:grpSp>
        <p:nvGrpSpPr>
          <p:cNvPr id="933" name="Google Shape;933;p34"/>
          <p:cNvGrpSpPr/>
          <p:nvPr/>
        </p:nvGrpSpPr>
        <p:grpSpPr>
          <a:xfrm>
            <a:off x="87743" y="709295"/>
            <a:ext cx="4483317" cy="797420"/>
            <a:chOff x="87743" y="709295"/>
            <a:chExt cx="4483317" cy="797420"/>
          </a:xfrm>
        </p:grpSpPr>
        <p:sp>
          <p:nvSpPr>
            <p:cNvPr id="934" name="Google Shape;934;p34"/>
            <p:cNvSpPr/>
            <p:nvPr/>
          </p:nvSpPr>
          <p:spPr>
            <a:xfrm>
              <a:off x="87743" y="709295"/>
              <a:ext cx="4432935" cy="182245"/>
            </a:xfrm>
            <a:custGeom>
              <a:rect b="b" l="l" r="r" t="t"/>
              <a:pathLst>
                <a:path extrusionOk="0" h="18224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5" name="Google Shape;935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87830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6" name="Google Shape;936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40511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7" name="Google Shape;937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39241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8" name="Google Shape;938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753541"/>
              <a:ext cx="50749" cy="65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9" name="Google Shape;939;p34"/>
            <p:cNvSpPr/>
            <p:nvPr/>
          </p:nvSpPr>
          <p:spPr>
            <a:xfrm>
              <a:off x="87743" y="922578"/>
              <a:ext cx="4432935" cy="533400"/>
            </a:xfrm>
            <a:custGeom>
              <a:rect b="b" l="l" r="r" t="t"/>
              <a:pathLst>
                <a:path extrusionOk="0" h="533400" w="4432935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4520309" y="791629"/>
              <a:ext cx="0" cy="633095"/>
            </a:xfrm>
            <a:custGeom>
              <a:rect b="b" l="l" r="r" t="t"/>
              <a:pathLst>
                <a:path extrusionOk="0" h="633094" w="120000">
                  <a:moveTo>
                    <a:pt x="0" y="63253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4520309" y="7789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4520309" y="7662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4520309" y="7535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34"/>
          <p:cNvGrpSpPr/>
          <p:nvPr/>
        </p:nvGrpSpPr>
        <p:grpSpPr>
          <a:xfrm>
            <a:off x="87743" y="1607845"/>
            <a:ext cx="4483317" cy="794550"/>
            <a:chOff x="87743" y="1607845"/>
            <a:chExt cx="4483317" cy="794550"/>
          </a:xfrm>
        </p:grpSpPr>
        <p:sp>
          <p:nvSpPr>
            <p:cNvPr id="945" name="Google Shape;945;p34"/>
            <p:cNvSpPr/>
            <p:nvPr/>
          </p:nvSpPr>
          <p:spPr>
            <a:xfrm>
              <a:off x="87743" y="1607845"/>
              <a:ext cx="4432935" cy="182245"/>
            </a:xfrm>
            <a:custGeom>
              <a:rect b="b" l="l" r="r" t="t"/>
              <a:pathLst>
                <a:path extrusionOk="0" h="18224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6" name="Google Shape;946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1776844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7" name="Google Shape;947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30079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8" name="Google Shape;948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8809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9" name="Google Shape;949;p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1652079"/>
              <a:ext cx="50749" cy="648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0" name="Google Shape;950;p34"/>
            <p:cNvSpPr/>
            <p:nvPr/>
          </p:nvSpPr>
          <p:spPr>
            <a:xfrm>
              <a:off x="87743" y="1821129"/>
              <a:ext cx="4432935" cy="530860"/>
            </a:xfrm>
            <a:custGeom>
              <a:rect b="b" l="l" r="r" t="t"/>
              <a:pathLst>
                <a:path extrusionOk="0" h="530860" w="4432935">
                  <a:moveTo>
                    <a:pt x="4432566" y="0"/>
                  </a:moveTo>
                  <a:lnTo>
                    <a:pt x="0" y="0"/>
                  </a:lnTo>
                  <a:lnTo>
                    <a:pt x="0" y="479666"/>
                  </a:lnTo>
                  <a:lnTo>
                    <a:pt x="4008" y="499390"/>
                  </a:lnTo>
                  <a:lnTo>
                    <a:pt x="14922" y="515543"/>
                  </a:lnTo>
                  <a:lnTo>
                    <a:pt x="31075" y="526457"/>
                  </a:lnTo>
                  <a:lnTo>
                    <a:pt x="50800" y="530466"/>
                  </a:lnTo>
                  <a:lnTo>
                    <a:pt x="4381766" y="530466"/>
                  </a:lnTo>
                  <a:lnTo>
                    <a:pt x="4401491" y="526457"/>
                  </a:lnTo>
                  <a:lnTo>
                    <a:pt x="4417644" y="515543"/>
                  </a:lnTo>
                  <a:lnTo>
                    <a:pt x="4428558" y="499390"/>
                  </a:lnTo>
                  <a:lnTo>
                    <a:pt x="4432566" y="4796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4520309" y="1690179"/>
              <a:ext cx="0" cy="629920"/>
            </a:xfrm>
            <a:custGeom>
              <a:rect b="b" l="l" r="r" t="t"/>
              <a:pathLst>
                <a:path extrusionOk="0" h="629919" w="120000">
                  <a:moveTo>
                    <a:pt x="0" y="62966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4520309" y="16774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4520309" y="16647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4520309" y="16520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5" name="Google Shape;955;p34"/>
          <p:cNvSpPr txBox="1"/>
          <p:nvPr/>
        </p:nvSpPr>
        <p:spPr>
          <a:xfrm>
            <a:off x="125844" y="639134"/>
            <a:ext cx="4250055" cy="167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Generative (Joint) Models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80010" rtl="0" algn="l">
              <a:lnSpc>
                <a:spcPct val="1057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observed data from hidden stuff, i.e. put a probability over the  observations given the class: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terms of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Naïve Bayes’ classifiers, Hidden Markov Models etc.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Discriminative (Conditional) Models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5244" rtl="0" algn="l">
              <a:lnSpc>
                <a:spcPct val="1057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Take the data as given, and put a probability over hidden structure given the  data: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Logistic regression, maximum entropy models, conditional random fields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56" name="Google Shape;956;p34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957" name="Google Shape;957;p34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0" name="Google Shape;960;p34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961" name="Google Shape;961;p34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2" name="Google Shape;962;p3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3" name="Google Shape;963;p3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17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95300" y="60502"/>
            <a:ext cx="21443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of Speech: How many?</a:t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87743" y="804456"/>
            <a:ext cx="4483317" cy="1045057"/>
            <a:chOff x="87743" y="804456"/>
            <a:chExt cx="4483317" cy="1045057"/>
          </a:xfrm>
        </p:grpSpPr>
        <p:sp>
          <p:nvSpPr>
            <p:cNvPr id="126" name="Google Shape;126;p4"/>
            <p:cNvSpPr/>
            <p:nvPr/>
          </p:nvSpPr>
          <p:spPr>
            <a:xfrm>
              <a:off x="87743" y="804456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977480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74791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73521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848690"/>
              <a:ext cx="50749" cy="899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4"/>
            <p:cNvSpPr/>
            <p:nvPr/>
          </p:nvSpPr>
          <p:spPr>
            <a:xfrm>
              <a:off x="87743" y="1021740"/>
              <a:ext cx="4432935" cy="777240"/>
            </a:xfrm>
            <a:custGeom>
              <a:rect b="b" l="l" r="r" t="t"/>
              <a:pathLst>
                <a:path extrusionOk="0" h="777239" w="4432935">
                  <a:moveTo>
                    <a:pt x="4432566" y="0"/>
                  </a:moveTo>
                  <a:lnTo>
                    <a:pt x="0" y="0"/>
                  </a:lnTo>
                  <a:lnTo>
                    <a:pt x="0" y="726173"/>
                  </a:lnTo>
                  <a:lnTo>
                    <a:pt x="4008" y="745897"/>
                  </a:lnTo>
                  <a:lnTo>
                    <a:pt x="14922" y="762050"/>
                  </a:lnTo>
                  <a:lnTo>
                    <a:pt x="31075" y="772964"/>
                  </a:lnTo>
                  <a:lnTo>
                    <a:pt x="50800" y="776973"/>
                  </a:lnTo>
                  <a:lnTo>
                    <a:pt x="4381766" y="776973"/>
                  </a:lnTo>
                  <a:lnTo>
                    <a:pt x="4401491" y="772964"/>
                  </a:lnTo>
                  <a:lnTo>
                    <a:pt x="4417644" y="762050"/>
                  </a:lnTo>
                  <a:lnTo>
                    <a:pt x="4428558" y="745897"/>
                  </a:lnTo>
                  <a:lnTo>
                    <a:pt x="4432566" y="72617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520309" y="886777"/>
              <a:ext cx="0" cy="880744"/>
            </a:xfrm>
            <a:custGeom>
              <a:rect b="b" l="l" r="r" t="t"/>
              <a:pathLst>
                <a:path extrusionOk="0" h="880744" w="120000">
                  <a:moveTo>
                    <a:pt x="0" y="88018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520309" y="87408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520309" y="86138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520309" y="84868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6" name="Google Shape;136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068616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278648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1660753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4"/>
          <p:cNvGrpSpPr/>
          <p:nvPr/>
        </p:nvGrpSpPr>
        <p:grpSpPr>
          <a:xfrm>
            <a:off x="87743" y="1950643"/>
            <a:ext cx="4483317" cy="865124"/>
            <a:chOff x="87743" y="1950643"/>
            <a:chExt cx="4483317" cy="865124"/>
          </a:xfrm>
        </p:grpSpPr>
        <p:sp>
          <p:nvSpPr>
            <p:cNvPr id="140" name="Google Shape;140;p4"/>
            <p:cNvSpPr/>
            <p:nvPr/>
          </p:nvSpPr>
          <p:spPr>
            <a:xfrm>
              <a:off x="87743" y="1950643"/>
              <a:ext cx="4432935" cy="176530"/>
            </a:xfrm>
            <a:custGeom>
              <a:rect b="b" l="l" r="r" t="t"/>
              <a:pathLst>
                <a:path extrusionOk="0" h="176530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744" y="2114308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714167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701467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20311" y="1994878"/>
              <a:ext cx="50749" cy="7192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87743" y="2158581"/>
              <a:ext cx="4432935" cy="606425"/>
            </a:xfrm>
            <a:custGeom>
              <a:rect b="b" l="l" r="r" t="t"/>
              <a:pathLst>
                <a:path extrusionOk="0" h="606425" w="4432935">
                  <a:moveTo>
                    <a:pt x="4432566" y="0"/>
                  </a:moveTo>
                  <a:lnTo>
                    <a:pt x="0" y="0"/>
                  </a:lnTo>
                  <a:lnTo>
                    <a:pt x="0" y="555586"/>
                  </a:lnTo>
                  <a:lnTo>
                    <a:pt x="4008" y="575311"/>
                  </a:lnTo>
                  <a:lnTo>
                    <a:pt x="14922" y="591464"/>
                  </a:lnTo>
                  <a:lnTo>
                    <a:pt x="31075" y="602378"/>
                  </a:lnTo>
                  <a:lnTo>
                    <a:pt x="50800" y="606386"/>
                  </a:lnTo>
                  <a:lnTo>
                    <a:pt x="4381766" y="606386"/>
                  </a:lnTo>
                  <a:lnTo>
                    <a:pt x="4401491" y="602378"/>
                  </a:lnTo>
                  <a:lnTo>
                    <a:pt x="4417644" y="591464"/>
                  </a:lnTo>
                  <a:lnTo>
                    <a:pt x="4428558" y="575311"/>
                  </a:lnTo>
                  <a:lnTo>
                    <a:pt x="4432566" y="5555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520309" y="2032965"/>
              <a:ext cx="0" cy="700405"/>
            </a:xfrm>
            <a:custGeom>
              <a:rect b="b" l="l" r="r" t="t"/>
              <a:pathLst>
                <a:path extrusionOk="0" h="700405" w="120000">
                  <a:moveTo>
                    <a:pt x="0" y="70025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520309" y="202026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520309" y="200756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520309" y="199486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220544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2415476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2625509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4"/>
          <p:cNvSpPr txBox="1"/>
          <p:nvPr/>
        </p:nvSpPr>
        <p:spPr>
          <a:xfrm>
            <a:off x="125844" y="732998"/>
            <a:ext cx="4291330" cy="199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Open class words (content words)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nouns, verbs, adjectives, adverbs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5080" rtl="0" algn="l">
              <a:lnSpc>
                <a:spcPct val="118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mostly content-bearing: they refer to objects, actions, and features in the  world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 class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since new words are added all the time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Closed class words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pronouns, determiners, prepositions, connectives, ...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a limited number of these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mostly functional: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tie the concepts of a sentence together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4" name="Google Shape;154;p4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55" name="Google Shape;155;p4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4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"/>
          <p:cNvSpPr txBox="1"/>
          <p:nvPr>
            <p:ph type="title"/>
          </p:nvPr>
        </p:nvSpPr>
        <p:spPr>
          <a:xfrm>
            <a:off x="95300" y="60502"/>
            <a:ext cx="25844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Generative vs. Conditional Models</a:t>
            </a:r>
            <a:endParaRPr/>
          </a:p>
        </p:txBody>
      </p:sp>
      <p:grpSp>
        <p:nvGrpSpPr>
          <p:cNvPr id="969" name="Google Shape;969;p35"/>
          <p:cNvGrpSpPr/>
          <p:nvPr/>
        </p:nvGrpSpPr>
        <p:grpSpPr>
          <a:xfrm>
            <a:off x="87743" y="709295"/>
            <a:ext cx="4483317" cy="797420"/>
            <a:chOff x="87743" y="709295"/>
            <a:chExt cx="4483317" cy="797420"/>
          </a:xfrm>
        </p:grpSpPr>
        <p:sp>
          <p:nvSpPr>
            <p:cNvPr id="970" name="Google Shape;970;p35"/>
            <p:cNvSpPr/>
            <p:nvPr/>
          </p:nvSpPr>
          <p:spPr>
            <a:xfrm>
              <a:off x="87743" y="709295"/>
              <a:ext cx="4432935" cy="182245"/>
            </a:xfrm>
            <a:custGeom>
              <a:rect b="b" l="l" r="r" t="t"/>
              <a:pathLst>
                <a:path extrusionOk="0" h="18224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1" name="Google Shape;971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87830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40511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Google Shape;973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39241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4" name="Google Shape;974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753541"/>
              <a:ext cx="50749" cy="65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35"/>
            <p:cNvSpPr/>
            <p:nvPr/>
          </p:nvSpPr>
          <p:spPr>
            <a:xfrm>
              <a:off x="87743" y="922578"/>
              <a:ext cx="4432935" cy="533400"/>
            </a:xfrm>
            <a:custGeom>
              <a:rect b="b" l="l" r="r" t="t"/>
              <a:pathLst>
                <a:path extrusionOk="0" h="533400" w="4432935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4520309" y="791629"/>
              <a:ext cx="0" cy="633095"/>
            </a:xfrm>
            <a:custGeom>
              <a:rect b="b" l="l" r="r" t="t"/>
              <a:pathLst>
                <a:path extrusionOk="0" h="633094" w="120000">
                  <a:moveTo>
                    <a:pt x="0" y="63253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4520309" y="7789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4520309" y="7662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4520309" y="7535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35"/>
          <p:cNvGrpSpPr/>
          <p:nvPr/>
        </p:nvGrpSpPr>
        <p:grpSpPr>
          <a:xfrm>
            <a:off x="87743" y="1607845"/>
            <a:ext cx="4483317" cy="794550"/>
            <a:chOff x="87743" y="1607845"/>
            <a:chExt cx="4483317" cy="794550"/>
          </a:xfrm>
        </p:grpSpPr>
        <p:sp>
          <p:nvSpPr>
            <p:cNvPr id="981" name="Google Shape;981;p35"/>
            <p:cNvSpPr/>
            <p:nvPr/>
          </p:nvSpPr>
          <p:spPr>
            <a:xfrm>
              <a:off x="87743" y="1607845"/>
              <a:ext cx="4432935" cy="182245"/>
            </a:xfrm>
            <a:custGeom>
              <a:rect b="b" l="l" r="r" t="t"/>
              <a:pathLst>
                <a:path extrusionOk="0" h="18224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2" name="Google Shape;982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1776844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3" name="Google Shape;983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30079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4" name="Google Shape;984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8809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5" name="Google Shape;985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1652079"/>
              <a:ext cx="50749" cy="648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6" name="Google Shape;986;p35"/>
            <p:cNvSpPr/>
            <p:nvPr/>
          </p:nvSpPr>
          <p:spPr>
            <a:xfrm>
              <a:off x="87743" y="1821129"/>
              <a:ext cx="4432935" cy="530860"/>
            </a:xfrm>
            <a:custGeom>
              <a:rect b="b" l="l" r="r" t="t"/>
              <a:pathLst>
                <a:path extrusionOk="0" h="530860" w="4432935">
                  <a:moveTo>
                    <a:pt x="4432566" y="0"/>
                  </a:moveTo>
                  <a:lnTo>
                    <a:pt x="0" y="0"/>
                  </a:lnTo>
                  <a:lnTo>
                    <a:pt x="0" y="479666"/>
                  </a:lnTo>
                  <a:lnTo>
                    <a:pt x="4008" y="499390"/>
                  </a:lnTo>
                  <a:lnTo>
                    <a:pt x="14922" y="515543"/>
                  </a:lnTo>
                  <a:lnTo>
                    <a:pt x="31075" y="526457"/>
                  </a:lnTo>
                  <a:lnTo>
                    <a:pt x="50800" y="530466"/>
                  </a:lnTo>
                  <a:lnTo>
                    <a:pt x="4381766" y="530466"/>
                  </a:lnTo>
                  <a:lnTo>
                    <a:pt x="4401491" y="526457"/>
                  </a:lnTo>
                  <a:lnTo>
                    <a:pt x="4417644" y="515543"/>
                  </a:lnTo>
                  <a:lnTo>
                    <a:pt x="4428558" y="499390"/>
                  </a:lnTo>
                  <a:lnTo>
                    <a:pt x="4432566" y="4796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4520309" y="1690179"/>
              <a:ext cx="0" cy="629920"/>
            </a:xfrm>
            <a:custGeom>
              <a:rect b="b" l="l" r="r" t="t"/>
              <a:pathLst>
                <a:path extrusionOk="0" h="629919" w="120000">
                  <a:moveTo>
                    <a:pt x="0" y="62966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4520309" y="16774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4520309" y="16647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4520309" y="165207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35"/>
          <p:cNvGrpSpPr/>
          <p:nvPr/>
        </p:nvGrpSpPr>
        <p:grpSpPr>
          <a:xfrm>
            <a:off x="87743" y="2503513"/>
            <a:ext cx="4483317" cy="454990"/>
            <a:chOff x="87743" y="2503513"/>
            <a:chExt cx="4483317" cy="454990"/>
          </a:xfrm>
        </p:grpSpPr>
        <p:sp>
          <p:nvSpPr>
            <p:cNvPr id="992" name="Google Shape;992;p35"/>
            <p:cNvSpPr/>
            <p:nvPr/>
          </p:nvSpPr>
          <p:spPr>
            <a:xfrm>
              <a:off x="87743" y="2503513"/>
              <a:ext cx="4432935" cy="82550"/>
            </a:xfrm>
            <a:custGeom>
              <a:rect b="b" l="l" r="r" t="t"/>
              <a:pathLst>
                <a:path extrusionOk="0" h="82550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3" name="Google Shape;993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85690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4" name="Google Shape;994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84420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5" name="Google Shape;995;p3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20311" y="2554084"/>
              <a:ext cx="50749" cy="302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6" name="Google Shape;996;p35"/>
            <p:cNvSpPr/>
            <p:nvPr/>
          </p:nvSpPr>
          <p:spPr>
            <a:xfrm>
              <a:off x="87743" y="2547937"/>
              <a:ext cx="4432935" cy="360045"/>
            </a:xfrm>
            <a:custGeom>
              <a:rect b="b" l="l" r="r" t="t"/>
              <a:pathLst>
                <a:path extrusionOk="0" h="360044" w="4432935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4520309" y="2592171"/>
              <a:ext cx="0" cy="283845"/>
            </a:xfrm>
            <a:custGeom>
              <a:rect b="b" l="l" r="r" t="t"/>
              <a:pathLst>
                <a:path extrusionOk="0" h="283844" w="120000">
                  <a:moveTo>
                    <a:pt x="0" y="28378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4520309" y="257947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4520309" y="256677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4520309" y="255407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1" name="Google Shape;1001;p35"/>
          <p:cNvSpPr txBox="1"/>
          <p:nvPr/>
        </p:nvSpPr>
        <p:spPr>
          <a:xfrm>
            <a:off x="125844" y="639134"/>
            <a:ext cx="4250055" cy="2235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Generative (Joint) Models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80010" rtl="0" algn="l">
              <a:lnSpc>
                <a:spcPct val="1057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observed data from hidden stuff, i.e. put a probability over the  observations given the class: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terms of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Naïve Bayes’ classifiers, Hidden Markov Models etc.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Discriminative (Conditional) Models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5244" rtl="0" algn="l">
              <a:lnSpc>
                <a:spcPct val="1057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Take the data as given, and put a probability over hidden structure given the  data: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Logistic regression, maximum entropy models, conditional random fields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2578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SVMs, perceptron, etc. are discriminative classifiers but not directly  probabilistic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02" name="Google Shape;1002;p35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003" name="Google Shape;1003;p35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6" name="Google Shape;1006;p35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007" name="Google Shape;1007;p35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8" name="Google Shape;1008;p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9" name="Google Shape;1009;p3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17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6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36"/>
          <p:cNvSpPr txBox="1"/>
          <p:nvPr/>
        </p:nvSpPr>
        <p:spPr>
          <a:xfrm>
            <a:off x="95300" y="60502"/>
            <a:ext cx="279654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Generative vs. Discriminative Models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16" name="Google Shape;10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34" y="571982"/>
            <a:ext cx="3845560" cy="140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7" name="Google Shape;1017;p36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018" name="Google Shape;1018;p36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1" name="Google Shape;1021;p36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022" name="Google Shape;1022;p36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3" name="Google Shape;1023;p3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4" name="Google Shape;1024;p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18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7"/>
          <p:cNvSpPr txBox="1"/>
          <p:nvPr>
            <p:ph type="title"/>
          </p:nvPr>
        </p:nvSpPr>
        <p:spPr>
          <a:xfrm>
            <a:off x="95300" y="60502"/>
            <a:ext cx="279654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Generative vs. Discriminative Models</a:t>
            </a:r>
            <a:endParaRPr/>
          </a:p>
        </p:txBody>
      </p:sp>
      <p:pic>
        <p:nvPicPr>
          <p:cNvPr id="1030" name="Google Shape;10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34" y="571982"/>
            <a:ext cx="3845560" cy="1407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1" name="Google Shape;1031;p37"/>
          <p:cNvGrpSpPr/>
          <p:nvPr/>
        </p:nvGrpSpPr>
        <p:grpSpPr>
          <a:xfrm>
            <a:off x="87743" y="2282482"/>
            <a:ext cx="4483317" cy="1014311"/>
            <a:chOff x="87743" y="2282482"/>
            <a:chExt cx="4483317" cy="1014311"/>
          </a:xfrm>
        </p:grpSpPr>
        <p:sp>
          <p:nvSpPr>
            <p:cNvPr id="1032" name="Google Shape;1032;p37"/>
            <p:cNvSpPr/>
            <p:nvPr/>
          </p:nvSpPr>
          <p:spPr>
            <a:xfrm>
              <a:off x="87743" y="2282482"/>
              <a:ext cx="4432935" cy="176530"/>
            </a:xfrm>
            <a:custGeom>
              <a:rect b="b" l="l" r="r" t="t"/>
              <a:pathLst>
                <a:path extrusionOk="0" h="176530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3" name="Google Shape;1033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744" y="2446147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544" y="319519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Google Shape;1035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9344" y="318249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20311" y="2326716"/>
              <a:ext cx="50749" cy="868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7" name="Google Shape;1037;p37"/>
            <p:cNvSpPr/>
            <p:nvPr/>
          </p:nvSpPr>
          <p:spPr>
            <a:xfrm>
              <a:off x="87743" y="2490419"/>
              <a:ext cx="4432935" cy="755650"/>
            </a:xfrm>
            <a:custGeom>
              <a:rect b="b" l="l" r="r" t="t"/>
              <a:pathLst>
                <a:path extrusionOk="0" h="755650" w="4432935">
                  <a:moveTo>
                    <a:pt x="4432566" y="0"/>
                  </a:moveTo>
                  <a:lnTo>
                    <a:pt x="0" y="0"/>
                  </a:lnTo>
                  <a:lnTo>
                    <a:pt x="0" y="704773"/>
                  </a:lnTo>
                  <a:lnTo>
                    <a:pt x="4008" y="724498"/>
                  </a:lnTo>
                  <a:lnTo>
                    <a:pt x="14922" y="740651"/>
                  </a:lnTo>
                  <a:lnTo>
                    <a:pt x="31075" y="751565"/>
                  </a:lnTo>
                  <a:lnTo>
                    <a:pt x="50800" y="755573"/>
                  </a:lnTo>
                  <a:lnTo>
                    <a:pt x="4381766" y="755573"/>
                  </a:lnTo>
                  <a:lnTo>
                    <a:pt x="4401491" y="751565"/>
                  </a:lnTo>
                  <a:lnTo>
                    <a:pt x="4417644" y="740651"/>
                  </a:lnTo>
                  <a:lnTo>
                    <a:pt x="4428558" y="724498"/>
                  </a:lnTo>
                  <a:lnTo>
                    <a:pt x="4432566" y="70477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4520309" y="2364803"/>
              <a:ext cx="0" cy="849630"/>
            </a:xfrm>
            <a:custGeom>
              <a:rect b="b" l="l" r="r" t="t"/>
              <a:pathLst>
                <a:path extrusionOk="0" h="849630" w="120000">
                  <a:moveTo>
                    <a:pt x="0" y="84943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4520309" y="235210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4520309" y="233940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4520309" y="232670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2" name="Google Shape;1042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2552357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3" name="Google Shape;1043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2934462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4" name="Google Shape;1044;p37"/>
          <p:cNvSpPr txBox="1"/>
          <p:nvPr/>
        </p:nvSpPr>
        <p:spPr>
          <a:xfrm>
            <a:off x="125844" y="2224415"/>
            <a:ext cx="4185920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Joint vs. conditional likelihood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28575" rtl="0" algn="l">
              <a:lnSpc>
                <a:spcPct val="113999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joint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gives probabilities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tries to maximize this joint  likelihood.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5080" rtl="0" algn="l">
              <a:lnSpc>
                <a:spcPct val="113999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gives probabilities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taking the data as given  and modeling only the conditional probability of the class.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45" name="Google Shape;1045;p37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046" name="Google Shape;1046;p37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" name="Google Shape;1049;p37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050" name="Google Shape;1050;p37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1" name="Google Shape;1051;p3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2" name="Google Shape;1052;p3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18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8"/>
          <p:cNvSpPr/>
          <p:nvPr/>
        </p:nvSpPr>
        <p:spPr>
          <a:xfrm>
            <a:off x="87743" y="903440"/>
            <a:ext cx="4432935" cy="82550"/>
          </a:xfrm>
          <a:custGeom>
            <a:rect b="b" l="l" r="r" t="t"/>
            <a:pathLst>
              <a:path extrusionOk="0" h="82550" w="443293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8" name="Google Shape;1058;p38"/>
          <p:cNvGrpSpPr/>
          <p:nvPr/>
        </p:nvGrpSpPr>
        <p:grpSpPr>
          <a:xfrm>
            <a:off x="87743" y="947851"/>
            <a:ext cx="4483317" cy="382169"/>
            <a:chOff x="87743" y="947851"/>
            <a:chExt cx="4483317" cy="382169"/>
          </a:xfrm>
        </p:grpSpPr>
        <p:pic>
          <p:nvPicPr>
            <p:cNvPr id="1059" name="Google Shape;105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8544" y="1228420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0" name="Google Shape;1060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1" name="Google Shape;1061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20311" y="953998"/>
              <a:ext cx="50749" cy="2744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2" name="Google Shape;1062;p38"/>
            <p:cNvSpPr/>
            <p:nvPr/>
          </p:nvSpPr>
          <p:spPr>
            <a:xfrm>
              <a:off x="87743" y="947851"/>
              <a:ext cx="4432935" cy="331470"/>
            </a:xfrm>
            <a:custGeom>
              <a:rect b="b" l="l" r="r" t="t"/>
              <a:pathLst>
                <a:path extrusionOk="0" h="331469" w="4432935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4520309" y="992098"/>
              <a:ext cx="0" cy="255904"/>
            </a:xfrm>
            <a:custGeom>
              <a:rect b="b" l="l" r="r" t="t"/>
              <a:pathLst>
                <a:path extrusionOk="0" h="255905" w="120000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4520309" y="97939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520309" y="96669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4520309" y="95399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7" name="Google Shape;1067;p38"/>
          <p:cNvSpPr txBox="1"/>
          <p:nvPr/>
        </p:nvSpPr>
        <p:spPr>
          <a:xfrm>
            <a:off x="792746" y="952220"/>
            <a:ext cx="3022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Hidden Markov Models for POS Tagging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8" name="Google Shape;1068;p38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Pawan Goyal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CSE, IITKGP</a:t>
            </a:r>
            <a:endParaRPr sz="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Week 3: Lecture 5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69" name="Google Shape;1069;p38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070" name="Google Shape;1070;p38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3" name="Google Shape;1073;p38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074" name="Google Shape;1074;p38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5" name="Google Shape;1075;p3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6" name="Google Shape;1076;p38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9"/>
          <p:cNvSpPr txBox="1"/>
          <p:nvPr/>
        </p:nvSpPr>
        <p:spPr>
          <a:xfrm>
            <a:off x="95300" y="60502"/>
            <a:ext cx="16014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Probabilistic Tagging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82" name="Google Shape;10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779729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39"/>
          <p:cNvSpPr txBox="1"/>
          <p:nvPr/>
        </p:nvSpPr>
        <p:spPr>
          <a:xfrm>
            <a:off x="377532" y="651989"/>
            <a:ext cx="268414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words in the corpus (observed)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the corresponding tags (unknown)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4" name="Google Shape;10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989761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5" name="Google Shape;1085;p39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086" name="Google Shape;1086;p39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9" name="Google Shape;1089;p39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090" name="Google Shape;1090;p39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1" name="Google Shape;1091;p39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2" name="Google Shape;1092;p3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0"/>
          <p:cNvSpPr txBox="1"/>
          <p:nvPr>
            <p:ph type="title"/>
          </p:nvPr>
        </p:nvSpPr>
        <p:spPr>
          <a:xfrm>
            <a:off x="95300" y="60502"/>
            <a:ext cx="16014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Tagging</a:t>
            </a:r>
            <a:endParaRPr/>
          </a:p>
        </p:txBody>
      </p:sp>
      <p:pic>
        <p:nvPicPr>
          <p:cNvPr id="1098" name="Google Shape;109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779729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989761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0" name="Google Shape;1100;p40"/>
          <p:cNvGrpSpPr/>
          <p:nvPr/>
        </p:nvGrpSpPr>
        <p:grpSpPr>
          <a:xfrm>
            <a:off x="87743" y="1261973"/>
            <a:ext cx="4483317" cy="1710042"/>
            <a:chOff x="87743" y="1261973"/>
            <a:chExt cx="4483317" cy="1710042"/>
          </a:xfrm>
        </p:grpSpPr>
        <p:sp>
          <p:nvSpPr>
            <p:cNvPr id="1101" name="Google Shape;1101;p40"/>
            <p:cNvSpPr/>
            <p:nvPr/>
          </p:nvSpPr>
          <p:spPr>
            <a:xfrm>
              <a:off x="87743" y="1261973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2" name="Google Shape;1102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744" y="1434985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3" name="Google Shape;1103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544" y="287041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4" name="Google Shape;1104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9344" y="285771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20311" y="1306207"/>
              <a:ext cx="50749" cy="1564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6" name="Google Shape;1106;p40"/>
            <p:cNvSpPr/>
            <p:nvPr/>
          </p:nvSpPr>
          <p:spPr>
            <a:xfrm>
              <a:off x="87743" y="1479245"/>
              <a:ext cx="4432935" cy="1442085"/>
            </a:xfrm>
            <a:custGeom>
              <a:rect b="b" l="l" r="r" t="t"/>
              <a:pathLst>
                <a:path extrusionOk="0" h="1442085" w="4432935">
                  <a:moveTo>
                    <a:pt x="4432566" y="0"/>
                  </a:moveTo>
                  <a:lnTo>
                    <a:pt x="0" y="0"/>
                  </a:lnTo>
                  <a:lnTo>
                    <a:pt x="0" y="1391170"/>
                  </a:lnTo>
                  <a:lnTo>
                    <a:pt x="4008" y="1410895"/>
                  </a:lnTo>
                  <a:lnTo>
                    <a:pt x="14922" y="1427048"/>
                  </a:lnTo>
                  <a:lnTo>
                    <a:pt x="31075" y="1437962"/>
                  </a:lnTo>
                  <a:lnTo>
                    <a:pt x="50800" y="1441970"/>
                  </a:lnTo>
                  <a:lnTo>
                    <a:pt x="4381766" y="1441970"/>
                  </a:lnTo>
                  <a:lnTo>
                    <a:pt x="4401491" y="1437962"/>
                  </a:lnTo>
                  <a:lnTo>
                    <a:pt x="4417644" y="1427048"/>
                  </a:lnTo>
                  <a:lnTo>
                    <a:pt x="4428558" y="1410895"/>
                  </a:lnTo>
                  <a:lnTo>
                    <a:pt x="4432566" y="13911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4520309" y="1344282"/>
              <a:ext cx="0" cy="1545590"/>
            </a:xfrm>
            <a:custGeom>
              <a:rect b="b" l="l" r="r" t="t"/>
              <a:pathLst>
                <a:path extrusionOk="0" h="1545589" w="120000">
                  <a:moveTo>
                    <a:pt x="0" y="154518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520309" y="13315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4520309" y="13188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4520309" y="13061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1" name="Google Shape;1111;p40"/>
          <p:cNvSpPr txBox="1"/>
          <p:nvPr>
            <p:ph idx="1" type="body"/>
          </p:nvPr>
        </p:nvSpPr>
        <p:spPr>
          <a:xfrm>
            <a:off x="100444" y="651989"/>
            <a:ext cx="2986405" cy="979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14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12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/>
              <a:t>- words in the corpus (observed)</a:t>
            </a:r>
            <a:endParaRPr sz="950">
              <a:latin typeface="Cambria"/>
              <a:ea typeface="Cambria"/>
              <a:cs typeface="Cambria"/>
              <a:sym typeface="Cambria"/>
            </a:endParaRPr>
          </a:p>
          <a:p>
            <a:pPr indent="0" lvl="0" marL="31496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/>
              <a:t>- the corresponding tags (unknown)</a:t>
            </a:r>
            <a:endParaRPr sz="9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Tagging: Probabilistic View (Generative Model)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Find</a:t>
            </a:r>
            <a:endParaRPr/>
          </a:p>
        </p:txBody>
      </p:sp>
      <p:sp>
        <p:nvSpPr>
          <p:cNvPr id="1112" name="Google Shape;1112;p40"/>
          <p:cNvSpPr txBox="1"/>
          <p:nvPr/>
        </p:nvSpPr>
        <p:spPr>
          <a:xfrm>
            <a:off x="673315" y="1725777"/>
            <a:ext cx="1549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ˆ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3" name="Google Shape;1113;p40"/>
          <p:cNvSpPr txBox="1"/>
          <p:nvPr/>
        </p:nvSpPr>
        <p:spPr>
          <a:xfrm>
            <a:off x="887539" y="1753425"/>
            <a:ext cx="12325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115" name="Google Shape;1115;p40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8" name="Google Shape;1118;p40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119" name="Google Shape;1119;p40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0" name="Google Shape;1120;p4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1" name="Google Shape;1121;p40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1"/>
          <p:cNvSpPr txBox="1"/>
          <p:nvPr>
            <p:ph type="title"/>
          </p:nvPr>
        </p:nvSpPr>
        <p:spPr>
          <a:xfrm>
            <a:off x="95300" y="60502"/>
            <a:ext cx="16014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Tagging</a:t>
            </a:r>
            <a:endParaRPr/>
          </a:p>
        </p:txBody>
      </p:sp>
      <p:pic>
        <p:nvPicPr>
          <p:cNvPr id="1127" name="Google Shape;11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779729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989761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9" name="Google Shape;1129;p41"/>
          <p:cNvGrpSpPr/>
          <p:nvPr/>
        </p:nvGrpSpPr>
        <p:grpSpPr>
          <a:xfrm>
            <a:off x="87743" y="1261973"/>
            <a:ext cx="4483317" cy="1710042"/>
            <a:chOff x="87743" y="1261973"/>
            <a:chExt cx="4483317" cy="1710042"/>
          </a:xfrm>
        </p:grpSpPr>
        <p:sp>
          <p:nvSpPr>
            <p:cNvPr id="1130" name="Google Shape;1130;p41"/>
            <p:cNvSpPr/>
            <p:nvPr/>
          </p:nvSpPr>
          <p:spPr>
            <a:xfrm>
              <a:off x="87743" y="1261973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1" name="Google Shape;1131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744" y="1434985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544" y="287041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3" name="Google Shape;1133;p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9344" y="285771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4" name="Google Shape;1134;p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20311" y="1306207"/>
              <a:ext cx="50749" cy="1564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5" name="Google Shape;1135;p41"/>
            <p:cNvSpPr/>
            <p:nvPr/>
          </p:nvSpPr>
          <p:spPr>
            <a:xfrm>
              <a:off x="87743" y="1479245"/>
              <a:ext cx="4432935" cy="1442085"/>
            </a:xfrm>
            <a:custGeom>
              <a:rect b="b" l="l" r="r" t="t"/>
              <a:pathLst>
                <a:path extrusionOk="0" h="1442085" w="4432935">
                  <a:moveTo>
                    <a:pt x="4432566" y="0"/>
                  </a:moveTo>
                  <a:lnTo>
                    <a:pt x="0" y="0"/>
                  </a:lnTo>
                  <a:lnTo>
                    <a:pt x="0" y="1391170"/>
                  </a:lnTo>
                  <a:lnTo>
                    <a:pt x="4008" y="1410895"/>
                  </a:lnTo>
                  <a:lnTo>
                    <a:pt x="14922" y="1427048"/>
                  </a:lnTo>
                  <a:lnTo>
                    <a:pt x="31075" y="1437962"/>
                  </a:lnTo>
                  <a:lnTo>
                    <a:pt x="50800" y="1441970"/>
                  </a:lnTo>
                  <a:lnTo>
                    <a:pt x="4381766" y="1441970"/>
                  </a:lnTo>
                  <a:lnTo>
                    <a:pt x="4401491" y="1437962"/>
                  </a:lnTo>
                  <a:lnTo>
                    <a:pt x="4417644" y="1427048"/>
                  </a:lnTo>
                  <a:lnTo>
                    <a:pt x="4428558" y="1410895"/>
                  </a:lnTo>
                  <a:lnTo>
                    <a:pt x="4432566" y="13911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4520309" y="1344282"/>
              <a:ext cx="0" cy="1545590"/>
            </a:xfrm>
            <a:custGeom>
              <a:rect b="b" l="l" r="r" t="t"/>
              <a:pathLst>
                <a:path extrusionOk="0" h="1545589" w="120000">
                  <a:moveTo>
                    <a:pt x="0" y="154518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4520309" y="13315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4520309" y="13188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4520309" y="13061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0" name="Google Shape;1140;p41"/>
          <p:cNvSpPr txBox="1"/>
          <p:nvPr>
            <p:ph idx="1" type="body"/>
          </p:nvPr>
        </p:nvSpPr>
        <p:spPr>
          <a:xfrm>
            <a:off x="100444" y="651989"/>
            <a:ext cx="2986405" cy="979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14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12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/>
              <a:t>- words in the corpus (observed)</a:t>
            </a:r>
            <a:endParaRPr sz="950">
              <a:latin typeface="Cambria"/>
              <a:ea typeface="Cambria"/>
              <a:cs typeface="Cambria"/>
              <a:sym typeface="Cambria"/>
            </a:endParaRPr>
          </a:p>
          <a:p>
            <a:pPr indent="0" lvl="0" marL="31496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/>
              <a:t>- the corresponding tags (unknown)</a:t>
            </a:r>
            <a:endParaRPr sz="9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Tagging: Probabilistic View (Generative Model)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Find</a:t>
            </a:r>
            <a:endParaRPr/>
          </a:p>
        </p:txBody>
      </p:sp>
      <p:sp>
        <p:nvSpPr>
          <p:cNvPr id="1141" name="Google Shape;1141;p41"/>
          <p:cNvSpPr txBox="1"/>
          <p:nvPr/>
        </p:nvSpPr>
        <p:spPr>
          <a:xfrm>
            <a:off x="673315" y="1725777"/>
            <a:ext cx="1549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ˆ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2" name="Google Shape;1142;p41"/>
          <p:cNvSpPr txBox="1"/>
          <p:nvPr/>
        </p:nvSpPr>
        <p:spPr>
          <a:xfrm>
            <a:off x="887539" y="1753425"/>
            <a:ext cx="12325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3" name="Google Shape;1143;p41"/>
          <p:cNvSpPr txBox="1"/>
          <p:nvPr/>
        </p:nvSpPr>
        <p:spPr>
          <a:xfrm>
            <a:off x="912939" y="2039975"/>
            <a:ext cx="1333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4" name="Google Shape;1144;p41"/>
          <p:cNvSpPr txBox="1"/>
          <p:nvPr/>
        </p:nvSpPr>
        <p:spPr>
          <a:xfrm>
            <a:off x="1121829" y="1942579"/>
            <a:ext cx="12934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5" name="Google Shape;1145;p41"/>
          <p:cNvSpPr txBox="1"/>
          <p:nvPr/>
        </p:nvSpPr>
        <p:spPr>
          <a:xfrm>
            <a:off x="1848688" y="2135428"/>
            <a:ext cx="3435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46" name="Google Shape;1146;p41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147" name="Google Shape;1147;p41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0" name="Google Shape;1150;p41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151" name="Google Shape;1151;p4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2" name="Google Shape;1152;p4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3" name="Google Shape;1153;p41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2"/>
          <p:cNvSpPr txBox="1"/>
          <p:nvPr>
            <p:ph type="title"/>
          </p:nvPr>
        </p:nvSpPr>
        <p:spPr>
          <a:xfrm>
            <a:off x="95300" y="60502"/>
            <a:ext cx="16014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Tagging</a:t>
            </a:r>
            <a:endParaRPr/>
          </a:p>
        </p:txBody>
      </p:sp>
      <p:pic>
        <p:nvPicPr>
          <p:cNvPr id="1159" name="Google Shape;11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779729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989761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1" name="Google Shape;1161;p42"/>
          <p:cNvGrpSpPr/>
          <p:nvPr/>
        </p:nvGrpSpPr>
        <p:grpSpPr>
          <a:xfrm>
            <a:off x="87743" y="1261973"/>
            <a:ext cx="4483317" cy="1710042"/>
            <a:chOff x="87743" y="1261973"/>
            <a:chExt cx="4483317" cy="1710042"/>
          </a:xfrm>
        </p:grpSpPr>
        <p:sp>
          <p:nvSpPr>
            <p:cNvPr id="1162" name="Google Shape;1162;p42"/>
            <p:cNvSpPr/>
            <p:nvPr/>
          </p:nvSpPr>
          <p:spPr>
            <a:xfrm>
              <a:off x="87743" y="1261973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3" name="Google Shape;1163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744" y="1434985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4" name="Google Shape;1164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544" y="287041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5" name="Google Shape;1165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9344" y="285771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6" name="Google Shape;1166;p4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20311" y="1306207"/>
              <a:ext cx="50749" cy="1564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7" name="Google Shape;1167;p42"/>
            <p:cNvSpPr/>
            <p:nvPr/>
          </p:nvSpPr>
          <p:spPr>
            <a:xfrm>
              <a:off x="87743" y="1479245"/>
              <a:ext cx="4432935" cy="1442085"/>
            </a:xfrm>
            <a:custGeom>
              <a:rect b="b" l="l" r="r" t="t"/>
              <a:pathLst>
                <a:path extrusionOk="0" h="1442085" w="4432935">
                  <a:moveTo>
                    <a:pt x="4432566" y="0"/>
                  </a:moveTo>
                  <a:lnTo>
                    <a:pt x="0" y="0"/>
                  </a:lnTo>
                  <a:lnTo>
                    <a:pt x="0" y="1391170"/>
                  </a:lnTo>
                  <a:lnTo>
                    <a:pt x="4008" y="1410895"/>
                  </a:lnTo>
                  <a:lnTo>
                    <a:pt x="14922" y="1427048"/>
                  </a:lnTo>
                  <a:lnTo>
                    <a:pt x="31075" y="1437962"/>
                  </a:lnTo>
                  <a:lnTo>
                    <a:pt x="50800" y="1441970"/>
                  </a:lnTo>
                  <a:lnTo>
                    <a:pt x="4381766" y="1441970"/>
                  </a:lnTo>
                  <a:lnTo>
                    <a:pt x="4401491" y="1437962"/>
                  </a:lnTo>
                  <a:lnTo>
                    <a:pt x="4417644" y="1427048"/>
                  </a:lnTo>
                  <a:lnTo>
                    <a:pt x="4428558" y="1410895"/>
                  </a:lnTo>
                  <a:lnTo>
                    <a:pt x="4432566" y="13911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4520309" y="1344282"/>
              <a:ext cx="0" cy="1545590"/>
            </a:xfrm>
            <a:custGeom>
              <a:rect b="b" l="l" r="r" t="t"/>
              <a:pathLst>
                <a:path extrusionOk="0" h="1545589" w="120000">
                  <a:moveTo>
                    <a:pt x="0" y="154518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4520309" y="13315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4520309" y="13188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4520309" y="13061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2" name="Google Shape;1172;p42"/>
          <p:cNvSpPr txBox="1"/>
          <p:nvPr>
            <p:ph idx="1" type="body"/>
          </p:nvPr>
        </p:nvSpPr>
        <p:spPr>
          <a:xfrm>
            <a:off x="100444" y="651989"/>
            <a:ext cx="2986405" cy="979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14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12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/>
              <a:t>- words in the corpus (observed)</a:t>
            </a:r>
            <a:endParaRPr sz="950">
              <a:latin typeface="Cambria"/>
              <a:ea typeface="Cambria"/>
              <a:cs typeface="Cambria"/>
              <a:sym typeface="Cambria"/>
            </a:endParaRPr>
          </a:p>
          <a:p>
            <a:pPr indent="0" lvl="0" marL="31496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/>
              <a:t>- the corresponding tags (unknown)</a:t>
            </a:r>
            <a:endParaRPr sz="9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Tagging: Probabilistic View (Generative Model)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Find</a:t>
            </a:r>
            <a:endParaRPr/>
          </a:p>
        </p:txBody>
      </p:sp>
      <p:sp>
        <p:nvSpPr>
          <p:cNvPr id="1173" name="Google Shape;1173;p42"/>
          <p:cNvSpPr txBox="1"/>
          <p:nvPr/>
        </p:nvSpPr>
        <p:spPr>
          <a:xfrm>
            <a:off x="673315" y="1725777"/>
            <a:ext cx="1549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ˆ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4" name="Google Shape;1174;p42"/>
          <p:cNvSpPr txBox="1"/>
          <p:nvPr/>
        </p:nvSpPr>
        <p:spPr>
          <a:xfrm>
            <a:off x="887539" y="1753425"/>
            <a:ext cx="12325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5" name="Google Shape;1175;p42"/>
          <p:cNvSpPr txBox="1"/>
          <p:nvPr/>
        </p:nvSpPr>
        <p:spPr>
          <a:xfrm>
            <a:off x="912939" y="2039975"/>
            <a:ext cx="1333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6" name="Google Shape;1176;p42"/>
          <p:cNvSpPr txBox="1"/>
          <p:nvPr/>
        </p:nvSpPr>
        <p:spPr>
          <a:xfrm>
            <a:off x="1121829" y="1942579"/>
            <a:ext cx="12934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7" name="Google Shape;1177;p42"/>
          <p:cNvSpPr txBox="1"/>
          <p:nvPr/>
        </p:nvSpPr>
        <p:spPr>
          <a:xfrm>
            <a:off x="1848688" y="2135428"/>
            <a:ext cx="3435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8" name="Google Shape;1178;p42"/>
          <p:cNvSpPr txBox="1"/>
          <p:nvPr/>
        </p:nvSpPr>
        <p:spPr>
          <a:xfrm>
            <a:off x="887539" y="2324595"/>
            <a:ext cx="15125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79" name="Google Shape;1179;p42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180" name="Google Shape;1180;p42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3" name="Google Shape;1183;p42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184" name="Google Shape;1184;p42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4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42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3"/>
          <p:cNvSpPr txBox="1"/>
          <p:nvPr>
            <p:ph type="title"/>
          </p:nvPr>
        </p:nvSpPr>
        <p:spPr>
          <a:xfrm>
            <a:off x="95300" y="60502"/>
            <a:ext cx="16014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Tagging</a:t>
            </a:r>
            <a:endParaRPr/>
          </a:p>
        </p:txBody>
      </p:sp>
      <p:pic>
        <p:nvPicPr>
          <p:cNvPr id="1192" name="Google Shape;119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779729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989761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4" name="Google Shape;1194;p43"/>
          <p:cNvGrpSpPr/>
          <p:nvPr/>
        </p:nvGrpSpPr>
        <p:grpSpPr>
          <a:xfrm>
            <a:off x="87743" y="1261973"/>
            <a:ext cx="4483317" cy="1710042"/>
            <a:chOff x="87743" y="1261973"/>
            <a:chExt cx="4483317" cy="1710042"/>
          </a:xfrm>
        </p:grpSpPr>
        <p:sp>
          <p:nvSpPr>
            <p:cNvPr id="1195" name="Google Shape;1195;p43"/>
            <p:cNvSpPr/>
            <p:nvPr/>
          </p:nvSpPr>
          <p:spPr>
            <a:xfrm>
              <a:off x="87743" y="1261973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6" name="Google Shape;1196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744" y="1434985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7" name="Google Shape;1197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544" y="287041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8" name="Google Shape;1198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9344" y="285771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9" name="Google Shape;1199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20311" y="1306207"/>
              <a:ext cx="50749" cy="1564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0" name="Google Shape;1200;p43"/>
            <p:cNvSpPr/>
            <p:nvPr/>
          </p:nvSpPr>
          <p:spPr>
            <a:xfrm>
              <a:off x="87743" y="1479245"/>
              <a:ext cx="4432935" cy="1442085"/>
            </a:xfrm>
            <a:custGeom>
              <a:rect b="b" l="l" r="r" t="t"/>
              <a:pathLst>
                <a:path extrusionOk="0" h="1442085" w="4432935">
                  <a:moveTo>
                    <a:pt x="4432566" y="0"/>
                  </a:moveTo>
                  <a:lnTo>
                    <a:pt x="0" y="0"/>
                  </a:lnTo>
                  <a:lnTo>
                    <a:pt x="0" y="1391170"/>
                  </a:lnTo>
                  <a:lnTo>
                    <a:pt x="4008" y="1410895"/>
                  </a:lnTo>
                  <a:lnTo>
                    <a:pt x="14922" y="1427048"/>
                  </a:lnTo>
                  <a:lnTo>
                    <a:pt x="31075" y="1437962"/>
                  </a:lnTo>
                  <a:lnTo>
                    <a:pt x="50800" y="1441970"/>
                  </a:lnTo>
                  <a:lnTo>
                    <a:pt x="4381766" y="1441970"/>
                  </a:lnTo>
                  <a:lnTo>
                    <a:pt x="4401491" y="1437962"/>
                  </a:lnTo>
                  <a:lnTo>
                    <a:pt x="4417644" y="1427048"/>
                  </a:lnTo>
                  <a:lnTo>
                    <a:pt x="4428558" y="1410895"/>
                  </a:lnTo>
                  <a:lnTo>
                    <a:pt x="4432566" y="13911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4520309" y="1344282"/>
              <a:ext cx="0" cy="1545590"/>
            </a:xfrm>
            <a:custGeom>
              <a:rect b="b" l="l" r="r" t="t"/>
              <a:pathLst>
                <a:path extrusionOk="0" h="1545589" w="120000">
                  <a:moveTo>
                    <a:pt x="0" y="154518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4520309" y="13315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4520309" y="13188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4520309" y="13061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5" name="Google Shape;1205;p43"/>
          <p:cNvSpPr txBox="1"/>
          <p:nvPr>
            <p:ph idx="1" type="body"/>
          </p:nvPr>
        </p:nvSpPr>
        <p:spPr>
          <a:xfrm>
            <a:off x="100444" y="651989"/>
            <a:ext cx="2986405" cy="979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14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12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/>
              <a:t>- words in the corpus (observed)</a:t>
            </a:r>
            <a:endParaRPr sz="950">
              <a:latin typeface="Cambria"/>
              <a:ea typeface="Cambria"/>
              <a:cs typeface="Cambria"/>
              <a:sym typeface="Cambria"/>
            </a:endParaRPr>
          </a:p>
          <a:p>
            <a:pPr indent="0" lvl="0" marL="31496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latin typeface="Cambria"/>
                <a:ea typeface="Cambria"/>
                <a:cs typeface="Cambria"/>
                <a:sym typeface="Cambria"/>
              </a:rPr>
              <a:t>n  </a:t>
            </a:r>
            <a:r>
              <a:rPr lang="en-US" sz="950"/>
              <a:t>- the corresponding tags (unknown)</a:t>
            </a:r>
            <a:endParaRPr sz="9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Tagging: Probabilistic View (Generative Model)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Find</a:t>
            </a:r>
            <a:endParaRPr/>
          </a:p>
        </p:txBody>
      </p:sp>
      <p:sp>
        <p:nvSpPr>
          <p:cNvPr id="1206" name="Google Shape;1206;p43"/>
          <p:cNvSpPr txBox="1"/>
          <p:nvPr/>
        </p:nvSpPr>
        <p:spPr>
          <a:xfrm>
            <a:off x="673315" y="1725777"/>
            <a:ext cx="1549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ˆ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7" name="Google Shape;1207;p43"/>
          <p:cNvSpPr txBox="1"/>
          <p:nvPr/>
        </p:nvSpPr>
        <p:spPr>
          <a:xfrm>
            <a:off x="887539" y="1753425"/>
            <a:ext cx="12325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8" name="Google Shape;1208;p43"/>
          <p:cNvSpPr txBox="1"/>
          <p:nvPr/>
        </p:nvSpPr>
        <p:spPr>
          <a:xfrm>
            <a:off x="912939" y="2039975"/>
            <a:ext cx="1333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9" name="Google Shape;1209;p43"/>
          <p:cNvSpPr txBox="1"/>
          <p:nvPr/>
        </p:nvSpPr>
        <p:spPr>
          <a:xfrm>
            <a:off x="1121829" y="1942579"/>
            <a:ext cx="12934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6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0" name="Google Shape;1210;p43"/>
          <p:cNvSpPr txBox="1"/>
          <p:nvPr/>
        </p:nvSpPr>
        <p:spPr>
          <a:xfrm>
            <a:off x="1848688" y="2135428"/>
            <a:ext cx="3435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1" name="Google Shape;1211;p43"/>
          <p:cNvSpPr txBox="1"/>
          <p:nvPr/>
        </p:nvSpPr>
        <p:spPr>
          <a:xfrm>
            <a:off x="887539" y="2324595"/>
            <a:ext cx="15125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2" name="Google Shape;1212;p43"/>
          <p:cNvSpPr txBox="1"/>
          <p:nvPr/>
        </p:nvSpPr>
        <p:spPr>
          <a:xfrm>
            <a:off x="1565351" y="2609710"/>
            <a:ext cx="8191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3" name="Google Shape;1213;p43"/>
          <p:cNvSpPr txBox="1"/>
          <p:nvPr/>
        </p:nvSpPr>
        <p:spPr>
          <a:xfrm>
            <a:off x="1651139" y="2409837"/>
            <a:ext cx="2133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14" name="Google Shape;1214;p43"/>
          <p:cNvSpPr txBox="1"/>
          <p:nvPr/>
        </p:nvSpPr>
        <p:spPr>
          <a:xfrm>
            <a:off x="1730933" y="2747810"/>
            <a:ext cx="5397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5" name="Google Shape;1215;p43"/>
          <p:cNvSpPr txBox="1"/>
          <p:nvPr/>
        </p:nvSpPr>
        <p:spPr>
          <a:xfrm>
            <a:off x="912939" y="2551607"/>
            <a:ext cx="10515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	P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6" name="Google Shape;1216;p43"/>
          <p:cNvSpPr txBox="1"/>
          <p:nvPr/>
        </p:nvSpPr>
        <p:spPr>
          <a:xfrm>
            <a:off x="1938914" y="2551607"/>
            <a:ext cx="14681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	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17" name="Google Shape;1217;p43"/>
          <p:cNvSpPr txBox="1"/>
          <p:nvPr/>
        </p:nvSpPr>
        <p:spPr>
          <a:xfrm>
            <a:off x="2085200" y="2609710"/>
            <a:ext cx="17640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   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	i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43"/>
          <p:cNvSpPr txBox="1"/>
          <p:nvPr/>
        </p:nvSpPr>
        <p:spPr>
          <a:xfrm>
            <a:off x="3381105" y="2551607"/>
            <a:ext cx="5283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19" name="Google Shape;1219;p43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220" name="Google Shape;1220;p43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3" name="Google Shape;1223;p43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224" name="Google Shape;1224;p43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5" name="Google Shape;1225;p4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6" name="Google Shape;1226;p4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4"/>
          <p:cNvSpPr txBox="1"/>
          <p:nvPr>
            <p:ph type="title"/>
          </p:nvPr>
        </p:nvSpPr>
        <p:spPr>
          <a:xfrm>
            <a:off x="95300" y="60502"/>
            <a:ext cx="1701164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simplifications</a:t>
            </a:r>
            <a:endParaRPr/>
          </a:p>
        </p:txBody>
      </p:sp>
      <p:sp>
        <p:nvSpPr>
          <p:cNvPr id="1232" name="Google Shape;1232;p44"/>
          <p:cNvSpPr txBox="1"/>
          <p:nvPr/>
        </p:nvSpPr>
        <p:spPr>
          <a:xfrm>
            <a:off x="135051" y="817905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ˆ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3" name="Google Shape;1233;p44"/>
          <p:cNvSpPr txBox="1"/>
          <p:nvPr/>
        </p:nvSpPr>
        <p:spPr>
          <a:xfrm>
            <a:off x="886790" y="703783"/>
            <a:ext cx="2133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4" name="Google Shape;1234;p44"/>
          <p:cNvSpPr txBox="1"/>
          <p:nvPr/>
        </p:nvSpPr>
        <p:spPr>
          <a:xfrm>
            <a:off x="125844" y="845553"/>
            <a:ext cx="10744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	P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5" name="Google Shape;1235;p44"/>
          <p:cNvSpPr txBox="1"/>
          <p:nvPr/>
        </p:nvSpPr>
        <p:spPr>
          <a:xfrm>
            <a:off x="801001" y="903655"/>
            <a:ext cx="22840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i   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	i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Google Shape;1236;p44"/>
          <p:cNvSpPr txBox="1"/>
          <p:nvPr/>
        </p:nvSpPr>
        <p:spPr>
          <a:xfrm>
            <a:off x="1174564" y="845553"/>
            <a:ext cx="19704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	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7" name="Google Shape;1237;p44"/>
          <p:cNvSpPr txBox="1"/>
          <p:nvPr/>
        </p:nvSpPr>
        <p:spPr>
          <a:xfrm>
            <a:off x="402932" y="1031641"/>
            <a:ext cx="3856990" cy="31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575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probability of a word appearing depends only on its own POS tag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8" name="Google Shape;12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245768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9" name="Google Shape;1239;p44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240" name="Google Shape;1240;p44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3" name="Google Shape;1243;p44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244" name="Google Shape;1244;p44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5" name="Google Shape;1245;p4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6" name="Google Shape;1246;p4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95300" y="60502"/>
            <a:ext cx="10795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POS examples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84" y="1042657"/>
            <a:ext cx="2951480" cy="1239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5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70" name="Google Shape;170;p5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5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5"/>
          <p:cNvSpPr txBox="1"/>
          <p:nvPr>
            <p:ph type="title"/>
          </p:nvPr>
        </p:nvSpPr>
        <p:spPr>
          <a:xfrm>
            <a:off x="95300" y="60502"/>
            <a:ext cx="1701164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simplifications</a:t>
            </a:r>
            <a:endParaRPr/>
          </a:p>
        </p:txBody>
      </p:sp>
      <p:sp>
        <p:nvSpPr>
          <p:cNvPr id="1252" name="Google Shape;1252;p45"/>
          <p:cNvSpPr txBox="1"/>
          <p:nvPr/>
        </p:nvSpPr>
        <p:spPr>
          <a:xfrm>
            <a:off x="135051" y="817905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ˆ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3" name="Google Shape;1253;p45"/>
          <p:cNvSpPr txBox="1"/>
          <p:nvPr/>
        </p:nvSpPr>
        <p:spPr>
          <a:xfrm>
            <a:off x="886790" y="703783"/>
            <a:ext cx="2133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54" name="Google Shape;1254;p45"/>
          <p:cNvSpPr txBox="1"/>
          <p:nvPr/>
        </p:nvSpPr>
        <p:spPr>
          <a:xfrm>
            <a:off x="125844" y="845553"/>
            <a:ext cx="10744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	P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5" name="Google Shape;1255;p45"/>
          <p:cNvSpPr txBox="1"/>
          <p:nvPr/>
        </p:nvSpPr>
        <p:spPr>
          <a:xfrm>
            <a:off x="801001" y="903655"/>
            <a:ext cx="22840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i   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	i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p45"/>
          <p:cNvSpPr txBox="1"/>
          <p:nvPr/>
        </p:nvSpPr>
        <p:spPr>
          <a:xfrm>
            <a:off x="1174564" y="845553"/>
            <a:ext cx="19704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	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7" name="Google Shape;1257;p45"/>
          <p:cNvSpPr txBox="1"/>
          <p:nvPr/>
        </p:nvSpPr>
        <p:spPr>
          <a:xfrm>
            <a:off x="364832" y="1031641"/>
            <a:ext cx="4011295" cy="8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614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probability of a word appearing depends only on its own POS tag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≈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50800" marR="43180" rtl="0" algn="l">
              <a:lnSpc>
                <a:spcPct val="1189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Bigram assumption: the probability of a tag appearing depends only on  the previous tag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8" name="Google Shape;125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245768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627886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0" name="Google Shape;1260;p45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261" name="Google Shape;1261;p45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4" name="Google Shape;1264;p45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265" name="Google Shape;1265;p45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6" name="Google Shape;1266;p4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7" name="Google Shape;1267;p4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6"/>
          <p:cNvSpPr txBox="1"/>
          <p:nvPr>
            <p:ph type="title"/>
          </p:nvPr>
        </p:nvSpPr>
        <p:spPr>
          <a:xfrm>
            <a:off x="95300" y="60502"/>
            <a:ext cx="1701164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simplifications</a:t>
            </a:r>
            <a:endParaRPr/>
          </a:p>
        </p:txBody>
      </p:sp>
      <p:sp>
        <p:nvSpPr>
          <p:cNvPr id="1273" name="Google Shape;1273;p46"/>
          <p:cNvSpPr txBox="1"/>
          <p:nvPr/>
        </p:nvSpPr>
        <p:spPr>
          <a:xfrm>
            <a:off x="135051" y="817905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ˆ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4" name="Google Shape;1274;p46"/>
          <p:cNvSpPr txBox="1"/>
          <p:nvPr/>
        </p:nvSpPr>
        <p:spPr>
          <a:xfrm>
            <a:off x="886790" y="703783"/>
            <a:ext cx="2133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5" name="Google Shape;1275;p46"/>
          <p:cNvSpPr txBox="1"/>
          <p:nvPr/>
        </p:nvSpPr>
        <p:spPr>
          <a:xfrm>
            <a:off x="125844" y="845553"/>
            <a:ext cx="10744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	P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6" name="Google Shape;1276;p46"/>
          <p:cNvSpPr txBox="1"/>
          <p:nvPr/>
        </p:nvSpPr>
        <p:spPr>
          <a:xfrm>
            <a:off x="801001" y="903655"/>
            <a:ext cx="22840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i   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	i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7" name="Google Shape;1277;p46"/>
          <p:cNvSpPr txBox="1"/>
          <p:nvPr/>
        </p:nvSpPr>
        <p:spPr>
          <a:xfrm>
            <a:off x="1174564" y="845553"/>
            <a:ext cx="19704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	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8" name="Google Shape;1278;p46"/>
          <p:cNvSpPr txBox="1"/>
          <p:nvPr/>
        </p:nvSpPr>
        <p:spPr>
          <a:xfrm>
            <a:off x="364832" y="1031641"/>
            <a:ext cx="4011295" cy="1048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614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probability of a word appearing depends only on its own POS tag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≈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50800" marR="43180" rtl="0" algn="l">
              <a:lnSpc>
                <a:spcPct val="1189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Bigram assumption: the probability of a tag appearing depends only on  the previous tag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≈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79" name="Google Shape;12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245768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627886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1" name="Google Shape;1281;p46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282" name="Google Shape;1282;p46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5" name="Google Shape;1285;p46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286" name="Google Shape;1286;p46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7" name="Google Shape;1287;p4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8" name="Google Shape;1288;p4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7"/>
          <p:cNvSpPr txBox="1"/>
          <p:nvPr>
            <p:ph type="title"/>
          </p:nvPr>
        </p:nvSpPr>
        <p:spPr>
          <a:xfrm>
            <a:off x="95300" y="60502"/>
            <a:ext cx="1701164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simplifications</a:t>
            </a:r>
            <a:endParaRPr/>
          </a:p>
        </p:txBody>
      </p:sp>
      <p:sp>
        <p:nvSpPr>
          <p:cNvPr id="1294" name="Google Shape;1294;p47"/>
          <p:cNvSpPr txBox="1"/>
          <p:nvPr/>
        </p:nvSpPr>
        <p:spPr>
          <a:xfrm>
            <a:off x="135051" y="817905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ˆ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5" name="Google Shape;1295;p47"/>
          <p:cNvSpPr txBox="1"/>
          <p:nvPr/>
        </p:nvSpPr>
        <p:spPr>
          <a:xfrm>
            <a:off x="886790" y="703783"/>
            <a:ext cx="2133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96" name="Google Shape;1296;p47"/>
          <p:cNvSpPr txBox="1"/>
          <p:nvPr/>
        </p:nvSpPr>
        <p:spPr>
          <a:xfrm>
            <a:off x="125844" y="845553"/>
            <a:ext cx="10744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	P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7" name="Google Shape;1297;p47"/>
          <p:cNvSpPr txBox="1"/>
          <p:nvPr/>
        </p:nvSpPr>
        <p:spPr>
          <a:xfrm>
            <a:off x="801001" y="903655"/>
            <a:ext cx="22840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i   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	i   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8" name="Google Shape;1298;p47"/>
          <p:cNvSpPr txBox="1"/>
          <p:nvPr/>
        </p:nvSpPr>
        <p:spPr>
          <a:xfrm>
            <a:off x="1174564" y="845553"/>
            <a:ext cx="19704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	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9" name="Google Shape;1299;p47"/>
          <p:cNvSpPr txBox="1"/>
          <p:nvPr/>
        </p:nvSpPr>
        <p:spPr>
          <a:xfrm>
            <a:off x="364832" y="1031641"/>
            <a:ext cx="4011295" cy="1048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614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probability of a word appearing depends only on its own POS tag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≈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50800" marR="43180" rtl="0" algn="l">
              <a:lnSpc>
                <a:spcPct val="1189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Bigram assumption: the probability of a tag appearing depends only on  the previous tag</a:t>
            </a:r>
            <a:endParaRPr/>
          </a:p>
          <a:p>
            <a:pPr indent="0" lvl="0" marL="5080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≈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pic>
        <p:nvPicPr>
          <p:cNvPr id="1300" name="Google Shape;130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245768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627886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97" y="2182063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47"/>
          <p:cNvSpPr txBox="1"/>
          <p:nvPr/>
        </p:nvSpPr>
        <p:spPr>
          <a:xfrm>
            <a:off x="402932" y="2111959"/>
            <a:ext cx="152908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these simplifications: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4" name="Google Shape;1304;p47"/>
          <p:cNvSpPr txBox="1"/>
          <p:nvPr/>
        </p:nvSpPr>
        <p:spPr>
          <a:xfrm>
            <a:off x="412140" y="2242528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ˆ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5" name="Google Shape;1305;p47"/>
          <p:cNvSpPr txBox="1"/>
          <p:nvPr/>
        </p:nvSpPr>
        <p:spPr>
          <a:xfrm>
            <a:off x="1078077" y="2328291"/>
            <a:ext cx="8191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6" name="Google Shape;1306;p47"/>
          <p:cNvSpPr txBox="1"/>
          <p:nvPr/>
        </p:nvSpPr>
        <p:spPr>
          <a:xfrm>
            <a:off x="1163866" y="2128418"/>
            <a:ext cx="2133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07" name="Google Shape;1307;p47"/>
          <p:cNvSpPr txBox="1"/>
          <p:nvPr/>
        </p:nvSpPr>
        <p:spPr>
          <a:xfrm>
            <a:off x="402920" y="2270175"/>
            <a:ext cx="10744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argmax	P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8" name="Google Shape;1308;p47"/>
          <p:cNvSpPr txBox="1"/>
          <p:nvPr/>
        </p:nvSpPr>
        <p:spPr>
          <a:xfrm>
            <a:off x="1243672" y="2466378"/>
            <a:ext cx="5397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9" name="Google Shape;1309;p47"/>
          <p:cNvSpPr txBox="1"/>
          <p:nvPr/>
        </p:nvSpPr>
        <p:spPr>
          <a:xfrm>
            <a:off x="1597926" y="2328291"/>
            <a:ext cx="63563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   i	i i</a:t>
            </a:r>
            <a:r>
              <a:rPr lang="en-US" sz="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0" name="Google Shape;1310;p47"/>
          <p:cNvSpPr txBox="1"/>
          <p:nvPr/>
        </p:nvSpPr>
        <p:spPr>
          <a:xfrm>
            <a:off x="1451640" y="2270175"/>
            <a:ext cx="8420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	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11" name="Google Shape;1311;p47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312" name="Google Shape;1312;p47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5" name="Google Shape;1315;p47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316" name="Google Shape;1316;p47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7" name="Google Shape;1317;p4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8" name="Google Shape;1318;p4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8"/>
          <p:cNvSpPr txBox="1"/>
          <p:nvPr>
            <p:ph type="title"/>
          </p:nvPr>
        </p:nvSpPr>
        <p:spPr>
          <a:xfrm>
            <a:off x="95300" y="60502"/>
            <a:ext cx="24618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the probability values</a:t>
            </a:r>
            <a:endParaRPr/>
          </a:p>
        </p:txBody>
      </p:sp>
      <p:sp>
        <p:nvSpPr>
          <p:cNvPr id="1324" name="Google Shape;1324;p48"/>
          <p:cNvSpPr/>
          <p:nvPr/>
        </p:nvSpPr>
        <p:spPr>
          <a:xfrm>
            <a:off x="87743" y="668959"/>
            <a:ext cx="4432935" cy="202565"/>
          </a:xfrm>
          <a:custGeom>
            <a:rect b="b" l="l" r="r" t="t"/>
            <a:pathLst>
              <a:path extrusionOk="0" h="202565" w="443293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48"/>
          <p:cNvSpPr txBox="1"/>
          <p:nvPr/>
        </p:nvSpPr>
        <p:spPr>
          <a:xfrm>
            <a:off x="100444" y="659726"/>
            <a:ext cx="21170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Tag Transition probabilities p</a:t>
            </a:r>
            <a:r>
              <a:rPr lang="en-US" sz="1100">
                <a:solidFill>
                  <a:srgbClr val="3333B2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rgbClr val="3333B2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rgbClr val="3333B2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rgbClr val="3333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rgbClr val="3333B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26" name="Google Shape;1326;p48"/>
          <p:cNvGrpSpPr/>
          <p:nvPr/>
        </p:nvGrpSpPr>
        <p:grpSpPr>
          <a:xfrm>
            <a:off x="87743" y="713183"/>
            <a:ext cx="4483317" cy="1080234"/>
            <a:chOff x="87743" y="713183"/>
            <a:chExt cx="4483317" cy="1080234"/>
          </a:xfrm>
        </p:grpSpPr>
        <p:pic>
          <p:nvPicPr>
            <p:cNvPr id="1327" name="Google Shape;1327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85826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8" name="Google Shape;1328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691817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9" name="Google Shape;1329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679117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0" name="Google Shape;1330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713206"/>
              <a:ext cx="50749" cy="978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1" name="Google Shape;1331;p48"/>
            <p:cNvSpPr/>
            <p:nvPr/>
          </p:nvSpPr>
          <p:spPr>
            <a:xfrm>
              <a:off x="87743" y="902525"/>
              <a:ext cx="4432935" cy="840105"/>
            </a:xfrm>
            <a:custGeom>
              <a:rect b="b" l="l" r="r" t="t"/>
              <a:pathLst>
                <a:path extrusionOk="0" h="840105" w="4432935">
                  <a:moveTo>
                    <a:pt x="4432566" y="0"/>
                  </a:moveTo>
                  <a:lnTo>
                    <a:pt x="0" y="0"/>
                  </a:lnTo>
                  <a:lnTo>
                    <a:pt x="0" y="789292"/>
                  </a:lnTo>
                  <a:lnTo>
                    <a:pt x="4008" y="809016"/>
                  </a:lnTo>
                  <a:lnTo>
                    <a:pt x="14922" y="825169"/>
                  </a:lnTo>
                  <a:lnTo>
                    <a:pt x="31075" y="836083"/>
                  </a:lnTo>
                  <a:lnTo>
                    <a:pt x="50800" y="840092"/>
                  </a:lnTo>
                  <a:lnTo>
                    <a:pt x="4381766" y="840092"/>
                  </a:lnTo>
                  <a:lnTo>
                    <a:pt x="4401491" y="836083"/>
                  </a:lnTo>
                  <a:lnTo>
                    <a:pt x="4417644" y="825169"/>
                  </a:lnTo>
                  <a:lnTo>
                    <a:pt x="4428558" y="809016"/>
                  </a:lnTo>
                  <a:lnTo>
                    <a:pt x="4432566" y="78929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4520309" y="751281"/>
              <a:ext cx="0" cy="960119"/>
            </a:xfrm>
            <a:custGeom>
              <a:rect b="b" l="l" r="r" t="t"/>
              <a:pathLst>
                <a:path extrusionOk="0" h="960119" w="120000">
                  <a:moveTo>
                    <a:pt x="0" y="95958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4520309" y="7385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4520309" y="7258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4520309" y="7131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6" name="Google Shape;1336;p48"/>
          <p:cNvSpPr txBox="1"/>
          <p:nvPr/>
        </p:nvSpPr>
        <p:spPr>
          <a:xfrm>
            <a:off x="1668424" y="990562"/>
            <a:ext cx="6959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7" name="Google Shape;1337;p48"/>
          <p:cNvSpPr txBox="1"/>
          <p:nvPr/>
        </p:nvSpPr>
        <p:spPr>
          <a:xfrm>
            <a:off x="2321305" y="866556"/>
            <a:ext cx="615950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1594" lvl="0" marL="111760" marR="431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8" name="Google Shape;1338;p48"/>
          <p:cNvSpPr txBox="1"/>
          <p:nvPr/>
        </p:nvSpPr>
        <p:spPr>
          <a:xfrm>
            <a:off x="1035342" y="1416862"/>
            <a:ext cx="3848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9" name="Google Shape;1339;p48"/>
          <p:cNvSpPr txBox="1"/>
          <p:nvPr/>
        </p:nvSpPr>
        <p:spPr>
          <a:xfrm>
            <a:off x="1394711" y="1416862"/>
            <a:ext cx="405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0" name="Google Shape;1340;p48"/>
          <p:cNvSpPr txBox="1"/>
          <p:nvPr/>
        </p:nvSpPr>
        <p:spPr>
          <a:xfrm>
            <a:off x="2500896" y="1416862"/>
            <a:ext cx="1333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1" name="Google Shape;1341;p48"/>
          <p:cNvSpPr txBox="1"/>
          <p:nvPr/>
        </p:nvSpPr>
        <p:spPr>
          <a:xfrm>
            <a:off x="1820824" y="1323060"/>
            <a:ext cx="10325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65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30000" lang="en-US" sz="165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65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DT</a:t>
            </a:r>
            <a:r>
              <a:rPr baseline="30000" lang="en-US" sz="16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aseline="30000" i="1" lang="en-US" sz="165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baseline="30000" lang="en-US" sz="165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16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56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2" name="Google Shape;1342;p48"/>
          <p:cNvSpPr txBox="1"/>
          <p:nvPr/>
        </p:nvSpPr>
        <p:spPr>
          <a:xfrm>
            <a:off x="2827807" y="1323060"/>
            <a:ext cx="3181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509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3" name="Google Shape;1343;p48"/>
          <p:cNvSpPr txBox="1"/>
          <p:nvPr/>
        </p:nvSpPr>
        <p:spPr>
          <a:xfrm>
            <a:off x="1942414" y="1512316"/>
            <a:ext cx="12033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116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454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4" name="Google Shape;1344;p48"/>
          <p:cNvSpPr txBox="1"/>
          <p:nvPr/>
        </p:nvSpPr>
        <p:spPr>
          <a:xfrm>
            <a:off x="3166262" y="1416862"/>
            <a:ext cx="4064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45" name="Google Shape;1345;p48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346" name="Google Shape;1346;p48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9" name="Google Shape;1349;p48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350" name="Google Shape;1350;p48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1" name="Google Shape;1351;p4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2" name="Google Shape;1352;p4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9"/>
          <p:cNvSpPr txBox="1"/>
          <p:nvPr>
            <p:ph type="title"/>
          </p:nvPr>
        </p:nvSpPr>
        <p:spPr>
          <a:xfrm>
            <a:off x="95300" y="60502"/>
            <a:ext cx="24618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the probability values</a:t>
            </a:r>
            <a:endParaRPr/>
          </a:p>
        </p:txBody>
      </p:sp>
      <p:sp>
        <p:nvSpPr>
          <p:cNvPr id="1358" name="Google Shape;1358;p49"/>
          <p:cNvSpPr/>
          <p:nvPr/>
        </p:nvSpPr>
        <p:spPr>
          <a:xfrm>
            <a:off x="87743" y="668959"/>
            <a:ext cx="4432935" cy="202565"/>
          </a:xfrm>
          <a:custGeom>
            <a:rect b="b" l="l" r="r" t="t"/>
            <a:pathLst>
              <a:path extrusionOk="0" h="202565" w="443293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49"/>
          <p:cNvSpPr txBox="1"/>
          <p:nvPr/>
        </p:nvSpPr>
        <p:spPr>
          <a:xfrm>
            <a:off x="100444" y="659726"/>
            <a:ext cx="21170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Tag Transition probabilities p</a:t>
            </a:r>
            <a:r>
              <a:rPr lang="en-US" sz="1100">
                <a:solidFill>
                  <a:srgbClr val="3333B2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rgbClr val="3333B2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rgbClr val="3333B2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rgbClr val="3333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rgbClr val="3333B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60" name="Google Shape;1360;p49"/>
          <p:cNvGrpSpPr/>
          <p:nvPr/>
        </p:nvGrpSpPr>
        <p:grpSpPr>
          <a:xfrm>
            <a:off x="87743" y="713183"/>
            <a:ext cx="4483317" cy="1080234"/>
            <a:chOff x="87743" y="713183"/>
            <a:chExt cx="4483317" cy="1080234"/>
          </a:xfrm>
        </p:grpSpPr>
        <p:pic>
          <p:nvPicPr>
            <p:cNvPr id="1361" name="Google Shape;1361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85826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2" name="Google Shape;1362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691817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3" name="Google Shape;1363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679117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4" name="Google Shape;1364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713206"/>
              <a:ext cx="50749" cy="978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5" name="Google Shape;1365;p49"/>
            <p:cNvSpPr/>
            <p:nvPr/>
          </p:nvSpPr>
          <p:spPr>
            <a:xfrm>
              <a:off x="87743" y="902525"/>
              <a:ext cx="4432935" cy="840105"/>
            </a:xfrm>
            <a:custGeom>
              <a:rect b="b" l="l" r="r" t="t"/>
              <a:pathLst>
                <a:path extrusionOk="0" h="840105" w="4432935">
                  <a:moveTo>
                    <a:pt x="4432566" y="0"/>
                  </a:moveTo>
                  <a:lnTo>
                    <a:pt x="0" y="0"/>
                  </a:lnTo>
                  <a:lnTo>
                    <a:pt x="0" y="789292"/>
                  </a:lnTo>
                  <a:lnTo>
                    <a:pt x="4008" y="809016"/>
                  </a:lnTo>
                  <a:lnTo>
                    <a:pt x="14922" y="825169"/>
                  </a:lnTo>
                  <a:lnTo>
                    <a:pt x="31075" y="836083"/>
                  </a:lnTo>
                  <a:lnTo>
                    <a:pt x="50800" y="840092"/>
                  </a:lnTo>
                  <a:lnTo>
                    <a:pt x="4381766" y="840092"/>
                  </a:lnTo>
                  <a:lnTo>
                    <a:pt x="4401491" y="836083"/>
                  </a:lnTo>
                  <a:lnTo>
                    <a:pt x="4417644" y="825169"/>
                  </a:lnTo>
                  <a:lnTo>
                    <a:pt x="4428558" y="809016"/>
                  </a:lnTo>
                  <a:lnTo>
                    <a:pt x="4432566" y="78929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4520309" y="751281"/>
              <a:ext cx="0" cy="960119"/>
            </a:xfrm>
            <a:custGeom>
              <a:rect b="b" l="l" r="r" t="t"/>
              <a:pathLst>
                <a:path extrusionOk="0" h="960119" w="120000">
                  <a:moveTo>
                    <a:pt x="0" y="95958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4520309" y="7385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4520309" y="7258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4520309" y="7131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0" name="Google Shape;1370;p49"/>
          <p:cNvSpPr txBox="1"/>
          <p:nvPr/>
        </p:nvSpPr>
        <p:spPr>
          <a:xfrm>
            <a:off x="1668424" y="990562"/>
            <a:ext cx="6959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49"/>
          <p:cNvSpPr txBox="1"/>
          <p:nvPr/>
        </p:nvSpPr>
        <p:spPr>
          <a:xfrm>
            <a:off x="2321305" y="866556"/>
            <a:ext cx="615950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1594" lvl="0" marL="111760" marR="431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49"/>
          <p:cNvSpPr txBox="1"/>
          <p:nvPr/>
        </p:nvSpPr>
        <p:spPr>
          <a:xfrm>
            <a:off x="1035342" y="1416862"/>
            <a:ext cx="3848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73" name="Google Shape;1373;p49"/>
          <p:cNvSpPr txBox="1"/>
          <p:nvPr/>
        </p:nvSpPr>
        <p:spPr>
          <a:xfrm>
            <a:off x="1394711" y="1416862"/>
            <a:ext cx="4057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4" name="Google Shape;1374;p49"/>
          <p:cNvSpPr txBox="1"/>
          <p:nvPr/>
        </p:nvSpPr>
        <p:spPr>
          <a:xfrm>
            <a:off x="2500896" y="1416862"/>
            <a:ext cx="1333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5" name="Google Shape;1375;p49"/>
          <p:cNvSpPr txBox="1"/>
          <p:nvPr/>
        </p:nvSpPr>
        <p:spPr>
          <a:xfrm>
            <a:off x="1820824" y="1323060"/>
            <a:ext cx="10325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65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30000" lang="en-US" sz="165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65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DT</a:t>
            </a:r>
            <a:r>
              <a:rPr baseline="30000" lang="en-US" sz="16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aseline="30000" i="1" lang="en-US" sz="165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baseline="30000" lang="en-US" sz="165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16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56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6" name="Google Shape;1376;p49"/>
          <p:cNvSpPr txBox="1"/>
          <p:nvPr/>
        </p:nvSpPr>
        <p:spPr>
          <a:xfrm>
            <a:off x="2827807" y="1323060"/>
            <a:ext cx="3181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509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7" name="Google Shape;1377;p49"/>
          <p:cNvSpPr txBox="1"/>
          <p:nvPr/>
        </p:nvSpPr>
        <p:spPr>
          <a:xfrm>
            <a:off x="1942414" y="1512316"/>
            <a:ext cx="12033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DT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116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454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8" name="Google Shape;1378;p49"/>
          <p:cNvSpPr txBox="1"/>
          <p:nvPr/>
        </p:nvSpPr>
        <p:spPr>
          <a:xfrm>
            <a:off x="3166262" y="1416862"/>
            <a:ext cx="4064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9" name="Google Shape;1379;p49"/>
          <p:cNvSpPr/>
          <p:nvPr/>
        </p:nvSpPr>
        <p:spPr>
          <a:xfrm>
            <a:off x="87743" y="1894547"/>
            <a:ext cx="4432935" cy="202565"/>
          </a:xfrm>
          <a:custGeom>
            <a:rect b="b" l="l" r="r" t="t"/>
            <a:pathLst>
              <a:path extrusionOk="0" h="202564" w="443293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49"/>
          <p:cNvSpPr txBox="1"/>
          <p:nvPr/>
        </p:nvSpPr>
        <p:spPr>
          <a:xfrm>
            <a:off x="100444" y="1885315"/>
            <a:ext cx="21678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Word Likelihood probabilities p</a:t>
            </a:r>
            <a:r>
              <a:rPr lang="en-US" sz="1100">
                <a:solidFill>
                  <a:srgbClr val="3333B2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rgbClr val="3333B2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rgbClr val="3333B2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81" name="Google Shape;1381;p49"/>
          <p:cNvGrpSpPr/>
          <p:nvPr/>
        </p:nvGrpSpPr>
        <p:grpSpPr>
          <a:xfrm>
            <a:off x="87743" y="1938771"/>
            <a:ext cx="4483317" cy="1080235"/>
            <a:chOff x="87743" y="1938771"/>
            <a:chExt cx="4483317" cy="1080235"/>
          </a:xfrm>
        </p:grpSpPr>
        <p:pic>
          <p:nvPicPr>
            <p:cNvPr id="1382" name="Google Shape;1382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2083841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3" name="Google Shape;138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917406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4" name="Google Shape;1384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904706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5" name="Google Shape;1385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1938782"/>
              <a:ext cx="50749" cy="9786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6" name="Google Shape;1386;p49"/>
            <p:cNvSpPr/>
            <p:nvPr/>
          </p:nvSpPr>
          <p:spPr>
            <a:xfrm>
              <a:off x="87743" y="2128113"/>
              <a:ext cx="4432935" cy="840105"/>
            </a:xfrm>
            <a:custGeom>
              <a:rect b="b" l="l" r="r" t="t"/>
              <a:pathLst>
                <a:path extrusionOk="0" h="840105" w="4432935">
                  <a:moveTo>
                    <a:pt x="4432566" y="0"/>
                  </a:moveTo>
                  <a:lnTo>
                    <a:pt x="0" y="0"/>
                  </a:lnTo>
                  <a:lnTo>
                    <a:pt x="0" y="789292"/>
                  </a:lnTo>
                  <a:lnTo>
                    <a:pt x="4008" y="809016"/>
                  </a:lnTo>
                  <a:lnTo>
                    <a:pt x="14922" y="825169"/>
                  </a:lnTo>
                  <a:lnTo>
                    <a:pt x="31075" y="836083"/>
                  </a:lnTo>
                  <a:lnTo>
                    <a:pt x="50800" y="840092"/>
                  </a:lnTo>
                  <a:lnTo>
                    <a:pt x="4381766" y="840092"/>
                  </a:lnTo>
                  <a:lnTo>
                    <a:pt x="4401491" y="836083"/>
                  </a:lnTo>
                  <a:lnTo>
                    <a:pt x="4417644" y="825169"/>
                  </a:lnTo>
                  <a:lnTo>
                    <a:pt x="4428558" y="809016"/>
                  </a:lnTo>
                  <a:lnTo>
                    <a:pt x="4432566" y="78929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520309" y="1976869"/>
              <a:ext cx="0" cy="960119"/>
            </a:xfrm>
            <a:custGeom>
              <a:rect b="b" l="l" r="r" t="t"/>
              <a:pathLst>
                <a:path extrusionOk="0" h="960119" w="120000">
                  <a:moveTo>
                    <a:pt x="0" y="95958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520309" y="196417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520309" y="195147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4520309" y="193877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1" name="Google Shape;1391;p49"/>
          <p:cNvSpPr txBox="1"/>
          <p:nvPr/>
        </p:nvSpPr>
        <p:spPr>
          <a:xfrm>
            <a:off x="1985860" y="2274252"/>
            <a:ext cx="1543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 i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2" name="Google Shape;1392;p49"/>
          <p:cNvSpPr txBox="1"/>
          <p:nvPr/>
        </p:nvSpPr>
        <p:spPr>
          <a:xfrm>
            <a:off x="1754911" y="2216150"/>
            <a:ext cx="5842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3" name="Google Shape;1393;p49"/>
          <p:cNvSpPr txBox="1"/>
          <p:nvPr/>
        </p:nvSpPr>
        <p:spPr>
          <a:xfrm>
            <a:off x="2334005" y="2118753"/>
            <a:ext cx="5295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4" name="Google Shape;1394;p49"/>
          <p:cNvSpPr txBox="1"/>
          <p:nvPr/>
        </p:nvSpPr>
        <p:spPr>
          <a:xfrm>
            <a:off x="2422448" y="2311603"/>
            <a:ext cx="352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49"/>
          <p:cNvSpPr txBox="1"/>
          <p:nvPr/>
        </p:nvSpPr>
        <p:spPr>
          <a:xfrm>
            <a:off x="1105166" y="2642438"/>
            <a:ext cx="7296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VBZ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6" name="Google Shape;1396;p49"/>
          <p:cNvSpPr txBox="1"/>
          <p:nvPr/>
        </p:nvSpPr>
        <p:spPr>
          <a:xfrm>
            <a:off x="2500350" y="2642438"/>
            <a:ext cx="1333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7" name="Google Shape;1397;p49"/>
          <p:cNvSpPr txBox="1"/>
          <p:nvPr/>
        </p:nvSpPr>
        <p:spPr>
          <a:xfrm>
            <a:off x="1855470" y="2548648"/>
            <a:ext cx="9626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65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aseline="30000" lang="en-US" sz="165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65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VBZ</a:t>
            </a:r>
            <a:r>
              <a:rPr baseline="30000" lang="en-US" sz="16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aseline="30000" i="1" lang="en-US" sz="165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</a:t>
            </a:r>
            <a:r>
              <a:rPr baseline="30000" lang="en-US" sz="165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16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8" name="Google Shape;1398;p49"/>
          <p:cNvSpPr txBox="1"/>
          <p:nvPr/>
        </p:nvSpPr>
        <p:spPr>
          <a:xfrm>
            <a:off x="2792615" y="2548648"/>
            <a:ext cx="2838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073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9" name="Google Shape;1399;p49"/>
          <p:cNvSpPr txBox="1"/>
          <p:nvPr/>
        </p:nvSpPr>
        <p:spPr>
          <a:xfrm>
            <a:off x="1926678" y="2737904"/>
            <a:ext cx="11493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VBZ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627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49"/>
          <p:cNvSpPr txBox="1"/>
          <p:nvPr/>
        </p:nvSpPr>
        <p:spPr>
          <a:xfrm>
            <a:off x="3096437" y="2642438"/>
            <a:ext cx="4064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01" name="Google Shape;1401;p49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402" name="Google Shape;1402;p49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5" name="Google Shape;1405;p49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406" name="Google Shape;1406;p49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7" name="Google Shape;1407;p49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8" name="Google Shape;1408;p4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0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50"/>
          <p:cNvSpPr txBox="1"/>
          <p:nvPr/>
        </p:nvSpPr>
        <p:spPr>
          <a:xfrm>
            <a:off x="95300" y="60502"/>
            <a:ext cx="17691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Disambiguating “race”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15" name="Google Shape;14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24" y="727697"/>
            <a:ext cx="3855719" cy="2113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6" name="Google Shape;1416;p50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417" name="Google Shape;1417;p50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0" name="Google Shape;1420;p50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421" name="Google Shape;1421;p50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2" name="Google Shape;1422;p5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3" name="Google Shape;1423;p50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1"/>
          <p:cNvSpPr txBox="1"/>
          <p:nvPr>
            <p:ph type="title"/>
          </p:nvPr>
        </p:nvSpPr>
        <p:spPr>
          <a:xfrm>
            <a:off x="95300" y="60502"/>
            <a:ext cx="17691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Disambiguating “race”</a:t>
            </a:r>
            <a:endParaRPr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87743" y="866559"/>
            <a:ext cx="4483317" cy="896442"/>
            <a:chOff x="87743" y="866559"/>
            <a:chExt cx="4483317" cy="896442"/>
          </a:xfrm>
        </p:grpSpPr>
        <p:sp>
          <p:nvSpPr>
            <p:cNvPr id="1430" name="Google Shape;1430;p51"/>
            <p:cNvSpPr/>
            <p:nvPr/>
          </p:nvSpPr>
          <p:spPr>
            <a:xfrm>
              <a:off x="87743" y="866559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1" name="Google Shape;143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039583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2" name="Google Shape;1432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661401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3" name="Google Shape;1433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648701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4" name="Google Shape;1434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910793"/>
              <a:ext cx="50749" cy="750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5" name="Google Shape;1435;p51"/>
            <p:cNvSpPr/>
            <p:nvPr/>
          </p:nvSpPr>
          <p:spPr>
            <a:xfrm>
              <a:off x="87743" y="1083856"/>
              <a:ext cx="4432935" cy="628650"/>
            </a:xfrm>
            <a:custGeom>
              <a:rect b="b" l="l" r="r" t="t"/>
              <a:pathLst>
                <a:path extrusionOk="0" h="628650" w="4432935">
                  <a:moveTo>
                    <a:pt x="4432566" y="0"/>
                  </a:moveTo>
                  <a:lnTo>
                    <a:pt x="0" y="0"/>
                  </a:lnTo>
                  <a:lnTo>
                    <a:pt x="0" y="577545"/>
                  </a:lnTo>
                  <a:lnTo>
                    <a:pt x="4008" y="597269"/>
                  </a:lnTo>
                  <a:lnTo>
                    <a:pt x="14922" y="613422"/>
                  </a:lnTo>
                  <a:lnTo>
                    <a:pt x="31075" y="624336"/>
                  </a:lnTo>
                  <a:lnTo>
                    <a:pt x="50800" y="628345"/>
                  </a:lnTo>
                  <a:lnTo>
                    <a:pt x="4381766" y="628345"/>
                  </a:lnTo>
                  <a:lnTo>
                    <a:pt x="4401491" y="624336"/>
                  </a:lnTo>
                  <a:lnTo>
                    <a:pt x="4417644" y="613422"/>
                  </a:lnTo>
                  <a:lnTo>
                    <a:pt x="4428558" y="597269"/>
                  </a:lnTo>
                  <a:lnTo>
                    <a:pt x="4432566" y="5775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520309" y="948880"/>
              <a:ext cx="0" cy="732155"/>
            </a:xfrm>
            <a:custGeom>
              <a:rect b="b" l="l" r="r" t="t"/>
              <a:pathLst>
                <a:path extrusionOk="0" h="732155" w="120000">
                  <a:moveTo>
                    <a:pt x="0" y="73157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520309" y="93618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520309" y="92348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520309" y="91078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0" name="Google Shape;1440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145781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1" name="Google Shape;1441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5581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2" name="Google Shape;1442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565846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3" name="Google Shape;1443;p51"/>
          <p:cNvSpPr txBox="1"/>
          <p:nvPr/>
        </p:nvSpPr>
        <p:spPr>
          <a:xfrm>
            <a:off x="125844" y="799107"/>
            <a:ext cx="1828800" cy="875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7494" lvl="0" marL="289560" marR="66675" rtl="0" algn="l">
              <a:lnSpc>
                <a:spcPct val="12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Difference in probability due to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5080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race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race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NR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NR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44" name="Google Shape;1444;p51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445" name="Google Shape;1445;p51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8" name="Google Shape;1448;p51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449" name="Google Shape;1449;p5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0" name="Google Shape;1450;p5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1" name="Google Shape;1451;p51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6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2"/>
          <p:cNvSpPr txBox="1"/>
          <p:nvPr>
            <p:ph type="title"/>
          </p:nvPr>
        </p:nvSpPr>
        <p:spPr>
          <a:xfrm>
            <a:off x="95300" y="60502"/>
            <a:ext cx="17691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Disambiguating “race”</a:t>
            </a:r>
            <a:endParaRPr/>
          </a:p>
        </p:txBody>
      </p:sp>
      <p:grpSp>
        <p:nvGrpSpPr>
          <p:cNvPr id="1457" name="Google Shape;1457;p52"/>
          <p:cNvGrpSpPr/>
          <p:nvPr/>
        </p:nvGrpSpPr>
        <p:grpSpPr>
          <a:xfrm>
            <a:off x="87743" y="866559"/>
            <a:ext cx="4483317" cy="896442"/>
            <a:chOff x="87743" y="866559"/>
            <a:chExt cx="4483317" cy="896442"/>
          </a:xfrm>
        </p:grpSpPr>
        <p:sp>
          <p:nvSpPr>
            <p:cNvPr id="1458" name="Google Shape;1458;p52"/>
            <p:cNvSpPr/>
            <p:nvPr/>
          </p:nvSpPr>
          <p:spPr>
            <a:xfrm>
              <a:off x="87743" y="866559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9" name="Google Shape;1459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039583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0" name="Google Shape;1460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661401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1" name="Google Shape;1461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648701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2" name="Google Shape;1462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910793"/>
              <a:ext cx="50749" cy="750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3" name="Google Shape;1463;p52"/>
            <p:cNvSpPr/>
            <p:nvPr/>
          </p:nvSpPr>
          <p:spPr>
            <a:xfrm>
              <a:off x="87743" y="1083856"/>
              <a:ext cx="4432935" cy="628650"/>
            </a:xfrm>
            <a:custGeom>
              <a:rect b="b" l="l" r="r" t="t"/>
              <a:pathLst>
                <a:path extrusionOk="0" h="628650" w="4432935">
                  <a:moveTo>
                    <a:pt x="4432566" y="0"/>
                  </a:moveTo>
                  <a:lnTo>
                    <a:pt x="0" y="0"/>
                  </a:lnTo>
                  <a:lnTo>
                    <a:pt x="0" y="577545"/>
                  </a:lnTo>
                  <a:lnTo>
                    <a:pt x="4008" y="597269"/>
                  </a:lnTo>
                  <a:lnTo>
                    <a:pt x="14922" y="613422"/>
                  </a:lnTo>
                  <a:lnTo>
                    <a:pt x="31075" y="624336"/>
                  </a:lnTo>
                  <a:lnTo>
                    <a:pt x="50800" y="628345"/>
                  </a:lnTo>
                  <a:lnTo>
                    <a:pt x="4381766" y="628345"/>
                  </a:lnTo>
                  <a:lnTo>
                    <a:pt x="4401491" y="624336"/>
                  </a:lnTo>
                  <a:lnTo>
                    <a:pt x="4417644" y="613422"/>
                  </a:lnTo>
                  <a:lnTo>
                    <a:pt x="4428558" y="597269"/>
                  </a:lnTo>
                  <a:lnTo>
                    <a:pt x="4432566" y="5775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2"/>
            <p:cNvSpPr/>
            <p:nvPr/>
          </p:nvSpPr>
          <p:spPr>
            <a:xfrm>
              <a:off x="4520309" y="948880"/>
              <a:ext cx="0" cy="732155"/>
            </a:xfrm>
            <a:custGeom>
              <a:rect b="b" l="l" r="r" t="t"/>
              <a:pathLst>
                <a:path extrusionOk="0" h="732155" w="120000">
                  <a:moveTo>
                    <a:pt x="0" y="73157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2"/>
            <p:cNvSpPr/>
            <p:nvPr/>
          </p:nvSpPr>
          <p:spPr>
            <a:xfrm>
              <a:off x="4520309" y="93618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2"/>
            <p:cNvSpPr/>
            <p:nvPr/>
          </p:nvSpPr>
          <p:spPr>
            <a:xfrm>
              <a:off x="4520309" y="92348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2"/>
            <p:cNvSpPr/>
            <p:nvPr/>
          </p:nvSpPr>
          <p:spPr>
            <a:xfrm>
              <a:off x="4520309" y="910785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8" name="Google Shape;1468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145781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55814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0" name="Google Shape;1470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565846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Google Shape;1471;p52"/>
          <p:cNvGrpSpPr/>
          <p:nvPr/>
        </p:nvGrpSpPr>
        <p:grpSpPr>
          <a:xfrm>
            <a:off x="87743" y="1864131"/>
            <a:ext cx="4483317" cy="858482"/>
            <a:chOff x="87743" y="1864131"/>
            <a:chExt cx="4483317" cy="858482"/>
          </a:xfrm>
        </p:grpSpPr>
        <p:sp>
          <p:nvSpPr>
            <p:cNvPr id="1472" name="Google Shape;1472;p52"/>
            <p:cNvSpPr/>
            <p:nvPr/>
          </p:nvSpPr>
          <p:spPr>
            <a:xfrm>
              <a:off x="87743" y="1864131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3" name="Google Shape;1473;p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744" y="2037143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4" name="Google Shape;1474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8544" y="2621013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5" name="Google Shape;1475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608313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6" name="Google Shape;1476;p5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20311" y="1908365"/>
              <a:ext cx="50749" cy="7126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7" name="Google Shape;1477;p52"/>
            <p:cNvSpPr/>
            <p:nvPr/>
          </p:nvSpPr>
          <p:spPr>
            <a:xfrm>
              <a:off x="87743" y="2081428"/>
              <a:ext cx="4432935" cy="590550"/>
            </a:xfrm>
            <a:custGeom>
              <a:rect b="b" l="l" r="r" t="t"/>
              <a:pathLst>
                <a:path extrusionOk="0" h="590550" w="4432935">
                  <a:moveTo>
                    <a:pt x="4432566" y="0"/>
                  </a:moveTo>
                  <a:lnTo>
                    <a:pt x="0" y="0"/>
                  </a:lnTo>
                  <a:lnTo>
                    <a:pt x="0" y="539584"/>
                  </a:lnTo>
                  <a:lnTo>
                    <a:pt x="4008" y="559309"/>
                  </a:lnTo>
                  <a:lnTo>
                    <a:pt x="14922" y="575462"/>
                  </a:lnTo>
                  <a:lnTo>
                    <a:pt x="31075" y="586376"/>
                  </a:lnTo>
                  <a:lnTo>
                    <a:pt x="50800" y="590384"/>
                  </a:lnTo>
                  <a:lnTo>
                    <a:pt x="4381766" y="590384"/>
                  </a:lnTo>
                  <a:lnTo>
                    <a:pt x="4401491" y="586376"/>
                  </a:lnTo>
                  <a:lnTo>
                    <a:pt x="4417644" y="575462"/>
                  </a:lnTo>
                  <a:lnTo>
                    <a:pt x="4428558" y="559309"/>
                  </a:lnTo>
                  <a:lnTo>
                    <a:pt x="4432566" y="53958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2"/>
            <p:cNvSpPr/>
            <p:nvPr/>
          </p:nvSpPr>
          <p:spPr>
            <a:xfrm>
              <a:off x="4520309" y="1946452"/>
              <a:ext cx="0" cy="694055"/>
            </a:xfrm>
            <a:custGeom>
              <a:rect b="b" l="l" r="r" t="t"/>
              <a:pathLst>
                <a:path extrusionOk="0" h="694055" w="120000">
                  <a:moveTo>
                    <a:pt x="0" y="69361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2"/>
            <p:cNvSpPr/>
            <p:nvPr/>
          </p:nvSpPr>
          <p:spPr>
            <a:xfrm>
              <a:off x="4520309" y="193375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2"/>
            <p:cNvSpPr/>
            <p:nvPr/>
          </p:nvSpPr>
          <p:spPr>
            <a:xfrm>
              <a:off x="4520309" y="192105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4520309" y="190835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2" name="Google Shape;1482;p5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81597" y="2143353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3" name="Google Shape;1483;p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1597" y="2525458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4" name="Google Shape;1484;p52"/>
          <p:cNvSpPr txBox="1"/>
          <p:nvPr/>
        </p:nvSpPr>
        <p:spPr>
          <a:xfrm>
            <a:off x="125844" y="799107"/>
            <a:ext cx="4356735" cy="1834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7494" lvl="0" marL="289560" marR="2594610" rtl="0" algn="l">
              <a:lnSpc>
                <a:spcPct val="12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Difference in probability due to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2533015" rtl="0" algn="l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race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race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NR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vs.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NR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7F00"/>
                </a:solidFill>
                <a:latin typeface="Cambria"/>
                <a:ea typeface="Cambria"/>
                <a:cs typeface="Cambria"/>
                <a:sym typeface="Cambria"/>
              </a:rPr>
              <a:t>After computing the probabilities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NR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race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0047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0012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00057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00000000032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NR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race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VB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0027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00012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00000027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85" name="Google Shape;1485;p52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486" name="Google Shape;1486;p52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9" name="Google Shape;1489;p52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490" name="Google Shape;1490;p52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1" name="Google Shape;1491;p5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2" name="Google Shape;1492;p52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6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3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53"/>
          <p:cNvSpPr txBox="1"/>
          <p:nvPr/>
        </p:nvSpPr>
        <p:spPr>
          <a:xfrm>
            <a:off x="95300" y="60502"/>
            <a:ext cx="146812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 is this model?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99" name="Google Shape;149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89" y="688695"/>
            <a:ext cx="3373754" cy="184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0" name="Google Shape;1500;p53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501" name="Google Shape;1501;p53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3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3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4" name="Google Shape;1504;p53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505" name="Google Shape;1505;p53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6" name="Google Shape;1506;p5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7" name="Google Shape;1507;p5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54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54"/>
          <p:cNvSpPr txBox="1"/>
          <p:nvPr/>
        </p:nvSpPr>
        <p:spPr>
          <a:xfrm>
            <a:off x="95300" y="60502"/>
            <a:ext cx="146812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 is this model?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4" name="Google Shape;151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89" y="688695"/>
            <a:ext cx="3373754" cy="184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5" name="Google Shape;1515;p54"/>
          <p:cNvGrpSpPr/>
          <p:nvPr/>
        </p:nvGrpSpPr>
        <p:grpSpPr>
          <a:xfrm>
            <a:off x="87743" y="2661310"/>
            <a:ext cx="4483316" cy="255232"/>
            <a:chOff x="87743" y="2661310"/>
            <a:chExt cx="4483316" cy="255232"/>
          </a:xfrm>
        </p:grpSpPr>
        <p:sp>
          <p:nvSpPr>
            <p:cNvPr id="1516" name="Google Shape;1516;p54"/>
            <p:cNvSpPr/>
            <p:nvPr/>
          </p:nvSpPr>
          <p:spPr>
            <a:xfrm>
              <a:off x="87743" y="2661310"/>
              <a:ext cx="4432935" cy="82550"/>
            </a:xfrm>
            <a:custGeom>
              <a:rect b="b" l="l" r="r" t="t"/>
              <a:pathLst>
                <a:path extrusionOk="0" h="82550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17" name="Google Shape;1517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814942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8" name="Google Shape;1518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711869"/>
              <a:ext cx="4381715" cy="204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9" name="Google Shape;1519;p54"/>
            <p:cNvSpPr/>
            <p:nvPr/>
          </p:nvSpPr>
          <p:spPr>
            <a:xfrm>
              <a:off x="87743" y="2705735"/>
              <a:ext cx="4432935" cy="160020"/>
            </a:xfrm>
            <a:custGeom>
              <a:rect b="b" l="l" r="r" t="t"/>
              <a:pathLst>
                <a:path extrusionOk="0" h="160019" w="4432935">
                  <a:moveTo>
                    <a:pt x="4432566" y="0"/>
                  </a:moveTo>
                  <a:lnTo>
                    <a:pt x="0" y="0"/>
                  </a:lnTo>
                  <a:lnTo>
                    <a:pt x="0" y="109207"/>
                  </a:lnTo>
                  <a:lnTo>
                    <a:pt x="4008" y="128931"/>
                  </a:lnTo>
                  <a:lnTo>
                    <a:pt x="14922" y="145084"/>
                  </a:lnTo>
                  <a:lnTo>
                    <a:pt x="31075" y="155998"/>
                  </a:lnTo>
                  <a:lnTo>
                    <a:pt x="50800" y="160007"/>
                  </a:lnTo>
                  <a:lnTo>
                    <a:pt x="4381766" y="160007"/>
                  </a:lnTo>
                  <a:lnTo>
                    <a:pt x="4401491" y="155998"/>
                  </a:lnTo>
                  <a:lnTo>
                    <a:pt x="4417644" y="145084"/>
                  </a:lnTo>
                  <a:lnTo>
                    <a:pt x="4428558" y="128931"/>
                  </a:lnTo>
                  <a:lnTo>
                    <a:pt x="4432566" y="1092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4520309" y="2749969"/>
              <a:ext cx="0" cy="84455"/>
            </a:xfrm>
            <a:custGeom>
              <a:rect b="b" l="l" r="r" t="t"/>
              <a:pathLst>
                <a:path extrusionOk="0" h="84455" w="120000">
                  <a:moveTo>
                    <a:pt x="0" y="8402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4520309" y="273727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4520309" y="272457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4520309" y="271187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4" name="Google Shape;1524;p54"/>
          <p:cNvSpPr txBox="1"/>
          <p:nvPr/>
        </p:nvSpPr>
        <p:spPr>
          <a:xfrm>
            <a:off x="125844" y="2682494"/>
            <a:ext cx="173482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a Hidden Markov Model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25" name="Google Shape;1525;p54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526" name="Google Shape;1526;p54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9" name="Google Shape;1529;p54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530" name="Google Shape;1530;p54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1" name="Google Shape;1531;p5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2" name="Google Shape;1532;p5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95300" y="60502"/>
            <a:ext cx="23895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 tagging: Choosing a tagset</a:t>
            </a:r>
            <a:endParaRPr/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059154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269187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97" y="1651292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6"/>
          <p:cNvGrpSpPr/>
          <p:nvPr/>
        </p:nvGrpSpPr>
        <p:grpSpPr>
          <a:xfrm>
            <a:off x="87743" y="2095588"/>
            <a:ext cx="4483317" cy="457277"/>
            <a:chOff x="87743" y="2095588"/>
            <a:chExt cx="4483317" cy="457277"/>
          </a:xfrm>
        </p:grpSpPr>
        <p:sp>
          <p:nvSpPr>
            <p:cNvPr id="186" name="Google Shape;186;p6"/>
            <p:cNvSpPr/>
            <p:nvPr/>
          </p:nvSpPr>
          <p:spPr>
            <a:xfrm>
              <a:off x="87743" y="2095588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7" name="Google Shape;18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44" y="2268601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8544" y="245126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9344" y="243856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2139823"/>
              <a:ext cx="50749" cy="31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6"/>
            <p:cNvSpPr/>
            <p:nvPr/>
          </p:nvSpPr>
          <p:spPr>
            <a:xfrm>
              <a:off x="87743" y="2312885"/>
              <a:ext cx="4432935" cy="189230"/>
            </a:xfrm>
            <a:custGeom>
              <a:rect b="b" l="l" r="r" t="t"/>
              <a:pathLst>
                <a:path extrusionOk="0" h="189230" w="4432935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520309" y="2177910"/>
              <a:ext cx="0" cy="292735"/>
            </a:xfrm>
            <a:custGeom>
              <a:rect b="b" l="l" r="r" t="t"/>
              <a:pathLst>
                <a:path extrusionOk="0" h="292735" w="120000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520309" y="216521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520309" y="215251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520309" y="213981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6"/>
          <p:cNvSpPr txBox="1"/>
          <p:nvPr/>
        </p:nvSpPr>
        <p:spPr>
          <a:xfrm>
            <a:off x="125844" y="928644"/>
            <a:ext cx="4215130" cy="153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289560" marR="889000" rtl="0" algn="l">
              <a:lnSpc>
                <a:spcPct val="14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do POS tagging, a standard set needs to be chosen  Could pick very coarse tagsets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N, V, Adj, Adv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9560" marR="5080" rtl="0" algn="l">
              <a:lnSpc>
                <a:spcPct val="118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commonly used set is finer grained, “UPenn TreeBank tagset”, 45  tags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 Nice Tutorial on POS tags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https://sites.google.com/site/partofspeechhelp/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98" name="Google Shape;198;p6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6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5"/>
          <p:cNvSpPr txBox="1"/>
          <p:nvPr/>
        </p:nvSpPr>
        <p:spPr>
          <a:xfrm>
            <a:off x="95300" y="60502"/>
            <a:ext cx="1752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Hidden Markov Models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38" name="Google Shape;15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267942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55"/>
          <p:cNvSpPr txBox="1"/>
          <p:nvPr/>
        </p:nvSpPr>
        <p:spPr>
          <a:xfrm>
            <a:off x="377532" y="1140203"/>
            <a:ext cx="277495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Tag Transition probabilities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Word Likelihood probabilities (emissions)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40" name="Google Shape;154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477975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1" name="Google Shape;1541;p55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542" name="Google Shape;1542;p55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5" name="Google Shape;1545;p55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546" name="Google Shape;1546;p55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7" name="Google Shape;1547;p5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8" name="Google Shape;1548;p5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8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6"/>
          <p:cNvSpPr txBox="1"/>
          <p:nvPr>
            <p:ph type="title"/>
          </p:nvPr>
        </p:nvSpPr>
        <p:spPr>
          <a:xfrm>
            <a:off x="95300" y="60502"/>
            <a:ext cx="1752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Hidden Markov Models</a:t>
            </a:r>
            <a:endParaRPr/>
          </a:p>
        </p:txBody>
      </p:sp>
      <p:pic>
        <p:nvPicPr>
          <p:cNvPr id="1554" name="Google Shape;155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267942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56"/>
          <p:cNvSpPr txBox="1"/>
          <p:nvPr/>
        </p:nvSpPr>
        <p:spPr>
          <a:xfrm>
            <a:off x="377532" y="1140203"/>
            <a:ext cx="4058920" cy="1035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Tag Transition probabilities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Word Likelihood probabilities (emissions)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277495" rtl="0" algn="l">
              <a:lnSpc>
                <a:spcPct val="1189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we have described with these probabilities is a hidden markov  model.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 us quickly introduce the Markov Chain, or observable Markov Model.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6" name="Google Shape;15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477975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Google Shape;155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688008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Google Shape;155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97" y="2070112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9" name="Google Shape;1559;p56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560" name="Google Shape;1560;p56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3" name="Google Shape;1563;p56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564" name="Google Shape;1564;p56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5" name="Google Shape;1565;p5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6" name="Google Shape;1566;p5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8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7"/>
          <p:cNvSpPr txBox="1"/>
          <p:nvPr/>
        </p:nvSpPr>
        <p:spPr>
          <a:xfrm>
            <a:off x="95300" y="60502"/>
            <a:ext cx="32162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Markov Chain = First-order Markov Model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572" name="Google Shape;1572;p57"/>
          <p:cNvGrpSpPr/>
          <p:nvPr/>
        </p:nvGrpSpPr>
        <p:grpSpPr>
          <a:xfrm>
            <a:off x="87743" y="872515"/>
            <a:ext cx="4483317" cy="1195502"/>
            <a:chOff x="87743" y="872515"/>
            <a:chExt cx="4483317" cy="1195502"/>
          </a:xfrm>
        </p:grpSpPr>
        <p:sp>
          <p:nvSpPr>
            <p:cNvPr id="1573" name="Google Shape;1573;p57"/>
            <p:cNvSpPr/>
            <p:nvPr/>
          </p:nvSpPr>
          <p:spPr>
            <a:xfrm>
              <a:off x="87743" y="872515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4" name="Google Shape;1574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045527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5" name="Google Shape;1575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966417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6" name="Google Shape;1576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953717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7" name="Google Shape;1577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916749"/>
              <a:ext cx="50749" cy="1049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8" name="Google Shape;1578;p57"/>
            <p:cNvSpPr/>
            <p:nvPr/>
          </p:nvSpPr>
          <p:spPr>
            <a:xfrm>
              <a:off x="87743" y="1089812"/>
              <a:ext cx="4432935" cy="927735"/>
            </a:xfrm>
            <a:custGeom>
              <a:rect b="b" l="l" r="r" t="t"/>
              <a:pathLst>
                <a:path extrusionOk="0" h="927735" w="4432935">
                  <a:moveTo>
                    <a:pt x="4432566" y="0"/>
                  </a:moveTo>
                  <a:lnTo>
                    <a:pt x="0" y="0"/>
                  </a:lnTo>
                  <a:lnTo>
                    <a:pt x="0" y="876604"/>
                  </a:lnTo>
                  <a:lnTo>
                    <a:pt x="4008" y="896329"/>
                  </a:lnTo>
                  <a:lnTo>
                    <a:pt x="14922" y="912482"/>
                  </a:lnTo>
                  <a:lnTo>
                    <a:pt x="31075" y="923396"/>
                  </a:lnTo>
                  <a:lnTo>
                    <a:pt x="50800" y="927404"/>
                  </a:lnTo>
                  <a:lnTo>
                    <a:pt x="4381766" y="927404"/>
                  </a:lnTo>
                  <a:lnTo>
                    <a:pt x="4401491" y="923396"/>
                  </a:lnTo>
                  <a:lnTo>
                    <a:pt x="4417644" y="912482"/>
                  </a:lnTo>
                  <a:lnTo>
                    <a:pt x="4428558" y="896329"/>
                  </a:lnTo>
                  <a:lnTo>
                    <a:pt x="4432566" y="8766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4520309" y="954849"/>
              <a:ext cx="0" cy="1031240"/>
            </a:xfrm>
            <a:custGeom>
              <a:rect b="b" l="l" r="r" t="t"/>
              <a:pathLst>
                <a:path extrusionOk="0" h="1031239" w="120000">
                  <a:moveTo>
                    <a:pt x="0" y="103061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4520309" y="9421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4520309" y="9294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4520309" y="9167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3" name="Google Shape;1583;p5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139545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4" name="Google Shape;1584;p57"/>
          <p:cNvSpPr txBox="1"/>
          <p:nvPr/>
        </p:nvSpPr>
        <p:spPr>
          <a:xfrm>
            <a:off x="125844" y="797868"/>
            <a:ext cx="2670810" cy="4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Weather example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Three types of weather: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sunny, rainy, foggy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85" name="Google Shape;1585;p57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586" name="Google Shape;1586;p57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9" name="Google Shape;1589;p57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590" name="Google Shape;1590;p57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1" name="Google Shape;1591;p5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2" name="Google Shape;1592;p5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8"/>
          <p:cNvSpPr txBox="1"/>
          <p:nvPr/>
        </p:nvSpPr>
        <p:spPr>
          <a:xfrm>
            <a:off x="95300" y="60502"/>
            <a:ext cx="32162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Markov Chain = First-order Markov Model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598" name="Google Shape;1598;p58"/>
          <p:cNvGrpSpPr/>
          <p:nvPr/>
        </p:nvGrpSpPr>
        <p:grpSpPr>
          <a:xfrm>
            <a:off x="87743" y="872515"/>
            <a:ext cx="4483317" cy="1195502"/>
            <a:chOff x="87743" y="872515"/>
            <a:chExt cx="4483317" cy="1195502"/>
          </a:xfrm>
        </p:grpSpPr>
        <p:sp>
          <p:nvSpPr>
            <p:cNvPr id="1599" name="Google Shape;1599;p58"/>
            <p:cNvSpPr/>
            <p:nvPr/>
          </p:nvSpPr>
          <p:spPr>
            <a:xfrm>
              <a:off x="87743" y="872515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0" name="Google Shape;1600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045527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1" name="Google Shape;1601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966417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2" name="Google Shape;1602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953717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3" name="Google Shape;1603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916749"/>
              <a:ext cx="50749" cy="1049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4" name="Google Shape;1604;p58"/>
            <p:cNvSpPr/>
            <p:nvPr/>
          </p:nvSpPr>
          <p:spPr>
            <a:xfrm>
              <a:off x="87743" y="1089812"/>
              <a:ext cx="4432935" cy="927735"/>
            </a:xfrm>
            <a:custGeom>
              <a:rect b="b" l="l" r="r" t="t"/>
              <a:pathLst>
                <a:path extrusionOk="0" h="927735" w="4432935">
                  <a:moveTo>
                    <a:pt x="4432566" y="0"/>
                  </a:moveTo>
                  <a:lnTo>
                    <a:pt x="0" y="0"/>
                  </a:lnTo>
                  <a:lnTo>
                    <a:pt x="0" y="876604"/>
                  </a:lnTo>
                  <a:lnTo>
                    <a:pt x="4008" y="896329"/>
                  </a:lnTo>
                  <a:lnTo>
                    <a:pt x="14922" y="912482"/>
                  </a:lnTo>
                  <a:lnTo>
                    <a:pt x="31075" y="923396"/>
                  </a:lnTo>
                  <a:lnTo>
                    <a:pt x="50800" y="927404"/>
                  </a:lnTo>
                  <a:lnTo>
                    <a:pt x="4381766" y="927404"/>
                  </a:lnTo>
                  <a:lnTo>
                    <a:pt x="4401491" y="923396"/>
                  </a:lnTo>
                  <a:lnTo>
                    <a:pt x="4417644" y="912482"/>
                  </a:lnTo>
                  <a:lnTo>
                    <a:pt x="4428558" y="896329"/>
                  </a:lnTo>
                  <a:lnTo>
                    <a:pt x="4432566" y="8766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4520309" y="954849"/>
              <a:ext cx="0" cy="1031240"/>
            </a:xfrm>
            <a:custGeom>
              <a:rect b="b" l="l" r="r" t="t"/>
              <a:pathLst>
                <a:path extrusionOk="0" h="1031239" w="120000">
                  <a:moveTo>
                    <a:pt x="0" y="103061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4520309" y="9421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4520309" y="9294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4520309" y="9167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9" name="Google Shape;1609;p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139545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0" name="Google Shape;1610;p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49578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1" name="Google Shape;1611;p58"/>
          <p:cNvSpPr txBox="1"/>
          <p:nvPr/>
        </p:nvSpPr>
        <p:spPr>
          <a:xfrm>
            <a:off x="113144" y="797868"/>
            <a:ext cx="2990215" cy="659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Weather example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022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Three types of weather: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sunny, rainy, foggy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22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variable denoting the weather on the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30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day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12" name="Google Shape;1612;p58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613" name="Google Shape;1613;p58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6" name="Google Shape;1616;p58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617" name="Google Shape;1617;p58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8" name="Google Shape;1618;p5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9" name="Google Shape;1619;p5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59"/>
          <p:cNvSpPr txBox="1"/>
          <p:nvPr>
            <p:ph type="title"/>
          </p:nvPr>
        </p:nvSpPr>
        <p:spPr>
          <a:xfrm>
            <a:off x="95300" y="60502"/>
            <a:ext cx="32162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Markov Chain = First-order Markov Model</a:t>
            </a:r>
            <a:endParaRPr/>
          </a:p>
        </p:txBody>
      </p:sp>
      <p:grpSp>
        <p:nvGrpSpPr>
          <p:cNvPr id="1625" name="Google Shape;1625;p59"/>
          <p:cNvGrpSpPr/>
          <p:nvPr/>
        </p:nvGrpSpPr>
        <p:grpSpPr>
          <a:xfrm>
            <a:off x="87743" y="872515"/>
            <a:ext cx="4483317" cy="1195502"/>
            <a:chOff x="87743" y="872515"/>
            <a:chExt cx="4483317" cy="1195502"/>
          </a:xfrm>
        </p:grpSpPr>
        <p:sp>
          <p:nvSpPr>
            <p:cNvPr id="1626" name="Google Shape;1626;p59"/>
            <p:cNvSpPr/>
            <p:nvPr/>
          </p:nvSpPr>
          <p:spPr>
            <a:xfrm>
              <a:off x="87743" y="872515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27" name="Google Shape;1627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045527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8" name="Google Shape;1628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966417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9" name="Google Shape;1629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953717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0" name="Google Shape;1630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916749"/>
              <a:ext cx="50749" cy="1049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1" name="Google Shape;1631;p59"/>
            <p:cNvSpPr/>
            <p:nvPr/>
          </p:nvSpPr>
          <p:spPr>
            <a:xfrm>
              <a:off x="87743" y="1089812"/>
              <a:ext cx="4432935" cy="927735"/>
            </a:xfrm>
            <a:custGeom>
              <a:rect b="b" l="l" r="r" t="t"/>
              <a:pathLst>
                <a:path extrusionOk="0" h="927735" w="4432935">
                  <a:moveTo>
                    <a:pt x="4432566" y="0"/>
                  </a:moveTo>
                  <a:lnTo>
                    <a:pt x="0" y="0"/>
                  </a:lnTo>
                  <a:lnTo>
                    <a:pt x="0" y="876604"/>
                  </a:lnTo>
                  <a:lnTo>
                    <a:pt x="4008" y="896329"/>
                  </a:lnTo>
                  <a:lnTo>
                    <a:pt x="14922" y="912482"/>
                  </a:lnTo>
                  <a:lnTo>
                    <a:pt x="31075" y="923396"/>
                  </a:lnTo>
                  <a:lnTo>
                    <a:pt x="50800" y="927404"/>
                  </a:lnTo>
                  <a:lnTo>
                    <a:pt x="4381766" y="927404"/>
                  </a:lnTo>
                  <a:lnTo>
                    <a:pt x="4401491" y="923396"/>
                  </a:lnTo>
                  <a:lnTo>
                    <a:pt x="4417644" y="912482"/>
                  </a:lnTo>
                  <a:lnTo>
                    <a:pt x="4428558" y="896329"/>
                  </a:lnTo>
                  <a:lnTo>
                    <a:pt x="4432566" y="8766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9"/>
            <p:cNvSpPr/>
            <p:nvPr/>
          </p:nvSpPr>
          <p:spPr>
            <a:xfrm>
              <a:off x="4520309" y="954849"/>
              <a:ext cx="0" cy="1031240"/>
            </a:xfrm>
            <a:custGeom>
              <a:rect b="b" l="l" r="r" t="t"/>
              <a:pathLst>
                <a:path extrusionOk="0" h="1031239" w="120000">
                  <a:moveTo>
                    <a:pt x="0" y="103061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9"/>
            <p:cNvSpPr/>
            <p:nvPr/>
          </p:nvSpPr>
          <p:spPr>
            <a:xfrm>
              <a:off x="4520309" y="9421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9"/>
            <p:cNvSpPr/>
            <p:nvPr/>
          </p:nvSpPr>
          <p:spPr>
            <a:xfrm>
              <a:off x="4520309" y="9294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9"/>
            <p:cNvSpPr/>
            <p:nvPr/>
          </p:nvSpPr>
          <p:spPr>
            <a:xfrm>
              <a:off x="4520309" y="9167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6" name="Google Shape;1636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139545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7" name="Google Shape;1637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49578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8" name="Google Shape;1638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559610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9" name="Google Shape;1639;p59"/>
          <p:cNvSpPr txBox="1"/>
          <p:nvPr/>
        </p:nvSpPr>
        <p:spPr>
          <a:xfrm>
            <a:off x="100444" y="797868"/>
            <a:ext cx="331977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Weather example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149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Three types of weather: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sunny, rainy, foggy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149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variable denoting the weather on the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30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day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1496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want to find the following conditional probabilities: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,...,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grpSp>
        <p:nvGrpSpPr>
          <p:cNvPr id="1640" name="Google Shape;1640;p59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641" name="Google Shape;1641;p59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9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9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4" name="Google Shape;1644;p59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645" name="Google Shape;1645;p59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6" name="Google Shape;1646;p59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7" name="Google Shape;1647;p5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60"/>
          <p:cNvSpPr txBox="1"/>
          <p:nvPr>
            <p:ph type="title"/>
          </p:nvPr>
        </p:nvSpPr>
        <p:spPr>
          <a:xfrm>
            <a:off x="95300" y="60502"/>
            <a:ext cx="32162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Markov Chain = First-order Markov Model</a:t>
            </a:r>
            <a:endParaRPr/>
          </a:p>
        </p:txBody>
      </p:sp>
      <p:grpSp>
        <p:nvGrpSpPr>
          <p:cNvPr id="1653" name="Google Shape;1653;p60"/>
          <p:cNvGrpSpPr/>
          <p:nvPr/>
        </p:nvGrpSpPr>
        <p:grpSpPr>
          <a:xfrm>
            <a:off x="87743" y="872515"/>
            <a:ext cx="4483317" cy="1195502"/>
            <a:chOff x="87743" y="872515"/>
            <a:chExt cx="4483317" cy="1195502"/>
          </a:xfrm>
        </p:grpSpPr>
        <p:sp>
          <p:nvSpPr>
            <p:cNvPr id="1654" name="Google Shape;1654;p60"/>
            <p:cNvSpPr/>
            <p:nvPr/>
          </p:nvSpPr>
          <p:spPr>
            <a:xfrm>
              <a:off x="87743" y="872515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5" name="Google Shape;1655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045527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6" name="Google Shape;1656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966417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7" name="Google Shape;1657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953717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8" name="Google Shape;1658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916749"/>
              <a:ext cx="50749" cy="1049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9" name="Google Shape;1659;p60"/>
            <p:cNvSpPr/>
            <p:nvPr/>
          </p:nvSpPr>
          <p:spPr>
            <a:xfrm>
              <a:off x="87743" y="1089812"/>
              <a:ext cx="4432935" cy="927735"/>
            </a:xfrm>
            <a:custGeom>
              <a:rect b="b" l="l" r="r" t="t"/>
              <a:pathLst>
                <a:path extrusionOk="0" h="927735" w="4432935">
                  <a:moveTo>
                    <a:pt x="4432566" y="0"/>
                  </a:moveTo>
                  <a:lnTo>
                    <a:pt x="0" y="0"/>
                  </a:lnTo>
                  <a:lnTo>
                    <a:pt x="0" y="876604"/>
                  </a:lnTo>
                  <a:lnTo>
                    <a:pt x="4008" y="896329"/>
                  </a:lnTo>
                  <a:lnTo>
                    <a:pt x="14922" y="912482"/>
                  </a:lnTo>
                  <a:lnTo>
                    <a:pt x="31075" y="923396"/>
                  </a:lnTo>
                  <a:lnTo>
                    <a:pt x="50800" y="927404"/>
                  </a:lnTo>
                  <a:lnTo>
                    <a:pt x="4381766" y="927404"/>
                  </a:lnTo>
                  <a:lnTo>
                    <a:pt x="4401491" y="923396"/>
                  </a:lnTo>
                  <a:lnTo>
                    <a:pt x="4417644" y="912482"/>
                  </a:lnTo>
                  <a:lnTo>
                    <a:pt x="4428558" y="896329"/>
                  </a:lnTo>
                  <a:lnTo>
                    <a:pt x="4432566" y="8766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60"/>
            <p:cNvSpPr/>
            <p:nvPr/>
          </p:nvSpPr>
          <p:spPr>
            <a:xfrm>
              <a:off x="4520309" y="954849"/>
              <a:ext cx="0" cy="1031240"/>
            </a:xfrm>
            <a:custGeom>
              <a:rect b="b" l="l" r="r" t="t"/>
              <a:pathLst>
                <a:path extrusionOk="0" h="1031239" w="120000">
                  <a:moveTo>
                    <a:pt x="0" y="103061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60"/>
            <p:cNvSpPr/>
            <p:nvPr/>
          </p:nvSpPr>
          <p:spPr>
            <a:xfrm>
              <a:off x="4520309" y="9421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60"/>
            <p:cNvSpPr/>
            <p:nvPr/>
          </p:nvSpPr>
          <p:spPr>
            <a:xfrm>
              <a:off x="4520309" y="9294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60"/>
            <p:cNvSpPr/>
            <p:nvPr/>
          </p:nvSpPr>
          <p:spPr>
            <a:xfrm>
              <a:off x="4520309" y="91674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4" name="Google Shape;1664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139545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5" name="Google Shape;1665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49578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6" name="Google Shape;1666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559610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7" name="Google Shape;1667;p60"/>
          <p:cNvGrpSpPr/>
          <p:nvPr/>
        </p:nvGrpSpPr>
        <p:grpSpPr>
          <a:xfrm>
            <a:off x="87743" y="2169134"/>
            <a:ext cx="4483317" cy="544551"/>
            <a:chOff x="87743" y="2169134"/>
            <a:chExt cx="4483317" cy="544551"/>
          </a:xfrm>
        </p:grpSpPr>
        <p:sp>
          <p:nvSpPr>
            <p:cNvPr id="1668" name="Google Shape;1668;p60"/>
            <p:cNvSpPr/>
            <p:nvPr/>
          </p:nvSpPr>
          <p:spPr>
            <a:xfrm>
              <a:off x="87743" y="2169134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9" name="Google Shape;1669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744" y="2342159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0" name="Google Shape;1670;p6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8544" y="2612085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1" name="Google Shape;1671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599385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2" name="Google Shape;1672;p6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20311" y="2213368"/>
              <a:ext cx="50749" cy="398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3" name="Google Shape;1673;p60"/>
            <p:cNvSpPr/>
            <p:nvPr/>
          </p:nvSpPr>
          <p:spPr>
            <a:xfrm>
              <a:off x="87743" y="2386444"/>
              <a:ext cx="4432935" cy="276860"/>
            </a:xfrm>
            <a:custGeom>
              <a:rect b="b" l="l" r="r" t="t"/>
              <a:pathLst>
                <a:path extrusionOk="0" h="276860" w="4432935">
                  <a:moveTo>
                    <a:pt x="4432566" y="0"/>
                  </a:moveTo>
                  <a:lnTo>
                    <a:pt x="0" y="0"/>
                  </a:lnTo>
                  <a:lnTo>
                    <a:pt x="0" y="225640"/>
                  </a:lnTo>
                  <a:lnTo>
                    <a:pt x="4008" y="245365"/>
                  </a:lnTo>
                  <a:lnTo>
                    <a:pt x="14922" y="261518"/>
                  </a:lnTo>
                  <a:lnTo>
                    <a:pt x="31075" y="272432"/>
                  </a:lnTo>
                  <a:lnTo>
                    <a:pt x="50800" y="276440"/>
                  </a:lnTo>
                  <a:lnTo>
                    <a:pt x="4381766" y="276440"/>
                  </a:lnTo>
                  <a:lnTo>
                    <a:pt x="4401491" y="272432"/>
                  </a:lnTo>
                  <a:lnTo>
                    <a:pt x="4417644" y="261518"/>
                  </a:lnTo>
                  <a:lnTo>
                    <a:pt x="4428558" y="245365"/>
                  </a:lnTo>
                  <a:lnTo>
                    <a:pt x="4432566" y="225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60"/>
            <p:cNvSpPr/>
            <p:nvPr/>
          </p:nvSpPr>
          <p:spPr>
            <a:xfrm>
              <a:off x="4520309" y="2251468"/>
              <a:ext cx="0" cy="379730"/>
            </a:xfrm>
            <a:custGeom>
              <a:rect b="b" l="l" r="r" t="t"/>
              <a:pathLst>
                <a:path extrusionOk="0" h="379730" w="120000">
                  <a:moveTo>
                    <a:pt x="0" y="37966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60"/>
            <p:cNvSpPr/>
            <p:nvPr/>
          </p:nvSpPr>
          <p:spPr>
            <a:xfrm>
              <a:off x="4520309" y="223877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60"/>
            <p:cNvSpPr/>
            <p:nvPr/>
          </p:nvSpPr>
          <p:spPr>
            <a:xfrm>
              <a:off x="4520309" y="222607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60"/>
            <p:cNvSpPr/>
            <p:nvPr/>
          </p:nvSpPr>
          <p:spPr>
            <a:xfrm>
              <a:off x="4520309" y="221337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8" name="Google Shape;1678;p60"/>
          <p:cNvSpPr txBox="1"/>
          <p:nvPr/>
        </p:nvSpPr>
        <p:spPr>
          <a:xfrm>
            <a:off x="75044" y="797868"/>
            <a:ext cx="3370579" cy="182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Weather example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403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Three types of weather: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sunny, rainy, foggy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03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variable denoting the weather on the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30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 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day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036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want to find the following conditional probabilities: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73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,...,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First-order Markov Assumption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22375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,...,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79" name="Google Shape;1679;p60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680" name="Google Shape;1680;p60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60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60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3" name="Google Shape;1683;p60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684" name="Google Shape;1684;p60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5" name="Google Shape;1685;p6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6" name="Google Shape;1686;p60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61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61"/>
          <p:cNvSpPr txBox="1"/>
          <p:nvPr/>
        </p:nvSpPr>
        <p:spPr>
          <a:xfrm>
            <a:off x="95300" y="60502"/>
            <a:ext cx="231584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Markov Chain Transition Table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93" name="Google Shape;169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44" y="848601"/>
            <a:ext cx="4306934" cy="2011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4" name="Google Shape;1694;p61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695" name="Google Shape;1695;p61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61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61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8" name="Google Shape;1698;p61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699" name="Google Shape;1699;p6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0" name="Google Shape;1700;p6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1" name="Google Shape;1701;p61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/ 17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62"/>
          <p:cNvSpPr txBox="1"/>
          <p:nvPr>
            <p:ph type="title"/>
          </p:nvPr>
        </p:nvSpPr>
        <p:spPr>
          <a:xfrm>
            <a:off x="95300" y="60502"/>
            <a:ext cx="156083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Markov Chain</a:t>
            </a:r>
            <a:endParaRPr/>
          </a:p>
        </p:txBody>
      </p:sp>
      <p:pic>
        <p:nvPicPr>
          <p:cNvPr id="1707" name="Google Shape;170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028738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62"/>
          <p:cNvSpPr txBox="1"/>
          <p:nvPr/>
        </p:nvSpPr>
        <p:spPr>
          <a:xfrm>
            <a:off x="402932" y="936175"/>
            <a:ext cx="360045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that today the weather is sunny, what is the probability that  tomorrow is sunny and day after is rainy?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09" name="Google Shape;1709;p62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710" name="Google Shape;1710;p62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62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62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3" name="Google Shape;1713;p62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714" name="Google Shape;1714;p62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5" name="Google Shape;1715;p6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6" name="Google Shape;1716;p62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11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63"/>
          <p:cNvSpPr txBox="1"/>
          <p:nvPr/>
        </p:nvSpPr>
        <p:spPr>
          <a:xfrm>
            <a:off x="95300" y="60502"/>
            <a:ext cx="156083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Using Markov Chain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22" name="Google Shape;172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028738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63"/>
          <p:cNvSpPr txBox="1"/>
          <p:nvPr/>
        </p:nvSpPr>
        <p:spPr>
          <a:xfrm>
            <a:off x="100444" y="936175"/>
            <a:ext cx="3928110" cy="620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14960" marR="3048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that today the weather is sunny, what is the probability that  tomorrow is sunny and day after is rainy?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rainy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24" name="Google Shape;1724;p63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725" name="Google Shape;1725;p63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63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63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8" name="Google Shape;1728;p63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729" name="Google Shape;1729;p63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0" name="Google Shape;1730;p6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1" name="Google Shape;1731;p6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11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64"/>
          <p:cNvSpPr txBox="1"/>
          <p:nvPr/>
        </p:nvSpPr>
        <p:spPr>
          <a:xfrm>
            <a:off x="95300" y="60502"/>
            <a:ext cx="156083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Using Markov Chain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37" name="Google Shape;173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028738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8" name="Google Shape;1738;p64"/>
          <p:cNvSpPr txBox="1"/>
          <p:nvPr/>
        </p:nvSpPr>
        <p:spPr>
          <a:xfrm>
            <a:off x="100444" y="936175"/>
            <a:ext cx="4261485" cy="932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14960" marR="36322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that today the weather is sunny, what is the probability that  tomorrow is sunny and day after is rainy?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rainy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0" lvl="0" marL="310515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rainy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39" name="Google Shape;1739;p64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740" name="Google Shape;1740;p64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64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64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3" name="Google Shape;1743;p64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744" name="Google Shape;1744;p64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5" name="Google Shape;1745;p6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6" name="Google Shape;1746;p6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11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95300" y="60502"/>
            <a:ext cx="215836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UPenn TreeBank POS tag set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768" y="589229"/>
            <a:ext cx="3129991" cy="25374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7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213" name="Google Shape;213;p7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7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6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65"/>
          <p:cNvSpPr txBox="1"/>
          <p:nvPr>
            <p:ph type="title"/>
          </p:nvPr>
        </p:nvSpPr>
        <p:spPr>
          <a:xfrm>
            <a:off x="95300" y="60502"/>
            <a:ext cx="156083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Markov Chain</a:t>
            </a:r>
            <a:endParaRPr/>
          </a:p>
        </p:txBody>
      </p:sp>
      <p:pic>
        <p:nvPicPr>
          <p:cNvPr id="1752" name="Google Shape;175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028738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65"/>
          <p:cNvSpPr txBox="1"/>
          <p:nvPr/>
        </p:nvSpPr>
        <p:spPr>
          <a:xfrm>
            <a:off x="100444" y="936175"/>
            <a:ext cx="4261485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14960" marR="36322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that today the weather is sunny, what is the probability that  tomorrow is sunny and day after is rainy?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rainy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10515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rainy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1051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rainy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sunny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10515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×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051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54" name="Google Shape;1754;p65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755" name="Google Shape;1755;p65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65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65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8" name="Google Shape;1758;p65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759" name="Google Shape;1759;p65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0" name="Google Shape;1760;p6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1" name="Google Shape;1761;p6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11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66"/>
          <p:cNvSpPr txBox="1"/>
          <p:nvPr/>
        </p:nvSpPr>
        <p:spPr>
          <a:xfrm>
            <a:off x="95300" y="60502"/>
            <a:ext cx="168148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Hidden Markov Model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67" name="Google Shape;176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071372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p66"/>
          <p:cNvSpPr txBox="1"/>
          <p:nvPr/>
        </p:nvSpPr>
        <p:spPr>
          <a:xfrm>
            <a:off x="402932" y="978822"/>
            <a:ext cx="3662679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Markov chains, the output symbols are the same as the states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‘sunny’ weather is both observable and state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69" name="Google Shape;1769;p66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770" name="Google Shape;1770;p66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66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66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3" name="Google Shape;1773;p66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774" name="Google Shape;1774;p66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5" name="Google Shape;1775;p6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6" name="Google Shape;1776;p6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67"/>
          <p:cNvSpPr txBox="1"/>
          <p:nvPr/>
        </p:nvSpPr>
        <p:spPr>
          <a:xfrm>
            <a:off x="95300" y="60502"/>
            <a:ext cx="168148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Hidden Markov Model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82" name="Google Shape;178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071372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83" name="Google Shape;1783;p67"/>
          <p:cNvSpPr txBox="1"/>
          <p:nvPr/>
        </p:nvSpPr>
        <p:spPr>
          <a:xfrm>
            <a:off x="402932" y="978822"/>
            <a:ext cx="3662679" cy="5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Markov chains, the output symbols are the same as the states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‘sunny’ weather is both observable and state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in POS tagging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84" name="Google Shape;178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97" y="1453476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5" name="Google Shape;1785;p67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786" name="Google Shape;1786;p67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67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67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9" name="Google Shape;1789;p67"/>
          <p:cNvSpPr txBox="1"/>
          <p:nvPr/>
        </p:nvSpPr>
        <p:spPr>
          <a:xfrm rot="-2700000">
            <a:off x="1347160" y="1442946"/>
            <a:ext cx="1908254" cy="5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NPTEL</a:t>
            </a:r>
            <a:endParaRPr sz="4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67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791" name="Google Shape;1791;p67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2" name="Google Shape;1792;p6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3" name="Google Shape;1793;p6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68"/>
          <p:cNvSpPr txBox="1"/>
          <p:nvPr>
            <p:ph type="title"/>
          </p:nvPr>
        </p:nvSpPr>
        <p:spPr>
          <a:xfrm>
            <a:off x="95300" y="60502"/>
            <a:ext cx="168148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Hidden Markov Model</a:t>
            </a:r>
            <a:endParaRPr/>
          </a:p>
        </p:txBody>
      </p:sp>
      <p:pic>
        <p:nvPicPr>
          <p:cNvPr id="1799" name="Google Shape;179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071372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800" name="Google Shape;1800;p68"/>
          <p:cNvSpPr txBox="1"/>
          <p:nvPr/>
        </p:nvSpPr>
        <p:spPr>
          <a:xfrm>
            <a:off x="402932" y="978822"/>
            <a:ext cx="3662679" cy="75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Markov chains, the output symbols are the same as the states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‘sunny’ weather is both observable and state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in POS tagging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output symbols are words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1" name="Google Shape;180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97" y="1453476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2" name="Google Shape;1802;p68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803" name="Google Shape;1803;p68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68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68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6" name="Google Shape;1806;p68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807" name="Google Shape;1807;p68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8" name="Google Shape;1808;p68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9" name="Google Shape;1809;p6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69"/>
          <p:cNvSpPr txBox="1"/>
          <p:nvPr>
            <p:ph type="title"/>
          </p:nvPr>
        </p:nvSpPr>
        <p:spPr>
          <a:xfrm>
            <a:off x="95300" y="60502"/>
            <a:ext cx="168148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Hidden Markov Model</a:t>
            </a:r>
            <a:endParaRPr/>
          </a:p>
        </p:txBody>
      </p:sp>
      <p:pic>
        <p:nvPicPr>
          <p:cNvPr id="1815" name="Google Shape;181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1071372"/>
            <a:ext cx="64757" cy="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69"/>
          <p:cNvSpPr txBox="1"/>
          <p:nvPr/>
        </p:nvSpPr>
        <p:spPr>
          <a:xfrm>
            <a:off x="402932" y="978822"/>
            <a:ext cx="3925570" cy="1516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Markov chains, the output symbols are the same as the states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‘sunny’ weather is both observable and state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in POS tagging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output symbols are words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the hidden states are POS tags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89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Hidden Markov Model is an extension of a Markov chain in which the  output symbols are not the same as the states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don’t know which state we are in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7" name="Google Shape;181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97" y="1453476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597" y="2007666"/>
            <a:ext cx="64757" cy="6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97" y="2389771"/>
            <a:ext cx="64757" cy="64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0" name="Google Shape;1820;p69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821" name="Google Shape;1821;p69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69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69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4" name="Google Shape;1824;p69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825" name="Google Shape;1825;p69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6" name="Google Shape;1826;p69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7" name="Google Shape;1827;p69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 / 17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70"/>
          <p:cNvSpPr txBox="1"/>
          <p:nvPr>
            <p:ph type="title"/>
          </p:nvPr>
        </p:nvSpPr>
        <p:spPr>
          <a:xfrm>
            <a:off x="95300" y="60502"/>
            <a:ext cx="24257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Hidden Markov Models (HMMs)</a:t>
            </a:r>
            <a:endParaRPr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87743" y="1087259"/>
            <a:ext cx="4483317" cy="1304303"/>
            <a:chOff x="87743" y="1087259"/>
            <a:chExt cx="4483317" cy="1304303"/>
          </a:xfrm>
        </p:grpSpPr>
        <p:sp>
          <p:nvSpPr>
            <p:cNvPr id="1834" name="Google Shape;1834;p70"/>
            <p:cNvSpPr/>
            <p:nvPr/>
          </p:nvSpPr>
          <p:spPr>
            <a:xfrm>
              <a:off x="87743" y="1087259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5" name="Google Shape;1835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260271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6" name="Google Shape;1836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289962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7" name="Google Shape;1837;p7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77262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8" name="Google Shape;1838;p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1131493"/>
              <a:ext cx="50749" cy="1158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9" name="Google Shape;1839;p70"/>
            <p:cNvSpPr/>
            <p:nvPr/>
          </p:nvSpPr>
          <p:spPr>
            <a:xfrm>
              <a:off x="87743" y="1304544"/>
              <a:ext cx="4432935" cy="1036319"/>
            </a:xfrm>
            <a:custGeom>
              <a:rect b="b" l="l" r="r" t="t"/>
              <a:pathLst>
                <a:path extrusionOk="0" h="1036319" w="4432935">
                  <a:moveTo>
                    <a:pt x="4432566" y="0"/>
                  </a:moveTo>
                  <a:lnTo>
                    <a:pt x="0" y="0"/>
                  </a:lnTo>
                  <a:lnTo>
                    <a:pt x="0" y="985418"/>
                  </a:lnTo>
                  <a:lnTo>
                    <a:pt x="4008" y="1005143"/>
                  </a:lnTo>
                  <a:lnTo>
                    <a:pt x="14922" y="1021295"/>
                  </a:lnTo>
                  <a:lnTo>
                    <a:pt x="31075" y="1032209"/>
                  </a:lnTo>
                  <a:lnTo>
                    <a:pt x="50800" y="1036218"/>
                  </a:lnTo>
                  <a:lnTo>
                    <a:pt x="4381766" y="1036218"/>
                  </a:lnTo>
                  <a:lnTo>
                    <a:pt x="4401491" y="1032209"/>
                  </a:lnTo>
                  <a:lnTo>
                    <a:pt x="4417644" y="1021295"/>
                  </a:lnTo>
                  <a:lnTo>
                    <a:pt x="4428558" y="1005143"/>
                  </a:lnTo>
                  <a:lnTo>
                    <a:pt x="4432566" y="98541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4520309" y="1169581"/>
              <a:ext cx="0" cy="1139825"/>
            </a:xfrm>
            <a:custGeom>
              <a:rect b="b" l="l" r="r" t="t"/>
              <a:pathLst>
                <a:path extrusionOk="0" h="1139825" w="120000">
                  <a:moveTo>
                    <a:pt x="0" y="113943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4520309" y="115687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4520309" y="114417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4520309" y="113147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4" name="Google Shape;1844;p7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354289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5" name="Google Shape;1845;p7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564322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6" name="Google Shape;1846;p7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774355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7" name="Google Shape;1847;p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1984387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8" name="Google Shape;1848;p7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597" y="2194420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9" name="Google Shape;1849;p70"/>
          <p:cNvSpPr txBox="1"/>
          <p:nvPr/>
        </p:nvSpPr>
        <p:spPr>
          <a:xfrm>
            <a:off x="113144" y="1012612"/>
            <a:ext cx="2802255" cy="1289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Elements of an HMM model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02260" marR="668655" rtl="0" algn="l">
              <a:lnSpc>
                <a:spcPct val="173684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set of states (here: the tags)  An output alphabet (here: words)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2260" marR="43180" rtl="0" algn="l">
              <a:lnSpc>
                <a:spcPct val="1286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Initial state (here: beginning of sentence)  State transition probabilities (here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 Symbol emission probabilities (here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50" name="Google Shape;1850;p70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851" name="Google Shape;1851;p70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4" name="Google Shape;1854;p70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855" name="Google Shape;1855;p70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6" name="Google Shape;1856;p70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7" name="Google Shape;1857;p70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 / 17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71"/>
          <p:cNvSpPr txBox="1"/>
          <p:nvPr/>
        </p:nvSpPr>
        <p:spPr>
          <a:xfrm>
            <a:off x="95300" y="60502"/>
            <a:ext cx="1913889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Graphical Representation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3" name="Google Shape;1863;p71"/>
          <p:cNvSpPr txBox="1"/>
          <p:nvPr/>
        </p:nvSpPr>
        <p:spPr>
          <a:xfrm>
            <a:off x="125844" y="471906"/>
            <a:ext cx="3684904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tagging a sentence, we are walking through the state graph: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64" name="Google Shape;186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183" y="814362"/>
            <a:ext cx="3530600" cy="19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71"/>
          <p:cNvSpPr txBox="1"/>
          <p:nvPr/>
        </p:nvSpPr>
        <p:spPr>
          <a:xfrm>
            <a:off x="100444" y="3028696"/>
            <a:ext cx="36779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Edges are labeled with the state transition probabilities: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11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aseline="-25000" lang="en-US"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baseline="-25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66" name="Google Shape;1866;p71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867" name="Google Shape;1867;p71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71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71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0" name="Google Shape;1870;p71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871" name="Google Shape;1871;p7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2" name="Google Shape;1872;p7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3" name="Google Shape;1873;p71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 / 17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72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72"/>
          <p:cNvSpPr txBox="1"/>
          <p:nvPr/>
        </p:nvSpPr>
        <p:spPr>
          <a:xfrm>
            <a:off x="82600" y="60502"/>
            <a:ext cx="224790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Graphical Representation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5880" marR="0" rtl="0" algn="l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 each state we emit a word: 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baseline="-25000" i="1"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80" name="Google Shape;188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33" y="701471"/>
            <a:ext cx="3667125" cy="2444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1" name="Google Shape;1881;p72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882" name="Google Shape;1882;p72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5" name="Google Shape;1885;p72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886" name="Google Shape;1886;p72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7" name="Google Shape;1887;p7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8" name="Google Shape;1888;p72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 / 17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73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Google Shape;1894;p73"/>
          <p:cNvSpPr txBox="1"/>
          <p:nvPr/>
        </p:nvSpPr>
        <p:spPr>
          <a:xfrm>
            <a:off x="95300" y="60502"/>
            <a:ext cx="273939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Walking through the states: best path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95" name="Google Shape;189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54" y="788936"/>
            <a:ext cx="4240530" cy="2346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6" name="Google Shape;1896;p73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897" name="Google Shape;1897;p73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73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73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0" name="Google Shape;1900;p73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901" name="Google Shape;1901;p73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2" name="Google Shape;1902;p7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3" name="Google Shape;1903;p73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 / 17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74"/>
          <p:cNvSpPr/>
          <p:nvPr/>
        </p:nvSpPr>
        <p:spPr>
          <a:xfrm>
            <a:off x="0" y="0"/>
            <a:ext cx="4608195" cy="351790"/>
          </a:xfrm>
          <a:custGeom>
            <a:rect b="b" l="l" r="r" t="t"/>
            <a:pathLst>
              <a:path extrusionOk="0" h="351790" w="4608195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p74"/>
          <p:cNvSpPr txBox="1"/>
          <p:nvPr/>
        </p:nvSpPr>
        <p:spPr>
          <a:xfrm>
            <a:off x="95300" y="60502"/>
            <a:ext cx="273939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Walking through the states: best path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10" name="Google Shape;191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09" y="843686"/>
            <a:ext cx="4068849" cy="2253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1" name="Google Shape;1911;p74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1912" name="Google Shape;1912;p74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74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74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5" name="Google Shape;1915;p74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1916" name="Google Shape;1916;p74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Hidden Markov Models for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7" name="Google Shape;1917;p7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5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8" name="Google Shape;1918;p74"/>
          <p:cNvSpPr txBox="1"/>
          <p:nvPr>
            <p:ph idx="12" type="sldNum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 / 17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95300" y="60502"/>
            <a:ext cx="174498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UPenn tagset</a:t>
            </a:r>
            <a:endParaRPr/>
          </a:p>
        </p:txBody>
      </p:sp>
      <p:grpSp>
        <p:nvGrpSpPr>
          <p:cNvPr id="225" name="Google Shape;225;p8"/>
          <p:cNvGrpSpPr/>
          <p:nvPr/>
        </p:nvGrpSpPr>
        <p:grpSpPr>
          <a:xfrm>
            <a:off x="87743" y="1134478"/>
            <a:ext cx="4483317" cy="457276"/>
            <a:chOff x="87743" y="1134478"/>
            <a:chExt cx="4483317" cy="457276"/>
          </a:xfrm>
        </p:grpSpPr>
        <p:sp>
          <p:nvSpPr>
            <p:cNvPr id="226" name="Google Shape;226;p8"/>
            <p:cNvSpPr/>
            <p:nvPr/>
          </p:nvSpPr>
          <p:spPr>
            <a:xfrm>
              <a:off x="87743" y="1134478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7" name="Google Shape;22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307490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490154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477454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1178712"/>
              <a:ext cx="50749" cy="31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8"/>
            <p:cNvSpPr/>
            <p:nvPr/>
          </p:nvSpPr>
          <p:spPr>
            <a:xfrm>
              <a:off x="87743" y="1351775"/>
              <a:ext cx="4432935" cy="189230"/>
            </a:xfrm>
            <a:custGeom>
              <a:rect b="b" l="l" r="r" t="t"/>
              <a:pathLst>
                <a:path extrusionOk="0" h="189230" w="4432935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520309" y="1216799"/>
              <a:ext cx="0" cy="292735"/>
            </a:xfrm>
            <a:custGeom>
              <a:rect b="b" l="l" r="r" t="t"/>
              <a:pathLst>
                <a:path extrusionOk="0" h="292734" w="120000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520309" y="120410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520309" y="119140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4520309" y="117870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87743" y="1692884"/>
            <a:ext cx="4483317" cy="627863"/>
            <a:chOff x="87743" y="1692884"/>
            <a:chExt cx="4483317" cy="627863"/>
          </a:xfrm>
        </p:grpSpPr>
        <p:sp>
          <p:nvSpPr>
            <p:cNvPr id="237" name="Google Shape;237;p8"/>
            <p:cNvSpPr/>
            <p:nvPr/>
          </p:nvSpPr>
          <p:spPr>
            <a:xfrm>
              <a:off x="87743" y="1692884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8" name="Google Shape;238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44" y="1865896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219147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206447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20311" y="1737118"/>
              <a:ext cx="50749" cy="482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8"/>
            <p:cNvSpPr/>
            <p:nvPr/>
          </p:nvSpPr>
          <p:spPr>
            <a:xfrm>
              <a:off x="87743" y="1910181"/>
              <a:ext cx="4432935" cy="360045"/>
            </a:xfrm>
            <a:custGeom>
              <a:rect b="b" l="l" r="r" t="t"/>
              <a:pathLst>
                <a:path extrusionOk="0" h="360044" w="4432935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520309" y="1775218"/>
              <a:ext cx="0" cy="463550"/>
            </a:xfrm>
            <a:custGeom>
              <a:rect b="b" l="l" r="r" t="t"/>
              <a:pathLst>
                <a:path extrusionOk="0" h="463550" w="12000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520309" y="176251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520309" y="174981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520309" y="173711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8"/>
          <p:cNvSpPr txBox="1"/>
          <p:nvPr/>
        </p:nvSpPr>
        <p:spPr>
          <a:xfrm>
            <a:off x="125844" y="1059831"/>
            <a:ext cx="4093210" cy="117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Example Sentence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grand jury commented on a number of other topics.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7F00"/>
                </a:solidFill>
                <a:latin typeface="Cambria"/>
                <a:ea typeface="Cambria"/>
                <a:cs typeface="Cambria"/>
                <a:sym typeface="Cambria"/>
              </a:rPr>
              <a:t>POS tagged sentence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189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The/DT grand/JJ jury/NN commmented/VBD on/IN a/DT number/NN of/IN  other/JJ topics/NNS ./.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48" name="Google Shape;248;p8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249" name="Google Shape;249;p8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8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253" name="Google Shape;253;p8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>
            <p:ph type="title"/>
          </p:nvPr>
        </p:nvSpPr>
        <p:spPr>
          <a:xfrm>
            <a:off x="95300" y="60502"/>
            <a:ext cx="196913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is POS tagging hard?</a:t>
            </a:r>
            <a:endParaRPr/>
          </a:p>
        </p:txBody>
      </p:sp>
      <p:grpSp>
        <p:nvGrpSpPr>
          <p:cNvPr id="261" name="Google Shape;261;p13"/>
          <p:cNvGrpSpPr/>
          <p:nvPr/>
        </p:nvGrpSpPr>
        <p:grpSpPr>
          <a:xfrm>
            <a:off x="87743" y="960742"/>
            <a:ext cx="4483317" cy="1062190"/>
            <a:chOff x="87743" y="960742"/>
            <a:chExt cx="4483317" cy="1062190"/>
          </a:xfrm>
        </p:grpSpPr>
        <p:sp>
          <p:nvSpPr>
            <p:cNvPr id="262" name="Google Shape;262;p13"/>
            <p:cNvSpPr/>
            <p:nvPr/>
          </p:nvSpPr>
          <p:spPr>
            <a:xfrm>
              <a:off x="87743" y="960742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3" name="Google Shape;26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1133754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921332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908632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1004976"/>
              <a:ext cx="50749" cy="916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13"/>
            <p:cNvSpPr/>
            <p:nvPr/>
          </p:nvSpPr>
          <p:spPr>
            <a:xfrm>
              <a:off x="87743" y="1178026"/>
              <a:ext cx="4432935" cy="794385"/>
            </a:xfrm>
            <a:custGeom>
              <a:rect b="b" l="l" r="r" t="t"/>
              <a:pathLst>
                <a:path extrusionOk="0" h="794385" w="4432935">
                  <a:moveTo>
                    <a:pt x="4432566" y="0"/>
                  </a:moveTo>
                  <a:lnTo>
                    <a:pt x="0" y="0"/>
                  </a:lnTo>
                  <a:lnTo>
                    <a:pt x="0" y="743305"/>
                  </a:lnTo>
                  <a:lnTo>
                    <a:pt x="4008" y="763030"/>
                  </a:lnTo>
                  <a:lnTo>
                    <a:pt x="14922" y="779183"/>
                  </a:lnTo>
                  <a:lnTo>
                    <a:pt x="31075" y="790097"/>
                  </a:lnTo>
                  <a:lnTo>
                    <a:pt x="50800" y="794105"/>
                  </a:lnTo>
                  <a:lnTo>
                    <a:pt x="4381766" y="794105"/>
                  </a:lnTo>
                  <a:lnTo>
                    <a:pt x="4401491" y="790097"/>
                  </a:lnTo>
                  <a:lnTo>
                    <a:pt x="4417644" y="779183"/>
                  </a:lnTo>
                  <a:lnTo>
                    <a:pt x="4428558" y="763030"/>
                  </a:lnTo>
                  <a:lnTo>
                    <a:pt x="4432566" y="74330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4520309" y="1043063"/>
              <a:ext cx="0" cy="897890"/>
            </a:xfrm>
            <a:custGeom>
              <a:rect b="b" l="l" r="r" t="t"/>
              <a:pathLst>
                <a:path extrusionOk="0" h="897889" w="120000">
                  <a:moveTo>
                    <a:pt x="0" y="89731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4520309" y="103036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4520309" y="101766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4520309" y="1004962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2" name="Google Shape;272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227772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437805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647837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1857870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3"/>
          <p:cNvGrpSpPr/>
          <p:nvPr/>
        </p:nvGrpSpPr>
        <p:grpSpPr>
          <a:xfrm>
            <a:off x="87743" y="2124062"/>
            <a:ext cx="4483317" cy="457276"/>
            <a:chOff x="87743" y="2124062"/>
            <a:chExt cx="4483317" cy="457276"/>
          </a:xfrm>
        </p:grpSpPr>
        <p:sp>
          <p:nvSpPr>
            <p:cNvPr id="277" name="Google Shape;277;p13"/>
            <p:cNvSpPr/>
            <p:nvPr/>
          </p:nvSpPr>
          <p:spPr>
            <a:xfrm>
              <a:off x="87743" y="2124062"/>
              <a:ext cx="4432935" cy="186055"/>
            </a:xfrm>
            <a:custGeom>
              <a:rect b="b" l="l" r="r" t="t"/>
              <a:pathLst>
                <a:path extrusionOk="0" h="186055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744" y="2297074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2479738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2467038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20311" y="2168296"/>
              <a:ext cx="50749" cy="31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13"/>
            <p:cNvSpPr/>
            <p:nvPr/>
          </p:nvSpPr>
          <p:spPr>
            <a:xfrm>
              <a:off x="87743" y="2341359"/>
              <a:ext cx="4432935" cy="189230"/>
            </a:xfrm>
            <a:custGeom>
              <a:rect b="b" l="l" r="r" t="t"/>
              <a:pathLst>
                <a:path extrusionOk="0" h="189230" w="4432935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4520309" y="2206383"/>
              <a:ext cx="0" cy="292735"/>
            </a:xfrm>
            <a:custGeom>
              <a:rect b="b" l="l" r="r" t="t"/>
              <a:pathLst>
                <a:path extrusionOk="0" h="292735" w="120000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4520309" y="219368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4520309" y="218098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4520309" y="2168286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13"/>
          <p:cNvSpPr txBox="1"/>
          <p:nvPr/>
        </p:nvSpPr>
        <p:spPr>
          <a:xfrm>
            <a:off x="125844" y="886095"/>
            <a:ext cx="334073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Words often have more than one POS: </a:t>
            </a:r>
            <a:r>
              <a:rPr i="1" lang="en-US" sz="95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back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back door: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back/JJ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my back: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back/NN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 the voters back: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back/RB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Promised to back the bill: </a:t>
            </a:r>
            <a:r>
              <a:rPr i="1" lang="en-US" sz="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back/VB</a:t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POS tagging problem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determine the POS tag for a particular instance of a word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88" name="Google Shape;288;p13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289" name="Google Shape;289;p13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13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8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/>
        </p:nvSpPr>
        <p:spPr>
          <a:xfrm>
            <a:off x="95300" y="60502"/>
            <a:ext cx="323977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Ambiguous word types in the Brown Corpus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01" name="Google Shape;301;p14"/>
          <p:cNvGrpSpPr/>
          <p:nvPr/>
        </p:nvGrpSpPr>
        <p:grpSpPr>
          <a:xfrm>
            <a:off x="87743" y="468020"/>
            <a:ext cx="4483317" cy="877341"/>
            <a:chOff x="87743" y="468020"/>
            <a:chExt cx="4483317" cy="877341"/>
          </a:xfrm>
        </p:grpSpPr>
        <p:sp>
          <p:nvSpPr>
            <p:cNvPr id="302" name="Google Shape;302;p14"/>
            <p:cNvSpPr/>
            <p:nvPr/>
          </p:nvSpPr>
          <p:spPr>
            <a:xfrm>
              <a:off x="87743" y="468020"/>
              <a:ext cx="4432935" cy="186055"/>
            </a:xfrm>
            <a:custGeom>
              <a:rect b="b" l="l" r="r" t="t"/>
              <a:pathLst>
                <a:path extrusionOk="0" h="186054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3" name="Google Shape;30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44" y="641032"/>
              <a:ext cx="4432566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544" y="1243761"/>
              <a:ext cx="1015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344" y="1231061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20311" y="512254"/>
              <a:ext cx="50749" cy="731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14"/>
            <p:cNvSpPr/>
            <p:nvPr/>
          </p:nvSpPr>
          <p:spPr>
            <a:xfrm>
              <a:off x="87743" y="685304"/>
              <a:ext cx="4432935" cy="609600"/>
            </a:xfrm>
            <a:custGeom>
              <a:rect b="b" l="l" r="r" t="t"/>
              <a:pathLst>
                <a:path extrusionOk="0" h="609600" w="4432935">
                  <a:moveTo>
                    <a:pt x="4432566" y="0"/>
                  </a:moveTo>
                  <a:lnTo>
                    <a:pt x="0" y="0"/>
                  </a:lnTo>
                  <a:lnTo>
                    <a:pt x="0" y="558457"/>
                  </a:lnTo>
                  <a:lnTo>
                    <a:pt x="4008" y="578181"/>
                  </a:lnTo>
                  <a:lnTo>
                    <a:pt x="14922" y="594334"/>
                  </a:lnTo>
                  <a:lnTo>
                    <a:pt x="31075" y="605248"/>
                  </a:lnTo>
                  <a:lnTo>
                    <a:pt x="50800" y="609257"/>
                  </a:lnTo>
                  <a:lnTo>
                    <a:pt x="4381766" y="609257"/>
                  </a:lnTo>
                  <a:lnTo>
                    <a:pt x="4401491" y="605248"/>
                  </a:lnTo>
                  <a:lnTo>
                    <a:pt x="4417644" y="594334"/>
                  </a:lnTo>
                  <a:lnTo>
                    <a:pt x="4428558" y="578181"/>
                  </a:lnTo>
                  <a:lnTo>
                    <a:pt x="4432566" y="5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4520309" y="550341"/>
              <a:ext cx="0" cy="712470"/>
            </a:xfrm>
            <a:custGeom>
              <a:rect b="b" l="l" r="r" t="t"/>
              <a:pathLst>
                <a:path extrusionOk="0" h="712469" w="120000">
                  <a:moveTo>
                    <a:pt x="0" y="71246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4520309" y="53763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4520309" y="52493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520309" y="512239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2" name="Google Shape;312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735037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1597" y="945070"/>
              <a:ext cx="64757" cy="64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14"/>
          <p:cNvSpPr txBox="1"/>
          <p:nvPr/>
        </p:nvSpPr>
        <p:spPr>
          <a:xfrm>
            <a:off x="125844" y="393373"/>
            <a:ext cx="225361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3333B2"/>
                </a:solidFill>
                <a:latin typeface="Cambria"/>
                <a:ea typeface="Cambria"/>
                <a:cs typeface="Cambria"/>
                <a:sym typeface="Cambria"/>
              </a:rPr>
              <a:t>Ambiguity in the Brown corpus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289560" marR="5080" rtl="0" algn="l">
              <a:lnSpc>
                <a:spcPct val="173684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40% of word tokens are ambiguous  12% of word types are ambiguous</a:t>
            </a:r>
            <a:endParaRPr sz="9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15" name="Google Shape;315;p14"/>
          <p:cNvGrpSpPr/>
          <p:nvPr/>
        </p:nvGrpSpPr>
        <p:grpSpPr>
          <a:xfrm>
            <a:off x="0" y="3347199"/>
            <a:ext cx="4608017" cy="109220"/>
            <a:chOff x="0" y="3347199"/>
            <a:chExt cx="4608017" cy="109220"/>
          </a:xfrm>
        </p:grpSpPr>
        <p:sp>
          <p:nvSpPr>
            <p:cNvPr id="316" name="Google Shape;316;p14"/>
            <p:cNvSpPr/>
            <p:nvPr/>
          </p:nvSpPr>
          <p:spPr>
            <a:xfrm>
              <a:off x="0" y="3347199"/>
              <a:ext cx="1536065" cy="109220"/>
            </a:xfrm>
            <a:custGeom>
              <a:rect b="b" l="l" r="r" t="t"/>
              <a:pathLst>
                <a:path extrusionOk="0" h="109220" w="1536065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535976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071952" y="3347199"/>
              <a:ext cx="1536065" cy="109220"/>
            </a:xfrm>
            <a:custGeom>
              <a:rect b="b" l="l" r="r" t="t"/>
              <a:pathLst>
                <a:path extrusionOk="0" h="109220" w="1536064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4"/>
          <p:cNvSpPr txBox="1"/>
          <p:nvPr>
            <p:ph idx="11" type="ftr"/>
          </p:nvPr>
        </p:nvSpPr>
        <p:spPr>
          <a:xfrm>
            <a:off x="282714" y="3339672"/>
            <a:ext cx="970915" cy="116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Pawan Goyal (IIT Kharagpur)</a:t>
            </a:r>
            <a:endParaRPr/>
          </a:p>
        </p:txBody>
      </p:sp>
      <p:sp>
        <p:nvSpPr>
          <p:cNvPr id="320" name="Google Shape;320;p14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POS Tagging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Week 3: Lecture 4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1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 / 18</a:t>
            </a:r>
            <a:endParaRPr sz="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2023-08-19T09:45:09Z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2023-08-19T00:00:00Z</vt:filetime>
  </property>
</Properties>
</file>