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Lst>
  <p:sldSz cy="6858000" cx="12192000"/>
  <p:notesSz cx="12192000" cy="6858000"/>
  <p:embeddedFontLst>
    <p:embeddedFont>
      <p:font typeface="Constantia"/>
      <p:regular r:id="rId76"/>
      <p:bold r:id="rId77"/>
      <p:italic r:id="rId78"/>
      <p:boldItalic r:id="rId79"/>
    </p:embeddedFont>
    <p:embeddedFont>
      <p:font typeface="Nunito"/>
      <p:regular r:id="rId80"/>
      <p:bold r:id="rId81"/>
      <p:italic r:id="rId82"/>
      <p:boldItalic r:id="rId83"/>
    </p:embeddedFont>
    <p:embeddedFont>
      <p:font typeface="Tahoma"/>
      <p:regular r:id="rId84"/>
      <p:bold r:id="rId85"/>
    </p:embeddedFont>
    <p:embeddedFont>
      <p:font typeface="Palatino Linotype"/>
      <p:regular r:id="rId86"/>
      <p:bold r:id="rId87"/>
      <p:italic r:id="rId88"/>
      <p:boldItalic r:id="rId89"/>
    </p:embeddedFont>
    <p:embeddedFont>
      <p:font typeface="Book Antiqua"/>
      <p:regular r:id="rId90"/>
      <p:bold r:id="rId91"/>
      <p:italic r:id="rId92"/>
      <p:boldItalic r:id="rId93"/>
    </p:embeddedFont>
    <p:embeddedFont>
      <p:font typeface="Arial Black"/>
      <p:regular r:id="rId9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95" roundtripDataSignature="AMtx7mhFsYoOpLaHNczkWstuGXAYaXSa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BC005FF-2629-4804-8651-31E566D96194}">
  <a:tblStyle styleId="{ABC005FF-2629-4804-8651-31E566D96194}"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Tahoma-regular.fntdata"/><Relationship Id="rId83" Type="http://schemas.openxmlformats.org/officeDocument/2006/relationships/font" Target="fonts/Nunito-boldItalic.fntdata"/><Relationship Id="rId42" Type="http://schemas.openxmlformats.org/officeDocument/2006/relationships/slide" Target="slides/slide36.xml"/><Relationship Id="rId86" Type="http://schemas.openxmlformats.org/officeDocument/2006/relationships/font" Target="fonts/PalatinoLinotype-regular.fntdata"/><Relationship Id="rId41" Type="http://schemas.openxmlformats.org/officeDocument/2006/relationships/slide" Target="slides/slide35.xml"/><Relationship Id="rId85" Type="http://schemas.openxmlformats.org/officeDocument/2006/relationships/font" Target="fonts/Tahoma-bold.fntdata"/><Relationship Id="rId44" Type="http://schemas.openxmlformats.org/officeDocument/2006/relationships/slide" Target="slides/slide38.xml"/><Relationship Id="rId88" Type="http://schemas.openxmlformats.org/officeDocument/2006/relationships/font" Target="fonts/PalatinoLinotype-italic.fntdata"/><Relationship Id="rId43" Type="http://schemas.openxmlformats.org/officeDocument/2006/relationships/slide" Target="slides/slide37.xml"/><Relationship Id="rId87" Type="http://schemas.openxmlformats.org/officeDocument/2006/relationships/font" Target="fonts/PalatinoLinotype-bold.fntdata"/><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PalatinoLinotype-boldItalic.fntdata"/><Relationship Id="rId80" Type="http://schemas.openxmlformats.org/officeDocument/2006/relationships/font" Target="fonts/Nunito-regular.fntdata"/><Relationship Id="rId82" Type="http://schemas.openxmlformats.org/officeDocument/2006/relationships/font" Target="fonts/Nunito-italic.fntdata"/><Relationship Id="rId81"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font" Target="fonts/Constantia-bold.fntdata"/><Relationship Id="rId32" Type="http://schemas.openxmlformats.org/officeDocument/2006/relationships/slide" Target="slides/slide26.xml"/><Relationship Id="rId76" Type="http://schemas.openxmlformats.org/officeDocument/2006/relationships/font" Target="fonts/Constantia-regular.fntdata"/><Relationship Id="rId35" Type="http://schemas.openxmlformats.org/officeDocument/2006/relationships/slide" Target="slides/slide29.xml"/><Relationship Id="rId79" Type="http://schemas.openxmlformats.org/officeDocument/2006/relationships/font" Target="fonts/Constantia-boldItalic.fntdata"/><Relationship Id="rId34" Type="http://schemas.openxmlformats.org/officeDocument/2006/relationships/slide" Target="slides/slide28.xml"/><Relationship Id="rId78" Type="http://schemas.openxmlformats.org/officeDocument/2006/relationships/font" Target="fonts/Constantia-italic.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95" Type="http://customschemas.google.com/relationships/presentationmetadata" Target="metadata"/><Relationship Id="rId50" Type="http://schemas.openxmlformats.org/officeDocument/2006/relationships/slide" Target="slides/slide44.xml"/><Relationship Id="rId94" Type="http://schemas.openxmlformats.org/officeDocument/2006/relationships/font" Target="fonts/ArialBlack-regular.fntdata"/><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BookAntiqua-bold.fntdata"/><Relationship Id="rId90" Type="http://schemas.openxmlformats.org/officeDocument/2006/relationships/font" Target="fonts/BookAntiqua-regular.fntdata"/><Relationship Id="rId93" Type="http://schemas.openxmlformats.org/officeDocument/2006/relationships/font" Target="fonts/BookAntiqua-boldItalic.fntdata"/><Relationship Id="rId92" Type="http://schemas.openxmlformats.org/officeDocument/2006/relationships/font" Target="fonts/BookAntiqua-italic.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67473b198b_0_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167473b198b_0_12:notes"/>
          <p:cNvSpPr/>
          <p:nvPr>
            <p:ph idx="2" type="sldImg"/>
          </p:nvPr>
        </p:nvSpPr>
        <p:spPr>
          <a:xfrm>
            <a:off x="677333" y="514350"/>
            <a:ext cx="108372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67473b198b_0_1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167473b198b_0_18:notes"/>
          <p:cNvSpPr/>
          <p:nvPr>
            <p:ph idx="2" type="sldImg"/>
          </p:nvPr>
        </p:nvSpPr>
        <p:spPr>
          <a:xfrm>
            <a:off x="677333" y="514350"/>
            <a:ext cx="108372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67473b198b_0_2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167473b198b_0_24:notes"/>
          <p:cNvSpPr/>
          <p:nvPr>
            <p:ph idx="2" type="sldImg"/>
          </p:nvPr>
        </p:nvSpPr>
        <p:spPr>
          <a:xfrm>
            <a:off x="677333" y="514350"/>
            <a:ext cx="108372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5e8e523526_0_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5e8e523526_0_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5e8e523526_0_7: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5e8e523526_0_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61e333a26c_0_1: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61e333a26c_0_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61e333a26c_0_9: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61e333a26c_0_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61e333a26c_0_18: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61e333a26c_0_1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61e333a26c_0_25: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61e333a26c_0_2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61e333a26c_0_32: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61e333a26c_0_3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61e333a26c_0_39: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61e333a26c_0_3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8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8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8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8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8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8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8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8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8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8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8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8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8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8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8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9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9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9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9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9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9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9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9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9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9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9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9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9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9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9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9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9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9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10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10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0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10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0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10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0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10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0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10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0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10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0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10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0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67473b198b_0_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167473b198b_0_6:notes"/>
          <p:cNvSpPr/>
          <p:nvPr>
            <p:ph idx="2" type="sldImg"/>
          </p:nvPr>
        </p:nvSpPr>
        <p:spPr>
          <a:xfrm>
            <a:off x="677333" y="514350"/>
            <a:ext cx="108372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8" name="Shape 18"/>
        <p:cNvGrpSpPr/>
        <p:nvPr/>
      </p:nvGrpSpPr>
      <p:grpSpPr>
        <a:xfrm>
          <a:off x="0" y="0"/>
          <a:ext cx="0" cy="0"/>
          <a:chOff x="0" y="0"/>
          <a:chExt cx="0" cy="0"/>
        </a:xfrm>
      </p:grpSpPr>
      <p:sp>
        <p:nvSpPr>
          <p:cNvPr id="19" name="Google Shape;19;g15fdf54ebed_0_13"/>
          <p:cNvSpPr txBox="1"/>
          <p:nvPr>
            <p:ph type="ctrTitle"/>
          </p:nvPr>
        </p:nvSpPr>
        <p:spPr>
          <a:xfrm>
            <a:off x="914400" y="2125980"/>
            <a:ext cx="10363200" cy="14403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 name="Google Shape;20;g15fdf54ebed_0_13"/>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 name="Google Shape;21;g15fdf54ebed_0_13"/>
          <p:cNvSpPr txBox="1"/>
          <p:nvPr>
            <p:ph idx="12" type="sldNum"/>
          </p:nvPr>
        </p:nvSpPr>
        <p:spPr>
          <a:xfrm>
            <a:off x="11343301" y="6556200"/>
            <a:ext cx="278400" cy="184800"/>
          </a:xfrm>
          <a:prstGeom prst="rect">
            <a:avLst/>
          </a:prstGeom>
          <a:noFill/>
          <a:ln>
            <a:noFill/>
          </a:ln>
        </p:spPr>
        <p:txBody>
          <a:bodyPr anchorCtr="0" anchor="t" bIns="0" lIns="0" spcFirstLastPara="1" rIns="0" wrap="square" tIns="0">
            <a:spAutoFit/>
          </a:bodyPr>
          <a:lstStyle>
            <a:lvl1pPr indent="0" lvl="0"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1pPr>
            <a:lvl2pPr indent="0" lvl="1"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2pPr>
            <a:lvl3pPr indent="0" lvl="2"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3pPr>
            <a:lvl4pPr indent="0" lvl="3"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4pPr>
            <a:lvl5pPr indent="0" lvl="4"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5pPr>
            <a:lvl6pPr indent="0" lvl="5"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6pPr>
            <a:lvl7pPr indent="0" lvl="6"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7pPr>
            <a:lvl8pPr indent="0" lvl="7"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8pPr>
            <a:lvl9pPr indent="0" lvl="8"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9pPr>
          </a:lstStyle>
          <a:p>
            <a:pPr indent="0" lvl="0" marL="254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g15fdf54ebed_0_66"/>
          <p:cNvSpPr txBox="1"/>
          <p:nvPr>
            <p:ph type="title"/>
          </p:nvPr>
        </p:nvSpPr>
        <p:spPr>
          <a:xfrm>
            <a:off x="963084" y="4406900"/>
            <a:ext cx="103632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g15fdf54ebed_0_66"/>
          <p:cNvSpPr txBox="1"/>
          <p:nvPr>
            <p:ph idx="1" type="body"/>
          </p:nvPr>
        </p:nvSpPr>
        <p:spPr>
          <a:xfrm>
            <a:off x="963084" y="2906713"/>
            <a:ext cx="103632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74" name="Google Shape;74;g15fdf54ebed_0_66"/>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5" name="Google Shape;75;g15fdf54ebed_0_66"/>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6" name="Google Shape;76;g15fdf54ebed_0_66"/>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3">
  <p:cSld name="OBJECT_3">
    <p:spTree>
      <p:nvGrpSpPr>
        <p:cNvPr id="77" name="Shape 77"/>
        <p:cNvGrpSpPr/>
        <p:nvPr/>
      </p:nvGrpSpPr>
      <p:grpSpPr>
        <a:xfrm>
          <a:off x="0" y="0"/>
          <a:ext cx="0" cy="0"/>
          <a:chOff x="0" y="0"/>
          <a:chExt cx="0" cy="0"/>
        </a:xfrm>
      </p:grpSpPr>
      <p:sp>
        <p:nvSpPr>
          <p:cNvPr id="78" name="Google Shape;78;g15fdf54ebed_0_72"/>
          <p:cNvSpPr txBox="1"/>
          <p:nvPr>
            <p:ph type="title"/>
          </p:nvPr>
        </p:nvSpPr>
        <p:spPr>
          <a:xfrm>
            <a:off x="1084411" y="98484"/>
            <a:ext cx="8035500" cy="6027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2800">
                <a:solidFill>
                  <a:srgbClr val="424242"/>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9" name="Google Shape;79;g15fdf54ebed_0_72"/>
          <p:cNvSpPr txBox="1"/>
          <p:nvPr>
            <p:ph idx="1" type="body"/>
          </p:nvPr>
        </p:nvSpPr>
        <p:spPr>
          <a:xfrm>
            <a:off x="1305017" y="1620933"/>
            <a:ext cx="9582000" cy="3962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b="0" i="0" sz="2000">
                <a:solidFill>
                  <a:srgbClr val="424242"/>
                </a:solidFill>
                <a:latin typeface="Arial Black"/>
                <a:ea typeface="Arial Black"/>
                <a:cs typeface="Arial Black"/>
                <a:sym typeface="Arial Black"/>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80" name="Google Shape;80;g15fdf54ebed_0_72"/>
          <p:cNvSpPr txBox="1"/>
          <p:nvPr>
            <p:ph idx="11" type="ftr"/>
          </p:nvPr>
        </p:nvSpPr>
        <p:spPr>
          <a:xfrm>
            <a:off x="2793323" y="6392224"/>
            <a:ext cx="6860400" cy="358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1400">
                <a:solidFill>
                  <a:srgbClr val="424242"/>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g15fdf54ebed_0_7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2" name="Google Shape;82;g15fdf54ebed_0_72"/>
          <p:cNvSpPr txBox="1"/>
          <p:nvPr>
            <p:ph idx="12" type="sldNum"/>
          </p:nvPr>
        </p:nvSpPr>
        <p:spPr>
          <a:xfrm>
            <a:off x="11674177" y="6473577"/>
            <a:ext cx="256500" cy="1386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900" u="none" cap="none" strike="noStrike">
                <a:solidFill>
                  <a:srgbClr val="424242"/>
                </a:solidFill>
                <a:latin typeface="Arial"/>
                <a:ea typeface="Arial"/>
                <a:cs typeface="Arial"/>
                <a:sym typeface="Arial"/>
              </a:defRPr>
            </a:lvl1pPr>
            <a:lvl2pPr indent="0" lvl="1" marL="38100" marR="0" rtl="0" algn="l">
              <a:lnSpc>
                <a:spcPct val="100000"/>
              </a:lnSpc>
              <a:spcBef>
                <a:spcPts val="0"/>
              </a:spcBef>
              <a:buNone/>
              <a:defRPr b="0" i="0" sz="900" u="none" cap="none" strike="noStrike">
                <a:solidFill>
                  <a:srgbClr val="424242"/>
                </a:solidFill>
                <a:latin typeface="Arial"/>
                <a:ea typeface="Arial"/>
                <a:cs typeface="Arial"/>
                <a:sym typeface="Arial"/>
              </a:defRPr>
            </a:lvl2pPr>
            <a:lvl3pPr indent="0" lvl="2" marL="38100" marR="0" rtl="0" algn="l">
              <a:lnSpc>
                <a:spcPct val="100000"/>
              </a:lnSpc>
              <a:spcBef>
                <a:spcPts val="0"/>
              </a:spcBef>
              <a:buNone/>
              <a:defRPr b="0" i="0" sz="900" u="none" cap="none" strike="noStrike">
                <a:solidFill>
                  <a:srgbClr val="424242"/>
                </a:solidFill>
                <a:latin typeface="Arial"/>
                <a:ea typeface="Arial"/>
                <a:cs typeface="Arial"/>
                <a:sym typeface="Arial"/>
              </a:defRPr>
            </a:lvl3pPr>
            <a:lvl4pPr indent="0" lvl="3" marL="38100" marR="0" rtl="0" algn="l">
              <a:lnSpc>
                <a:spcPct val="100000"/>
              </a:lnSpc>
              <a:spcBef>
                <a:spcPts val="0"/>
              </a:spcBef>
              <a:buNone/>
              <a:defRPr b="0" i="0" sz="900" u="none" cap="none" strike="noStrike">
                <a:solidFill>
                  <a:srgbClr val="424242"/>
                </a:solidFill>
                <a:latin typeface="Arial"/>
                <a:ea typeface="Arial"/>
                <a:cs typeface="Arial"/>
                <a:sym typeface="Arial"/>
              </a:defRPr>
            </a:lvl4pPr>
            <a:lvl5pPr indent="0" lvl="4" marL="38100" marR="0" rtl="0" algn="l">
              <a:lnSpc>
                <a:spcPct val="100000"/>
              </a:lnSpc>
              <a:spcBef>
                <a:spcPts val="0"/>
              </a:spcBef>
              <a:buNone/>
              <a:defRPr b="0" i="0" sz="900" u="none" cap="none" strike="noStrike">
                <a:solidFill>
                  <a:srgbClr val="424242"/>
                </a:solidFill>
                <a:latin typeface="Arial"/>
                <a:ea typeface="Arial"/>
                <a:cs typeface="Arial"/>
                <a:sym typeface="Arial"/>
              </a:defRPr>
            </a:lvl5pPr>
            <a:lvl6pPr indent="0" lvl="5" marL="38100" marR="0" rtl="0" algn="l">
              <a:lnSpc>
                <a:spcPct val="100000"/>
              </a:lnSpc>
              <a:spcBef>
                <a:spcPts val="0"/>
              </a:spcBef>
              <a:buNone/>
              <a:defRPr b="0" i="0" sz="900" u="none" cap="none" strike="noStrike">
                <a:solidFill>
                  <a:srgbClr val="424242"/>
                </a:solidFill>
                <a:latin typeface="Arial"/>
                <a:ea typeface="Arial"/>
                <a:cs typeface="Arial"/>
                <a:sym typeface="Arial"/>
              </a:defRPr>
            </a:lvl6pPr>
            <a:lvl7pPr indent="0" lvl="6" marL="38100" marR="0" rtl="0" algn="l">
              <a:lnSpc>
                <a:spcPct val="100000"/>
              </a:lnSpc>
              <a:spcBef>
                <a:spcPts val="0"/>
              </a:spcBef>
              <a:buNone/>
              <a:defRPr b="0" i="0" sz="900" u="none" cap="none" strike="noStrike">
                <a:solidFill>
                  <a:srgbClr val="424242"/>
                </a:solidFill>
                <a:latin typeface="Arial"/>
                <a:ea typeface="Arial"/>
                <a:cs typeface="Arial"/>
                <a:sym typeface="Arial"/>
              </a:defRPr>
            </a:lvl7pPr>
            <a:lvl8pPr indent="0" lvl="7" marL="38100" marR="0" rtl="0" algn="l">
              <a:lnSpc>
                <a:spcPct val="100000"/>
              </a:lnSpc>
              <a:spcBef>
                <a:spcPts val="0"/>
              </a:spcBef>
              <a:buNone/>
              <a:defRPr b="0" i="0" sz="900" u="none" cap="none" strike="noStrike">
                <a:solidFill>
                  <a:srgbClr val="424242"/>
                </a:solidFill>
                <a:latin typeface="Arial"/>
                <a:ea typeface="Arial"/>
                <a:cs typeface="Arial"/>
                <a:sym typeface="Arial"/>
              </a:defRPr>
            </a:lvl8pPr>
            <a:lvl9pPr indent="0" lvl="8" marL="38100" marR="0" rtl="0" algn="l">
              <a:lnSpc>
                <a:spcPct val="100000"/>
              </a:lnSpc>
              <a:spcBef>
                <a:spcPts val="0"/>
              </a:spcBef>
              <a:buNone/>
              <a:defRPr b="0" i="0" sz="900" u="none" cap="none" strike="noStrike">
                <a:solidFill>
                  <a:srgbClr val="424242"/>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sz="1200">
              <a:solidFill>
                <a:srgbClr val="045C75"/>
              </a:solidFill>
              <a:latin typeface="Constantia"/>
              <a:ea typeface="Constantia"/>
              <a:cs typeface="Constantia"/>
              <a:sym typeface="Constanti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4">
  <p:cSld name="OBJECT_4">
    <p:spTree>
      <p:nvGrpSpPr>
        <p:cNvPr id="83" name="Shape 83"/>
        <p:cNvGrpSpPr/>
        <p:nvPr/>
      </p:nvGrpSpPr>
      <p:grpSpPr>
        <a:xfrm>
          <a:off x="0" y="0"/>
          <a:ext cx="0" cy="0"/>
          <a:chOff x="0" y="0"/>
          <a:chExt cx="0" cy="0"/>
        </a:xfrm>
      </p:grpSpPr>
      <p:sp>
        <p:nvSpPr>
          <p:cNvPr id="84" name="Google Shape;84;g15fdf54ebed_0_78"/>
          <p:cNvSpPr txBox="1"/>
          <p:nvPr>
            <p:ph type="title"/>
          </p:nvPr>
        </p:nvSpPr>
        <p:spPr>
          <a:xfrm>
            <a:off x="1084411" y="98484"/>
            <a:ext cx="8035500" cy="6027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2800">
                <a:solidFill>
                  <a:srgbClr val="424242"/>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5" name="Google Shape;85;g15fdf54ebed_0_78"/>
          <p:cNvSpPr txBox="1"/>
          <p:nvPr>
            <p:ph idx="1" type="body"/>
          </p:nvPr>
        </p:nvSpPr>
        <p:spPr>
          <a:xfrm>
            <a:off x="1305017" y="1620933"/>
            <a:ext cx="9582000" cy="3962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b="0" i="0" sz="2000">
                <a:solidFill>
                  <a:srgbClr val="424242"/>
                </a:solidFill>
                <a:latin typeface="Arial Black"/>
                <a:ea typeface="Arial Black"/>
                <a:cs typeface="Arial Black"/>
                <a:sym typeface="Arial Black"/>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86" name="Google Shape;86;g15fdf54ebed_0_78"/>
          <p:cNvSpPr txBox="1"/>
          <p:nvPr>
            <p:ph idx="11" type="ftr"/>
          </p:nvPr>
        </p:nvSpPr>
        <p:spPr>
          <a:xfrm>
            <a:off x="2793323" y="6392224"/>
            <a:ext cx="6860400" cy="358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1400">
                <a:solidFill>
                  <a:srgbClr val="424242"/>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g15fdf54ebed_0_78"/>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8" name="Google Shape;88;g15fdf54ebed_0_78"/>
          <p:cNvSpPr txBox="1"/>
          <p:nvPr>
            <p:ph idx="12" type="sldNum"/>
          </p:nvPr>
        </p:nvSpPr>
        <p:spPr>
          <a:xfrm>
            <a:off x="11674177" y="6473577"/>
            <a:ext cx="256500" cy="1386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900" u="none" cap="none" strike="noStrike">
                <a:solidFill>
                  <a:srgbClr val="424242"/>
                </a:solidFill>
                <a:latin typeface="Arial"/>
                <a:ea typeface="Arial"/>
                <a:cs typeface="Arial"/>
                <a:sym typeface="Arial"/>
              </a:defRPr>
            </a:lvl1pPr>
            <a:lvl2pPr indent="0" lvl="1" marL="38100" marR="0" rtl="0" algn="l">
              <a:lnSpc>
                <a:spcPct val="100000"/>
              </a:lnSpc>
              <a:spcBef>
                <a:spcPts val="0"/>
              </a:spcBef>
              <a:buNone/>
              <a:defRPr b="0" i="0" sz="900" u="none" cap="none" strike="noStrike">
                <a:solidFill>
                  <a:srgbClr val="424242"/>
                </a:solidFill>
                <a:latin typeface="Arial"/>
                <a:ea typeface="Arial"/>
                <a:cs typeface="Arial"/>
                <a:sym typeface="Arial"/>
              </a:defRPr>
            </a:lvl2pPr>
            <a:lvl3pPr indent="0" lvl="2" marL="38100" marR="0" rtl="0" algn="l">
              <a:lnSpc>
                <a:spcPct val="100000"/>
              </a:lnSpc>
              <a:spcBef>
                <a:spcPts val="0"/>
              </a:spcBef>
              <a:buNone/>
              <a:defRPr b="0" i="0" sz="900" u="none" cap="none" strike="noStrike">
                <a:solidFill>
                  <a:srgbClr val="424242"/>
                </a:solidFill>
                <a:latin typeface="Arial"/>
                <a:ea typeface="Arial"/>
                <a:cs typeface="Arial"/>
                <a:sym typeface="Arial"/>
              </a:defRPr>
            </a:lvl3pPr>
            <a:lvl4pPr indent="0" lvl="3" marL="38100" marR="0" rtl="0" algn="l">
              <a:lnSpc>
                <a:spcPct val="100000"/>
              </a:lnSpc>
              <a:spcBef>
                <a:spcPts val="0"/>
              </a:spcBef>
              <a:buNone/>
              <a:defRPr b="0" i="0" sz="900" u="none" cap="none" strike="noStrike">
                <a:solidFill>
                  <a:srgbClr val="424242"/>
                </a:solidFill>
                <a:latin typeface="Arial"/>
                <a:ea typeface="Arial"/>
                <a:cs typeface="Arial"/>
                <a:sym typeface="Arial"/>
              </a:defRPr>
            </a:lvl4pPr>
            <a:lvl5pPr indent="0" lvl="4" marL="38100" marR="0" rtl="0" algn="l">
              <a:lnSpc>
                <a:spcPct val="100000"/>
              </a:lnSpc>
              <a:spcBef>
                <a:spcPts val="0"/>
              </a:spcBef>
              <a:buNone/>
              <a:defRPr b="0" i="0" sz="900" u="none" cap="none" strike="noStrike">
                <a:solidFill>
                  <a:srgbClr val="424242"/>
                </a:solidFill>
                <a:latin typeface="Arial"/>
                <a:ea typeface="Arial"/>
                <a:cs typeface="Arial"/>
                <a:sym typeface="Arial"/>
              </a:defRPr>
            </a:lvl5pPr>
            <a:lvl6pPr indent="0" lvl="5" marL="38100" marR="0" rtl="0" algn="l">
              <a:lnSpc>
                <a:spcPct val="100000"/>
              </a:lnSpc>
              <a:spcBef>
                <a:spcPts val="0"/>
              </a:spcBef>
              <a:buNone/>
              <a:defRPr b="0" i="0" sz="900" u="none" cap="none" strike="noStrike">
                <a:solidFill>
                  <a:srgbClr val="424242"/>
                </a:solidFill>
                <a:latin typeface="Arial"/>
                <a:ea typeface="Arial"/>
                <a:cs typeface="Arial"/>
                <a:sym typeface="Arial"/>
              </a:defRPr>
            </a:lvl6pPr>
            <a:lvl7pPr indent="0" lvl="6" marL="38100" marR="0" rtl="0" algn="l">
              <a:lnSpc>
                <a:spcPct val="100000"/>
              </a:lnSpc>
              <a:spcBef>
                <a:spcPts val="0"/>
              </a:spcBef>
              <a:buNone/>
              <a:defRPr b="0" i="0" sz="900" u="none" cap="none" strike="noStrike">
                <a:solidFill>
                  <a:srgbClr val="424242"/>
                </a:solidFill>
                <a:latin typeface="Arial"/>
                <a:ea typeface="Arial"/>
                <a:cs typeface="Arial"/>
                <a:sym typeface="Arial"/>
              </a:defRPr>
            </a:lvl7pPr>
            <a:lvl8pPr indent="0" lvl="7" marL="38100" marR="0" rtl="0" algn="l">
              <a:lnSpc>
                <a:spcPct val="100000"/>
              </a:lnSpc>
              <a:spcBef>
                <a:spcPts val="0"/>
              </a:spcBef>
              <a:buNone/>
              <a:defRPr b="0" i="0" sz="900" u="none" cap="none" strike="noStrike">
                <a:solidFill>
                  <a:srgbClr val="424242"/>
                </a:solidFill>
                <a:latin typeface="Arial"/>
                <a:ea typeface="Arial"/>
                <a:cs typeface="Arial"/>
                <a:sym typeface="Arial"/>
              </a:defRPr>
            </a:lvl8pPr>
            <a:lvl9pPr indent="0" lvl="8" marL="38100" marR="0" rtl="0" algn="l">
              <a:lnSpc>
                <a:spcPct val="100000"/>
              </a:lnSpc>
              <a:spcBef>
                <a:spcPts val="0"/>
              </a:spcBef>
              <a:buNone/>
              <a:defRPr b="0" i="0" sz="900" u="none" cap="none" strike="noStrike">
                <a:solidFill>
                  <a:srgbClr val="424242"/>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sz="1200">
              <a:solidFill>
                <a:srgbClr val="045C75"/>
              </a:solidFill>
              <a:latin typeface="Constantia"/>
              <a:ea typeface="Constantia"/>
              <a:cs typeface="Constantia"/>
              <a:sym typeface="Constanti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
    <p:spTree>
      <p:nvGrpSpPr>
        <p:cNvPr id="89" name="Shape 89"/>
        <p:cNvGrpSpPr/>
        <p:nvPr/>
      </p:nvGrpSpPr>
      <p:grpSpPr>
        <a:xfrm>
          <a:off x="0" y="0"/>
          <a:ext cx="0" cy="0"/>
          <a:chOff x="0" y="0"/>
          <a:chExt cx="0" cy="0"/>
        </a:xfrm>
      </p:grpSpPr>
      <p:sp>
        <p:nvSpPr>
          <p:cNvPr id="90" name="Google Shape;90;g15fdf54ebed_0_84"/>
          <p:cNvSpPr txBox="1"/>
          <p:nvPr>
            <p:ph type="ctrTitle"/>
          </p:nvPr>
        </p:nvSpPr>
        <p:spPr>
          <a:xfrm>
            <a:off x="1241687" y="745065"/>
            <a:ext cx="9708900" cy="6027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1" name="Google Shape;91;g15fdf54ebed_0_84"/>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g15fdf54ebed_0_84"/>
          <p:cNvSpPr txBox="1"/>
          <p:nvPr>
            <p:ph idx="11" type="ftr"/>
          </p:nvPr>
        </p:nvSpPr>
        <p:spPr>
          <a:xfrm>
            <a:off x="2793323" y="6392224"/>
            <a:ext cx="6860400" cy="358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1400">
                <a:solidFill>
                  <a:srgbClr val="424242"/>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g15fdf54ebed_0_84"/>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g15fdf54ebed_0_84"/>
          <p:cNvSpPr txBox="1"/>
          <p:nvPr>
            <p:ph idx="12" type="sldNum"/>
          </p:nvPr>
        </p:nvSpPr>
        <p:spPr>
          <a:xfrm>
            <a:off x="11674177" y="6473577"/>
            <a:ext cx="256500" cy="1386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900">
                <a:solidFill>
                  <a:srgbClr val="424242"/>
                </a:solidFill>
                <a:latin typeface="Arial"/>
                <a:ea typeface="Arial"/>
                <a:cs typeface="Arial"/>
                <a:sym typeface="Arial"/>
              </a:defRPr>
            </a:lvl1pPr>
            <a:lvl2pPr indent="0" lvl="1" marL="38100" marR="0" rtl="0" algn="l">
              <a:lnSpc>
                <a:spcPct val="100000"/>
              </a:lnSpc>
              <a:spcBef>
                <a:spcPts val="0"/>
              </a:spcBef>
              <a:buNone/>
              <a:defRPr b="0" i="0" sz="900">
                <a:solidFill>
                  <a:srgbClr val="424242"/>
                </a:solidFill>
                <a:latin typeface="Arial"/>
                <a:ea typeface="Arial"/>
                <a:cs typeface="Arial"/>
                <a:sym typeface="Arial"/>
              </a:defRPr>
            </a:lvl2pPr>
            <a:lvl3pPr indent="0" lvl="2" marL="38100" marR="0" rtl="0" algn="l">
              <a:lnSpc>
                <a:spcPct val="100000"/>
              </a:lnSpc>
              <a:spcBef>
                <a:spcPts val="0"/>
              </a:spcBef>
              <a:buNone/>
              <a:defRPr b="0" i="0" sz="900">
                <a:solidFill>
                  <a:srgbClr val="424242"/>
                </a:solidFill>
                <a:latin typeface="Arial"/>
                <a:ea typeface="Arial"/>
                <a:cs typeface="Arial"/>
                <a:sym typeface="Arial"/>
              </a:defRPr>
            </a:lvl3pPr>
            <a:lvl4pPr indent="0" lvl="3" marL="38100" marR="0" rtl="0" algn="l">
              <a:lnSpc>
                <a:spcPct val="100000"/>
              </a:lnSpc>
              <a:spcBef>
                <a:spcPts val="0"/>
              </a:spcBef>
              <a:buNone/>
              <a:defRPr b="0" i="0" sz="900">
                <a:solidFill>
                  <a:srgbClr val="424242"/>
                </a:solidFill>
                <a:latin typeface="Arial"/>
                <a:ea typeface="Arial"/>
                <a:cs typeface="Arial"/>
                <a:sym typeface="Arial"/>
              </a:defRPr>
            </a:lvl4pPr>
            <a:lvl5pPr indent="0" lvl="4" marL="38100" marR="0" rtl="0" algn="l">
              <a:lnSpc>
                <a:spcPct val="100000"/>
              </a:lnSpc>
              <a:spcBef>
                <a:spcPts val="0"/>
              </a:spcBef>
              <a:buNone/>
              <a:defRPr b="0" i="0" sz="900">
                <a:solidFill>
                  <a:srgbClr val="424242"/>
                </a:solidFill>
                <a:latin typeface="Arial"/>
                <a:ea typeface="Arial"/>
                <a:cs typeface="Arial"/>
                <a:sym typeface="Arial"/>
              </a:defRPr>
            </a:lvl5pPr>
            <a:lvl6pPr indent="0" lvl="5" marL="38100" marR="0" rtl="0" algn="l">
              <a:lnSpc>
                <a:spcPct val="100000"/>
              </a:lnSpc>
              <a:spcBef>
                <a:spcPts val="0"/>
              </a:spcBef>
              <a:buNone/>
              <a:defRPr b="0" i="0" sz="900">
                <a:solidFill>
                  <a:srgbClr val="424242"/>
                </a:solidFill>
                <a:latin typeface="Arial"/>
                <a:ea typeface="Arial"/>
                <a:cs typeface="Arial"/>
                <a:sym typeface="Arial"/>
              </a:defRPr>
            </a:lvl6pPr>
            <a:lvl7pPr indent="0" lvl="6" marL="38100" marR="0" rtl="0" algn="l">
              <a:lnSpc>
                <a:spcPct val="100000"/>
              </a:lnSpc>
              <a:spcBef>
                <a:spcPts val="0"/>
              </a:spcBef>
              <a:buNone/>
              <a:defRPr b="0" i="0" sz="900">
                <a:solidFill>
                  <a:srgbClr val="424242"/>
                </a:solidFill>
                <a:latin typeface="Arial"/>
                <a:ea typeface="Arial"/>
                <a:cs typeface="Arial"/>
                <a:sym typeface="Arial"/>
              </a:defRPr>
            </a:lvl7pPr>
            <a:lvl8pPr indent="0" lvl="7" marL="38100" marR="0" rtl="0" algn="l">
              <a:lnSpc>
                <a:spcPct val="100000"/>
              </a:lnSpc>
              <a:spcBef>
                <a:spcPts val="0"/>
              </a:spcBef>
              <a:buNone/>
              <a:defRPr b="0" i="0" sz="900">
                <a:solidFill>
                  <a:srgbClr val="424242"/>
                </a:solidFill>
                <a:latin typeface="Arial"/>
                <a:ea typeface="Arial"/>
                <a:cs typeface="Arial"/>
                <a:sym typeface="Arial"/>
              </a:defRPr>
            </a:lvl8pPr>
            <a:lvl9pPr indent="0" lvl="8" marL="38100" marR="0" rtl="0" algn="l">
              <a:lnSpc>
                <a:spcPct val="100000"/>
              </a:lnSpc>
              <a:spcBef>
                <a:spcPts val="0"/>
              </a:spcBef>
              <a:buNone/>
              <a:defRPr b="0" i="0" sz="900">
                <a:solidFill>
                  <a:srgbClr val="424242"/>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sz="1200">
              <a:solidFill>
                <a:srgbClr val="045C75"/>
              </a:solidFill>
              <a:latin typeface="Constantia"/>
              <a:ea typeface="Constantia"/>
              <a:cs typeface="Constantia"/>
              <a:sym typeface="Constanti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5">
  <p:cSld name="OBJECT_5">
    <p:spTree>
      <p:nvGrpSpPr>
        <p:cNvPr id="95" name="Shape 95"/>
        <p:cNvGrpSpPr/>
        <p:nvPr/>
      </p:nvGrpSpPr>
      <p:grpSpPr>
        <a:xfrm>
          <a:off x="0" y="0"/>
          <a:ext cx="0" cy="0"/>
          <a:chOff x="0" y="0"/>
          <a:chExt cx="0" cy="0"/>
        </a:xfrm>
      </p:grpSpPr>
      <p:sp>
        <p:nvSpPr>
          <p:cNvPr id="96" name="Google Shape;96;g15fdf54ebed_0_90"/>
          <p:cNvSpPr txBox="1"/>
          <p:nvPr>
            <p:ph type="title"/>
          </p:nvPr>
        </p:nvSpPr>
        <p:spPr>
          <a:xfrm>
            <a:off x="1084411" y="98484"/>
            <a:ext cx="8035500" cy="6027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2800">
                <a:solidFill>
                  <a:srgbClr val="424242"/>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7" name="Google Shape;97;g15fdf54ebed_0_90"/>
          <p:cNvSpPr txBox="1"/>
          <p:nvPr>
            <p:ph idx="1" type="body"/>
          </p:nvPr>
        </p:nvSpPr>
        <p:spPr>
          <a:xfrm>
            <a:off x="1305017" y="1620933"/>
            <a:ext cx="9582000" cy="3962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b="0" i="0" sz="2000">
                <a:solidFill>
                  <a:srgbClr val="424242"/>
                </a:solidFill>
                <a:latin typeface="Arial Black"/>
                <a:ea typeface="Arial Black"/>
                <a:cs typeface="Arial Black"/>
                <a:sym typeface="Arial Black"/>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98" name="Google Shape;98;g15fdf54ebed_0_90"/>
          <p:cNvSpPr txBox="1"/>
          <p:nvPr>
            <p:ph idx="11" type="ftr"/>
          </p:nvPr>
        </p:nvSpPr>
        <p:spPr>
          <a:xfrm>
            <a:off x="2793323" y="6392224"/>
            <a:ext cx="6860400" cy="358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1400">
                <a:solidFill>
                  <a:srgbClr val="424242"/>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9" name="Google Shape;99;g15fdf54ebed_0_90"/>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g15fdf54ebed_0_90"/>
          <p:cNvSpPr txBox="1"/>
          <p:nvPr>
            <p:ph idx="12" type="sldNum"/>
          </p:nvPr>
        </p:nvSpPr>
        <p:spPr>
          <a:xfrm>
            <a:off x="11674177" y="6473577"/>
            <a:ext cx="256500" cy="1386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900" u="none" cap="none" strike="noStrike">
                <a:solidFill>
                  <a:srgbClr val="424242"/>
                </a:solidFill>
                <a:latin typeface="Arial"/>
                <a:ea typeface="Arial"/>
                <a:cs typeface="Arial"/>
                <a:sym typeface="Arial"/>
              </a:defRPr>
            </a:lvl1pPr>
            <a:lvl2pPr indent="0" lvl="1" marL="38100" marR="0" rtl="0" algn="l">
              <a:lnSpc>
                <a:spcPct val="100000"/>
              </a:lnSpc>
              <a:spcBef>
                <a:spcPts val="0"/>
              </a:spcBef>
              <a:buNone/>
              <a:defRPr b="0" i="0" sz="900" u="none" cap="none" strike="noStrike">
                <a:solidFill>
                  <a:srgbClr val="424242"/>
                </a:solidFill>
                <a:latin typeface="Arial"/>
                <a:ea typeface="Arial"/>
                <a:cs typeface="Arial"/>
                <a:sym typeface="Arial"/>
              </a:defRPr>
            </a:lvl2pPr>
            <a:lvl3pPr indent="0" lvl="2" marL="38100" marR="0" rtl="0" algn="l">
              <a:lnSpc>
                <a:spcPct val="100000"/>
              </a:lnSpc>
              <a:spcBef>
                <a:spcPts val="0"/>
              </a:spcBef>
              <a:buNone/>
              <a:defRPr b="0" i="0" sz="900" u="none" cap="none" strike="noStrike">
                <a:solidFill>
                  <a:srgbClr val="424242"/>
                </a:solidFill>
                <a:latin typeface="Arial"/>
                <a:ea typeface="Arial"/>
                <a:cs typeface="Arial"/>
                <a:sym typeface="Arial"/>
              </a:defRPr>
            </a:lvl3pPr>
            <a:lvl4pPr indent="0" lvl="3" marL="38100" marR="0" rtl="0" algn="l">
              <a:lnSpc>
                <a:spcPct val="100000"/>
              </a:lnSpc>
              <a:spcBef>
                <a:spcPts val="0"/>
              </a:spcBef>
              <a:buNone/>
              <a:defRPr b="0" i="0" sz="900" u="none" cap="none" strike="noStrike">
                <a:solidFill>
                  <a:srgbClr val="424242"/>
                </a:solidFill>
                <a:latin typeface="Arial"/>
                <a:ea typeface="Arial"/>
                <a:cs typeface="Arial"/>
                <a:sym typeface="Arial"/>
              </a:defRPr>
            </a:lvl4pPr>
            <a:lvl5pPr indent="0" lvl="4" marL="38100" marR="0" rtl="0" algn="l">
              <a:lnSpc>
                <a:spcPct val="100000"/>
              </a:lnSpc>
              <a:spcBef>
                <a:spcPts val="0"/>
              </a:spcBef>
              <a:buNone/>
              <a:defRPr b="0" i="0" sz="900" u="none" cap="none" strike="noStrike">
                <a:solidFill>
                  <a:srgbClr val="424242"/>
                </a:solidFill>
                <a:latin typeface="Arial"/>
                <a:ea typeface="Arial"/>
                <a:cs typeface="Arial"/>
                <a:sym typeface="Arial"/>
              </a:defRPr>
            </a:lvl5pPr>
            <a:lvl6pPr indent="0" lvl="5" marL="38100" marR="0" rtl="0" algn="l">
              <a:lnSpc>
                <a:spcPct val="100000"/>
              </a:lnSpc>
              <a:spcBef>
                <a:spcPts val="0"/>
              </a:spcBef>
              <a:buNone/>
              <a:defRPr b="0" i="0" sz="900" u="none" cap="none" strike="noStrike">
                <a:solidFill>
                  <a:srgbClr val="424242"/>
                </a:solidFill>
                <a:latin typeface="Arial"/>
                <a:ea typeface="Arial"/>
                <a:cs typeface="Arial"/>
                <a:sym typeface="Arial"/>
              </a:defRPr>
            </a:lvl6pPr>
            <a:lvl7pPr indent="0" lvl="6" marL="38100" marR="0" rtl="0" algn="l">
              <a:lnSpc>
                <a:spcPct val="100000"/>
              </a:lnSpc>
              <a:spcBef>
                <a:spcPts val="0"/>
              </a:spcBef>
              <a:buNone/>
              <a:defRPr b="0" i="0" sz="900" u="none" cap="none" strike="noStrike">
                <a:solidFill>
                  <a:srgbClr val="424242"/>
                </a:solidFill>
                <a:latin typeface="Arial"/>
                <a:ea typeface="Arial"/>
                <a:cs typeface="Arial"/>
                <a:sym typeface="Arial"/>
              </a:defRPr>
            </a:lvl7pPr>
            <a:lvl8pPr indent="0" lvl="7" marL="38100" marR="0" rtl="0" algn="l">
              <a:lnSpc>
                <a:spcPct val="100000"/>
              </a:lnSpc>
              <a:spcBef>
                <a:spcPts val="0"/>
              </a:spcBef>
              <a:buNone/>
              <a:defRPr b="0" i="0" sz="900" u="none" cap="none" strike="noStrike">
                <a:solidFill>
                  <a:srgbClr val="424242"/>
                </a:solidFill>
                <a:latin typeface="Arial"/>
                <a:ea typeface="Arial"/>
                <a:cs typeface="Arial"/>
                <a:sym typeface="Arial"/>
              </a:defRPr>
            </a:lvl8pPr>
            <a:lvl9pPr indent="0" lvl="8" marL="38100" marR="0" rtl="0" algn="l">
              <a:lnSpc>
                <a:spcPct val="100000"/>
              </a:lnSpc>
              <a:spcBef>
                <a:spcPts val="0"/>
              </a:spcBef>
              <a:buNone/>
              <a:defRPr b="0" i="0" sz="900" u="none" cap="none" strike="noStrike">
                <a:solidFill>
                  <a:srgbClr val="424242"/>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sz="1200">
              <a:solidFill>
                <a:srgbClr val="045C75"/>
              </a:solidFill>
              <a:latin typeface="Constantia"/>
              <a:ea typeface="Constantia"/>
              <a:cs typeface="Constantia"/>
              <a:sym typeface="Constanti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6">
  <p:cSld name="OBJECT_6">
    <p:spTree>
      <p:nvGrpSpPr>
        <p:cNvPr id="101" name="Shape 101"/>
        <p:cNvGrpSpPr/>
        <p:nvPr/>
      </p:nvGrpSpPr>
      <p:grpSpPr>
        <a:xfrm>
          <a:off x="0" y="0"/>
          <a:ext cx="0" cy="0"/>
          <a:chOff x="0" y="0"/>
          <a:chExt cx="0" cy="0"/>
        </a:xfrm>
      </p:grpSpPr>
      <p:sp>
        <p:nvSpPr>
          <p:cNvPr id="102" name="Google Shape;102;g15fdf54ebed_0_96"/>
          <p:cNvSpPr txBox="1"/>
          <p:nvPr>
            <p:ph type="title"/>
          </p:nvPr>
        </p:nvSpPr>
        <p:spPr>
          <a:xfrm>
            <a:off x="1084411" y="98484"/>
            <a:ext cx="8035500" cy="6027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2800">
                <a:solidFill>
                  <a:srgbClr val="424242"/>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 name="Google Shape;103;g15fdf54ebed_0_96"/>
          <p:cNvSpPr txBox="1"/>
          <p:nvPr>
            <p:ph idx="1" type="body"/>
          </p:nvPr>
        </p:nvSpPr>
        <p:spPr>
          <a:xfrm>
            <a:off x="1305017" y="1620933"/>
            <a:ext cx="9582000" cy="3962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b="0" i="0" sz="2000">
                <a:solidFill>
                  <a:srgbClr val="424242"/>
                </a:solidFill>
                <a:latin typeface="Arial Black"/>
                <a:ea typeface="Arial Black"/>
                <a:cs typeface="Arial Black"/>
                <a:sym typeface="Arial Black"/>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4" name="Google Shape;104;g15fdf54ebed_0_96"/>
          <p:cNvSpPr txBox="1"/>
          <p:nvPr>
            <p:ph idx="11" type="ftr"/>
          </p:nvPr>
        </p:nvSpPr>
        <p:spPr>
          <a:xfrm>
            <a:off x="2793323" y="6392224"/>
            <a:ext cx="6860400" cy="358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1400">
                <a:solidFill>
                  <a:srgbClr val="424242"/>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5" name="Google Shape;105;g15fdf54ebed_0_96"/>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 name="Google Shape;106;g15fdf54ebed_0_96"/>
          <p:cNvSpPr txBox="1"/>
          <p:nvPr>
            <p:ph idx="12" type="sldNum"/>
          </p:nvPr>
        </p:nvSpPr>
        <p:spPr>
          <a:xfrm>
            <a:off x="11674177" y="6473577"/>
            <a:ext cx="256500" cy="1386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900" u="none" cap="none" strike="noStrike">
                <a:solidFill>
                  <a:srgbClr val="424242"/>
                </a:solidFill>
                <a:latin typeface="Arial"/>
                <a:ea typeface="Arial"/>
                <a:cs typeface="Arial"/>
                <a:sym typeface="Arial"/>
              </a:defRPr>
            </a:lvl1pPr>
            <a:lvl2pPr indent="0" lvl="1" marL="38100" marR="0" rtl="0" algn="l">
              <a:lnSpc>
                <a:spcPct val="100000"/>
              </a:lnSpc>
              <a:spcBef>
                <a:spcPts val="0"/>
              </a:spcBef>
              <a:buNone/>
              <a:defRPr b="0" i="0" sz="900" u="none" cap="none" strike="noStrike">
                <a:solidFill>
                  <a:srgbClr val="424242"/>
                </a:solidFill>
                <a:latin typeface="Arial"/>
                <a:ea typeface="Arial"/>
                <a:cs typeface="Arial"/>
                <a:sym typeface="Arial"/>
              </a:defRPr>
            </a:lvl2pPr>
            <a:lvl3pPr indent="0" lvl="2" marL="38100" marR="0" rtl="0" algn="l">
              <a:lnSpc>
                <a:spcPct val="100000"/>
              </a:lnSpc>
              <a:spcBef>
                <a:spcPts val="0"/>
              </a:spcBef>
              <a:buNone/>
              <a:defRPr b="0" i="0" sz="900" u="none" cap="none" strike="noStrike">
                <a:solidFill>
                  <a:srgbClr val="424242"/>
                </a:solidFill>
                <a:latin typeface="Arial"/>
                <a:ea typeface="Arial"/>
                <a:cs typeface="Arial"/>
                <a:sym typeface="Arial"/>
              </a:defRPr>
            </a:lvl3pPr>
            <a:lvl4pPr indent="0" lvl="3" marL="38100" marR="0" rtl="0" algn="l">
              <a:lnSpc>
                <a:spcPct val="100000"/>
              </a:lnSpc>
              <a:spcBef>
                <a:spcPts val="0"/>
              </a:spcBef>
              <a:buNone/>
              <a:defRPr b="0" i="0" sz="900" u="none" cap="none" strike="noStrike">
                <a:solidFill>
                  <a:srgbClr val="424242"/>
                </a:solidFill>
                <a:latin typeface="Arial"/>
                <a:ea typeface="Arial"/>
                <a:cs typeface="Arial"/>
                <a:sym typeface="Arial"/>
              </a:defRPr>
            </a:lvl4pPr>
            <a:lvl5pPr indent="0" lvl="4" marL="38100" marR="0" rtl="0" algn="l">
              <a:lnSpc>
                <a:spcPct val="100000"/>
              </a:lnSpc>
              <a:spcBef>
                <a:spcPts val="0"/>
              </a:spcBef>
              <a:buNone/>
              <a:defRPr b="0" i="0" sz="900" u="none" cap="none" strike="noStrike">
                <a:solidFill>
                  <a:srgbClr val="424242"/>
                </a:solidFill>
                <a:latin typeface="Arial"/>
                <a:ea typeface="Arial"/>
                <a:cs typeface="Arial"/>
                <a:sym typeface="Arial"/>
              </a:defRPr>
            </a:lvl5pPr>
            <a:lvl6pPr indent="0" lvl="5" marL="38100" marR="0" rtl="0" algn="l">
              <a:lnSpc>
                <a:spcPct val="100000"/>
              </a:lnSpc>
              <a:spcBef>
                <a:spcPts val="0"/>
              </a:spcBef>
              <a:buNone/>
              <a:defRPr b="0" i="0" sz="900" u="none" cap="none" strike="noStrike">
                <a:solidFill>
                  <a:srgbClr val="424242"/>
                </a:solidFill>
                <a:latin typeface="Arial"/>
                <a:ea typeface="Arial"/>
                <a:cs typeface="Arial"/>
                <a:sym typeface="Arial"/>
              </a:defRPr>
            </a:lvl6pPr>
            <a:lvl7pPr indent="0" lvl="6" marL="38100" marR="0" rtl="0" algn="l">
              <a:lnSpc>
                <a:spcPct val="100000"/>
              </a:lnSpc>
              <a:spcBef>
                <a:spcPts val="0"/>
              </a:spcBef>
              <a:buNone/>
              <a:defRPr b="0" i="0" sz="900" u="none" cap="none" strike="noStrike">
                <a:solidFill>
                  <a:srgbClr val="424242"/>
                </a:solidFill>
                <a:latin typeface="Arial"/>
                <a:ea typeface="Arial"/>
                <a:cs typeface="Arial"/>
                <a:sym typeface="Arial"/>
              </a:defRPr>
            </a:lvl7pPr>
            <a:lvl8pPr indent="0" lvl="7" marL="38100" marR="0" rtl="0" algn="l">
              <a:lnSpc>
                <a:spcPct val="100000"/>
              </a:lnSpc>
              <a:spcBef>
                <a:spcPts val="0"/>
              </a:spcBef>
              <a:buNone/>
              <a:defRPr b="0" i="0" sz="900" u="none" cap="none" strike="noStrike">
                <a:solidFill>
                  <a:srgbClr val="424242"/>
                </a:solidFill>
                <a:latin typeface="Arial"/>
                <a:ea typeface="Arial"/>
                <a:cs typeface="Arial"/>
                <a:sym typeface="Arial"/>
              </a:defRPr>
            </a:lvl8pPr>
            <a:lvl9pPr indent="0" lvl="8" marL="38100" marR="0" rtl="0" algn="l">
              <a:lnSpc>
                <a:spcPct val="100000"/>
              </a:lnSpc>
              <a:spcBef>
                <a:spcPts val="0"/>
              </a:spcBef>
              <a:buNone/>
              <a:defRPr b="0" i="0" sz="900" u="none" cap="none" strike="noStrike">
                <a:solidFill>
                  <a:srgbClr val="424242"/>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sz="1200">
              <a:solidFill>
                <a:srgbClr val="045C75"/>
              </a:solidFill>
              <a:latin typeface="Constantia"/>
              <a:ea typeface="Constantia"/>
              <a:cs typeface="Constantia"/>
              <a:sym typeface="Constanti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7">
  <p:cSld name="OBJECT_7">
    <p:spTree>
      <p:nvGrpSpPr>
        <p:cNvPr id="107" name="Shape 107"/>
        <p:cNvGrpSpPr/>
        <p:nvPr/>
      </p:nvGrpSpPr>
      <p:grpSpPr>
        <a:xfrm>
          <a:off x="0" y="0"/>
          <a:ext cx="0" cy="0"/>
          <a:chOff x="0" y="0"/>
          <a:chExt cx="0" cy="0"/>
        </a:xfrm>
      </p:grpSpPr>
      <p:sp>
        <p:nvSpPr>
          <p:cNvPr id="108" name="Google Shape;108;g15fdf54ebed_0_102"/>
          <p:cNvSpPr txBox="1"/>
          <p:nvPr>
            <p:ph type="title"/>
          </p:nvPr>
        </p:nvSpPr>
        <p:spPr>
          <a:xfrm>
            <a:off x="1084411" y="98484"/>
            <a:ext cx="8035500" cy="6027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2800">
                <a:solidFill>
                  <a:srgbClr val="424242"/>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9" name="Google Shape;109;g15fdf54ebed_0_102"/>
          <p:cNvSpPr txBox="1"/>
          <p:nvPr>
            <p:ph idx="1" type="body"/>
          </p:nvPr>
        </p:nvSpPr>
        <p:spPr>
          <a:xfrm>
            <a:off x="1305017" y="1620933"/>
            <a:ext cx="9582000" cy="3962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b="0" i="0" sz="2000">
                <a:solidFill>
                  <a:srgbClr val="424242"/>
                </a:solidFill>
                <a:latin typeface="Arial Black"/>
                <a:ea typeface="Arial Black"/>
                <a:cs typeface="Arial Black"/>
                <a:sym typeface="Arial Black"/>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10" name="Google Shape;110;g15fdf54ebed_0_102"/>
          <p:cNvSpPr txBox="1"/>
          <p:nvPr>
            <p:ph idx="11" type="ftr"/>
          </p:nvPr>
        </p:nvSpPr>
        <p:spPr>
          <a:xfrm>
            <a:off x="2793323" y="6392224"/>
            <a:ext cx="6860400" cy="358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1400">
                <a:solidFill>
                  <a:srgbClr val="424242"/>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1" name="Google Shape;111;g15fdf54ebed_0_10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2" name="Google Shape;112;g15fdf54ebed_0_102"/>
          <p:cNvSpPr txBox="1"/>
          <p:nvPr>
            <p:ph idx="12" type="sldNum"/>
          </p:nvPr>
        </p:nvSpPr>
        <p:spPr>
          <a:xfrm>
            <a:off x="11674177" y="6473577"/>
            <a:ext cx="256500" cy="1386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900" u="none" cap="none" strike="noStrike">
                <a:solidFill>
                  <a:srgbClr val="424242"/>
                </a:solidFill>
                <a:latin typeface="Arial"/>
                <a:ea typeface="Arial"/>
                <a:cs typeface="Arial"/>
                <a:sym typeface="Arial"/>
              </a:defRPr>
            </a:lvl1pPr>
            <a:lvl2pPr indent="0" lvl="1" marL="38100" marR="0" rtl="0" algn="l">
              <a:lnSpc>
                <a:spcPct val="100000"/>
              </a:lnSpc>
              <a:spcBef>
                <a:spcPts val="0"/>
              </a:spcBef>
              <a:buNone/>
              <a:defRPr b="0" i="0" sz="900" u="none" cap="none" strike="noStrike">
                <a:solidFill>
                  <a:srgbClr val="424242"/>
                </a:solidFill>
                <a:latin typeface="Arial"/>
                <a:ea typeface="Arial"/>
                <a:cs typeface="Arial"/>
                <a:sym typeface="Arial"/>
              </a:defRPr>
            </a:lvl2pPr>
            <a:lvl3pPr indent="0" lvl="2" marL="38100" marR="0" rtl="0" algn="l">
              <a:lnSpc>
                <a:spcPct val="100000"/>
              </a:lnSpc>
              <a:spcBef>
                <a:spcPts val="0"/>
              </a:spcBef>
              <a:buNone/>
              <a:defRPr b="0" i="0" sz="900" u="none" cap="none" strike="noStrike">
                <a:solidFill>
                  <a:srgbClr val="424242"/>
                </a:solidFill>
                <a:latin typeface="Arial"/>
                <a:ea typeface="Arial"/>
                <a:cs typeface="Arial"/>
                <a:sym typeface="Arial"/>
              </a:defRPr>
            </a:lvl3pPr>
            <a:lvl4pPr indent="0" lvl="3" marL="38100" marR="0" rtl="0" algn="l">
              <a:lnSpc>
                <a:spcPct val="100000"/>
              </a:lnSpc>
              <a:spcBef>
                <a:spcPts val="0"/>
              </a:spcBef>
              <a:buNone/>
              <a:defRPr b="0" i="0" sz="900" u="none" cap="none" strike="noStrike">
                <a:solidFill>
                  <a:srgbClr val="424242"/>
                </a:solidFill>
                <a:latin typeface="Arial"/>
                <a:ea typeface="Arial"/>
                <a:cs typeface="Arial"/>
                <a:sym typeface="Arial"/>
              </a:defRPr>
            </a:lvl4pPr>
            <a:lvl5pPr indent="0" lvl="4" marL="38100" marR="0" rtl="0" algn="l">
              <a:lnSpc>
                <a:spcPct val="100000"/>
              </a:lnSpc>
              <a:spcBef>
                <a:spcPts val="0"/>
              </a:spcBef>
              <a:buNone/>
              <a:defRPr b="0" i="0" sz="900" u="none" cap="none" strike="noStrike">
                <a:solidFill>
                  <a:srgbClr val="424242"/>
                </a:solidFill>
                <a:latin typeface="Arial"/>
                <a:ea typeface="Arial"/>
                <a:cs typeface="Arial"/>
                <a:sym typeface="Arial"/>
              </a:defRPr>
            </a:lvl5pPr>
            <a:lvl6pPr indent="0" lvl="5" marL="38100" marR="0" rtl="0" algn="l">
              <a:lnSpc>
                <a:spcPct val="100000"/>
              </a:lnSpc>
              <a:spcBef>
                <a:spcPts val="0"/>
              </a:spcBef>
              <a:buNone/>
              <a:defRPr b="0" i="0" sz="900" u="none" cap="none" strike="noStrike">
                <a:solidFill>
                  <a:srgbClr val="424242"/>
                </a:solidFill>
                <a:latin typeface="Arial"/>
                <a:ea typeface="Arial"/>
                <a:cs typeface="Arial"/>
                <a:sym typeface="Arial"/>
              </a:defRPr>
            </a:lvl6pPr>
            <a:lvl7pPr indent="0" lvl="6" marL="38100" marR="0" rtl="0" algn="l">
              <a:lnSpc>
                <a:spcPct val="100000"/>
              </a:lnSpc>
              <a:spcBef>
                <a:spcPts val="0"/>
              </a:spcBef>
              <a:buNone/>
              <a:defRPr b="0" i="0" sz="900" u="none" cap="none" strike="noStrike">
                <a:solidFill>
                  <a:srgbClr val="424242"/>
                </a:solidFill>
                <a:latin typeface="Arial"/>
                <a:ea typeface="Arial"/>
                <a:cs typeface="Arial"/>
                <a:sym typeface="Arial"/>
              </a:defRPr>
            </a:lvl7pPr>
            <a:lvl8pPr indent="0" lvl="7" marL="38100" marR="0" rtl="0" algn="l">
              <a:lnSpc>
                <a:spcPct val="100000"/>
              </a:lnSpc>
              <a:spcBef>
                <a:spcPts val="0"/>
              </a:spcBef>
              <a:buNone/>
              <a:defRPr b="0" i="0" sz="900" u="none" cap="none" strike="noStrike">
                <a:solidFill>
                  <a:srgbClr val="424242"/>
                </a:solidFill>
                <a:latin typeface="Arial"/>
                <a:ea typeface="Arial"/>
                <a:cs typeface="Arial"/>
                <a:sym typeface="Arial"/>
              </a:defRPr>
            </a:lvl8pPr>
            <a:lvl9pPr indent="0" lvl="8" marL="38100" marR="0" rtl="0" algn="l">
              <a:lnSpc>
                <a:spcPct val="100000"/>
              </a:lnSpc>
              <a:spcBef>
                <a:spcPts val="0"/>
              </a:spcBef>
              <a:buNone/>
              <a:defRPr b="0" i="0" sz="900" u="none" cap="none" strike="noStrike">
                <a:solidFill>
                  <a:srgbClr val="424242"/>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sz="1200">
              <a:solidFill>
                <a:srgbClr val="045C75"/>
              </a:solidFill>
              <a:latin typeface="Constantia"/>
              <a:ea typeface="Constantia"/>
              <a:cs typeface="Constantia"/>
              <a:sym typeface="Constanti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3" name="Shape 113"/>
        <p:cNvGrpSpPr/>
        <p:nvPr/>
      </p:nvGrpSpPr>
      <p:grpSpPr>
        <a:xfrm>
          <a:off x="0" y="0"/>
          <a:ext cx="0" cy="0"/>
          <a:chOff x="0" y="0"/>
          <a:chExt cx="0" cy="0"/>
        </a:xfrm>
      </p:grpSpPr>
      <p:cxnSp>
        <p:nvCxnSpPr>
          <p:cNvPr id="114" name="Google Shape;114;g15fdf54ebed_0_108"/>
          <p:cNvCxnSpPr/>
          <p:nvPr/>
        </p:nvCxnSpPr>
        <p:spPr>
          <a:xfrm>
            <a:off x="5704400" y="3668217"/>
            <a:ext cx="783300" cy="0"/>
          </a:xfrm>
          <a:prstGeom prst="straightConnector1">
            <a:avLst/>
          </a:prstGeom>
          <a:noFill/>
          <a:ln cap="flat" cmpd="sng" w="76200">
            <a:solidFill>
              <a:schemeClr val="dk1"/>
            </a:solidFill>
            <a:prstDash val="solid"/>
            <a:round/>
            <a:headEnd len="sm" w="sm" type="none"/>
            <a:tailEnd len="sm" w="sm" type="none"/>
          </a:ln>
        </p:spPr>
      </p:cxnSp>
      <p:sp>
        <p:nvSpPr>
          <p:cNvPr id="115" name="Google Shape;115;g15fdf54ebed_0_108"/>
          <p:cNvSpPr txBox="1"/>
          <p:nvPr>
            <p:ph type="ctrTitle"/>
          </p:nvPr>
        </p:nvSpPr>
        <p:spPr>
          <a:xfrm>
            <a:off x="415600" y="794633"/>
            <a:ext cx="11360700" cy="2610300"/>
          </a:xfrm>
          <a:prstGeom prst="rect">
            <a:avLst/>
          </a:prstGeom>
        </p:spPr>
        <p:txBody>
          <a:bodyPr anchorCtr="0" anchor="b" bIns="0" lIns="0" spcFirstLastPara="1" rIns="0" wrap="square" tIns="0">
            <a:sp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16" name="Google Shape;116;g15fdf54ebed_0_108"/>
          <p:cNvSpPr txBox="1"/>
          <p:nvPr>
            <p:ph idx="1" type="subTitle"/>
          </p:nvPr>
        </p:nvSpPr>
        <p:spPr>
          <a:xfrm>
            <a:off x="415600" y="4221097"/>
            <a:ext cx="11360700" cy="978000"/>
          </a:xfrm>
          <a:prstGeom prst="rect">
            <a:avLst/>
          </a:prstGeom>
        </p:spPr>
        <p:txBody>
          <a:bodyPr anchorCtr="0" anchor="t" bIns="0" lIns="0" spcFirstLastPara="1" rIns="0" wrap="square" tIns="0">
            <a:sp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17" name="Google Shape;117;g15fdf54ebed_0_108"/>
          <p:cNvSpPr txBox="1"/>
          <p:nvPr>
            <p:ph idx="12" type="sldNum"/>
          </p:nvPr>
        </p:nvSpPr>
        <p:spPr>
          <a:xfrm>
            <a:off x="11296610" y="6217622"/>
            <a:ext cx="731700" cy="184800"/>
          </a:xfrm>
          <a:prstGeom prst="rect">
            <a:avLst/>
          </a:prstGeom>
        </p:spPr>
        <p:txBody>
          <a:bodyPr anchorCtr="0" anchor="t" bIns="0" lIns="0" spcFirstLastPara="1" rIns="0" wrap="square" tIns="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254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8">
  <p:cSld name="OBJECT_8">
    <p:spTree>
      <p:nvGrpSpPr>
        <p:cNvPr id="118" name="Shape 118"/>
        <p:cNvGrpSpPr/>
        <p:nvPr/>
      </p:nvGrpSpPr>
      <p:grpSpPr>
        <a:xfrm>
          <a:off x="0" y="0"/>
          <a:ext cx="0" cy="0"/>
          <a:chOff x="0" y="0"/>
          <a:chExt cx="0" cy="0"/>
        </a:xfrm>
      </p:grpSpPr>
      <p:sp>
        <p:nvSpPr>
          <p:cNvPr id="119" name="Google Shape;119;g15fdf54ebed_0_11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0" name="Google Shape;120;g15fdf54ebed_0_113"/>
          <p:cNvSpPr txBox="1"/>
          <p:nvPr>
            <p:ph idx="1" type="body"/>
          </p:nvPr>
        </p:nvSpPr>
        <p:spPr>
          <a:xfrm>
            <a:off x="609600" y="1600200"/>
            <a:ext cx="10716900" cy="3683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21" name="Google Shape;121;g15fdf54ebed_0_113"/>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2" name="Google Shape;122;g15fdf54ebed_0_113"/>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g15fdf54ebed_0_113"/>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g15fdf54ebed_0_119"/>
          <p:cNvSpPr txBox="1"/>
          <p:nvPr>
            <p:ph type="title"/>
          </p:nvPr>
        </p:nvSpPr>
        <p:spPr>
          <a:xfrm>
            <a:off x="415600" y="593367"/>
            <a:ext cx="11360700" cy="763500"/>
          </a:xfrm>
          <a:prstGeom prst="rect">
            <a:avLst/>
          </a:prstGeom>
        </p:spPr>
        <p:txBody>
          <a:bodyPr anchorCtr="0" anchor="t" bIns="0" lIns="0" spcFirstLastPara="1" rIns="0" wrap="square" tIns="0">
            <a:sp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6" name="Google Shape;126;g15fdf54ebed_0_119"/>
          <p:cNvSpPr txBox="1"/>
          <p:nvPr>
            <p:ph idx="12" type="sldNum"/>
          </p:nvPr>
        </p:nvSpPr>
        <p:spPr>
          <a:xfrm>
            <a:off x="11296610" y="6217622"/>
            <a:ext cx="731700" cy="184800"/>
          </a:xfrm>
          <a:prstGeom prst="rect">
            <a:avLst/>
          </a:prstGeom>
        </p:spPr>
        <p:txBody>
          <a:bodyPr anchorCtr="0" anchor="t" bIns="0" lIns="0" spcFirstLastPara="1" rIns="0" wrap="square" tIns="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254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g15fdf54ebed_0_17"/>
          <p:cNvSpPr txBox="1"/>
          <p:nvPr>
            <p:ph type="title"/>
          </p:nvPr>
        </p:nvSpPr>
        <p:spPr>
          <a:xfrm>
            <a:off x="1738400" y="798100"/>
            <a:ext cx="9374100" cy="13323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 name="Google Shape;24;g15fdf54ebed_0_17"/>
          <p:cNvSpPr txBox="1"/>
          <p:nvPr>
            <p:ph idx="1" type="body"/>
          </p:nvPr>
        </p:nvSpPr>
        <p:spPr>
          <a:xfrm>
            <a:off x="1333500" y="1843600"/>
            <a:ext cx="9374100" cy="33888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100"/>
              <a:buFont typeface="Calibri"/>
              <a:buNone/>
              <a:defRPr sz="2100">
                <a:latin typeface="Calibri"/>
                <a:ea typeface="Calibri"/>
                <a:cs typeface="Calibri"/>
                <a:sym typeface="Calibri"/>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25" name="Google Shape;25;g15fdf54ebed_0_17"/>
          <p:cNvSpPr txBox="1"/>
          <p:nvPr>
            <p:ph idx="12" type="sldNum"/>
          </p:nvPr>
        </p:nvSpPr>
        <p:spPr>
          <a:xfrm>
            <a:off x="11268061" y="6315968"/>
            <a:ext cx="731700" cy="524700"/>
          </a:xfrm>
          <a:prstGeom prst="rect">
            <a:avLst/>
          </a:prstGeom>
          <a:noFill/>
          <a:ln>
            <a:noFill/>
          </a:ln>
        </p:spPr>
        <p:txBody>
          <a:bodyPr anchorCtr="0" anchor="t" bIns="0" lIns="0" spcFirstLastPara="1" rIns="0" wrap="square" tIns="0">
            <a:noAutofit/>
          </a:bodyPr>
          <a:lstStyle>
            <a:lvl1pPr indent="0" lvl="0"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1pPr>
            <a:lvl2pPr indent="0" lvl="1"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2pPr>
            <a:lvl3pPr indent="0" lvl="2"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3pPr>
            <a:lvl4pPr indent="0" lvl="3"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4pPr>
            <a:lvl5pPr indent="0" lvl="4"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5pPr>
            <a:lvl6pPr indent="0" lvl="5"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6pPr>
            <a:lvl7pPr indent="0" lvl="6"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7pPr>
            <a:lvl8pPr indent="0" lvl="7"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8pPr>
            <a:lvl9pPr indent="0" lvl="8"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9pPr>
          </a:lstStyle>
          <a:p>
            <a:pPr indent="0" lvl="0" marL="25400" rtl="0" algn="l">
              <a:spcBef>
                <a:spcPts val="0"/>
              </a:spcBef>
              <a:spcAft>
                <a:spcPts val="0"/>
              </a:spcAft>
              <a:buNone/>
            </a:pPr>
            <a:fld id="{00000000-1234-1234-1234-123412341234}" type="slidenum">
              <a:rPr lang="en-US"/>
              <a:t>‹#›</a:t>
            </a:fld>
            <a:endParaRPr/>
          </a:p>
        </p:txBody>
      </p:sp>
      <p:pic>
        <p:nvPicPr>
          <p:cNvPr id="26" name="Google Shape;26;g15fdf54ebed_0_17"/>
          <p:cNvPicPr preferRelativeResize="0"/>
          <p:nvPr/>
        </p:nvPicPr>
        <p:blipFill rotWithShape="1">
          <a:blip r:embed="rId2">
            <a:alphaModFix/>
          </a:blip>
          <a:srcRect b="0" l="26336" r="27100" t="0"/>
          <a:stretch/>
        </p:blipFill>
        <p:spPr>
          <a:xfrm>
            <a:off x="0" y="0"/>
            <a:ext cx="570967" cy="1226167"/>
          </a:xfrm>
          <a:prstGeom prst="rect">
            <a:avLst/>
          </a:prstGeom>
          <a:noFill/>
          <a:ln>
            <a:noFill/>
          </a:ln>
        </p:spPr>
      </p:pic>
      <p:pic>
        <p:nvPicPr>
          <p:cNvPr id="27" name="Google Shape;27;g15fdf54ebed_0_17"/>
          <p:cNvPicPr preferRelativeResize="0"/>
          <p:nvPr/>
        </p:nvPicPr>
        <p:blipFill rotWithShape="1">
          <a:blip r:embed="rId3">
            <a:alphaModFix/>
          </a:blip>
          <a:srcRect b="0" l="0" r="0" t="0"/>
          <a:stretch/>
        </p:blipFill>
        <p:spPr>
          <a:xfrm>
            <a:off x="10989453" y="-17"/>
            <a:ext cx="901910" cy="9993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27" name="Shape 127"/>
        <p:cNvGrpSpPr/>
        <p:nvPr/>
      </p:nvGrpSpPr>
      <p:grpSpPr>
        <a:xfrm>
          <a:off x="0" y="0"/>
          <a:ext cx="0" cy="0"/>
          <a:chOff x="0" y="0"/>
          <a:chExt cx="0" cy="0"/>
        </a:xfrm>
      </p:grpSpPr>
      <p:sp>
        <p:nvSpPr>
          <p:cNvPr id="128" name="Google Shape;128;g15fdf54ebed_0_122"/>
          <p:cNvSpPr txBox="1"/>
          <p:nvPr>
            <p:ph type="title"/>
          </p:nvPr>
        </p:nvSpPr>
        <p:spPr>
          <a:xfrm>
            <a:off x="963084" y="4406900"/>
            <a:ext cx="103632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9" name="Google Shape;129;g15fdf54ebed_0_122"/>
          <p:cNvSpPr txBox="1"/>
          <p:nvPr>
            <p:ph idx="1" type="body"/>
          </p:nvPr>
        </p:nvSpPr>
        <p:spPr>
          <a:xfrm>
            <a:off x="963084" y="2906713"/>
            <a:ext cx="103632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30" name="Google Shape;130;g15fdf54ebed_0_122"/>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1" name="Google Shape;131;g15fdf54ebed_0_122"/>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2" name="Google Shape;132;g15fdf54ebed_0_122"/>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1" type="twoObj">
  <p:cSld name="TWO_OBJECTS">
    <p:spTree>
      <p:nvGrpSpPr>
        <p:cNvPr id="133" name="Shape 133"/>
        <p:cNvGrpSpPr/>
        <p:nvPr/>
      </p:nvGrpSpPr>
      <p:grpSpPr>
        <a:xfrm>
          <a:off x="0" y="0"/>
          <a:ext cx="0" cy="0"/>
          <a:chOff x="0" y="0"/>
          <a:chExt cx="0" cy="0"/>
        </a:xfrm>
      </p:grpSpPr>
      <p:sp>
        <p:nvSpPr>
          <p:cNvPr id="134" name="Google Shape;134;g15fdf54ebed_0_12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g15fdf54ebed_0_128"/>
          <p:cNvSpPr txBox="1"/>
          <p:nvPr>
            <p:ph idx="1" type="body"/>
          </p:nvPr>
        </p:nvSpPr>
        <p:spPr>
          <a:xfrm>
            <a:off x="609600" y="1600200"/>
            <a:ext cx="53847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36" name="Google Shape;136;g15fdf54ebed_0_128"/>
          <p:cNvSpPr txBox="1"/>
          <p:nvPr>
            <p:ph idx="2" type="body"/>
          </p:nvPr>
        </p:nvSpPr>
        <p:spPr>
          <a:xfrm>
            <a:off x="6197600" y="1600200"/>
            <a:ext cx="53847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37" name="Google Shape;137;g15fdf54ebed_0_128"/>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8" name="Google Shape;138;g15fdf54ebed_0_128"/>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9" name="Google Shape;139;g15fdf54ebed_0_128"/>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9">
  <p:cSld name="OBJECT_9">
    <p:spTree>
      <p:nvGrpSpPr>
        <p:cNvPr id="140" name="Shape 140"/>
        <p:cNvGrpSpPr/>
        <p:nvPr/>
      </p:nvGrpSpPr>
      <p:grpSpPr>
        <a:xfrm>
          <a:off x="0" y="0"/>
          <a:ext cx="0" cy="0"/>
          <a:chOff x="0" y="0"/>
          <a:chExt cx="0" cy="0"/>
        </a:xfrm>
      </p:grpSpPr>
      <p:sp>
        <p:nvSpPr>
          <p:cNvPr id="141" name="Google Shape;141;g167473b198b_0_10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2" name="Google Shape;142;g167473b198b_0_105"/>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rmAutofit/>
          </a:bodyPr>
          <a:lstStyle>
            <a:lvl1pPr indent="-228600" lvl="0" marL="457200" rtl="0" algn="l">
              <a:spcBef>
                <a:spcPts val="360"/>
              </a:spcBef>
              <a:spcAft>
                <a:spcPts val="0"/>
              </a:spcAft>
              <a:buClr>
                <a:schemeClr val="dk1"/>
              </a:buClr>
              <a:buSzPts val="1800"/>
              <a:buNone/>
              <a:defRPr/>
            </a:lvl1pPr>
            <a:lvl2pPr indent="-228600" lvl="1" marL="914400" rtl="0" algn="l">
              <a:spcBef>
                <a:spcPts val="360"/>
              </a:spcBef>
              <a:spcAft>
                <a:spcPts val="0"/>
              </a:spcAft>
              <a:buClr>
                <a:schemeClr val="dk1"/>
              </a:buClr>
              <a:buSzPts val="1800"/>
              <a:buNone/>
              <a:defRPr/>
            </a:lvl2pPr>
            <a:lvl3pPr indent="-228600" lvl="2" marL="1371600" rtl="0" algn="l">
              <a:spcBef>
                <a:spcPts val="360"/>
              </a:spcBef>
              <a:spcAft>
                <a:spcPts val="0"/>
              </a:spcAft>
              <a:buClr>
                <a:schemeClr val="dk1"/>
              </a:buClr>
              <a:buSzPts val="1800"/>
              <a:buNone/>
              <a:defRPr/>
            </a:lvl3pPr>
            <a:lvl4pPr indent="-228600" lvl="3" marL="1828800" rtl="0" algn="l">
              <a:spcBef>
                <a:spcPts val="360"/>
              </a:spcBef>
              <a:spcAft>
                <a:spcPts val="0"/>
              </a:spcAft>
              <a:buClr>
                <a:schemeClr val="dk1"/>
              </a:buClr>
              <a:buSzPts val="1800"/>
              <a:buNone/>
              <a:defRPr/>
            </a:lvl4pPr>
            <a:lvl5pPr indent="-228600" lvl="4" marL="2286000" rtl="0" algn="l">
              <a:spcBef>
                <a:spcPts val="360"/>
              </a:spcBef>
              <a:spcAft>
                <a:spcPts val="0"/>
              </a:spcAft>
              <a:buClr>
                <a:schemeClr val="dk1"/>
              </a:buClr>
              <a:buSzPts val="1800"/>
              <a:buNone/>
              <a:defRPr/>
            </a:lvl5pPr>
            <a:lvl6pPr indent="-228600" lvl="5" marL="2743200" rtl="0" algn="l">
              <a:spcBef>
                <a:spcPts val="360"/>
              </a:spcBef>
              <a:spcAft>
                <a:spcPts val="0"/>
              </a:spcAft>
              <a:buClr>
                <a:schemeClr val="dk1"/>
              </a:buClr>
              <a:buSzPts val="1800"/>
              <a:buNone/>
              <a:defRPr/>
            </a:lvl6pPr>
            <a:lvl7pPr indent="-228600" lvl="6" marL="3200400" rtl="0" algn="l">
              <a:spcBef>
                <a:spcPts val="360"/>
              </a:spcBef>
              <a:spcAft>
                <a:spcPts val="0"/>
              </a:spcAft>
              <a:buClr>
                <a:schemeClr val="dk1"/>
              </a:buClr>
              <a:buSzPts val="1800"/>
              <a:buNone/>
              <a:defRPr/>
            </a:lvl7pPr>
            <a:lvl8pPr indent="-228600" lvl="7" marL="3657600" rtl="0" algn="l">
              <a:spcBef>
                <a:spcPts val="360"/>
              </a:spcBef>
              <a:spcAft>
                <a:spcPts val="0"/>
              </a:spcAft>
              <a:buClr>
                <a:schemeClr val="dk1"/>
              </a:buClr>
              <a:buSzPts val="1800"/>
              <a:buNone/>
              <a:defRPr/>
            </a:lvl8pPr>
            <a:lvl9pPr indent="-228600" lvl="8" marL="4114800" rtl="0" algn="l">
              <a:spcBef>
                <a:spcPts val="360"/>
              </a:spcBef>
              <a:spcAft>
                <a:spcPts val="0"/>
              </a:spcAft>
              <a:buClr>
                <a:schemeClr val="dk1"/>
              </a:buClr>
              <a:buSzPts val="1800"/>
              <a:buNone/>
              <a:defRPr/>
            </a:lvl9pPr>
          </a:lstStyle>
          <a:p/>
        </p:txBody>
      </p:sp>
      <p:sp>
        <p:nvSpPr>
          <p:cNvPr id="143" name="Google Shape;143;g167473b198b_0_105"/>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4" name="Google Shape;144;g167473b198b_0_105"/>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sp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5" name="Google Shape;145;g167473b198b_0_105"/>
          <p:cNvSpPr txBox="1"/>
          <p:nvPr>
            <p:ph idx="12" type="sldNum"/>
          </p:nvPr>
        </p:nvSpPr>
        <p:spPr>
          <a:xfrm>
            <a:off x="8737600" y="6356350"/>
            <a:ext cx="2844900" cy="276900"/>
          </a:xfrm>
          <a:prstGeom prst="rect">
            <a:avLst/>
          </a:prstGeom>
          <a:noFill/>
          <a:ln>
            <a:noFill/>
          </a:ln>
        </p:spPr>
        <p:txBody>
          <a:bodyPr anchorCtr="0" anchor="ctr" bIns="45700" lIns="91425" spcFirstLastPara="1" rIns="91425" wrap="square" tIns="45700">
            <a:sp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28" name="Shape 28"/>
        <p:cNvGrpSpPr/>
        <p:nvPr/>
      </p:nvGrpSpPr>
      <p:grpSpPr>
        <a:xfrm>
          <a:off x="0" y="0"/>
          <a:ext cx="0" cy="0"/>
          <a:chOff x="0" y="0"/>
          <a:chExt cx="0" cy="0"/>
        </a:xfrm>
      </p:grpSpPr>
      <p:sp>
        <p:nvSpPr>
          <p:cNvPr id="29" name="Google Shape;29;g15fdf54ebed_0_2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 name="Google Shape;30;g15fdf54ebed_0_23"/>
          <p:cNvSpPr/>
          <p:nvPr/>
        </p:nvSpPr>
        <p:spPr>
          <a:xfrm>
            <a:off x="0" y="223"/>
            <a:ext cx="12192000" cy="1028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 name="Google Shape;31;g15fdf54ebed_0_23"/>
          <p:cNvSpPr/>
          <p:nvPr/>
        </p:nvSpPr>
        <p:spPr>
          <a:xfrm>
            <a:off x="5868476" y="0"/>
            <a:ext cx="6323700" cy="600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 name="Google Shape;32;g15fdf54ebed_0_23"/>
          <p:cNvSpPr/>
          <p:nvPr/>
        </p:nvSpPr>
        <p:spPr>
          <a:xfrm>
            <a:off x="0" y="0"/>
            <a:ext cx="12117600" cy="10206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 name="Google Shape;33;g15fdf54ebed_0_23"/>
          <p:cNvSpPr/>
          <p:nvPr/>
        </p:nvSpPr>
        <p:spPr>
          <a:xfrm>
            <a:off x="-1104" y="52323"/>
            <a:ext cx="12194100" cy="9018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 name="Google Shape;34;g15fdf54ebed_0_23"/>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5" name="Google Shape;35;g15fdf54ebed_0_23"/>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6" name="Google Shape;36;g15fdf54ebed_0_23"/>
          <p:cNvSpPr txBox="1"/>
          <p:nvPr>
            <p:ph idx="12" type="sldNum"/>
          </p:nvPr>
        </p:nvSpPr>
        <p:spPr>
          <a:xfrm>
            <a:off x="11343301" y="6556200"/>
            <a:ext cx="278400" cy="184800"/>
          </a:xfrm>
          <a:prstGeom prst="rect">
            <a:avLst/>
          </a:prstGeom>
          <a:noFill/>
          <a:ln>
            <a:noFill/>
          </a:ln>
        </p:spPr>
        <p:txBody>
          <a:bodyPr anchorCtr="0" anchor="t" bIns="0" lIns="0" spcFirstLastPara="1" rIns="0" wrap="square" tIns="0">
            <a:spAutoFit/>
          </a:bodyPr>
          <a:lstStyle>
            <a:lvl1pPr indent="0" lvl="0"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1pPr>
            <a:lvl2pPr indent="0" lvl="1"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2pPr>
            <a:lvl3pPr indent="0" lvl="2"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3pPr>
            <a:lvl4pPr indent="0" lvl="3"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4pPr>
            <a:lvl5pPr indent="0" lvl="4"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5pPr>
            <a:lvl6pPr indent="0" lvl="5"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6pPr>
            <a:lvl7pPr indent="0" lvl="6"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7pPr>
            <a:lvl8pPr indent="0" lvl="7"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8pPr>
            <a:lvl9pPr indent="0" lvl="8"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9pPr>
          </a:lstStyle>
          <a:p>
            <a:pPr indent="0" lvl="0" marL="254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7" name="Shape 37"/>
        <p:cNvGrpSpPr/>
        <p:nvPr/>
      </p:nvGrpSpPr>
      <p:grpSpPr>
        <a:xfrm>
          <a:off x="0" y="0"/>
          <a:ext cx="0" cy="0"/>
          <a:chOff x="0" y="0"/>
          <a:chExt cx="0" cy="0"/>
        </a:xfrm>
      </p:grpSpPr>
      <p:sp>
        <p:nvSpPr>
          <p:cNvPr id="38" name="Google Shape;38;g15fdf54ebed_0_32"/>
          <p:cNvSpPr txBox="1"/>
          <p:nvPr>
            <p:ph type="title"/>
          </p:nvPr>
        </p:nvSpPr>
        <p:spPr>
          <a:xfrm>
            <a:off x="4272788" y="609346"/>
            <a:ext cx="3646500" cy="6351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b="1" i="0" sz="4000">
                <a:solidFill>
                  <a:srgbClr val="009DD9"/>
                </a:solidFill>
                <a:latin typeface="Book Antiqua"/>
                <a:ea typeface="Book Antiqua"/>
                <a:cs typeface="Book Antiqua"/>
                <a:sym typeface="Book Antiqua"/>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 name="Google Shape;39;g15fdf54ebed_0_32"/>
          <p:cNvSpPr txBox="1"/>
          <p:nvPr>
            <p:ph idx="1" type="body"/>
          </p:nvPr>
        </p:nvSpPr>
        <p:spPr>
          <a:xfrm>
            <a:off x="814492" y="1616011"/>
            <a:ext cx="10563300" cy="41973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0"/>
              </a:spcBef>
              <a:spcAft>
                <a:spcPts val="0"/>
              </a:spcAft>
              <a:buSzPts val="1400"/>
              <a:buNone/>
              <a:defRPr b="1" i="0" sz="2400">
                <a:solidFill>
                  <a:schemeClr val="dk1"/>
                </a:solidFill>
                <a:latin typeface="Constantia"/>
                <a:ea typeface="Constantia"/>
                <a:cs typeface="Constantia"/>
                <a:sym typeface="Constantia"/>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40" name="Google Shape;40;g15fdf54ebed_0_32"/>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1" name="Google Shape;41;g15fdf54ebed_0_3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2" name="Google Shape;42;g15fdf54ebed_0_32"/>
          <p:cNvSpPr txBox="1"/>
          <p:nvPr>
            <p:ph idx="12" type="sldNum"/>
          </p:nvPr>
        </p:nvSpPr>
        <p:spPr>
          <a:xfrm>
            <a:off x="11343301" y="6556200"/>
            <a:ext cx="278400" cy="184800"/>
          </a:xfrm>
          <a:prstGeom prst="rect">
            <a:avLst/>
          </a:prstGeom>
          <a:noFill/>
          <a:ln>
            <a:noFill/>
          </a:ln>
        </p:spPr>
        <p:txBody>
          <a:bodyPr anchorCtr="0" anchor="t" bIns="0" lIns="0" spcFirstLastPara="1" rIns="0" wrap="square" tIns="0">
            <a:spAutoFit/>
          </a:bodyPr>
          <a:lstStyle>
            <a:lvl1pPr indent="0" lvl="0"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1pPr>
            <a:lvl2pPr indent="0" lvl="1"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2pPr>
            <a:lvl3pPr indent="0" lvl="2"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3pPr>
            <a:lvl4pPr indent="0" lvl="3"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4pPr>
            <a:lvl5pPr indent="0" lvl="4"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5pPr>
            <a:lvl6pPr indent="0" lvl="5"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6pPr>
            <a:lvl7pPr indent="0" lvl="6"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7pPr>
            <a:lvl8pPr indent="0" lvl="7"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8pPr>
            <a:lvl9pPr indent="0" lvl="8"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9pPr>
          </a:lstStyle>
          <a:p>
            <a:pPr indent="0" lvl="0" marL="254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3" name="Shape 43"/>
        <p:cNvGrpSpPr/>
        <p:nvPr/>
      </p:nvGrpSpPr>
      <p:grpSpPr>
        <a:xfrm>
          <a:off x="0" y="0"/>
          <a:ext cx="0" cy="0"/>
          <a:chOff x="0" y="0"/>
          <a:chExt cx="0" cy="0"/>
        </a:xfrm>
      </p:grpSpPr>
      <p:sp>
        <p:nvSpPr>
          <p:cNvPr id="44" name="Google Shape;44;g15fdf54ebed_0_38"/>
          <p:cNvSpPr txBox="1"/>
          <p:nvPr>
            <p:ph type="title"/>
          </p:nvPr>
        </p:nvSpPr>
        <p:spPr>
          <a:xfrm>
            <a:off x="4272788" y="609346"/>
            <a:ext cx="3646500" cy="6351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b="1" i="0" sz="4000">
                <a:solidFill>
                  <a:srgbClr val="009DD9"/>
                </a:solidFill>
                <a:latin typeface="Book Antiqua"/>
                <a:ea typeface="Book Antiqua"/>
                <a:cs typeface="Book Antiqua"/>
                <a:sym typeface="Book Antiqua"/>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5" name="Google Shape;45;g15fdf54ebed_0_38"/>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6" name="Google Shape;46;g15fdf54ebed_0_38"/>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7" name="Google Shape;47;g15fdf54ebed_0_38"/>
          <p:cNvSpPr txBox="1"/>
          <p:nvPr>
            <p:ph idx="12" type="sldNum"/>
          </p:nvPr>
        </p:nvSpPr>
        <p:spPr>
          <a:xfrm>
            <a:off x="11343301" y="6556200"/>
            <a:ext cx="278400" cy="184800"/>
          </a:xfrm>
          <a:prstGeom prst="rect">
            <a:avLst/>
          </a:prstGeom>
          <a:noFill/>
          <a:ln>
            <a:noFill/>
          </a:ln>
        </p:spPr>
        <p:txBody>
          <a:bodyPr anchorCtr="0" anchor="t" bIns="0" lIns="0" spcFirstLastPara="1" rIns="0" wrap="square" tIns="0">
            <a:spAutoFit/>
          </a:bodyPr>
          <a:lstStyle>
            <a:lvl1pPr indent="0" lvl="0"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1pPr>
            <a:lvl2pPr indent="0" lvl="1"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2pPr>
            <a:lvl3pPr indent="0" lvl="2"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3pPr>
            <a:lvl4pPr indent="0" lvl="3"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4pPr>
            <a:lvl5pPr indent="0" lvl="4"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5pPr>
            <a:lvl6pPr indent="0" lvl="5"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6pPr>
            <a:lvl7pPr indent="0" lvl="6"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7pPr>
            <a:lvl8pPr indent="0" lvl="7"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8pPr>
            <a:lvl9pPr indent="0" lvl="8"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9pPr>
          </a:lstStyle>
          <a:p>
            <a:pPr indent="0" lvl="0" marL="254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8" name="Shape 48"/>
        <p:cNvGrpSpPr/>
        <p:nvPr/>
      </p:nvGrpSpPr>
      <p:grpSpPr>
        <a:xfrm>
          <a:off x="0" y="0"/>
          <a:ext cx="0" cy="0"/>
          <a:chOff x="0" y="0"/>
          <a:chExt cx="0" cy="0"/>
        </a:xfrm>
      </p:grpSpPr>
      <p:sp>
        <p:nvSpPr>
          <p:cNvPr id="49" name="Google Shape;49;g15fdf54ebed_0_43"/>
          <p:cNvSpPr txBox="1"/>
          <p:nvPr>
            <p:ph type="title"/>
          </p:nvPr>
        </p:nvSpPr>
        <p:spPr>
          <a:xfrm>
            <a:off x="4272788" y="609346"/>
            <a:ext cx="3646500" cy="6351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b="1" i="0" sz="4000">
                <a:solidFill>
                  <a:srgbClr val="009DD9"/>
                </a:solidFill>
                <a:latin typeface="Book Antiqua"/>
                <a:ea typeface="Book Antiqua"/>
                <a:cs typeface="Book Antiqua"/>
                <a:sym typeface="Book Antiqua"/>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0" name="Google Shape;50;g15fdf54ebed_0_43"/>
          <p:cNvSpPr txBox="1"/>
          <p:nvPr>
            <p:ph idx="1" type="body"/>
          </p:nvPr>
        </p:nvSpPr>
        <p:spPr>
          <a:xfrm>
            <a:off x="609600" y="1577340"/>
            <a:ext cx="5303700" cy="45264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51" name="Google Shape;51;g15fdf54ebed_0_43"/>
          <p:cNvSpPr txBox="1"/>
          <p:nvPr>
            <p:ph idx="2" type="body"/>
          </p:nvPr>
        </p:nvSpPr>
        <p:spPr>
          <a:xfrm>
            <a:off x="6278880" y="1577340"/>
            <a:ext cx="5303700" cy="45264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52" name="Google Shape;52;g15fdf54ebed_0_43"/>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3" name="Google Shape;53;g15fdf54ebed_0_43"/>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4" name="Google Shape;54;g15fdf54ebed_0_43"/>
          <p:cNvSpPr txBox="1"/>
          <p:nvPr>
            <p:ph idx="12" type="sldNum"/>
          </p:nvPr>
        </p:nvSpPr>
        <p:spPr>
          <a:xfrm>
            <a:off x="11343301" y="6556200"/>
            <a:ext cx="278400" cy="184800"/>
          </a:xfrm>
          <a:prstGeom prst="rect">
            <a:avLst/>
          </a:prstGeom>
          <a:noFill/>
          <a:ln>
            <a:noFill/>
          </a:ln>
        </p:spPr>
        <p:txBody>
          <a:bodyPr anchorCtr="0" anchor="t" bIns="0" lIns="0" spcFirstLastPara="1" rIns="0" wrap="square" tIns="0">
            <a:spAutoFit/>
          </a:bodyPr>
          <a:lstStyle>
            <a:lvl1pPr indent="0" lvl="0"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1pPr>
            <a:lvl2pPr indent="0" lvl="1"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2pPr>
            <a:lvl3pPr indent="0" lvl="2"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3pPr>
            <a:lvl4pPr indent="0" lvl="3"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4pPr>
            <a:lvl5pPr indent="0" lvl="4"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5pPr>
            <a:lvl6pPr indent="0" lvl="5"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6pPr>
            <a:lvl7pPr indent="0" lvl="6"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7pPr>
            <a:lvl8pPr indent="0" lvl="7"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8pPr>
            <a:lvl9pPr indent="0" lvl="8"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9pPr>
          </a:lstStyle>
          <a:p>
            <a:pPr indent="0" lvl="0" marL="254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OBJECT_1">
    <p:spTree>
      <p:nvGrpSpPr>
        <p:cNvPr id="55" name="Shape 55"/>
        <p:cNvGrpSpPr/>
        <p:nvPr/>
      </p:nvGrpSpPr>
      <p:grpSpPr>
        <a:xfrm>
          <a:off x="0" y="0"/>
          <a:ext cx="0" cy="0"/>
          <a:chOff x="0" y="0"/>
          <a:chExt cx="0" cy="0"/>
        </a:xfrm>
      </p:grpSpPr>
      <p:sp>
        <p:nvSpPr>
          <p:cNvPr id="56" name="Google Shape;56;g15fdf54ebed_0_50"/>
          <p:cNvSpPr txBox="1"/>
          <p:nvPr>
            <p:ph type="title"/>
          </p:nvPr>
        </p:nvSpPr>
        <p:spPr>
          <a:xfrm>
            <a:off x="1084411" y="98484"/>
            <a:ext cx="8035500" cy="6027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2800">
                <a:solidFill>
                  <a:srgbClr val="424242"/>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 name="Google Shape;57;g15fdf54ebed_0_50"/>
          <p:cNvSpPr txBox="1"/>
          <p:nvPr>
            <p:ph idx="1" type="body"/>
          </p:nvPr>
        </p:nvSpPr>
        <p:spPr>
          <a:xfrm>
            <a:off x="1305017" y="1620933"/>
            <a:ext cx="9582000" cy="3962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b="0" i="0" sz="2000">
                <a:solidFill>
                  <a:srgbClr val="424242"/>
                </a:solidFill>
                <a:latin typeface="Arial Black"/>
                <a:ea typeface="Arial Black"/>
                <a:cs typeface="Arial Black"/>
                <a:sym typeface="Arial Black"/>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58" name="Google Shape;58;g15fdf54ebed_0_50"/>
          <p:cNvSpPr txBox="1"/>
          <p:nvPr>
            <p:ph idx="11" type="ftr"/>
          </p:nvPr>
        </p:nvSpPr>
        <p:spPr>
          <a:xfrm>
            <a:off x="2793323" y="6392224"/>
            <a:ext cx="6860400" cy="358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1400">
                <a:solidFill>
                  <a:srgbClr val="424242"/>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g15fdf54ebed_0_50"/>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g15fdf54ebed_0_50"/>
          <p:cNvSpPr txBox="1"/>
          <p:nvPr>
            <p:ph idx="12" type="sldNum"/>
          </p:nvPr>
        </p:nvSpPr>
        <p:spPr>
          <a:xfrm>
            <a:off x="11674177" y="6473577"/>
            <a:ext cx="256500" cy="1386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900" u="none" cap="none" strike="noStrike">
                <a:solidFill>
                  <a:srgbClr val="424242"/>
                </a:solidFill>
                <a:latin typeface="Arial"/>
                <a:ea typeface="Arial"/>
                <a:cs typeface="Arial"/>
                <a:sym typeface="Arial"/>
              </a:defRPr>
            </a:lvl1pPr>
            <a:lvl2pPr indent="0" lvl="1" marL="38100" marR="0" rtl="0" algn="l">
              <a:lnSpc>
                <a:spcPct val="100000"/>
              </a:lnSpc>
              <a:spcBef>
                <a:spcPts val="0"/>
              </a:spcBef>
              <a:buNone/>
              <a:defRPr b="0" i="0" sz="900" u="none" cap="none" strike="noStrike">
                <a:solidFill>
                  <a:srgbClr val="424242"/>
                </a:solidFill>
                <a:latin typeface="Arial"/>
                <a:ea typeface="Arial"/>
                <a:cs typeface="Arial"/>
                <a:sym typeface="Arial"/>
              </a:defRPr>
            </a:lvl2pPr>
            <a:lvl3pPr indent="0" lvl="2" marL="38100" marR="0" rtl="0" algn="l">
              <a:lnSpc>
                <a:spcPct val="100000"/>
              </a:lnSpc>
              <a:spcBef>
                <a:spcPts val="0"/>
              </a:spcBef>
              <a:buNone/>
              <a:defRPr b="0" i="0" sz="900" u="none" cap="none" strike="noStrike">
                <a:solidFill>
                  <a:srgbClr val="424242"/>
                </a:solidFill>
                <a:latin typeface="Arial"/>
                <a:ea typeface="Arial"/>
                <a:cs typeface="Arial"/>
                <a:sym typeface="Arial"/>
              </a:defRPr>
            </a:lvl3pPr>
            <a:lvl4pPr indent="0" lvl="3" marL="38100" marR="0" rtl="0" algn="l">
              <a:lnSpc>
                <a:spcPct val="100000"/>
              </a:lnSpc>
              <a:spcBef>
                <a:spcPts val="0"/>
              </a:spcBef>
              <a:buNone/>
              <a:defRPr b="0" i="0" sz="900" u="none" cap="none" strike="noStrike">
                <a:solidFill>
                  <a:srgbClr val="424242"/>
                </a:solidFill>
                <a:latin typeface="Arial"/>
                <a:ea typeface="Arial"/>
                <a:cs typeface="Arial"/>
                <a:sym typeface="Arial"/>
              </a:defRPr>
            </a:lvl4pPr>
            <a:lvl5pPr indent="0" lvl="4" marL="38100" marR="0" rtl="0" algn="l">
              <a:lnSpc>
                <a:spcPct val="100000"/>
              </a:lnSpc>
              <a:spcBef>
                <a:spcPts val="0"/>
              </a:spcBef>
              <a:buNone/>
              <a:defRPr b="0" i="0" sz="900" u="none" cap="none" strike="noStrike">
                <a:solidFill>
                  <a:srgbClr val="424242"/>
                </a:solidFill>
                <a:latin typeface="Arial"/>
                <a:ea typeface="Arial"/>
                <a:cs typeface="Arial"/>
                <a:sym typeface="Arial"/>
              </a:defRPr>
            </a:lvl5pPr>
            <a:lvl6pPr indent="0" lvl="5" marL="38100" marR="0" rtl="0" algn="l">
              <a:lnSpc>
                <a:spcPct val="100000"/>
              </a:lnSpc>
              <a:spcBef>
                <a:spcPts val="0"/>
              </a:spcBef>
              <a:buNone/>
              <a:defRPr b="0" i="0" sz="900" u="none" cap="none" strike="noStrike">
                <a:solidFill>
                  <a:srgbClr val="424242"/>
                </a:solidFill>
                <a:latin typeface="Arial"/>
                <a:ea typeface="Arial"/>
                <a:cs typeface="Arial"/>
                <a:sym typeface="Arial"/>
              </a:defRPr>
            </a:lvl6pPr>
            <a:lvl7pPr indent="0" lvl="6" marL="38100" marR="0" rtl="0" algn="l">
              <a:lnSpc>
                <a:spcPct val="100000"/>
              </a:lnSpc>
              <a:spcBef>
                <a:spcPts val="0"/>
              </a:spcBef>
              <a:buNone/>
              <a:defRPr b="0" i="0" sz="900" u="none" cap="none" strike="noStrike">
                <a:solidFill>
                  <a:srgbClr val="424242"/>
                </a:solidFill>
                <a:latin typeface="Arial"/>
                <a:ea typeface="Arial"/>
                <a:cs typeface="Arial"/>
                <a:sym typeface="Arial"/>
              </a:defRPr>
            </a:lvl7pPr>
            <a:lvl8pPr indent="0" lvl="7" marL="38100" marR="0" rtl="0" algn="l">
              <a:lnSpc>
                <a:spcPct val="100000"/>
              </a:lnSpc>
              <a:spcBef>
                <a:spcPts val="0"/>
              </a:spcBef>
              <a:buNone/>
              <a:defRPr b="0" i="0" sz="900" u="none" cap="none" strike="noStrike">
                <a:solidFill>
                  <a:srgbClr val="424242"/>
                </a:solidFill>
                <a:latin typeface="Arial"/>
                <a:ea typeface="Arial"/>
                <a:cs typeface="Arial"/>
                <a:sym typeface="Arial"/>
              </a:defRPr>
            </a:lvl8pPr>
            <a:lvl9pPr indent="0" lvl="8" marL="38100" marR="0" rtl="0" algn="l">
              <a:lnSpc>
                <a:spcPct val="100000"/>
              </a:lnSpc>
              <a:spcBef>
                <a:spcPts val="0"/>
              </a:spcBef>
              <a:buNone/>
              <a:defRPr b="0" i="0" sz="900" u="none" cap="none" strike="noStrike">
                <a:solidFill>
                  <a:srgbClr val="424242"/>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sz="1200">
              <a:solidFill>
                <a:srgbClr val="045C75"/>
              </a:solidFill>
              <a:latin typeface="Constantia"/>
              <a:ea typeface="Constantia"/>
              <a:cs typeface="Constantia"/>
              <a:sym typeface="Constant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type="blank">
  <p:cSld name="BLANK">
    <p:spTree>
      <p:nvGrpSpPr>
        <p:cNvPr id="61" name="Shape 61"/>
        <p:cNvGrpSpPr/>
        <p:nvPr/>
      </p:nvGrpSpPr>
      <p:grpSpPr>
        <a:xfrm>
          <a:off x="0" y="0"/>
          <a:ext cx="0" cy="0"/>
          <a:chOff x="0" y="0"/>
          <a:chExt cx="0" cy="0"/>
        </a:xfrm>
      </p:grpSpPr>
      <p:sp>
        <p:nvSpPr>
          <p:cNvPr id="62" name="Google Shape;62;g15fdf54ebed_0_56"/>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3" name="Google Shape;63;g15fdf54ebed_0_56"/>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g15fdf54ebed_0_56"/>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OBJECT_2">
    <p:spTree>
      <p:nvGrpSpPr>
        <p:cNvPr id="65" name="Shape 65"/>
        <p:cNvGrpSpPr/>
        <p:nvPr/>
      </p:nvGrpSpPr>
      <p:grpSpPr>
        <a:xfrm>
          <a:off x="0" y="0"/>
          <a:ext cx="0" cy="0"/>
          <a:chOff x="0" y="0"/>
          <a:chExt cx="0" cy="0"/>
        </a:xfrm>
      </p:grpSpPr>
      <p:sp>
        <p:nvSpPr>
          <p:cNvPr id="66" name="Google Shape;66;g15fdf54ebed_0_6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g15fdf54ebed_0_60"/>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68" name="Google Shape;68;g15fdf54ebed_0_60"/>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9" name="Google Shape;69;g15fdf54ebed_0_60"/>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0" name="Google Shape;70;g15fdf54ebed_0_60"/>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3.xml"/><Relationship Id="rId22" Type="http://schemas.openxmlformats.org/officeDocument/2006/relationships/slideLayout" Target="../slideLayouts/slideLayout15.xml"/><Relationship Id="rId21" Type="http://schemas.openxmlformats.org/officeDocument/2006/relationships/slideLayout" Target="../slideLayouts/slideLayout14.xml"/><Relationship Id="rId24" Type="http://schemas.openxmlformats.org/officeDocument/2006/relationships/slideLayout" Target="../slideLayouts/slideLayout17.xml"/><Relationship Id="rId23" Type="http://schemas.openxmlformats.org/officeDocument/2006/relationships/slideLayout" Target="../slideLayouts/slideLayout16.xml"/><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 Id="rId9" Type="http://schemas.openxmlformats.org/officeDocument/2006/relationships/slideLayout" Target="../slideLayouts/slideLayout2.xml"/><Relationship Id="rId26" Type="http://schemas.openxmlformats.org/officeDocument/2006/relationships/slideLayout" Target="../slideLayouts/slideLayout19.xml"/><Relationship Id="rId25" Type="http://schemas.openxmlformats.org/officeDocument/2006/relationships/slideLayout" Target="../slideLayouts/slideLayout18.xml"/><Relationship Id="rId28" Type="http://schemas.openxmlformats.org/officeDocument/2006/relationships/slideLayout" Target="../slideLayouts/slideLayout21.xml"/><Relationship Id="rId27" Type="http://schemas.openxmlformats.org/officeDocument/2006/relationships/slideLayout" Target="../slideLayouts/slideLayout20.xml"/><Relationship Id="rId5" Type="http://schemas.openxmlformats.org/officeDocument/2006/relationships/image" Target="../media/image8.png"/><Relationship Id="rId6" Type="http://schemas.openxmlformats.org/officeDocument/2006/relationships/image" Target="../media/image5.png"/><Relationship Id="rId29" Type="http://schemas.openxmlformats.org/officeDocument/2006/relationships/slideLayout" Target="../slideLayouts/slideLayout22.xml"/><Relationship Id="rId7" Type="http://schemas.openxmlformats.org/officeDocument/2006/relationships/image" Target="../media/image6.png"/><Relationship Id="rId8" Type="http://schemas.openxmlformats.org/officeDocument/2006/relationships/slideLayout" Target="../slideLayouts/slideLayout1.xml"/><Relationship Id="rId30" Type="http://schemas.openxmlformats.org/officeDocument/2006/relationships/theme" Target="../theme/theme1.xml"/><Relationship Id="rId11" Type="http://schemas.openxmlformats.org/officeDocument/2006/relationships/slideLayout" Target="../slideLayouts/slideLayout4.xml"/><Relationship Id="rId10" Type="http://schemas.openxmlformats.org/officeDocument/2006/relationships/slideLayout" Target="../slideLayouts/slideLayout3.xml"/><Relationship Id="rId13" Type="http://schemas.openxmlformats.org/officeDocument/2006/relationships/slideLayout" Target="../slideLayouts/slideLayout6.xml"/><Relationship Id="rId12" Type="http://schemas.openxmlformats.org/officeDocument/2006/relationships/slideLayout" Target="../slideLayouts/slideLayout5.xml"/><Relationship Id="rId15" Type="http://schemas.openxmlformats.org/officeDocument/2006/relationships/slideLayout" Target="../slideLayouts/slideLayout8.xml"/><Relationship Id="rId14" Type="http://schemas.openxmlformats.org/officeDocument/2006/relationships/slideLayout" Target="../slideLayouts/slideLayout7.xml"/><Relationship Id="rId17" Type="http://schemas.openxmlformats.org/officeDocument/2006/relationships/slideLayout" Target="../slideLayouts/slideLayout10.xml"/><Relationship Id="rId16" Type="http://schemas.openxmlformats.org/officeDocument/2006/relationships/slideLayout" Target="../slideLayouts/slideLayout9.xml"/><Relationship Id="rId19" Type="http://schemas.openxmlformats.org/officeDocument/2006/relationships/slideLayout" Target="../slideLayouts/slideLayout12.xml"/><Relationship Id="rId1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g15fdf54ebed_0_0"/>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 name="Google Shape;7;g15fdf54ebed_0_0"/>
          <p:cNvSpPr/>
          <p:nvPr/>
        </p:nvSpPr>
        <p:spPr>
          <a:xfrm>
            <a:off x="0" y="223"/>
            <a:ext cx="12192000" cy="10287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 name="Google Shape;8;g15fdf54ebed_0_0"/>
          <p:cNvSpPr/>
          <p:nvPr/>
        </p:nvSpPr>
        <p:spPr>
          <a:xfrm>
            <a:off x="5868476" y="0"/>
            <a:ext cx="6323700" cy="600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 name="Google Shape;9;g15fdf54ebed_0_0"/>
          <p:cNvSpPr/>
          <p:nvPr/>
        </p:nvSpPr>
        <p:spPr>
          <a:xfrm>
            <a:off x="0" y="0"/>
            <a:ext cx="12117600" cy="1020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 name="Google Shape;10;g15fdf54ebed_0_0"/>
          <p:cNvSpPr/>
          <p:nvPr/>
        </p:nvSpPr>
        <p:spPr>
          <a:xfrm>
            <a:off x="-1104" y="52323"/>
            <a:ext cx="12194100" cy="9018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g15fdf54ebed_0_0"/>
          <p:cNvSpPr txBox="1"/>
          <p:nvPr>
            <p:ph type="title"/>
          </p:nvPr>
        </p:nvSpPr>
        <p:spPr>
          <a:xfrm>
            <a:off x="4272788" y="609346"/>
            <a:ext cx="3646500" cy="635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000" u="none" cap="none" strike="noStrike">
                <a:solidFill>
                  <a:srgbClr val="009DD9"/>
                </a:solidFill>
                <a:latin typeface="Book Antiqua"/>
                <a:ea typeface="Book Antiqua"/>
                <a:cs typeface="Book Antiqua"/>
                <a:sym typeface="Book Antiqu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g15fdf54ebed_0_0"/>
          <p:cNvSpPr txBox="1"/>
          <p:nvPr>
            <p:ph idx="1" type="body"/>
          </p:nvPr>
        </p:nvSpPr>
        <p:spPr>
          <a:xfrm>
            <a:off x="814492" y="1616011"/>
            <a:ext cx="10563300" cy="41973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Constantia"/>
                <a:ea typeface="Constantia"/>
                <a:cs typeface="Constantia"/>
                <a:sym typeface="Constantia"/>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3" name="Google Shape;13;g15fdf54ebed_0_0"/>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g15fdf54ebed_0_0"/>
          <p:cNvSpPr txBox="1"/>
          <p:nvPr>
            <p:ph idx="12" type="sldNum"/>
          </p:nvPr>
        </p:nvSpPr>
        <p:spPr>
          <a:xfrm>
            <a:off x="11343301" y="6556200"/>
            <a:ext cx="278400" cy="184800"/>
          </a:xfrm>
          <a:prstGeom prst="rect">
            <a:avLst/>
          </a:prstGeom>
          <a:noFill/>
          <a:ln>
            <a:noFill/>
          </a:ln>
        </p:spPr>
        <p:txBody>
          <a:bodyPr anchorCtr="0" anchor="t" bIns="0" lIns="0" spcFirstLastPara="1" rIns="0" wrap="square" tIns="0">
            <a:spAutoFit/>
          </a:bodyPr>
          <a:lstStyle>
            <a:lvl1pPr indent="0" lvl="0"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1pPr>
            <a:lvl2pPr indent="0" lvl="1"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2pPr>
            <a:lvl3pPr indent="0" lvl="2"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3pPr>
            <a:lvl4pPr indent="0" lvl="3"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4pPr>
            <a:lvl5pPr indent="0" lvl="4"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5pPr>
            <a:lvl6pPr indent="0" lvl="5"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6pPr>
            <a:lvl7pPr indent="0" lvl="6"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7pPr>
            <a:lvl8pPr indent="0" lvl="7"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8pPr>
            <a:lvl9pPr indent="0" lvl="8" marL="25400" marR="0" rtl="0" algn="l">
              <a:lnSpc>
                <a:spcPct val="103333"/>
              </a:lnSpc>
              <a:spcBef>
                <a:spcPts val="0"/>
              </a:spcBef>
              <a:spcAft>
                <a:spcPts val="0"/>
              </a:spcAft>
              <a:buClr>
                <a:srgbClr val="000000"/>
              </a:buClr>
              <a:buSzPts val="1200"/>
              <a:buFont typeface="Arial"/>
              <a:buNone/>
              <a:defRPr b="0" i="0" sz="1200" u="none" cap="none" strike="noStrike">
                <a:solidFill>
                  <a:srgbClr val="045C75"/>
                </a:solidFill>
                <a:latin typeface="Constantia"/>
                <a:ea typeface="Constantia"/>
                <a:cs typeface="Constantia"/>
                <a:sym typeface="Constantia"/>
              </a:defRPr>
            </a:lvl9pPr>
          </a:lstStyle>
          <a:p>
            <a:pPr indent="0" lvl="0" marL="25400" rtl="0" algn="l">
              <a:spcBef>
                <a:spcPts val="0"/>
              </a:spcBef>
              <a:spcAft>
                <a:spcPts val="0"/>
              </a:spcAft>
              <a:buNone/>
            </a:pPr>
            <a:fld id="{00000000-1234-1234-1234-123412341234}" type="slidenum">
              <a:rPr lang="en-US"/>
              <a:t>‹#›</a:t>
            </a:fld>
            <a:endParaRPr/>
          </a:p>
        </p:txBody>
      </p:sp>
      <p:pic>
        <p:nvPicPr>
          <p:cNvPr id="15" name="Google Shape;15;g15fdf54ebed_0_0"/>
          <p:cNvPicPr preferRelativeResize="0"/>
          <p:nvPr/>
        </p:nvPicPr>
        <p:blipFill rotWithShape="1">
          <a:blip r:embed="rId6">
            <a:alphaModFix/>
          </a:blip>
          <a:srcRect b="0" l="26336" r="27100" t="0"/>
          <a:stretch/>
        </p:blipFill>
        <p:spPr>
          <a:xfrm>
            <a:off x="0" y="0"/>
            <a:ext cx="570967" cy="1226167"/>
          </a:xfrm>
          <a:prstGeom prst="rect">
            <a:avLst/>
          </a:prstGeom>
          <a:noFill/>
          <a:ln>
            <a:noFill/>
          </a:ln>
        </p:spPr>
      </p:pic>
      <p:pic>
        <p:nvPicPr>
          <p:cNvPr id="16" name="Google Shape;16;g15fdf54ebed_0_0"/>
          <p:cNvPicPr preferRelativeResize="0"/>
          <p:nvPr/>
        </p:nvPicPr>
        <p:blipFill rotWithShape="1">
          <a:blip r:embed="rId7">
            <a:alphaModFix/>
          </a:blip>
          <a:srcRect b="0" l="0" r="0" t="0"/>
          <a:stretch/>
        </p:blipFill>
        <p:spPr>
          <a:xfrm>
            <a:off x="10989453" y="-17"/>
            <a:ext cx="901910" cy="999300"/>
          </a:xfrm>
          <a:prstGeom prst="rect">
            <a:avLst/>
          </a:prstGeom>
          <a:noFill/>
          <a:ln>
            <a:noFill/>
          </a:ln>
        </p:spPr>
      </p:pic>
      <p:sp>
        <p:nvSpPr>
          <p:cNvPr id="17" name="Google Shape;17;g15fdf54ebed_0_0"/>
          <p:cNvSpPr txBox="1"/>
          <p:nvPr/>
        </p:nvSpPr>
        <p:spPr>
          <a:xfrm>
            <a:off x="1969300" y="6184850"/>
            <a:ext cx="9374100" cy="543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US">
                <a:solidFill>
                  <a:schemeClr val="dk2"/>
                </a:solidFill>
                <a:latin typeface="Nunito"/>
                <a:ea typeface="Nunito"/>
                <a:cs typeface="Nunito"/>
                <a:sym typeface="Nunito"/>
              </a:rPr>
              <a:t>CSDC7013</a:t>
            </a:r>
            <a:r>
              <a:rPr b="1" i="0" lang="en-US" sz="1400" u="none" cap="none" strike="noStrike">
                <a:solidFill>
                  <a:schemeClr val="dk2"/>
                </a:solidFill>
                <a:latin typeface="Nunito"/>
                <a:ea typeface="Nunito"/>
                <a:cs typeface="Nunito"/>
                <a:sym typeface="Nunito"/>
              </a:rPr>
              <a:t> : </a:t>
            </a:r>
            <a:r>
              <a:rPr b="1" lang="en-US">
                <a:solidFill>
                  <a:schemeClr val="dk2"/>
                </a:solidFill>
                <a:latin typeface="Nunito"/>
                <a:ea typeface="Nunito"/>
                <a:cs typeface="Nunito"/>
                <a:sym typeface="Nunito"/>
              </a:rPr>
              <a:t>Natural Language Processing(</a:t>
            </a:r>
            <a:r>
              <a:rPr b="1" i="0" lang="en-US" sz="1400" u="none" cap="none" strike="noStrike">
                <a:solidFill>
                  <a:schemeClr val="dk2"/>
                </a:solidFill>
                <a:latin typeface="Nunito"/>
                <a:ea typeface="Nunito"/>
                <a:cs typeface="Nunito"/>
                <a:sym typeface="Nunito"/>
              </a:rPr>
              <a:t>Rev. 201</a:t>
            </a:r>
            <a:r>
              <a:rPr b="1" lang="en-US">
                <a:solidFill>
                  <a:schemeClr val="dk2"/>
                </a:solidFill>
                <a:latin typeface="Nunito"/>
                <a:ea typeface="Nunito"/>
                <a:cs typeface="Nunito"/>
                <a:sym typeface="Nunito"/>
              </a:rPr>
              <a:t>9</a:t>
            </a:r>
            <a:r>
              <a:rPr b="1" i="0" lang="en-US" sz="1400" u="none" cap="none" strike="noStrike">
                <a:solidFill>
                  <a:schemeClr val="dk2"/>
                </a:solidFill>
                <a:latin typeface="Nunito"/>
                <a:ea typeface="Nunito"/>
                <a:cs typeface="Nunito"/>
                <a:sym typeface="Nunito"/>
              </a:rPr>
              <a:t>)</a:t>
            </a:r>
            <a:endParaRPr b="1" i="0" sz="1400" u="none" cap="none" strike="noStrike">
              <a:solidFill>
                <a:schemeClr val="dk2"/>
              </a:solidFill>
              <a:latin typeface="Nunito"/>
              <a:ea typeface="Nunito"/>
              <a:cs typeface="Nunito"/>
              <a:sym typeface="Nunito"/>
            </a:endParaRPr>
          </a:p>
        </p:txBody>
      </p:sp>
    </p:spTree>
  </p:cSld>
  <p:clrMap accent1="accent1" accent2="accent2" accent3="accent3" accent4="accent4" accent5="accent5" accent6="accent6" bg1="lt1" bg2="dk2" tx1="dk1" tx2="lt2" folHlink="folHlink" hlink="hlink"/>
  <p:sldLayoutIdLst>
    <p:sldLayoutId id="2147483649" r:id="rId8"/>
    <p:sldLayoutId id="2147483650" r:id="rId9"/>
    <p:sldLayoutId id="2147483651"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 id="2147483660" r:id="rId19"/>
    <p:sldLayoutId id="2147483661" r:id="rId20"/>
    <p:sldLayoutId id="2147483662" r:id="rId21"/>
    <p:sldLayoutId id="2147483663" r:id="rId22"/>
    <p:sldLayoutId id="2147483664" r:id="rId23"/>
    <p:sldLayoutId id="2147483665" r:id="rId24"/>
    <p:sldLayoutId id="2147483666" r:id="rId25"/>
    <p:sldLayoutId id="2147483667" r:id="rId26"/>
    <p:sldLayoutId id="2147483668" r:id="rId27"/>
    <p:sldLayoutId id="2147483669" r:id="rId28"/>
    <p:sldLayoutId id="2147483670"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9.png"/><Relationship Id="rId4" Type="http://schemas.openxmlformats.org/officeDocument/2006/relationships/image" Target="../media/image17.png"/><Relationship Id="rId5"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2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
          <p:cNvSpPr txBox="1"/>
          <p:nvPr/>
        </p:nvSpPr>
        <p:spPr>
          <a:xfrm>
            <a:off x="1450594" y="2269058"/>
            <a:ext cx="4029710" cy="9404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6000" u="none" cap="none" strike="noStrike">
                <a:solidFill>
                  <a:srgbClr val="006FC0"/>
                </a:solidFill>
                <a:latin typeface="Cambria"/>
                <a:ea typeface="Cambria"/>
                <a:cs typeface="Cambria"/>
                <a:sym typeface="Cambria"/>
              </a:rPr>
              <a:t>MODULE 5</a:t>
            </a:r>
            <a:endParaRPr b="0" i="0" sz="6000" u="none" cap="none" strike="noStrike">
              <a:latin typeface="Cambria"/>
              <a:ea typeface="Cambria"/>
              <a:cs typeface="Cambria"/>
              <a:sym typeface="Cambria"/>
            </a:endParaRPr>
          </a:p>
        </p:txBody>
      </p:sp>
      <p:sp>
        <p:nvSpPr>
          <p:cNvPr id="151" name="Google Shape;151;p1"/>
          <p:cNvSpPr txBox="1"/>
          <p:nvPr/>
        </p:nvSpPr>
        <p:spPr>
          <a:xfrm>
            <a:off x="1450600" y="3615375"/>
            <a:ext cx="6598800" cy="4431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800" u="none" cap="none" strike="noStrike">
                <a:solidFill>
                  <a:srgbClr val="00AF50"/>
                </a:solidFill>
                <a:latin typeface="Verdana"/>
                <a:ea typeface="Verdana"/>
                <a:cs typeface="Verdana"/>
                <a:sym typeface="Verdana"/>
              </a:rPr>
              <a:t>Discourse - Introduction</a:t>
            </a:r>
            <a:endParaRPr b="0" i="0" sz="2800" u="none" cap="none" strike="noStrike">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167473b198b_0_1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a:t>
            </a:r>
            <a:endParaRPr/>
          </a:p>
        </p:txBody>
      </p:sp>
      <p:pic>
        <p:nvPicPr>
          <p:cNvPr id="212" name="Google Shape;212;g167473b198b_0_12"/>
          <p:cNvPicPr preferRelativeResize="0"/>
          <p:nvPr/>
        </p:nvPicPr>
        <p:blipFill rotWithShape="1">
          <a:blip r:embed="rId3">
            <a:alphaModFix/>
          </a:blip>
          <a:srcRect b="0" l="0" r="0" t="0"/>
          <a:stretch/>
        </p:blipFill>
        <p:spPr>
          <a:xfrm>
            <a:off x="872550" y="1256875"/>
            <a:ext cx="8939675" cy="5123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67473b198b_0_1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a:t>
            </a:r>
            <a:endParaRPr/>
          </a:p>
        </p:txBody>
      </p:sp>
      <p:pic>
        <p:nvPicPr>
          <p:cNvPr id="218" name="Google Shape;218;g167473b198b_0_18"/>
          <p:cNvPicPr preferRelativeResize="0"/>
          <p:nvPr/>
        </p:nvPicPr>
        <p:blipFill rotWithShape="1">
          <a:blip r:embed="rId3">
            <a:alphaModFix/>
          </a:blip>
          <a:srcRect b="0" l="0" r="0" t="0"/>
          <a:stretch/>
        </p:blipFill>
        <p:spPr>
          <a:xfrm>
            <a:off x="1132675" y="1417650"/>
            <a:ext cx="8167076" cy="4636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167473b198b_0_2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Discourse Analysis</a:t>
            </a:r>
            <a:endParaRPr/>
          </a:p>
        </p:txBody>
      </p:sp>
      <p:pic>
        <p:nvPicPr>
          <p:cNvPr id="224" name="Google Shape;224;g167473b198b_0_24"/>
          <p:cNvPicPr preferRelativeResize="0"/>
          <p:nvPr/>
        </p:nvPicPr>
        <p:blipFill rotWithShape="1">
          <a:blip r:embed="rId3">
            <a:alphaModFix/>
          </a:blip>
          <a:srcRect b="0" l="0" r="0" t="0"/>
          <a:stretch/>
        </p:blipFill>
        <p:spPr>
          <a:xfrm>
            <a:off x="925550" y="1495550"/>
            <a:ext cx="10454200" cy="4554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15e8e523526_0_0"/>
          <p:cNvSpPr txBox="1"/>
          <p:nvPr>
            <p:ph type="title"/>
          </p:nvPr>
        </p:nvSpPr>
        <p:spPr>
          <a:xfrm>
            <a:off x="2929074" y="609350"/>
            <a:ext cx="6351000" cy="18471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a:t>C</a:t>
            </a:r>
            <a:r>
              <a:rPr lang="en-US"/>
              <a:t>oreference resolution.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30" name="Google Shape;230;g15e8e523526_0_0"/>
          <p:cNvSpPr txBox="1"/>
          <p:nvPr>
            <p:ph idx="1" type="body"/>
          </p:nvPr>
        </p:nvSpPr>
        <p:spPr>
          <a:xfrm>
            <a:off x="814492" y="1616011"/>
            <a:ext cx="10563300" cy="2370300"/>
          </a:xfrm>
          <a:prstGeom prst="rect">
            <a:avLst/>
          </a:prstGeom>
        </p:spPr>
        <p:txBody>
          <a:bodyPr anchorCtr="0" anchor="t" bIns="0" lIns="0" spcFirstLastPara="1" rIns="0" wrap="square" tIns="0">
            <a:spAutoFit/>
          </a:bodyPr>
          <a:lstStyle/>
          <a:p>
            <a:pPr indent="-304800" lvl="0" marL="457200" rtl="0" algn="l">
              <a:lnSpc>
                <a:spcPct val="150000"/>
              </a:lnSpc>
              <a:spcBef>
                <a:spcPts val="0"/>
              </a:spcBef>
              <a:spcAft>
                <a:spcPts val="0"/>
              </a:spcAft>
              <a:buSzPts val="1200"/>
              <a:buChar char="●"/>
            </a:pPr>
            <a:r>
              <a:rPr b="0" lang="en-US" sz="2200"/>
              <a:t>The goal of deciding what pronouns and other noun phrases refer to is called </a:t>
            </a:r>
            <a:r>
              <a:rPr lang="en-US" sz="2200">
                <a:solidFill>
                  <a:srgbClr val="FF5050"/>
                </a:solidFill>
              </a:rPr>
              <a:t>coreference resolution.</a:t>
            </a:r>
            <a:endParaRPr sz="2200">
              <a:solidFill>
                <a:srgbClr val="FF5050"/>
              </a:solidFill>
            </a:endParaRPr>
          </a:p>
          <a:p>
            <a:pPr indent="0" lvl="0" marL="457200" rtl="0" algn="l">
              <a:lnSpc>
                <a:spcPct val="150000"/>
              </a:lnSpc>
              <a:spcBef>
                <a:spcPts val="0"/>
              </a:spcBef>
              <a:spcAft>
                <a:spcPts val="0"/>
              </a:spcAft>
              <a:buNone/>
            </a:pPr>
            <a:r>
              <a:t/>
            </a:r>
            <a:endParaRPr b="0" sz="2200"/>
          </a:p>
          <a:p>
            <a:pPr indent="-304800" lvl="0" marL="457200" rtl="0" algn="l">
              <a:lnSpc>
                <a:spcPct val="150000"/>
              </a:lnSpc>
              <a:spcBef>
                <a:spcPts val="0"/>
              </a:spcBef>
              <a:spcAft>
                <a:spcPts val="0"/>
              </a:spcAft>
              <a:buSzPts val="1200"/>
              <a:buChar char="●"/>
            </a:pPr>
            <a:r>
              <a:rPr b="0" lang="en-US" sz="2200"/>
              <a:t>Coreference resolution is important for </a:t>
            </a:r>
            <a:r>
              <a:rPr lang="en-US" sz="2200">
                <a:solidFill>
                  <a:srgbClr val="FF5050"/>
                </a:solidFill>
              </a:rPr>
              <a:t>information extraction, summarization, and for conversational agents.</a:t>
            </a:r>
            <a:endParaRPr>
              <a:solidFill>
                <a:srgbClr val="FF505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5e8e523526_0_7"/>
          <p:cNvSpPr txBox="1"/>
          <p:nvPr>
            <p:ph type="title"/>
          </p:nvPr>
        </p:nvSpPr>
        <p:spPr>
          <a:xfrm>
            <a:off x="4272788" y="609346"/>
            <a:ext cx="3646500" cy="615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Summarization</a:t>
            </a:r>
            <a:endParaRPr/>
          </a:p>
        </p:txBody>
      </p:sp>
      <p:sp>
        <p:nvSpPr>
          <p:cNvPr id="236" name="Google Shape;236;g15e8e523526_0_7"/>
          <p:cNvSpPr txBox="1"/>
          <p:nvPr>
            <p:ph idx="1" type="body"/>
          </p:nvPr>
        </p:nvSpPr>
        <p:spPr>
          <a:xfrm>
            <a:off x="772250" y="1390700"/>
            <a:ext cx="10958100" cy="52335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b="0" lang="en-US"/>
              <a:t>Consider the task of summarizing the following news passage:</a:t>
            </a:r>
            <a:endParaRPr b="0"/>
          </a:p>
          <a:p>
            <a:pPr indent="0" lvl="0" marL="0" rtl="0" algn="l">
              <a:spcBef>
                <a:spcPts val="0"/>
              </a:spcBef>
              <a:spcAft>
                <a:spcPts val="0"/>
              </a:spcAft>
              <a:buClr>
                <a:schemeClr val="dk1"/>
              </a:buClr>
              <a:buSzPts val="1100"/>
              <a:buFont typeface="Arial"/>
              <a:buNone/>
            </a:pPr>
            <a:r>
              <a:rPr lang="en-US" sz="2200">
                <a:solidFill>
                  <a:srgbClr val="FF5050"/>
                </a:solidFill>
              </a:rPr>
              <a:t>First Union Corp is continuing to wrestle with severe problems. According to industry insiders at Paine Webber, their president, John R. Georgius, is planning to announce his retirement tomorrow.</a:t>
            </a:r>
            <a:endParaRPr sz="2200">
              <a:solidFill>
                <a:srgbClr val="FF5050"/>
              </a:solidFill>
            </a:endParaRPr>
          </a:p>
          <a:p>
            <a:pPr indent="0" lvl="0" marL="0" rtl="0" algn="l">
              <a:spcBef>
                <a:spcPts val="0"/>
              </a:spcBef>
              <a:spcAft>
                <a:spcPts val="0"/>
              </a:spcAft>
              <a:buClr>
                <a:schemeClr val="dk1"/>
              </a:buClr>
              <a:buSzPts val="1100"/>
              <a:buFont typeface="Arial"/>
              <a:buNone/>
            </a:pPr>
            <a:r>
              <a:t/>
            </a:r>
            <a:endParaRPr sz="2200">
              <a:solidFill>
                <a:srgbClr val="FF5050"/>
              </a:solidFill>
            </a:endParaRPr>
          </a:p>
          <a:p>
            <a:pPr indent="0" lvl="0" marL="0" rtl="0" algn="l">
              <a:spcBef>
                <a:spcPts val="0"/>
              </a:spcBef>
              <a:spcAft>
                <a:spcPts val="0"/>
              </a:spcAft>
              <a:buClr>
                <a:schemeClr val="dk1"/>
              </a:buClr>
              <a:buSzPts val="1100"/>
              <a:buFont typeface="Arial"/>
              <a:buNone/>
            </a:pPr>
            <a:r>
              <a:rPr b="0" lang="en-US"/>
              <a:t>We might want to extract a summary like the following:</a:t>
            </a:r>
            <a:endParaRPr b="0"/>
          </a:p>
          <a:p>
            <a:pPr indent="0" lvl="0" marL="0" rtl="0" algn="l">
              <a:spcBef>
                <a:spcPts val="0"/>
              </a:spcBef>
              <a:spcAft>
                <a:spcPts val="0"/>
              </a:spcAft>
              <a:buClr>
                <a:schemeClr val="dk1"/>
              </a:buClr>
              <a:buSzPts val="1100"/>
              <a:buFont typeface="Arial"/>
              <a:buNone/>
            </a:pPr>
            <a:r>
              <a:t/>
            </a:r>
            <a:endParaRPr b="0"/>
          </a:p>
          <a:p>
            <a:pPr indent="0" lvl="0" marL="0" rtl="0" algn="l">
              <a:spcBef>
                <a:spcPts val="0"/>
              </a:spcBef>
              <a:spcAft>
                <a:spcPts val="0"/>
              </a:spcAft>
              <a:buClr>
                <a:schemeClr val="dk1"/>
              </a:buClr>
              <a:buSzPts val="1100"/>
              <a:buFont typeface="Arial"/>
              <a:buNone/>
            </a:pPr>
            <a:r>
              <a:rPr b="0" lang="en-US"/>
              <a:t> </a:t>
            </a:r>
            <a:r>
              <a:rPr b="0" lang="en-US">
                <a:solidFill>
                  <a:srgbClr val="006FC0"/>
                </a:solidFill>
              </a:rPr>
              <a:t>First Union President John R. Georgius is planning to announce his retirement</a:t>
            </a:r>
            <a:endParaRPr b="0">
              <a:solidFill>
                <a:srgbClr val="006FC0"/>
              </a:solidFill>
            </a:endParaRPr>
          </a:p>
          <a:p>
            <a:pPr indent="0" lvl="0" marL="0" rtl="0" algn="l">
              <a:spcBef>
                <a:spcPts val="0"/>
              </a:spcBef>
              <a:spcAft>
                <a:spcPts val="0"/>
              </a:spcAft>
              <a:buClr>
                <a:schemeClr val="dk1"/>
              </a:buClr>
              <a:buSzPts val="1100"/>
              <a:buFont typeface="Arial"/>
              <a:buNone/>
            </a:pPr>
            <a:r>
              <a:rPr b="0" lang="en-US">
                <a:solidFill>
                  <a:srgbClr val="006FC0"/>
                </a:solidFill>
              </a:rPr>
              <a:t>tomorrow.</a:t>
            </a:r>
            <a:endParaRPr b="0">
              <a:solidFill>
                <a:srgbClr val="006FC0"/>
              </a:solidFill>
            </a:endParaRPr>
          </a:p>
          <a:p>
            <a:pPr indent="0" lvl="0" marL="0" rtl="0" algn="l">
              <a:spcBef>
                <a:spcPts val="0"/>
              </a:spcBef>
              <a:spcAft>
                <a:spcPts val="0"/>
              </a:spcAft>
              <a:buClr>
                <a:schemeClr val="dk1"/>
              </a:buClr>
              <a:buSzPts val="1100"/>
              <a:buFont typeface="Arial"/>
              <a:buNone/>
            </a:pPr>
            <a:r>
              <a:rPr b="0" lang="en-US"/>
              <a:t>I</a:t>
            </a:r>
            <a:r>
              <a:rPr b="0" lang="en-US" sz="2100"/>
              <a:t>n order to build such a summary, we need to know that the second sentence is the more important of the two, and that the first sentence is subordinate to it, just giving background information. Relationships of this sort between sentences in a discourse are called coherence relations, and determining the coherence structures between discourse sentences is an important discourse task</a:t>
            </a:r>
            <a:endParaRPr b="0" sz="2100"/>
          </a:p>
          <a:p>
            <a:pPr indent="0" lvl="0" marL="0" rtl="0" algn="l">
              <a:spcBef>
                <a:spcPts val="0"/>
              </a:spcBef>
              <a:spcAft>
                <a:spcPts val="0"/>
              </a:spcAft>
              <a:buNone/>
            </a:pPr>
            <a:r>
              <a:t/>
            </a:r>
            <a:endParaRPr b="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9"/>
          <p:cNvSpPr txBox="1"/>
          <p:nvPr>
            <p:ph type="title"/>
          </p:nvPr>
        </p:nvSpPr>
        <p:spPr>
          <a:xfrm>
            <a:off x="1718714" y="545025"/>
            <a:ext cx="103965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Terminology Examples</a:t>
            </a:r>
            <a:endParaRPr/>
          </a:p>
        </p:txBody>
      </p:sp>
      <p:pic>
        <p:nvPicPr>
          <p:cNvPr id="242" name="Google Shape;242;p9"/>
          <p:cNvPicPr preferRelativeResize="0"/>
          <p:nvPr/>
        </p:nvPicPr>
        <p:blipFill rotWithShape="1">
          <a:blip r:embed="rId3">
            <a:alphaModFix/>
          </a:blip>
          <a:srcRect b="0" l="0" r="0" t="0"/>
          <a:stretch/>
        </p:blipFill>
        <p:spPr>
          <a:xfrm>
            <a:off x="1263800" y="1548850"/>
            <a:ext cx="9664400" cy="4581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0"/>
          <p:cNvSpPr txBox="1"/>
          <p:nvPr>
            <p:ph type="title"/>
          </p:nvPr>
        </p:nvSpPr>
        <p:spPr>
          <a:xfrm>
            <a:off x="1403399" y="545025"/>
            <a:ext cx="107103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Reference Resolution</a:t>
            </a:r>
            <a:endParaRPr/>
          </a:p>
        </p:txBody>
      </p:sp>
      <p:sp>
        <p:nvSpPr>
          <p:cNvPr id="248" name="Google Shape;248;p10"/>
          <p:cNvSpPr txBox="1"/>
          <p:nvPr/>
        </p:nvSpPr>
        <p:spPr>
          <a:xfrm>
            <a:off x="707542" y="1663953"/>
            <a:ext cx="10776600" cy="4308000"/>
          </a:xfrm>
          <a:prstGeom prst="rect">
            <a:avLst/>
          </a:prstGeom>
          <a:noFill/>
          <a:ln>
            <a:noFill/>
          </a:ln>
        </p:spPr>
        <p:txBody>
          <a:bodyPr anchorCtr="0" anchor="t" bIns="0" lIns="0" spcFirstLastPara="1" rIns="0" wrap="square" tIns="12700">
            <a:spAutoFit/>
          </a:bodyPr>
          <a:lstStyle/>
          <a:p>
            <a:pPr indent="-215900" lvl="0" marL="241300" marR="0" rtl="0" algn="l">
              <a:lnSpc>
                <a:spcPct val="100000"/>
              </a:lnSpc>
              <a:spcBef>
                <a:spcPts val="0"/>
              </a:spcBef>
              <a:spcAft>
                <a:spcPts val="0"/>
              </a:spcAft>
              <a:buClr>
                <a:srgbClr val="006FC0"/>
              </a:buClr>
              <a:buSzPts val="2200"/>
              <a:buFont typeface="Arial"/>
              <a:buChar char="•"/>
            </a:pPr>
            <a:r>
              <a:rPr b="1" lang="en-US" sz="2200">
                <a:solidFill>
                  <a:srgbClr val="006FC0"/>
                </a:solidFill>
                <a:latin typeface="Tahoma"/>
                <a:ea typeface="Tahoma"/>
                <a:cs typeface="Tahoma"/>
                <a:sym typeface="Tahoma"/>
              </a:rPr>
              <a:t>Discourse Model</a:t>
            </a:r>
            <a:endParaRPr sz="2200">
              <a:latin typeface="Tahoma"/>
              <a:ea typeface="Tahoma"/>
              <a:cs typeface="Tahoma"/>
              <a:sym typeface="Tahoma"/>
            </a:endParaRPr>
          </a:p>
          <a:p>
            <a:pPr indent="0" lvl="0" marL="241300" marR="84455" rtl="0" algn="l">
              <a:lnSpc>
                <a:spcPct val="150000"/>
              </a:lnSpc>
              <a:spcBef>
                <a:spcPts val="1000"/>
              </a:spcBef>
              <a:spcAft>
                <a:spcPts val="0"/>
              </a:spcAft>
              <a:buNone/>
            </a:pPr>
            <a:r>
              <a:rPr lang="en-US" sz="2200">
                <a:latin typeface="Verdana"/>
                <a:ea typeface="Verdana"/>
                <a:cs typeface="Verdana"/>
                <a:sym typeface="Verdana"/>
              </a:rPr>
              <a:t>It contains </a:t>
            </a:r>
            <a:r>
              <a:rPr lang="en-US" sz="2200">
                <a:solidFill>
                  <a:srgbClr val="FF5050"/>
                </a:solidFill>
                <a:latin typeface="Verdana"/>
                <a:ea typeface="Verdana"/>
                <a:cs typeface="Verdana"/>
                <a:sym typeface="Verdana"/>
              </a:rPr>
              <a:t>representations of the entities that have been referred </a:t>
            </a:r>
            <a:r>
              <a:rPr lang="en-US" sz="2200">
                <a:latin typeface="Verdana"/>
                <a:ea typeface="Verdana"/>
                <a:cs typeface="Verdana"/>
                <a:sym typeface="Verdana"/>
              </a:rPr>
              <a:t>to in  the discourse and the </a:t>
            </a:r>
            <a:r>
              <a:rPr lang="en-US" sz="2200">
                <a:solidFill>
                  <a:srgbClr val="FF5050"/>
                </a:solidFill>
                <a:latin typeface="Verdana"/>
                <a:ea typeface="Verdana"/>
                <a:cs typeface="Verdana"/>
                <a:sym typeface="Verdana"/>
              </a:rPr>
              <a:t>relationships in which they participate</a:t>
            </a:r>
            <a:r>
              <a:rPr lang="en-US" sz="2200">
                <a:latin typeface="Verdana"/>
                <a:ea typeface="Verdana"/>
                <a:cs typeface="Verdana"/>
                <a:sym typeface="Verdana"/>
              </a:rPr>
              <a:t>.</a:t>
            </a:r>
            <a:endParaRPr sz="2200">
              <a:latin typeface="Verdana"/>
              <a:ea typeface="Verdana"/>
              <a:cs typeface="Verdana"/>
              <a:sym typeface="Verdana"/>
            </a:endParaRPr>
          </a:p>
          <a:p>
            <a:pPr indent="-215900" lvl="0" marL="241300" marR="88900" rtl="0" algn="l">
              <a:lnSpc>
                <a:spcPct val="150000"/>
              </a:lnSpc>
              <a:spcBef>
                <a:spcPts val="1010"/>
              </a:spcBef>
              <a:spcAft>
                <a:spcPts val="0"/>
              </a:spcAft>
              <a:buClr>
                <a:srgbClr val="006FC0"/>
              </a:buClr>
              <a:buSzPts val="2200"/>
              <a:buFont typeface="Arial"/>
              <a:buChar char="•"/>
            </a:pPr>
            <a:r>
              <a:rPr b="1" lang="en-US" sz="2200">
                <a:solidFill>
                  <a:srgbClr val="006FC0"/>
                </a:solidFill>
                <a:latin typeface="Tahoma"/>
                <a:ea typeface="Tahoma"/>
                <a:cs typeface="Tahoma"/>
                <a:sym typeface="Tahoma"/>
              </a:rPr>
              <a:t>Two	components	</a:t>
            </a:r>
            <a:r>
              <a:rPr lang="en-US" sz="2200">
                <a:latin typeface="Verdana"/>
                <a:ea typeface="Verdana"/>
                <a:cs typeface="Verdana"/>
                <a:sym typeface="Verdana"/>
              </a:rPr>
              <a:t>required	by	a	system	to	produce	and	interpret  referring expressions.</a:t>
            </a:r>
            <a:endParaRPr sz="2200">
              <a:latin typeface="Verdana"/>
              <a:ea typeface="Verdana"/>
              <a:cs typeface="Verdana"/>
              <a:sym typeface="Verdana"/>
            </a:endParaRPr>
          </a:p>
          <a:p>
            <a:pPr indent="-215900" lvl="1" marL="697865" marR="88900" rtl="0" algn="l">
              <a:lnSpc>
                <a:spcPct val="150100"/>
              </a:lnSpc>
              <a:spcBef>
                <a:spcPts val="484"/>
              </a:spcBef>
              <a:spcAft>
                <a:spcPts val="0"/>
              </a:spcAft>
              <a:buSzPts val="2200"/>
              <a:buFont typeface="Arial"/>
              <a:buChar char="•"/>
            </a:pPr>
            <a:r>
              <a:rPr b="0" i="0" lang="en-US" sz="2200" u="none" cap="none" strike="noStrike">
                <a:latin typeface="Verdana"/>
                <a:ea typeface="Verdana"/>
                <a:cs typeface="Verdana"/>
                <a:sym typeface="Verdana"/>
              </a:rPr>
              <a:t>A	method	for	</a:t>
            </a:r>
            <a:r>
              <a:rPr b="0" i="0" lang="en-US" sz="2200" u="none" cap="none" strike="noStrike">
                <a:solidFill>
                  <a:srgbClr val="FF5050"/>
                </a:solidFill>
                <a:latin typeface="Verdana"/>
                <a:ea typeface="Verdana"/>
                <a:cs typeface="Verdana"/>
                <a:sym typeface="Verdana"/>
              </a:rPr>
              <a:t>constructing	a	discourse	model	</a:t>
            </a:r>
            <a:r>
              <a:rPr b="0" i="0" lang="en-US" sz="2200" u="none" cap="none" strike="noStrike">
                <a:latin typeface="Verdana"/>
                <a:ea typeface="Verdana"/>
                <a:cs typeface="Verdana"/>
                <a:sym typeface="Verdana"/>
              </a:rPr>
              <a:t>that	evolves  dynamically.</a:t>
            </a:r>
            <a:endParaRPr b="0" i="0" sz="2200" u="none" cap="none" strike="noStrike">
              <a:latin typeface="Verdana"/>
              <a:ea typeface="Verdana"/>
              <a:cs typeface="Verdana"/>
              <a:sym typeface="Verdana"/>
            </a:endParaRPr>
          </a:p>
          <a:p>
            <a:pPr indent="-215900" lvl="1" marL="697865" marR="0" rtl="0" algn="l">
              <a:lnSpc>
                <a:spcPct val="100000"/>
              </a:lnSpc>
              <a:spcBef>
                <a:spcPts val="1945"/>
              </a:spcBef>
              <a:spcAft>
                <a:spcPts val="0"/>
              </a:spcAft>
              <a:buSzPts val="2200"/>
              <a:buFont typeface="Arial"/>
              <a:buChar char="•"/>
            </a:pPr>
            <a:r>
              <a:rPr b="0" i="0" lang="en-US" sz="2200" u="none" cap="none" strike="noStrike">
                <a:latin typeface="Verdana"/>
                <a:ea typeface="Verdana"/>
                <a:cs typeface="Verdana"/>
                <a:sym typeface="Verdana"/>
              </a:rPr>
              <a:t>A method for </a:t>
            </a:r>
            <a:r>
              <a:rPr b="0" i="0" lang="en-US" sz="2200" u="none" cap="none" strike="noStrike">
                <a:solidFill>
                  <a:srgbClr val="FF5050"/>
                </a:solidFill>
                <a:latin typeface="Verdana"/>
                <a:ea typeface="Verdana"/>
                <a:cs typeface="Verdana"/>
                <a:sym typeface="Verdana"/>
              </a:rPr>
              <a:t>mapping between referring expressions and referents</a:t>
            </a:r>
            <a:r>
              <a:rPr b="0" i="0" lang="en-US" sz="2200" u="none" cap="none" strike="noStrike">
                <a:latin typeface="Verdana"/>
                <a:ea typeface="Verdana"/>
                <a:cs typeface="Verdana"/>
                <a:sym typeface="Verdana"/>
              </a:rPr>
              <a:t>.</a:t>
            </a:r>
            <a:endParaRPr b="0" i="0" sz="2200" u="none" cap="none" strike="noStrike">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1"/>
          <p:cNvSpPr txBox="1"/>
          <p:nvPr>
            <p:ph type="title"/>
          </p:nvPr>
        </p:nvSpPr>
        <p:spPr>
          <a:xfrm>
            <a:off x="1350209" y="849913"/>
            <a:ext cx="7527900" cy="506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200"/>
              <a:t>Reference Operations and Relationships</a:t>
            </a:r>
            <a:endParaRPr sz="3200"/>
          </a:p>
        </p:txBody>
      </p:sp>
      <p:pic>
        <p:nvPicPr>
          <p:cNvPr id="254" name="Google Shape;254;p11"/>
          <p:cNvPicPr preferRelativeResize="0"/>
          <p:nvPr/>
        </p:nvPicPr>
        <p:blipFill rotWithShape="1">
          <a:blip r:embed="rId3">
            <a:alphaModFix/>
          </a:blip>
          <a:srcRect b="0" l="0" r="0" t="0"/>
          <a:stretch/>
        </p:blipFill>
        <p:spPr>
          <a:xfrm>
            <a:off x="1350201" y="1689377"/>
            <a:ext cx="6818397" cy="423266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2"/>
          <p:cNvSpPr txBox="1"/>
          <p:nvPr>
            <p:ph type="title"/>
          </p:nvPr>
        </p:nvSpPr>
        <p:spPr>
          <a:xfrm>
            <a:off x="1050684" y="897213"/>
            <a:ext cx="7527900" cy="506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200"/>
              <a:t>Reference Operations and Relationships</a:t>
            </a:r>
            <a:endParaRPr sz="3200"/>
          </a:p>
        </p:txBody>
      </p:sp>
      <p:sp>
        <p:nvSpPr>
          <p:cNvPr id="260" name="Google Shape;260;p12"/>
          <p:cNvSpPr txBox="1"/>
          <p:nvPr/>
        </p:nvSpPr>
        <p:spPr>
          <a:xfrm>
            <a:off x="707542" y="1599945"/>
            <a:ext cx="10575925" cy="478663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000">
                <a:solidFill>
                  <a:srgbClr val="FF5050"/>
                </a:solidFill>
                <a:latin typeface="Verdana"/>
                <a:ea typeface="Verdana"/>
                <a:cs typeface="Verdana"/>
                <a:sym typeface="Verdana"/>
              </a:rPr>
              <a:t>According to John, Bob bought Sue an Integra, and Sue bought Fred a Legend</a:t>
            </a:r>
            <a:r>
              <a:rPr lang="en-US" sz="2000">
                <a:latin typeface="Verdana"/>
                <a:ea typeface="Verdana"/>
                <a:cs typeface="Verdana"/>
                <a:sym typeface="Verdana"/>
              </a:rPr>
              <a:t>.</a:t>
            </a:r>
            <a:endParaRPr sz="2000">
              <a:latin typeface="Verdana"/>
              <a:ea typeface="Verdana"/>
              <a:cs typeface="Verdana"/>
              <a:sym typeface="Verdana"/>
            </a:endParaRPr>
          </a:p>
          <a:p>
            <a:pPr indent="-457200" lvl="0" marL="469900" marR="0" rtl="0" algn="l">
              <a:lnSpc>
                <a:spcPct val="100000"/>
              </a:lnSpc>
              <a:spcBef>
                <a:spcPts val="1714"/>
              </a:spcBef>
              <a:spcAft>
                <a:spcPts val="0"/>
              </a:spcAft>
              <a:buClr>
                <a:srgbClr val="006FC0"/>
              </a:buClr>
              <a:buSzPts val="2000"/>
              <a:buFont typeface="Verdana"/>
              <a:buAutoNum type="alphaLcPeriod"/>
            </a:pPr>
            <a:r>
              <a:rPr lang="en-US" sz="2000">
                <a:solidFill>
                  <a:srgbClr val="006FC0"/>
                </a:solidFill>
                <a:latin typeface="Verdana"/>
                <a:ea typeface="Verdana"/>
                <a:cs typeface="Verdana"/>
                <a:sym typeface="Verdana"/>
              </a:rPr>
              <a:t>But that turned out to be a lie.</a:t>
            </a:r>
            <a:endParaRPr sz="2000">
              <a:latin typeface="Verdana"/>
              <a:ea typeface="Verdana"/>
              <a:cs typeface="Verdana"/>
              <a:sym typeface="Verdana"/>
            </a:endParaRPr>
          </a:p>
          <a:p>
            <a:pPr indent="-457200" lvl="0" marL="469900" marR="0" rtl="0" algn="l">
              <a:lnSpc>
                <a:spcPct val="100000"/>
              </a:lnSpc>
              <a:spcBef>
                <a:spcPts val="1730"/>
              </a:spcBef>
              <a:spcAft>
                <a:spcPts val="0"/>
              </a:spcAft>
              <a:buClr>
                <a:srgbClr val="006FC0"/>
              </a:buClr>
              <a:buSzPts val="2000"/>
              <a:buFont typeface="Verdana"/>
              <a:buAutoNum type="alphaLcPeriod"/>
            </a:pPr>
            <a:r>
              <a:rPr lang="en-US" sz="2000">
                <a:solidFill>
                  <a:srgbClr val="006FC0"/>
                </a:solidFill>
                <a:latin typeface="Verdana"/>
                <a:ea typeface="Verdana"/>
                <a:cs typeface="Verdana"/>
                <a:sym typeface="Verdana"/>
              </a:rPr>
              <a:t>But that was false.</a:t>
            </a:r>
            <a:endParaRPr sz="2000">
              <a:latin typeface="Verdana"/>
              <a:ea typeface="Verdana"/>
              <a:cs typeface="Verdana"/>
              <a:sym typeface="Verdana"/>
            </a:endParaRPr>
          </a:p>
          <a:p>
            <a:pPr indent="-457200" lvl="0" marL="469900" marR="0" rtl="0" algn="l">
              <a:lnSpc>
                <a:spcPct val="100000"/>
              </a:lnSpc>
              <a:spcBef>
                <a:spcPts val="1714"/>
              </a:spcBef>
              <a:spcAft>
                <a:spcPts val="0"/>
              </a:spcAft>
              <a:buClr>
                <a:srgbClr val="006FC0"/>
              </a:buClr>
              <a:buSzPts val="2000"/>
              <a:buFont typeface="Verdana"/>
              <a:buAutoNum type="alphaLcPeriod"/>
            </a:pPr>
            <a:r>
              <a:rPr lang="en-US" sz="2000">
                <a:solidFill>
                  <a:srgbClr val="006FC0"/>
                </a:solidFill>
                <a:latin typeface="Verdana"/>
                <a:ea typeface="Verdana"/>
                <a:cs typeface="Verdana"/>
                <a:sym typeface="Verdana"/>
              </a:rPr>
              <a:t>That struck me as a funny way to describe the situation.</a:t>
            </a:r>
            <a:endParaRPr sz="2000">
              <a:latin typeface="Verdana"/>
              <a:ea typeface="Verdana"/>
              <a:cs typeface="Verdana"/>
              <a:sym typeface="Verdana"/>
            </a:endParaRPr>
          </a:p>
          <a:p>
            <a:pPr indent="-457200" lvl="0" marL="469900" marR="0" rtl="0" algn="l">
              <a:lnSpc>
                <a:spcPct val="100000"/>
              </a:lnSpc>
              <a:spcBef>
                <a:spcPts val="1720"/>
              </a:spcBef>
              <a:spcAft>
                <a:spcPts val="0"/>
              </a:spcAft>
              <a:buClr>
                <a:srgbClr val="006FC0"/>
              </a:buClr>
              <a:buSzPts val="2000"/>
              <a:buFont typeface="Verdana"/>
              <a:buAutoNum type="alphaLcPeriod"/>
            </a:pPr>
            <a:r>
              <a:rPr lang="en-US" sz="2000">
                <a:solidFill>
                  <a:srgbClr val="006FC0"/>
                </a:solidFill>
                <a:latin typeface="Verdana"/>
                <a:ea typeface="Verdana"/>
                <a:cs typeface="Verdana"/>
                <a:sym typeface="Verdana"/>
              </a:rPr>
              <a:t>That caused Sue to become rather poor.</a:t>
            </a:r>
            <a:endParaRPr sz="2000">
              <a:latin typeface="Verdana"/>
              <a:ea typeface="Verdana"/>
              <a:cs typeface="Verdana"/>
              <a:sym typeface="Verdana"/>
            </a:endParaRPr>
          </a:p>
          <a:p>
            <a:pPr indent="-457200" lvl="0" marL="469900" marR="0" rtl="0" algn="l">
              <a:lnSpc>
                <a:spcPct val="100000"/>
              </a:lnSpc>
              <a:spcBef>
                <a:spcPts val="1725"/>
              </a:spcBef>
              <a:spcAft>
                <a:spcPts val="0"/>
              </a:spcAft>
              <a:buClr>
                <a:srgbClr val="006FC0"/>
              </a:buClr>
              <a:buSzPts val="2000"/>
              <a:buFont typeface="Verdana"/>
              <a:buAutoNum type="alphaLcPeriod"/>
            </a:pPr>
            <a:r>
              <a:rPr lang="en-US" sz="2000">
                <a:solidFill>
                  <a:srgbClr val="006FC0"/>
                </a:solidFill>
                <a:latin typeface="Verdana"/>
                <a:ea typeface="Verdana"/>
                <a:cs typeface="Verdana"/>
                <a:sym typeface="Verdana"/>
              </a:rPr>
              <a:t>That caused them both to become rather poor.</a:t>
            </a:r>
            <a:endParaRPr sz="2000">
              <a:latin typeface="Verdana"/>
              <a:ea typeface="Verdana"/>
              <a:cs typeface="Verdana"/>
              <a:sym typeface="Verdana"/>
            </a:endParaRPr>
          </a:p>
          <a:p>
            <a:pPr indent="0" lvl="0" marL="12700" marR="5080" rtl="0" algn="l">
              <a:lnSpc>
                <a:spcPct val="130100"/>
              </a:lnSpc>
              <a:spcBef>
                <a:spcPts val="994"/>
              </a:spcBef>
              <a:spcAft>
                <a:spcPts val="0"/>
              </a:spcAft>
              <a:buNone/>
            </a:pPr>
            <a:r>
              <a:rPr lang="en-US" sz="2000">
                <a:latin typeface="Verdana"/>
                <a:ea typeface="Verdana"/>
                <a:cs typeface="Verdana"/>
                <a:sym typeface="Verdana"/>
              </a:rPr>
              <a:t>The referent of that is a speech act in (a), a proposition in (b), a manner of description  in (c), an event in (d), and a combination of several events in (e).</a:t>
            </a:r>
            <a:endParaRPr sz="2000">
              <a:latin typeface="Verdana"/>
              <a:ea typeface="Verdana"/>
              <a:cs typeface="Verdana"/>
              <a:sym typeface="Verdana"/>
            </a:endParaRPr>
          </a:p>
          <a:p>
            <a:pPr indent="0" lvl="0" marL="12700" marR="497840" rtl="0" algn="l">
              <a:lnSpc>
                <a:spcPct val="130000"/>
              </a:lnSpc>
              <a:spcBef>
                <a:spcPts val="994"/>
              </a:spcBef>
              <a:spcAft>
                <a:spcPts val="0"/>
              </a:spcAft>
              <a:buNone/>
            </a:pPr>
            <a:r>
              <a:rPr lang="en-US" sz="2000">
                <a:latin typeface="Verdana"/>
                <a:ea typeface="Verdana"/>
                <a:cs typeface="Verdana"/>
                <a:sym typeface="Verdana"/>
              </a:rPr>
              <a:t>The field awaits the development of robust methods for interpreting these types of  reference.</a:t>
            </a:r>
            <a:endParaRPr sz="2000">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3"/>
          <p:cNvSpPr txBox="1"/>
          <p:nvPr>
            <p:ph type="title"/>
          </p:nvPr>
        </p:nvSpPr>
        <p:spPr>
          <a:xfrm>
            <a:off x="2018255" y="545025"/>
            <a:ext cx="100959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Reference Phenomena</a:t>
            </a:r>
            <a:endParaRPr/>
          </a:p>
        </p:txBody>
      </p:sp>
      <p:graphicFrame>
        <p:nvGraphicFramePr>
          <p:cNvPr id="266" name="Google Shape;266;p13"/>
          <p:cNvGraphicFramePr/>
          <p:nvPr/>
        </p:nvGraphicFramePr>
        <p:xfrm>
          <a:off x="1619313" y="1452562"/>
          <a:ext cx="3000000" cy="3000000"/>
        </p:xfrm>
        <a:graphic>
          <a:graphicData uri="http://schemas.openxmlformats.org/drawingml/2006/table">
            <a:tbl>
              <a:tblPr bandRow="1" firstRow="1">
                <a:noFill/>
                <a:tableStyleId>{ABC005FF-2629-4804-8651-31E566D96194}</a:tableStyleId>
              </a:tblPr>
              <a:tblGrid>
                <a:gridCol w="2524125"/>
                <a:gridCol w="5995675"/>
              </a:tblGrid>
              <a:tr h="364875">
                <a:tc gridSpan="2">
                  <a:txBody>
                    <a:bodyPr/>
                    <a:lstStyle/>
                    <a:p>
                      <a:pPr indent="0" lvl="0" marL="91440" marR="0" rtl="0" algn="l">
                        <a:lnSpc>
                          <a:spcPct val="100000"/>
                        </a:lnSpc>
                        <a:spcBef>
                          <a:spcPts val="0"/>
                        </a:spcBef>
                        <a:spcAft>
                          <a:spcPts val="0"/>
                        </a:spcAft>
                        <a:buNone/>
                      </a:pPr>
                      <a:r>
                        <a:rPr b="1" lang="en-US" sz="1600" u="none" cap="none" strike="noStrike">
                          <a:latin typeface="Times New Roman"/>
                          <a:ea typeface="Times New Roman"/>
                          <a:cs typeface="Times New Roman"/>
                          <a:sym typeface="Times New Roman"/>
                        </a:rPr>
                        <a:t>Five common types of referring expression</a:t>
                      </a:r>
                      <a:endParaRPr sz="1600" u="none" cap="none" strike="noStrike">
                        <a:latin typeface="Times New Roman"/>
                        <a:ea typeface="Times New Roman"/>
                        <a:cs typeface="Times New Roman"/>
                        <a:sym typeface="Times New Roman"/>
                      </a:endParaRPr>
                    </a:p>
                  </a:txBody>
                  <a:tcPr marT="39375" marB="0" marR="0" marL="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364875">
                <a:tc>
                  <a:txBody>
                    <a:bodyPr/>
                    <a:lstStyle/>
                    <a:p>
                      <a:pPr indent="0" lvl="0" marL="91440" marR="0" rtl="0" algn="l">
                        <a:lnSpc>
                          <a:spcPct val="100000"/>
                        </a:lnSpc>
                        <a:spcBef>
                          <a:spcPts val="0"/>
                        </a:spcBef>
                        <a:spcAft>
                          <a:spcPts val="0"/>
                        </a:spcAft>
                        <a:buNone/>
                      </a:pPr>
                      <a:r>
                        <a:rPr b="1" lang="en-US" sz="1600" u="none" cap="none" strike="noStrike">
                          <a:latin typeface="Times New Roman"/>
                          <a:ea typeface="Times New Roman"/>
                          <a:cs typeface="Times New Roman"/>
                          <a:sym typeface="Times New Roman"/>
                        </a:rPr>
                        <a:t>Type</a:t>
                      </a:r>
                      <a:endParaRPr sz="1600" u="none" cap="none" strike="noStrike">
                        <a:latin typeface="Times New Roman"/>
                        <a:ea typeface="Times New Roman"/>
                        <a:cs typeface="Times New Roman"/>
                        <a:sym typeface="Times New Roman"/>
                      </a:endParaRPr>
                    </a:p>
                  </a:txBody>
                  <a:tcPr marT="3937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600" u="none" cap="none" strike="noStrike">
                          <a:latin typeface="Times New Roman"/>
                          <a:ea typeface="Times New Roman"/>
                          <a:cs typeface="Times New Roman"/>
                          <a:sym typeface="Times New Roman"/>
                        </a:rPr>
                        <a:t>Example</a:t>
                      </a:r>
                      <a:endParaRPr sz="1600" u="none" cap="none" strike="noStrike">
                        <a:latin typeface="Times New Roman"/>
                        <a:ea typeface="Times New Roman"/>
                        <a:cs typeface="Times New Roman"/>
                        <a:sym typeface="Times New Roman"/>
                      </a:endParaRPr>
                    </a:p>
                  </a:txBody>
                  <a:tcPr marT="3937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4875">
                <a:tc>
                  <a:txBody>
                    <a:bodyPr/>
                    <a:lstStyle/>
                    <a:p>
                      <a:pPr indent="0" lvl="0" marL="91440" marR="0" rtl="0" algn="l">
                        <a:lnSpc>
                          <a:spcPct val="100000"/>
                        </a:lnSpc>
                        <a:spcBef>
                          <a:spcPts val="0"/>
                        </a:spcBef>
                        <a:spcAft>
                          <a:spcPts val="0"/>
                        </a:spcAft>
                        <a:buNone/>
                      </a:pPr>
                      <a:r>
                        <a:rPr lang="en-US" sz="1600" u="none" cap="none" strike="noStrike">
                          <a:latin typeface="Times New Roman"/>
                          <a:ea typeface="Times New Roman"/>
                          <a:cs typeface="Times New Roman"/>
                          <a:sym typeface="Times New Roman"/>
                        </a:rPr>
                        <a:t>Indefinite noun phrase</a:t>
                      </a:r>
                      <a:endParaRPr sz="1600" u="none" cap="none" strike="noStrike">
                        <a:latin typeface="Times New Roman"/>
                        <a:ea typeface="Times New Roman"/>
                        <a:cs typeface="Times New Roman"/>
                        <a:sym typeface="Times New Roman"/>
                      </a:endParaRPr>
                    </a:p>
                  </a:txBody>
                  <a:tcPr marT="3937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1600" u="none" cap="none" strike="noStrike">
                          <a:latin typeface="Times New Roman"/>
                          <a:ea typeface="Times New Roman"/>
                          <a:cs typeface="Times New Roman"/>
                          <a:sym typeface="Times New Roman"/>
                        </a:rPr>
                        <a:t>I saw </a:t>
                      </a:r>
                      <a:r>
                        <a:rPr b="1" lang="en-US" sz="1600" u="none" cap="none" strike="noStrike">
                          <a:latin typeface="Times New Roman"/>
                          <a:ea typeface="Times New Roman"/>
                          <a:cs typeface="Times New Roman"/>
                          <a:sym typeface="Times New Roman"/>
                        </a:rPr>
                        <a:t>a </a:t>
                      </a:r>
                      <a:r>
                        <a:rPr lang="en-US" sz="1600" u="none" cap="none" strike="noStrike">
                          <a:latin typeface="Times New Roman"/>
                          <a:ea typeface="Times New Roman"/>
                          <a:cs typeface="Times New Roman"/>
                          <a:sym typeface="Times New Roman"/>
                        </a:rPr>
                        <a:t>Ford Escort today.</a:t>
                      </a:r>
                      <a:endParaRPr sz="1600" u="none" cap="none" strike="noStrike">
                        <a:latin typeface="Times New Roman"/>
                        <a:ea typeface="Times New Roman"/>
                        <a:cs typeface="Times New Roman"/>
                        <a:sym typeface="Times New Roman"/>
                      </a:endParaRPr>
                    </a:p>
                  </a:txBody>
                  <a:tcPr marT="3937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4875">
                <a:tc>
                  <a:txBody>
                    <a:bodyPr/>
                    <a:lstStyle/>
                    <a:p>
                      <a:pPr indent="0" lvl="0" marL="91440" marR="0" rtl="0" algn="l">
                        <a:lnSpc>
                          <a:spcPct val="100000"/>
                        </a:lnSpc>
                        <a:spcBef>
                          <a:spcPts val="0"/>
                        </a:spcBef>
                        <a:spcAft>
                          <a:spcPts val="0"/>
                        </a:spcAft>
                        <a:buNone/>
                      </a:pPr>
                      <a:r>
                        <a:rPr lang="en-US" sz="1600" u="none" cap="none" strike="noStrike">
                          <a:latin typeface="Times New Roman"/>
                          <a:ea typeface="Times New Roman"/>
                          <a:cs typeface="Times New Roman"/>
                          <a:sym typeface="Times New Roman"/>
                        </a:rPr>
                        <a:t>Definite noun phrase</a:t>
                      </a:r>
                      <a:endParaRPr sz="1600" u="none" cap="none" strike="noStrike">
                        <a:latin typeface="Times New Roman"/>
                        <a:ea typeface="Times New Roman"/>
                        <a:cs typeface="Times New Roman"/>
                        <a:sym typeface="Times New Roman"/>
                      </a:endParaRPr>
                    </a:p>
                  </a:txBody>
                  <a:tcPr marT="3937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1600" u="none" cap="none" strike="noStrike">
                          <a:latin typeface="Times New Roman"/>
                          <a:ea typeface="Times New Roman"/>
                          <a:cs typeface="Times New Roman"/>
                          <a:sym typeface="Times New Roman"/>
                        </a:rPr>
                        <a:t>I saw a Ford Escort today. </a:t>
                      </a:r>
                      <a:r>
                        <a:rPr b="1" lang="en-US" sz="1600" u="none" cap="none" strike="noStrike">
                          <a:latin typeface="Times New Roman"/>
                          <a:ea typeface="Times New Roman"/>
                          <a:cs typeface="Times New Roman"/>
                          <a:sym typeface="Times New Roman"/>
                        </a:rPr>
                        <a:t>The </a:t>
                      </a:r>
                      <a:r>
                        <a:rPr lang="en-US" sz="1600" u="none" cap="none" strike="noStrike">
                          <a:latin typeface="Times New Roman"/>
                          <a:ea typeface="Times New Roman"/>
                          <a:cs typeface="Times New Roman"/>
                          <a:sym typeface="Times New Roman"/>
                        </a:rPr>
                        <a:t>Escort was white.</a:t>
                      </a:r>
                      <a:endParaRPr sz="1600" u="none" cap="none" strike="noStrike">
                        <a:latin typeface="Times New Roman"/>
                        <a:ea typeface="Times New Roman"/>
                        <a:cs typeface="Times New Roman"/>
                        <a:sym typeface="Times New Roman"/>
                      </a:endParaRPr>
                    </a:p>
                  </a:txBody>
                  <a:tcPr marT="3937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4875">
                <a:tc>
                  <a:txBody>
                    <a:bodyPr/>
                    <a:lstStyle/>
                    <a:p>
                      <a:pPr indent="0" lvl="0" marL="91440" marR="0" rtl="0" algn="l">
                        <a:lnSpc>
                          <a:spcPct val="100000"/>
                        </a:lnSpc>
                        <a:spcBef>
                          <a:spcPts val="0"/>
                        </a:spcBef>
                        <a:spcAft>
                          <a:spcPts val="0"/>
                        </a:spcAft>
                        <a:buNone/>
                      </a:pPr>
                      <a:r>
                        <a:rPr lang="en-US" sz="1600" u="none" cap="none" strike="noStrike">
                          <a:latin typeface="Times New Roman"/>
                          <a:ea typeface="Times New Roman"/>
                          <a:cs typeface="Times New Roman"/>
                          <a:sym typeface="Times New Roman"/>
                        </a:rPr>
                        <a:t>Pronoun</a:t>
                      </a:r>
                      <a:endParaRPr sz="1600" u="none" cap="none" strike="noStrike">
                        <a:latin typeface="Times New Roman"/>
                        <a:ea typeface="Times New Roman"/>
                        <a:cs typeface="Times New Roman"/>
                        <a:sym typeface="Times New Roman"/>
                      </a:endParaRPr>
                    </a:p>
                  </a:txBody>
                  <a:tcPr marT="3937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1600" u="none" cap="none" strike="noStrike">
                          <a:latin typeface="Times New Roman"/>
                          <a:ea typeface="Times New Roman"/>
                          <a:cs typeface="Times New Roman"/>
                          <a:sym typeface="Times New Roman"/>
                        </a:rPr>
                        <a:t>I saw a Ford Escort today. </a:t>
                      </a:r>
                      <a:r>
                        <a:rPr b="1" lang="en-US" sz="1600" u="none" cap="none" strike="noStrike">
                          <a:latin typeface="Times New Roman"/>
                          <a:ea typeface="Times New Roman"/>
                          <a:cs typeface="Times New Roman"/>
                          <a:sym typeface="Times New Roman"/>
                        </a:rPr>
                        <a:t>It </a:t>
                      </a:r>
                      <a:r>
                        <a:rPr lang="en-US" sz="1600" u="none" cap="none" strike="noStrike">
                          <a:latin typeface="Times New Roman"/>
                          <a:ea typeface="Times New Roman"/>
                          <a:cs typeface="Times New Roman"/>
                          <a:sym typeface="Times New Roman"/>
                        </a:rPr>
                        <a:t>was white.</a:t>
                      </a:r>
                      <a:endParaRPr sz="1600" u="none" cap="none" strike="noStrike">
                        <a:latin typeface="Times New Roman"/>
                        <a:ea typeface="Times New Roman"/>
                        <a:cs typeface="Times New Roman"/>
                        <a:sym typeface="Times New Roman"/>
                      </a:endParaRPr>
                    </a:p>
                  </a:txBody>
                  <a:tcPr marT="3937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4875">
                <a:tc>
                  <a:txBody>
                    <a:bodyPr/>
                    <a:lstStyle/>
                    <a:p>
                      <a:pPr indent="0" lvl="0" marL="91440" marR="0" rtl="0" algn="l">
                        <a:lnSpc>
                          <a:spcPct val="100000"/>
                        </a:lnSpc>
                        <a:spcBef>
                          <a:spcPts val="0"/>
                        </a:spcBef>
                        <a:spcAft>
                          <a:spcPts val="0"/>
                        </a:spcAft>
                        <a:buNone/>
                      </a:pPr>
                      <a:r>
                        <a:rPr lang="en-US" sz="1600" u="none" cap="none" strike="noStrike">
                          <a:latin typeface="Times New Roman"/>
                          <a:ea typeface="Times New Roman"/>
                          <a:cs typeface="Times New Roman"/>
                          <a:sym typeface="Times New Roman"/>
                        </a:rPr>
                        <a:t>Demonstratives</a:t>
                      </a:r>
                      <a:endParaRPr sz="1600" u="none" cap="none" strike="noStrike">
                        <a:latin typeface="Times New Roman"/>
                        <a:ea typeface="Times New Roman"/>
                        <a:cs typeface="Times New Roman"/>
                        <a:sym typeface="Times New Roman"/>
                      </a:endParaRPr>
                    </a:p>
                  </a:txBody>
                  <a:tcPr marT="3937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1600" u="none" cap="none" strike="noStrike">
                          <a:latin typeface="Times New Roman"/>
                          <a:ea typeface="Times New Roman"/>
                          <a:cs typeface="Times New Roman"/>
                          <a:sym typeface="Times New Roman"/>
                        </a:rPr>
                        <a:t>I like </a:t>
                      </a:r>
                      <a:r>
                        <a:rPr b="1" lang="en-US" sz="1600" u="none" cap="none" strike="noStrike">
                          <a:latin typeface="Times New Roman"/>
                          <a:ea typeface="Times New Roman"/>
                          <a:cs typeface="Times New Roman"/>
                          <a:sym typeface="Times New Roman"/>
                        </a:rPr>
                        <a:t>this </a:t>
                      </a:r>
                      <a:r>
                        <a:rPr lang="en-US" sz="1600" u="none" cap="none" strike="noStrike">
                          <a:latin typeface="Times New Roman"/>
                          <a:ea typeface="Times New Roman"/>
                          <a:cs typeface="Times New Roman"/>
                          <a:sym typeface="Times New Roman"/>
                        </a:rPr>
                        <a:t>better than </a:t>
                      </a:r>
                      <a:r>
                        <a:rPr b="1" lang="en-US" sz="1600" u="none" cap="none" strike="noStrike">
                          <a:latin typeface="Times New Roman"/>
                          <a:ea typeface="Times New Roman"/>
                          <a:cs typeface="Times New Roman"/>
                          <a:sym typeface="Times New Roman"/>
                        </a:rPr>
                        <a:t>that</a:t>
                      </a:r>
                      <a:r>
                        <a:rPr lang="en-US" sz="1600" u="none" cap="none" strike="noStrike">
                          <a:latin typeface="Times New Roman"/>
                          <a:ea typeface="Times New Roman"/>
                          <a:cs typeface="Times New Roman"/>
                          <a:sym typeface="Times New Roman"/>
                        </a:rPr>
                        <a:t>.</a:t>
                      </a:r>
                      <a:endParaRPr sz="1600" u="none" cap="none" strike="noStrike">
                        <a:latin typeface="Times New Roman"/>
                        <a:ea typeface="Times New Roman"/>
                        <a:cs typeface="Times New Roman"/>
                        <a:sym typeface="Times New Roman"/>
                      </a:endParaRPr>
                    </a:p>
                  </a:txBody>
                  <a:tcPr marT="3937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5000">
                <a:tc>
                  <a:txBody>
                    <a:bodyPr/>
                    <a:lstStyle/>
                    <a:p>
                      <a:pPr indent="0" lvl="0" marL="91440" marR="0" rtl="0" algn="l">
                        <a:lnSpc>
                          <a:spcPct val="100000"/>
                        </a:lnSpc>
                        <a:spcBef>
                          <a:spcPts val="0"/>
                        </a:spcBef>
                        <a:spcAft>
                          <a:spcPts val="0"/>
                        </a:spcAft>
                        <a:buNone/>
                      </a:pPr>
                      <a:r>
                        <a:rPr lang="en-US" sz="1600" u="none" cap="none" strike="noStrike">
                          <a:latin typeface="Times New Roman"/>
                          <a:ea typeface="Times New Roman"/>
                          <a:cs typeface="Times New Roman"/>
                          <a:sym typeface="Times New Roman"/>
                        </a:rPr>
                        <a:t>One-anaphora</a:t>
                      </a:r>
                      <a:endParaRPr sz="1600" u="none" cap="none" strike="noStrike">
                        <a:latin typeface="Times New Roman"/>
                        <a:ea typeface="Times New Roman"/>
                        <a:cs typeface="Times New Roman"/>
                        <a:sym typeface="Times New Roman"/>
                      </a:endParaRPr>
                    </a:p>
                  </a:txBody>
                  <a:tcPr marT="4000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1600" u="none" cap="none" strike="noStrike">
                          <a:latin typeface="Times New Roman"/>
                          <a:ea typeface="Times New Roman"/>
                          <a:cs typeface="Times New Roman"/>
                          <a:sym typeface="Times New Roman"/>
                        </a:rPr>
                        <a:t>I saw 6 Ford Escort today. Now I want </a:t>
                      </a:r>
                      <a:r>
                        <a:rPr b="1" lang="en-US" sz="1600" u="none" cap="none" strike="noStrike">
                          <a:latin typeface="Times New Roman"/>
                          <a:ea typeface="Times New Roman"/>
                          <a:cs typeface="Times New Roman"/>
                          <a:sym typeface="Times New Roman"/>
                        </a:rPr>
                        <a:t>one</a:t>
                      </a:r>
                      <a:r>
                        <a:rPr lang="en-US" sz="1600" u="none" cap="none" strike="noStrike">
                          <a:latin typeface="Times New Roman"/>
                          <a:ea typeface="Times New Roman"/>
                          <a:cs typeface="Times New Roman"/>
                          <a:sym typeface="Times New Roman"/>
                        </a:rPr>
                        <a:t>.</a:t>
                      </a:r>
                      <a:endParaRPr sz="16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4875">
                <a:tc gridSpan="2">
                  <a:txBody>
                    <a:bodyPr/>
                    <a:lstStyle/>
                    <a:p>
                      <a:pPr indent="0" lvl="0" marL="0" marR="0" rtl="0" algn="l">
                        <a:lnSpc>
                          <a:spcPct val="100000"/>
                        </a:lnSpc>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0" marL="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364875">
                <a:tc gridSpan="2">
                  <a:txBody>
                    <a:bodyPr/>
                    <a:lstStyle/>
                    <a:p>
                      <a:pPr indent="0" lvl="0" marL="91440" marR="0" rtl="0" algn="l">
                        <a:lnSpc>
                          <a:spcPct val="100000"/>
                        </a:lnSpc>
                        <a:spcBef>
                          <a:spcPts val="0"/>
                        </a:spcBef>
                        <a:spcAft>
                          <a:spcPts val="0"/>
                        </a:spcAft>
                        <a:buNone/>
                      </a:pPr>
                      <a:r>
                        <a:rPr b="1" lang="en-US" sz="1600" u="none" cap="none" strike="noStrike">
                          <a:latin typeface="Times New Roman"/>
                          <a:ea typeface="Times New Roman"/>
                          <a:cs typeface="Times New Roman"/>
                          <a:sym typeface="Times New Roman"/>
                        </a:rPr>
                        <a:t>Three types of referring expression that complicate the reference resolution</a:t>
                      </a:r>
                      <a:endParaRPr sz="1600" u="none" cap="none" strike="noStrike">
                        <a:latin typeface="Times New Roman"/>
                        <a:ea typeface="Times New Roman"/>
                        <a:cs typeface="Times New Roman"/>
                        <a:sym typeface="Times New Roman"/>
                      </a:endParaRPr>
                    </a:p>
                  </a:txBody>
                  <a:tcPr marT="40000" marB="0" marR="0" marL="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364875">
                <a:tc>
                  <a:txBody>
                    <a:bodyPr/>
                    <a:lstStyle/>
                    <a:p>
                      <a:pPr indent="0" lvl="0" marL="91440" marR="0" rtl="0" algn="l">
                        <a:lnSpc>
                          <a:spcPct val="100000"/>
                        </a:lnSpc>
                        <a:spcBef>
                          <a:spcPts val="0"/>
                        </a:spcBef>
                        <a:spcAft>
                          <a:spcPts val="0"/>
                        </a:spcAft>
                        <a:buNone/>
                      </a:pPr>
                      <a:r>
                        <a:rPr b="1" lang="en-US" sz="1600" u="none" cap="none" strike="noStrike">
                          <a:latin typeface="Times New Roman"/>
                          <a:ea typeface="Times New Roman"/>
                          <a:cs typeface="Times New Roman"/>
                          <a:sym typeface="Times New Roman"/>
                        </a:rPr>
                        <a:t>Type</a:t>
                      </a:r>
                      <a:endParaRPr sz="1600" u="none" cap="none" strike="noStrike">
                        <a:latin typeface="Times New Roman"/>
                        <a:ea typeface="Times New Roman"/>
                        <a:cs typeface="Times New Roman"/>
                        <a:sym typeface="Times New Roman"/>
                      </a:endParaRPr>
                    </a:p>
                  </a:txBody>
                  <a:tcPr marT="4000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600" u="none" cap="none" strike="noStrike">
                          <a:latin typeface="Times New Roman"/>
                          <a:ea typeface="Times New Roman"/>
                          <a:cs typeface="Times New Roman"/>
                          <a:sym typeface="Times New Roman"/>
                        </a:rPr>
                        <a:t>Example</a:t>
                      </a:r>
                      <a:endParaRPr sz="16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4875">
                <a:tc>
                  <a:txBody>
                    <a:bodyPr/>
                    <a:lstStyle/>
                    <a:p>
                      <a:pPr indent="0" lvl="0" marL="91440" marR="0" rtl="0" algn="l">
                        <a:lnSpc>
                          <a:spcPct val="100000"/>
                        </a:lnSpc>
                        <a:spcBef>
                          <a:spcPts val="0"/>
                        </a:spcBef>
                        <a:spcAft>
                          <a:spcPts val="0"/>
                        </a:spcAft>
                        <a:buNone/>
                      </a:pPr>
                      <a:r>
                        <a:rPr lang="en-US" sz="1600" u="none" cap="none" strike="noStrike">
                          <a:latin typeface="Times New Roman"/>
                          <a:ea typeface="Times New Roman"/>
                          <a:cs typeface="Times New Roman"/>
                          <a:sym typeface="Times New Roman"/>
                        </a:rPr>
                        <a:t>Inferrables</a:t>
                      </a:r>
                      <a:endParaRPr sz="1600" u="none" cap="none" strike="noStrike">
                        <a:latin typeface="Times New Roman"/>
                        <a:ea typeface="Times New Roman"/>
                        <a:cs typeface="Times New Roman"/>
                        <a:sym typeface="Times New Roman"/>
                      </a:endParaRPr>
                    </a:p>
                  </a:txBody>
                  <a:tcPr marT="4000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1600" u="none" cap="none" strike="noStrike">
                          <a:latin typeface="Times New Roman"/>
                          <a:ea typeface="Times New Roman"/>
                          <a:cs typeface="Times New Roman"/>
                          <a:sym typeface="Times New Roman"/>
                        </a:rPr>
                        <a:t>I almost bought a Ford Escort, but a </a:t>
                      </a:r>
                      <a:r>
                        <a:rPr b="1" lang="en-US" sz="1600" u="none" cap="none" strike="noStrike">
                          <a:latin typeface="Times New Roman"/>
                          <a:ea typeface="Times New Roman"/>
                          <a:cs typeface="Times New Roman"/>
                          <a:sym typeface="Times New Roman"/>
                        </a:rPr>
                        <a:t>door </a:t>
                      </a:r>
                      <a:r>
                        <a:rPr lang="en-US" sz="1600" u="none" cap="none" strike="noStrike">
                          <a:latin typeface="Times New Roman"/>
                          <a:ea typeface="Times New Roman"/>
                          <a:cs typeface="Times New Roman"/>
                          <a:sym typeface="Times New Roman"/>
                        </a:rPr>
                        <a:t>had a dent.</a:t>
                      </a:r>
                      <a:endParaRPr sz="16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4850">
                <a:tc>
                  <a:txBody>
                    <a:bodyPr/>
                    <a:lstStyle/>
                    <a:p>
                      <a:pPr indent="0" lvl="0" marL="91440" marR="0" rtl="0" algn="l">
                        <a:lnSpc>
                          <a:spcPct val="100000"/>
                        </a:lnSpc>
                        <a:spcBef>
                          <a:spcPts val="0"/>
                        </a:spcBef>
                        <a:spcAft>
                          <a:spcPts val="0"/>
                        </a:spcAft>
                        <a:buNone/>
                      </a:pPr>
                      <a:r>
                        <a:rPr lang="en-US" sz="1600" u="none" cap="none" strike="noStrike">
                          <a:latin typeface="Times New Roman"/>
                          <a:ea typeface="Times New Roman"/>
                          <a:cs typeface="Times New Roman"/>
                          <a:sym typeface="Times New Roman"/>
                        </a:rPr>
                        <a:t>Discontinuous Sets</a:t>
                      </a:r>
                      <a:endParaRPr sz="1600" u="none" cap="none" strike="noStrike">
                        <a:latin typeface="Times New Roman"/>
                        <a:ea typeface="Times New Roman"/>
                        <a:cs typeface="Times New Roman"/>
                        <a:sym typeface="Times New Roman"/>
                      </a:endParaRPr>
                    </a:p>
                  </a:txBody>
                  <a:tcPr marT="4000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1600" u="none" cap="none" strike="noStrike">
                          <a:latin typeface="Times New Roman"/>
                          <a:ea typeface="Times New Roman"/>
                          <a:cs typeface="Times New Roman"/>
                          <a:sym typeface="Times New Roman"/>
                        </a:rPr>
                        <a:t>John and Mary love their Escorts. </a:t>
                      </a:r>
                      <a:r>
                        <a:rPr b="1" lang="en-US" sz="1600" u="none" cap="none" strike="noStrike">
                          <a:latin typeface="Times New Roman"/>
                          <a:ea typeface="Times New Roman"/>
                          <a:cs typeface="Times New Roman"/>
                          <a:sym typeface="Times New Roman"/>
                        </a:rPr>
                        <a:t>They </a:t>
                      </a:r>
                      <a:r>
                        <a:rPr lang="en-US" sz="1600" u="none" cap="none" strike="noStrike">
                          <a:latin typeface="Times New Roman"/>
                          <a:ea typeface="Times New Roman"/>
                          <a:cs typeface="Times New Roman"/>
                          <a:sym typeface="Times New Roman"/>
                        </a:rPr>
                        <a:t>often drive them.</a:t>
                      </a:r>
                      <a:endParaRPr sz="16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4875">
                <a:tc>
                  <a:txBody>
                    <a:bodyPr/>
                    <a:lstStyle/>
                    <a:p>
                      <a:pPr indent="0" lvl="0" marL="91440" marR="0" rtl="0" algn="l">
                        <a:lnSpc>
                          <a:spcPct val="100000"/>
                        </a:lnSpc>
                        <a:spcBef>
                          <a:spcPts val="0"/>
                        </a:spcBef>
                        <a:spcAft>
                          <a:spcPts val="0"/>
                        </a:spcAft>
                        <a:buNone/>
                      </a:pPr>
                      <a:r>
                        <a:rPr lang="en-US" sz="1600" u="none" cap="none" strike="noStrike">
                          <a:latin typeface="Times New Roman"/>
                          <a:ea typeface="Times New Roman"/>
                          <a:cs typeface="Times New Roman"/>
                          <a:sym typeface="Times New Roman"/>
                        </a:rPr>
                        <a:t>Generics</a:t>
                      </a:r>
                      <a:endParaRPr sz="1600" u="none" cap="none" strike="noStrike">
                        <a:latin typeface="Times New Roman"/>
                        <a:ea typeface="Times New Roman"/>
                        <a:cs typeface="Times New Roman"/>
                        <a:sym typeface="Times New Roman"/>
                      </a:endParaRPr>
                    </a:p>
                  </a:txBody>
                  <a:tcPr marT="4000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1600" u="none" cap="none" strike="noStrike">
                          <a:latin typeface="Times New Roman"/>
                          <a:ea typeface="Times New Roman"/>
                          <a:cs typeface="Times New Roman"/>
                          <a:sym typeface="Times New Roman"/>
                        </a:rPr>
                        <a:t>I saw 6 Ford Escorts today. </a:t>
                      </a:r>
                      <a:r>
                        <a:rPr b="1" lang="en-US" sz="1600" u="none" cap="none" strike="noStrike">
                          <a:latin typeface="Times New Roman"/>
                          <a:ea typeface="Times New Roman"/>
                          <a:cs typeface="Times New Roman"/>
                          <a:sym typeface="Times New Roman"/>
                        </a:rPr>
                        <a:t>They </a:t>
                      </a:r>
                      <a:r>
                        <a:rPr lang="en-US" sz="1600" u="none" cap="none" strike="noStrike">
                          <a:latin typeface="Times New Roman"/>
                          <a:ea typeface="Times New Roman"/>
                          <a:cs typeface="Times New Roman"/>
                          <a:sym typeface="Times New Roman"/>
                        </a:rPr>
                        <a:t>are the coolest cars.</a:t>
                      </a:r>
                      <a:endParaRPr sz="16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
          <p:cNvSpPr txBox="1"/>
          <p:nvPr>
            <p:ph type="title"/>
          </p:nvPr>
        </p:nvSpPr>
        <p:spPr>
          <a:xfrm>
            <a:off x="1324575" y="545025"/>
            <a:ext cx="107886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Introduction to Discourse</a:t>
            </a:r>
            <a:endParaRPr/>
          </a:p>
        </p:txBody>
      </p:sp>
      <p:sp>
        <p:nvSpPr>
          <p:cNvPr id="157" name="Google Shape;157;p2"/>
          <p:cNvSpPr txBox="1"/>
          <p:nvPr/>
        </p:nvSpPr>
        <p:spPr>
          <a:xfrm>
            <a:off x="591115" y="1581292"/>
            <a:ext cx="10661700" cy="3140700"/>
          </a:xfrm>
          <a:prstGeom prst="rect">
            <a:avLst/>
          </a:prstGeom>
          <a:noFill/>
          <a:ln>
            <a:noFill/>
          </a:ln>
        </p:spPr>
        <p:txBody>
          <a:bodyPr anchorCtr="0" anchor="t" bIns="0" lIns="0" spcFirstLastPara="1" rIns="0" wrap="square" tIns="12700">
            <a:spAutoFit/>
          </a:bodyPr>
          <a:lstStyle/>
          <a:p>
            <a:pPr indent="-228600" lvl="0" marL="241300" marR="0" rtl="0" algn="l">
              <a:lnSpc>
                <a:spcPct val="100000"/>
              </a:lnSpc>
              <a:spcBef>
                <a:spcPts val="0"/>
              </a:spcBef>
              <a:spcAft>
                <a:spcPts val="0"/>
              </a:spcAft>
              <a:buSzPts val="2400"/>
              <a:buFont typeface="Arial"/>
              <a:buChar char="•"/>
            </a:pPr>
            <a:r>
              <a:rPr b="0" i="0" lang="en-US" sz="2400" u="none" cap="none" strike="noStrike">
                <a:latin typeface="Verdana"/>
                <a:ea typeface="Verdana"/>
                <a:cs typeface="Verdana"/>
                <a:sym typeface="Verdana"/>
              </a:rPr>
              <a:t>Discourse comes from </a:t>
            </a:r>
            <a:r>
              <a:rPr b="0" i="0" lang="en-US" sz="2400" u="none" cap="none" strike="noStrike">
                <a:solidFill>
                  <a:srgbClr val="006FC0"/>
                </a:solidFill>
                <a:latin typeface="Verdana"/>
                <a:ea typeface="Verdana"/>
                <a:cs typeface="Verdana"/>
                <a:sym typeface="Verdana"/>
              </a:rPr>
              <a:t>Latin	word 'discursus’</a:t>
            </a:r>
            <a:endParaRPr b="0" i="0" sz="2400" u="none" cap="none" strike="noStrike">
              <a:latin typeface="Verdana"/>
              <a:ea typeface="Verdana"/>
              <a:cs typeface="Verdana"/>
              <a:sym typeface="Verdana"/>
            </a:endParaRPr>
          </a:p>
          <a:p>
            <a:pPr indent="0" lvl="0" marL="0" marR="0" rtl="0" algn="l">
              <a:lnSpc>
                <a:spcPct val="100000"/>
              </a:lnSpc>
              <a:spcBef>
                <a:spcPts val="5"/>
              </a:spcBef>
              <a:spcAft>
                <a:spcPts val="0"/>
              </a:spcAft>
              <a:buSzPts val="3550"/>
              <a:buFont typeface="Arial"/>
              <a:buNone/>
            </a:pPr>
            <a:r>
              <a:t/>
            </a:r>
            <a:endParaRPr b="0" i="0" sz="3550" u="none" cap="none" strike="noStrike">
              <a:latin typeface="Verdana"/>
              <a:ea typeface="Verdana"/>
              <a:cs typeface="Verdana"/>
              <a:sym typeface="Verdana"/>
            </a:endParaRPr>
          </a:p>
          <a:p>
            <a:pPr indent="-228600" lvl="0" marL="241300" marR="5080" rtl="0" algn="l">
              <a:lnSpc>
                <a:spcPct val="150000"/>
              </a:lnSpc>
              <a:spcBef>
                <a:spcPts val="0"/>
              </a:spcBef>
              <a:spcAft>
                <a:spcPts val="0"/>
              </a:spcAft>
              <a:buClr>
                <a:srgbClr val="006FC0"/>
              </a:buClr>
              <a:buSzPts val="2400"/>
              <a:buFont typeface="Arial"/>
              <a:buChar char="•"/>
            </a:pPr>
            <a:r>
              <a:rPr b="1" i="0" lang="en-US" sz="2400" u="none" cap="none" strike="noStrike">
                <a:solidFill>
                  <a:srgbClr val="006FC0"/>
                </a:solidFill>
                <a:latin typeface="Tahoma"/>
                <a:ea typeface="Tahoma"/>
                <a:cs typeface="Tahoma"/>
                <a:sym typeface="Tahoma"/>
              </a:rPr>
              <a:t>Discourse:	</a:t>
            </a:r>
            <a:r>
              <a:rPr b="0" i="0" lang="en-US" sz="2400" u="none" cap="none" strike="noStrike">
                <a:latin typeface="Verdana"/>
                <a:ea typeface="Verdana"/>
                <a:cs typeface="Verdana"/>
                <a:sym typeface="Verdana"/>
              </a:rPr>
              <a:t>language	consists	of	</a:t>
            </a:r>
            <a:r>
              <a:rPr b="0" i="0" lang="en-US" sz="2400" u="none" cap="none" strike="noStrike">
                <a:solidFill>
                  <a:srgbClr val="FF5050"/>
                </a:solidFill>
                <a:latin typeface="Verdana"/>
                <a:ea typeface="Verdana"/>
                <a:cs typeface="Verdana"/>
                <a:sym typeface="Verdana"/>
              </a:rPr>
              <a:t>collocated,	related	groups	of  sentences</a:t>
            </a:r>
            <a:r>
              <a:rPr b="0" i="0" lang="en-US" sz="2400" u="none" cap="none" strike="noStrike">
                <a:latin typeface="Verdana"/>
                <a:ea typeface="Verdana"/>
                <a:cs typeface="Verdana"/>
                <a:sym typeface="Verdana"/>
              </a:rPr>
              <a:t>. We </a:t>
            </a:r>
            <a:r>
              <a:rPr b="0" i="0" lang="en-US" sz="2400" u="none" cap="none" strike="noStrike">
                <a:solidFill>
                  <a:srgbClr val="FF5050"/>
                </a:solidFill>
                <a:latin typeface="Verdana"/>
                <a:ea typeface="Verdana"/>
                <a:cs typeface="Verdana"/>
                <a:sym typeface="Verdana"/>
              </a:rPr>
              <a:t>refer to such a group of sentences as a discourse</a:t>
            </a:r>
            <a:endParaRPr b="0" i="0" sz="2400" u="none" cap="none" strike="noStrike">
              <a:latin typeface="Verdana"/>
              <a:ea typeface="Verdana"/>
              <a:cs typeface="Verdana"/>
              <a:sym typeface="Verdana"/>
            </a:endParaRPr>
          </a:p>
          <a:p>
            <a:pPr indent="0" lvl="0" marL="0" marR="0" rtl="0" algn="l">
              <a:lnSpc>
                <a:spcPct val="100000"/>
              </a:lnSpc>
              <a:spcBef>
                <a:spcPts val="0"/>
              </a:spcBef>
              <a:spcAft>
                <a:spcPts val="0"/>
              </a:spcAft>
              <a:buSzPts val="2900"/>
              <a:buFont typeface="Arial"/>
              <a:buNone/>
            </a:pPr>
            <a:r>
              <a:t/>
            </a:r>
            <a:endParaRPr b="0" i="0" sz="2900" u="none" cap="none" strike="noStrike">
              <a:latin typeface="Verdana"/>
              <a:ea typeface="Verdana"/>
              <a:cs typeface="Verdana"/>
              <a:sym typeface="Verdana"/>
            </a:endParaRPr>
          </a:p>
          <a:p>
            <a:pPr indent="-228600" lvl="0" marL="241300" marR="0" rtl="0" algn="l">
              <a:lnSpc>
                <a:spcPct val="100000"/>
              </a:lnSpc>
              <a:spcBef>
                <a:spcPts val="2240"/>
              </a:spcBef>
              <a:spcAft>
                <a:spcPts val="0"/>
              </a:spcAft>
              <a:buClr>
                <a:srgbClr val="006FC0"/>
              </a:buClr>
              <a:buSzPts val="2400"/>
              <a:buFont typeface="Arial"/>
              <a:buChar char="•"/>
            </a:pPr>
            <a:r>
              <a:rPr b="1" i="0" lang="en-US" sz="2400" u="none" cap="none" strike="noStrike">
                <a:solidFill>
                  <a:srgbClr val="006FC0"/>
                </a:solidFill>
                <a:latin typeface="Tahoma"/>
                <a:ea typeface="Tahoma"/>
                <a:cs typeface="Tahoma"/>
                <a:sym typeface="Tahoma"/>
              </a:rPr>
              <a:t>Discourse: </a:t>
            </a:r>
            <a:r>
              <a:rPr b="0" i="0" lang="en-US" sz="2400" u="none" cap="none" strike="noStrike">
                <a:latin typeface="Verdana"/>
                <a:ea typeface="Verdana"/>
                <a:cs typeface="Verdana"/>
                <a:sym typeface="Verdana"/>
              </a:rPr>
              <a:t>Novels, as well as short conversations or groans(cries)</a:t>
            </a:r>
            <a:endParaRPr b="0" i="0" sz="2400" u="none" cap="none" strike="noStrike">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161e333a26c_0_1"/>
          <p:cNvSpPr txBox="1"/>
          <p:nvPr>
            <p:ph type="title"/>
          </p:nvPr>
        </p:nvSpPr>
        <p:spPr>
          <a:xfrm>
            <a:off x="2168650" y="609350"/>
            <a:ext cx="5750700" cy="18471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a:t>Indefinite noun phrase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72" name="Google Shape;272;g161e333a26c_0_1"/>
          <p:cNvSpPr txBox="1"/>
          <p:nvPr>
            <p:ph idx="1" type="body"/>
          </p:nvPr>
        </p:nvSpPr>
        <p:spPr>
          <a:xfrm>
            <a:off x="814492" y="1616011"/>
            <a:ext cx="10563300" cy="4663800"/>
          </a:xfrm>
          <a:prstGeom prst="rect">
            <a:avLst/>
          </a:prstGeom>
        </p:spPr>
        <p:txBody>
          <a:bodyPr anchorCtr="0" anchor="t" bIns="0" lIns="0" spcFirstLastPara="1" rIns="0" wrap="square" tIns="0">
            <a:spAutoFit/>
          </a:bodyPr>
          <a:lstStyle/>
          <a:p>
            <a:pPr indent="-317500" lvl="0" marL="457200" rtl="0" algn="l">
              <a:lnSpc>
                <a:spcPct val="150000"/>
              </a:lnSpc>
              <a:spcBef>
                <a:spcPts val="0"/>
              </a:spcBef>
              <a:spcAft>
                <a:spcPts val="0"/>
              </a:spcAft>
              <a:buSzPts val="1400"/>
              <a:buChar char="●"/>
            </a:pPr>
            <a:r>
              <a:rPr b="0" lang="en-US"/>
              <a:t>Indefinite reference introduces entities that are new to the hearer into the discourse context. </a:t>
            </a:r>
            <a:endParaRPr b="0"/>
          </a:p>
          <a:p>
            <a:pPr indent="-317500" lvl="0" marL="457200" rtl="0" algn="l">
              <a:lnSpc>
                <a:spcPct val="150000"/>
              </a:lnSpc>
              <a:spcBef>
                <a:spcPts val="0"/>
              </a:spcBef>
              <a:spcAft>
                <a:spcPts val="0"/>
              </a:spcAft>
              <a:buSzPts val="1400"/>
              <a:buChar char="●"/>
            </a:pPr>
            <a:r>
              <a:rPr b="0" lang="en-US"/>
              <a:t>The most common form of indefinite reference is marked with the determiner a (or an), but it can also be marked by a quantifier such as</a:t>
            </a:r>
            <a:endParaRPr b="0"/>
          </a:p>
          <a:p>
            <a:pPr indent="0" lvl="0" marL="0" rtl="0" algn="l">
              <a:lnSpc>
                <a:spcPct val="150000"/>
              </a:lnSpc>
              <a:spcBef>
                <a:spcPts val="0"/>
              </a:spcBef>
              <a:spcAft>
                <a:spcPts val="0"/>
              </a:spcAft>
              <a:buNone/>
            </a:pPr>
            <a:r>
              <a:rPr b="0" lang="en-US"/>
              <a:t>      some or even the determiner this</a:t>
            </a:r>
            <a:endParaRPr b="0"/>
          </a:p>
          <a:p>
            <a:pPr indent="-304800" lvl="0" marL="914400" rtl="0" algn="l">
              <a:lnSpc>
                <a:spcPct val="150000"/>
              </a:lnSpc>
              <a:spcBef>
                <a:spcPts val="0"/>
              </a:spcBef>
              <a:spcAft>
                <a:spcPts val="0"/>
              </a:spcAft>
              <a:buClr>
                <a:srgbClr val="FF5050"/>
              </a:buClr>
              <a:buSzPts val="1200"/>
              <a:buChar char="●"/>
            </a:pPr>
            <a:r>
              <a:rPr lang="en-US" sz="2200">
                <a:solidFill>
                  <a:srgbClr val="FF5050"/>
                </a:solidFill>
              </a:rPr>
              <a:t>I saw an Acura Integra today. </a:t>
            </a:r>
            <a:endParaRPr sz="2200">
              <a:solidFill>
                <a:srgbClr val="FF5050"/>
              </a:solidFill>
            </a:endParaRPr>
          </a:p>
          <a:p>
            <a:pPr indent="-304800" lvl="0" marL="914400" rtl="0" algn="l">
              <a:lnSpc>
                <a:spcPct val="150000"/>
              </a:lnSpc>
              <a:spcBef>
                <a:spcPts val="0"/>
              </a:spcBef>
              <a:spcAft>
                <a:spcPts val="0"/>
              </a:spcAft>
              <a:buClr>
                <a:srgbClr val="FF5050"/>
              </a:buClr>
              <a:buSzPts val="1200"/>
              <a:buChar char="●"/>
            </a:pPr>
            <a:r>
              <a:rPr lang="en-US" sz="2200">
                <a:solidFill>
                  <a:srgbClr val="FF5050"/>
                </a:solidFill>
              </a:rPr>
              <a:t>Some Acura Integras were being unloaded at the local dealership today. </a:t>
            </a:r>
            <a:endParaRPr sz="2200">
              <a:solidFill>
                <a:srgbClr val="FF5050"/>
              </a:solidFill>
            </a:endParaRPr>
          </a:p>
          <a:p>
            <a:pPr indent="-304800" lvl="0" marL="914400" rtl="0" algn="l">
              <a:lnSpc>
                <a:spcPct val="150000"/>
              </a:lnSpc>
              <a:spcBef>
                <a:spcPts val="0"/>
              </a:spcBef>
              <a:spcAft>
                <a:spcPts val="0"/>
              </a:spcAft>
              <a:buClr>
                <a:srgbClr val="FF5050"/>
              </a:buClr>
              <a:buSzPts val="1200"/>
              <a:buChar char="●"/>
            </a:pPr>
            <a:r>
              <a:rPr lang="en-US" sz="2200">
                <a:solidFill>
                  <a:srgbClr val="FF5050"/>
                </a:solidFill>
              </a:rPr>
              <a:t> I saw this awesome Acura Integra today</a:t>
            </a:r>
            <a:endParaRPr sz="2200">
              <a:solidFill>
                <a:srgbClr val="FF5050"/>
              </a:solidFill>
            </a:endParaRPr>
          </a:p>
          <a:p>
            <a:pPr indent="0" lvl="0" marL="0" rtl="0" algn="l">
              <a:lnSpc>
                <a:spcPct val="150000"/>
              </a:lnSpc>
              <a:spcBef>
                <a:spcPts val="0"/>
              </a:spcBef>
              <a:spcAft>
                <a:spcPts val="0"/>
              </a:spcAft>
              <a:buNone/>
            </a:pPr>
            <a:r>
              <a:t/>
            </a:r>
            <a:endParaRPr b="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61e333a26c_0_9"/>
          <p:cNvSpPr txBox="1"/>
          <p:nvPr>
            <p:ph type="title"/>
          </p:nvPr>
        </p:nvSpPr>
        <p:spPr>
          <a:xfrm>
            <a:off x="4272788" y="609346"/>
            <a:ext cx="3646500" cy="615600"/>
          </a:xfrm>
          <a:prstGeom prst="rect">
            <a:avLst/>
          </a:prstGeom>
        </p:spPr>
        <p:txBody>
          <a:bodyPr anchorCtr="0" anchor="t" bIns="0" lIns="0" spcFirstLastPara="1" rIns="0" wrap="square" tIns="0">
            <a:spAutoFit/>
          </a:bodyPr>
          <a:lstStyle/>
          <a:p>
            <a:pPr indent="0" lvl="0" marL="0" rtl="0" algn="l">
              <a:lnSpc>
                <a:spcPct val="150000"/>
              </a:lnSpc>
              <a:spcBef>
                <a:spcPts val="0"/>
              </a:spcBef>
              <a:spcAft>
                <a:spcPts val="0"/>
              </a:spcAft>
              <a:buNone/>
            </a:pPr>
            <a:r>
              <a:rPr lang="en-US"/>
              <a:t>Definite Noun</a:t>
            </a:r>
            <a:endParaRPr/>
          </a:p>
        </p:txBody>
      </p:sp>
      <p:sp>
        <p:nvSpPr>
          <p:cNvPr id="278" name="Google Shape;278;g161e333a26c_0_9"/>
          <p:cNvSpPr txBox="1"/>
          <p:nvPr>
            <p:ph idx="1" type="body"/>
          </p:nvPr>
        </p:nvSpPr>
        <p:spPr>
          <a:xfrm>
            <a:off x="814492" y="1616011"/>
            <a:ext cx="10563300" cy="3648000"/>
          </a:xfrm>
          <a:prstGeom prst="rect">
            <a:avLst/>
          </a:prstGeom>
        </p:spPr>
        <p:txBody>
          <a:bodyPr anchorCtr="0" anchor="t" bIns="0" lIns="0" spcFirstLastPara="1" rIns="0" wrap="square" tIns="0">
            <a:spAutoFit/>
          </a:bodyPr>
          <a:lstStyle/>
          <a:p>
            <a:pPr indent="-317500" lvl="0" marL="457200" rtl="0" algn="l">
              <a:lnSpc>
                <a:spcPct val="150000"/>
              </a:lnSpc>
              <a:spcBef>
                <a:spcPts val="0"/>
              </a:spcBef>
              <a:spcAft>
                <a:spcPts val="0"/>
              </a:spcAft>
              <a:buSzPts val="1400"/>
              <a:buChar char="●"/>
            </a:pPr>
            <a:r>
              <a:rPr b="0" lang="en-US"/>
              <a:t>Definite Noun Phrases Definite reference is used to refer to an entity that</a:t>
            </a:r>
            <a:endParaRPr b="0"/>
          </a:p>
          <a:p>
            <a:pPr indent="457200" lvl="0" marL="0" rtl="0" algn="l">
              <a:lnSpc>
                <a:spcPct val="150000"/>
              </a:lnSpc>
              <a:spcBef>
                <a:spcPts val="0"/>
              </a:spcBef>
              <a:spcAft>
                <a:spcPts val="0"/>
              </a:spcAft>
              <a:buClr>
                <a:schemeClr val="dk1"/>
              </a:buClr>
              <a:buSzPts val="1100"/>
              <a:buFont typeface="Arial"/>
              <a:buNone/>
            </a:pPr>
            <a:r>
              <a:rPr b="0" lang="en-US"/>
              <a:t>is identifiable to the hearer, either because it has already been mentioned in</a:t>
            </a:r>
            <a:endParaRPr b="0"/>
          </a:p>
          <a:p>
            <a:pPr indent="457200" lvl="0" marL="0" rtl="0" algn="l">
              <a:lnSpc>
                <a:spcPct val="150000"/>
              </a:lnSpc>
              <a:spcBef>
                <a:spcPts val="0"/>
              </a:spcBef>
              <a:spcAft>
                <a:spcPts val="0"/>
              </a:spcAft>
              <a:buNone/>
            </a:pPr>
            <a:r>
              <a:rPr b="0" lang="en-US"/>
              <a:t>the discourse context</a:t>
            </a:r>
            <a:endParaRPr b="0"/>
          </a:p>
          <a:p>
            <a:pPr indent="-317500" lvl="0" marL="457200" rtl="0" algn="l">
              <a:lnSpc>
                <a:spcPct val="150000"/>
              </a:lnSpc>
              <a:spcBef>
                <a:spcPts val="0"/>
              </a:spcBef>
              <a:spcAft>
                <a:spcPts val="0"/>
              </a:spcAft>
              <a:buSzPts val="1400"/>
              <a:buChar char="●"/>
            </a:pPr>
            <a:r>
              <a:rPr b="0" lang="en-US"/>
              <a:t>it is contained in the hearer’s set of beliefs about the world, or the uniqueness of the object is implied by the description itself.</a:t>
            </a:r>
            <a:endParaRPr b="0"/>
          </a:p>
          <a:p>
            <a:pPr indent="-317500" lvl="1" marL="914400" rtl="0" algn="l">
              <a:lnSpc>
                <a:spcPct val="150000"/>
              </a:lnSpc>
              <a:spcBef>
                <a:spcPts val="0"/>
              </a:spcBef>
              <a:spcAft>
                <a:spcPts val="0"/>
              </a:spcAft>
              <a:buSzPts val="1400"/>
              <a:buChar char="○"/>
            </a:pPr>
            <a:r>
              <a:rPr b="0" lang="en-US"/>
              <a:t> </a:t>
            </a:r>
            <a:r>
              <a:rPr b="1" lang="en-US" sz="2200">
                <a:solidFill>
                  <a:srgbClr val="FF5050"/>
                </a:solidFill>
              </a:rPr>
              <a:t>I saw an Acura Integra today. The Integra was white and needed to be washed.</a:t>
            </a:r>
            <a:endParaRPr b="1" sz="2200">
              <a:solidFill>
                <a:srgbClr val="FF5050"/>
              </a:solidFill>
            </a:endParaRPr>
          </a:p>
          <a:p>
            <a:pPr indent="0" lvl="0" marL="0" rtl="0" algn="l">
              <a:lnSpc>
                <a:spcPct val="150000"/>
              </a:lnSpc>
              <a:spcBef>
                <a:spcPts val="0"/>
              </a:spcBef>
              <a:spcAft>
                <a:spcPts val="0"/>
              </a:spcAft>
              <a:buNone/>
            </a:pPr>
            <a:r>
              <a:t/>
            </a:r>
            <a:endParaRPr b="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930424" y="545025"/>
            <a:ext cx="111831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Pronoun : Reference Phenomena</a:t>
            </a:r>
            <a:endParaRPr/>
          </a:p>
        </p:txBody>
      </p:sp>
      <p:sp>
        <p:nvSpPr>
          <p:cNvPr id="284" name="Google Shape;284;p14"/>
          <p:cNvSpPr txBox="1"/>
          <p:nvPr/>
        </p:nvSpPr>
        <p:spPr>
          <a:xfrm>
            <a:off x="717001" y="1543300"/>
            <a:ext cx="10393800" cy="382200"/>
          </a:xfrm>
          <a:prstGeom prst="rect">
            <a:avLst/>
          </a:prstGeom>
          <a:noFill/>
          <a:ln>
            <a:noFill/>
          </a:ln>
        </p:spPr>
        <p:txBody>
          <a:bodyPr anchorCtr="0" anchor="t" bIns="0" lIns="0" spcFirstLastPara="1" rIns="0" wrap="square" tIns="12700">
            <a:spAutoFit/>
          </a:bodyPr>
          <a:lstStyle/>
          <a:p>
            <a:pPr indent="-228600" lvl="0" marL="241300" marR="0" rtl="0" algn="l">
              <a:lnSpc>
                <a:spcPct val="100000"/>
              </a:lnSpc>
              <a:spcBef>
                <a:spcPts val="0"/>
              </a:spcBef>
              <a:spcAft>
                <a:spcPts val="0"/>
              </a:spcAft>
              <a:buSzPts val="2400"/>
              <a:buFont typeface="Arial"/>
              <a:buChar char="•"/>
            </a:pPr>
            <a:r>
              <a:rPr b="1" lang="en-US" sz="2400">
                <a:latin typeface="Tahoma"/>
                <a:ea typeface="Tahoma"/>
                <a:cs typeface="Tahoma"/>
                <a:sym typeface="Tahoma"/>
              </a:rPr>
              <a:t>Pronouns </a:t>
            </a:r>
            <a:r>
              <a:rPr lang="en-US" sz="2400">
                <a:latin typeface="Verdana"/>
                <a:ea typeface="Verdana"/>
                <a:cs typeface="Verdana"/>
                <a:sym typeface="Verdana"/>
              </a:rPr>
              <a:t>refer to entities that were introduced fairly recently</a:t>
            </a:r>
            <a:endParaRPr sz="2400">
              <a:latin typeface="Verdana"/>
              <a:ea typeface="Verdana"/>
              <a:cs typeface="Verdana"/>
              <a:sym typeface="Verdana"/>
            </a:endParaRPr>
          </a:p>
        </p:txBody>
      </p:sp>
      <p:pic>
        <p:nvPicPr>
          <p:cNvPr id="285" name="Google Shape;285;p14"/>
          <p:cNvPicPr preferRelativeResize="0"/>
          <p:nvPr/>
        </p:nvPicPr>
        <p:blipFill rotWithShape="1">
          <a:blip r:embed="rId3">
            <a:alphaModFix/>
          </a:blip>
          <a:srcRect b="0" l="0" r="0" t="0"/>
          <a:stretch/>
        </p:blipFill>
        <p:spPr>
          <a:xfrm>
            <a:off x="1220507" y="1925502"/>
            <a:ext cx="8244544" cy="470154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646655" y="813025"/>
            <a:ext cx="106632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Demonstratives </a:t>
            </a:r>
            <a:endParaRPr/>
          </a:p>
        </p:txBody>
      </p:sp>
      <p:sp>
        <p:nvSpPr>
          <p:cNvPr id="291" name="Google Shape;291;p15"/>
          <p:cNvSpPr txBox="1"/>
          <p:nvPr/>
        </p:nvSpPr>
        <p:spPr>
          <a:xfrm>
            <a:off x="646650" y="1564350"/>
            <a:ext cx="10328700" cy="4614600"/>
          </a:xfrm>
          <a:prstGeom prst="rect">
            <a:avLst/>
          </a:prstGeom>
          <a:noFill/>
          <a:ln>
            <a:noFill/>
          </a:ln>
        </p:spPr>
        <p:txBody>
          <a:bodyPr anchorCtr="0" anchor="t" bIns="0" lIns="0" spcFirstLastPara="1" rIns="0" wrap="square" tIns="12050">
            <a:spAutoFit/>
          </a:bodyPr>
          <a:lstStyle/>
          <a:p>
            <a:pPr indent="-196850" lvl="0" marL="241300" marR="0" rtl="0" algn="l">
              <a:lnSpc>
                <a:spcPct val="150000"/>
              </a:lnSpc>
              <a:spcBef>
                <a:spcPts val="0"/>
              </a:spcBef>
              <a:spcAft>
                <a:spcPts val="0"/>
              </a:spcAft>
              <a:buClr>
                <a:schemeClr val="dk1"/>
              </a:buClr>
              <a:buSzPts val="1900"/>
              <a:buChar char="•"/>
            </a:pPr>
            <a:r>
              <a:rPr lang="en-US" sz="2300">
                <a:solidFill>
                  <a:schemeClr val="dk1"/>
                </a:solidFill>
                <a:latin typeface="Times New Roman"/>
                <a:ea typeface="Times New Roman"/>
                <a:cs typeface="Times New Roman"/>
                <a:sym typeface="Times New Roman"/>
              </a:rPr>
              <a:t>Demonstrative pronouns, like </a:t>
            </a:r>
            <a:r>
              <a:rPr b="1" lang="en-US" sz="2300">
                <a:solidFill>
                  <a:srgbClr val="FF5050"/>
                </a:solidFill>
                <a:latin typeface="Times New Roman"/>
                <a:ea typeface="Times New Roman"/>
                <a:cs typeface="Times New Roman"/>
                <a:sym typeface="Times New Roman"/>
              </a:rPr>
              <a:t>this and that,</a:t>
            </a:r>
            <a:r>
              <a:rPr lang="en-US" sz="2300">
                <a:solidFill>
                  <a:schemeClr val="dk1"/>
                </a:solidFill>
                <a:latin typeface="Times New Roman"/>
                <a:ea typeface="Times New Roman"/>
                <a:cs typeface="Times New Roman"/>
                <a:sym typeface="Times New Roman"/>
              </a:rPr>
              <a:t> behave somewhat differently than simple definite pronouns like it.</a:t>
            </a:r>
            <a:endParaRPr sz="2300">
              <a:solidFill>
                <a:schemeClr val="dk1"/>
              </a:solidFill>
              <a:latin typeface="Times New Roman"/>
              <a:ea typeface="Times New Roman"/>
              <a:cs typeface="Times New Roman"/>
              <a:sym typeface="Times New Roman"/>
            </a:endParaRPr>
          </a:p>
          <a:p>
            <a:pPr indent="-196850" lvl="0" marL="241300" marR="0" rtl="0" algn="l">
              <a:lnSpc>
                <a:spcPct val="150000"/>
              </a:lnSpc>
              <a:spcBef>
                <a:spcPts val="0"/>
              </a:spcBef>
              <a:spcAft>
                <a:spcPts val="0"/>
              </a:spcAft>
              <a:buClr>
                <a:schemeClr val="dk1"/>
              </a:buClr>
              <a:buSzPts val="1900"/>
              <a:buChar char="•"/>
            </a:pPr>
            <a:r>
              <a:rPr lang="en-US" sz="2300">
                <a:solidFill>
                  <a:schemeClr val="dk1"/>
                </a:solidFill>
                <a:latin typeface="Times New Roman"/>
                <a:ea typeface="Times New Roman"/>
                <a:cs typeface="Times New Roman"/>
                <a:sym typeface="Times New Roman"/>
              </a:rPr>
              <a:t> They can appear either alone or as determiners, for instance, this Acura, that Acura. </a:t>
            </a:r>
            <a:endParaRPr sz="2300">
              <a:solidFill>
                <a:schemeClr val="dk1"/>
              </a:solidFill>
              <a:latin typeface="Times New Roman"/>
              <a:ea typeface="Times New Roman"/>
              <a:cs typeface="Times New Roman"/>
              <a:sym typeface="Times New Roman"/>
            </a:endParaRPr>
          </a:p>
          <a:p>
            <a:pPr indent="-196850" lvl="0" marL="241300" marR="0" rtl="0" algn="l">
              <a:lnSpc>
                <a:spcPct val="150000"/>
              </a:lnSpc>
              <a:spcBef>
                <a:spcPts val="0"/>
              </a:spcBef>
              <a:spcAft>
                <a:spcPts val="0"/>
              </a:spcAft>
              <a:buClr>
                <a:schemeClr val="dk1"/>
              </a:buClr>
              <a:buSzPts val="1900"/>
              <a:buChar char="•"/>
            </a:pPr>
            <a:r>
              <a:rPr lang="en-US" sz="2300">
                <a:solidFill>
                  <a:schemeClr val="dk1"/>
                </a:solidFill>
                <a:latin typeface="Times New Roman"/>
                <a:ea typeface="Times New Roman"/>
                <a:cs typeface="Times New Roman"/>
                <a:sym typeface="Times New Roman"/>
              </a:rPr>
              <a:t>The choice between two demonstratives is generally associated with some notion of spatial proximity: this indicating closeness and that signaling distance. Spatial distance might be measured </a:t>
            </a:r>
            <a:endParaRPr sz="2300">
              <a:solidFill>
                <a:schemeClr val="dk1"/>
              </a:solidFill>
              <a:latin typeface="Times New Roman"/>
              <a:ea typeface="Times New Roman"/>
              <a:cs typeface="Times New Roman"/>
              <a:sym typeface="Times New Roman"/>
            </a:endParaRPr>
          </a:p>
          <a:p>
            <a:pPr indent="0" lvl="0" marL="457200" marR="0" rtl="0" algn="l">
              <a:lnSpc>
                <a:spcPct val="150000"/>
              </a:lnSpc>
              <a:spcBef>
                <a:spcPts val="0"/>
              </a:spcBef>
              <a:spcAft>
                <a:spcPts val="0"/>
              </a:spcAft>
              <a:buNone/>
            </a:pPr>
            <a:r>
              <a:t/>
            </a:r>
            <a:endParaRPr sz="2300">
              <a:solidFill>
                <a:schemeClr val="dk1"/>
              </a:solidFill>
              <a:latin typeface="Times New Roman"/>
              <a:ea typeface="Times New Roman"/>
              <a:cs typeface="Times New Roman"/>
              <a:sym typeface="Times New Roman"/>
            </a:endParaRPr>
          </a:p>
          <a:p>
            <a:pPr indent="-349250" lvl="1" marL="914400" marR="0" rtl="0" algn="l">
              <a:lnSpc>
                <a:spcPct val="150000"/>
              </a:lnSpc>
              <a:spcBef>
                <a:spcPts val="0"/>
              </a:spcBef>
              <a:spcAft>
                <a:spcPts val="0"/>
              </a:spcAft>
              <a:buClr>
                <a:srgbClr val="FF0000"/>
              </a:buClr>
              <a:buSzPts val="1900"/>
              <a:buChar char="○"/>
            </a:pPr>
            <a:r>
              <a:rPr b="1" lang="en-US" sz="2300">
                <a:solidFill>
                  <a:srgbClr val="FF0000"/>
                </a:solidFill>
                <a:latin typeface="Times New Roman"/>
                <a:ea typeface="Times New Roman"/>
                <a:cs typeface="Times New Roman"/>
                <a:sym typeface="Times New Roman"/>
              </a:rPr>
              <a:t>John shows Bob an Acura Integra and a Mazda Miata</a:t>
            </a:r>
            <a:endParaRPr b="1" sz="2300">
              <a:solidFill>
                <a:srgbClr val="FF0000"/>
              </a:solidFill>
              <a:latin typeface="Times New Roman"/>
              <a:ea typeface="Times New Roman"/>
              <a:cs typeface="Times New Roman"/>
              <a:sym typeface="Times New Roman"/>
            </a:endParaRPr>
          </a:p>
          <a:p>
            <a:pPr indent="-349250" lvl="1" marL="914400" marR="0" rtl="0" algn="l">
              <a:lnSpc>
                <a:spcPct val="150000"/>
              </a:lnSpc>
              <a:spcBef>
                <a:spcPts val="0"/>
              </a:spcBef>
              <a:spcAft>
                <a:spcPts val="0"/>
              </a:spcAft>
              <a:buClr>
                <a:srgbClr val="FF0000"/>
              </a:buClr>
              <a:buSzPts val="1900"/>
              <a:buChar char="○"/>
            </a:pPr>
            <a:r>
              <a:rPr b="1" lang="en-US" sz="2300">
                <a:solidFill>
                  <a:srgbClr val="FF0000"/>
                </a:solidFill>
                <a:latin typeface="Times New Roman"/>
                <a:ea typeface="Times New Roman"/>
                <a:cs typeface="Times New Roman"/>
                <a:sym typeface="Times New Roman"/>
              </a:rPr>
              <a:t>Bob (pointing): I like this better than that. </a:t>
            </a:r>
            <a:endParaRPr b="1" sz="1900">
              <a:solidFill>
                <a:srgbClr val="FF0000"/>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161e333a26c_0_18"/>
          <p:cNvSpPr txBox="1"/>
          <p:nvPr>
            <p:ph type="title"/>
          </p:nvPr>
        </p:nvSpPr>
        <p:spPr>
          <a:xfrm>
            <a:off x="4272788" y="609346"/>
            <a:ext cx="3646500" cy="615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One Anaphora</a:t>
            </a:r>
            <a:endParaRPr/>
          </a:p>
        </p:txBody>
      </p:sp>
      <p:sp>
        <p:nvSpPr>
          <p:cNvPr id="297" name="Google Shape;297;g161e333a26c_0_18"/>
          <p:cNvSpPr txBox="1"/>
          <p:nvPr>
            <p:ph idx="1" type="body"/>
          </p:nvPr>
        </p:nvSpPr>
        <p:spPr>
          <a:xfrm>
            <a:off x="814492" y="1616011"/>
            <a:ext cx="10563300" cy="4248300"/>
          </a:xfrm>
          <a:prstGeom prst="rect">
            <a:avLst/>
          </a:prstGeom>
        </p:spPr>
        <p:txBody>
          <a:bodyPr anchorCtr="0" anchor="t" bIns="0" lIns="0" spcFirstLastPara="1" rIns="0" wrap="square" tIns="0">
            <a:spAutoFit/>
          </a:bodyPr>
          <a:lstStyle/>
          <a:p>
            <a:pPr indent="-317500" lvl="0" marL="457200" rtl="0" algn="l">
              <a:lnSpc>
                <a:spcPct val="150000"/>
              </a:lnSpc>
              <a:spcBef>
                <a:spcPts val="0"/>
              </a:spcBef>
              <a:spcAft>
                <a:spcPts val="0"/>
              </a:spcAft>
              <a:buSzPts val="1400"/>
              <a:buChar char="●"/>
            </a:pPr>
            <a:r>
              <a:rPr b="0" lang="en-US"/>
              <a:t>One Anaphora, exemplified in , blends properties of definite and indefinite reference.</a:t>
            </a:r>
            <a:endParaRPr b="0"/>
          </a:p>
          <a:p>
            <a:pPr indent="457200" lvl="0" marL="457200" rtl="0" algn="l">
              <a:lnSpc>
                <a:spcPct val="150000"/>
              </a:lnSpc>
              <a:spcBef>
                <a:spcPts val="0"/>
              </a:spcBef>
              <a:spcAft>
                <a:spcPts val="0"/>
              </a:spcAft>
              <a:buClr>
                <a:schemeClr val="dk1"/>
              </a:buClr>
              <a:buSzPts val="1100"/>
              <a:buFont typeface="Arial"/>
              <a:buNone/>
            </a:pPr>
            <a:r>
              <a:rPr lang="en-US">
                <a:solidFill>
                  <a:srgbClr val="FF0000"/>
                </a:solidFill>
              </a:rPr>
              <a:t>I saw no less than 6 Acura Integras today. Now I want one.</a:t>
            </a:r>
            <a:endParaRPr>
              <a:solidFill>
                <a:srgbClr val="FF0000"/>
              </a:solidFill>
            </a:endParaRPr>
          </a:p>
          <a:p>
            <a:pPr indent="0" lvl="0" marL="0" rtl="0" algn="l">
              <a:lnSpc>
                <a:spcPct val="150000"/>
              </a:lnSpc>
              <a:spcBef>
                <a:spcPts val="0"/>
              </a:spcBef>
              <a:spcAft>
                <a:spcPts val="0"/>
              </a:spcAft>
              <a:buClr>
                <a:schemeClr val="dk1"/>
              </a:buClr>
              <a:buSzPts val="1100"/>
              <a:buFont typeface="Arial"/>
              <a:buNone/>
            </a:pPr>
            <a:r>
              <a:rPr b="0" lang="en-US"/>
              <a:t>This use of one can be roughly paraphrased by one of them, in which</a:t>
            </a:r>
            <a:endParaRPr b="0"/>
          </a:p>
          <a:p>
            <a:pPr indent="0" lvl="0" marL="0" rtl="0" algn="l">
              <a:lnSpc>
                <a:spcPct val="150000"/>
              </a:lnSpc>
              <a:spcBef>
                <a:spcPts val="0"/>
              </a:spcBef>
              <a:spcAft>
                <a:spcPts val="0"/>
              </a:spcAft>
              <a:buNone/>
            </a:pPr>
            <a:r>
              <a:rPr b="0" lang="en-US"/>
              <a:t>them refers to a plural referent</a:t>
            </a:r>
            <a:endParaRPr b="0"/>
          </a:p>
          <a:p>
            <a:pPr indent="457200" lvl="0" marL="0" rtl="0" algn="l">
              <a:lnSpc>
                <a:spcPct val="150000"/>
              </a:lnSpc>
              <a:spcBef>
                <a:spcPts val="0"/>
              </a:spcBef>
              <a:spcAft>
                <a:spcPts val="0"/>
              </a:spcAft>
              <a:buClr>
                <a:schemeClr val="dk1"/>
              </a:buClr>
              <a:buSzPts val="1100"/>
              <a:buFont typeface="Arial"/>
              <a:buNone/>
            </a:pPr>
            <a:r>
              <a:rPr b="0" lang="en-US"/>
              <a:t> One shouldn’t pay more than twenty thousand dollars for an Acura.</a:t>
            </a:r>
            <a:endParaRPr b="0"/>
          </a:p>
          <a:p>
            <a:pPr indent="457200" lvl="0" marL="0" rtl="0" algn="l">
              <a:lnSpc>
                <a:spcPct val="150000"/>
              </a:lnSpc>
              <a:spcBef>
                <a:spcPts val="0"/>
              </a:spcBef>
              <a:spcAft>
                <a:spcPts val="0"/>
              </a:spcAft>
              <a:buClr>
                <a:schemeClr val="dk1"/>
              </a:buClr>
              <a:buSzPts val="1100"/>
              <a:buFont typeface="Arial"/>
              <a:buNone/>
            </a:pPr>
            <a:r>
              <a:rPr b="0" lang="en-US"/>
              <a:t>John has two Acuras, but I only have one.</a:t>
            </a:r>
            <a:endParaRPr b="0"/>
          </a:p>
          <a:p>
            <a:pPr indent="0" lvl="0" marL="0" rtl="0" algn="l">
              <a:lnSpc>
                <a:spcPct val="150000"/>
              </a:lnSpc>
              <a:spcBef>
                <a:spcPts val="0"/>
              </a:spcBef>
              <a:spcAft>
                <a:spcPts val="0"/>
              </a:spcAft>
              <a:buNone/>
            </a:pPr>
            <a:r>
              <a:t/>
            </a:r>
            <a:endParaRPr b="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161e333a26c_0_25"/>
          <p:cNvSpPr txBox="1"/>
          <p:nvPr>
            <p:ph type="title"/>
          </p:nvPr>
        </p:nvSpPr>
        <p:spPr>
          <a:xfrm>
            <a:off x="4272788" y="609346"/>
            <a:ext cx="3646500" cy="18471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a:t>I</a:t>
            </a:r>
            <a:r>
              <a:rPr lang="en-US"/>
              <a:t>nferrables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03" name="Google Shape;303;g161e333a26c_0_25"/>
          <p:cNvSpPr txBox="1"/>
          <p:nvPr>
            <p:ph idx="1" type="body"/>
          </p:nvPr>
        </p:nvSpPr>
        <p:spPr>
          <a:xfrm>
            <a:off x="814492" y="1616011"/>
            <a:ext cx="10563300" cy="4063500"/>
          </a:xfrm>
          <a:prstGeom prst="rect">
            <a:avLst/>
          </a:prstGeom>
        </p:spPr>
        <p:txBody>
          <a:bodyPr anchorCtr="0" anchor="t" bIns="0" lIns="0" spcFirstLastPara="1" rIns="0" wrap="square" tIns="0">
            <a:spAutoFit/>
          </a:bodyPr>
          <a:lstStyle/>
          <a:p>
            <a:pPr indent="-317500" lvl="0" marL="457200" rtl="0" algn="l">
              <a:lnSpc>
                <a:spcPct val="150000"/>
              </a:lnSpc>
              <a:spcBef>
                <a:spcPts val="0"/>
              </a:spcBef>
              <a:spcAft>
                <a:spcPts val="0"/>
              </a:spcAft>
              <a:buSzPts val="1400"/>
              <a:buChar char="●"/>
            </a:pPr>
            <a:r>
              <a:rPr lang="en-US"/>
              <a:t>C</a:t>
            </a:r>
            <a:r>
              <a:rPr lang="en-US"/>
              <a:t>ases in which a referring expression does not refer to an entity that has been explicitly evoked in the text, but instead one that is inferentially related to an evoked entity. Such referents are called inferrables </a:t>
            </a:r>
            <a:endParaRPr/>
          </a:p>
          <a:p>
            <a:pPr indent="-317500" lvl="0" marL="457200" rtl="0" algn="l">
              <a:lnSpc>
                <a:spcPct val="150000"/>
              </a:lnSpc>
              <a:spcBef>
                <a:spcPts val="0"/>
              </a:spcBef>
              <a:spcAft>
                <a:spcPts val="0"/>
              </a:spcAft>
              <a:buSzPts val="1400"/>
              <a:buChar char="●"/>
            </a:pPr>
            <a:r>
              <a:rPr lang="en-US"/>
              <a:t> Consider the expressions</a:t>
            </a:r>
            <a:endParaRPr/>
          </a:p>
          <a:p>
            <a:pPr indent="-336550" lvl="1" marL="914400" rtl="0" algn="l">
              <a:lnSpc>
                <a:spcPct val="150000"/>
              </a:lnSpc>
              <a:spcBef>
                <a:spcPts val="0"/>
              </a:spcBef>
              <a:spcAft>
                <a:spcPts val="0"/>
              </a:spcAft>
              <a:buClr>
                <a:srgbClr val="FF0000"/>
              </a:buClr>
              <a:buSzPts val="1700"/>
              <a:buChar char="○"/>
            </a:pPr>
            <a:r>
              <a:rPr b="1" lang="en-US" sz="2100">
                <a:solidFill>
                  <a:srgbClr val="FF0000"/>
                </a:solidFill>
              </a:rPr>
              <a:t>a door and the engine in sentence</a:t>
            </a:r>
            <a:endParaRPr b="1" sz="2100">
              <a:solidFill>
                <a:srgbClr val="FF0000"/>
              </a:solidFill>
            </a:endParaRPr>
          </a:p>
          <a:p>
            <a:pPr indent="-336550" lvl="1" marL="914400" rtl="0" algn="l">
              <a:lnSpc>
                <a:spcPct val="150000"/>
              </a:lnSpc>
              <a:spcBef>
                <a:spcPts val="0"/>
              </a:spcBef>
              <a:spcAft>
                <a:spcPts val="0"/>
              </a:spcAft>
              <a:buClr>
                <a:srgbClr val="FF0000"/>
              </a:buClr>
              <a:buSzPts val="1700"/>
              <a:buChar char="○"/>
            </a:pPr>
            <a:r>
              <a:rPr b="1" lang="en-US" sz="2100">
                <a:solidFill>
                  <a:srgbClr val="FF0000"/>
                </a:solidFill>
              </a:rPr>
              <a:t>I almost bought an Acura Integra today, but a door had a dent and the engine seemed noisy. </a:t>
            </a:r>
            <a:endParaRPr b="1" sz="210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161e333a26c_0_32"/>
          <p:cNvSpPr txBox="1"/>
          <p:nvPr>
            <p:ph type="title"/>
          </p:nvPr>
        </p:nvSpPr>
        <p:spPr>
          <a:xfrm>
            <a:off x="3428999" y="609350"/>
            <a:ext cx="5524200" cy="615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Discontinuous Sets </a:t>
            </a:r>
            <a:endParaRPr/>
          </a:p>
        </p:txBody>
      </p:sp>
      <p:sp>
        <p:nvSpPr>
          <p:cNvPr id="309" name="Google Shape;309;g161e333a26c_0_32"/>
          <p:cNvSpPr txBox="1"/>
          <p:nvPr>
            <p:ph idx="1" type="body"/>
          </p:nvPr>
        </p:nvSpPr>
        <p:spPr>
          <a:xfrm>
            <a:off x="814492" y="1616011"/>
            <a:ext cx="10563300" cy="5356500"/>
          </a:xfrm>
          <a:prstGeom prst="rect">
            <a:avLst/>
          </a:prstGeom>
        </p:spPr>
        <p:txBody>
          <a:bodyPr anchorCtr="0" anchor="t" bIns="0" lIns="0" spcFirstLastPara="1" rIns="0" wrap="square" tIns="0">
            <a:spAutoFit/>
          </a:bodyPr>
          <a:lstStyle/>
          <a:p>
            <a:pPr indent="-317500" lvl="0" marL="457200" rtl="0" algn="l">
              <a:lnSpc>
                <a:spcPct val="150000"/>
              </a:lnSpc>
              <a:spcBef>
                <a:spcPts val="0"/>
              </a:spcBef>
              <a:spcAft>
                <a:spcPts val="0"/>
              </a:spcAft>
              <a:buSzPts val="1400"/>
              <a:buChar char="●"/>
            </a:pPr>
            <a:r>
              <a:rPr b="0" lang="en-US"/>
              <a:t>Discontinuous Sets In some cases, references using plural referring expressions like they and them refer to sets of entities that are</a:t>
            </a:r>
            <a:endParaRPr b="0"/>
          </a:p>
          <a:p>
            <a:pPr indent="0" lvl="0" marL="457200" rtl="0" algn="l">
              <a:lnSpc>
                <a:spcPct val="150000"/>
              </a:lnSpc>
              <a:spcBef>
                <a:spcPts val="0"/>
              </a:spcBef>
              <a:spcAft>
                <a:spcPts val="0"/>
              </a:spcAft>
              <a:buNone/>
            </a:pPr>
            <a:r>
              <a:rPr b="0" lang="en-US"/>
              <a:t>evoked together, for instance, using another plural expression </a:t>
            </a:r>
            <a:endParaRPr b="0"/>
          </a:p>
          <a:p>
            <a:pPr indent="457200" lvl="0" marL="457200" rtl="0" algn="l">
              <a:lnSpc>
                <a:spcPct val="150000"/>
              </a:lnSpc>
              <a:spcBef>
                <a:spcPts val="0"/>
              </a:spcBef>
              <a:spcAft>
                <a:spcPts val="0"/>
              </a:spcAft>
              <a:buNone/>
            </a:pPr>
            <a:r>
              <a:rPr lang="en-US">
                <a:solidFill>
                  <a:srgbClr val="FF5050"/>
                </a:solidFill>
              </a:rPr>
              <a:t>John and Mary love their Acuras. They drive them all the time.</a:t>
            </a:r>
            <a:endParaRPr>
              <a:solidFill>
                <a:srgbClr val="FF5050"/>
              </a:solidFill>
            </a:endParaRPr>
          </a:p>
          <a:p>
            <a:pPr indent="-317500" lvl="0" marL="457200" rtl="0" algn="l">
              <a:lnSpc>
                <a:spcPct val="150000"/>
              </a:lnSpc>
              <a:spcBef>
                <a:spcPts val="0"/>
              </a:spcBef>
              <a:spcAft>
                <a:spcPts val="0"/>
              </a:spcAft>
              <a:buSzPts val="1400"/>
              <a:buChar char="●"/>
            </a:pPr>
            <a:r>
              <a:rPr b="0" lang="en-US"/>
              <a:t>However, plural references may also refer to sets of entities that have</a:t>
            </a:r>
            <a:endParaRPr b="0"/>
          </a:p>
          <a:p>
            <a:pPr indent="0" lvl="0" marL="457200" rtl="0" algn="l">
              <a:lnSpc>
                <a:spcPct val="150000"/>
              </a:lnSpc>
              <a:spcBef>
                <a:spcPts val="0"/>
              </a:spcBef>
              <a:spcAft>
                <a:spcPts val="0"/>
              </a:spcAft>
              <a:buNone/>
            </a:pPr>
            <a:r>
              <a:rPr b="0" lang="en-US"/>
              <a:t>been evoked by discontinuous phrases in the text:</a:t>
            </a:r>
            <a:endParaRPr b="0"/>
          </a:p>
          <a:p>
            <a:pPr indent="457200" lvl="0" marL="457200" rtl="0" algn="l">
              <a:lnSpc>
                <a:spcPct val="150000"/>
              </a:lnSpc>
              <a:spcBef>
                <a:spcPts val="0"/>
              </a:spcBef>
              <a:spcAft>
                <a:spcPts val="0"/>
              </a:spcAft>
              <a:buNone/>
            </a:pPr>
            <a:r>
              <a:rPr lang="en-US">
                <a:solidFill>
                  <a:srgbClr val="FF5050"/>
                </a:solidFill>
              </a:rPr>
              <a:t>John has an Acura, and Mary has a Mazda. They drive them all the</a:t>
            </a:r>
            <a:endParaRPr>
              <a:solidFill>
                <a:srgbClr val="FF5050"/>
              </a:solidFill>
            </a:endParaRPr>
          </a:p>
          <a:p>
            <a:pPr indent="457200" lvl="0" marL="457200" rtl="0" algn="l">
              <a:lnSpc>
                <a:spcPct val="150000"/>
              </a:lnSpc>
              <a:spcBef>
                <a:spcPts val="0"/>
              </a:spcBef>
              <a:spcAft>
                <a:spcPts val="0"/>
              </a:spcAft>
              <a:buNone/>
            </a:pPr>
            <a:r>
              <a:rPr lang="en-US">
                <a:solidFill>
                  <a:srgbClr val="FF5050"/>
                </a:solidFill>
              </a:rPr>
              <a:t>time.</a:t>
            </a:r>
            <a:endParaRPr>
              <a:solidFill>
                <a:srgbClr val="FF5050"/>
              </a:solidFill>
            </a:endParaRPr>
          </a:p>
          <a:p>
            <a:pPr indent="-317500" lvl="0" marL="457200" rtl="0" algn="l">
              <a:lnSpc>
                <a:spcPct val="150000"/>
              </a:lnSpc>
              <a:spcBef>
                <a:spcPts val="0"/>
              </a:spcBef>
              <a:spcAft>
                <a:spcPts val="0"/>
              </a:spcAft>
              <a:buSzPts val="1400"/>
              <a:buChar char="●"/>
            </a:pPr>
            <a:r>
              <a:t/>
            </a:r>
            <a:endParaRPr b="0"/>
          </a:p>
          <a:p>
            <a:pPr indent="-317500" lvl="0" marL="457200" rtl="0" algn="l">
              <a:lnSpc>
                <a:spcPct val="150000"/>
              </a:lnSpc>
              <a:spcBef>
                <a:spcPts val="0"/>
              </a:spcBef>
              <a:spcAft>
                <a:spcPts val="0"/>
              </a:spcAft>
              <a:buSzPts val="1400"/>
              <a:buChar char="●"/>
            </a:pPr>
            <a:r>
              <a:t/>
            </a:r>
            <a:endParaRPr b="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161e333a26c_0_39"/>
          <p:cNvSpPr txBox="1"/>
          <p:nvPr>
            <p:ph type="title"/>
          </p:nvPr>
        </p:nvSpPr>
        <p:spPr>
          <a:xfrm>
            <a:off x="4272788" y="609346"/>
            <a:ext cx="3646500" cy="615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Generics </a:t>
            </a:r>
            <a:endParaRPr/>
          </a:p>
        </p:txBody>
      </p:sp>
      <p:sp>
        <p:nvSpPr>
          <p:cNvPr id="315" name="Google Shape;315;g161e333a26c_0_39"/>
          <p:cNvSpPr txBox="1"/>
          <p:nvPr>
            <p:ph idx="1" type="body"/>
          </p:nvPr>
        </p:nvSpPr>
        <p:spPr>
          <a:xfrm>
            <a:off x="814492" y="1616011"/>
            <a:ext cx="10563300" cy="4802400"/>
          </a:xfrm>
          <a:prstGeom prst="rect">
            <a:avLst/>
          </a:prstGeom>
        </p:spPr>
        <p:txBody>
          <a:bodyPr anchorCtr="0" anchor="t" bIns="0" lIns="0" spcFirstLastPara="1" rIns="0" wrap="square" tIns="0">
            <a:spAutoFit/>
          </a:bodyPr>
          <a:lstStyle/>
          <a:p>
            <a:pPr indent="-317500" lvl="0" marL="457200" rtl="0" algn="l">
              <a:lnSpc>
                <a:spcPct val="150000"/>
              </a:lnSpc>
              <a:spcBef>
                <a:spcPts val="0"/>
              </a:spcBef>
              <a:spcAft>
                <a:spcPts val="0"/>
              </a:spcAft>
              <a:buSzPts val="1400"/>
              <a:buChar char="●"/>
            </a:pPr>
            <a:r>
              <a:rPr b="0" lang="en-US"/>
              <a:t>Generics Making the reference problem even more complicated is the existence of generic reference. </a:t>
            </a:r>
            <a:endParaRPr b="0"/>
          </a:p>
          <a:p>
            <a:pPr indent="0" lvl="0" marL="457200" rtl="0" algn="l">
              <a:lnSpc>
                <a:spcPct val="150000"/>
              </a:lnSpc>
              <a:spcBef>
                <a:spcPts val="0"/>
              </a:spcBef>
              <a:spcAft>
                <a:spcPts val="0"/>
              </a:spcAft>
              <a:buNone/>
            </a:pPr>
            <a:r>
              <a:rPr b="0" lang="en-US"/>
              <a:t>Consider example</a:t>
            </a:r>
            <a:endParaRPr b="0"/>
          </a:p>
          <a:p>
            <a:pPr indent="0" lvl="0" marL="457200" rtl="0" algn="l">
              <a:lnSpc>
                <a:spcPct val="150000"/>
              </a:lnSpc>
              <a:spcBef>
                <a:spcPts val="0"/>
              </a:spcBef>
              <a:spcAft>
                <a:spcPts val="0"/>
              </a:spcAft>
              <a:buNone/>
            </a:pPr>
            <a:r>
              <a:rPr lang="en-US">
                <a:solidFill>
                  <a:srgbClr val="FF0000"/>
                </a:solidFill>
              </a:rPr>
              <a:t> I saw no less than 6 Acura Integras today. They are the coolest cars</a:t>
            </a:r>
            <a:endParaRPr>
              <a:solidFill>
                <a:srgbClr val="FF0000"/>
              </a:solidFill>
            </a:endParaRPr>
          </a:p>
          <a:p>
            <a:pPr indent="0" lvl="0" marL="457200" rtl="0" algn="l">
              <a:lnSpc>
                <a:spcPct val="150000"/>
              </a:lnSpc>
              <a:spcBef>
                <a:spcPts val="0"/>
              </a:spcBef>
              <a:spcAft>
                <a:spcPts val="0"/>
              </a:spcAft>
              <a:buNone/>
            </a:pPr>
            <a:r>
              <a:t/>
            </a:r>
            <a:endParaRPr>
              <a:solidFill>
                <a:srgbClr val="FF0000"/>
              </a:solidFill>
            </a:endParaRPr>
          </a:p>
          <a:p>
            <a:pPr indent="0" lvl="0" marL="457200" rtl="0" algn="l">
              <a:lnSpc>
                <a:spcPct val="150000"/>
              </a:lnSpc>
              <a:spcBef>
                <a:spcPts val="0"/>
              </a:spcBef>
              <a:spcAft>
                <a:spcPts val="0"/>
              </a:spcAft>
              <a:buNone/>
            </a:pPr>
            <a:r>
              <a:rPr b="0" lang="en-US"/>
              <a:t>Here, the most natural reading is not the one in which they refers to the particular 6 Integras mentioned in the first sentence, but instead to the class of Integras in general.</a:t>
            </a:r>
            <a:endParaRPr b="0"/>
          </a:p>
          <a:p>
            <a:pPr indent="-317500" lvl="0" marL="457200" rtl="0" algn="l">
              <a:lnSpc>
                <a:spcPct val="150000"/>
              </a:lnSpc>
              <a:spcBef>
                <a:spcPts val="0"/>
              </a:spcBef>
              <a:spcAft>
                <a:spcPts val="0"/>
              </a:spcAft>
              <a:buSzPts val="1400"/>
              <a:buChar char="●"/>
            </a:pPr>
            <a:r>
              <a:t/>
            </a:r>
            <a:endParaRPr b="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6"/>
          <p:cNvSpPr txBox="1"/>
          <p:nvPr>
            <p:ph type="title"/>
          </p:nvPr>
        </p:nvSpPr>
        <p:spPr>
          <a:xfrm>
            <a:off x="934269" y="877315"/>
            <a:ext cx="9020100" cy="506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200"/>
              <a:t>Syntactic &amp; Semantic constraints on Coreference</a:t>
            </a:r>
            <a:endParaRPr sz="3200"/>
          </a:p>
        </p:txBody>
      </p:sp>
      <p:sp>
        <p:nvSpPr>
          <p:cNvPr id="321" name="Google Shape;321;p16"/>
          <p:cNvSpPr txBox="1"/>
          <p:nvPr/>
        </p:nvSpPr>
        <p:spPr>
          <a:xfrm>
            <a:off x="1079093" y="2048383"/>
            <a:ext cx="10691495" cy="3458210"/>
          </a:xfrm>
          <a:prstGeom prst="rect">
            <a:avLst/>
          </a:prstGeom>
          <a:noFill/>
          <a:ln>
            <a:noFill/>
          </a:ln>
        </p:spPr>
        <p:txBody>
          <a:bodyPr anchorCtr="0" anchor="t" bIns="0" lIns="0" spcFirstLastPara="1" rIns="0" wrap="square" tIns="12700">
            <a:spAutoFit/>
          </a:bodyPr>
          <a:lstStyle/>
          <a:p>
            <a:pPr indent="-229234" lvl="0" marL="241300" marR="0" rtl="0" algn="l">
              <a:lnSpc>
                <a:spcPct val="100000"/>
              </a:lnSpc>
              <a:spcBef>
                <a:spcPts val="0"/>
              </a:spcBef>
              <a:spcAft>
                <a:spcPts val="0"/>
              </a:spcAft>
              <a:buSzPts val="2400"/>
              <a:buFont typeface="Arial"/>
              <a:buChar char="•"/>
            </a:pPr>
            <a:r>
              <a:rPr lang="en-US" sz="2400">
                <a:latin typeface="Verdana"/>
                <a:ea typeface="Verdana"/>
                <a:cs typeface="Verdana"/>
                <a:sym typeface="Verdana"/>
              </a:rPr>
              <a:t>How to develop successful algorithms for reference resolution?</a:t>
            </a:r>
            <a:endParaRPr sz="2400">
              <a:latin typeface="Verdana"/>
              <a:ea typeface="Verdana"/>
              <a:cs typeface="Verdana"/>
              <a:sym typeface="Verdana"/>
            </a:endParaRPr>
          </a:p>
          <a:p>
            <a:pPr indent="0" lvl="0" marL="0" marR="0" rtl="0" algn="l">
              <a:lnSpc>
                <a:spcPct val="100000"/>
              </a:lnSpc>
              <a:spcBef>
                <a:spcPts val="40"/>
              </a:spcBef>
              <a:spcAft>
                <a:spcPts val="0"/>
              </a:spcAft>
              <a:buSzPts val="3500"/>
              <a:buFont typeface="Arial"/>
              <a:buNone/>
            </a:pPr>
            <a:r>
              <a:t/>
            </a:r>
            <a:endParaRPr sz="3500">
              <a:latin typeface="Verdana"/>
              <a:ea typeface="Verdana"/>
              <a:cs typeface="Verdana"/>
              <a:sym typeface="Verdana"/>
            </a:endParaRPr>
          </a:p>
          <a:p>
            <a:pPr indent="-229234" lvl="0" marL="241300" marR="0" rtl="0" algn="l">
              <a:lnSpc>
                <a:spcPct val="100000"/>
              </a:lnSpc>
              <a:spcBef>
                <a:spcPts val="0"/>
              </a:spcBef>
              <a:spcAft>
                <a:spcPts val="0"/>
              </a:spcAft>
              <a:buSzPts val="2400"/>
              <a:buFont typeface="Arial"/>
              <a:buChar char="•"/>
            </a:pPr>
            <a:r>
              <a:rPr lang="en-US" sz="2400">
                <a:latin typeface="Verdana"/>
                <a:ea typeface="Verdana"/>
                <a:cs typeface="Verdana"/>
                <a:sym typeface="Verdana"/>
              </a:rPr>
              <a:t>There are </a:t>
            </a:r>
            <a:r>
              <a:rPr b="1" lang="en-US" sz="2400">
                <a:solidFill>
                  <a:srgbClr val="006FC0"/>
                </a:solidFill>
                <a:latin typeface="Tahoma"/>
                <a:ea typeface="Tahoma"/>
                <a:cs typeface="Tahoma"/>
                <a:sym typeface="Tahoma"/>
              </a:rPr>
              <a:t>two necessary steps.</a:t>
            </a:r>
            <a:endParaRPr sz="2400">
              <a:latin typeface="Tahoma"/>
              <a:ea typeface="Tahoma"/>
              <a:cs typeface="Tahoma"/>
              <a:sym typeface="Tahoma"/>
            </a:endParaRPr>
          </a:p>
          <a:p>
            <a:pPr indent="0" lvl="0" marL="0" marR="0" rtl="0" algn="l">
              <a:lnSpc>
                <a:spcPct val="100000"/>
              </a:lnSpc>
              <a:spcBef>
                <a:spcPts val="50"/>
              </a:spcBef>
              <a:spcAft>
                <a:spcPts val="0"/>
              </a:spcAft>
              <a:buSzPts val="3800"/>
              <a:buFont typeface="Arial"/>
              <a:buNone/>
            </a:pPr>
            <a:r>
              <a:t/>
            </a:r>
            <a:endParaRPr sz="3800">
              <a:latin typeface="Tahoma"/>
              <a:ea typeface="Tahoma"/>
              <a:cs typeface="Tahoma"/>
              <a:sym typeface="Tahoma"/>
            </a:endParaRPr>
          </a:p>
          <a:p>
            <a:pPr indent="-229234" lvl="0" marL="241300" marR="5080" rtl="0" algn="l">
              <a:lnSpc>
                <a:spcPct val="107916"/>
              </a:lnSpc>
              <a:spcBef>
                <a:spcPts val="0"/>
              </a:spcBef>
              <a:spcAft>
                <a:spcPts val="0"/>
              </a:spcAft>
              <a:buSzPts val="2400"/>
              <a:buFont typeface="Arial"/>
              <a:buChar char="•"/>
            </a:pPr>
            <a:r>
              <a:rPr lang="en-US" sz="2400">
                <a:latin typeface="Verdana"/>
                <a:ea typeface="Verdana"/>
                <a:cs typeface="Verdana"/>
                <a:sym typeface="Verdana"/>
              </a:rPr>
              <a:t>First is to </a:t>
            </a:r>
            <a:r>
              <a:rPr lang="en-US" sz="2400">
                <a:solidFill>
                  <a:srgbClr val="FF5050"/>
                </a:solidFill>
                <a:latin typeface="Verdana"/>
                <a:ea typeface="Verdana"/>
                <a:cs typeface="Verdana"/>
                <a:sym typeface="Verdana"/>
              </a:rPr>
              <a:t>filter the set of possible referents </a:t>
            </a:r>
            <a:r>
              <a:rPr lang="en-US" sz="2400">
                <a:latin typeface="Verdana"/>
                <a:ea typeface="Verdana"/>
                <a:cs typeface="Verdana"/>
                <a:sym typeface="Verdana"/>
              </a:rPr>
              <a:t>by certain hard-and-fast  constraints.</a:t>
            </a:r>
            <a:endParaRPr sz="2400">
              <a:latin typeface="Verdana"/>
              <a:ea typeface="Verdana"/>
              <a:cs typeface="Verdana"/>
              <a:sym typeface="Verdana"/>
            </a:endParaRPr>
          </a:p>
          <a:p>
            <a:pPr indent="0" lvl="0" marL="0" marR="0" rtl="0" algn="l">
              <a:lnSpc>
                <a:spcPct val="100000"/>
              </a:lnSpc>
              <a:spcBef>
                <a:spcPts val="25"/>
              </a:spcBef>
              <a:spcAft>
                <a:spcPts val="0"/>
              </a:spcAft>
              <a:buSzPts val="3500"/>
              <a:buFont typeface="Arial"/>
              <a:buNone/>
            </a:pPr>
            <a:r>
              <a:t/>
            </a:r>
            <a:endParaRPr sz="3500">
              <a:latin typeface="Verdana"/>
              <a:ea typeface="Verdana"/>
              <a:cs typeface="Verdana"/>
              <a:sym typeface="Verdana"/>
            </a:endParaRPr>
          </a:p>
          <a:p>
            <a:pPr indent="-229234" lvl="0" marL="241300" marR="0" rtl="0" algn="l">
              <a:lnSpc>
                <a:spcPct val="100000"/>
              </a:lnSpc>
              <a:spcBef>
                <a:spcPts val="0"/>
              </a:spcBef>
              <a:spcAft>
                <a:spcPts val="0"/>
              </a:spcAft>
              <a:buSzPts val="2400"/>
              <a:buFont typeface="Arial"/>
              <a:buChar char="•"/>
            </a:pPr>
            <a:r>
              <a:rPr lang="en-US" sz="2400">
                <a:latin typeface="Verdana"/>
                <a:ea typeface="Verdana"/>
                <a:cs typeface="Verdana"/>
                <a:sym typeface="Verdana"/>
              </a:rPr>
              <a:t>Second is to </a:t>
            </a:r>
            <a:r>
              <a:rPr lang="en-US" sz="2400">
                <a:solidFill>
                  <a:srgbClr val="FF5050"/>
                </a:solidFill>
                <a:latin typeface="Verdana"/>
                <a:ea typeface="Verdana"/>
                <a:cs typeface="Verdana"/>
                <a:sym typeface="Verdana"/>
              </a:rPr>
              <a:t>set the preference for possible referents</a:t>
            </a:r>
            <a:r>
              <a:rPr lang="en-US" sz="2400">
                <a:latin typeface="Verdana"/>
                <a:ea typeface="Verdana"/>
                <a:cs typeface="Verdana"/>
                <a:sym typeface="Verdana"/>
              </a:rPr>
              <a:t>.</a:t>
            </a:r>
            <a:endParaRPr sz="2400">
              <a:latin typeface="Verdana"/>
              <a:ea typeface="Verdana"/>
              <a:cs typeface="Verdana"/>
              <a:sym typeface="Verdan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7"/>
          <p:cNvSpPr txBox="1"/>
          <p:nvPr>
            <p:ph type="title"/>
          </p:nvPr>
        </p:nvSpPr>
        <p:spPr>
          <a:xfrm>
            <a:off x="1691896" y="768068"/>
            <a:ext cx="6543000" cy="506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200"/>
              <a:t>Approach to coreference resolution</a:t>
            </a:r>
            <a:endParaRPr sz="3200"/>
          </a:p>
        </p:txBody>
      </p:sp>
      <p:pic>
        <p:nvPicPr>
          <p:cNvPr id="327" name="Google Shape;327;p17"/>
          <p:cNvPicPr preferRelativeResize="0"/>
          <p:nvPr/>
        </p:nvPicPr>
        <p:blipFill rotWithShape="1">
          <a:blip r:embed="rId3">
            <a:alphaModFix/>
          </a:blip>
          <a:srcRect b="0" l="0" r="0" t="0"/>
          <a:stretch/>
        </p:blipFill>
        <p:spPr>
          <a:xfrm>
            <a:off x="1392376" y="1581200"/>
            <a:ext cx="8792425" cy="51223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
          <p:cNvSpPr txBox="1"/>
          <p:nvPr>
            <p:ph type="title"/>
          </p:nvPr>
        </p:nvSpPr>
        <p:spPr>
          <a:xfrm>
            <a:off x="1056541" y="545025"/>
            <a:ext cx="110568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What is Discourse?</a:t>
            </a:r>
            <a:endParaRPr/>
          </a:p>
        </p:txBody>
      </p:sp>
      <p:sp>
        <p:nvSpPr>
          <p:cNvPr id="163" name="Google Shape;163;p3"/>
          <p:cNvSpPr/>
          <p:nvPr/>
        </p:nvSpPr>
        <p:spPr>
          <a:xfrm>
            <a:off x="685800" y="1417319"/>
            <a:ext cx="10840720" cy="5297805"/>
          </a:xfrm>
          <a:custGeom>
            <a:rect b="b" l="l" r="r" t="t"/>
            <a:pathLst>
              <a:path extrusionOk="0" h="5297805" w="10840720">
                <a:moveTo>
                  <a:pt x="0" y="5297424"/>
                </a:moveTo>
                <a:lnTo>
                  <a:pt x="10840212" y="5297424"/>
                </a:lnTo>
                <a:lnTo>
                  <a:pt x="10840212" y="0"/>
                </a:lnTo>
                <a:lnTo>
                  <a:pt x="0" y="0"/>
                </a:lnTo>
                <a:lnTo>
                  <a:pt x="0" y="5297424"/>
                </a:lnTo>
                <a:close/>
              </a:path>
            </a:pathLst>
          </a:custGeom>
          <a:noFill/>
          <a:ln cap="flat" cmpd="sng" w="9525">
            <a:solidFill>
              <a:srgbClr val="006F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4" name="Google Shape;164;p3"/>
          <p:cNvSpPr txBox="1"/>
          <p:nvPr/>
        </p:nvSpPr>
        <p:spPr>
          <a:xfrm>
            <a:off x="764540" y="1557020"/>
            <a:ext cx="10682700" cy="3353700"/>
          </a:xfrm>
          <a:prstGeom prst="rect">
            <a:avLst/>
          </a:prstGeom>
          <a:noFill/>
          <a:ln>
            <a:noFill/>
          </a:ln>
        </p:spPr>
        <p:txBody>
          <a:bodyPr anchorCtr="0" anchor="t" bIns="0" lIns="0" spcFirstLastPara="1" rIns="0" wrap="square" tIns="12700">
            <a:spAutoFit/>
          </a:bodyPr>
          <a:lstStyle/>
          <a:p>
            <a:pPr indent="-215900" lvl="0" marL="241300" marR="0" rtl="0" algn="l">
              <a:lnSpc>
                <a:spcPct val="100000"/>
              </a:lnSpc>
              <a:spcBef>
                <a:spcPts val="0"/>
              </a:spcBef>
              <a:spcAft>
                <a:spcPts val="0"/>
              </a:spcAft>
              <a:buSzPts val="2200"/>
              <a:buFont typeface="Arial"/>
              <a:buChar char="•"/>
            </a:pPr>
            <a:r>
              <a:rPr lang="en-US" sz="2200">
                <a:latin typeface="Verdana"/>
                <a:ea typeface="Verdana"/>
                <a:cs typeface="Verdana"/>
                <a:sym typeface="Verdana"/>
              </a:rPr>
              <a:t>language above the sentence or</a:t>
            </a:r>
            <a:r>
              <a:rPr lang="en-US" sz="2200">
                <a:solidFill>
                  <a:srgbClr val="006FC0"/>
                </a:solidFill>
                <a:latin typeface="Verdana"/>
                <a:ea typeface="Verdana"/>
                <a:cs typeface="Verdana"/>
                <a:sym typeface="Verdana"/>
              </a:rPr>
              <a:t> </a:t>
            </a:r>
            <a:r>
              <a:rPr b="1" lang="en-US" sz="2200" u="sng">
                <a:solidFill>
                  <a:srgbClr val="006FC0"/>
                </a:solidFill>
                <a:latin typeface="Tahoma"/>
                <a:ea typeface="Tahoma"/>
                <a:cs typeface="Tahoma"/>
                <a:sym typeface="Tahoma"/>
              </a:rPr>
              <a:t>above the clause</a:t>
            </a:r>
            <a:endParaRPr sz="2200">
              <a:latin typeface="Tahoma"/>
              <a:ea typeface="Tahoma"/>
              <a:cs typeface="Tahoma"/>
              <a:sym typeface="Tahoma"/>
            </a:endParaRPr>
          </a:p>
          <a:p>
            <a:pPr indent="-215900" lvl="0" marL="241300" marR="0" rtl="0" algn="l">
              <a:lnSpc>
                <a:spcPct val="100000"/>
              </a:lnSpc>
              <a:spcBef>
                <a:spcPts val="2435"/>
              </a:spcBef>
              <a:spcAft>
                <a:spcPts val="0"/>
              </a:spcAft>
              <a:buSzPts val="2200"/>
              <a:buFont typeface="Arial"/>
              <a:buChar char="•"/>
            </a:pPr>
            <a:r>
              <a:rPr lang="en-US" sz="2200">
                <a:latin typeface="Verdana"/>
                <a:ea typeface="Verdana"/>
                <a:cs typeface="Verdana"/>
                <a:sym typeface="Verdana"/>
              </a:rPr>
              <a:t>a	continuous	stretch	of	spoken	language	larger	than	a	sentence,</a:t>
            </a:r>
            <a:endParaRPr sz="2200">
              <a:latin typeface="Verdana"/>
              <a:ea typeface="Verdana"/>
              <a:cs typeface="Verdana"/>
              <a:sym typeface="Verdana"/>
            </a:endParaRPr>
          </a:p>
          <a:p>
            <a:pPr indent="0" lvl="0" marL="241300" marR="0" rtl="0" algn="l">
              <a:lnSpc>
                <a:spcPct val="100000"/>
              </a:lnSpc>
              <a:spcBef>
                <a:spcPts val="1440"/>
              </a:spcBef>
              <a:spcAft>
                <a:spcPts val="0"/>
              </a:spcAft>
              <a:buNone/>
            </a:pPr>
            <a:r>
              <a:rPr lang="en-US" sz="2200">
                <a:latin typeface="Verdana"/>
                <a:ea typeface="Verdana"/>
                <a:cs typeface="Verdana"/>
                <a:sym typeface="Verdana"/>
              </a:rPr>
              <a:t>often constituting a </a:t>
            </a:r>
            <a:r>
              <a:rPr b="1" lang="en-US" sz="2200" u="sng">
                <a:solidFill>
                  <a:srgbClr val="006FC0"/>
                </a:solidFill>
                <a:latin typeface="Tahoma"/>
                <a:ea typeface="Tahoma"/>
                <a:cs typeface="Tahoma"/>
                <a:sym typeface="Tahoma"/>
              </a:rPr>
              <a:t>coherent</a:t>
            </a:r>
            <a:r>
              <a:rPr b="1" lang="en-US" sz="2200">
                <a:solidFill>
                  <a:srgbClr val="006FC0"/>
                </a:solidFill>
                <a:latin typeface="Tahoma"/>
                <a:ea typeface="Tahoma"/>
                <a:cs typeface="Tahoma"/>
                <a:sym typeface="Tahoma"/>
              </a:rPr>
              <a:t> </a:t>
            </a:r>
            <a:r>
              <a:rPr lang="en-US" sz="2200">
                <a:latin typeface="Verdana"/>
                <a:ea typeface="Verdana"/>
                <a:cs typeface="Verdana"/>
                <a:sym typeface="Verdana"/>
              </a:rPr>
              <a:t>unit</a:t>
            </a:r>
            <a:endParaRPr sz="2200">
              <a:latin typeface="Verdana"/>
              <a:ea typeface="Verdana"/>
              <a:cs typeface="Verdana"/>
              <a:sym typeface="Verdana"/>
            </a:endParaRPr>
          </a:p>
          <a:p>
            <a:pPr indent="-215900" lvl="0" marL="241300" marR="0" rtl="0" algn="l">
              <a:lnSpc>
                <a:spcPct val="100000"/>
              </a:lnSpc>
              <a:spcBef>
                <a:spcPts val="2450"/>
              </a:spcBef>
              <a:spcAft>
                <a:spcPts val="0"/>
              </a:spcAft>
              <a:buSzPts val="2200"/>
              <a:buFont typeface="Arial"/>
              <a:buChar char="•"/>
            </a:pPr>
            <a:r>
              <a:rPr lang="en-US" sz="2200">
                <a:latin typeface="Verdana"/>
                <a:ea typeface="Verdana"/>
                <a:cs typeface="Verdana"/>
                <a:sym typeface="Verdana"/>
              </a:rPr>
              <a:t>a	stretch	of	language	perceived	to	be	meaningful	unified,	and</a:t>
            </a:r>
            <a:endParaRPr sz="2200">
              <a:latin typeface="Verdana"/>
              <a:ea typeface="Verdana"/>
              <a:cs typeface="Verdana"/>
              <a:sym typeface="Verdana"/>
            </a:endParaRPr>
          </a:p>
          <a:p>
            <a:pPr indent="0" lvl="0" marL="241300" marR="0" rtl="0" algn="l">
              <a:lnSpc>
                <a:spcPct val="100000"/>
              </a:lnSpc>
              <a:spcBef>
                <a:spcPts val="1440"/>
              </a:spcBef>
              <a:spcAft>
                <a:spcPts val="0"/>
              </a:spcAft>
              <a:buNone/>
            </a:pPr>
            <a:r>
              <a:rPr b="1" lang="en-US" sz="2200" u="sng">
                <a:solidFill>
                  <a:srgbClr val="006FC0"/>
                </a:solidFill>
                <a:latin typeface="Tahoma"/>
                <a:ea typeface="Tahoma"/>
                <a:cs typeface="Tahoma"/>
                <a:sym typeface="Tahoma"/>
              </a:rPr>
              <a:t>purposive</a:t>
            </a:r>
            <a:r>
              <a:rPr b="1" lang="en-US" sz="2200">
                <a:solidFill>
                  <a:srgbClr val="006FC0"/>
                </a:solidFill>
                <a:latin typeface="Tahoma"/>
                <a:ea typeface="Tahoma"/>
                <a:cs typeface="Tahoma"/>
                <a:sym typeface="Tahoma"/>
              </a:rPr>
              <a:t>; </a:t>
            </a:r>
            <a:r>
              <a:rPr b="1" lang="en-US" sz="2200" u="sng">
                <a:solidFill>
                  <a:srgbClr val="006FC0"/>
                </a:solidFill>
                <a:latin typeface="Tahoma"/>
                <a:ea typeface="Tahoma"/>
                <a:cs typeface="Tahoma"/>
                <a:sym typeface="Tahoma"/>
              </a:rPr>
              <a:t>language in use</a:t>
            </a:r>
            <a:endParaRPr sz="2200">
              <a:latin typeface="Tahoma"/>
              <a:ea typeface="Tahoma"/>
              <a:cs typeface="Tahoma"/>
              <a:sym typeface="Tahoma"/>
            </a:endParaRPr>
          </a:p>
          <a:p>
            <a:pPr indent="-215900" lvl="0" marL="241300" marR="0" rtl="0" algn="l">
              <a:lnSpc>
                <a:spcPct val="100000"/>
              </a:lnSpc>
              <a:spcBef>
                <a:spcPts val="2440"/>
              </a:spcBef>
              <a:spcAft>
                <a:spcPts val="0"/>
              </a:spcAft>
              <a:buSzPts val="2200"/>
              <a:buFont typeface="Arial"/>
              <a:buChar char="•"/>
            </a:pPr>
            <a:r>
              <a:rPr lang="en-US" sz="2200">
                <a:latin typeface="Verdana"/>
                <a:ea typeface="Verdana"/>
                <a:cs typeface="Verdana"/>
                <a:sym typeface="Verdana"/>
              </a:rPr>
              <a:t>(viewed) as</a:t>
            </a:r>
            <a:r>
              <a:rPr lang="en-US" sz="2200">
                <a:solidFill>
                  <a:srgbClr val="006FC0"/>
                </a:solidFill>
                <a:latin typeface="Verdana"/>
                <a:ea typeface="Verdana"/>
                <a:cs typeface="Verdana"/>
                <a:sym typeface="Verdana"/>
              </a:rPr>
              <a:t> </a:t>
            </a:r>
            <a:r>
              <a:rPr b="1" lang="en-US" sz="2200" u="sng">
                <a:solidFill>
                  <a:srgbClr val="006FC0"/>
                </a:solidFill>
                <a:latin typeface="Tahoma"/>
                <a:ea typeface="Tahoma"/>
                <a:cs typeface="Tahoma"/>
                <a:sym typeface="Tahoma"/>
              </a:rPr>
              <a:t>social practice</a:t>
            </a:r>
            <a:r>
              <a:rPr b="1" lang="en-US" sz="2200">
                <a:solidFill>
                  <a:srgbClr val="006FC0"/>
                </a:solidFill>
                <a:latin typeface="Tahoma"/>
                <a:ea typeface="Tahoma"/>
                <a:cs typeface="Tahoma"/>
                <a:sym typeface="Tahoma"/>
              </a:rPr>
              <a:t> </a:t>
            </a:r>
            <a:r>
              <a:rPr lang="en-US" sz="2200">
                <a:latin typeface="Verdana"/>
                <a:ea typeface="Verdana"/>
                <a:cs typeface="Verdana"/>
                <a:sym typeface="Verdana"/>
              </a:rPr>
              <a:t>determined by social structures.</a:t>
            </a:r>
            <a:endParaRPr sz="2200">
              <a:latin typeface="Verdana"/>
              <a:ea typeface="Verdana"/>
              <a:cs typeface="Verdana"/>
              <a:sym typeface="Verdana"/>
            </a:endParaRPr>
          </a:p>
        </p:txBody>
      </p:sp>
      <p:sp>
        <p:nvSpPr>
          <p:cNvPr id="165" name="Google Shape;165;p3"/>
          <p:cNvSpPr txBox="1"/>
          <p:nvPr/>
        </p:nvSpPr>
        <p:spPr>
          <a:xfrm>
            <a:off x="1193103" y="5118625"/>
            <a:ext cx="3473700" cy="933900"/>
          </a:xfrm>
          <a:prstGeom prst="rect">
            <a:avLst/>
          </a:prstGeom>
          <a:noFill/>
          <a:ln>
            <a:noFill/>
          </a:ln>
        </p:spPr>
        <p:txBody>
          <a:bodyPr anchorCtr="0" anchor="t" bIns="0" lIns="0" spcFirstLastPara="1" rIns="0" wrap="square" tIns="102850">
            <a:spAutoFit/>
          </a:bodyPr>
          <a:lstStyle/>
          <a:p>
            <a:pPr indent="0" lvl="0" marL="12700" marR="0" rtl="0" algn="l">
              <a:lnSpc>
                <a:spcPct val="100000"/>
              </a:lnSpc>
              <a:spcBef>
                <a:spcPts val="0"/>
              </a:spcBef>
              <a:spcAft>
                <a:spcPts val="0"/>
              </a:spcAft>
              <a:buNone/>
            </a:pPr>
            <a:r>
              <a:rPr b="1" lang="en-US" sz="2400">
                <a:solidFill>
                  <a:srgbClr val="FF5050"/>
                </a:solidFill>
                <a:latin typeface="Tahoma"/>
                <a:ea typeface="Tahoma"/>
                <a:cs typeface="Tahoma"/>
                <a:sym typeface="Tahoma"/>
              </a:rPr>
              <a:t>Discourses of food</a:t>
            </a:r>
            <a:endParaRPr sz="2400">
              <a:latin typeface="Tahoma"/>
              <a:ea typeface="Tahoma"/>
              <a:cs typeface="Tahoma"/>
              <a:sym typeface="Tahoma"/>
            </a:endParaRPr>
          </a:p>
          <a:p>
            <a:pPr indent="0" lvl="0" marL="97790" marR="0" rtl="0" algn="l">
              <a:lnSpc>
                <a:spcPct val="100000"/>
              </a:lnSpc>
              <a:spcBef>
                <a:spcPts val="710"/>
              </a:spcBef>
              <a:spcAft>
                <a:spcPts val="0"/>
              </a:spcAft>
              <a:buNone/>
            </a:pPr>
            <a:r>
              <a:rPr b="1" lang="en-US" sz="2400">
                <a:solidFill>
                  <a:srgbClr val="FF5050"/>
                </a:solidFill>
                <a:latin typeface="Tahoma"/>
                <a:ea typeface="Tahoma"/>
                <a:cs typeface="Tahoma"/>
                <a:sym typeface="Tahoma"/>
              </a:rPr>
              <a:t>“Healthy Food”</a:t>
            </a:r>
            <a:endParaRPr sz="2400">
              <a:latin typeface="Tahoma"/>
              <a:ea typeface="Tahoma"/>
              <a:cs typeface="Tahoma"/>
              <a:sym typeface="Tahoma"/>
            </a:endParaRPr>
          </a:p>
        </p:txBody>
      </p:sp>
      <p:sp>
        <p:nvSpPr>
          <p:cNvPr id="166" name="Google Shape;166;p3"/>
          <p:cNvSpPr txBox="1"/>
          <p:nvPr/>
        </p:nvSpPr>
        <p:spPr>
          <a:xfrm>
            <a:off x="7166223" y="5118625"/>
            <a:ext cx="3333900" cy="933900"/>
          </a:xfrm>
          <a:prstGeom prst="rect">
            <a:avLst/>
          </a:prstGeom>
          <a:noFill/>
          <a:ln>
            <a:noFill/>
          </a:ln>
        </p:spPr>
        <p:txBody>
          <a:bodyPr anchorCtr="0" anchor="t" bIns="0" lIns="0" spcFirstLastPara="1" rIns="0" wrap="square" tIns="102850">
            <a:spAutoFit/>
          </a:bodyPr>
          <a:lstStyle/>
          <a:p>
            <a:pPr indent="0" lvl="0" marL="41275" marR="0" rtl="0" algn="l">
              <a:lnSpc>
                <a:spcPct val="100000"/>
              </a:lnSpc>
              <a:spcBef>
                <a:spcPts val="0"/>
              </a:spcBef>
              <a:spcAft>
                <a:spcPts val="0"/>
              </a:spcAft>
              <a:buNone/>
            </a:pPr>
            <a:r>
              <a:rPr b="1" lang="en-US" sz="2400">
                <a:solidFill>
                  <a:srgbClr val="FF5050"/>
                </a:solidFill>
                <a:latin typeface="Tahoma"/>
                <a:ea typeface="Tahoma"/>
                <a:cs typeface="Tahoma"/>
                <a:sym typeface="Tahoma"/>
              </a:rPr>
              <a:t>Social Practice</a:t>
            </a:r>
            <a:endParaRPr sz="2400">
              <a:latin typeface="Tahoma"/>
              <a:ea typeface="Tahoma"/>
              <a:cs typeface="Tahoma"/>
              <a:sym typeface="Tahoma"/>
            </a:endParaRPr>
          </a:p>
          <a:p>
            <a:pPr indent="0" lvl="0" marL="12700" marR="0" rtl="0" algn="l">
              <a:lnSpc>
                <a:spcPct val="100000"/>
              </a:lnSpc>
              <a:spcBef>
                <a:spcPts val="710"/>
              </a:spcBef>
              <a:spcAft>
                <a:spcPts val="0"/>
              </a:spcAft>
              <a:buNone/>
            </a:pPr>
            <a:r>
              <a:rPr b="1" lang="en-US" sz="2400">
                <a:solidFill>
                  <a:srgbClr val="FF5050"/>
                </a:solidFill>
                <a:latin typeface="Tahoma"/>
                <a:ea typeface="Tahoma"/>
                <a:cs typeface="Tahoma"/>
                <a:sym typeface="Tahoma"/>
              </a:rPr>
              <a:t>Healthy lifestyle</a:t>
            </a:r>
            <a:endParaRPr sz="2400">
              <a:latin typeface="Tahoma"/>
              <a:ea typeface="Tahoma"/>
              <a:cs typeface="Tahoma"/>
              <a:sym typeface="Tahoma"/>
            </a:endParaRPr>
          </a:p>
        </p:txBody>
      </p:sp>
      <p:grpSp>
        <p:nvGrpSpPr>
          <p:cNvPr id="167" name="Google Shape;167;p3"/>
          <p:cNvGrpSpPr/>
          <p:nvPr/>
        </p:nvGrpSpPr>
        <p:grpSpPr>
          <a:xfrm>
            <a:off x="4782311" y="5533644"/>
            <a:ext cx="1600200" cy="381000"/>
            <a:chOff x="4782311" y="5533644"/>
            <a:chExt cx="1600200" cy="381000"/>
          </a:xfrm>
        </p:grpSpPr>
        <p:sp>
          <p:nvSpPr>
            <p:cNvPr id="168" name="Google Shape;168;p3"/>
            <p:cNvSpPr/>
            <p:nvPr/>
          </p:nvSpPr>
          <p:spPr>
            <a:xfrm>
              <a:off x="4782311" y="5533644"/>
              <a:ext cx="1600200" cy="381000"/>
            </a:xfrm>
            <a:custGeom>
              <a:rect b="b" l="l" r="r" t="t"/>
              <a:pathLst>
                <a:path extrusionOk="0" h="381000" w="1600200">
                  <a:moveTo>
                    <a:pt x="1280160" y="0"/>
                  </a:moveTo>
                  <a:lnTo>
                    <a:pt x="1280160" y="95249"/>
                  </a:lnTo>
                  <a:lnTo>
                    <a:pt x="320039" y="95249"/>
                  </a:lnTo>
                  <a:lnTo>
                    <a:pt x="320039" y="0"/>
                  </a:lnTo>
                  <a:lnTo>
                    <a:pt x="0" y="190499"/>
                  </a:lnTo>
                  <a:lnTo>
                    <a:pt x="320039" y="380999"/>
                  </a:lnTo>
                  <a:lnTo>
                    <a:pt x="320039" y="285749"/>
                  </a:lnTo>
                  <a:lnTo>
                    <a:pt x="1280160" y="285749"/>
                  </a:lnTo>
                  <a:lnTo>
                    <a:pt x="1280160" y="380999"/>
                  </a:lnTo>
                  <a:lnTo>
                    <a:pt x="1600200" y="190499"/>
                  </a:lnTo>
                  <a:lnTo>
                    <a:pt x="1280160" y="0"/>
                  </a:lnTo>
                  <a:close/>
                </a:path>
              </a:pathLst>
            </a:custGeom>
            <a:solidFill>
              <a:srgbClr val="C4210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9" name="Google Shape;169;p3"/>
            <p:cNvSpPr/>
            <p:nvPr/>
          </p:nvSpPr>
          <p:spPr>
            <a:xfrm>
              <a:off x="4782311" y="5533644"/>
              <a:ext cx="1600200" cy="381000"/>
            </a:xfrm>
            <a:custGeom>
              <a:rect b="b" l="l" r="r" t="t"/>
              <a:pathLst>
                <a:path extrusionOk="0" h="381000" w="1600200">
                  <a:moveTo>
                    <a:pt x="0" y="190499"/>
                  </a:moveTo>
                  <a:lnTo>
                    <a:pt x="320039" y="0"/>
                  </a:lnTo>
                  <a:lnTo>
                    <a:pt x="320039" y="95249"/>
                  </a:lnTo>
                  <a:lnTo>
                    <a:pt x="1280160" y="95249"/>
                  </a:lnTo>
                  <a:lnTo>
                    <a:pt x="1280160" y="0"/>
                  </a:lnTo>
                  <a:lnTo>
                    <a:pt x="1600200" y="190499"/>
                  </a:lnTo>
                  <a:lnTo>
                    <a:pt x="1280160" y="380999"/>
                  </a:lnTo>
                  <a:lnTo>
                    <a:pt x="1280160" y="285749"/>
                  </a:lnTo>
                  <a:lnTo>
                    <a:pt x="320039" y="285749"/>
                  </a:lnTo>
                  <a:lnTo>
                    <a:pt x="320039" y="380999"/>
                  </a:lnTo>
                  <a:lnTo>
                    <a:pt x="0" y="190499"/>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8"/>
          <p:cNvSpPr txBox="1"/>
          <p:nvPr>
            <p:ph type="title"/>
          </p:nvPr>
        </p:nvSpPr>
        <p:spPr>
          <a:xfrm>
            <a:off x="1943481" y="563118"/>
            <a:ext cx="5442600" cy="506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200"/>
              <a:t>Identify Referent Candidates</a:t>
            </a:r>
            <a:endParaRPr sz="3200"/>
          </a:p>
        </p:txBody>
      </p:sp>
      <p:pic>
        <p:nvPicPr>
          <p:cNvPr id="333" name="Google Shape;333;p18"/>
          <p:cNvPicPr preferRelativeResize="0"/>
          <p:nvPr/>
        </p:nvPicPr>
        <p:blipFill rotWithShape="1">
          <a:blip r:embed="rId3">
            <a:alphaModFix/>
          </a:blip>
          <a:srcRect b="0" l="0" r="0" t="0"/>
          <a:stretch/>
        </p:blipFill>
        <p:spPr>
          <a:xfrm>
            <a:off x="1434083" y="1304544"/>
            <a:ext cx="8462772" cy="539800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9"/>
          <p:cNvSpPr txBox="1"/>
          <p:nvPr>
            <p:ph type="title"/>
          </p:nvPr>
        </p:nvSpPr>
        <p:spPr>
          <a:xfrm>
            <a:off x="1025057" y="747100"/>
            <a:ext cx="110400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Constraints (English)</a:t>
            </a:r>
            <a:endParaRPr/>
          </a:p>
        </p:txBody>
      </p:sp>
      <p:sp>
        <p:nvSpPr>
          <p:cNvPr id="339" name="Google Shape;339;p19"/>
          <p:cNvSpPr txBox="1"/>
          <p:nvPr/>
        </p:nvSpPr>
        <p:spPr>
          <a:xfrm>
            <a:off x="707551" y="1520700"/>
            <a:ext cx="10565100" cy="321300"/>
          </a:xfrm>
          <a:prstGeom prst="rect">
            <a:avLst/>
          </a:prstGeom>
          <a:noFill/>
          <a:ln>
            <a:noFill/>
          </a:ln>
        </p:spPr>
        <p:txBody>
          <a:bodyPr anchorCtr="0" anchor="t" bIns="0" lIns="0" spcFirstLastPara="1" rIns="0" wrap="square" tIns="13325">
            <a:spAutoFit/>
          </a:bodyPr>
          <a:lstStyle/>
          <a:p>
            <a:pPr indent="-228600" lvl="0" marL="241300" marR="0" rtl="0" algn="l">
              <a:lnSpc>
                <a:spcPct val="100000"/>
              </a:lnSpc>
              <a:spcBef>
                <a:spcPts val="0"/>
              </a:spcBef>
              <a:spcAft>
                <a:spcPts val="0"/>
              </a:spcAft>
              <a:buSzPts val="2000"/>
              <a:buFont typeface="Arial"/>
              <a:buChar char="•"/>
            </a:pPr>
            <a:r>
              <a:rPr lang="en-US" sz="2000">
                <a:latin typeface="Verdana"/>
                <a:ea typeface="Verdana"/>
                <a:cs typeface="Verdana"/>
                <a:sym typeface="Verdana"/>
              </a:rPr>
              <a:t>A </a:t>
            </a:r>
            <a:r>
              <a:rPr b="1" lang="en-US" sz="2000">
                <a:solidFill>
                  <a:srgbClr val="006FC0"/>
                </a:solidFill>
                <a:latin typeface="Tahoma"/>
                <a:ea typeface="Tahoma"/>
                <a:cs typeface="Tahoma"/>
                <a:sym typeface="Tahoma"/>
              </a:rPr>
              <a:t>categorization of pronouns with respect to number </a:t>
            </a:r>
            <a:r>
              <a:rPr lang="en-US" sz="2000">
                <a:latin typeface="Verdana"/>
                <a:ea typeface="Verdana"/>
                <a:cs typeface="Verdana"/>
                <a:sym typeface="Verdana"/>
              </a:rPr>
              <a:t>is shown in Figure 17.2</a:t>
            </a:r>
            <a:endParaRPr sz="2000">
              <a:latin typeface="Verdana"/>
              <a:ea typeface="Verdana"/>
              <a:cs typeface="Verdana"/>
              <a:sym typeface="Verdana"/>
            </a:endParaRPr>
          </a:p>
        </p:txBody>
      </p:sp>
      <p:sp>
        <p:nvSpPr>
          <p:cNvPr id="340" name="Google Shape;340;p19"/>
          <p:cNvSpPr txBox="1"/>
          <p:nvPr/>
        </p:nvSpPr>
        <p:spPr>
          <a:xfrm>
            <a:off x="707551" y="3127375"/>
            <a:ext cx="10233900" cy="321300"/>
          </a:xfrm>
          <a:prstGeom prst="rect">
            <a:avLst/>
          </a:prstGeom>
          <a:noFill/>
          <a:ln>
            <a:noFill/>
          </a:ln>
        </p:spPr>
        <p:txBody>
          <a:bodyPr anchorCtr="0" anchor="t" bIns="0" lIns="0" spcFirstLastPara="1" rIns="0" wrap="square" tIns="13325">
            <a:spAutoFit/>
          </a:bodyPr>
          <a:lstStyle/>
          <a:p>
            <a:pPr indent="-228600" lvl="0" marL="241300" marR="0" rtl="0" algn="l">
              <a:lnSpc>
                <a:spcPct val="100000"/>
              </a:lnSpc>
              <a:spcBef>
                <a:spcPts val="0"/>
              </a:spcBef>
              <a:spcAft>
                <a:spcPts val="0"/>
              </a:spcAft>
              <a:buSzPts val="2000"/>
              <a:buFont typeface="Arial"/>
              <a:buChar char="•"/>
            </a:pPr>
            <a:r>
              <a:rPr lang="en-US" sz="2000">
                <a:latin typeface="Verdana"/>
                <a:ea typeface="Verdana"/>
                <a:cs typeface="Verdana"/>
                <a:sym typeface="Verdana"/>
              </a:rPr>
              <a:t>A </a:t>
            </a:r>
            <a:r>
              <a:rPr b="1" lang="en-US" sz="2000">
                <a:solidFill>
                  <a:srgbClr val="006FC0"/>
                </a:solidFill>
                <a:latin typeface="Tahoma"/>
                <a:ea typeface="Tahoma"/>
                <a:cs typeface="Tahoma"/>
                <a:sym typeface="Tahoma"/>
              </a:rPr>
              <a:t>categorization of pronouns with respect to person </a:t>
            </a:r>
            <a:r>
              <a:rPr lang="en-US" sz="2000">
                <a:latin typeface="Verdana"/>
                <a:ea typeface="Verdana"/>
                <a:cs typeface="Verdana"/>
                <a:sym typeface="Verdana"/>
              </a:rPr>
              <a:t>is shown in Figure 17.3.</a:t>
            </a:r>
            <a:endParaRPr sz="2000">
              <a:latin typeface="Verdana"/>
              <a:ea typeface="Verdana"/>
              <a:cs typeface="Verdana"/>
              <a:sym typeface="Verdana"/>
            </a:endParaRPr>
          </a:p>
        </p:txBody>
      </p:sp>
      <p:pic>
        <p:nvPicPr>
          <p:cNvPr id="341" name="Google Shape;341;p19"/>
          <p:cNvPicPr preferRelativeResize="0"/>
          <p:nvPr/>
        </p:nvPicPr>
        <p:blipFill rotWithShape="1">
          <a:blip r:embed="rId3">
            <a:alphaModFix/>
          </a:blip>
          <a:srcRect b="0" l="0" r="0" t="0"/>
          <a:stretch/>
        </p:blipFill>
        <p:spPr>
          <a:xfrm>
            <a:off x="1952244" y="1996634"/>
            <a:ext cx="7436134" cy="1076014"/>
          </a:xfrm>
          <a:prstGeom prst="rect">
            <a:avLst/>
          </a:prstGeom>
          <a:noFill/>
          <a:ln>
            <a:noFill/>
          </a:ln>
        </p:spPr>
      </p:pic>
      <p:pic>
        <p:nvPicPr>
          <p:cNvPr id="342" name="Google Shape;342;p19"/>
          <p:cNvPicPr preferRelativeResize="0"/>
          <p:nvPr/>
        </p:nvPicPr>
        <p:blipFill rotWithShape="1">
          <a:blip r:embed="rId4">
            <a:alphaModFix/>
          </a:blip>
          <a:srcRect b="0" l="0" r="0" t="0"/>
          <a:stretch/>
        </p:blipFill>
        <p:spPr>
          <a:xfrm>
            <a:off x="2386583" y="3491484"/>
            <a:ext cx="6485590" cy="1440659"/>
          </a:xfrm>
          <a:prstGeom prst="rect">
            <a:avLst/>
          </a:prstGeom>
          <a:noFill/>
          <a:ln>
            <a:noFill/>
          </a:ln>
        </p:spPr>
      </p:pic>
      <p:pic>
        <p:nvPicPr>
          <p:cNvPr id="343" name="Google Shape;343;p19"/>
          <p:cNvPicPr preferRelativeResize="0"/>
          <p:nvPr/>
        </p:nvPicPr>
        <p:blipFill rotWithShape="1">
          <a:blip r:embed="rId5">
            <a:alphaModFix/>
          </a:blip>
          <a:srcRect b="0" l="0" r="0" t="0"/>
          <a:stretch/>
        </p:blipFill>
        <p:spPr>
          <a:xfrm>
            <a:off x="2433411" y="5283779"/>
            <a:ext cx="6462176" cy="94834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0"/>
          <p:cNvSpPr txBox="1"/>
          <p:nvPr>
            <p:ph type="title"/>
          </p:nvPr>
        </p:nvSpPr>
        <p:spPr>
          <a:xfrm>
            <a:off x="1687178" y="545025"/>
            <a:ext cx="57387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Constraints (English)</a:t>
            </a:r>
            <a:endParaRPr/>
          </a:p>
        </p:txBody>
      </p:sp>
      <p:sp>
        <p:nvSpPr>
          <p:cNvPr id="349" name="Google Shape;349;p20"/>
          <p:cNvSpPr txBox="1"/>
          <p:nvPr/>
        </p:nvSpPr>
        <p:spPr>
          <a:xfrm>
            <a:off x="786367" y="1325279"/>
            <a:ext cx="10260900" cy="4943700"/>
          </a:xfrm>
          <a:prstGeom prst="rect">
            <a:avLst/>
          </a:prstGeom>
          <a:noFill/>
          <a:ln>
            <a:noFill/>
          </a:ln>
        </p:spPr>
        <p:txBody>
          <a:bodyPr anchorCtr="0" anchor="t" bIns="0" lIns="0" spcFirstLastPara="1" rIns="0" wrap="square" tIns="39350">
            <a:spAutoFit/>
          </a:bodyPr>
          <a:lstStyle/>
          <a:p>
            <a:pPr indent="-228600" lvl="0" marL="241300" marR="0" rtl="0" algn="l">
              <a:lnSpc>
                <a:spcPct val="100000"/>
              </a:lnSpc>
              <a:spcBef>
                <a:spcPts val="0"/>
              </a:spcBef>
              <a:spcAft>
                <a:spcPts val="0"/>
              </a:spcAft>
              <a:buClr>
                <a:srgbClr val="FF5050"/>
              </a:buClr>
              <a:buSzPts val="2400"/>
              <a:buFont typeface="Arial"/>
              <a:buChar char="•"/>
            </a:pPr>
            <a:r>
              <a:rPr b="1" lang="en-US" sz="2400">
                <a:solidFill>
                  <a:srgbClr val="FF5050"/>
                </a:solidFill>
                <a:latin typeface="Times New Roman"/>
                <a:ea typeface="Times New Roman"/>
                <a:cs typeface="Times New Roman"/>
                <a:sym typeface="Times New Roman"/>
              </a:rPr>
              <a:t>Number Agreement</a:t>
            </a:r>
            <a:r>
              <a:rPr lang="en-US" sz="2400">
                <a:solidFill>
                  <a:srgbClr val="FF5050"/>
                </a:solidFill>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228600" lvl="1" marL="697865" marR="0" rtl="0" algn="l">
              <a:lnSpc>
                <a:spcPct val="100000"/>
              </a:lnSpc>
              <a:spcBef>
                <a:spcPts val="219"/>
              </a:spcBef>
              <a:spcAft>
                <a:spcPts val="0"/>
              </a:spcAft>
              <a:buSzPts val="2400"/>
              <a:buFont typeface="Arial"/>
              <a:buChar char="•"/>
            </a:pPr>
            <a:r>
              <a:rPr b="0" i="0" lang="en-US" sz="2400" u="none" cap="none" strike="noStrike">
                <a:latin typeface="Times New Roman"/>
                <a:ea typeface="Times New Roman"/>
                <a:cs typeface="Times New Roman"/>
                <a:sym typeface="Times New Roman"/>
              </a:rPr>
              <a:t>To distinguish between singular and plural references.</a:t>
            </a:r>
            <a:endParaRPr b="0" i="0" sz="2400" u="none" cap="none" strike="noStrike">
              <a:latin typeface="Times New Roman"/>
              <a:ea typeface="Times New Roman"/>
              <a:cs typeface="Times New Roman"/>
              <a:sym typeface="Times New Roman"/>
            </a:endParaRPr>
          </a:p>
          <a:p>
            <a:pPr indent="-229234" lvl="2" marL="1155065" marR="0" rtl="0" algn="l">
              <a:lnSpc>
                <a:spcPct val="100000"/>
              </a:lnSpc>
              <a:spcBef>
                <a:spcPts val="204"/>
              </a:spcBef>
              <a:spcAft>
                <a:spcPts val="0"/>
              </a:spcAft>
              <a:buSzPts val="2400"/>
              <a:buFont typeface="Arial"/>
              <a:buChar char="•"/>
            </a:pPr>
            <a:r>
              <a:rPr b="0" i="0" lang="en-US" sz="2400" u="none" cap="none" strike="noStrike">
                <a:latin typeface="Times New Roman"/>
                <a:ea typeface="Times New Roman"/>
                <a:cs typeface="Times New Roman"/>
                <a:sym typeface="Times New Roman"/>
              </a:rPr>
              <a:t>*John has a new car. </a:t>
            </a:r>
            <a:r>
              <a:rPr b="0" i="0" lang="en-US" sz="2400" u="sng" cap="none" strike="noStrike">
                <a:latin typeface="Times New Roman"/>
                <a:ea typeface="Times New Roman"/>
                <a:cs typeface="Times New Roman"/>
                <a:sym typeface="Times New Roman"/>
              </a:rPr>
              <a:t>They</a:t>
            </a:r>
            <a:r>
              <a:rPr b="0" i="0" lang="en-US" sz="2400" u="none" cap="none" strike="noStrike">
                <a:latin typeface="Times New Roman"/>
                <a:ea typeface="Times New Roman"/>
                <a:cs typeface="Times New Roman"/>
                <a:sym typeface="Times New Roman"/>
              </a:rPr>
              <a:t> are red.</a:t>
            </a:r>
            <a:endParaRPr b="0" i="0" sz="2400" u="none" cap="none" strike="noStrike">
              <a:latin typeface="Times New Roman"/>
              <a:ea typeface="Times New Roman"/>
              <a:cs typeface="Times New Roman"/>
              <a:sym typeface="Times New Roman"/>
            </a:endParaRPr>
          </a:p>
          <a:p>
            <a:pPr indent="0" lvl="2" marL="0" marR="0" rtl="0" algn="l">
              <a:lnSpc>
                <a:spcPct val="100000"/>
              </a:lnSpc>
              <a:spcBef>
                <a:spcPts val="10"/>
              </a:spcBef>
              <a:spcAft>
                <a:spcPts val="0"/>
              </a:spcAft>
              <a:buSzPts val="3300"/>
              <a:buFont typeface="Arial"/>
              <a:buNone/>
            </a:pPr>
            <a:r>
              <a:t/>
            </a:r>
            <a:endParaRPr b="0" i="0" sz="3300" u="none" cap="none" strike="noStrike">
              <a:latin typeface="Times New Roman"/>
              <a:ea typeface="Times New Roman"/>
              <a:cs typeface="Times New Roman"/>
              <a:sym typeface="Times New Roman"/>
            </a:endParaRPr>
          </a:p>
          <a:p>
            <a:pPr indent="-228600" lvl="0" marL="241300" marR="0" rtl="0" algn="l">
              <a:lnSpc>
                <a:spcPct val="100000"/>
              </a:lnSpc>
              <a:spcBef>
                <a:spcPts val="0"/>
              </a:spcBef>
              <a:spcAft>
                <a:spcPts val="0"/>
              </a:spcAft>
              <a:buClr>
                <a:srgbClr val="FF5050"/>
              </a:buClr>
              <a:buSzPts val="2400"/>
              <a:buFont typeface="Arial"/>
              <a:buChar char="•"/>
            </a:pPr>
            <a:r>
              <a:rPr b="1" lang="en-US" sz="2400">
                <a:solidFill>
                  <a:srgbClr val="FF5050"/>
                </a:solidFill>
                <a:latin typeface="Times New Roman"/>
                <a:ea typeface="Times New Roman"/>
                <a:cs typeface="Times New Roman"/>
                <a:sym typeface="Times New Roman"/>
              </a:rPr>
              <a:t>Gender Agreement</a:t>
            </a:r>
            <a:r>
              <a:rPr lang="en-US" sz="2400">
                <a:solidFill>
                  <a:srgbClr val="FF5050"/>
                </a:solidFill>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228600" lvl="1" marL="697865" marR="0" rtl="0" algn="l">
              <a:lnSpc>
                <a:spcPct val="100000"/>
              </a:lnSpc>
              <a:spcBef>
                <a:spcPts val="215"/>
              </a:spcBef>
              <a:spcAft>
                <a:spcPts val="0"/>
              </a:spcAft>
              <a:buSzPts val="2400"/>
              <a:buFont typeface="Arial"/>
              <a:buChar char="•"/>
            </a:pPr>
            <a:r>
              <a:rPr b="0" i="0" lang="en-US" sz="2400" u="none" cap="none" strike="noStrike">
                <a:latin typeface="Times New Roman"/>
                <a:ea typeface="Times New Roman"/>
                <a:cs typeface="Times New Roman"/>
                <a:sym typeface="Times New Roman"/>
              </a:rPr>
              <a:t>To distinguish male, female, and non-personal genders.</a:t>
            </a:r>
            <a:endParaRPr b="0" i="0" sz="2400" u="none" cap="none" strike="noStrike">
              <a:latin typeface="Times New Roman"/>
              <a:ea typeface="Times New Roman"/>
              <a:cs typeface="Times New Roman"/>
              <a:sym typeface="Times New Roman"/>
            </a:endParaRPr>
          </a:p>
          <a:p>
            <a:pPr indent="-229234" lvl="2" marL="1155065" marR="0" rtl="0" algn="l">
              <a:lnSpc>
                <a:spcPct val="100000"/>
              </a:lnSpc>
              <a:spcBef>
                <a:spcPts val="219"/>
              </a:spcBef>
              <a:spcAft>
                <a:spcPts val="0"/>
              </a:spcAft>
              <a:buSzPts val="2400"/>
              <a:buFont typeface="Arial"/>
              <a:buChar char="•"/>
            </a:pPr>
            <a:r>
              <a:rPr b="0" i="0" lang="en-US" sz="2400" u="none" cap="none" strike="noStrike">
                <a:latin typeface="Times New Roman"/>
                <a:ea typeface="Times New Roman"/>
                <a:cs typeface="Times New Roman"/>
                <a:sym typeface="Times New Roman"/>
              </a:rPr>
              <a:t>John has a new car. It is attractive. [It = the new car]</a:t>
            </a:r>
            <a:endParaRPr b="0" i="0" sz="2400" u="none" cap="none" strike="noStrike">
              <a:latin typeface="Times New Roman"/>
              <a:ea typeface="Times New Roman"/>
              <a:cs typeface="Times New Roman"/>
              <a:sym typeface="Times New Roman"/>
            </a:endParaRPr>
          </a:p>
          <a:p>
            <a:pPr indent="0" lvl="2" marL="0" marR="0" rtl="0" algn="l">
              <a:lnSpc>
                <a:spcPct val="100000"/>
              </a:lnSpc>
              <a:spcBef>
                <a:spcPts val="5"/>
              </a:spcBef>
              <a:spcAft>
                <a:spcPts val="0"/>
              </a:spcAft>
              <a:buSzPts val="3300"/>
              <a:buFont typeface="Arial"/>
              <a:buNone/>
            </a:pPr>
            <a:r>
              <a:t/>
            </a:r>
            <a:endParaRPr b="0" i="0" sz="3300" u="none" cap="none" strike="noStrike">
              <a:latin typeface="Times New Roman"/>
              <a:ea typeface="Times New Roman"/>
              <a:cs typeface="Times New Roman"/>
              <a:sym typeface="Times New Roman"/>
            </a:endParaRPr>
          </a:p>
          <a:p>
            <a:pPr indent="-228600" lvl="0" marL="241300" marR="0" rtl="0" algn="l">
              <a:lnSpc>
                <a:spcPct val="100000"/>
              </a:lnSpc>
              <a:spcBef>
                <a:spcPts val="5"/>
              </a:spcBef>
              <a:spcAft>
                <a:spcPts val="0"/>
              </a:spcAft>
              <a:buClr>
                <a:srgbClr val="FF5050"/>
              </a:buClr>
              <a:buSzPts val="2400"/>
              <a:buFont typeface="Arial"/>
              <a:buChar char="•"/>
            </a:pPr>
            <a:r>
              <a:rPr b="1" lang="en-US" sz="2400">
                <a:solidFill>
                  <a:srgbClr val="FF5050"/>
                </a:solidFill>
                <a:latin typeface="Times New Roman"/>
                <a:ea typeface="Times New Roman"/>
                <a:cs typeface="Times New Roman"/>
                <a:sym typeface="Times New Roman"/>
              </a:rPr>
              <a:t>Person and Case Agreement</a:t>
            </a:r>
            <a:r>
              <a:rPr lang="en-US" sz="2400">
                <a:solidFill>
                  <a:srgbClr val="FF5050"/>
                </a:solidFill>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228600" lvl="1" marL="228600" marR="3959225" rtl="0" algn="r">
              <a:lnSpc>
                <a:spcPct val="100000"/>
              </a:lnSpc>
              <a:spcBef>
                <a:spcPts val="204"/>
              </a:spcBef>
              <a:spcAft>
                <a:spcPts val="0"/>
              </a:spcAft>
              <a:buSzPts val="2400"/>
              <a:buFont typeface="Arial"/>
              <a:buChar char="•"/>
            </a:pPr>
            <a:r>
              <a:rPr b="0" i="0" lang="en-US" sz="2400" u="none" cap="none" strike="noStrike">
                <a:latin typeface="Times New Roman"/>
                <a:ea typeface="Times New Roman"/>
                <a:cs typeface="Times New Roman"/>
                <a:sym typeface="Times New Roman"/>
              </a:rPr>
              <a:t>To distinguish between three forms of person;</a:t>
            </a:r>
            <a:endParaRPr b="0" i="0" sz="2400" u="none" cap="none" strike="noStrike">
              <a:latin typeface="Times New Roman"/>
              <a:ea typeface="Times New Roman"/>
              <a:cs typeface="Times New Roman"/>
              <a:sym typeface="Times New Roman"/>
            </a:endParaRPr>
          </a:p>
          <a:p>
            <a:pPr indent="-228600" lvl="2" marL="228600" marR="3998595" rtl="0" algn="r">
              <a:lnSpc>
                <a:spcPct val="100000"/>
              </a:lnSpc>
              <a:spcBef>
                <a:spcPts val="215"/>
              </a:spcBef>
              <a:spcAft>
                <a:spcPts val="0"/>
              </a:spcAft>
              <a:buSzPts val="2400"/>
              <a:buFont typeface="Arial"/>
              <a:buChar char="•"/>
            </a:pPr>
            <a:r>
              <a:rPr b="0" i="0" lang="en-US" sz="2400" u="none" cap="none" strike="noStrike">
                <a:latin typeface="Times New Roman"/>
                <a:ea typeface="Times New Roman"/>
                <a:cs typeface="Times New Roman"/>
                <a:sym typeface="Times New Roman"/>
              </a:rPr>
              <a:t>*You and I have Escorts. </a:t>
            </a:r>
            <a:r>
              <a:rPr b="0" i="0" lang="en-US" sz="2400" u="sng" cap="none" strike="noStrike">
                <a:latin typeface="Times New Roman"/>
                <a:ea typeface="Times New Roman"/>
                <a:cs typeface="Times New Roman"/>
                <a:sym typeface="Times New Roman"/>
              </a:rPr>
              <a:t>They</a:t>
            </a:r>
            <a:r>
              <a:rPr b="0" i="0" lang="en-US" sz="2400" u="none" cap="none" strike="noStrike">
                <a:latin typeface="Times New Roman"/>
                <a:ea typeface="Times New Roman"/>
                <a:cs typeface="Times New Roman"/>
                <a:sym typeface="Times New Roman"/>
              </a:rPr>
              <a:t> love them.</a:t>
            </a:r>
            <a:endParaRPr b="0" i="0" sz="2400" u="none" cap="none" strike="noStrike">
              <a:latin typeface="Times New Roman"/>
              <a:ea typeface="Times New Roman"/>
              <a:cs typeface="Times New Roman"/>
              <a:sym typeface="Times New Roman"/>
            </a:endParaRPr>
          </a:p>
          <a:p>
            <a:pPr indent="-228600" lvl="1" marL="697865" marR="0" rtl="0" algn="l">
              <a:lnSpc>
                <a:spcPct val="100000"/>
              </a:lnSpc>
              <a:spcBef>
                <a:spcPts val="215"/>
              </a:spcBef>
              <a:spcAft>
                <a:spcPts val="0"/>
              </a:spcAft>
              <a:buSzPts val="2400"/>
              <a:buFont typeface="Arial"/>
              <a:buChar char="•"/>
            </a:pPr>
            <a:r>
              <a:rPr b="0" i="0" lang="en-US" sz="2400" u="none" cap="none" strike="noStrike">
                <a:latin typeface="Times New Roman"/>
                <a:ea typeface="Times New Roman"/>
                <a:cs typeface="Times New Roman"/>
                <a:sym typeface="Times New Roman"/>
              </a:rPr>
              <a:t>To distinguish between subject position, object position, and genitive position.</a:t>
            </a:r>
            <a:endParaRPr b="0" i="0" sz="2400" u="none" cap="none" strike="noStrike">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1"/>
          <p:cNvSpPr txBox="1"/>
          <p:nvPr>
            <p:ph type="title"/>
          </p:nvPr>
        </p:nvSpPr>
        <p:spPr>
          <a:xfrm>
            <a:off x="2128631" y="545025"/>
            <a:ext cx="99837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Constraints (English)</a:t>
            </a:r>
            <a:endParaRPr/>
          </a:p>
        </p:txBody>
      </p:sp>
      <p:sp>
        <p:nvSpPr>
          <p:cNvPr id="355" name="Google Shape;355;p21"/>
          <p:cNvSpPr txBox="1"/>
          <p:nvPr/>
        </p:nvSpPr>
        <p:spPr>
          <a:xfrm>
            <a:off x="707542" y="1482929"/>
            <a:ext cx="10478135" cy="4346575"/>
          </a:xfrm>
          <a:prstGeom prst="rect">
            <a:avLst/>
          </a:prstGeom>
          <a:noFill/>
          <a:ln>
            <a:noFill/>
          </a:ln>
        </p:spPr>
        <p:txBody>
          <a:bodyPr anchorCtr="0" anchor="t" bIns="0" lIns="0" spcFirstLastPara="1" rIns="0" wrap="square" tIns="39350">
            <a:spAutoFit/>
          </a:bodyPr>
          <a:lstStyle/>
          <a:p>
            <a:pPr indent="-228600" lvl="0" marL="241300" marR="0" rtl="0" algn="l">
              <a:lnSpc>
                <a:spcPct val="100000"/>
              </a:lnSpc>
              <a:spcBef>
                <a:spcPts val="0"/>
              </a:spcBef>
              <a:spcAft>
                <a:spcPts val="0"/>
              </a:spcAft>
              <a:buClr>
                <a:srgbClr val="FF5050"/>
              </a:buClr>
              <a:buSzPts val="2400"/>
              <a:buFont typeface="Arial"/>
              <a:buChar char="•"/>
            </a:pPr>
            <a:r>
              <a:rPr b="1" lang="en-US" sz="2400">
                <a:solidFill>
                  <a:srgbClr val="FF5050"/>
                </a:solidFill>
                <a:latin typeface="Times New Roman"/>
                <a:ea typeface="Times New Roman"/>
                <a:cs typeface="Times New Roman"/>
                <a:sym typeface="Times New Roman"/>
              </a:rPr>
              <a:t>Syntactic Constraints</a:t>
            </a:r>
            <a:r>
              <a:rPr lang="en-US" sz="2400">
                <a:solidFill>
                  <a:srgbClr val="FF5050"/>
                </a:solidFill>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228600" lvl="1" marL="697865" marR="0" rtl="0" algn="l">
              <a:lnSpc>
                <a:spcPct val="114166"/>
              </a:lnSpc>
              <a:spcBef>
                <a:spcPts val="219"/>
              </a:spcBef>
              <a:spcAft>
                <a:spcPts val="0"/>
              </a:spcAft>
              <a:buSzPts val="2400"/>
              <a:buFont typeface="Arial"/>
              <a:buChar char="•"/>
            </a:pPr>
            <a:r>
              <a:rPr b="0" i="0" lang="en-US" sz="2400" u="none" cap="none" strike="noStrike">
                <a:latin typeface="Times New Roman"/>
                <a:ea typeface="Times New Roman"/>
                <a:cs typeface="Times New Roman"/>
                <a:sym typeface="Times New Roman"/>
              </a:rPr>
              <a:t>Syntactic relationships between a referring expression and a possible antecedent</a:t>
            </a:r>
            <a:endParaRPr b="0" i="0" sz="2400" u="none" cap="none" strike="noStrike">
              <a:latin typeface="Times New Roman"/>
              <a:ea typeface="Times New Roman"/>
              <a:cs typeface="Times New Roman"/>
              <a:sym typeface="Times New Roman"/>
            </a:endParaRPr>
          </a:p>
          <a:p>
            <a:pPr indent="0" lvl="0" marL="697865" marR="0" rtl="0" algn="l">
              <a:lnSpc>
                <a:spcPct val="114166"/>
              </a:lnSpc>
              <a:spcBef>
                <a:spcPts val="0"/>
              </a:spcBef>
              <a:spcAft>
                <a:spcPts val="0"/>
              </a:spcAft>
              <a:buNone/>
            </a:pPr>
            <a:r>
              <a:rPr lang="en-US" sz="2400">
                <a:latin typeface="Times New Roman"/>
                <a:ea typeface="Times New Roman"/>
                <a:cs typeface="Times New Roman"/>
                <a:sym typeface="Times New Roman"/>
              </a:rPr>
              <a:t>noun phrase</a:t>
            </a:r>
            <a:endParaRPr sz="2400">
              <a:latin typeface="Times New Roman"/>
              <a:ea typeface="Times New Roman"/>
              <a:cs typeface="Times New Roman"/>
              <a:sym typeface="Times New Roman"/>
            </a:endParaRPr>
          </a:p>
          <a:p>
            <a:pPr indent="-229234" lvl="2" marL="1155065" marR="0" rtl="0" algn="l">
              <a:lnSpc>
                <a:spcPct val="100000"/>
              </a:lnSpc>
              <a:spcBef>
                <a:spcPts val="200"/>
              </a:spcBef>
              <a:spcAft>
                <a:spcPts val="0"/>
              </a:spcAft>
              <a:buSzPts val="2400"/>
              <a:buFont typeface="Arial"/>
              <a:buChar char="•"/>
            </a:pPr>
            <a:r>
              <a:rPr b="0" i="0" lang="en-US" sz="2400" u="none" cap="none" strike="noStrike">
                <a:latin typeface="Times New Roman"/>
                <a:ea typeface="Times New Roman"/>
                <a:cs typeface="Times New Roman"/>
                <a:sym typeface="Times New Roman"/>
              </a:rPr>
              <a:t>John bought himself a new car. [himself=John]</a:t>
            </a:r>
            <a:endParaRPr b="0" i="0" sz="2400" u="none" cap="none" strike="noStrike">
              <a:latin typeface="Times New Roman"/>
              <a:ea typeface="Times New Roman"/>
              <a:cs typeface="Times New Roman"/>
              <a:sym typeface="Times New Roman"/>
            </a:endParaRPr>
          </a:p>
          <a:p>
            <a:pPr indent="-229234" lvl="2" marL="1155065" marR="0" rtl="0" algn="l">
              <a:lnSpc>
                <a:spcPct val="100000"/>
              </a:lnSpc>
              <a:spcBef>
                <a:spcPts val="219"/>
              </a:spcBef>
              <a:spcAft>
                <a:spcPts val="0"/>
              </a:spcAft>
              <a:buSzPts val="2400"/>
              <a:buFont typeface="Arial"/>
              <a:buChar char="•"/>
            </a:pPr>
            <a:r>
              <a:rPr b="0" i="0" lang="en-US" sz="2400" u="none" cap="none" strike="noStrike">
                <a:latin typeface="Times New Roman"/>
                <a:ea typeface="Times New Roman"/>
                <a:cs typeface="Times New Roman"/>
                <a:sym typeface="Times New Roman"/>
              </a:rPr>
              <a:t>John bought him a new car. [him≠John]</a:t>
            </a:r>
            <a:endParaRPr b="0" i="0" sz="2400" u="none" cap="none" strike="noStrike">
              <a:latin typeface="Times New Roman"/>
              <a:ea typeface="Times New Roman"/>
              <a:cs typeface="Times New Roman"/>
              <a:sym typeface="Times New Roman"/>
            </a:endParaRPr>
          </a:p>
          <a:p>
            <a:pPr indent="-228600" lvl="0" marL="241300" marR="0" rtl="0" algn="l">
              <a:lnSpc>
                <a:spcPct val="100000"/>
              </a:lnSpc>
              <a:spcBef>
                <a:spcPts val="705"/>
              </a:spcBef>
              <a:spcAft>
                <a:spcPts val="0"/>
              </a:spcAft>
              <a:buSzPts val="2400"/>
              <a:buFont typeface="Arial"/>
              <a:buChar char="•"/>
            </a:pPr>
            <a:r>
              <a:rPr lang="en-US" sz="2400">
                <a:latin typeface="Times New Roman"/>
                <a:ea typeface="Times New Roman"/>
                <a:cs typeface="Times New Roman"/>
                <a:sym typeface="Times New Roman"/>
              </a:rPr>
              <a:t>English pronouns such as </a:t>
            </a:r>
            <a:r>
              <a:rPr lang="en-US" sz="2400">
                <a:solidFill>
                  <a:srgbClr val="6F2F9F"/>
                </a:solidFill>
                <a:latin typeface="Times New Roman"/>
                <a:ea typeface="Times New Roman"/>
                <a:cs typeface="Times New Roman"/>
                <a:sym typeface="Times New Roman"/>
              </a:rPr>
              <a:t>himself, herself, and themselves </a:t>
            </a:r>
            <a:r>
              <a:rPr lang="en-US" sz="2400">
                <a:latin typeface="Times New Roman"/>
                <a:ea typeface="Times New Roman"/>
                <a:cs typeface="Times New Roman"/>
                <a:sym typeface="Times New Roman"/>
              </a:rPr>
              <a:t>are called </a:t>
            </a:r>
            <a:r>
              <a:rPr b="1" lang="en-US" sz="2400">
                <a:solidFill>
                  <a:srgbClr val="006FC0"/>
                </a:solidFill>
                <a:latin typeface="Times New Roman"/>
                <a:ea typeface="Times New Roman"/>
                <a:cs typeface="Times New Roman"/>
                <a:sym typeface="Times New Roman"/>
              </a:rPr>
              <a:t>Reflexives</a:t>
            </a:r>
            <a:endParaRPr sz="2400">
              <a:latin typeface="Times New Roman"/>
              <a:ea typeface="Times New Roman"/>
              <a:cs typeface="Times New Roman"/>
              <a:sym typeface="Times New Roman"/>
            </a:endParaRPr>
          </a:p>
          <a:p>
            <a:pPr indent="-228600" lvl="0" marL="241300" marR="0" rtl="0" algn="l">
              <a:lnSpc>
                <a:spcPct val="100000"/>
              </a:lnSpc>
              <a:spcBef>
                <a:spcPts val="725"/>
              </a:spcBef>
              <a:spcAft>
                <a:spcPts val="0"/>
              </a:spcAft>
              <a:buClr>
                <a:srgbClr val="FF5050"/>
              </a:buClr>
              <a:buSzPts val="2400"/>
              <a:buFont typeface="Arial"/>
              <a:buChar char="•"/>
            </a:pPr>
            <a:r>
              <a:rPr b="1" lang="en-US" sz="2400">
                <a:solidFill>
                  <a:srgbClr val="FF5050"/>
                </a:solidFill>
                <a:latin typeface="Times New Roman"/>
                <a:ea typeface="Times New Roman"/>
                <a:cs typeface="Times New Roman"/>
                <a:sym typeface="Times New Roman"/>
              </a:rPr>
              <a:t>Selectional Restrictions</a:t>
            </a:r>
            <a:r>
              <a:rPr lang="en-US" sz="2400">
                <a:solidFill>
                  <a:srgbClr val="FF5050"/>
                </a:solidFill>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228600" lvl="1" marL="697865" marR="0" rtl="0" algn="l">
              <a:lnSpc>
                <a:spcPct val="100000"/>
              </a:lnSpc>
              <a:spcBef>
                <a:spcPts val="200"/>
              </a:spcBef>
              <a:spcAft>
                <a:spcPts val="0"/>
              </a:spcAft>
              <a:buSzPts val="2400"/>
              <a:buFont typeface="Arial"/>
              <a:buChar char="•"/>
            </a:pPr>
            <a:r>
              <a:rPr b="0" i="0" lang="en-US" sz="2400" u="none" cap="none" strike="noStrike">
                <a:latin typeface="Times New Roman"/>
                <a:ea typeface="Times New Roman"/>
                <a:cs typeface="Times New Roman"/>
                <a:sym typeface="Times New Roman"/>
              </a:rPr>
              <a:t>A verb places restrictions on its arguments.</a:t>
            </a:r>
            <a:endParaRPr b="0" i="0" sz="2400" u="none" cap="none" strike="noStrike">
              <a:latin typeface="Times New Roman"/>
              <a:ea typeface="Times New Roman"/>
              <a:cs typeface="Times New Roman"/>
              <a:sym typeface="Times New Roman"/>
            </a:endParaRPr>
          </a:p>
          <a:p>
            <a:pPr indent="-228600" lvl="2" marL="1155065" marR="645795" rtl="0" algn="l">
              <a:lnSpc>
                <a:spcPct val="107916"/>
              </a:lnSpc>
              <a:spcBef>
                <a:spcPts val="545"/>
              </a:spcBef>
              <a:spcAft>
                <a:spcPts val="0"/>
              </a:spcAft>
              <a:buSzPts val="2400"/>
              <a:buFont typeface="Arial"/>
              <a:buChar char="•"/>
            </a:pPr>
            <a:r>
              <a:rPr b="0" i="0" lang="en-US" sz="2400" u="none" cap="none" strike="noStrike">
                <a:latin typeface="Times New Roman"/>
                <a:ea typeface="Times New Roman"/>
                <a:cs typeface="Times New Roman"/>
                <a:sym typeface="Times New Roman"/>
              </a:rPr>
              <a:t>John parked his Acura in the garage. He had driven it around for hours.  [it=Acura, it≠garage];</a:t>
            </a:r>
            <a:endParaRPr b="0" i="0" sz="2400" u="none" cap="none" strike="noStrike">
              <a:latin typeface="Times New Roman"/>
              <a:ea typeface="Times New Roman"/>
              <a:cs typeface="Times New Roman"/>
              <a:sym typeface="Times New Roman"/>
            </a:endParaRPr>
          </a:p>
          <a:p>
            <a:pPr indent="-229234" lvl="2" marL="1155065" marR="0" rtl="0" algn="l">
              <a:lnSpc>
                <a:spcPct val="100000"/>
              </a:lnSpc>
              <a:spcBef>
                <a:spcPts val="185"/>
              </a:spcBef>
              <a:spcAft>
                <a:spcPts val="0"/>
              </a:spcAft>
              <a:buSzPts val="2400"/>
              <a:buFont typeface="Arial"/>
              <a:buChar char="•"/>
            </a:pPr>
            <a:r>
              <a:rPr b="0" i="0" lang="en-US" sz="2400" u="none" cap="none" strike="noStrike">
                <a:latin typeface="Times New Roman"/>
                <a:ea typeface="Times New Roman"/>
                <a:cs typeface="Times New Roman"/>
                <a:sym typeface="Times New Roman"/>
              </a:rPr>
              <a:t>I picked up the book and sat in a chair. It broke</a:t>
            </a:r>
            <a:endParaRPr b="0" i="0" sz="2400" u="none" cap="none" strike="noStrike">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2"/>
          <p:cNvSpPr txBox="1"/>
          <p:nvPr>
            <p:ph type="title"/>
          </p:nvPr>
        </p:nvSpPr>
        <p:spPr>
          <a:xfrm>
            <a:off x="1208049" y="519475"/>
            <a:ext cx="8396100" cy="506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200"/>
              <a:t>Preferences in Pronoun Interpretation</a:t>
            </a:r>
            <a:endParaRPr sz="3200"/>
          </a:p>
        </p:txBody>
      </p:sp>
      <p:sp>
        <p:nvSpPr>
          <p:cNvPr id="361" name="Google Shape;361;p22"/>
          <p:cNvSpPr txBox="1"/>
          <p:nvPr/>
        </p:nvSpPr>
        <p:spPr>
          <a:xfrm>
            <a:off x="707542" y="1441983"/>
            <a:ext cx="10693400" cy="4632960"/>
          </a:xfrm>
          <a:prstGeom prst="rect">
            <a:avLst/>
          </a:prstGeom>
          <a:noFill/>
          <a:ln>
            <a:noFill/>
          </a:ln>
        </p:spPr>
        <p:txBody>
          <a:bodyPr anchorCtr="0" anchor="t" bIns="0" lIns="0" spcFirstLastPara="1" rIns="0" wrap="square" tIns="175875">
            <a:spAutoFit/>
          </a:bodyPr>
          <a:lstStyle/>
          <a:p>
            <a:pPr indent="-228600" lvl="0" marL="241300" marR="0" rtl="0" algn="l">
              <a:lnSpc>
                <a:spcPct val="100000"/>
              </a:lnSpc>
              <a:spcBef>
                <a:spcPts val="0"/>
              </a:spcBef>
              <a:spcAft>
                <a:spcPts val="0"/>
              </a:spcAft>
              <a:buClr>
                <a:srgbClr val="FF5050"/>
              </a:buClr>
              <a:buSzPts val="2200"/>
              <a:buFont typeface="Arial"/>
              <a:buChar char="•"/>
            </a:pPr>
            <a:r>
              <a:rPr b="1" lang="en-US" sz="2200">
                <a:solidFill>
                  <a:srgbClr val="FF5050"/>
                </a:solidFill>
                <a:latin typeface="Times New Roman"/>
                <a:ea typeface="Times New Roman"/>
                <a:cs typeface="Times New Roman"/>
                <a:sym typeface="Times New Roman"/>
              </a:rPr>
              <a:t>Recency</a:t>
            </a:r>
            <a:r>
              <a:rPr lang="en-US" sz="2200">
                <a:solidFill>
                  <a:srgbClr val="FF5050"/>
                </a:solidFill>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a:p>
            <a:pPr indent="-228600" lvl="1" marL="697865" marR="0" rtl="0" algn="l">
              <a:lnSpc>
                <a:spcPct val="100000"/>
              </a:lnSpc>
              <a:spcBef>
                <a:spcPts val="1290"/>
              </a:spcBef>
              <a:spcAft>
                <a:spcPts val="0"/>
              </a:spcAft>
              <a:buSzPts val="2200"/>
              <a:buFont typeface="Arial"/>
              <a:buChar char="•"/>
            </a:pPr>
            <a:r>
              <a:rPr b="0" i="0" lang="en-US" sz="2200" u="none" cap="none" strike="noStrike">
                <a:latin typeface="Times New Roman"/>
                <a:ea typeface="Times New Roman"/>
                <a:cs typeface="Times New Roman"/>
                <a:sym typeface="Times New Roman"/>
              </a:rPr>
              <a:t>Entities introduced recently are more salient than those introduced before.</a:t>
            </a:r>
            <a:endParaRPr b="0" i="0" sz="2200" u="none" cap="none" strike="noStrike">
              <a:latin typeface="Times New Roman"/>
              <a:ea typeface="Times New Roman"/>
              <a:cs typeface="Times New Roman"/>
              <a:sym typeface="Times New Roman"/>
            </a:endParaRPr>
          </a:p>
          <a:p>
            <a:pPr indent="-229234" lvl="2" marL="1155065" marR="0" rtl="0" algn="l">
              <a:lnSpc>
                <a:spcPct val="100000"/>
              </a:lnSpc>
              <a:spcBef>
                <a:spcPts val="1295"/>
              </a:spcBef>
              <a:spcAft>
                <a:spcPts val="0"/>
              </a:spcAft>
              <a:buClr>
                <a:srgbClr val="006FC0"/>
              </a:buClr>
              <a:buSzPts val="2200"/>
              <a:buFont typeface="Arial"/>
              <a:buChar char="•"/>
            </a:pPr>
            <a:r>
              <a:rPr b="0" i="0" lang="en-US" sz="2200" u="none" cap="none" strike="noStrike">
                <a:solidFill>
                  <a:srgbClr val="006FC0"/>
                </a:solidFill>
                <a:latin typeface="Times New Roman"/>
                <a:ea typeface="Times New Roman"/>
                <a:cs typeface="Times New Roman"/>
                <a:sym typeface="Times New Roman"/>
              </a:rPr>
              <a:t>John has a Legend. Bill has an Escort. Mary likes to drive </a:t>
            </a:r>
            <a:r>
              <a:rPr b="0" i="0" lang="en-US" sz="2200" u="sng" cap="none" strike="noStrike">
                <a:solidFill>
                  <a:srgbClr val="006FC0"/>
                </a:solidFill>
                <a:latin typeface="Times New Roman"/>
                <a:ea typeface="Times New Roman"/>
                <a:cs typeface="Times New Roman"/>
                <a:sym typeface="Times New Roman"/>
              </a:rPr>
              <a:t>it</a:t>
            </a:r>
            <a:r>
              <a:rPr b="0" i="0" lang="en-US" sz="2200" u="none" cap="none" strike="noStrike">
                <a:latin typeface="Times New Roman"/>
                <a:ea typeface="Times New Roman"/>
                <a:cs typeface="Times New Roman"/>
                <a:sym typeface="Times New Roman"/>
              </a:rPr>
              <a:t>.</a:t>
            </a:r>
            <a:endParaRPr b="0" i="0" sz="2200" u="none" cap="none" strike="noStrike">
              <a:latin typeface="Times New Roman"/>
              <a:ea typeface="Times New Roman"/>
              <a:cs typeface="Times New Roman"/>
              <a:sym typeface="Times New Roman"/>
            </a:endParaRPr>
          </a:p>
          <a:p>
            <a:pPr indent="-228600" lvl="0" marL="241300" marR="0" rtl="0" algn="l">
              <a:lnSpc>
                <a:spcPct val="100000"/>
              </a:lnSpc>
              <a:spcBef>
                <a:spcPts val="1785"/>
              </a:spcBef>
              <a:spcAft>
                <a:spcPts val="0"/>
              </a:spcAft>
              <a:buClr>
                <a:srgbClr val="FF5050"/>
              </a:buClr>
              <a:buSzPts val="2200"/>
              <a:buFont typeface="Arial"/>
              <a:buChar char="•"/>
            </a:pPr>
            <a:r>
              <a:rPr b="1" lang="en-US" sz="2200">
                <a:solidFill>
                  <a:srgbClr val="FF5050"/>
                </a:solidFill>
                <a:latin typeface="Times New Roman"/>
                <a:ea typeface="Times New Roman"/>
                <a:cs typeface="Times New Roman"/>
                <a:sym typeface="Times New Roman"/>
              </a:rPr>
              <a:t>Grammatical Role</a:t>
            </a:r>
            <a:r>
              <a:rPr lang="en-US" sz="2200">
                <a:solidFill>
                  <a:srgbClr val="FF5050"/>
                </a:solidFill>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a:p>
            <a:pPr indent="-228600" lvl="1" marL="697865" marR="0" rtl="0" algn="l">
              <a:lnSpc>
                <a:spcPct val="100000"/>
              </a:lnSpc>
              <a:spcBef>
                <a:spcPts val="1300"/>
              </a:spcBef>
              <a:spcAft>
                <a:spcPts val="0"/>
              </a:spcAft>
              <a:buSzPts val="2200"/>
              <a:buFont typeface="Arial"/>
              <a:buChar char="•"/>
            </a:pPr>
            <a:r>
              <a:rPr b="0" i="0" lang="en-US" sz="2200" u="none" cap="none" strike="noStrike">
                <a:latin typeface="Times New Roman"/>
                <a:ea typeface="Times New Roman"/>
                <a:cs typeface="Times New Roman"/>
                <a:sym typeface="Times New Roman"/>
              </a:rPr>
              <a:t>Entities mentioned in subject position are more salient than those in object position.</a:t>
            </a:r>
            <a:endParaRPr b="0" i="0" sz="2200" u="none" cap="none" strike="noStrike">
              <a:latin typeface="Times New Roman"/>
              <a:ea typeface="Times New Roman"/>
              <a:cs typeface="Times New Roman"/>
              <a:sym typeface="Times New Roman"/>
            </a:endParaRPr>
          </a:p>
          <a:p>
            <a:pPr indent="-229234" lvl="2" marL="1155065" marR="0" rtl="0" algn="l">
              <a:lnSpc>
                <a:spcPct val="100000"/>
              </a:lnSpc>
              <a:spcBef>
                <a:spcPts val="1295"/>
              </a:spcBef>
              <a:spcAft>
                <a:spcPts val="0"/>
              </a:spcAft>
              <a:buClr>
                <a:srgbClr val="006FC0"/>
              </a:buClr>
              <a:buSzPts val="2200"/>
              <a:buFont typeface="Arial"/>
              <a:buChar char="•"/>
            </a:pPr>
            <a:r>
              <a:rPr b="0" i="0" lang="en-US" sz="2200" u="none" cap="none" strike="noStrike">
                <a:solidFill>
                  <a:srgbClr val="006FC0"/>
                </a:solidFill>
                <a:latin typeface="Times New Roman"/>
                <a:ea typeface="Times New Roman"/>
                <a:cs typeface="Times New Roman"/>
                <a:sym typeface="Times New Roman"/>
              </a:rPr>
              <a:t>Bill went to the Acura dealership with John. </a:t>
            </a:r>
            <a:r>
              <a:rPr b="0" i="0" lang="en-US" sz="2200" u="sng" cap="none" strike="noStrike">
                <a:solidFill>
                  <a:srgbClr val="006FC0"/>
                </a:solidFill>
                <a:latin typeface="Times New Roman"/>
                <a:ea typeface="Times New Roman"/>
                <a:cs typeface="Times New Roman"/>
                <a:sym typeface="Times New Roman"/>
              </a:rPr>
              <a:t>He</a:t>
            </a:r>
            <a:r>
              <a:rPr b="0" i="0" lang="en-US" sz="2200" u="none" cap="none" strike="noStrike">
                <a:solidFill>
                  <a:srgbClr val="006FC0"/>
                </a:solidFill>
                <a:latin typeface="Times New Roman"/>
                <a:ea typeface="Times New Roman"/>
                <a:cs typeface="Times New Roman"/>
                <a:sym typeface="Times New Roman"/>
              </a:rPr>
              <a:t> bought an Escort. [he=Bill]</a:t>
            </a:r>
            <a:endParaRPr b="0" i="0" sz="2200" u="none" cap="none" strike="noStrike">
              <a:latin typeface="Times New Roman"/>
              <a:ea typeface="Times New Roman"/>
              <a:cs typeface="Times New Roman"/>
              <a:sym typeface="Times New Roman"/>
            </a:endParaRPr>
          </a:p>
          <a:p>
            <a:pPr indent="-228600" lvl="2" marL="1155065" marR="5080" rtl="0" algn="l">
              <a:lnSpc>
                <a:spcPct val="130100"/>
              </a:lnSpc>
              <a:spcBef>
                <a:spcPts val="459"/>
              </a:spcBef>
              <a:spcAft>
                <a:spcPts val="0"/>
              </a:spcAft>
              <a:buClr>
                <a:srgbClr val="006FC0"/>
              </a:buClr>
              <a:buSzPts val="2400"/>
              <a:buFont typeface="Arial"/>
              <a:buChar char="•"/>
            </a:pPr>
            <a:r>
              <a:rPr b="0" i="0" lang="en-US" sz="2400" u="none" cap="none" strike="noStrike">
                <a:solidFill>
                  <a:srgbClr val="006FC0"/>
                </a:solidFill>
                <a:latin typeface="Times New Roman"/>
                <a:ea typeface="Times New Roman"/>
                <a:cs typeface="Times New Roman"/>
                <a:sym typeface="Times New Roman"/>
              </a:rPr>
              <a:t>John went to the Acura dealership with Bill. He bought an Integra. [ he =  John ]</a:t>
            </a:r>
            <a:endParaRPr b="0" i="0" sz="2400" u="none" cap="none" strike="noStrike">
              <a:latin typeface="Times New Roman"/>
              <a:ea typeface="Times New Roman"/>
              <a:cs typeface="Times New Roman"/>
              <a:sym typeface="Times New Roman"/>
            </a:endParaRPr>
          </a:p>
          <a:p>
            <a:pPr indent="-229234" lvl="2" marL="1155065" marR="0" rtl="0" algn="l">
              <a:lnSpc>
                <a:spcPct val="100000"/>
              </a:lnSpc>
              <a:spcBef>
                <a:spcPts val="1355"/>
              </a:spcBef>
              <a:spcAft>
                <a:spcPts val="0"/>
              </a:spcAft>
              <a:buClr>
                <a:srgbClr val="006FC0"/>
              </a:buClr>
              <a:buSzPts val="2400"/>
              <a:buFont typeface="Arial"/>
              <a:buChar char="•"/>
            </a:pPr>
            <a:r>
              <a:rPr b="0" i="0" lang="en-US" sz="2400" u="none" cap="none" strike="noStrike">
                <a:solidFill>
                  <a:srgbClr val="006FC0"/>
                </a:solidFill>
                <a:latin typeface="Times New Roman"/>
                <a:ea typeface="Times New Roman"/>
                <a:cs typeface="Times New Roman"/>
                <a:sym typeface="Times New Roman"/>
              </a:rPr>
              <a:t>John and Bill went to the Acura dealership. He bought an Integra. [ he = ?? ].</a:t>
            </a:r>
            <a:endParaRPr b="0" i="0" sz="2400" u="none" cap="none" strike="noStrike">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3"/>
          <p:cNvSpPr txBox="1"/>
          <p:nvPr>
            <p:ph type="title"/>
          </p:nvPr>
        </p:nvSpPr>
        <p:spPr>
          <a:xfrm>
            <a:off x="1034653" y="768410"/>
            <a:ext cx="7059300" cy="506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200"/>
              <a:t>Preferences in Pronoun Interpretation</a:t>
            </a:r>
            <a:endParaRPr sz="3200"/>
          </a:p>
        </p:txBody>
      </p:sp>
      <p:sp>
        <p:nvSpPr>
          <p:cNvPr id="367" name="Google Shape;367;p23"/>
          <p:cNvSpPr txBox="1"/>
          <p:nvPr/>
        </p:nvSpPr>
        <p:spPr>
          <a:xfrm>
            <a:off x="707542" y="1663953"/>
            <a:ext cx="9635490" cy="3452495"/>
          </a:xfrm>
          <a:prstGeom prst="rect">
            <a:avLst/>
          </a:prstGeom>
          <a:noFill/>
          <a:ln>
            <a:noFill/>
          </a:ln>
        </p:spPr>
        <p:txBody>
          <a:bodyPr anchorCtr="0" anchor="t" bIns="0" lIns="0" spcFirstLastPara="1" rIns="0" wrap="square" tIns="12700">
            <a:spAutoFit/>
          </a:bodyPr>
          <a:lstStyle/>
          <a:p>
            <a:pPr indent="-228600" lvl="0" marL="241300" marR="0" rtl="0" algn="l">
              <a:lnSpc>
                <a:spcPct val="100000"/>
              </a:lnSpc>
              <a:spcBef>
                <a:spcPts val="0"/>
              </a:spcBef>
              <a:spcAft>
                <a:spcPts val="0"/>
              </a:spcAft>
              <a:buClr>
                <a:srgbClr val="FF5050"/>
              </a:buClr>
              <a:buSzPts val="2400"/>
              <a:buFont typeface="Arial"/>
              <a:buChar char="•"/>
            </a:pPr>
            <a:r>
              <a:rPr b="1" lang="en-US" sz="2400">
                <a:solidFill>
                  <a:srgbClr val="FF5050"/>
                </a:solidFill>
                <a:latin typeface="Times New Roman"/>
                <a:ea typeface="Times New Roman"/>
                <a:cs typeface="Times New Roman"/>
                <a:sym typeface="Times New Roman"/>
              </a:rPr>
              <a:t>Repeated Mention</a:t>
            </a:r>
            <a:r>
              <a:rPr lang="en-US" sz="2400">
                <a:solidFill>
                  <a:srgbClr val="FF5050"/>
                </a:solidFill>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152400" lvl="1" marL="469900" marR="5080" rtl="0" algn="l">
              <a:lnSpc>
                <a:spcPct val="167100"/>
              </a:lnSpc>
              <a:spcBef>
                <a:spcPts val="15"/>
              </a:spcBef>
              <a:spcAft>
                <a:spcPts val="0"/>
              </a:spcAft>
              <a:buSzPts val="2400"/>
              <a:buFont typeface="Arial"/>
              <a:buChar char="•"/>
            </a:pPr>
            <a:r>
              <a:rPr b="0" i="0" lang="en-US" sz="2400" u="none" cap="none" strike="noStrike">
                <a:latin typeface="Times New Roman"/>
                <a:ea typeface="Times New Roman"/>
                <a:cs typeface="Times New Roman"/>
                <a:sym typeface="Times New Roman"/>
              </a:rPr>
              <a:t>Entities that have been focused on in the prior discourse are more salient.  </a:t>
            </a:r>
            <a:r>
              <a:rPr b="0" i="0" lang="en-US" sz="2400" u="none" cap="none" strike="noStrike">
                <a:solidFill>
                  <a:srgbClr val="006FC0"/>
                </a:solidFill>
                <a:latin typeface="Times New Roman"/>
                <a:ea typeface="Times New Roman"/>
                <a:cs typeface="Times New Roman"/>
                <a:sym typeface="Times New Roman"/>
              </a:rPr>
              <a:t>John needed a car to get to his new job.</a:t>
            </a:r>
            <a:endParaRPr b="0" i="0" sz="2400" u="none" cap="none" strike="noStrike">
              <a:latin typeface="Times New Roman"/>
              <a:ea typeface="Times New Roman"/>
              <a:cs typeface="Times New Roman"/>
              <a:sym typeface="Times New Roman"/>
            </a:endParaRPr>
          </a:p>
          <a:p>
            <a:pPr indent="0" lvl="0" marL="469900" marR="0" rtl="0" algn="l">
              <a:lnSpc>
                <a:spcPct val="100000"/>
              </a:lnSpc>
              <a:spcBef>
                <a:spcPts val="1939"/>
              </a:spcBef>
              <a:spcAft>
                <a:spcPts val="0"/>
              </a:spcAft>
              <a:buNone/>
            </a:pPr>
            <a:r>
              <a:rPr lang="en-US" sz="2400">
                <a:solidFill>
                  <a:srgbClr val="006FC0"/>
                </a:solidFill>
                <a:latin typeface="Times New Roman"/>
                <a:ea typeface="Times New Roman"/>
                <a:cs typeface="Times New Roman"/>
                <a:sym typeface="Times New Roman"/>
              </a:rPr>
              <a:t>He decided that he wanted something sporty.</a:t>
            </a:r>
            <a:endParaRPr sz="2400">
              <a:latin typeface="Times New Roman"/>
              <a:ea typeface="Times New Roman"/>
              <a:cs typeface="Times New Roman"/>
              <a:sym typeface="Times New Roman"/>
            </a:endParaRPr>
          </a:p>
          <a:p>
            <a:pPr indent="0" lvl="0" marL="469900" marR="3899534" rtl="0" algn="l">
              <a:lnSpc>
                <a:spcPct val="167100"/>
              </a:lnSpc>
              <a:spcBef>
                <a:spcPts val="15"/>
              </a:spcBef>
              <a:spcAft>
                <a:spcPts val="0"/>
              </a:spcAft>
              <a:buNone/>
            </a:pPr>
            <a:r>
              <a:rPr lang="en-US" sz="2400">
                <a:solidFill>
                  <a:srgbClr val="006FC0"/>
                </a:solidFill>
                <a:latin typeface="Times New Roman"/>
                <a:ea typeface="Times New Roman"/>
                <a:cs typeface="Times New Roman"/>
                <a:sym typeface="Times New Roman"/>
              </a:rPr>
              <a:t>Bill went to the Acura dealership with him.  He bought an Integra. [he=John]</a:t>
            </a:r>
            <a:endParaRPr sz="2400">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4"/>
          <p:cNvSpPr txBox="1"/>
          <p:nvPr>
            <p:ph type="title"/>
          </p:nvPr>
        </p:nvSpPr>
        <p:spPr>
          <a:xfrm>
            <a:off x="955799" y="623867"/>
            <a:ext cx="8629800" cy="506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200"/>
              <a:t>Preferences in Pronoun Interpretation</a:t>
            </a:r>
            <a:endParaRPr sz="3200"/>
          </a:p>
        </p:txBody>
      </p:sp>
      <p:sp>
        <p:nvSpPr>
          <p:cNvPr id="373" name="Google Shape;373;p24"/>
          <p:cNvSpPr txBox="1"/>
          <p:nvPr/>
        </p:nvSpPr>
        <p:spPr>
          <a:xfrm>
            <a:off x="707542" y="1663953"/>
            <a:ext cx="10692130" cy="3938904"/>
          </a:xfrm>
          <a:prstGeom prst="rect">
            <a:avLst/>
          </a:prstGeom>
          <a:noFill/>
          <a:ln>
            <a:noFill/>
          </a:ln>
        </p:spPr>
        <p:txBody>
          <a:bodyPr anchorCtr="0" anchor="t" bIns="0" lIns="0" spcFirstLastPara="1" rIns="0" wrap="square" tIns="12700">
            <a:spAutoFit/>
          </a:bodyPr>
          <a:lstStyle/>
          <a:p>
            <a:pPr indent="-228600" lvl="0" marL="241300" marR="0" rtl="0" algn="l">
              <a:lnSpc>
                <a:spcPct val="100000"/>
              </a:lnSpc>
              <a:spcBef>
                <a:spcPts val="0"/>
              </a:spcBef>
              <a:spcAft>
                <a:spcPts val="0"/>
              </a:spcAft>
              <a:buClr>
                <a:srgbClr val="FF5050"/>
              </a:buClr>
              <a:buSzPts val="2400"/>
              <a:buFont typeface="Arial"/>
              <a:buChar char="•"/>
            </a:pPr>
            <a:r>
              <a:rPr b="1" lang="en-US" sz="2400">
                <a:solidFill>
                  <a:srgbClr val="FF5050"/>
                </a:solidFill>
                <a:latin typeface="Times New Roman"/>
                <a:ea typeface="Times New Roman"/>
                <a:cs typeface="Times New Roman"/>
                <a:sym typeface="Times New Roman"/>
              </a:rPr>
              <a:t>Parallelism (more generally – discourse structure)</a:t>
            </a:r>
            <a:r>
              <a:rPr lang="en-US" sz="2400">
                <a:solidFill>
                  <a:srgbClr val="FF5050"/>
                </a:solidFill>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228600" lvl="1" marL="697865" marR="0" rtl="0" algn="l">
              <a:lnSpc>
                <a:spcPct val="100000"/>
              </a:lnSpc>
              <a:spcBef>
                <a:spcPts val="1945"/>
              </a:spcBef>
              <a:spcAft>
                <a:spcPts val="0"/>
              </a:spcAft>
              <a:buSzPts val="2400"/>
              <a:buFont typeface="Arial"/>
              <a:buChar char="•"/>
            </a:pPr>
            <a:r>
              <a:rPr b="0" i="0" lang="en-US" sz="2400" u="none" cap="none" strike="noStrike">
                <a:latin typeface="Times New Roman"/>
                <a:ea typeface="Times New Roman"/>
                <a:cs typeface="Times New Roman"/>
                <a:sym typeface="Times New Roman"/>
              </a:rPr>
              <a:t>There are also strong preferences that appear to be induced by parallelism effects.</a:t>
            </a:r>
            <a:endParaRPr b="0" i="0" sz="2400" u="none" cap="none" strike="noStrike">
              <a:latin typeface="Times New Roman"/>
              <a:ea typeface="Times New Roman"/>
              <a:cs typeface="Times New Roman"/>
              <a:sym typeface="Times New Roman"/>
            </a:endParaRPr>
          </a:p>
          <a:p>
            <a:pPr indent="-228600" lvl="2" marL="1155065" marR="5080" rtl="0" algn="l">
              <a:lnSpc>
                <a:spcPct val="150000"/>
              </a:lnSpc>
              <a:spcBef>
                <a:spcPts val="495"/>
              </a:spcBef>
              <a:spcAft>
                <a:spcPts val="0"/>
              </a:spcAft>
              <a:buClr>
                <a:srgbClr val="006FC0"/>
              </a:buClr>
              <a:buSzPts val="2400"/>
              <a:buFont typeface="Arial"/>
              <a:buChar char="•"/>
            </a:pPr>
            <a:r>
              <a:rPr b="0" i="0" lang="en-US" sz="2400" u="none" cap="none" strike="noStrike">
                <a:solidFill>
                  <a:srgbClr val="006FC0"/>
                </a:solidFill>
                <a:latin typeface="Times New Roman"/>
                <a:ea typeface="Times New Roman"/>
                <a:cs typeface="Times New Roman"/>
                <a:sym typeface="Times New Roman"/>
              </a:rPr>
              <a:t>Mary went with Sue to the cinema. Sally went with her to the mall. [ her =  Sue]</a:t>
            </a:r>
            <a:endParaRPr b="0" i="0" sz="2400" u="none" cap="none" strike="noStrike">
              <a:latin typeface="Times New Roman"/>
              <a:ea typeface="Times New Roman"/>
              <a:cs typeface="Times New Roman"/>
              <a:sym typeface="Times New Roman"/>
            </a:endParaRPr>
          </a:p>
          <a:p>
            <a:pPr indent="-228600" lvl="2" marL="1155065" marR="5080" rtl="0" algn="l">
              <a:lnSpc>
                <a:spcPct val="150000"/>
              </a:lnSpc>
              <a:spcBef>
                <a:spcPts val="505"/>
              </a:spcBef>
              <a:spcAft>
                <a:spcPts val="0"/>
              </a:spcAft>
              <a:buClr>
                <a:srgbClr val="006FC0"/>
              </a:buClr>
              <a:buSzPts val="2400"/>
              <a:buFont typeface="Arial"/>
              <a:buChar char="•"/>
            </a:pPr>
            <a:r>
              <a:rPr b="0" i="0" lang="en-US" sz="2400" u="none" cap="none" strike="noStrike">
                <a:solidFill>
                  <a:srgbClr val="006FC0"/>
                </a:solidFill>
                <a:latin typeface="Times New Roman"/>
                <a:ea typeface="Times New Roman"/>
                <a:cs typeface="Times New Roman"/>
                <a:sym typeface="Times New Roman"/>
              </a:rPr>
              <a:t>Mary	went	with	Sue	to	the	Acura	dealership.	Sally	told	her	not	to	buy  anything. [ her = Mary ]</a:t>
            </a:r>
            <a:endParaRPr b="0" i="0" sz="2400" u="none" cap="none" strike="noStrike">
              <a:latin typeface="Times New Roman"/>
              <a:ea typeface="Times New Roman"/>
              <a:cs typeface="Times New Roman"/>
              <a:sym typeface="Times New Roman"/>
            </a:endParaRPr>
          </a:p>
          <a:p>
            <a:pPr indent="-229234" lvl="2" marL="1155065" marR="0" rtl="0" algn="l">
              <a:lnSpc>
                <a:spcPct val="100000"/>
              </a:lnSpc>
              <a:spcBef>
                <a:spcPts val="1945"/>
              </a:spcBef>
              <a:spcAft>
                <a:spcPts val="0"/>
              </a:spcAft>
              <a:buClr>
                <a:srgbClr val="006FC0"/>
              </a:buClr>
              <a:buSzPts val="2400"/>
              <a:buFont typeface="Arial"/>
              <a:buChar char="•"/>
            </a:pPr>
            <a:r>
              <a:rPr b="0" i="0" lang="en-US" sz="2400" u="none" cap="none" strike="noStrike">
                <a:solidFill>
                  <a:srgbClr val="006FC0"/>
                </a:solidFill>
                <a:latin typeface="Times New Roman"/>
                <a:ea typeface="Times New Roman"/>
                <a:cs typeface="Times New Roman"/>
                <a:sym typeface="Times New Roman"/>
              </a:rPr>
              <a:t>Jim surprised Paul and then Julie shocked him. (</a:t>
            </a:r>
            <a:r>
              <a:rPr b="0" i="1" lang="en-US" sz="2400" u="none" cap="none" strike="noStrike">
                <a:solidFill>
                  <a:srgbClr val="006FC0"/>
                </a:solidFill>
                <a:latin typeface="Times New Roman"/>
                <a:ea typeface="Times New Roman"/>
                <a:cs typeface="Times New Roman"/>
                <a:sym typeface="Times New Roman"/>
              </a:rPr>
              <a:t>him = </a:t>
            </a:r>
            <a:r>
              <a:rPr b="0" i="0" lang="en-US" sz="2400" u="none" cap="none" strike="noStrike">
                <a:solidFill>
                  <a:srgbClr val="006FC0"/>
                </a:solidFill>
                <a:latin typeface="Times New Roman"/>
                <a:ea typeface="Times New Roman"/>
                <a:cs typeface="Times New Roman"/>
                <a:sym typeface="Times New Roman"/>
              </a:rPr>
              <a:t>Paul)</a:t>
            </a:r>
            <a:endParaRPr b="0" i="0" sz="2400" u="none" cap="none" strike="noStrike">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5"/>
          <p:cNvSpPr txBox="1"/>
          <p:nvPr>
            <p:ph type="title"/>
          </p:nvPr>
        </p:nvSpPr>
        <p:spPr>
          <a:xfrm>
            <a:off x="955828" y="674110"/>
            <a:ext cx="7059300" cy="506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200"/>
              <a:t>Preferences in Pronoun Interpretation</a:t>
            </a:r>
            <a:endParaRPr sz="3200"/>
          </a:p>
        </p:txBody>
      </p:sp>
      <p:sp>
        <p:nvSpPr>
          <p:cNvPr id="379" name="Google Shape;379;p25"/>
          <p:cNvSpPr txBox="1"/>
          <p:nvPr/>
        </p:nvSpPr>
        <p:spPr>
          <a:xfrm>
            <a:off x="707542" y="1672793"/>
            <a:ext cx="10692765" cy="4037965"/>
          </a:xfrm>
          <a:prstGeom prst="rect">
            <a:avLst/>
          </a:prstGeom>
          <a:noFill/>
          <a:ln>
            <a:noFill/>
          </a:ln>
        </p:spPr>
        <p:txBody>
          <a:bodyPr anchorCtr="0" anchor="t" bIns="0" lIns="0" spcFirstLastPara="1" rIns="0" wrap="square" tIns="13325">
            <a:spAutoFit/>
          </a:bodyPr>
          <a:lstStyle/>
          <a:p>
            <a:pPr indent="-228600" lvl="0" marL="241300" marR="0" rtl="0" algn="l">
              <a:lnSpc>
                <a:spcPct val="100000"/>
              </a:lnSpc>
              <a:spcBef>
                <a:spcPts val="0"/>
              </a:spcBef>
              <a:spcAft>
                <a:spcPts val="0"/>
              </a:spcAft>
              <a:buClr>
                <a:srgbClr val="FF5050"/>
              </a:buClr>
              <a:buSzPts val="2600"/>
              <a:buFont typeface="Arial"/>
              <a:buChar char="•"/>
            </a:pPr>
            <a:r>
              <a:rPr b="1" lang="en-US" sz="2600">
                <a:solidFill>
                  <a:srgbClr val="FF5050"/>
                </a:solidFill>
                <a:latin typeface="Times New Roman"/>
                <a:ea typeface="Times New Roman"/>
                <a:cs typeface="Times New Roman"/>
                <a:sym typeface="Times New Roman"/>
              </a:rPr>
              <a:t>Verb Semantics</a:t>
            </a:r>
            <a:r>
              <a:rPr lang="en-US" sz="2600">
                <a:solidFill>
                  <a:srgbClr val="FF5050"/>
                </a:solidFill>
                <a:latin typeface="Times New Roman"/>
                <a:ea typeface="Times New Roman"/>
                <a:cs typeface="Times New Roman"/>
                <a:sym typeface="Times New Roman"/>
              </a:rPr>
              <a:t>:</a:t>
            </a:r>
            <a:endParaRPr sz="2600">
              <a:latin typeface="Times New Roman"/>
              <a:ea typeface="Times New Roman"/>
              <a:cs typeface="Times New Roman"/>
              <a:sym typeface="Times New Roman"/>
            </a:endParaRPr>
          </a:p>
          <a:p>
            <a:pPr indent="-228600" lvl="1" marL="697865" marR="5080" rtl="0" algn="l">
              <a:lnSpc>
                <a:spcPct val="150000"/>
              </a:lnSpc>
              <a:spcBef>
                <a:spcPts val="550"/>
              </a:spcBef>
              <a:spcAft>
                <a:spcPts val="0"/>
              </a:spcAft>
              <a:buSzPts val="2400"/>
              <a:buFont typeface="Arial"/>
              <a:buChar char="•"/>
            </a:pPr>
            <a:r>
              <a:rPr b="0" i="0" lang="en-US" sz="2400" u="none" cap="none" strike="noStrike">
                <a:latin typeface="Times New Roman"/>
                <a:ea typeface="Times New Roman"/>
                <a:cs typeface="Times New Roman"/>
                <a:sym typeface="Times New Roman"/>
              </a:rPr>
              <a:t>Certain verbs appear to place a semantically-oriented emphasis on one of their  argument positions.</a:t>
            </a:r>
            <a:endParaRPr b="0" i="0" sz="2400" u="none" cap="none" strike="noStrike">
              <a:latin typeface="Times New Roman"/>
              <a:ea typeface="Times New Roman"/>
              <a:cs typeface="Times New Roman"/>
              <a:sym typeface="Times New Roman"/>
            </a:endParaRPr>
          </a:p>
          <a:p>
            <a:pPr indent="-229234" lvl="2" marL="1155065" marR="0" rtl="0" algn="l">
              <a:lnSpc>
                <a:spcPct val="100000"/>
              </a:lnSpc>
              <a:spcBef>
                <a:spcPts val="1935"/>
              </a:spcBef>
              <a:spcAft>
                <a:spcPts val="0"/>
              </a:spcAft>
              <a:buClr>
                <a:srgbClr val="006FC0"/>
              </a:buClr>
              <a:buSzPts val="2400"/>
              <a:buFont typeface="Arial"/>
              <a:buChar char="•"/>
            </a:pPr>
            <a:r>
              <a:rPr b="0" i="0" lang="en-US" sz="2400" u="none" cap="none" strike="noStrike">
                <a:solidFill>
                  <a:srgbClr val="006FC0"/>
                </a:solidFill>
                <a:latin typeface="Times New Roman"/>
                <a:ea typeface="Times New Roman"/>
                <a:cs typeface="Times New Roman"/>
                <a:sym typeface="Times New Roman"/>
              </a:rPr>
              <a:t>John telephoned Bill. He had lost the book in the mall. [He = John]</a:t>
            </a:r>
            <a:endParaRPr b="0" i="0" sz="2400" u="none" cap="none" strike="noStrike">
              <a:latin typeface="Times New Roman"/>
              <a:ea typeface="Times New Roman"/>
              <a:cs typeface="Times New Roman"/>
              <a:sym typeface="Times New Roman"/>
            </a:endParaRPr>
          </a:p>
          <a:p>
            <a:pPr indent="-229234" lvl="2" marL="1155065" marR="0" rtl="0" algn="l">
              <a:lnSpc>
                <a:spcPct val="100000"/>
              </a:lnSpc>
              <a:spcBef>
                <a:spcPts val="1945"/>
              </a:spcBef>
              <a:spcAft>
                <a:spcPts val="0"/>
              </a:spcAft>
              <a:buClr>
                <a:srgbClr val="006FC0"/>
              </a:buClr>
              <a:buSzPts val="2400"/>
              <a:buFont typeface="Arial"/>
              <a:buChar char="•"/>
            </a:pPr>
            <a:r>
              <a:rPr b="0" i="0" lang="en-US" sz="2400" u="none" cap="none" strike="noStrike">
                <a:solidFill>
                  <a:srgbClr val="006FC0"/>
                </a:solidFill>
                <a:latin typeface="Times New Roman"/>
                <a:ea typeface="Times New Roman"/>
                <a:cs typeface="Times New Roman"/>
                <a:sym typeface="Times New Roman"/>
              </a:rPr>
              <a:t>John criticized Bill. He had lost the book in the mall. [He = Bill]</a:t>
            </a:r>
            <a:endParaRPr b="0" i="0" sz="2400" u="none" cap="none" strike="noStrike">
              <a:latin typeface="Times New Roman"/>
              <a:ea typeface="Times New Roman"/>
              <a:cs typeface="Times New Roman"/>
              <a:sym typeface="Times New Roman"/>
            </a:endParaRPr>
          </a:p>
          <a:p>
            <a:pPr indent="-229234" lvl="2" marL="1155065" marR="0" rtl="0" algn="l">
              <a:lnSpc>
                <a:spcPct val="100000"/>
              </a:lnSpc>
              <a:spcBef>
                <a:spcPts val="1945"/>
              </a:spcBef>
              <a:spcAft>
                <a:spcPts val="0"/>
              </a:spcAft>
              <a:buClr>
                <a:srgbClr val="006FC0"/>
              </a:buClr>
              <a:buSzPts val="2400"/>
              <a:buFont typeface="Arial"/>
              <a:buChar char="•"/>
            </a:pPr>
            <a:r>
              <a:rPr b="0" i="0" lang="en-US" sz="2400" u="none" cap="none" strike="noStrike">
                <a:solidFill>
                  <a:srgbClr val="006FC0"/>
                </a:solidFill>
                <a:latin typeface="Times New Roman"/>
                <a:ea typeface="Times New Roman"/>
                <a:cs typeface="Times New Roman"/>
                <a:sym typeface="Times New Roman"/>
              </a:rPr>
              <a:t>David praised Hans because he … [he = Hans]</a:t>
            </a:r>
            <a:endParaRPr b="0" i="0" sz="2400" u="none" cap="none" strike="noStrike">
              <a:latin typeface="Times New Roman"/>
              <a:ea typeface="Times New Roman"/>
              <a:cs typeface="Times New Roman"/>
              <a:sym typeface="Times New Roman"/>
            </a:endParaRPr>
          </a:p>
          <a:p>
            <a:pPr indent="-229234" lvl="2" marL="1155065" marR="0" rtl="0" algn="l">
              <a:lnSpc>
                <a:spcPct val="100000"/>
              </a:lnSpc>
              <a:spcBef>
                <a:spcPts val="1935"/>
              </a:spcBef>
              <a:spcAft>
                <a:spcPts val="0"/>
              </a:spcAft>
              <a:buClr>
                <a:srgbClr val="006FC0"/>
              </a:buClr>
              <a:buSzPts val="2400"/>
              <a:buFont typeface="Arial"/>
              <a:buChar char="•"/>
            </a:pPr>
            <a:r>
              <a:rPr b="0" i="0" lang="en-US" sz="2400" u="none" cap="none" strike="noStrike">
                <a:solidFill>
                  <a:srgbClr val="006FC0"/>
                </a:solidFill>
                <a:latin typeface="Times New Roman"/>
                <a:ea typeface="Times New Roman"/>
                <a:cs typeface="Times New Roman"/>
                <a:sym typeface="Times New Roman"/>
              </a:rPr>
              <a:t>David apologized to Hans because he… [he = David]</a:t>
            </a:r>
            <a:endParaRPr b="0" i="0" sz="2400" u="none" cap="none" strike="noStrike">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6"/>
          <p:cNvSpPr txBox="1"/>
          <p:nvPr>
            <p:ph type="title"/>
          </p:nvPr>
        </p:nvSpPr>
        <p:spPr>
          <a:xfrm>
            <a:off x="1371875" y="651725"/>
            <a:ext cx="76665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Unusual Cases</a:t>
            </a:r>
            <a:endParaRPr/>
          </a:p>
        </p:txBody>
      </p:sp>
      <p:pic>
        <p:nvPicPr>
          <p:cNvPr id="385" name="Google Shape;385;p26"/>
          <p:cNvPicPr preferRelativeResize="0"/>
          <p:nvPr/>
        </p:nvPicPr>
        <p:blipFill rotWithShape="1">
          <a:blip r:embed="rId3">
            <a:alphaModFix/>
          </a:blip>
          <a:srcRect b="0" l="0" r="0" t="0"/>
          <a:stretch/>
        </p:blipFill>
        <p:spPr>
          <a:xfrm>
            <a:off x="1657790" y="1749795"/>
            <a:ext cx="8623033" cy="419801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7"/>
          <p:cNvSpPr txBox="1"/>
          <p:nvPr>
            <p:ph type="title"/>
          </p:nvPr>
        </p:nvSpPr>
        <p:spPr>
          <a:xfrm>
            <a:off x="1034628" y="665260"/>
            <a:ext cx="7059300" cy="506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200"/>
              <a:t>Preferences in Pronoun Interpretation</a:t>
            </a:r>
            <a:endParaRPr sz="3200"/>
          </a:p>
        </p:txBody>
      </p:sp>
      <p:sp>
        <p:nvSpPr>
          <p:cNvPr id="391" name="Google Shape;391;p27"/>
          <p:cNvSpPr txBox="1"/>
          <p:nvPr/>
        </p:nvSpPr>
        <p:spPr>
          <a:xfrm>
            <a:off x="707542" y="1663953"/>
            <a:ext cx="10692000" cy="3530700"/>
          </a:xfrm>
          <a:prstGeom prst="rect">
            <a:avLst/>
          </a:prstGeom>
          <a:noFill/>
          <a:ln>
            <a:noFill/>
          </a:ln>
        </p:spPr>
        <p:txBody>
          <a:bodyPr anchorCtr="0" anchor="t" bIns="0" lIns="0" spcFirstLastPara="1" rIns="0" wrap="square" tIns="12700">
            <a:spAutoFit/>
          </a:bodyPr>
          <a:lstStyle/>
          <a:p>
            <a:pPr indent="-228600" lvl="0" marL="241300" marR="0" rtl="0" algn="l">
              <a:lnSpc>
                <a:spcPct val="100000"/>
              </a:lnSpc>
              <a:spcBef>
                <a:spcPts val="0"/>
              </a:spcBef>
              <a:spcAft>
                <a:spcPts val="0"/>
              </a:spcAft>
              <a:buClr>
                <a:srgbClr val="FF5050"/>
              </a:buClr>
              <a:buSzPts val="2400"/>
              <a:buFont typeface="Arial"/>
              <a:buChar char="•"/>
            </a:pPr>
            <a:r>
              <a:rPr b="1" lang="en-US" sz="2400">
                <a:solidFill>
                  <a:srgbClr val="FF5050"/>
                </a:solidFill>
                <a:latin typeface="Times New Roman"/>
                <a:ea typeface="Times New Roman"/>
                <a:cs typeface="Times New Roman"/>
                <a:sym typeface="Times New Roman"/>
              </a:rPr>
              <a:t>World knowledge in general</a:t>
            </a:r>
            <a:r>
              <a:rPr lang="en-US" sz="2400">
                <a:solidFill>
                  <a:srgbClr val="FF5050"/>
                </a:solidFill>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228600" lvl="1" marL="697865" marR="6350" rtl="0" algn="l">
              <a:lnSpc>
                <a:spcPct val="150000"/>
              </a:lnSpc>
              <a:spcBef>
                <a:spcPts val="505"/>
              </a:spcBef>
              <a:spcAft>
                <a:spcPts val="0"/>
              </a:spcAft>
              <a:buSzPts val="2400"/>
              <a:buFont typeface="Arial"/>
              <a:buChar char="•"/>
            </a:pPr>
            <a:r>
              <a:rPr b="0" i="0" lang="en-US" sz="2400" u="none" cap="none" strike="noStrike">
                <a:latin typeface="Times New Roman"/>
                <a:ea typeface="Times New Roman"/>
                <a:cs typeface="Times New Roman"/>
                <a:sym typeface="Times New Roman"/>
              </a:rPr>
              <a:t>The	city	council	 denied	 the 	demonstrators	a	permit	because	they	{feared	|  advocated} violence.</a:t>
            </a:r>
            <a:endParaRPr b="0" i="0" sz="2400" u="none" cap="none" strike="noStrike">
              <a:latin typeface="Times New Roman"/>
              <a:ea typeface="Times New Roman"/>
              <a:cs typeface="Times New Roman"/>
              <a:sym typeface="Times New Roman"/>
            </a:endParaRPr>
          </a:p>
          <a:p>
            <a:pPr indent="-228600" lvl="1" marL="697865" marR="0" rtl="0" algn="l">
              <a:lnSpc>
                <a:spcPct val="100000"/>
              </a:lnSpc>
              <a:spcBef>
                <a:spcPts val="1935"/>
              </a:spcBef>
              <a:spcAft>
                <a:spcPts val="0"/>
              </a:spcAft>
              <a:buClr>
                <a:srgbClr val="EB7712"/>
              </a:buClr>
              <a:buSzPts val="2400"/>
              <a:buFont typeface="Arial"/>
              <a:buChar char="•"/>
            </a:pPr>
            <a:r>
              <a:rPr b="1" i="0" lang="en-US" sz="2400" u="none" cap="none" strike="noStrike">
                <a:solidFill>
                  <a:srgbClr val="EB7712"/>
                </a:solidFill>
                <a:latin typeface="Times New Roman"/>
                <a:ea typeface="Times New Roman"/>
                <a:cs typeface="Times New Roman"/>
                <a:sym typeface="Times New Roman"/>
              </a:rPr>
              <a:t>The	city	council	</a:t>
            </a:r>
            <a:r>
              <a:rPr b="0" i="0" lang="en-US" sz="2400" u="none" cap="none" strike="noStrike">
                <a:latin typeface="Times New Roman"/>
                <a:ea typeface="Times New Roman"/>
                <a:cs typeface="Times New Roman"/>
                <a:sym typeface="Times New Roman"/>
              </a:rPr>
              <a:t>denied	the	demonstrators	a	permit	because	</a:t>
            </a:r>
            <a:r>
              <a:rPr b="1" i="0" lang="en-US" sz="2400" u="none" cap="none" strike="noStrike">
                <a:solidFill>
                  <a:srgbClr val="EB7712"/>
                </a:solidFill>
                <a:latin typeface="Times New Roman"/>
                <a:ea typeface="Times New Roman"/>
                <a:cs typeface="Times New Roman"/>
                <a:sym typeface="Times New Roman"/>
              </a:rPr>
              <a:t>they	</a:t>
            </a:r>
            <a:r>
              <a:rPr b="0" i="0" lang="en-US" sz="2400" u="none" cap="none" strike="noStrike">
                <a:latin typeface="Times New Roman"/>
                <a:ea typeface="Times New Roman"/>
                <a:cs typeface="Times New Roman"/>
                <a:sym typeface="Times New Roman"/>
              </a:rPr>
              <a:t>{</a:t>
            </a:r>
            <a:r>
              <a:rPr b="1" i="0" lang="en-US" sz="2400" u="none" cap="none" strike="noStrike">
                <a:solidFill>
                  <a:srgbClr val="EB7712"/>
                </a:solidFill>
                <a:latin typeface="Times New Roman"/>
                <a:ea typeface="Times New Roman"/>
                <a:cs typeface="Times New Roman"/>
                <a:sym typeface="Times New Roman"/>
              </a:rPr>
              <a:t>feared	</a:t>
            </a:r>
            <a:r>
              <a:rPr b="0" i="0" lang="en-US" sz="2400" u="none" cap="none" strike="noStrike">
                <a:latin typeface="Times New Roman"/>
                <a:ea typeface="Times New Roman"/>
                <a:cs typeface="Times New Roman"/>
                <a:sym typeface="Times New Roman"/>
              </a:rPr>
              <a:t>|</a:t>
            </a:r>
            <a:r>
              <a:rPr lang="en-US" sz="2400">
                <a:latin typeface="Times New Roman"/>
                <a:ea typeface="Times New Roman"/>
                <a:cs typeface="Times New Roman"/>
                <a:sym typeface="Times New Roman"/>
              </a:rPr>
              <a:t>advocated} violence.</a:t>
            </a:r>
            <a:endParaRPr sz="2400">
              <a:latin typeface="Times New Roman"/>
              <a:ea typeface="Times New Roman"/>
              <a:cs typeface="Times New Roman"/>
              <a:sym typeface="Times New Roman"/>
            </a:endParaRPr>
          </a:p>
          <a:p>
            <a:pPr indent="-228600" lvl="1" marL="697865" marR="0" rtl="0" algn="l">
              <a:lnSpc>
                <a:spcPct val="100000"/>
              </a:lnSpc>
              <a:spcBef>
                <a:spcPts val="1945"/>
              </a:spcBef>
              <a:spcAft>
                <a:spcPts val="0"/>
              </a:spcAft>
              <a:buSzPts val="2400"/>
              <a:buFont typeface="Arial"/>
              <a:buChar char="•"/>
            </a:pPr>
            <a:r>
              <a:rPr b="0" i="0" lang="en-US" sz="2400" u="none" cap="none" strike="noStrike">
                <a:latin typeface="Times New Roman"/>
                <a:ea typeface="Times New Roman"/>
                <a:cs typeface="Times New Roman"/>
                <a:sym typeface="Times New Roman"/>
              </a:rPr>
              <a:t>The	city	council	denied	</a:t>
            </a:r>
            <a:r>
              <a:rPr b="1" i="0" lang="en-US" sz="2400" u="none" cap="none" strike="noStrike">
                <a:solidFill>
                  <a:srgbClr val="EB7712"/>
                </a:solidFill>
                <a:latin typeface="Times New Roman"/>
                <a:ea typeface="Times New Roman"/>
                <a:cs typeface="Times New Roman"/>
                <a:sym typeface="Times New Roman"/>
              </a:rPr>
              <a:t>the	demonstrators	</a:t>
            </a:r>
            <a:r>
              <a:rPr b="0" i="0" lang="en-US" sz="2400" u="none" cap="none" strike="noStrike">
                <a:latin typeface="Times New Roman"/>
                <a:ea typeface="Times New Roman"/>
                <a:cs typeface="Times New Roman"/>
                <a:sym typeface="Times New Roman"/>
              </a:rPr>
              <a:t>a	permit	because	</a:t>
            </a:r>
            <a:r>
              <a:rPr b="1" i="0" lang="en-US" sz="2400" u="none" cap="none" strike="noStrike">
                <a:solidFill>
                  <a:srgbClr val="EB7712"/>
                </a:solidFill>
                <a:latin typeface="Times New Roman"/>
                <a:ea typeface="Times New Roman"/>
                <a:cs typeface="Times New Roman"/>
                <a:sym typeface="Times New Roman"/>
              </a:rPr>
              <a:t>they	</a:t>
            </a:r>
            <a:r>
              <a:rPr b="0" i="0" lang="en-US" sz="2400" u="none" cap="none" strike="noStrike">
                <a:latin typeface="Times New Roman"/>
                <a:ea typeface="Times New Roman"/>
                <a:cs typeface="Times New Roman"/>
                <a:sym typeface="Times New Roman"/>
              </a:rPr>
              <a:t>{feared	|</a:t>
            </a:r>
            <a:r>
              <a:rPr b="1" lang="en-US" sz="2400">
                <a:solidFill>
                  <a:srgbClr val="EB7712"/>
                </a:solidFill>
                <a:latin typeface="Times New Roman"/>
                <a:ea typeface="Times New Roman"/>
                <a:cs typeface="Times New Roman"/>
                <a:sym typeface="Times New Roman"/>
              </a:rPr>
              <a:t>advocated</a:t>
            </a:r>
            <a:r>
              <a:rPr lang="en-US" sz="2400">
                <a:latin typeface="Times New Roman"/>
                <a:ea typeface="Times New Roman"/>
                <a:cs typeface="Times New Roman"/>
                <a:sym typeface="Times New Roman"/>
              </a:rPr>
              <a:t>} violence.</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4"/>
          <p:cNvSpPr txBox="1"/>
          <p:nvPr>
            <p:ph type="title"/>
          </p:nvPr>
        </p:nvSpPr>
        <p:spPr>
          <a:xfrm>
            <a:off x="1314871" y="833796"/>
            <a:ext cx="6129600" cy="506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200"/>
              <a:t>Structural Definition - Discourse</a:t>
            </a:r>
            <a:endParaRPr sz="3200"/>
          </a:p>
        </p:txBody>
      </p:sp>
      <p:sp>
        <p:nvSpPr>
          <p:cNvPr id="175" name="Google Shape;175;p4"/>
          <p:cNvSpPr txBox="1"/>
          <p:nvPr/>
        </p:nvSpPr>
        <p:spPr>
          <a:xfrm>
            <a:off x="678891" y="1664970"/>
            <a:ext cx="10989900" cy="4059000"/>
          </a:xfrm>
          <a:prstGeom prst="rect">
            <a:avLst/>
          </a:prstGeom>
          <a:noFill/>
          <a:ln>
            <a:noFill/>
          </a:ln>
        </p:spPr>
        <p:txBody>
          <a:bodyPr anchorCtr="0" anchor="t" bIns="0" lIns="0" spcFirstLastPara="1" rIns="0" wrap="square" tIns="13325">
            <a:spAutoFit/>
          </a:bodyPr>
          <a:lstStyle/>
          <a:p>
            <a:pPr indent="-228600" lvl="0" marL="241300" marR="0" rtl="0" algn="l">
              <a:lnSpc>
                <a:spcPct val="100000"/>
              </a:lnSpc>
              <a:spcBef>
                <a:spcPts val="0"/>
              </a:spcBef>
              <a:spcAft>
                <a:spcPts val="0"/>
              </a:spcAft>
              <a:buClr>
                <a:srgbClr val="FF5050"/>
              </a:buClr>
              <a:buSzPts val="2000"/>
              <a:buFont typeface="Arial"/>
              <a:buChar char="•"/>
            </a:pPr>
            <a:r>
              <a:rPr b="1" lang="en-US" sz="2000">
                <a:solidFill>
                  <a:srgbClr val="FF5050"/>
                </a:solidFill>
                <a:latin typeface="Tahoma"/>
                <a:ea typeface="Tahoma"/>
                <a:cs typeface="Tahoma"/>
                <a:sym typeface="Tahoma"/>
              </a:rPr>
              <a:t>Structural or textual </a:t>
            </a:r>
            <a:r>
              <a:rPr lang="en-US" sz="2000">
                <a:latin typeface="Verdana"/>
                <a:ea typeface="Verdana"/>
                <a:cs typeface="Verdana"/>
                <a:sym typeface="Verdana"/>
              </a:rPr>
              <a:t>- Discourse is a particular unit of language (above the sentence)</a:t>
            </a:r>
            <a:endParaRPr sz="2000">
              <a:latin typeface="Verdana"/>
              <a:ea typeface="Verdana"/>
              <a:cs typeface="Verdana"/>
              <a:sym typeface="Verdana"/>
            </a:endParaRPr>
          </a:p>
          <a:p>
            <a:pPr indent="0" lvl="0" marL="0" marR="0" rtl="0" algn="l">
              <a:lnSpc>
                <a:spcPct val="100000"/>
              </a:lnSpc>
              <a:spcBef>
                <a:spcPts val="5"/>
              </a:spcBef>
              <a:spcAft>
                <a:spcPts val="0"/>
              </a:spcAft>
              <a:buSzPts val="1800"/>
              <a:buFont typeface="Arial"/>
              <a:buNone/>
            </a:pPr>
            <a:r>
              <a:t/>
            </a:r>
            <a:endParaRPr sz="1800">
              <a:latin typeface="Verdana"/>
              <a:ea typeface="Verdana"/>
              <a:cs typeface="Verdana"/>
              <a:sym typeface="Verdana"/>
            </a:endParaRPr>
          </a:p>
          <a:p>
            <a:pPr indent="-228600" lvl="0" marL="241300" marR="0" rtl="0" algn="l">
              <a:lnSpc>
                <a:spcPct val="100000"/>
              </a:lnSpc>
              <a:spcBef>
                <a:spcPts val="0"/>
              </a:spcBef>
              <a:spcAft>
                <a:spcPts val="0"/>
              </a:spcAft>
              <a:buSzPts val="2000"/>
              <a:buFont typeface="Arial"/>
              <a:buChar char="•"/>
            </a:pPr>
            <a:r>
              <a:rPr lang="en-US" sz="2000">
                <a:latin typeface="Verdana"/>
                <a:ea typeface="Verdana"/>
                <a:cs typeface="Verdana"/>
                <a:sym typeface="Verdana"/>
              </a:rPr>
              <a:t>Find the constituents that have particular relationships with each other and that can occur in a restricted number of arrangements;</a:t>
            </a:r>
            <a:endParaRPr sz="2000">
              <a:latin typeface="Verdana"/>
              <a:ea typeface="Verdana"/>
              <a:cs typeface="Verdana"/>
              <a:sym typeface="Verdana"/>
            </a:endParaRPr>
          </a:p>
          <a:p>
            <a:pPr indent="-228600" lvl="0" marL="241300" marR="6985" rtl="0" algn="l">
              <a:lnSpc>
                <a:spcPct val="150000"/>
              </a:lnSpc>
              <a:spcBef>
                <a:spcPts val="1010"/>
              </a:spcBef>
              <a:spcAft>
                <a:spcPts val="0"/>
              </a:spcAft>
              <a:buClr>
                <a:srgbClr val="006FC0"/>
              </a:buClr>
              <a:buSzPts val="2000"/>
              <a:buFont typeface="Arial"/>
              <a:buChar char="•"/>
            </a:pPr>
            <a:r>
              <a:rPr b="1" lang="en-US" sz="2000">
                <a:solidFill>
                  <a:srgbClr val="006FC0"/>
                </a:solidFill>
                <a:latin typeface="Tahoma"/>
                <a:ea typeface="Tahoma"/>
                <a:cs typeface="Tahoma"/>
                <a:sym typeface="Tahoma"/>
              </a:rPr>
              <a:t>Problems:	</a:t>
            </a:r>
            <a:r>
              <a:rPr lang="en-US" sz="2000">
                <a:latin typeface="Verdana"/>
                <a:ea typeface="Verdana"/>
                <a:cs typeface="Verdana"/>
                <a:sym typeface="Verdana"/>
              </a:rPr>
              <a:t>units	in	which	people	speak	do	not	always	look	like	 sentences,	or  grammatically correct sentences.</a:t>
            </a:r>
            <a:endParaRPr sz="2000">
              <a:latin typeface="Verdana"/>
              <a:ea typeface="Verdana"/>
              <a:cs typeface="Verdana"/>
              <a:sym typeface="Verdana"/>
            </a:endParaRPr>
          </a:p>
          <a:p>
            <a:pPr indent="0" lvl="0" marL="0" marR="0" rtl="0" algn="l">
              <a:lnSpc>
                <a:spcPct val="100000"/>
              </a:lnSpc>
              <a:spcBef>
                <a:spcPts val="10"/>
              </a:spcBef>
              <a:spcAft>
                <a:spcPts val="0"/>
              </a:spcAft>
              <a:buSzPts val="1800"/>
              <a:buFont typeface="Arial"/>
              <a:buNone/>
            </a:pPr>
            <a:r>
              <a:t/>
            </a:r>
            <a:endParaRPr sz="1800">
              <a:latin typeface="Verdana"/>
              <a:ea typeface="Verdana"/>
              <a:cs typeface="Verdana"/>
              <a:sym typeface="Verdana"/>
            </a:endParaRPr>
          </a:p>
          <a:p>
            <a:pPr indent="-228600" lvl="0" marL="241300" marR="0" rtl="0" algn="l">
              <a:lnSpc>
                <a:spcPct val="100000"/>
              </a:lnSpc>
              <a:spcBef>
                <a:spcPts val="0"/>
              </a:spcBef>
              <a:spcAft>
                <a:spcPts val="0"/>
              </a:spcAft>
              <a:buClr>
                <a:srgbClr val="FF5050"/>
              </a:buClr>
              <a:buSzPts val="2000"/>
              <a:buFont typeface="Arial"/>
              <a:buChar char="•"/>
            </a:pPr>
            <a:r>
              <a:rPr b="1" lang="en-US" sz="2000" u="sng">
                <a:solidFill>
                  <a:srgbClr val="FF5050"/>
                </a:solidFill>
                <a:latin typeface="Tahoma"/>
                <a:ea typeface="Tahoma"/>
                <a:cs typeface="Tahoma"/>
                <a:sym typeface="Tahoma"/>
              </a:rPr>
              <a:t>Example 1: </a:t>
            </a:r>
            <a:r>
              <a:rPr b="1" lang="en-US" sz="2000">
                <a:solidFill>
                  <a:srgbClr val="FF5050"/>
                </a:solidFill>
                <a:latin typeface="Tahoma"/>
                <a:ea typeface="Tahoma"/>
                <a:cs typeface="Tahoma"/>
                <a:sym typeface="Tahoma"/>
              </a:rPr>
              <a:t>(From “The Colour Purple”, Alice Wharton)</a:t>
            </a:r>
            <a:endParaRPr sz="2000">
              <a:latin typeface="Tahoma"/>
              <a:ea typeface="Tahoma"/>
              <a:cs typeface="Tahoma"/>
              <a:sym typeface="Tahoma"/>
            </a:endParaRPr>
          </a:p>
          <a:p>
            <a:pPr indent="1269" lvl="0" marL="291465" marR="5080" rtl="0" algn="l">
              <a:lnSpc>
                <a:spcPct val="150000"/>
              </a:lnSpc>
              <a:spcBef>
                <a:spcPts val="994"/>
              </a:spcBef>
              <a:spcAft>
                <a:spcPts val="0"/>
              </a:spcAft>
              <a:buNone/>
            </a:pPr>
            <a:r>
              <a:rPr lang="en-US" sz="2000">
                <a:latin typeface="Verdana"/>
                <a:ea typeface="Verdana"/>
                <a:cs typeface="Verdana"/>
                <a:sym typeface="Verdana"/>
              </a:rPr>
              <a:t>Jack is tall and kind and don't hardly say anything. Love children. Respect his wife,  Odessa, and all Odessa Amazon sisters (Celie’s Diary)</a:t>
            </a:r>
            <a:endParaRPr sz="2000">
              <a:latin typeface="Verdana"/>
              <a:ea typeface="Verdana"/>
              <a:cs typeface="Verdana"/>
              <a:sym typeface="Verdan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9"/>
          <p:cNvSpPr txBox="1"/>
          <p:nvPr>
            <p:ph type="title"/>
          </p:nvPr>
        </p:nvSpPr>
        <p:spPr>
          <a:xfrm>
            <a:off x="1056545" y="635975"/>
            <a:ext cx="110568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The Plan : Anaphora Resolution</a:t>
            </a:r>
            <a:endParaRPr/>
          </a:p>
        </p:txBody>
      </p:sp>
      <p:sp>
        <p:nvSpPr>
          <p:cNvPr id="397" name="Google Shape;397;p29"/>
          <p:cNvSpPr txBox="1"/>
          <p:nvPr/>
        </p:nvSpPr>
        <p:spPr>
          <a:xfrm>
            <a:off x="1212291" y="2176398"/>
            <a:ext cx="9659100" cy="27726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latin typeface="Cambria"/>
                <a:ea typeface="Cambria"/>
                <a:cs typeface="Cambria"/>
                <a:sym typeface="Cambria"/>
              </a:rPr>
              <a:t>Introduce and </a:t>
            </a:r>
            <a:r>
              <a:rPr lang="en-US" sz="2800">
                <a:solidFill>
                  <a:srgbClr val="FF5050"/>
                </a:solidFill>
                <a:latin typeface="Cambria"/>
                <a:ea typeface="Cambria"/>
                <a:cs typeface="Cambria"/>
                <a:sym typeface="Cambria"/>
              </a:rPr>
              <a:t>compare 3 algorithms for anaphora resolution:</a:t>
            </a:r>
            <a:endParaRPr sz="2800">
              <a:latin typeface="Cambria"/>
              <a:ea typeface="Cambria"/>
              <a:cs typeface="Cambria"/>
              <a:sym typeface="Cambria"/>
            </a:endParaRPr>
          </a:p>
          <a:p>
            <a:pPr indent="-457833" lvl="0" marL="469900" marR="0" rtl="0" algn="l">
              <a:lnSpc>
                <a:spcPct val="100000"/>
              </a:lnSpc>
              <a:spcBef>
                <a:spcPts val="2700"/>
              </a:spcBef>
              <a:spcAft>
                <a:spcPts val="0"/>
              </a:spcAft>
              <a:buClr>
                <a:srgbClr val="FF0000"/>
              </a:buClr>
              <a:buSzPts val="2800"/>
              <a:buFont typeface="Arial"/>
              <a:buChar char="•"/>
            </a:pPr>
            <a:r>
              <a:rPr b="1" lang="en-US" sz="2800">
                <a:solidFill>
                  <a:srgbClr val="FF0000"/>
                </a:solidFill>
                <a:latin typeface="Palatino Linotype"/>
                <a:ea typeface="Palatino Linotype"/>
                <a:cs typeface="Palatino Linotype"/>
                <a:sym typeface="Palatino Linotype"/>
              </a:rPr>
              <a:t>Hobbs Tree Search Algorithm 1978</a:t>
            </a:r>
            <a:endParaRPr sz="2800">
              <a:solidFill>
                <a:srgbClr val="FF0000"/>
              </a:solidFill>
              <a:latin typeface="Palatino Linotype"/>
              <a:ea typeface="Palatino Linotype"/>
              <a:cs typeface="Palatino Linotype"/>
              <a:sym typeface="Palatino Linotype"/>
            </a:endParaRPr>
          </a:p>
          <a:p>
            <a:pPr indent="-457833" lvl="0" marL="469900" marR="0" rtl="0" algn="l">
              <a:lnSpc>
                <a:spcPct val="100000"/>
              </a:lnSpc>
              <a:spcBef>
                <a:spcPts val="2690"/>
              </a:spcBef>
              <a:spcAft>
                <a:spcPts val="0"/>
              </a:spcAft>
              <a:buClr>
                <a:srgbClr val="006FC0"/>
              </a:buClr>
              <a:buSzPts val="2800"/>
              <a:buFont typeface="Arial"/>
              <a:buChar char="•"/>
            </a:pPr>
            <a:r>
              <a:rPr b="1" lang="en-US" sz="2800">
                <a:solidFill>
                  <a:srgbClr val="006FC0"/>
                </a:solidFill>
                <a:latin typeface="Palatino Linotype"/>
                <a:ea typeface="Palatino Linotype"/>
                <a:cs typeface="Palatino Linotype"/>
                <a:sym typeface="Palatino Linotype"/>
              </a:rPr>
              <a:t>Lappin and Leass Algorithm 1994</a:t>
            </a:r>
            <a:endParaRPr sz="2800">
              <a:latin typeface="Palatino Linotype"/>
              <a:ea typeface="Palatino Linotype"/>
              <a:cs typeface="Palatino Linotype"/>
              <a:sym typeface="Palatino Linotype"/>
            </a:endParaRPr>
          </a:p>
          <a:p>
            <a:pPr indent="-457833" lvl="0" marL="469900" marR="0" rtl="0" algn="l">
              <a:lnSpc>
                <a:spcPct val="100000"/>
              </a:lnSpc>
              <a:spcBef>
                <a:spcPts val="2690"/>
              </a:spcBef>
              <a:spcAft>
                <a:spcPts val="0"/>
              </a:spcAft>
              <a:buClr>
                <a:srgbClr val="FF0000"/>
              </a:buClr>
              <a:buSzPts val="2800"/>
              <a:buFont typeface="Arial"/>
              <a:buChar char="•"/>
            </a:pPr>
            <a:r>
              <a:rPr b="1" lang="en-US" sz="2800">
                <a:solidFill>
                  <a:srgbClr val="FF0000"/>
                </a:solidFill>
                <a:latin typeface="Palatino Linotype"/>
                <a:ea typeface="Palatino Linotype"/>
                <a:cs typeface="Palatino Linotype"/>
                <a:sym typeface="Palatino Linotype"/>
              </a:rPr>
              <a:t>Centering Theory</a:t>
            </a:r>
            <a:endParaRPr sz="2800">
              <a:solidFill>
                <a:srgbClr val="FF0000"/>
              </a:solidFill>
              <a:latin typeface="Palatino Linotype"/>
              <a:ea typeface="Palatino Linotype"/>
              <a:cs typeface="Palatino Linotype"/>
              <a:sym typeface="Palatino Linotype"/>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0"/>
          <p:cNvSpPr txBox="1"/>
          <p:nvPr>
            <p:ph type="title"/>
          </p:nvPr>
        </p:nvSpPr>
        <p:spPr>
          <a:xfrm>
            <a:off x="1738400" y="798100"/>
            <a:ext cx="93741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Hobbs Tree Search Algorithm</a:t>
            </a:r>
            <a:endParaRPr/>
          </a:p>
        </p:txBody>
      </p:sp>
      <p:sp>
        <p:nvSpPr>
          <p:cNvPr id="403" name="Google Shape;403;p30"/>
          <p:cNvSpPr txBox="1"/>
          <p:nvPr/>
        </p:nvSpPr>
        <p:spPr>
          <a:xfrm>
            <a:off x="818591" y="1328292"/>
            <a:ext cx="10873800" cy="289800"/>
          </a:xfrm>
          <a:prstGeom prst="rect">
            <a:avLst/>
          </a:prstGeom>
          <a:noFill/>
          <a:ln>
            <a:noFill/>
          </a:ln>
        </p:spPr>
        <p:txBody>
          <a:bodyPr anchorCtr="0" anchor="t" bIns="0" lIns="0" spcFirstLastPara="1" rIns="0" wrap="square" tIns="12700">
            <a:spAutoFit/>
          </a:bodyPr>
          <a:lstStyle/>
          <a:p>
            <a:pPr indent="0" lvl="0" marL="148590" marR="256540" rtl="0" algn="l">
              <a:lnSpc>
                <a:spcPct val="100000"/>
              </a:lnSpc>
              <a:spcBef>
                <a:spcPts val="1475"/>
              </a:spcBef>
              <a:spcAft>
                <a:spcPts val="0"/>
              </a:spcAft>
              <a:buNone/>
            </a:pPr>
            <a:r>
              <a:t/>
            </a:r>
            <a:endParaRPr sz="1800">
              <a:latin typeface="Verdana"/>
              <a:ea typeface="Verdana"/>
              <a:cs typeface="Verdana"/>
              <a:sym typeface="Verdana"/>
            </a:endParaRPr>
          </a:p>
        </p:txBody>
      </p:sp>
      <p:sp>
        <p:nvSpPr>
          <p:cNvPr id="404" name="Google Shape;404;p30"/>
          <p:cNvSpPr txBox="1"/>
          <p:nvPr>
            <p:ph idx="1" type="body"/>
          </p:nvPr>
        </p:nvSpPr>
        <p:spPr>
          <a:xfrm>
            <a:off x="889275" y="1843600"/>
            <a:ext cx="9818400" cy="3388800"/>
          </a:xfrm>
          <a:prstGeom prst="rect">
            <a:avLst/>
          </a:prstGeom>
        </p:spPr>
        <p:txBody>
          <a:bodyPr anchorCtr="0" anchor="t" bIns="0" lIns="0" spcFirstLastPara="1" rIns="0" wrap="square" tIns="0">
            <a:noAutofit/>
          </a:bodyPr>
          <a:lstStyle/>
          <a:p>
            <a:pPr indent="-355600" lvl="0" marL="457200" rtl="0" algn="l">
              <a:lnSpc>
                <a:spcPct val="150000"/>
              </a:lnSpc>
              <a:spcBef>
                <a:spcPts val="0"/>
              </a:spcBef>
              <a:spcAft>
                <a:spcPts val="0"/>
              </a:spcAft>
              <a:buSzPts val="2000"/>
              <a:buChar char="●"/>
            </a:pPr>
            <a:r>
              <a:rPr b="0" lang="en-US" sz="2000"/>
              <a:t>Hobbs Algorithm is one of the technique used for Pronoun Resolution. </a:t>
            </a:r>
            <a:endParaRPr b="0" sz="2000"/>
          </a:p>
          <a:p>
            <a:pPr indent="-355600" lvl="0" marL="457200" rtl="0" algn="l">
              <a:lnSpc>
                <a:spcPct val="150000"/>
              </a:lnSpc>
              <a:spcBef>
                <a:spcPts val="0"/>
              </a:spcBef>
              <a:spcAft>
                <a:spcPts val="0"/>
              </a:spcAft>
              <a:buSzPts val="2000"/>
              <a:buChar char="●"/>
            </a:pPr>
            <a:r>
              <a:rPr b="0" lang="en-US" sz="2000"/>
              <a:t>The algorithm is mainly based on the syntactic parse tree of the sentences. </a:t>
            </a:r>
            <a:endParaRPr b="0" sz="2000"/>
          </a:p>
          <a:p>
            <a:pPr indent="-355600" lvl="0" marL="457200" rtl="0" algn="l">
              <a:lnSpc>
                <a:spcPct val="150000"/>
              </a:lnSpc>
              <a:spcBef>
                <a:spcPts val="0"/>
              </a:spcBef>
              <a:spcAft>
                <a:spcPts val="0"/>
              </a:spcAft>
              <a:buSzPts val="2000"/>
              <a:buChar char="●"/>
            </a:pPr>
            <a:r>
              <a:rPr b="0" lang="en-US" sz="2000">
                <a:solidFill>
                  <a:srgbClr val="292929"/>
                </a:solidFill>
                <a:highlight>
                  <a:srgbClr val="FFFFFF"/>
                </a:highlight>
                <a:latin typeface="Georgia"/>
                <a:ea typeface="Georgia"/>
                <a:cs typeface="Georgia"/>
                <a:sym typeface="Georgia"/>
              </a:rPr>
              <a:t>Consider two sentences:</a:t>
            </a:r>
            <a:endParaRPr b="0" sz="2000">
              <a:solidFill>
                <a:srgbClr val="292929"/>
              </a:solidFill>
              <a:highlight>
                <a:srgbClr val="FFFFFF"/>
              </a:highlight>
              <a:latin typeface="Georgia"/>
              <a:ea typeface="Georgia"/>
              <a:cs typeface="Georgia"/>
              <a:sym typeface="Georgia"/>
            </a:endParaRPr>
          </a:p>
          <a:p>
            <a:pPr indent="-355600" lvl="1" marL="914400" rtl="0" algn="l">
              <a:lnSpc>
                <a:spcPct val="150000"/>
              </a:lnSpc>
              <a:spcBef>
                <a:spcPts val="0"/>
              </a:spcBef>
              <a:spcAft>
                <a:spcPts val="0"/>
              </a:spcAft>
              <a:buClr>
                <a:srgbClr val="FF0000"/>
              </a:buClr>
              <a:buSzPts val="2000"/>
              <a:buChar char="○"/>
            </a:pPr>
            <a:r>
              <a:rPr lang="en-US" sz="2000">
                <a:solidFill>
                  <a:srgbClr val="FF0000"/>
                </a:solidFill>
                <a:highlight>
                  <a:srgbClr val="FFFFFF"/>
                </a:highlight>
                <a:latin typeface="Georgia"/>
                <a:ea typeface="Georgia"/>
                <a:cs typeface="Georgia"/>
                <a:sym typeface="Georgia"/>
              </a:rPr>
              <a:t>Sentence 1(S1): Jack is an engineer.</a:t>
            </a:r>
            <a:endParaRPr sz="2000">
              <a:solidFill>
                <a:srgbClr val="FF0000"/>
              </a:solidFill>
              <a:highlight>
                <a:srgbClr val="FFFFFF"/>
              </a:highlight>
              <a:latin typeface="Georgia"/>
              <a:ea typeface="Georgia"/>
              <a:cs typeface="Georgia"/>
              <a:sym typeface="Georgia"/>
            </a:endParaRPr>
          </a:p>
          <a:p>
            <a:pPr indent="-355600" lvl="1" marL="914400" rtl="0" algn="l">
              <a:lnSpc>
                <a:spcPct val="150000"/>
              </a:lnSpc>
              <a:spcBef>
                <a:spcPts val="0"/>
              </a:spcBef>
              <a:spcAft>
                <a:spcPts val="0"/>
              </a:spcAft>
              <a:buClr>
                <a:srgbClr val="FF0000"/>
              </a:buClr>
              <a:buSzPts val="2000"/>
              <a:buChar char="○"/>
            </a:pPr>
            <a:r>
              <a:rPr lang="en-US" sz="2000">
                <a:solidFill>
                  <a:srgbClr val="FF0000"/>
                </a:solidFill>
                <a:highlight>
                  <a:srgbClr val="FFFFFF"/>
                </a:highlight>
                <a:latin typeface="Georgia"/>
                <a:ea typeface="Georgia"/>
                <a:cs typeface="Georgia"/>
                <a:sym typeface="Georgia"/>
              </a:rPr>
              <a:t>Sentence 2 (S2): Jill likes him.</a:t>
            </a:r>
            <a:endParaRPr sz="2000">
              <a:solidFill>
                <a:srgbClr val="FF0000"/>
              </a:solidFill>
            </a:endParaRPr>
          </a:p>
        </p:txBody>
      </p:sp>
      <p:pic>
        <p:nvPicPr>
          <p:cNvPr id="405" name="Google Shape;405;p30"/>
          <p:cNvPicPr preferRelativeResize="0"/>
          <p:nvPr/>
        </p:nvPicPr>
        <p:blipFill>
          <a:blip r:embed="rId3">
            <a:alphaModFix/>
          </a:blip>
          <a:stretch>
            <a:fillRect/>
          </a:stretch>
        </p:blipFill>
        <p:spPr>
          <a:xfrm>
            <a:off x="1843888" y="4210375"/>
            <a:ext cx="7191375" cy="28384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1"/>
          <p:cNvSpPr txBox="1"/>
          <p:nvPr>
            <p:ph type="title"/>
          </p:nvPr>
        </p:nvSpPr>
        <p:spPr>
          <a:xfrm>
            <a:off x="1403395" y="635975"/>
            <a:ext cx="107100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Hobbs </a:t>
            </a:r>
            <a:endParaRPr/>
          </a:p>
        </p:txBody>
      </p:sp>
      <p:sp>
        <p:nvSpPr>
          <p:cNvPr id="411" name="Google Shape;411;p31"/>
          <p:cNvSpPr txBox="1"/>
          <p:nvPr/>
        </p:nvSpPr>
        <p:spPr>
          <a:xfrm>
            <a:off x="878839" y="1510263"/>
            <a:ext cx="10626600" cy="381600"/>
          </a:xfrm>
          <a:prstGeom prst="rect">
            <a:avLst/>
          </a:prstGeom>
          <a:noFill/>
          <a:ln>
            <a:noFill/>
          </a:ln>
        </p:spPr>
        <p:txBody>
          <a:bodyPr anchorCtr="0" anchor="t" bIns="0" lIns="0" spcFirstLastPara="1" rIns="0" wrap="square" tIns="12050">
            <a:spAutoFit/>
          </a:bodyPr>
          <a:lstStyle/>
          <a:p>
            <a:pPr indent="0" lvl="0" marL="12700" marR="6350" rtl="0" algn="just">
              <a:lnSpc>
                <a:spcPct val="150000"/>
              </a:lnSpc>
              <a:spcBef>
                <a:spcPts val="0"/>
              </a:spcBef>
              <a:spcAft>
                <a:spcPts val="0"/>
              </a:spcAft>
              <a:buNone/>
            </a:pPr>
            <a:r>
              <a:t/>
            </a:r>
            <a:endParaRPr sz="2400">
              <a:latin typeface="Cambria"/>
              <a:ea typeface="Cambria"/>
              <a:cs typeface="Cambria"/>
              <a:sym typeface="Cambria"/>
            </a:endParaRPr>
          </a:p>
        </p:txBody>
      </p:sp>
      <p:pic>
        <p:nvPicPr>
          <p:cNvPr id="412" name="Google Shape;412;p31"/>
          <p:cNvPicPr preferRelativeResize="0"/>
          <p:nvPr/>
        </p:nvPicPr>
        <p:blipFill>
          <a:blip r:embed="rId3">
            <a:alphaModFix/>
          </a:blip>
          <a:stretch>
            <a:fillRect/>
          </a:stretch>
        </p:blipFill>
        <p:spPr>
          <a:xfrm>
            <a:off x="1569225" y="2014113"/>
            <a:ext cx="7648575" cy="33718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81"/>
          <p:cNvSpPr txBox="1"/>
          <p:nvPr>
            <p:ph type="title"/>
          </p:nvPr>
        </p:nvSpPr>
        <p:spPr>
          <a:xfrm>
            <a:off x="2773341" y="834900"/>
            <a:ext cx="91668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Centering Algorithm</a:t>
            </a:r>
            <a:endParaRPr/>
          </a:p>
        </p:txBody>
      </p:sp>
      <p:sp>
        <p:nvSpPr>
          <p:cNvPr id="418" name="Google Shape;418;p81"/>
          <p:cNvSpPr txBox="1"/>
          <p:nvPr/>
        </p:nvSpPr>
        <p:spPr>
          <a:xfrm>
            <a:off x="802640" y="1795653"/>
            <a:ext cx="10874375" cy="2895600"/>
          </a:xfrm>
          <a:prstGeom prst="rect">
            <a:avLst/>
          </a:prstGeom>
          <a:noFill/>
          <a:ln>
            <a:noFill/>
          </a:ln>
        </p:spPr>
        <p:txBody>
          <a:bodyPr anchorCtr="0" anchor="t" bIns="0" lIns="0" spcFirstLastPara="1" rIns="0" wrap="square" tIns="12700">
            <a:spAutoFit/>
          </a:bodyPr>
          <a:lstStyle/>
          <a:p>
            <a:pPr indent="-228600" lvl="0" marL="241300" marR="5080" rtl="0" algn="just">
              <a:lnSpc>
                <a:spcPct val="150000"/>
              </a:lnSpc>
              <a:spcBef>
                <a:spcPts val="0"/>
              </a:spcBef>
              <a:spcAft>
                <a:spcPts val="0"/>
              </a:spcAft>
              <a:buClr>
                <a:srgbClr val="FF5050"/>
              </a:buClr>
              <a:buSzPts val="2400"/>
              <a:buFont typeface="Arial"/>
              <a:buChar char="•"/>
            </a:pPr>
            <a:r>
              <a:rPr lang="en-US" sz="2400">
                <a:solidFill>
                  <a:srgbClr val="FF5050"/>
                </a:solidFill>
                <a:latin typeface="Verdana"/>
                <a:ea typeface="Verdana"/>
                <a:cs typeface="Verdana"/>
                <a:sym typeface="Verdana"/>
              </a:rPr>
              <a:t>Grosz, Barbara J., Aravind Joshi, and Scott Weinstein. 1995. </a:t>
            </a:r>
            <a:r>
              <a:rPr lang="en-US" sz="2400">
                <a:latin typeface="Verdana"/>
                <a:ea typeface="Verdana"/>
                <a:cs typeface="Verdana"/>
                <a:sym typeface="Verdana"/>
              </a:rPr>
              <a:t>Centering: A  framework for modeling the local coherence of discourse.  </a:t>
            </a:r>
            <a:r>
              <a:rPr i="1" lang="en-US" sz="2400">
                <a:latin typeface="Verdana"/>
                <a:ea typeface="Verdana"/>
                <a:cs typeface="Verdana"/>
                <a:sym typeface="Verdana"/>
              </a:rPr>
              <a:t>Computational Linguistics, </a:t>
            </a:r>
            <a:r>
              <a:rPr lang="en-US" sz="2400">
                <a:latin typeface="Verdana"/>
                <a:ea typeface="Verdana"/>
                <a:cs typeface="Verdana"/>
                <a:sym typeface="Verdana"/>
              </a:rPr>
              <a:t>21(2):203-225</a:t>
            </a:r>
            <a:endParaRPr sz="2400">
              <a:latin typeface="Verdana"/>
              <a:ea typeface="Verdana"/>
              <a:cs typeface="Verdana"/>
              <a:sym typeface="Verdana"/>
            </a:endParaRPr>
          </a:p>
          <a:p>
            <a:pPr indent="-228600" lvl="0" marL="241300" marR="6985" rtl="0" algn="just">
              <a:lnSpc>
                <a:spcPct val="150000"/>
              </a:lnSpc>
              <a:spcBef>
                <a:spcPts val="994"/>
              </a:spcBef>
              <a:spcAft>
                <a:spcPts val="0"/>
              </a:spcAft>
              <a:buSzPts val="2400"/>
              <a:buFont typeface="Arial"/>
              <a:buChar char="•"/>
            </a:pPr>
            <a:r>
              <a:rPr lang="en-US" sz="2400">
                <a:latin typeface="Verdana"/>
                <a:ea typeface="Verdana"/>
                <a:cs typeface="Verdana"/>
                <a:sym typeface="Verdana"/>
              </a:rPr>
              <a:t>Centering theory was developed by </a:t>
            </a:r>
            <a:r>
              <a:rPr lang="en-US" sz="2400">
                <a:solidFill>
                  <a:srgbClr val="FF5050"/>
                </a:solidFill>
                <a:latin typeface="Verdana"/>
                <a:ea typeface="Verdana"/>
                <a:cs typeface="Verdana"/>
                <a:sym typeface="Verdana"/>
              </a:rPr>
              <a:t>Barbara J. Grosz, Aravind K. Joshi  and Scott Weinstein in the 1980s </a:t>
            </a:r>
            <a:r>
              <a:rPr lang="en-US" sz="2400">
                <a:latin typeface="Verdana"/>
                <a:ea typeface="Verdana"/>
                <a:cs typeface="Verdana"/>
                <a:sym typeface="Verdana"/>
              </a:rPr>
              <a:t>to explain this kind of phenomena</a:t>
            </a:r>
            <a:r>
              <a:rPr lang="en-US" sz="2400">
                <a:solidFill>
                  <a:srgbClr val="FF5050"/>
                </a:solidFill>
                <a:latin typeface="Verdana"/>
                <a:ea typeface="Verdana"/>
                <a:cs typeface="Verdana"/>
                <a:sym typeface="Verdana"/>
              </a:rPr>
              <a:t>.</a:t>
            </a:r>
            <a:endParaRPr sz="2400">
              <a:latin typeface="Verdana"/>
              <a:ea typeface="Verdana"/>
              <a:cs typeface="Verdana"/>
              <a:sym typeface="Verdan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82"/>
          <p:cNvSpPr txBox="1"/>
          <p:nvPr>
            <p:ph type="title"/>
          </p:nvPr>
        </p:nvSpPr>
        <p:spPr>
          <a:xfrm>
            <a:off x="1266100" y="834900"/>
            <a:ext cx="106752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Centering Algorithm: Definitions</a:t>
            </a:r>
            <a:endParaRPr/>
          </a:p>
        </p:txBody>
      </p:sp>
      <p:sp>
        <p:nvSpPr>
          <p:cNvPr id="424" name="Google Shape;424;p82"/>
          <p:cNvSpPr txBox="1"/>
          <p:nvPr/>
        </p:nvSpPr>
        <p:spPr>
          <a:xfrm>
            <a:off x="739140" y="1734692"/>
            <a:ext cx="11105515" cy="4633595"/>
          </a:xfrm>
          <a:prstGeom prst="rect">
            <a:avLst/>
          </a:prstGeom>
          <a:noFill/>
          <a:ln>
            <a:noFill/>
          </a:ln>
        </p:spPr>
        <p:txBody>
          <a:bodyPr anchorCtr="0" anchor="t" bIns="0" lIns="0" spcFirstLastPara="1" rIns="0" wrap="square" tIns="12700">
            <a:spAutoFit/>
          </a:bodyPr>
          <a:lstStyle/>
          <a:p>
            <a:pPr indent="-228600" lvl="0" marL="304800" marR="0" rtl="0" algn="just">
              <a:lnSpc>
                <a:spcPct val="100000"/>
              </a:lnSpc>
              <a:spcBef>
                <a:spcPts val="0"/>
              </a:spcBef>
              <a:spcAft>
                <a:spcPts val="0"/>
              </a:spcAft>
              <a:buClr>
                <a:srgbClr val="EB7712"/>
              </a:buClr>
              <a:buSzPts val="2400"/>
              <a:buFont typeface="Arial"/>
              <a:buChar char="•"/>
            </a:pPr>
            <a:r>
              <a:rPr lang="en-US" sz="2400">
                <a:solidFill>
                  <a:srgbClr val="EB7712"/>
                </a:solidFill>
                <a:latin typeface="Cambria"/>
                <a:ea typeface="Cambria"/>
                <a:cs typeface="Cambria"/>
                <a:sym typeface="Cambria"/>
              </a:rPr>
              <a:t>Utterance </a:t>
            </a:r>
            <a:r>
              <a:rPr lang="en-US" sz="2400">
                <a:latin typeface="Cambria"/>
                <a:ea typeface="Cambria"/>
                <a:cs typeface="Cambria"/>
                <a:sym typeface="Cambria"/>
              </a:rPr>
              <a:t>– A sentence in the context of a discourse.</a:t>
            </a:r>
            <a:endParaRPr sz="2400">
              <a:latin typeface="Cambria"/>
              <a:ea typeface="Cambria"/>
              <a:cs typeface="Cambria"/>
              <a:sym typeface="Cambria"/>
            </a:endParaRPr>
          </a:p>
          <a:p>
            <a:pPr indent="-228600" lvl="0" marL="304800" marR="0" rtl="0" algn="just">
              <a:lnSpc>
                <a:spcPct val="100000"/>
              </a:lnSpc>
              <a:spcBef>
                <a:spcPts val="2435"/>
              </a:spcBef>
              <a:spcAft>
                <a:spcPts val="0"/>
              </a:spcAft>
              <a:buClr>
                <a:srgbClr val="EB7712"/>
              </a:buClr>
              <a:buSzPts val="2400"/>
              <a:buFont typeface="Arial"/>
              <a:buChar char="•"/>
            </a:pPr>
            <a:r>
              <a:rPr lang="en-US" sz="2400">
                <a:solidFill>
                  <a:srgbClr val="EB7712"/>
                </a:solidFill>
                <a:latin typeface="Cambria"/>
                <a:ea typeface="Cambria"/>
                <a:cs typeface="Cambria"/>
                <a:sym typeface="Cambria"/>
              </a:rPr>
              <a:t>Center </a:t>
            </a:r>
            <a:r>
              <a:rPr lang="en-US" sz="2400">
                <a:latin typeface="Cambria"/>
                <a:ea typeface="Cambria"/>
                <a:cs typeface="Cambria"/>
                <a:sym typeface="Cambria"/>
              </a:rPr>
              <a:t>– An entity referred to in the discourse (our discourse referents).</a:t>
            </a:r>
            <a:endParaRPr sz="2400">
              <a:latin typeface="Cambria"/>
              <a:ea typeface="Cambria"/>
              <a:cs typeface="Cambria"/>
              <a:sym typeface="Cambria"/>
            </a:endParaRPr>
          </a:p>
          <a:p>
            <a:pPr indent="-228600" lvl="0" marL="304800" marR="68580" rtl="0" algn="just">
              <a:lnSpc>
                <a:spcPct val="150000"/>
              </a:lnSpc>
              <a:spcBef>
                <a:spcPts val="1010"/>
              </a:spcBef>
              <a:spcAft>
                <a:spcPts val="0"/>
              </a:spcAft>
              <a:buClr>
                <a:srgbClr val="EB7712"/>
              </a:buClr>
              <a:buSzPts val="2400"/>
              <a:buFont typeface="Arial"/>
              <a:buChar char="•"/>
            </a:pPr>
            <a:r>
              <a:rPr lang="en-US" sz="2400">
                <a:solidFill>
                  <a:srgbClr val="EB7712"/>
                </a:solidFill>
                <a:latin typeface="Cambria"/>
                <a:ea typeface="Cambria"/>
                <a:cs typeface="Cambria"/>
                <a:sym typeface="Cambria"/>
              </a:rPr>
              <a:t>Forward looking centers </a:t>
            </a:r>
            <a:r>
              <a:rPr lang="en-US" sz="2400">
                <a:latin typeface="Cambria"/>
                <a:ea typeface="Cambria"/>
                <a:cs typeface="Cambria"/>
                <a:sym typeface="Cambria"/>
              </a:rPr>
              <a:t>– An utterance U</a:t>
            </a:r>
            <a:r>
              <a:rPr baseline="-25000" lang="en-US" sz="2400">
                <a:latin typeface="Cambria"/>
                <a:ea typeface="Cambria"/>
                <a:cs typeface="Cambria"/>
                <a:sym typeface="Cambria"/>
              </a:rPr>
              <a:t>n </a:t>
            </a:r>
            <a:r>
              <a:rPr lang="en-US" sz="2400">
                <a:latin typeface="Cambria"/>
                <a:ea typeface="Cambria"/>
                <a:cs typeface="Cambria"/>
                <a:sym typeface="Cambria"/>
              </a:rPr>
              <a:t>is assigned a set of centers C</a:t>
            </a:r>
            <a:r>
              <a:rPr baseline="-25000" lang="en-US" sz="2400">
                <a:latin typeface="Cambria"/>
                <a:ea typeface="Cambria"/>
                <a:cs typeface="Cambria"/>
                <a:sym typeface="Cambria"/>
              </a:rPr>
              <a:t>f</a:t>
            </a:r>
            <a:r>
              <a:rPr lang="en-US" sz="2400">
                <a:latin typeface="Cambria"/>
                <a:ea typeface="Cambria"/>
                <a:cs typeface="Cambria"/>
                <a:sym typeface="Cambria"/>
              </a:rPr>
              <a:t>(U</a:t>
            </a:r>
            <a:r>
              <a:rPr baseline="-25000" lang="en-US" sz="2400">
                <a:latin typeface="Cambria"/>
                <a:ea typeface="Cambria"/>
                <a:cs typeface="Cambria"/>
                <a:sym typeface="Cambria"/>
              </a:rPr>
              <a:t>n</a:t>
            </a:r>
            <a:r>
              <a:rPr lang="en-US" sz="2400">
                <a:latin typeface="Cambria"/>
                <a:ea typeface="Cambria"/>
                <a:cs typeface="Cambria"/>
                <a:sym typeface="Cambria"/>
              </a:rPr>
              <a:t>)  that are referred to in U</a:t>
            </a:r>
            <a:r>
              <a:rPr baseline="-25000" lang="en-US" sz="2400">
                <a:latin typeface="Cambria"/>
                <a:ea typeface="Cambria"/>
                <a:cs typeface="Cambria"/>
                <a:sym typeface="Cambria"/>
              </a:rPr>
              <a:t>n </a:t>
            </a:r>
            <a:r>
              <a:rPr lang="en-US" sz="2400">
                <a:latin typeface="Cambria"/>
                <a:ea typeface="Cambria"/>
                <a:cs typeface="Cambria"/>
                <a:sym typeface="Cambria"/>
              </a:rPr>
              <a:t>(basically, the drefs introduced / accessed in a  sentence).</a:t>
            </a:r>
            <a:endParaRPr sz="2400">
              <a:latin typeface="Cambria"/>
              <a:ea typeface="Cambria"/>
              <a:cs typeface="Cambria"/>
              <a:sym typeface="Cambria"/>
            </a:endParaRPr>
          </a:p>
          <a:p>
            <a:pPr indent="-228600" lvl="0" marL="304800" marR="66040" rtl="0" algn="just">
              <a:lnSpc>
                <a:spcPct val="150000"/>
              </a:lnSpc>
              <a:spcBef>
                <a:spcPts val="580"/>
              </a:spcBef>
              <a:spcAft>
                <a:spcPts val="0"/>
              </a:spcAft>
              <a:buClr>
                <a:srgbClr val="EB7712"/>
              </a:buClr>
              <a:buSzPts val="2400"/>
              <a:buFont typeface="Arial"/>
              <a:buChar char="•"/>
            </a:pPr>
            <a:r>
              <a:rPr lang="en-US" sz="2400">
                <a:solidFill>
                  <a:srgbClr val="EB7712"/>
                </a:solidFill>
                <a:latin typeface="Cambria"/>
                <a:ea typeface="Cambria"/>
                <a:cs typeface="Cambria"/>
                <a:sym typeface="Cambria"/>
              </a:rPr>
              <a:t>Backward looking center </a:t>
            </a:r>
            <a:r>
              <a:rPr lang="en-US" sz="2400">
                <a:latin typeface="Cambria"/>
                <a:ea typeface="Cambria"/>
                <a:cs typeface="Cambria"/>
                <a:sym typeface="Cambria"/>
              </a:rPr>
              <a:t>– An utterance U</a:t>
            </a:r>
            <a:r>
              <a:rPr baseline="-25000" lang="en-US" sz="2400">
                <a:latin typeface="Cambria"/>
                <a:ea typeface="Cambria"/>
                <a:cs typeface="Cambria"/>
                <a:sym typeface="Cambria"/>
              </a:rPr>
              <a:t>n </a:t>
            </a:r>
            <a:r>
              <a:rPr lang="en-US" sz="2400">
                <a:latin typeface="Cambria"/>
                <a:ea typeface="Cambria"/>
                <a:cs typeface="Cambria"/>
                <a:sym typeface="Cambria"/>
              </a:rPr>
              <a:t>is assigned a single center C</a:t>
            </a:r>
            <a:r>
              <a:rPr baseline="-25000" lang="en-US" sz="2400">
                <a:latin typeface="Cambria"/>
                <a:ea typeface="Cambria"/>
                <a:cs typeface="Cambria"/>
                <a:sym typeface="Cambria"/>
              </a:rPr>
              <a:t>b</a:t>
            </a:r>
            <a:r>
              <a:rPr lang="en-US" sz="2400">
                <a:latin typeface="Cambria"/>
                <a:ea typeface="Cambria"/>
                <a:cs typeface="Cambria"/>
                <a:sym typeface="Cambria"/>
              </a:rPr>
              <a:t>(U</a:t>
            </a:r>
            <a:r>
              <a:rPr baseline="-25000" lang="en-US" sz="2400">
                <a:latin typeface="Cambria"/>
                <a:ea typeface="Cambria"/>
                <a:cs typeface="Cambria"/>
                <a:sym typeface="Cambria"/>
              </a:rPr>
              <a:t>n</a:t>
            </a:r>
            <a:r>
              <a:rPr lang="en-US" sz="2400">
                <a:latin typeface="Cambria"/>
                <a:ea typeface="Cambria"/>
                <a:cs typeface="Cambria"/>
                <a:sym typeface="Cambria"/>
              </a:rPr>
              <a:t>),  which is equal to one of the centers in C</a:t>
            </a:r>
            <a:r>
              <a:rPr baseline="-25000" lang="en-US" sz="2400">
                <a:latin typeface="Cambria"/>
                <a:ea typeface="Cambria"/>
                <a:cs typeface="Cambria"/>
                <a:sym typeface="Cambria"/>
              </a:rPr>
              <a:t>f</a:t>
            </a:r>
            <a:r>
              <a:rPr lang="en-US" sz="2400">
                <a:latin typeface="Cambria"/>
                <a:ea typeface="Cambria"/>
                <a:cs typeface="Cambria"/>
                <a:sym typeface="Cambria"/>
              </a:rPr>
              <a:t>(U</a:t>
            </a:r>
            <a:r>
              <a:rPr baseline="-25000" lang="en-US" sz="2400">
                <a:latin typeface="Cambria"/>
                <a:ea typeface="Cambria"/>
                <a:cs typeface="Cambria"/>
                <a:sym typeface="Cambria"/>
              </a:rPr>
              <a:t>n-1</a:t>
            </a:r>
            <a:r>
              <a:rPr lang="en-US" sz="2400">
                <a:latin typeface="Cambria"/>
                <a:ea typeface="Cambria"/>
                <a:cs typeface="Cambria"/>
                <a:sym typeface="Cambria"/>
              </a:rPr>
              <a:t>)</a:t>
            </a:r>
            <a:r>
              <a:rPr lang="en-US" sz="2400">
                <a:latin typeface="Noto Sans Symbols"/>
                <a:ea typeface="Noto Sans Symbols"/>
                <a:cs typeface="Noto Sans Symbols"/>
                <a:sym typeface="Noto Sans Symbols"/>
              </a:rPr>
              <a:t>∩</a:t>
            </a:r>
            <a:r>
              <a:rPr lang="en-US" sz="2400">
                <a:latin typeface="Cambria"/>
                <a:ea typeface="Cambria"/>
                <a:cs typeface="Cambria"/>
                <a:sym typeface="Cambria"/>
              </a:rPr>
              <a:t>C</a:t>
            </a:r>
            <a:r>
              <a:rPr baseline="-25000" lang="en-US" sz="2400">
                <a:latin typeface="Cambria"/>
                <a:ea typeface="Cambria"/>
                <a:cs typeface="Cambria"/>
                <a:sym typeface="Cambria"/>
              </a:rPr>
              <a:t>f</a:t>
            </a:r>
            <a:r>
              <a:rPr lang="en-US" sz="2400">
                <a:latin typeface="Cambria"/>
                <a:ea typeface="Cambria"/>
                <a:cs typeface="Cambria"/>
                <a:sym typeface="Cambria"/>
              </a:rPr>
              <a:t>(U</a:t>
            </a:r>
            <a:r>
              <a:rPr baseline="-25000" lang="en-US" sz="2400">
                <a:latin typeface="Cambria"/>
                <a:ea typeface="Cambria"/>
                <a:cs typeface="Cambria"/>
                <a:sym typeface="Cambria"/>
              </a:rPr>
              <a:t>n</a:t>
            </a:r>
            <a:r>
              <a:rPr lang="en-US" sz="2400">
                <a:latin typeface="Cambria"/>
                <a:ea typeface="Cambria"/>
                <a:cs typeface="Cambria"/>
                <a:sym typeface="Cambria"/>
              </a:rPr>
              <a:t>).</a:t>
            </a:r>
            <a:endParaRPr sz="2400">
              <a:latin typeface="Cambria"/>
              <a:ea typeface="Cambria"/>
              <a:cs typeface="Cambria"/>
              <a:sym typeface="Cambria"/>
            </a:endParaRPr>
          </a:p>
          <a:p>
            <a:pPr indent="-228600" lvl="0" marL="304800" marR="0" rtl="0" algn="just">
              <a:lnSpc>
                <a:spcPct val="100000"/>
              </a:lnSpc>
              <a:spcBef>
                <a:spcPts val="2014"/>
              </a:spcBef>
              <a:spcAft>
                <a:spcPts val="0"/>
              </a:spcAft>
              <a:buClr>
                <a:srgbClr val="EB7712"/>
              </a:buClr>
              <a:buSzPts val="2400"/>
              <a:buFont typeface="Arial"/>
              <a:buChar char="•"/>
            </a:pPr>
            <a:r>
              <a:rPr lang="en-US" sz="2400">
                <a:latin typeface="Cambria"/>
                <a:ea typeface="Cambria"/>
                <a:cs typeface="Cambria"/>
                <a:sym typeface="Cambria"/>
              </a:rPr>
              <a:t>If there is no such center, C</a:t>
            </a:r>
            <a:r>
              <a:rPr baseline="-25000" lang="en-US" sz="2400">
                <a:latin typeface="Cambria"/>
                <a:ea typeface="Cambria"/>
                <a:cs typeface="Cambria"/>
                <a:sym typeface="Cambria"/>
              </a:rPr>
              <a:t>b</a:t>
            </a:r>
            <a:r>
              <a:rPr lang="en-US" sz="2400">
                <a:latin typeface="Cambria"/>
                <a:ea typeface="Cambria"/>
                <a:cs typeface="Cambria"/>
                <a:sym typeface="Cambria"/>
              </a:rPr>
              <a:t>(U</a:t>
            </a:r>
            <a:r>
              <a:rPr baseline="-25000" lang="en-US" sz="2400">
                <a:latin typeface="Cambria"/>
                <a:ea typeface="Cambria"/>
                <a:cs typeface="Cambria"/>
                <a:sym typeface="Cambria"/>
              </a:rPr>
              <a:t>n</a:t>
            </a:r>
            <a:r>
              <a:rPr lang="en-US" sz="2400">
                <a:latin typeface="Cambria"/>
                <a:ea typeface="Cambria"/>
                <a:cs typeface="Cambria"/>
                <a:sym typeface="Cambria"/>
              </a:rPr>
              <a:t>) is NIL.</a:t>
            </a:r>
            <a:endParaRPr sz="2400">
              <a:latin typeface="Cambria"/>
              <a:ea typeface="Cambria"/>
              <a:cs typeface="Cambria"/>
              <a:sym typeface="Cambri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83"/>
          <p:cNvSpPr txBox="1"/>
          <p:nvPr>
            <p:ph type="title"/>
          </p:nvPr>
        </p:nvSpPr>
        <p:spPr>
          <a:xfrm>
            <a:off x="2200598" y="834900"/>
            <a:ext cx="97395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Ranking of Forward looking Centers</a:t>
            </a:r>
            <a:endParaRPr/>
          </a:p>
        </p:txBody>
      </p:sp>
      <p:sp>
        <p:nvSpPr>
          <p:cNvPr id="430" name="Google Shape;430;p83"/>
          <p:cNvSpPr txBox="1"/>
          <p:nvPr/>
        </p:nvSpPr>
        <p:spPr>
          <a:xfrm>
            <a:off x="764540" y="1734692"/>
            <a:ext cx="11052810" cy="3515995"/>
          </a:xfrm>
          <a:prstGeom prst="rect">
            <a:avLst/>
          </a:prstGeom>
          <a:noFill/>
          <a:ln>
            <a:noFill/>
          </a:ln>
        </p:spPr>
        <p:txBody>
          <a:bodyPr anchorCtr="0" anchor="t" bIns="0" lIns="0" spcFirstLastPara="1" rIns="0" wrap="square" tIns="12700">
            <a:spAutoFit/>
          </a:bodyPr>
          <a:lstStyle/>
          <a:p>
            <a:pPr indent="-228600" lvl="0" marL="279400" marR="0" rtl="0" algn="l">
              <a:lnSpc>
                <a:spcPct val="100000"/>
              </a:lnSpc>
              <a:spcBef>
                <a:spcPts val="0"/>
              </a:spcBef>
              <a:spcAft>
                <a:spcPts val="0"/>
              </a:spcAft>
              <a:buSzPts val="2400"/>
              <a:buFont typeface="Arial"/>
              <a:buChar char="•"/>
            </a:pPr>
            <a:r>
              <a:rPr lang="en-US" sz="2400">
                <a:latin typeface="Cambria"/>
                <a:ea typeface="Cambria"/>
                <a:cs typeface="Cambria"/>
                <a:sym typeface="Cambria"/>
              </a:rPr>
              <a:t>C</a:t>
            </a:r>
            <a:r>
              <a:rPr baseline="-25000" lang="en-US" sz="2400">
                <a:latin typeface="Cambria"/>
                <a:ea typeface="Cambria"/>
                <a:cs typeface="Cambria"/>
                <a:sym typeface="Cambria"/>
              </a:rPr>
              <a:t>f</a:t>
            </a:r>
            <a:r>
              <a:rPr lang="en-US" sz="2400">
                <a:latin typeface="Cambria"/>
                <a:ea typeface="Cambria"/>
                <a:cs typeface="Cambria"/>
                <a:sym typeface="Cambria"/>
              </a:rPr>
              <a:t>(U</a:t>
            </a:r>
            <a:r>
              <a:rPr baseline="-25000" lang="en-US" sz="2400">
                <a:latin typeface="Cambria"/>
                <a:ea typeface="Cambria"/>
                <a:cs typeface="Cambria"/>
                <a:sym typeface="Cambria"/>
              </a:rPr>
              <a:t>n</a:t>
            </a:r>
            <a:r>
              <a:rPr lang="en-US" sz="2400">
                <a:latin typeface="Cambria"/>
                <a:ea typeface="Cambria"/>
                <a:cs typeface="Cambria"/>
                <a:sym typeface="Cambria"/>
              </a:rPr>
              <a:t>) is an ordered set.</a:t>
            </a:r>
            <a:endParaRPr sz="2400">
              <a:latin typeface="Cambria"/>
              <a:ea typeface="Cambria"/>
              <a:cs typeface="Cambria"/>
              <a:sym typeface="Cambria"/>
            </a:endParaRPr>
          </a:p>
          <a:p>
            <a:pPr indent="-228600" lvl="0" marL="279400" marR="0" rtl="0" algn="l">
              <a:lnSpc>
                <a:spcPct val="100000"/>
              </a:lnSpc>
              <a:spcBef>
                <a:spcPts val="2435"/>
              </a:spcBef>
              <a:spcAft>
                <a:spcPts val="0"/>
              </a:spcAft>
              <a:buSzPts val="2400"/>
              <a:buFont typeface="Arial"/>
              <a:buChar char="•"/>
            </a:pPr>
            <a:r>
              <a:rPr lang="en-US" sz="2400">
                <a:latin typeface="Cambria"/>
                <a:ea typeface="Cambria"/>
                <a:cs typeface="Cambria"/>
                <a:sym typeface="Cambria"/>
              </a:rPr>
              <a:t>Its order reflects the prominence of the centers in the utterance.</a:t>
            </a:r>
            <a:endParaRPr sz="2400">
              <a:latin typeface="Cambria"/>
              <a:ea typeface="Cambria"/>
              <a:cs typeface="Cambria"/>
              <a:sym typeface="Cambria"/>
            </a:endParaRPr>
          </a:p>
          <a:p>
            <a:pPr indent="-228600" lvl="0" marL="279400" marR="43180" rtl="0" algn="l">
              <a:lnSpc>
                <a:spcPct val="150000"/>
              </a:lnSpc>
              <a:spcBef>
                <a:spcPts val="1010"/>
              </a:spcBef>
              <a:spcAft>
                <a:spcPts val="0"/>
              </a:spcAft>
              <a:buSzPts val="2400"/>
              <a:buFont typeface="Arial"/>
              <a:buChar char="•"/>
            </a:pPr>
            <a:r>
              <a:rPr lang="en-US" sz="2400">
                <a:latin typeface="Cambria"/>
                <a:ea typeface="Cambria"/>
                <a:cs typeface="Cambria"/>
                <a:sym typeface="Cambria"/>
              </a:rPr>
              <a:t>The </a:t>
            </a:r>
            <a:r>
              <a:rPr lang="en-US" sz="2400">
                <a:solidFill>
                  <a:srgbClr val="FF5050"/>
                </a:solidFill>
                <a:latin typeface="Cambria"/>
                <a:ea typeface="Cambria"/>
                <a:cs typeface="Cambria"/>
                <a:sym typeface="Cambria"/>
              </a:rPr>
              <a:t>ordering (ranking) is done </a:t>
            </a:r>
            <a:r>
              <a:rPr lang="en-US" sz="2400">
                <a:latin typeface="Cambria"/>
                <a:ea typeface="Cambria"/>
                <a:cs typeface="Cambria"/>
                <a:sym typeface="Cambria"/>
              </a:rPr>
              <a:t>primarily according to the syntactic position of  the word in the utterance </a:t>
            </a:r>
            <a:r>
              <a:rPr lang="en-US" sz="2400">
                <a:solidFill>
                  <a:srgbClr val="006FC0"/>
                </a:solidFill>
                <a:latin typeface="Cambria"/>
                <a:ea typeface="Cambria"/>
                <a:cs typeface="Cambria"/>
                <a:sym typeface="Cambria"/>
              </a:rPr>
              <a:t>(subject &gt; object(s) &gt; other).</a:t>
            </a:r>
            <a:endParaRPr sz="2400">
              <a:latin typeface="Cambria"/>
              <a:ea typeface="Cambria"/>
              <a:cs typeface="Cambria"/>
              <a:sym typeface="Cambria"/>
            </a:endParaRPr>
          </a:p>
          <a:p>
            <a:pPr indent="-228600" lvl="0" marL="279400" marR="0" rtl="0" algn="l">
              <a:lnSpc>
                <a:spcPct val="100000"/>
              </a:lnSpc>
              <a:spcBef>
                <a:spcPts val="2435"/>
              </a:spcBef>
              <a:spcAft>
                <a:spcPts val="0"/>
              </a:spcAft>
              <a:buSzPts val="2400"/>
              <a:buFont typeface="Arial"/>
              <a:buChar char="•"/>
            </a:pPr>
            <a:r>
              <a:rPr lang="en-US" sz="2400">
                <a:latin typeface="Cambria"/>
                <a:ea typeface="Cambria"/>
                <a:cs typeface="Cambria"/>
                <a:sym typeface="Cambria"/>
              </a:rPr>
              <a:t>The </a:t>
            </a:r>
            <a:r>
              <a:rPr lang="en-US" sz="2400">
                <a:solidFill>
                  <a:srgbClr val="EB7712"/>
                </a:solidFill>
                <a:latin typeface="Cambria"/>
                <a:ea typeface="Cambria"/>
                <a:cs typeface="Cambria"/>
                <a:sym typeface="Cambria"/>
              </a:rPr>
              <a:t>prominent center of an utterance</a:t>
            </a:r>
            <a:r>
              <a:rPr lang="en-US" sz="2400">
                <a:latin typeface="Cambria"/>
                <a:ea typeface="Cambria"/>
                <a:cs typeface="Cambria"/>
                <a:sym typeface="Cambria"/>
              </a:rPr>
              <a:t>, C</a:t>
            </a:r>
            <a:r>
              <a:rPr baseline="-25000" lang="en-US" sz="2400">
                <a:latin typeface="Cambria"/>
                <a:ea typeface="Cambria"/>
                <a:cs typeface="Cambria"/>
                <a:sym typeface="Cambria"/>
              </a:rPr>
              <a:t>p</a:t>
            </a:r>
            <a:r>
              <a:rPr lang="en-US" sz="2400">
                <a:latin typeface="Cambria"/>
                <a:ea typeface="Cambria"/>
                <a:cs typeface="Cambria"/>
                <a:sym typeface="Cambria"/>
              </a:rPr>
              <a:t>(U</a:t>
            </a:r>
            <a:r>
              <a:rPr baseline="-25000" lang="en-US" sz="2400">
                <a:latin typeface="Cambria"/>
                <a:ea typeface="Cambria"/>
                <a:cs typeface="Cambria"/>
                <a:sym typeface="Cambria"/>
              </a:rPr>
              <a:t>n</a:t>
            </a:r>
            <a:r>
              <a:rPr lang="en-US" sz="2400">
                <a:latin typeface="Cambria"/>
                <a:ea typeface="Cambria"/>
                <a:cs typeface="Cambria"/>
                <a:sym typeface="Cambria"/>
              </a:rPr>
              <a:t>), is the highest ranking center in</a:t>
            </a:r>
            <a:endParaRPr sz="2400">
              <a:latin typeface="Cambria"/>
              <a:ea typeface="Cambria"/>
              <a:cs typeface="Cambria"/>
              <a:sym typeface="Cambria"/>
            </a:endParaRPr>
          </a:p>
          <a:p>
            <a:pPr indent="0" lvl="0" marL="279400" marR="0" rtl="0" algn="l">
              <a:lnSpc>
                <a:spcPct val="100000"/>
              </a:lnSpc>
              <a:spcBef>
                <a:spcPts val="1445"/>
              </a:spcBef>
              <a:spcAft>
                <a:spcPts val="0"/>
              </a:spcAft>
              <a:buNone/>
            </a:pPr>
            <a:r>
              <a:rPr lang="en-US" sz="2400">
                <a:latin typeface="Cambria"/>
                <a:ea typeface="Cambria"/>
                <a:cs typeface="Cambria"/>
                <a:sym typeface="Cambria"/>
              </a:rPr>
              <a:t>C</a:t>
            </a:r>
            <a:r>
              <a:rPr baseline="-25000" lang="en-US" sz="2400">
                <a:latin typeface="Cambria"/>
                <a:ea typeface="Cambria"/>
                <a:cs typeface="Cambria"/>
                <a:sym typeface="Cambria"/>
              </a:rPr>
              <a:t>f</a:t>
            </a:r>
            <a:r>
              <a:rPr lang="en-US" sz="2400">
                <a:latin typeface="Cambria"/>
                <a:ea typeface="Cambria"/>
                <a:cs typeface="Cambria"/>
                <a:sym typeface="Cambria"/>
              </a:rPr>
              <a:t>(U</a:t>
            </a:r>
            <a:r>
              <a:rPr baseline="-25000" lang="en-US" sz="2400">
                <a:latin typeface="Cambria"/>
                <a:ea typeface="Cambria"/>
                <a:cs typeface="Cambria"/>
                <a:sym typeface="Cambria"/>
              </a:rPr>
              <a:t>n</a:t>
            </a:r>
            <a:r>
              <a:rPr lang="en-US" sz="2400">
                <a:latin typeface="Cambria"/>
                <a:ea typeface="Cambria"/>
                <a:cs typeface="Cambria"/>
                <a:sym typeface="Cambria"/>
              </a:rPr>
              <a:t>).</a:t>
            </a:r>
            <a:endParaRPr sz="2400">
              <a:latin typeface="Cambria"/>
              <a:ea typeface="Cambria"/>
              <a:cs typeface="Cambria"/>
              <a:sym typeface="Cambria"/>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84"/>
          <p:cNvSpPr txBox="1"/>
          <p:nvPr>
            <p:ph type="title"/>
          </p:nvPr>
        </p:nvSpPr>
        <p:spPr>
          <a:xfrm>
            <a:off x="1808697" y="834900"/>
            <a:ext cx="101313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Ranking of Forward looking Centers</a:t>
            </a:r>
            <a:endParaRPr/>
          </a:p>
        </p:txBody>
      </p:sp>
      <p:sp>
        <p:nvSpPr>
          <p:cNvPr id="436" name="Google Shape;436;p84"/>
          <p:cNvSpPr txBox="1"/>
          <p:nvPr/>
        </p:nvSpPr>
        <p:spPr>
          <a:xfrm>
            <a:off x="796442" y="2511933"/>
            <a:ext cx="9079865" cy="391160"/>
          </a:xfrm>
          <a:prstGeom prst="rect">
            <a:avLst/>
          </a:prstGeom>
          <a:noFill/>
          <a:ln>
            <a:noFill/>
          </a:ln>
        </p:spPr>
        <p:txBody>
          <a:bodyPr anchorCtr="0" anchor="t" bIns="0" lIns="0" spcFirstLastPara="1" rIns="0" wrap="square" tIns="12700">
            <a:spAutoFit/>
          </a:bodyPr>
          <a:lstStyle/>
          <a:p>
            <a:pPr indent="-228600" lvl="0" marL="266700" marR="0" rtl="0" algn="l">
              <a:lnSpc>
                <a:spcPct val="100000"/>
              </a:lnSpc>
              <a:spcBef>
                <a:spcPts val="0"/>
              </a:spcBef>
              <a:spcAft>
                <a:spcPts val="0"/>
              </a:spcAft>
              <a:buSzPts val="2400"/>
              <a:buFont typeface="Arial"/>
              <a:buChar char="•"/>
            </a:pPr>
            <a:r>
              <a:rPr lang="en-US" sz="2400">
                <a:latin typeface="Cambria"/>
                <a:ea typeface="Cambria"/>
                <a:cs typeface="Cambria"/>
                <a:sym typeface="Cambria"/>
              </a:rPr>
              <a:t>Think of the backward looking center C</a:t>
            </a:r>
            <a:r>
              <a:rPr baseline="-25000" lang="en-US" sz="2400">
                <a:latin typeface="Cambria"/>
                <a:ea typeface="Cambria"/>
                <a:cs typeface="Cambria"/>
                <a:sym typeface="Cambria"/>
              </a:rPr>
              <a:t>b</a:t>
            </a:r>
            <a:r>
              <a:rPr lang="en-US" sz="2400">
                <a:latin typeface="Cambria"/>
                <a:ea typeface="Cambria"/>
                <a:cs typeface="Cambria"/>
                <a:sym typeface="Cambria"/>
              </a:rPr>
              <a:t>(U</a:t>
            </a:r>
            <a:r>
              <a:rPr baseline="-25000" lang="en-US" sz="2400">
                <a:latin typeface="Cambria"/>
                <a:ea typeface="Cambria"/>
                <a:cs typeface="Cambria"/>
                <a:sym typeface="Cambria"/>
              </a:rPr>
              <a:t>n</a:t>
            </a:r>
            <a:r>
              <a:rPr lang="en-US" sz="2400">
                <a:latin typeface="Cambria"/>
                <a:ea typeface="Cambria"/>
                <a:cs typeface="Cambria"/>
                <a:sym typeface="Cambria"/>
              </a:rPr>
              <a:t>) as the </a:t>
            </a:r>
            <a:r>
              <a:rPr lang="en-US" sz="2400">
                <a:solidFill>
                  <a:srgbClr val="EB7712"/>
                </a:solidFill>
                <a:latin typeface="Cambria"/>
                <a:ea typeface="Cambria"/>
                <a:cs typeface="Cambria"/>
                <a:sym typeface="Cambria"/>
              </a:rPr>
              <a:t>current topic</a:t>
            </a:r>
            <a:r>
              <a:rPr lang="en-US" sz="2400">
                <a:latin typeface="Cambria"/>
                <a:ea typeface="Cambria"/>
                <a:cs typeface="Cambria"/>
                <a:sym typeface="Cambria"/>
              </a:rPr>
              <a:t>.</a:t>
            </a:r>
            <a:endParaRPr sz="2400">
              <a:latin typeface="Cambria"/>
              <a:ea typeface="Cambria"/>
              <a:cs typeface="Cambria"/>
              <a:sym typeface="Cambria"/>
            </a:endParaRPr>
          </a:p>
        </p:txBody>
      </p:sp>
      <p:sp>
        <p:nvSpPr>
          <p:cNvPr id="437" name="Google Shape;437;p84"/>
          <p:cNvSpPr txBox="1"/>
          <p:nvPr/>
        </p:nvSpPr>
        <p:spPr>
          <a:xfrm>
            <a:off x="796442" y="3864102"/>
            <a:ext cx="8789035" cy="391160"/>
          </a:xfrm>
          <a:prstGeom prst="rect">
            <a:avLst/>
          </a:prstGeom>
          <a:noFill/>
          <a:ln>
            <a:noFill/>
          </a:ln>
        </p:spPr>
        <p:txBody>
          <a:bodyPr anchorCtr="0" anchor="t" bIns="0" lIns="0" spcFirstLastPara="1" rIns="0" wrap="square" tIns="12700">
            <a:spAutoFit/>
          </a:bodyPr>
          <a:lstStyle/>
          <a:p>
            <a:pPr indent="-228600" lvl="0" marL="266700" marR="0" rtl="0" algn="l">
              <a:lnSpc>
                <a:spcPct val="100000"/>
              </a:lnSpc>
              <a:spcBef>
                <a:spcPts val="0"/>
              </a:spcBef>
              <a:spcAft>
                <a:spcPts val="0"/>
              </a:spcAft>
              <a:buSzPts val="2400"/>
              <a:buFont typeface="Arial"/>
              <a:buChar char="•"/>
            </a:pPr>
            <a:r>
              <a:rPr lang="en-US" sz="2400">
                <a:latin typeface="Cambria"/>
                <a:ea typeface="Cambria"/>
                <a:cs typeface="Cambria"/>
                <a:sym typeface="Cambria"/>
              </a:rPr>
              <a:t>Think of the preferred center C</a:t>
            </a:r>
            <a:r>
              <a:rPr baseline="-25000" lang="en-US" sz="2400">
                <a:latin typeface="Cambria"/>
                <a:ea typeface="Cambria"/>
                <a:cs typeface="Cambria"/>
                <a:sym typeface="Cambria"/>
              </a:rPr>
              <a:t>p</a:t>
            </a:r>
            <a:r>
              <a:rPr lang="en-US" sz="2400">
                <a:latin typeface="Cambria"/>
                <a:ea typeface="Cambria"/>
                <a:cs typeface="Cambria"/>
                <a:sym typeface="Cambria"/>
              </a:rPr>
              <a:t>(U</a:t>
            </a:r>
            <a:r>
              <a:rPr baseline="-25000" lang="en-US" sz="2400">
                <a:latin typeface="Cambria"/>
                <a:ea typeface="Cambria"/>
                <a:cs typeface="Cambria"/>
                <a:sym typeface="Cambria"/>
              </a:rPr>
              <a:t>n</a:t>
            </a:r>
            <a:r>
              <a:rPr lang="en-US" sz="2400">
                <a:latin typeface="Cambria"/>
                <a:ea typeface="Cambria"/>
                <a:cs typeface="Cambria"/>
                <a:sym typeface="Cambria"/>
              </a:rPr>
              <a:t>) as the </a:t>
            </a:r>
            <a:r>
              <a:rPr lang="en-US" sz="2400">
                <a:solidFill>
                  <a:srgbClr val="EB7712"/>
                </a:solidFill>
                <a:latin typeface="Cambria"/>
                <a:ea typeface="Cambria"/>
                <a:cs typeface="Cambria"/>
                <a:sym typeface="Cambria"/>
              </a:rPr>
              <a:t>potential new topic</a:t>
            </a:r>
            <a:r>
              <a:rPr lang="en-US" sz="2400">
                <a:latin typeface="Cambria"/>
                <a:ea typeface="Cambria"/>
                <a:cs typeface="Cambria"/>
                <a:sym typeface="Cambria"/>
              </a:rPr>
              <a:t>.</a:t>
            </a:r>
            <a:endParaRPr sz="2400">
              <a:latin typeface="Cambria"/>
              <a:ea typeface="Cambria"/>
              <a:cs typeface="Cambria"/>
              <a:sym typeface="Cambri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85"/>
          <p:cNvSpPr txBox="1"/>
          <p:nvPr>
            <p:ph type="title"/>
          </p:nvPr>
        </p:nvSpPr>
        <p:spPr>
          <a:xfrm>
            <a:off x="2155369" y="834900"/>
            <a:ext cx="97830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Constraints on Centering</a:t>
            </a:r>
            <a:endParaRPr/>
          </a:p>
        </p:txBody>
      </p:sp>
      <p:sp>
        <p:nvSpPr>
          <p:cNvPr id="443" name="Google Shape;443;p85"/>
          <p:cNvSpPr txBox="1"/>
          <p:nvPr/>
        </p:nvSpPr>
        <p:spPr>
          <a:xfrm>
            <a:off x="777240" y="2006345"/>
            <a:ext cx="11027410" cy="2626995"/>
          </a:xfrm>
          <a:prstGeom prst="rect">
            <a:avLst/>
          </a:prstGeom>
          <a:noFill/>
          <a:ln>
            <a:noFill/>
          </a:ln>
        </p:spPr>
        <p:txBody>
          <a:bodyPr anchorCtr="0" anchor="t" bIns="0" lIns="0" spcFirstLastPara="1" rIns="0" wrap="square" tIns="12050">
            <a:spAutoFit/>
          </a:bodyPr>
          <a:lstStyle/>
          <a:p>
            <a:pPr indent="-228600" lvl="0" marL="266700" marR="0" rtl="0" algn="l">
              <a:lnSpc>
                <a:spcPct val="100000"/>
              </a:lnSpc>
              <a:spcBef>
                <a:spcPts val="0"/>
              </a:spcBef>
              <a:spcAft>
                <a:spcPts val="0"/>
              </a:spcAft>
              <a:buSzPts val="2800"/>
              <a:buFont typeface="Arial"/>
              <a:buChar char="•"/>
            </a:pPr>
            <a:r>
              <a:rPr lang="en-US" sz="2800">
                <a:latin typeface="Cambria"/>
                <a:ea typeface="Cambria"/>
                <a:cs typeface="Cambria"/>
                <a:sym typeface="Cambria"/>
              </a:rPr>
              <a:t>There is </a:t>
            </a:r>
            <a:r>
              <a:rPr lang="en-US" sz="2800">
                <a:solidFill>
                  <a:srgbClr val="FF5050"/>
                </a:solidFill>
                <a:latin typeface="Cambria"/>
                <a:ea typeface="Cambria"/>
                <a:cs typeface="Cambria"/>
                <a:sym typeface="Cambria"/>
              </a:rPr>
              <a:t>precisely one C</a:t>
            </a:r>
            <a:r>
              <a:rPr baseline="-25000" lang="en-US" sz="2775">
                <a:solidFill>
                  <a:srgbClr val="FF5050"/>
                </a:solidFill>
                <a:latin typeface="Cambria"/>
                <a:ea typeface="Cambria"/>
                <a:cs typeface="Cambria"/>
                <a:sym typeface="Cambria"/>
              </a:rPr>
              <a:t>b</a:t>
            </a:r>
            <a:r>
              <a:rPr lang="en-US" sz="2800">
                <a:solidFill>
                  <a:srgbClr val="FF5050"/>
                </a:solidFill>
                <a:latin typeface="Cambria"/>
                <a:ea typeface="Cambria"/>
                <a:cs typeface="Cambria"/>
                <a:sym typeface="Cambria"/>
              </a:rPr>
              <a:t>.</a:t>
            </a:r>
            <a:endParaRPr sz="2800">
              <a:latin typeface="Cambria"/>
              <a:ea typeface="Cambria"/>
              <a:cs typeface="Cambria"/>
              <a:sym typeface="Cambria"/>
            </a:endParaRPr>
          </a:p>
          <a:p>
            <a:pPr indent="-228600" lvl="0" marL="266700" marR="0" rtl="0" algn="l">
              <a:lnSpc>
                <a:spcPct val="100000"/>
              </a:lnSpc>
              <a:spcBef>
                <a:spcPts val="2680"/>
              </a:spcBef>
              <a:spcAft>
                <a:spcPts val="0"/>
              </a:spcAft>
              <a:buClr>
                <a:srgbClr val="006FC0"/>
              </a:buClr>
              <a:buSzPts val="2800"/>
              <a:buFont typeface="Arial"/>
              <a:buChar char="•"/>
            </a:pPr>
            <a:r>
              <a:rPr lang="en-US" sz="2800">
                <a:solidFill>
                  <a:srgbClr val="006FC0"/>
                </a:solidFill>
                <a:latin typeface="Cambria"/>
                <a:ea typeface="Cambria"/>
                <a:cs typeface="Cambria"/>
                <a:sym typeface="Cambria"/>
              </a:rPr>
              <a:t>Every element of C</a:t>
            </a:r>
            <a:r>
              <a:rPr baseline="-25000" lang="en-US" sz="2775">
                <a:solidFill>
                  <a:srgbClr val="006FC0"/>
                </a:solidFill>
                <a:latin typeface="Cambria"/>
                <a:ea typeface="Cambria"/>
                <a:cs typeface="Cambria"/>
                <a:sym typeface="Cambria"/>
              </a:rPr>
              <a:t>f</a:t>
            </a:r>
            <a:r>
              <a:rPr lang="en-US" sz="2800">
                <a:solidFill>
                  <a:srgbClr val="006FC0"/>
                </a:solidFill>
                <a:latin typeface="Cambria"/>
                <a:ea typeface="Cambria"/>
                <a:cs typeface="Cambria"/>
                <a:sym typeface="Cambria"/>
              </a:rPr>
              <a:t>(U</a:t>
            </a:r>
            <a:r>
              <a:rPr baseline="-25000" lang="en-US" sz="2775">
                <a:solidFill>
                  <a:srgbClr val="006FC0"/>
                </a:solidFill>
                <a:latin typeface="Cambria"/>
                <a:ea typeface="Cambria"/>
                <a:cs typeface="Cambria"/>
                <a:sym typeface="Cambria"/>
              </a:rPr>
              <a:t>n</a:t>
            </a:r>
            <a:r>
              <a:rPr lang="en-US" sz="2800">
                <a:solidFill>
                  <a:srgbClr val="006FC0"/>
                </a:solidFill>
                <a:latin typeface="Cambria"/>
                <a:ea typeface="Cambria"/>
                <a:cs typeface="Cambria"/>
                <a:sym typeface="Cambria"/>
              </a:rPr>
              <a:t>) must be realized in U</a:t>
            </a:r>
            <a:r>
              <a:rPr baseline="-25000" lang="en-US" sz="2775">
                <a:solidFill>
                  <a:srgbClr val="006FC0"/>
                </a:solidFill>
                <a:latin typeface="Cambria"/>
                <a:ea typeface="Cambria"/>
                <a:cs typeface="Cambria"/>
                <a:sym typeface="Cambria"/>
              </a:rPr>
              <a:t>n</a:t>
            </a:r>
            <a:r>
              <a:rPr lang="en-US" sz="2800">
                <a:latin typeface="Cambria"/>
                <a:ea typeface="Cambria"/>
                <a:cs typeface="Cambria"/>
                <a:sym typeface="Cambria"/>
              </a:rPr>
              <a:t>.</a:t>
            </a:r>
            <a:endParaRPr sz="2800">
              <a:latin typeface="Cambria"/>
              <a:ea typeface="Cambria"/>
              <a:cs typeface="Cambria"/>
              <a:sym typeface="Cambria"/>
            </a:endParaRPr>
          </a:p>
          <a:p>
            <a:pPr indent="-228600" lvl="0" marL="266700" marR="30480" rtl="0" algn="l">
              <a:lnSpc>
                <a:spcPct val="150000"/>
              </a:lnSpc>
              <a:spcBef>
                <a:spcPts val="1005"/>
              </a:spcBef>
              <a:spcAft>
                <a:spcPts val="0"/>
              </a:spcAft>
              <a:buClr>
                <a:srgbClr val="FF5050"/>
              </a:buClr>
              <a:buSzPts val="2800"/>
              <a:buFont typeface="Arial"/>
              <a:buChar char="•"/>
            </a:pPr>
            <a:r>
              <a:rPr lang="en-US" sz="2800">
                <a:solidFill>
                  <a:srgbClr val="FF5050"/>
                </a:solidFill>
                <a:latin typeface="Cambria"/>
                <a:ea typeface="Cambria"/>
                <a:cs typeface="Cambria"/>
                <a:sym typeface="Cambria"/>
              </a:rPr>
              <a:t>C</a:t>
            </a:r>
            <a:r>
              <a:rPr baseline="-25000" lang="en-US" sz="2775">
                <a:solidFill>
                  <a:srgbClr val="FF5050"/>
                </a:solidFill>
                <a:latin typeface="Cambria"/>
                <a:ea typeface="Cambria"/>
                <a:cs typeface="Cambria"/>
                <a:sym typeface="Cambria"/>
              </a:rPr>
              <a:t>b</a:t>
            </a:r>
            <a:r>
              <a:rPr lang="en-US" sz="2800">
                <a:solidFill>
                  <a:srgbClr val="FF5050"/>
                </a:solidFill>
                <a:latin typeface="Cambria"/>
                <a:ea typeface="Cambria"/>
                <a:cs typeface="Cambria"/>
                <a:sym typeface="Cambria"/>
              </a:rPr>
              <a:t>(U</a:t>
            </a:r>
            <a:r>
              <a:rPr baseline="-25000" lang="en-US" sz="2775">
                <a:solidFill>
                  <a:srgbClr val="FF5050"/>
                </a:solidFill>
                <a:latin typeface="Cambria"/>
                <a:ea typeface="Cambria"/>
                <a:cs typeface="Cambria"/>
                <a:sym typeface="Cambria"/>
              </a:rPr>
              <a:t>n</a:t>
            </a:r>
            <a:r>
              <a:rPr lang="en-US" sz="2800">
                <a:solidFill>
                  <a:srgbClr val="FF5050"/>
                </a:solidFill>
                <a:latin typeface="Cambria"/>
                <a:ea typeface="Cambria"/>
                <a:cs typeface="Cambria"/>
                <a:sym typeface="Cambria"/>
              </a:rPr>
              <a:t>)	is	the	highest-ranked	element	of	C</a:t>
            </a:r>
            <a:r>
              <a:rPr baseline="-25000" lang="en-US" sz="2775">
                <a:solidFill>
                  <a:srgbClr val="FF5050"/>
                </a:solidFill>
                <a:latin typeface="Cambria"/>
                <a:ea typeface="Cambria"/>
                <a:cs typeface="Cambria"/>
                <a:sym typeface="Cambria"/>
              </a:rPr>
              <a:t>f</a:t>
            </a:r>
            <a:r>
              <a:rPr lang="en-US" sz="2800">
                <a:solidFill>
                  <a:srgbClr val="FF5050"/>
                </a:solidFill>
                <a:latin typeface="Cambria"/>
                <a:ea typeface="Cambria"/>
                <a:cs typeface="Cambria"/>
                <a:sym typeface="Cambria"/>
              </a:rPr>
              <a:t>(U</a:t>
            </a:r>
            <a:r>
              <a:rPr baseline="-25000" lang="en-US" sz="2775">
                <a:solidFill>
                  <a:srgbClr val="FF5050"/>
                </a:solidFill>
                <a:latin typeface="Cambria"/>
                <a:ea typeface="Cambria"/>
                <a:cs typeface="Cambria"/>
                <a:sym typeface="Cambria"/>
              </a:rPr>
              <a:t>n-1</a:t>
            </a:r>
            <a:r>
              <a:rPr lang="en-US" sz="2800">
                <a:solidFill>
                  <a:srgbClr val="FF5050"/>
                </a:solidFill>
                <a:latin typeface="Cambria"/>
                <a:ea typeface="Cambria"/>
                <a:cs typeface="Cambria"/>
                <a:sym typeface="Cambria"/>
              </a:rPr>
              <a:t>)	</a:t>
            </a:r>
            <a:r>
              <a:rPr lang="en-US" sz="2800">
                <a:latin typeface="Cambria"/>
                <a:ea typeface="Cambria"/>
                <a:cs typeface="Cambria"/>
                <a:sym typeface="Cambria"/>
              </a:rPr>
              <a:t>that	is	realized	in  U</a:t>
            </a:r>
            <a:r>
              <a:rPr baseline="-25000" lang="en-US" sz="2775">
                <a:latin typeface="Cambria"/>
                <a:ea typeface="Cambria"/>
                <a:cs typeface="Cambria"/>
                <a:sym typeface="Cambria"/>
              </a:rPr>
              <a:t>n</a:t>
            </a:r>
            <a:r>
              <a:rPr lang="en-US" sz="2800">
                <a:latin typeface="Cambria"/>
                <a:ea typeface="Cambria"/>
                <a:cs typeface="Cambria"/>
                <a:sym typeface="Cambria"/>
              </a:rPr>
              <a:t>.</a:t>
            </a:r>
            <a:endParaRPr sz="2800">
              <a:latin typeface="Cambria"/>
              <a:ea typeface="Cambria"/>
              <a:cs typeface="Cambria"/>
              <a:sym typeface="Cambri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86"/>
          <p:cNvSpPr txBox="1"/>
          <p:nvPr>
            <p:ph type="title"/>
          </p:nvPr>
        </p:nvSpPr>
        <p:spPr>
          <a:xfrm>
            <a:off x="2064917" y="828300"/>
            <a:ext cx="98769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Type of Transitions</a:t>
            </a:r>
            <a:endParaRPr/>
          </a:p>
        </p:txBody>
      </p:sp>
      <p:graphicFrame>
        <p:nvGraphicFramePr>
          <p:cNvPr id="449" name="Google Shape;449;p86"/>
          <p:cNvGraphicFramePr/>
          <p:nvPr/>
        </p:nvGraphicFramePr>
        <p:xfrm>
          <a:off x="1966912" y="1776920"/>
          <a:ext cx="3000000" cy="3000000"/>
        </p:xfrm>
        <a:graphic>
          <a:graphicData uri="http://schemas.openxmlformats.org/drawingml/2006/table">
            <a:tbl>
              <a:tblPr bandRow="1" firstRow="1">
                <a:noFill/>
                <a:tableStyleId>{ABC005FF-2629-4804-8651-31E566D96194}</a:tableStyleId>
              </a:tblPr>
              <a:tblGrid>
                <a:gridCol w="2743200"/>
                <a:gridCol w="2743200"/>
                <a:gridCol w="2743200"/>
              </a:tblGrid>
              <a:tr h="860425">
                <a:tc>
                  <a:txBody>
                    <a:bodyPr/>
                    <a:lstStyle/>
                    <a:p>
                      <a:pPr indent="0" lvl="0" marL="91440" marR="537210" rtl="0" algn="l">
                        <a:lnSpc>
                          <a:spcPct val="100000"/>
                        </a:lnSpc>
                        <a:spcBef>
                          <a:spcPts val="0"/>
                        </a:spcBef>
                        <a:spcAft>
                          <a:spcPts val="0"/>
                        </a:spcAft>
                        <a:buNone/>
                      </a:pPr>
                      <a:r>
                        <a:rPr lang="en-US" sz="2200" u="none" cap="none" strike="noStrike">
                          <a:latin typeface="Verdana"/>
                          <a:ea typeface="Verdana"/>
                          <a:cs typeface="Verdana"/>
                          <a:sym typeface="Verdana"/>
                        </a:rPr>
                        <a:t>Transition Type  from U</a:t>
                      </a:r>
                      <a:r>
                        <a:rPr baseline="-25000" lang="en-US" sz="2175" u="none" cap="none" strike="noStrike">
                          <a:latin typeface="Verdana"/>
                          <a:ea typeface="Verdana"/>
                          <a:cs typeface="Verdana"/>
                          <a:sym typeface="Verdana"/>
                        </a:rPr>
                        <a:t>n-1 </a:t>
                      </a:r>
                      <a:r>
                        <a:rPr lang="en-US" sz="2200" u="none" cap="none" strike="noStrike">
                          <a:latin typeface="Verdana"/>
                          <a:ea typeface="Verdana"/>
                          <a:cs typeface="Verdana"/>
                          <a:sym typeface="Verdana"/>
                        </a:rPr>
                        <a:t>to U</a:t>
                      </a:r>
                      <a:r>
                        <a:rPr baseline="-25000" lang="en-US" sz="2175" u="none" cap="none" strike="noStrike">
                          <a:latin typeface="Verdana"/>
                          <a:ea typeface="Verdana"/>
                          <a:cs typeface="Verdana"/>
                          <a:sym typeface="Verdana"/>
                        </a:rPr>
                        <a:t>n</a:t>
                      </a:r>
                      <a:endParaRPr baseline="-25000" sz="2175" u="none" cap="none" strike="noStrike">
                        <a:latin typeface="Verdana"/>
                        <a:ea typeface="Verdana"/>
                        <a:cs typeface="Verdana"/>
                        <a:sym typeface="Verdana"/>
                      </a:endParaRPr>
                    </a:p>
                  </a:txBody>
                  <a:tcPr marT="438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2200" u="none" cap="none" strike="noStrike">
                          <a:latin typeface="Verdana"/>
                          <a:ea typeface="Verdana"/>
                          <a:cs typeface="Verdana"/>
                          <a:sym typeface="Verdana"/>
                        </a:rPr>
                        <a:t>C</a:t>
                      </a:r>
                      <a:r>
                        <a:rPr baseline="-25000" lang="en-US" sz="2175" u="none" cap="none" strike="noStrike">
                          <a:latin typeface="Verdana"/>
                          <a:ea typeface="Verdana"/>
                          <a:cs typeface="Verdana"/>
                          <a:sym typeface="Verdana"/>
                        </a:rPr>
                        <a:t>b</a:t>
                      </a:r>
                      <a:r>
                        <a:rPr lang="en-US" sz="2200" u="none" cap="none" strike="noStrike">
                          <a:latin typeface="Verdana"/>
                          <a:ea typeface="Verdana"/>
                          <a:cs typeface="Verdana"/>
                          <a:sym typeface="Verdana"/>
                        </a:rPr>
                        <a:t>(U</a:t>
                      </a:r>
                      <a:r>
                        <a:rPr baseline="-25000" lang="en-US" sz="2175" u="none" cap="none" strike="noStrike">
                          <a:latin typeface="Verdana"/>
                          <a:ea typeface="Verdana"/>
                          <a:cs typeface="Verdana"/>
                          <a:sym typeface="Verdana"/>
                        </a:rPr>
                        <a:t>n</a:t>
                      </a:r>
                      <a:r>
                        <a:rPr lang="en-US" sz="2200" u="none" cap="none" strike="noStrike">
                          <a:latin typeface="Verdana"/>
                          <a:ea typeface="Verdana"/>
                          <a:cs typeface="Verdana"/>
                          <a:sym typeface="Verdana"/>
                        </a:rPr>
                        <a:t>) = C</a:t>
                      </a:r>
                      <a:r>
                        <a:rPr baseline="-25000" lang="en-US" sz="2175" u="none" cap="none" strike="noStrike">
                          <a:latin typeface="Verdana"/>
                          <a:ea typeface="Verdana"/>
                          <a:cs typeface="Verdana"/>
                          <a:sym typeface="Verdana"/>
                        </a:rPr>
                        <a:t>b</a:t>
                      </a:r>
                      <a:r>
                        <a:rPr lang="en-US" sz="2200" u="none" cap="none" strike="noStrike">
                          <a:latin typeface="Verdana"/>
                          <a:ea typeface="Verdana"/>
                          <a:cs typeface="Verdana"/>
                          <a:sym typeface="Verdana"/>
                        </a:rPr>
                        <a:t>(U</a:t>
                      </a:r>
                      <a:r>
                        <a:rPr baseline="-25000" lang="en-US" sz="2175" u="none" cap="none" strike="noStrike">
                          <a:latin typeface="Verdana"/>
                          <a:ea typeface="Verdana"/>
                          <a:cs typeface="Verdana"/>
                          <a:sym typeface="Verdana"/>
                        </a:rPr>
                        <a:t>n-1</a:t>
                      </a:r>
                      <a:r>
                        <a:rPr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3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2200" u="none" cap="none" strike="noStrike">
                          <a:latin typeface="Verdana"/>
                          <a:ea typeface="Verdana"/>
                          <a:cs typeface="Verdana"/>
                          <a:sym typeface="Verdana"/>
                        </a:rPr>
                        <a:t>C</a:t>
                      </a:r>
                      <a:r>
                        <a:rPr baseline="-25000" lang="en-US" sz="2175" u="none" cap="none" strike="noStrike">
                          <a:latin typeface="Verdana"/>
                          <a:ea typeface="Verdana"/>
                          <a:cs typeface="Verdana"/>
                          <a:sym typeface="Verdana"/>
                        </a:rPr>
                        <a:t>b</a:t>
                      </a:r>
                      <a:r>
                        <a:rPr lang="en-US" sz="2200" u="none" cap="none" strike="noStrike">
                          <a:latin typeface="Verdana"/>
                          <a:ea typeface="Verdana"/>
                          <a:cs typeface="Verdana"/>
                          <a:sym typeface="Verdana"/>
                        </a:rPr>
                        <a:t>(U</a:t>
                      </a:r>
                      <a:r>
                        <a:rPr baseline="-25000" lang="en-US" sz="2175" u="none" cap="none" strike="noStrike">
                          <a:latin typeface="Verdana"/>
                          <a:ea typeface="Verdana"/>
                          <a:cs typeface="Verdana"/>
                          <a:sym typeface="Verdana"/>
                        </a:rPr>
                        <a:t>n</a:t>
                      </a:r>
                      <a:r>
                        <a:rPr lang="en-US" sz="2200" u="none" cap="none" strike="noStrike">
                          <a:latin typeface="Verdana"/>
                          <a:ea typeface="Verdana"/>
                          <a:cs typeface="Verdana"/>
                          <a:sym typeface="Verdana"/>
                        </a:rPr>
                        <a:t>) = C</a:t>
                      </a:r>
                      <a:r>
                        <a:rPr baseline="-25000" lang="en-US" sz="2175" u="none" cap="none" strike="noStrike">
                          <a:latin typeface="Verdana"/>
                          <a:ea typeface="Verdana"/>
                          <a:cs typeface="Verdana"/>
                          <a:sym typeface="Verdana"/>
                        </a:rPr>
                        <a:t>p</a:t>
                      </a:r>
                      <a:r>
                        <a:rPr lang="en-US" sz="2200" u="none" cap="none" strike="noStrike">
                          <a:latin typeface="Verdana"/>
                          <a:ea typeface="Verdana"/>
                          <a:cs typeface="Verdana"/>
                          <a:sym typeface="Verdana"/>
                        </a:rPr>
                        <a:t>(U</a:t>
                      </a:r>
                      <a:r>
                        <a:rPr baseline="-25000" lang="en-US" sz="2175" u="none" cap="none" strike="noStrike">
                          <a:latin typeface="Verdana"/>
                          <a:ea typeface="Verdana"/>
                          <a:cs typeface="Verdana"/>
                          <a:sym typeface="Verdana"/>
                        </a:rPr>
                        <a:t>n</a:t>
                      </a:r>
                      <a:r>
                        <a:rPr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3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60425">
                <a:tc>
                  <a:txBody>
                    <a:bodyPr/>
                    <a:lstStyle/>
                    <a:p>
                      <a:pPr indent="0" lvl="0" marL="91440" marR="0" rtl="0" algn="l">
                        <a:lnSpc>
                          <a:spcPct val="100000"/>
                        </a:lnSpc>
                        <a:spcBef>
                          <a:spcPts val="0"/>
                        </a:spcBef>
                        <a:spcAft>
                          <a:spcPts val="0"/>
                        </a:spcAft>
                        <a:buNone/>
                      </a:pPr>
                      <a:r>
                        <a:rPr lang="en-US" sz="2200" u="none" cap="none" strike="noStrike">
                          <a:latin typeface="Verdana"/>
                          <a:ea typeface="Verdana"/>
                          <a:cs typeface="Verdana"/>
                          <a:sym typeface="Verdana"/>
                        </a:rPr>
                        <a:t>Center</a:t>
                      </a:r>
                      <a:endParaRPr sz="2200" u="none" cap="none" strike="noStrike">
                        <a:latin typeface="Verdana"/>
                        <a:ea typeface="Verdana"/>
                        <a:cs typeface="Verdana"/>
                        <a:sym typeface="Verdana"/>
                      </a:endParaRPr>
                    </a:p>
                    <a:p>
                      <a:pPr indent="0" lvl="0" marL="91440" marR="0" rtl="0" algn="l">
                        <a:lnSpc>
                          <a:spcPct val="100000"/>
                        </a:lnSpc>
                        <a:spcBef>
                          <a:spcPts val="5"/>
                        </a:spcBef>
                        <a:spcAft>
                          <a:spcPts val="0"/>
                        </a:spcAft>
                        <a:buNone/>
                      </a:pPr>
                      <a:r>
                        <a:rPr lang="en-US" sz="2200" u="none" cap="none" strike="noStrike">
                          <a:latin typeface="Verdana"/>
                          <a:ea typeface="Verdana"/>
                          <a:cs typeface="Verdana"/>
                          <a:sym typeface="Verdana"/>
                        </a:rPr>
                        <a:t>Continuation</a:t>
                      </a:r>
                      <a:endParaRPr sz="2200" u="none" cap="none" strike="noStrike">
                        <a:latin typeface="Verdana"/>
                        <a:ea typeface="Verdana"/>
                        <a:cs typeface="Verdana"/>
                        <a:sym typeface="Verdana"/>
                      </a:endParaRPr>
                    </a:p>
                  </a:txBody>
                  <a:tcPr marT="438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b="1"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3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b="1"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3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60425">
                <a:tc>
                  <a:txBody>
                    <a:bodyPr/>
                    <a:lstStyle/>
                    <a:p>
                      <a:pPr indent="0" lvl="0" marL="91440" marR="0" rtl="0" algn="l">
                        <a:lnSpc>
                          <a:spcPct val="100000"/>
                        </a:lnSpc>
                        <a:spcBef>
                          <a:spcPts val="0"/>
                        </a:spcBef>
                        <a:spcAft>
                          <a:spcPts val="0"/>
                        </a:spcAft>
                        <a:buNone/>
                      </a:pPr>
                      <a:r>
                        <a:rPr lang="en-US" sz="2200" u="none" cap="none" strike="noStrike">
                          <a:latin typeface="Verdana"/>
                          <a:ea typeface="Verdana"/>
                          <a:cs typeface="Verdana"/>
                          <a:sym typeface="Verdana"/>
                        </a:rPr>
                        <a:t>Center Retaining</a:t>
                      </a:r>
                      <a:endParaRPr sz="2200" u="none" cap="none" strike="noStrike">
                        <a:latin typeface="Verdana"/>
                        <a:ea typeface="Verdana"/>
                        <a:cs typeface="Verdana"/>
                        <a:sym typeface="Verdana"/>
                      </a:endParaRPr>
                    </a:p>
                  </a:txBody>
                  <a:tcPr marT="444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 marR="0" rtl="0" algn="ctr">
                        <a:lnSpc>
                          <a:spcPct val="100000"/>
                        </a:lnSpc>
                        <a:spcBef>
                          <a:spcPts val="0"/>
                        </a:spcBef>
                        <a:spcAft>
                          <a:spcPts val="0"/>
                        </a:spcAft>
                        <a:buNone/>
                      </a:pPr>
                      <a:r>
                        <a:rPr b="1"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44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445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60425">
                <a:tc>
                  <a:txBody>
                    <a:bodyPr/>
                    <a:lstStyle/>
                    <a:p>
                      <a:pPr indent="0" lvl="0" marL="91440" marR="0" rtl="0" algn="l">
                        <a:lnSpc>
                          <a:spcPct val="100000"/>
                        </a:lnSpc>
                        <a:spcBef>
                          <a:spcPts val="0"/>
                        </a:spcBef>
                        <a:spcAft>
                          <a:spcPts val="0"/>
                        </a:spcAft>
                        <a:buNone/>
                      </a:pPr>
                      <a:r>
                        <a:rPr lang="en-US" sz="2200" u="none" cap="none" strike="noStrike">
                          <a:latin typeface="Verdana"/>
                          <a:ea typeface="Verdana"/>
                          <a:cs typeface="Verdana"/>
                          <a:sym typeface="Verdana"/>
                        </a:rPr>
                        <a:t>Center Shifting-1</a:t>
                      </a:r>
                      <a:endParaRPr sz="2200" u="none" cap="none" strike="noStrike">
                        <a:latin typeface="Verdana"/>
                        <a:ea typeface="Verdana"/>
                        <a:cs typeface="Verdana"/>
                        <a:sym typeface="Verdana"/>
                      </a:endParaRPr>
                    </a:p>
                  </a:txBody>
                  <a:tcPr marT="444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44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b="1"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445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60400">
                <a:tc>
                  <a:txBody>
                    <a:bodyPr/>
                    <a:lstStyle/>
                    <a:p>
                      <a:pPr indent="0" lvl="0" marL="91440" marR="0" rtl="0" algn="l">
                        <a:lnSpc>
                          <a:spcPct val="100000"/>
                        </a:lnSpc>
                        <a:spcBef>
                          <a:spcPts val="0"/>
                        </a:spcBef>
                        <a:spcAft>
                          <a:spcPts val="0"/>
                        </a:spcAft>
                        <a:buNone/>
                      </a:pPr>
                      <a:r>
                        <a:rPr lang="en-US" sz="2200" u="none" cap="none" strike="noStrike">
                          <a:latin typeface="Verdana"/>
                          <a:ea typeface="Verdana"/>
                          <a:cs typeface="Verdana"/>
                          <a:sym typeface="Verdana"/>
                        </a:rPr>
                        <a:t>Center Shifting</a:t>
                      </a:r>
                      <a:endParaRPr sz="2200" u="none" cap="none" strike="noStrike">
                        <a:latin typeface="Verdana"/>
                        <a:ea typeface="Verdana"/>
                        <a:cs typeface="Verdana"/>
                        <a:sym typeface="Verdana"/>
                      </a:endParaRPr>
                    </a:p>
                  </a:txBody>
                  <a:tcPr marT="444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44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445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87"/>
          <p:cNvSpPr txBox="1"/>
          <p:nvPr>
            <p:ph type="title"/>
          </p:nvPr>
        </p:nvSpPr>
        <p:spPr>
          <a:xfrm>
            <a:off x="2019709" y="729400"/>
            <a:ext cx="45426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Example</a:t>
            </a:r>
            <a:endParaRPr/>
          </a:p>
        </p:txBody>
      </p:sp>
      <p:sp>
        <p:nvSpPr>
          <p:cNvPr id="455" name="Google Shape;455;p87"/>
          <p:cNvSpPr txBox="1"/>
          <p:nvPr/>
        </p:nvSpPr>
        <p:spPr>
          <a:xfrm>
            <a:off x="739140" y="1814322"/>
            <a:ext cx="4869180" cy="3518535"/>
          </a:xfrm>
          <a:prstGeom prst="rect">
            <a:avLst/>
          </a:prstGeom>
          <a:noFill/>
          <a:ln>
            <a:noFill/>
          </a:ln>
        </p:spPr>
        <p:txBody>
          <a:bodyPr anchorCtr="0" anchor="t" bIns="0" lIns="0" spcFirstLastPara="1" rIns="0" wrap="square" tIns="12050">
            <a:spAutoFit/>
          </a:bodyPr>
          <a:lstStyle/>
          <a:p>
            <a:pPr indent="-228600" lvl="0" marL="304800" marR="0" rtl="0" algn="l">
              <a:lnSpc>
                <a:spcPct val="100000"/>
              </a:lnSpc>
              <a:spcBef>
                <a:spcPts val="0"/>
              </a:spcBef>
              <a:spcAft>
                <a:spcPts val="0"/>
              </a:spcAft>
              <a:buClr>
                <a:srgbClr val="006FC0"/>
              </a:buClr>
              <a:buSzPts val="2800"/>
              <a:buFont typeface="Arial"/>
              <a:buChar char="•"/>
            </a:pPr>
            <a:r>
              <a:rPr lang="en-US" sz="2800">
                <a:solidFill>
                  <a:srgbClr val="006FC0"/>
                </a:solidFill>
                <a:latin typeface="Cambria"/>
                <a:ea typeface="Cambria"/>
                <a:cs typeface="Cambria"/>
                <a:sym typeface="Cambria"/>
              </a:rPr>
              <a:t>U</a:t>
            </a:r>
            <a:r>
              <a:rPr baseline="-25000" lang="en-US" sz="2775">
                <a:solidFill>
                  <a:srgbClr val="006FC0"/>
                </a:solidFill>
                <a:latin typeface="Cambria"/>
                <a:ea typeface="Cambria"/>
                <a:cs typeface="Cambria"/>
                <a:sym typeface="Cambria"/>
              </a:rPr>
              <a:t>1</a:t>
            </a:r>
            <a:r>
              <a:rPr lang="en-US" sz="2800">
                <a:solidFill>
                  <a:srgbClr val="006FC0"/>
                </a:solidFill>
                <a:latin typeface="Cambria"/>
                <a:ea typeface="Cambria"/>
                <a:cs typeface="Cambria"/>
                <a:sym typeface="Cambria"/>
              </a:rPr>
              <a:t>. John drives a Ferrari.</a:t>
            </a:r>
            <a:endParaRPr sz="2800">
              <a:latin typeface="Cambria"/>
              <a:ea typeface="Cambria"/>
              <a:cs typeface="Cambria"/>
              <a:sym typeface="Cambria"/>
            </a:endParaRPr>
          </a:p>
          <a:p>
            <a:pPr indent="0" lvl="0" marL="0" marR="0" rtl="0" algn="l">
              <a:lnSpc>
                <a:spcPct val="100000"/>
              </a:lnSpc>
              <a:spcBef>
                <a:spcPts val="5"/>
              </a:spcBef>
              <a:spcAft>
                <a:spcPts val="0"/>
              </a:spcAft>
              <a:buClr>
                <a:srgbClr val="006FC0"/>
              </a:buClr>
              <a:buSzPts val="4000"/>
              <a:buFont typeface="Arial"/>
              <a:buNone/>
            </a:pPr>
            <a:r>
              <a:t/>
            </a:r>
            <a:endParaRPr sz="4000">
              <a:latin typeface="Cambria"/>
              <a:ea typeface="Cambria"/>
              <a:cs typeface="Cambria"/>
              <a:sym typeface="Cambria"/>
            </a:endParaRPr>
          </a:p>
          <a:p>
            <a:pPr indent="-228600" lvl="0" marL="304800" marR="0" rtl="0" algn="l">
              <a:lnSpc>
                <a:spcPct val="100000"/>
              </a:lnSpc>
              <a:spcBef>
                <a:spcPts val="0"/>
              </a:spcBef>
              <a:spcAft>
                <a:spcPts val="0"/>
              </a:spcAft>
              <a:buClr>
                <a:srgbClr val="006FC0"/>
              </a:buClr>
              <a:buSzPts val="2800"/>
              <a:buFont typeface="Arial"/>
              <a:buChar char="•"/>
            </a:pPr>
            <a:r>
              <a:rPr lang="en-US" sz="2800">
                <a:solidFill>
                  <a:srgbClr val="006FC0"/>
                </a:solidFill>
                <a:latin typeface="Cambria"/>
                <a:ea typeface="Cambria"/>
                <a:cs typeface="Cambria"/>
                <a:sym typeface="Cambria"/>
              </a:rPr>
              <a:t>U</a:t>
            </a:r>
            <a:r>
              <a:rPr baseline="-25000" lang="en-US" sz="2775">
                <a:solidFill>
                  <a:srgbClr val="006FC0"/>
                </a:solidFill>
                <a:latin typeface="Cambria"/>
                <a:ea typeface="Cambria"/>
                <a:cs typeface="Cambria"/>
                <a:sym typeface="Cambria"/>
              </a:rPr>
              <a:t>2</a:t>
            </a:r>
            <a:r>
              <a:rPr lang="en-US" sz="2800">
                <a:solidFill>
                  <a:srgbClr val="006FC0"/>
                </a:solidFill>
                <a:latin typeface="Cambria"/>
                <a:ea typeface="Cambria"/>
                <a:cs typeface="Cambria"/>
                <a:sym typeface="Cambria"/>
              </a:rPr>
              <a:t>. He drives too fast.</a:t>
            </a:r>
            <a:endParaRPr sz="2800">
              <a:latin typeface="Cambria"/>
              <a:ea typeface="Cambria"/>
              <a:cs typeface="Cambria"/>
              <a:sym typeface="Cambria"/>
            </a:endParaRPr>
          </a:p>
          <a:p>
            <a:pPr indent="0" lvl="0" marL="0" marR="0" rtl="0" algn="l">
              <a:lnSpc>
                <a:spcPct val="100000"/>
              </a:lnSpc>
              <a:spcBef>
                <a:spcPts val="45"/>
              </a:spcBef>
              <a:spcAft>
                <a:spcPts val="0"/>
              </a:spcAft>
              <a:buClr>
                <a:srgbClr val="006FC0"/>
              </a:buClr>
              <a:buSzPts val="3950"/>
              <a:buFont typeface="Arial"/>
              <a:buNone/>
            </a:pPr>
            <a:r>
              <a:t/>
            </a:r>
            <a:endParaRPr sz="3950">
              <a:latin typeface="Cambria"/>
              <a:ea typeface="Cambria"/>
              <a:cs typeface="Cambria"/>
              <a:sym typeface="Cambria"/>
            </a:endParaRPr>
          </a:p>
          <a:p>
            <a:pPr indent="-228600" lvl="0" marL="304800" marR="0" rtl="0" algn="l">
              <a:lnSpc>
                <a:spcPct val="100000"/>
              </a:lnSpc>
              <a:spcBef>
                <a:spcPts val="5"/>
              </a:spcBef>
              <a:spcAft>
                <a:spcPts val="0"/>
              </a:spcAft>
              <a:buClr>
                <a:srgbClr val="006FC0"/>
              </a:buClr>
              <a:buSzPts val="2800"/>
              <a:buFont typeface="Arial"/>
              <a:buChar char="•"/>
            </a:pPr>
            <a:r>
              <a:rPr lang="en-US" sz="2800">
                <a:solidFill>
                  <a:srgbClr val="006FC0"/>
                </a:solidFill>
                <a:latin typeface="Cambria"/>
                <a:ea typeface="Cambria"/>
                <a:cs typeface="Cambria"/>
                <a:sym typeface="Cambria"/>
              </a:rPr>
              <a:t>U</a:t>
            </a:r>
            <a:r>
              <a:rPr baseline="-25000" lang="en-US" sz="2775">
                <a:solidFill>
                  <a:srgbClr val="006FC0"/>
                </a:solidFill>
                <a:latin typeface="Cambria"/>
                <a:ea typeface="Cambria"/>
                <a:cs typeface="Cambria"/>
                <a:sym typeface="Cambria"/>
              </a:rPr>
              <a:t>3</a:t>
            </a:r>
            <a:r>
              <a:rPr lang="en-US" sz="2800">
                <a:solidFill>
                  <a:srgbClr val="006FC0"/>
                </a:solidFill>
                <a:latin typeface="Cambria"/>
                <a:ea typeface="Cambria"/>
                <a:cs typeface="Cambria"/>
                <a:sym typeface="Cambria"/>
              </a:rPr>
              <a:t>. Mike races him often.</a:t>
            </a:r>
            <a:endParaRPr sz="2800">
              <a:latin typeface="Cambria"/>
              <a:ea typeface="Cambria"/>
              <a:cs typeface="Cambria"/>
              <a:sym typeface="Cambria"/>
            </a:endParaRPr>
          </a:p>
          <a:p>
            <a:pPr indent="0" lvl="0" marL="0" marR="0" rtl="0" algn="l">
              <a:lnSpc>
                <a:spcPct val="100000"/>
              </a:lnSpc>
              <a:spcBef>
                <a:spcPts val="0"/>
              </a:spcBef>
              <a:spcAft>
                <a:spcPts val="0"/>
              </a:spcAft>
              <a:buClr>
                <a:srgbClr val="006FC0"/>
              </a:buClr>
              <a:buSzPts val="4000"/>
              <a:buFont typeface="Arial"/>
              <a:buNone/>
            </a:pPr>
            <a:r>
              <a:t/>
            </a:r>
            <a:endParaRPr sz="4000">
              <a:latin typeface="Cambria"/>
              <a:ea typeface="Cambria"/>
              <a:cs typeface="Cambria"/>
              <a:sym typeface="Cambria"/>
            </a:endParaRPr>
          </a:p>
          <a:p>
            <a:pPr indent="-228600" lvl="0" marL="304800" marR="0" rtl="0" algn="l">
              <a:lnSpc>
                <a:spcPct val="100000"/>
              </a:lnSpc>
              <a:spcBef>
                <a:spcPts val="5"/>
              </a:spcBef>
              <a:spcAft>
                <a:spcPts val="0"/>
              </a:spcAft>
              <a:buClr>
                <a:srgbClr val="006FC0"/>
              </a:buClr>
              <a:buSzPts val="2800"/>
              <a:buFont typeface="Arial"/>
              <a:buChar char="•"/>
            </a:pPr>
            <a:r>
              <a:rPr lang="en-US" sz="2800">
                <a:solidFill>
                  <a:srgbClr val="006FC0"/>
                </a:solidFill>
                <a:latin typeface="Cambria"/>
                <a:ea typeface="Cambria"/>
                <a:cs typeface="Cambria"/>
                <a:sym typeface="Cambria"/>
              </a:rPr>
              <a:t>U</a:t>
            </a:r>
            <a:r>
              <a:rPr baseline="-25000" lang="en-US" sz="2775">
                <a:solidFill>
                  <a:srgbClr val="006FC0"/>
                </a:solidFill>
                <a:latin typeface="Cambria"/>
                <a:ea typeface="Cambria"/>
                <a:cs typeface="Cambria"/>
                <a:sym typeface="Cambria"/>
              </a:rPr>
              <a:t>4</a:t>
            </a:r>
            <a:r>
              <a:rPr lang="en-US" sz="2800">
                <a:solidFill>
                  <a:srgbClr val="006FC0"/>
                </a:solidFill>
                <a:latin typeface="Cambria"/>
                <a:ea typeface="Cambria"/>
                <a:cs typeface="Cambria"/>
                <a:sym typeface="Cambria"/>
              </a:rPr>
              <a:t>. He sometimes beats him.</a:t>
            </a:r>
            <a:endParaRPr sz="2800">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5"/>
          <p:cNvSpPr txBox="1"/>
          <p:nvPr>
            <p:ph type="title"/>
          </p:nvPr>
        </p:nvSpPr>
        <p:spPr>
          <a:xfrm>
            <a:off x="1141426" y="849575"/>
            <a:ext cx="8412600" cy="506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200"/>
              <a:t>Structural Definition - Discourse</a:t>
            </a:r>
            <a:endParaRPr sz="3200"/>
          </a:p>
        </p:txBody>
      </p:sp>
      <p:sp>
        <p:nvSpPr>
          <p:cNvPr id="181" name="Google Shape;181;p5"/>
          <p:cNvSpPr txBox="1"/>
          <p:nvPr/>
        </p:nvSpPr>
        <p:spPr>
          <a:xfrm>
            <a:off x="755091" y="1713737"/>
            <a:ext cx="10913100" cy="2172000"/>
          </a:xfrm>
          <a:prstGeom prst="rect">
            <a:avLst/>
          </a:prstGeom>
          <a:noFill/>
          <a:ln>
            <a:noFill/>
          </a:ln>
        </p:spPr>
        <p:txBody>
          <a:bodyPr anchorCtr="0" anchor="t" bIns="0" lIns="0" spcFirstLastPara="1" rIns="0" wrap="square" tIns="12700">
            <a:spAutoFit/>
          </a:bodyPr>
          <a:lstStyle/>
          <a:p>
            <a:pPr indent="-228600" lvl="0" marL="241300" marR="5080" rtl="0" algn="l">
              <a:lnSpc>
                <a:spcPct val="150000"/>
              </a:lnSpc>
              <a:spcBef>
                <a:spcPts val="0"/>
              </a:spcBef>
              <a:spcAft>
                <a:spcPts val="0"/>
              </a:spcAft>
              <a:buClr>
                <a:srgbClr val="006FC0"/>
              </a:buClr>
              <a:buSzPts val="2400"/>
              <a:buFont typeface="Arial"/>
              <a:buChar char="•"/>
            </a:pPr>
            <a:r>
              <a:rPr lang="en-US" sz="2400">
                <a:solidFill>
                  <a:srgbClr val="006FC0"/>
                </a:solidFill>
                <a:latin typeface="Verdana"/>
                <a:ea typeface="Verdana"/>
                <a:cs typeface="Verdana"/>
                <a:sym typeface="Verdana"/>
              </a:rPr>
              <a:t>Solving 	the	problem</a:t>
            </a:r>
            <a:r>
              <a:rPr lang="en-US" sz="2400">
                <a:latin typeface="Verdana"/>
                <a:ea typeface="Verdana"/>
                <a:cs typeface="Verdana"/>
                <a:sym typeface="Verdana"/>
              </a:rPr>
              <a:t>:	adopt	Lyons’s	distinction	between	</a:t>
            </a:r>
            <a:r>
              <a:rPr b="1" lang="en-US" sz="2400">
                <a:solidFill>
                  <a:srgbClr val="FF5050"/>
                </a:solidFill>
                <a:latin typeface="Tahoma"/>
                <a:ea typeface="Tahoma"/>
                <a:cs typeface="Tahoma"/>
                <a:sym typeface="Tahoma"/>
              </a:rPr>
              <a:t>system-  sentences </a:t>
            </a:r>
            <a:r>
              <a:rPr lang="en-US" sz="2400">
                <a:latin typeface="Verdana"/>
                <a:ea typeface="Verdana"/>
                <a:cs typeface="Verdana"/>
                <a:sym typeface="Verdana"/>
              </a:rPr>
              <a:t>and text </a:t>
            </a:r>
            <a:r>
              <a:rPr b="1" lang="en-US" sz="2400">
                <a:solidFill>
                  <a:srgbClr val="FF5050"/>
                </a:solidFill>
                <a:latin typeface="Tahoma"/>
                <a:ea typeface="Tahoma"/>
                <a:cs typeface="Tahoma"/>
                <a:sym typeface="Tahoma"/>
              </a:rPr>
              <a:t>– sentences</a:t>
            </a:r>
            <a:r>
              <a:rPr b="1" lang="en-US" sz="2400">
                <a:latin typeface="Tahoma"/>
                <a:ea typeface="Tahoma"/>
                <a:cs typeface="Tahoma"/>
                <a:sym typeface="Tahoma"/>
              </a:rPr>
              <a:t>.</a:t>
            </a:r>
            <a:endParaRPr sz="2400">
              <a:latin typeface="Tahoma"/>
              <a:ea typeface="Tahoma"/>
              <a:cs typeface="Tahoma"/>
              <a:sym typeface="Tahoma"/>
            </a:endParaRPr>
          </a:p>
          <a:p>
            <a:pPr indent="-228600" lvl="0" marL="241300" marR="8890" rtl="0" algn="l">
              <a:lnSpc>
                <a:spcPct val="150000"/>
              </a:lnSpc>
              <a:spcBef>
                <a:spcPts val="994"/>
              </a:spcBef>
              <a:spcAft>
                <a:spcPts val="0"/>
              </a:spcAft>
              <a:buSzPts val="2400"/>
              <a:buFont typeface="Arial"/>
              <a:buChar char="•"/>
            </a:pPr>
            <a:r>
              <a:rPr lang="en-US" sz="2400">
                <a:latin typeface="Verdana"/>
                <a:ea typeface="Verdana"/>
                <a:cs typeface="Verdana"/>
                <a:sym typeface="Verdana"/>
              </a:rPr>
              <a:t>System	sentences	are	</a:t>
            </a:r>
            <a:r>
              <a:rPr lang="en-US" sz="2400">
                <a:solidFill>
                  <a:srgbClr val="006FC0"/>
                </a:solidFill>
                <a:latin typeface="Verdana"/>
                <a:ea typeface="Verdana"/>
                <a:cs typeface="Verdana"/>
                <a:sym typeface="Verdana"/>
              </a:rPr>
              <a:t>well-formed	 abstract	 the oretical	sentences  </a:t>
            </a:r>
            <a:r>
              <a:rPr lang="en-US" sz="2400">
                <a:latin typeface="Verdana"/>
                <a:ea typeface="Verdana"/>
                <a:cs typeface="Verdana"/>
                <a:sym typeface="Verdana"/>
              </a:rPr>
              <a:t>generated according to the existing grammar rules;</a:t>
            </a:r>
            <a:endParaRPr sz="2400">
              <a:latin typeface="Verdana"/>
              <a:ea typeface="Verdana"/>
              <a:cs typeface="Verdana"/>
              <a:sym typeface="Verdana"/>
            </a:endParaRPr>
          </a:p>
        </p:txBody>
      </p:sp>
      <p:sp>
        <p:nvSpPr>
          <p:cNvPr id="182" name="Google Shape;182;p5"/>
          <p:cNvSpPr txBox="1"/>
          <p:nvPr/>
        </p:nvSpPr>
        <p:spPr>
          <a:xfrm>
            <a:off x="755102" y="4163325"/>
            <a:ext cx="10913100" cy="1802700"/>
          </a:xfrm>
          <a:prstGeom prst="rect">
            <a:avLst/>
          </a:prstGeom>
          <a:noFill/>
          <a:ln>
            <a:noFill/>
          </a:ln>
        </p:spPr>
        <p:txBody>
          <a:bodyPr anchorCtr="0" anchor="t" bIns="0" lIns="0" spcFirstLastPara="1" rIns="0" wrap="square" tIns="12700">
            <a:spAutoFit/>
          </a:bodyPr>
          <a:lstStyle/>
          <a:p>
            <a:pPr indent="-228600" lvl="0" marL="241300" marR="133985" rtl="0" algn="l">
              <a:lnSpc>
                <a:spcPct val="150000"/>
              </a:lnSpc>
              <a:spcBef>
                <a:spcPts val="0"/>
              </a:spcBef>
              <a:spcAft>
                <a:spcPts val="0"/>
              </a:spcAft>
              <a:buSzPts val="2400"/>
              <a:buFont typeface="Arial"/>
              <a:buChar char="•"/>
            </a:pPr>
            <a:r>
              <a:rPr lang="en-US" sz="2400">
                <a:latin typeface="Verdana"/>
                <a:ea typeface="Verdana"/>
                <a:cs typeface="Verdana"/>
                <a:sym typeface="Verdana"/>
              </a:rPr>
              <a:t>Text-sentences	are	</a:t>
            </a:r>
            <a:r>
              <a:rPr lang="en-US" sz="2400">
                <a:solidFill>
                  <a:srgbClr val="006FC0"/>
                </a:solidFill>
                <a:latin typeface="Verdana"/>
                <a:ea typeface="Verdana"/>
                <a:cs typeface="Verdana"/>
                <a:sym typeface="Verdana"/>
              </a:rPr>
              <a:t>context-dependent	utterances	</a:t>
            </a:r>
            <a:r>
              <a:rPr lang="en-US" sz="2400">
                <a:latin typeface="Verdana"/>
                <a:ea typeface="Verdana"/>
                <a:cs typeface="Verdana"/>
                <a:sym typeface="Verdana"/>
              </a:rPr>
              <a:t>or parts of</a:t>
            </a:r>
            <a:endParaRPr sz="2400">
              <a:latin typeface="Verdana"/>
              <a:ea typeface="Verdana"/>
              <a:cs typeface="Verdana"/>
              <a:sym typeface="Verdana"/>
            </a:endParaRPr>
          </a:p>
          <a:p>
            <a:pPr indent="-228600" lvl="0" marL="241300" marR="133985" rtl="0" algn="l">
              <a:lnSpc>
                <a:spcPct val="150000"/>
              </a:lnSpc>
              <a:spcBef>
                <a:spcPts val="0"/>
              </a:spcBef>
              <a:spcAft>
                <a:spcPts val="0"/>
              </a:spcAft>
              <a:buSzPts val="2400"/>
              <a:buFont typeface="Arial"/>
              <a:buChar char="•"/>
            </a:pPr>
            <a:r>
              <a:rPr lang="en-US" sz="2400">
                <a:latin typeface="Verdana"/>
                <a:ea typeface="Verdana"/>
                <a:cs typeface="Verdana"/>
                <a:sym typeface="Verdana"/>
              </a:rPr>
              <a:t>utterances which occur in everyday life.</a:t>
            </a:r>
            <a:endParaRPr sz="2400">
              <a:latin typeface="Verdana"/>
              <a:ea typeface="Verdana"/>
              <a:cs typeface="Verdana"/>
              <a:sym typeface="Verdana"/>
            </a:endParaRPr>
          </a:p>
          <a:p>
            <a:pPr indent="-228600" lvl="0" marL="241300" marR="0" rtl="0" algn="l">
              <a:lnSpc>
                <a:spcPct val="100000"/>
              </a:lnSpc>
              <a:spcBef>
                <a:spcPts val="2435"/>
              </a:spcBef>
              <a:spcAft>
                <a:spcPts val="0"/>
              </a:spcAft>
              <a:buClr>
                <a:srgbClr val="006FC0"/>
              </a:buClr>
              <a:buSzPts val="2400"/>
              <a:buFont typeface="Arial"/>
              <a:buChar char="•"/>
            </a:pPr>
            <a:r>
              <a:rPr b="1" lang="en-US" sz="2400">
                <a:solidFill>
                  <a:srgbClr val="006FC0"/>
                </a:solidFill>
                <a:latin typeface="Tahoma"/>
                <a:ea typeface="Tahoma"/>
                <a:cs typeface="Tahoma"/>
                <a:sym typeface="Tahoma"/>
              </a:rPr>
              <a:t>The discourse analysis will be concerned with text-sentences.</a:t>
            </a:r>
            <a:endParaRPr sz="2400">
              <a:latin typeface="Tahoma"/>
              <a:ea typeface="Tahoma"/>
              <a:cs typeface="Tahoma"/>
              <a:sym typeface="Tahoma"/>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88"/>
          <p:cNvSpPr txBox="1"/>
          <p:nvPr>
            <p:ph type="title"/>
          </p:nvPr>
        </p:nvSpPr>
        <p:spPr>
          <a:xfrm>
            <a:off x="1808702" y="828300"/>
            <a:ext cx="101340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latin typeface="Cambria"/>
                <a:ea typeface="Cambria"/>
                <a:cs typeface="Cambria"/>
                <a:sym typeface="Cambria"/>
              </a:rPr>
              <a:t>Example: Let’s See what the centers are..</a:t>
            </a:r>
            <a:endParaRPr/>
          </a:p>
        </p:txBody>
      </p:sp>
      <p:sp>
        <p:nvSpPr>
          <p:cNvPr id="461" name="Google Shape;461;p88"/>
          <p:cNvSpPr txBox="1"/>
          <p:nvPr/>
        </p:nvSpPr>
        <p:spPr>
          <a:xfrm>
            <a:off x="771042" y="1538478"/>
            <a:ext cx="6583680" cy="4415155"/>
          </a:xfrm>
          <a:prstGeom prst="rect">
            <a:avLst/>
          </a:prstGeom>
          <a:noFill/>
          <a:ln>
            <a:noFill/>
          </a:ln>
        </p:spPr>
        <p:txBody>
          <a:bodyPr anchorCtr="0" anchor="t" bIns="0" lIns="0" spcFirstLastPara="1" rIns="0" wrap="square" tIns="195575">
            <a:spAutoFit/>
          </a:bodyPr>
          <a:lstStyle/>
          <a:p>
            <a:pPr indent="-228600" lvl="0" marL="254000" marR="0" rtl="0" algn="l">
              <a:lnSpc>
                <a:spcPct val="100000"/>
              </a:lnSpc>
              <a:spcBef>
                <a:spcPts val="0"/>
              </a:spcBef>
              <a:spcAft>
                <a:spcPts val="0"/>
              </a:spcAft>
              <a:buClr>
                <a:srgbClr val="006FC0"/>
              </a:buClr>
              <a:buSzPts val="2400"/>
              <a:buFont typeface="Arial"/>
              <a:buChar char="•"/>
            </a:pPr>
            <a:r>
              <a:rPr lang="en-US" sz="2400">
                <a:solidFill>
                  <a:srgbClr val="006FC0"/>
                </a:solidFill>
                <a:latin typeface="Cambria"/>
                <a:ea typeface="Cambria"/>
                <a:cs typeface="Cambria"/>
                <a:sym typeface="Cambria"/>
              </a:rPr>
              <a:t>U</a:t>
            </a:r>
            <a:r>
              <a:rPr baseline="-25000" lang="en-US" sz="2400">
                <a:solidFill>
                  <a:srgbClr val="006FC0"/>
                </a:solidFill>
                <a:latin typeface="Cambria"/>
                <a:ea typeface="Cambria"/>
                <a:cs typeface="Cambria"/>
                <a:sym typeface="Cambria"/>
              </a:rPr>
              <a:t>1</a:t>
            </a:r>
            <a:r>
              <a:rPr lang="en-US" sz="2400">
                <a:solidFill>
                  <a:srgbClr val="006FC0"/>
                </a:solidFill>
                <a:latin typeface="Cambria"/>
                <a:ea typeface="Cambria"/>
                <a:cs typeface="Cambria"/>
                <a:sym typeface="Cambria"/>
              </a:rPr>
              <a:t>. John drives a Ferrari</a:t>
            </a:r>
            <a:r>
              <a:rPr lang="en-US" sz="2400">
                <a:latin typeface="Cambria"/>
                <a:ea typeface="Cambria"/>
                <a:cs typeface="Cambria"/>
                <a:sym typeface="Cambria"/>
              </a:rPr>
              <a:t>.</a:t>
            </a:r>
            <a:endParaRPr sz="2400">
              <a:latin typeface="Cambria"/>
              <a:ea typeface="Cambria"/>
              <a:cs typeface="Cambria"/>
              <a:sym typeface="Cambria"/>
            </a:endParaRPr>
          </a:p>
          <a:p>
            <a:pPr indent="0" lvl="0" marL="254000" marR="0" rtl="0" algn="l">
              <a:lnSpc>
                <a:spcPct val="100000"/>
              </a:lnSpc>
              <a:spcBef>
                <a:spcPts val="1440"/>
              </a:spcBef>
              <a:spcAft>
                <a:spcPts val="0"/>
              </a:spcAft>
              <a:buNone/>
            </a:pPr>
            <a:r>
              <a:rPr lang="en-US" sz="2400">
                <a:solidFill>
                  <a:srgbClr val="FF5050"/>
                </a:solidFill>
                <a:latin typeface="Cambria"/>
                <a:ea typeface="Cambria"/>
                <a:cs typeface="Cambria"/>
                <a:sym typeface="Cambria"/>
              </a:rPr>
              <a:t>C</a:t>
            </a:r>
            <a:r>
              <a:rPr baseline="-25000" lang="en-US" sz="2400">
                <a:solidFill>
                  <a:srgbClr val="FF5050"/>
                </a:solidFill>
                <a:latin typeface="Cambria"/>
                <a:ea typeface="Cambria"/>
                <a:cs typeface="Cambria"/>
                <a:sym typeface="Cambria"/>
              </a:rPr>
              <a:t>b</a:t>
            </a:r>
            <a:r>
              <a:rPr lang="en-US" sz="2400">
                <a:solidFill>
                  <a:srgbClr val="FF5050"/>
                </a:solidFill>
                <a:latin typeface="Cambria"/>
                <a:ea typeface="Cambria"/>
                <a:cs typeface="Cambria"/>
                <a:sym typeface="Cambria"/>
              </a:rPr>
              <a:t>(U</a:t>
            </a:r>
            <a:r>
              <a:rPr baseline="-25000" lang="en-US" sz="2400">
                <a:solidFill>
                  <a:srgbClr val="FF5050"/>
                </a:solidFill>
                <a:latin typeface="Cambria"/>
                <a:ea typeface="Cambria"/>
                <a:cs typeface="Cambria"/>
                <a:sym typeface="Cambria"/>
              </a:rPr>
              <a:t>1</a:t>
            </a:r>
            <a:r>
              <a:rPr lang="en-US" sz="2400">
                <a:solidFill>
                  <a:srgbClr val="FF5050"/>
                </a:solidFill>
                <a:latin typeface="Cambria"/>
                <a:ea typeface="Cambria"/>
                <a:cs typeface="Cambria"/>
                <a:sym typeface="Cambria"/>
              </a:rPr>
              <a:t>) = NIL (or: John). C</a:t>
            </a:r>
            <a:r>
              <a:rPr baseline="-25000" lang="en-US" sz="2400">
                <a:solidFill>
                  <a:srgbClr val="FF5050"/>
                </a:solidFill>
                <a:latin typeface="Cambria"/>
                <a:ea typeface="Cambria"/>
                <a:cs typeface="Cambria"/>
                <a:sym typeface="Cambria"/>
              </a:rPr>
              <a:t>f</a:t>
            </a:r>
            <a:r>
              <a:rPr lang="en-US" sz="2400">
                <a:solidFill>
                  <a:srgbClr val="FF5050"/>
                </a:solidFill>
                <a:latin typeface="Cambria"/>
                <a:ea typeface="Cambria"/>
                <a:cs typeface="Cambria"/>
                <a:sym typeface="Cambria"/>
              </a:rPr>
              <a:t>(U</a:t>
            </a:r>
            <a:r>
              <a:rPr baseline="-25000" lang="en-US" sz="2400">
                <a:solidFill>
                  <a:srgbClr val="FF5050"/>
                </a:solidFill>
                <a:latin typeface="Cambria"/>
                <a:ea typeface="Cambria"/>
                <a:cs typeface="Cambria"/>
                <a:sym typeface="Cambria"/>
              </a:rPr>
              <a:t>1</a:t>
            </a:r>
            <a:r>
              <a:rPr lang="en-US" sz="2400">
                <a:solidFill>
                  <a:srgbClr val="FF5050"/>
                </a:solidFill>
                <a:latin typeface="Cambria"/>
                <a:ea typeface="Cambria"/>
                <a:cs typeface="Cambria"/>
                <a:sym typeface="Cambria"/>
              </a:rPr>
              <a:t>) = (John, Ferrari)</a:t>
            </a:r>
            <a:endParaRPr sz="2400">
              <a:latin typeface="Cambria"/>
              <a:ea typeface="Cambria"/>
              <a:cs typeface="Cambria"/>
              <a:sym typeface="Cambria"/>
            </a:endParaRPr>
          </a:p>
          <a:p>
            <a:pPr indent="-228600" lvl="0" marL="254000" marR="0" rtl="0" algn="l">
              <a:lnSpc>
                <a:spcPct val="100000"/>
              </a:lnSpc>
              <a:spcBef>
                <a:spcPts val="1440"/>
              </a:spcBef>
              <a:spcAft>
                <a:spcPts val="0"/>
              </a:spcAft>
              <a:buClr>
                <a:srgbClr val="006FC0"/>
              </a:buClr>
              <a:buSzPts val="2400"/>
              <a:buFont typeface="Arial"/>
              <a:buChar char="•"/>
            </a:pPr>
            <a:r>
              <a:rPr lang="en-US" sz="2400">
                <a:solidFill>
                  <a:srgbClr val="006FC0"/>
                </a:solidFill>
                <a:latin typeface="Cambria"/>
                <a:ea typeface="Cambria"/>
                <a:cs typeface="Cambria"/>
                <a:sym typeface="Cambria"/>
              </a:rPr>
              <a:t>U</a:t>
            </a:r>
            <a:r>
              <a:rPr baseline="-25000" lang="en-US" sz="2400">
                <a:solidFill>
                  <a:srgbClr val="006FC0"/>
                </a:solidFill>
                <a:latin typeface="Cambria"/>
                <a:ea typeface="Cambria"/>
                <a:cs typeface="Cambria"/>
                <a:sym typeface="Cambria"/>
              </a:rPr>
              <a:t>2</a:t>
            </a:r>
            <a:r>
              <a:rPr lang="en-US" sz="2400">
                <a:solidFill>
                  <a:srgbClr val="006FC0"/>
                </a:solidFill>
                <a:latin typeface="Cambria"/>
                <a:ea typeface="Cambria"/>
                <a:cs typeface="Cambria"/>
                <a:sym typeface="Cambria"/>
              </a:rPr>
              <a:t>. He drives too fast.</a:t>
            </a:r>
            <a:endParaRPr sz="2400">
              <a:latin typeface="Cambria"/>
              <a:ea typeface="Cambria"/>
              <a:cs typeface="Cambria"/>
              <a:sym typeface="Cambria"/>
            </a:endParaRPr>
          </a:p>
          <a:p>
            <a:pPr indent="0" lvl="0" marL="254000" marR="0" rtl="0" algn="l">
              <a:lnSpc>
                <a:spcPct val="100000"/>
              </a:lnSpc>
              <a:spcBef>
                <a:spcPts val="1440"/>
              </a:spcBef>
              <a:spcAft>
                <a:spcPts val="0"/>
              </a:spcAft>
              <a:buNone/>
            </a:pPr>
            <a:r>
              <a:rPr lang="en-US" sz="2400">
                <a:solidFill>
                  <a:srgbClr val="FF5050"/>
                </a:solidFill>
                <a:latin typeface="Cambria"/>
                <a:ea typeface="Cambria"/>
                <a:cs typeface="Cambria"/>
                <a:sym typeface="Cambria"/>
              </a:rPr>
              <a:t>C</a:t>
            </a:r>
            <a:r>
              <a:rPr baseline="-25000" lang="en-US" sz="2400">
                <a:solidFill>
                  <a:srgbClr val="FF5050"/>
                </a:solidFill>
                <a:latin typeface="Cambria"/>
                <a:ea typeface="Cambria"/>
                <a:cs typeface="Cambria"/>
                <a:sym typeface="Cambria"/>
              </a:rPr>
              <a:t>b</a:t>
            </a:r>
            <a:r>
              <a:rPr lang="en-US" sz="2400">
                <a:solidFill>
                  <a:srgbClr val="FF5050"/>
                </a:solidFill>
                <a:latin typeface="Cambria"/>
                <a:ea typeface="Cambria"/>
                <a:cs typeface="Cambria"/>
                <a:sym typeface="Cambria"/>
              </a:rPr>
              <a:t>(U</a:t>
            </a:r>
            <a:r>
              <a:rPr baseline="-25000" lang="en-US" sz="2400">
                <a:solidFill>
                  <a:srgbClr val="FF5050"/>
                </a:solidFill>
                <a:latin typeface="Cambria"/>
                <a:ea typeface="Cambria"/>
                <a:cs typeface="Cambria"/>
                <a:sym typeface="Cambria"/>
              </a:rPr>
              <a:t>2</a:t>
            </a:r>
            <a:r>
              <a:rPr lang="en-US" sz="2400">
                <a:solidFill>
                  <a:srgbClr val="FF5050"/>
                </a:solidFill>
                <a:latin typeface="Cambria"/>
                <a:ea typeface="Cambria"/>
                <a:cs typeface="Cambria"/>
                <a:sym typeface="Cambria"/>
              </a:rPr>
              <a:t>) = John. C</a:t>
            </a:r>
            <a:r>
              <a:rPr baseline="-25000" lang="en-US" sz="2400">
                <a:solidFill>
                  <a:srgbClr val="FF5050"/>
                </a:solidFill>
                <a:latin typeface="Cambria"/>
                <a:ea typeface="Cambria"/>
                <a:cs typeface="Cambria"/>
                <a:sym typeface="Cambria"/>
              </a:rPr>
              <a:t>f</a:t>
            </a:r>
            <a:r>
              <a:rPr lang="en-US" sz="2400">
                <a:solidFill>
                  <a:srgbClr val="FF5050"/>
                </a:solidFill>
                <a:latin typeface="Cambria"/>
                <a:ea typeface="Cambria"/>
                <a:cs typeface="Cambria"/>
                <a:sym typeface="Cambria"/>
              </a:rPr>
              <a:t>(U</a:t>
            </a:r>
            <a:r>
              <a:rPr baseline="-25000" lang="en-US" sz="2400">
                <a:solidFill>
                  <a:srgbClr val="FF5050"/>
                </a:solidFill>
                <a:latin typeface="Cambria"/>
                <a:ea typeface="Cambria"/>
                <a:cs typeface="Cambria"/>
                <a:sym typeface="Cambria"/>
              </a:rPr>
              <a:t>2</a:t>
            </a:r>
            <a:r>
              <a:rPr lang="en-US" sz="2400">
                <a:solidFill>
                  <a:srgbClr val="FF5050"/>
                </a:solidFill>
                <a:latin typeface="Cambria"/>
                <a:ea typeface="Cambria"/>
                <a:cs typeface="Cambria"/>
                <a:sym typeface="Cambria"/>
              </a:rPr>
              <a:t>) = (John)</a:t>
            </a:r>
            <a:endParaRPr sz="2400">
              <a:latin typeface="Cambria"/>
              <a:ea typeface="Cambria"/>
              <a:cs typeface="Cambria"/>
              <a:sym typeface="Cambria"/>
            </a:endParaRPr>
          </a:p>
          <a:p>
            <a:pPr indent="-228600" lvl="0" marL="254000" marR="0" rtl="0" algn="l">
              <a:lnSpc>
                <a:spcPct val="100000"/>
              </a:lnSpc>
              <a:spcBef>
                <a:spcPts val="1440"/>
              </a:spcBef>
              <a:spcAft>
                <a:spcPts val="0"/>
              </a:spcAft>
              <a:buClr>
                <a:srgbClr val="006FC0"/>
              </a:buClr>
              <a:buSzPts val="2400"/>
              <a:buFont typeface="Arial"/>
              <a:buChar char="•"/>
            </a:pPr>
            <a:r>
              <a:rPr lang="en-US" sz="2400">
                <a:solidFill>
                  <a:srgbClr val="006FC0"/>
                </a:solidFill>
                <a:latin typeface="Cambria"/>
                <a:ea typeface="Cambria"/>
                <a:cs typeface="Cambria"/>
                <a:sym typeface="Cambria"/>
              </a:rPr>
              <a:t>U</a:t>
            </a:r>
            <a:r>
              <a:rPr baseline="-25000" lang="en-US" sz="2400">
                <a:solidFill>
                  <a:srgbClr val="006FC0"/>
                </a:solidFill>
                <a:latin typeface="Cambria"/>
                <a:ea typeface="Cambria"/>
                <a:cs typeface="Cambria"/>
                <a:sym typeface="Cambria"/>
              </a:rPr>
              <a:t>3</a:t>
            </a:r>
            <a:r>
              <a:rPr lang="en-US" sz="2400">
                <a:solidFill>
                  <a:srgbClr val="006FC0"/>
                </a:solidFill>
                <a:latin typeface="Cambria"/>
                <a:ea typeface="Cambria"/>
                <a:cs typeface="Cambria"/>
                <a:sym typeface="Cambria"/>
              </a:rPr>
              <a:t>. Mike races him often.</a:t>
            </a:r>
            <a:endParaRPr sz="2400">
              <a:latin typeface="Cambria"/>
              <a:ea typeface="Cambria"/>
              <a:cs typeface="Cambria"/>
              <a:sym typeface="Cambria"/>
            </a:endParaRPr>
          </a:p>
          <a:p>
            <a:pPr indent="0" lvl="0" marL="254000" marR="0" rtl="0" algn="l">
              <a:lnSpc>
                <a:spcPct val="100000"/>
              </a:lnSpc>
              <a:spcBef>
                <a:spcPts val="1440"/>
              </a:spcBef>
              <a:spcAft>
                <a:spcPts val="0"/>
              </a:spcAft>
              <a:buNone/>
            </a:pPr>
            <a:r>
              <a:rPr lang="en-US" sz="2400">
                <a:solidFill>
                  <a:srgbClr val="FF5050"/>
                </a:solidFill>
                <a:latin typeface="Cambria"/>
                <a:ea typeface="Cambria"/>
                <a:cs typeface="Cambria"/>
                <a:sym typeface="Cambria"/>
              </a:rPr>
              <a:t>C</a:t>
            </a:r>
            <a:r>
              <a:rPr baseline="-25000" lang="en-US" sz="2400">
                <a:solidFill>
                  <a:srgbClr val="FF5050"/>
                </a:solidFill>
                <a:latin typeface="Cambria"/>
                <a:ea typeface="Cambria"/>
                <a:cs typeface="Cambria"/>
                <a:sym typeface="Cambria"/>
              </a:rPr>
              <a:t>b</a:t>
            </a:r>
            <a:r>
              <a:rPr lang="en-US" sz="2400">
                <a:solidFill>
                  <a:srgbClr val="FF5050"/>
                </a:solidFill>
                <a:latin typeface="Cambria"/>
                <a:ea typeface="Cambria"/>
                <a:cs typeface="Cambria"/>
                <a:sym typeface="Cambria"/>
              </a:rPr>
              <a:t>(U</a:t>
            </a:r>
            <a:r>
              <a:rPr baseline="-25000" lang="en-US" sz="2400">
                <a:solidFill>
                  <a:srgbClr val="FF5050"/>
                </a:solidFill>
                <a:latin typeface="Cambria"/>
                <a:ea typeface="Cambria"/>
                <a:cs typeface="Cambria"/>
                <a:sym typeface="Cambria"/>
              </a:rPr>
              <a:t>3</a:t>
            </a:r>
            <a:r>
              <a:rPr lang="en-US" sz="2400">
                <a:solidFill>
                  <a:srgbClr val="FF5050"/>
                </a:solidFill>
                <a:latin typeface="Cambria"/>
                <a:ea typeface="Cambria"/>
                <a:cs typeface="Cambria"/>
                <a:sym typeface="Cambria"/>
              </a:rPr>
              <a:t>) = John. C</a:t>
            </a:r>
            <a:r>
              <a:rPr baseline="-25000" lang="en-US" sz="2400">
                <a:solidFill>
                  <a:srgbClr val="FF5050"/>
                </a:solidFill>
                <a:latin typeface="Cambria"/>
                <a:ea typeface="Cambria"/>
                <a:cs typeface="Cambria"/>
                <a:sym typeface="Cambria"/>
              </a:rPr>
              <a:t>f</a:t>
            </a:r>
            <a:r>
              <a:rPr lang="en-US" sz="2400">
                <a:solidFill>
                  <a:srgbClr val="FF5050"/>
                </a:solidFill>
                <a:latin typeface="Cambria"/>
                <a:ea typeface="Cambria"/>
                <a:cs typeface="Cambria"/>
                <a:sym typeface="Cambria"/>
              </a:rPr>
              <a:t>(U</a:t>
            </a:r>
            <a:r>
              <a:rPr baseline="-25000" lang="en-US" sz="2400">
                <a:solidFill>
                  <a:srgbClr val="FF5050"/>
                </a:solidFill>
                <a:latin typeface="Cambria"/>
                <a:ea typeface="Cambria"/>
                <a:cs typeface="Cambria"/>
                <a:sym typeface="Cambria"/>
              </a:rPr>
              <a:t>3</a:t>
            </a:r>
            <a:r>
              <a:rPr lang="en-US" sz="2400">
                <a:solidFill>
                  <a:srgbClr val="FF5050"/>
                </a:solidFill>
                <a:latin typeface="Cambria"/>
                <a:ea typeface="Cambria"/>
                <a:cs typeface="Cambria"/>
                <a:sym typeface="Cambria"/>
              </a:rPr>
              <a:t>) = (Mike, John)</a:t>
            </a:r>
            <a:endParaRPr sz="2400">
              <a:latin typeface="Cambria"/>
              <a:ea typeface="Cambria"/>
              <a:cs typeface="Cambria"/>
              <a:sym typeface="Cambria"/>
            </a:endParaRPr>
          </a:p>
          <a:p>
            <a:pPr indent="-228600" lvl="0" marL="254000" marR="0" rtl="0" algn="l">
              <a:lnSpc>
                <a:spcPct val="100000"/>
              </a:lnSpc>
              <a:spcBef>
                <a:spcPts val="1440"/>
              </a:spcBef>
              <a:spcAft>
                <a:spcPts val="0"/>
              </a:spcAft>
              <a:buClr>
                <a:srgbClr val="006FC0"/>
              </a:buClr>
              <a:buSzPts val="2400"/>
              <a:buFont typeface="Arial"/>
              <a:buChar char="•"/>
            </a:pPr>
            <a:r>
              <a:rPr lang="en-US" sz="2400">
                <a:solidFill>
                  <a:srgbClr val="006FC0"/>
                </a:solidFill>
                <a:latin typeface="Cambria"/>
                <a:ea typeface="Cambria"/>
                <a:cs typeface="Cambria"/>
                <a:sym typeface="Cambria"/>
              </a:rPr>
              <a:t>U</a:t>
            </a:r>
            <a:r>
              <a:rPr baseline="-25000" lang="en-US" sz="2400">
                <a:solidFill>
                  <a:srgbClr val="006FC0"/>
                </a:solidFill>
                <a:latin typeface="Cambria"/>
                <a:ea typeface="Cambria"/>
                <a:cs typeface="Cambria"/>
                <a:sym typeface="Cambria"/>
              </a:rPr>
              <a:t>4</a:t>
            </a:r>
            <a:r>
              <a:rPr lang="en-US" sz="2400">
                <a:solidFill>
                  <a:srgbClr val="006FC0"/>
                </a:solidFill>
                <a:latin typeface="Cambria"/>
                <a:ea typeface="Cambria"/>
                <a:cs typeface="Cambria"/>
                <a:sym typeface="Cambria"/>
              </a:rPr>
              <a:t>. He sometimes beats him.</a:t>
            </a:r>
            <a:endParaRPr sz="2400">
              <a:latin typeface="Cambria"/>
              <a:ea typeface="Cambria"/>
              <a:cs typeface="Cambria"/>
              <a:sym typeface="Cambria"/>
            </a:endParaRPr>
          </a:p>
          <a:p>
            <a:pPr indent="0" lvl="0" marL="254000" marR="0" rtl="0" algn="l">
              <a:lnSpc>
                <a:spcPct val="100000"/>
              </a:lnSpc>
              <a:spcBef>
                <a:spcPts val="1445"/>
              </a:spcBef>
              <a:spcAft>
                <a:spcPts val="0"/>
              </a:spcAft>
              <a:buNone/>
            </a:pPr>
            <a:r>
              <a:rPr lang="en-US" sz="2400">
                <a:solidFill>
                  <a:srgbClr val="FF5050"/>
                </a:solidFill>
                <a:latin typeface="Cambria"/>
                <a:ea typeface="Cambria"/>
                <a:cs typeface="Cambria"/>
                <a:sym typeface="Cambria"/>
              </a:rPr>
              <a:t>C</a:t>
            </a:r>
            <a:r>
              <a:rPr baseline="-25000" lang="en-US" sz="2400">
                <a:solidFill>
                  <a:srgbClr val="FF5050"/>
                </a:solidFill>
                <a:latin typeface="Cambria"/>
                <a:ea typeface="Cambria"/>
                <a:cs typeface="Cambria"/>
                <a:sym typeface="Cambria"/>
              </a:rPr>
              <a:t>b</a:t>
            </a:r>
            <a:r>
              <a:rPr lang="en-US" sz="2400">
                <a:solidFill>
                  <a:srgbClr val="FF5050"/>
                </a:solidFill>
                <a:latin typeface="Cambria"/>
                <a:ea typeface="Cambria"/>
                <a:cs typeface="Cambria"/>
                <a:sym typeface="Cambria"/>
              </a:rPr>
              <a:t>(U</a:t>
            </a:r>
            <a:r>
              <a:rPr baseline="-25000" lang="en-US" sz="2400">
                <a:solidFill>
                  <a:srgbClr val="FF5050"/>
                </a:solidFill>
                <a:latin typeface="Cambria"/>
                <a:ea typeface="Cambria"/>
                <a:cs typeface="Cambria"/>
                <a:sym typeface="Cambria"/>
              </a:rPr>
              <a:t>4</a:t>
            </a:r>
            <a:r>
              <a:rPr lang="en-US" sz="2400">
                <a:solidFill>
                  <a:srgbClr val="FF5050"/>
                </a:solidFill>
                <a:latin typeface="Cambria"/>
                <a:ea typeface="Cambria"/>
                <a:cs typeface="Cambria"/>
                <a:sym typeface="Cambria"/>
              </a:rPr>
              <a:t>) = Mike. C</a:t>
            </a:r>
            <a:r>
              <a:rPr baseline="-25000" lang="en-US" sz="2400">
                <a:solidFill>
                  <a:srgbClr val="FF5050"/>
                </a:solidFill>
                <a:latin typeface="Cambria"/>
                <a:ea typeface="Cambria"/>
                <a:cs typeface="Cambria"/>
                <a:sym typeface="Cambria"/>
              </a:rPr>
              <a:t>f</a:t>
            </a:r>
            <a:r>
              <a:rPr lang="en-US" sz="2400">
                <a:solidFill>
                  <a:srgbClr val="FF5050"/>
                </a:solidFill>
                <a:latin typeface="Cambria"/>
                <a:ea typeface="Cambria"/>
                <a:cs typeface="Cambria"/>
                <a:sym typeface="Cambria"/>
              </a:rPr>
              <a:t>(U</a:t>
            </a:r>
            <a:r>
              <a:rPr baseline="-25000" lang="en-US" sz="2400">
                <a:solidFill>
                  <a:srgbClr val="FF5050"/>
                </a:solidFill>
                <a:latin typeface="Cambria"/>
                <a:ea typeface="Cambria"/>
                <a:cs typeface="Cambria"/>
                <a:sym typeface="Cambria"/>
              </a:rPr>
              <a:t>4</a:t>
            </a:r>
            <a:r>
              <a:rPr lang="en-US" sz="2400">
                <a:solidFill>
                  <a:srgbClr val="FF5050"/>
                </a:solidFill>
                <a:latin typeface="Cambria"/>
                <a:ea typeface="Cambria"/>
                <a:cs typeface="Cambria"/>
                <a:sym typeface="Cambria"/>
              </a:rPr>
              <a:t>) = (Mike, John)</a:t>
            </a:r>
            <a:endParaRPr sz="2400">
              <a:latin typeface="Cambria"/>
              <a:ea typeface="Cambria"/>
              <a:cs typeface="Cambria"/>
              <a:sym typeface="Cambri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89"/>
          <p:cNvSpPr txBox="1"/>
          <p:nvPr>
            <p:ph type="title"/>
          </p:nvPr>
        </p:nvSpPr>
        <p:spPr>
          <a:xfrm>
            <a:off x="3428994" y="828300"/>
            <a:ext cx="85128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Type of Transitions</a:t>
            </a:r>
            <a:endParaRPr/>
          </a:p>
        </p:txBody>
      </p:sp>
      <p:graphicFrame>
        <p:nvGraphicFramePr>
          <p:cNvPr id="467" name="Google Shape;467;p89"/>
          <p:cNvGraphicFramePr/>
          <p:nvPr/>
        </p:nvGraphicFramePr>
        <p:xfrm>
          <a:off x="1966912" y="1776920"/>
          <a:ext cx="3000000" cy="3000000"/>
        </p:xfrm>
        <a:graphic>
          <a:graphicData uri="http://schemas.openxmlformats.org/drawingml/2006/table">
            <a:tbl>
              <a:tblPr bandRow="1" firstRow="1">
                <a:noFill/>
                <a:tableStyleId>{ABC005FF-2629-4804-8651-31E566D96194}</a:tableStyleId>
              </a:tblPr>
              <a:tblGrid>
                <a:gridCol w="2743200"/>
                <a:gridCol w="2743200"/>
                <a:gridCol w="2743200"/>
              </a:tblGrid>
              <a:tr h="860425">
                <a:tc>
                  <a:txBody>
                    <a:bodyPr/>
                    <a:lstStyle/>
                    <a:p>
                      <a:pPr indent="0" lvl="0" marL="91440" marR="537210" rtl="0" algn="l">
                        <a:lnSpc>
                          <a:spcPct val="100000"/>
                        </a:lnSpc>
                        <a:spcBef>
                          <a:spcPts val="0"/>
                        </a:spcBef>
                        <a:spcAft>
                          <a:spcPts val="0"/>
                        </a:spcAft>
                        <a:buNone/>
                      </a:pPr>
                      <a:r>
                        <a:rPr lang="en-US" sz="2200" u="none" cap="none" strike="noStrike">
                          <a:latin typeface="Verdana"/>
                          <a:ea typeface="Verdana"/>
                          <a:cs typeface="Verdana"/>
                          <a:sym typeface="Verdana"/>
                        </a:rPr>
                        <a:t>Transition Type  from U</a:t>
                      </a:r>
                      <a:r>
                        <a:rPr baseline="-25000" lang="en-US" sz="2175" u="none" cap="none" strike="noStrike">
                          <a:latin typeface="Verdana"/>
                          <a:ea typeface="Verdana"/>
                          <a:cs typeface="Verdana"/>
                          <a:sym typeface="Verdana"/>
                        </a:rPr>
                        <a:t>n-1 </a:t>
                      </a:r>
                      <a:r>
                        <a:rPr lang="en-US" sz="2200" u="none" cap="none" strike="noStrike">
                          <a:latin typeface="Verdana"/>
                          <a:ea typeface="Verdana"/>
                          <a:cs typeface="Verdana"/>
                          <a:sym typeface="Verdana"/>
                        </a:rPr>
                        <a:t>to U</a:t>
                      </a:r>
                      <a:r>
                        <a:rPr baseline="-25000" lang="en-US" sz="2175" u="none" cap="none" strike="noStrike">
                          <a:latin typeface="Verdana"/>
                          <a:ea typeface="Verdana"/>
                          <a:cs typeface="Verdana"/>
                          <a:sym typeface="Verdana"/>
                        </a:rPr>
                        <a:t>n</a:t>
                      </a:r>
                      <a:endParaRPr baseline="-25000" sz="2175" u="none" cap="none" strike="noStrike">
                        <a:latin typeface="Verdana"/>
                        <a:ea typeface="Verdana"/>
                        <a:cs typeface="Verdana"/>
                        <a:sym typeface="Verdana"/>
                      </a:endParaRPr>
                    </a:p>
                  </a:txBody>
                  <a:tcPr marT="438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2200" u="none" cap="none" strike="noStrike">
                          <a:latin typeface="Verdana"/>
                          <a:ea typeface="Verdana"/>
                          <a:cs typeface="Verdana"/>
                          <a:sym typeface="Verdana"/>
                        </a:rPr>
                        <a:t>C</a:t>
                      </a:r>
                      <a:r>
                        <a:rPr baseline="-25000" lang="en-US" sz="2175" u="none" cap="none" strike="noStrike">
                          <a:latin typeface="Verdana"/>
                          <a:ea typeface="Verdana"/>
                          <a:cs typeface="Verdana"/>
                          <a:sym typeface="Verdana"/>
                        </a:rPr>
                        <a:t>b</a:t>
                      </a:r>
                      <a:r>
                        <a:rPr lang="en-US" sz="2200" u="none" cap="none" strike="noStrike">
                          <a:latin typeface="Verdana"/>
                          <a:ea typeface="Verdana"/>
                          <a:cs typeface="Verdana"/>
                          <a:sym typeface="Verdana"/>
                        </a:rPr>
                        <a:t>(U</a:t>
                      </a:r>
                      <a:r>
                        <a:rPr baseline="-25000" lang="en-US" sz="2175" u="none" cap="none" strike="noStrike">
                          <a:latin typeface="Verdana"/>
                          <a:ea typeface="Verdana"/>
                          <a:cs typeface="Verdana"/>
                          <a:sym typeface="Verdana"/>
                        </a:rPr>
                        <a:t>n</a:t>
                      </a:r>
                      <a:r>
                        <a:rPr lang="en-US" sz="2200" u="none" cap="none" strike="noStrike">
                          <a:latin typeface="Verdana"/>
                          <a:ea typeface="Verdana"/>
                          <a:cs typeface="Verdana"/>
                          <a:sym typeface="Verdana"/>
                        </a:rPr>
                        <a:t>) = C</a:t>
                      </a:r>
                      <a:r>
                        <a:rPr baseline="-25000" lang="en-US" sz="2175" u="none" cap="none" strike="noStrike">
                          <a:latin typeface="Verdana"/>
                          <a:ea typeface="Verdana"/>
                          <a:cs typeface="Verdana"/>
                          <a:sym typeface="Verdana"/>
                        </a:rPr>
                        <a:t>b</a:t>
                      </a:r>
                      <a:r>
                        <a:rPr lang="en-US" sz="2200" u="none" cap="none" strike="noStrike">
                          <a:latin typeface="Verdana"/>
                          <a:ea typeface="Verdana"/>
                          <a:cs typeface="Verdana"/>
                          <a:sym typeface="Verdana"/>
                        </a:rPr>
                        <a:t>(U</a:t>
                      </a:r>
                      <a:r>
                        <a:rPr baseline="-25000" lang="en-US" sz="2175" u="none" cap="none" strike="noStrike">
                          <a:latin typeface="Verdana"/>
                          <a:ea typeface="Verdana"/>
                          <a:cs typeface="Verdana"/>
                          <a:sym typeface="Verdana"/>
                        </a:rPr>
                        <a:t>n-1</a:t>
                      </a:r>
                      <a:r>
                        <a:rPr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3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2200" u="none" cap="none" strike="noStrike">
                          <a:latin typeface="Verdana"/>
                          <a:ea typeface="Verdana"/>
                          <a:cs typeface="Verdana"/>
                          <a:sym typeface="Verdana"/>
                        </a:rPr>
                        <a:t>C</a:t>
                      </a:r>
                      <a:r>
                        <a:rPr baseline="-25000" lang="en-US" sz="2175" u="none" cap="none" strike="noStrike">
                          <a:latin typeface="Verdana"/>
                          <a:ea typeface="Verdana"/>
                          <a:cs typeface="Verdana"/>
                          <a:sym typeface="Verdana"/>
                        </a:rPr>
                        <a:t>b</a:t>
                      </a:r>
                      <a:r>
                        <a:rPr lang="en-US" sz="2200" u="none" cap="none" strike="noStrike">
                          <a:latin typeface="Verdana"/>
                          <a:ea typeface="Verdana"/>
                          <a:cs typeface="Verdana"/>
                          <a:sym typeface="Verdana"/>
                        </a:rPr>
                        <a:t>(U</a:t>
                      </a:r>
                      <a:r>
                        <a:rPr baseline="-25000" lang="en-US" sz="2175" u="none" cap="none" strike="noStrike">
                          <a:latin typeface="Verdana"/>
                          <a:ea typeface="Verdana"/>
                          <a:cs typeface="Verdana"/>
                          <a:sym typeface="Verdana"/>
                        </a:rPr>
                        <a:t>n</a:t>
                      </a:r>
                      <a:r>
                        <a:rPr lang="en-US" sz="2200" u="none" cap="none" strike="noStrike">
                          <a:latin typeface="Verdana"/>
                          <a:ea typeface="Verdana"/>
                          <a:cs typeface="Verdana"/>
                          <a:sym typeface="Verdana"/>
                        </a:rPr>
                        <a:t>) = C</a:t>
                      </a:r>
                      <a:r>
                        <a:rPr baseline="-25000" lang="en-US" sz="2175" u="none" cap="none" strike="noStrike">
                          <a:latin typeface="Verdana"/>
                          <a:ea typeface="Verdana"/>
                          <a:cs typeface="Verdana"/>
                          <a:sym typeface="Verdana"/>
                        </a:rPr>
                        <a:t>p</a:t>
                      </a:r>
                      <a:r>
                        <a:rPr lang="en-US" sz="2200" u="none" cap="none" strike="noStrike">
                          <a:latin typeface="Verdana"/>
                          <a:ea typeface="Verdana"/>
                          <a:cs typeface="Verdana"/>
                          <a:sym typeface="Verdana"/>
                        </a:rPr>
                        <a:t>(U</a:t>
                      </a:r>
                      <a:r>
                        <a:rPr baseline="-25000" lang="en-US" sz="2175" u="none" cap="none" strike="noStrike">
                          <a:latin typeface="Verdana"/>
                          <a:ea typeface="Verdana"/>
                          <a:cs typeface="Verdana"/>
                          <a:sym typeface="Verdana"/>
                        </a:rPr>
                        <a:t>n</a:t>
                      </a:r>
                      <a:r>
                        <a:rPr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3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60425">
                <a:tc>
                  <a:txBody>
                    <a:bodyPr/>
                    <a:lstStyle/>
                    <a:p>
                      <a:pPr indent="0" lvl="0" marL="91440" marR="0" rtl="0" algn="l">
                        <a:lnSpc>
                          <a:spcPct val="100000"/>
                        </a:lnSpc>
                        <a:spcBef>
                          <a:spcPts val="0"/>
                        </a:spcBef>
                        <a:spcAft>
                          <a:spcPts val="0"/>
                        </a:spcAft>
                        <a:buNone/>
                      </a:pPr>
                      <a:r>
                        <a:rPr lang="en-US" sz="2200" u="none" cap="none" strike="noStrike">
                          <a:latin typeface="Verdana"/>
                          <a:ea typeface="Verdana"/>
                          <a:cs typeface="Verdana"/>
                          <a:sym typeface="Verdana"/>
                        </a:rPr>
                        <a:t>Center</a:t>
                      </a:r>
                      <a:endParaRPr sz="2200" u="none" cap="none" strike="noStrike">
                        <a:latin typeface="Verdana"/>
                        <a:ea typeface="Verdana"/>
                        <a:cs typeface="Verdana"/>
                        <a:sym typeface="Verdana"/>
                      </a:endParaRPr>
                    </a:p>
                    <a:p>
                      <a:pPr indent="0" lvl="0" marL="91440" marR="0" rtl="0" algn="l">
                        <a:lnSpc>
                          <a:spcPct val="100000"/>
                        </a:lnSpc>
                        <a:spcBef>
                          <a:spcPts val="5"/>
                        </a:spcBef>
                        <a:spcAft>
                          <a:spcPts val="0"/>
                        </a:spcAft>
                        <a:buNone/>
                      </a:pPr>
                      <a:r>
                        <a:rPr lang="en-US" sz="2200" u="none" cap="none" strike="noStrike">
                          <a:latin typeface="Verdana"/>
                          <a:ea typeface="Verdana"/>
                          <a:cs typeface="Verdana"/>
                          <a:sym typeface="Verdana"/>
                        </a:rPr>
                        <a:t>Continuation</a:t>
                      </a:r>
                      <a:endParaRPr sz="2200" u="none" cap="none" strike="noStrike">
                        <a:latin typeface="Verdana"/>
                        <a:ea typeface="Verdana"/>
                        <a:cs typeface="Verdana"/>
                        <a:sym typeface="Verdana"/>
                      </a:endParaRPr>
                    </a:p>
                  </a:txBody>
                  <a:tcPr marT="438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b="1"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3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b="1"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3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60425">
                <a:tc>
                  <a:txBody>
                    <a:bodyPr/>
                    <a:lstStyle/>
                    <a:p>
                      <a:pPr indent="0" lvl="0" marL="91440" marR="0" rtl="0" algn="l">
                        <a:lnSpc>
                          <a:spcPct val="100000"/>
                        </a:lnSpc>
                        <a:spcBef>
                          <a:spcPts val="0"/>
                        </a:spcBef>
                        <a:spcAft>
                          <a:spcPts val="0"/>
                        </a:spcAft>
                        <a:buNone/>
                      </a:pPr>
                      <a:r>
                        <a:rPr lang="en-US" sz="2200" u="none" cap="none" strike="noStrike">
                          <a:latin typeface="Verdana"/>
                          <a:ea typeface="Verdana"/>
                          <a:cs typeface="Verdana"/>
                          <a:sym typeface="Verdana"/>
                        </a:rPr>
                        <a:t>Center Retaining</a:t>
                      </a:r>
                      <a:endParaRPr sz="2200" u="none" cap="none" strike="noStrike">
                        <a:latin typeface="Verdana"/>
                        <a:ea typeface="Verdana"/>
                        <a:cs typeface="Verdana"/>
                        <a:sym typeface="Verdana"/>
                      </a:endParaRPr>
                    </a:p>
                  </a:txBody>
                  <a:tcPr marT="444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 marR="0" rtl="0" algn="ctr">
                        <a:lnSpc>
                          <a:spcPct val="100000"/>
                        </a:lnSpc>
                        <a:spcBef>
                          <a:spcPts val="0"/>
                        </a:spcBef>
                        <a:spcAft>
                          <a:spcPts val="0"/>
                        </a:spcAft>
                        <a:buNone/>
                      </a:pPr>
                      <a:r>
                        <a:rPr b="1"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44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445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60425">
                <a:tc>
                  <a:txBody>
                    <a:bodyPr/>
                    <a:lstStyle/>
                    <a:p>
                      <a:pPr indent="0" lvl="0" marL="91440" marR="0" rtl="0" algn="l">
                        <a:lnSpc>
                          <a:spcPct val="100000"/>
                        </a:lnSpc>
                        <a:spcBef>
                          <a:spcPts val="0"/>
                        </a:spcBef>
                        <a:spcAft>
                          <a:spcPts val="0"/>
                        </a:spcAft>
                        <a:buNone/>
                      </a:pPr>
                      <a:r>
                        <a:rPr lang="en-US" sz="2200" u="none" cap="none" strike="noStrike">
                          <a:latin typeface="Verdana"/>
                          <a:ea typeface="Verdana"/>
                          <a:cs typeface="Verdana"/>
                          <a:sym typeface="Verdana"/>
                        </a:rPr>
                        <a:t>Center Shifting-1</a:t>
                      </a:r>
                      <a:endParaRPr sz="2200" u="none" cap="none" strike="noStrike">
                        <a:latin typeface="Verdana"/>
                        <a:ea typeface="Verdana"/>
                        <a:cs typeface="Verdana"/>
                        <a:sym typeface="Verdana"/>
                      </a:endParaRPr>
                    </a:p>
                  </a:txBody>
                  <a:tcPr marT="444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44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b="1"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445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60400">
                <a:tc>
                  <a:txBody>
                    <a:bodyPr/>
                    <a:lstStyle/>
                    <a:p>
                      <a:pPr indent="0" lvl="0" marL="91440" marR="0" rtl="0" algn="l">
                        <a:lnSpc>
                          <a:spcPct val="100000"/>
                        </a:lnSpc>
                        <a:spcBef>
                          <a:spcPts val="0"/>
                        </a:spcBef>
                        <a:spcAft>
                          <a:spcPts val="0"/>
                        </a:spcAft>
                        <a:buNone/>
                      </a:pPr>
                      <a:r>
                        <a:rPr lang="en-US" sz="2200" u="none" cap="none" strike="noStrike">
                          <a:latin typeface="Verdana"/>
                          <a:ea typeface="Verdana"/>
                          <a:cs typeface="Verdana"/>
                          <a:sym typeface="Verdana"/>
                        </a:rPr>
                        <a:t>Center Shifting</a:t>
                      </a:r>
                      <a:endParaRPr sz="2200" u="none" cap="none" strike="noStrike">
                        <a:latin typeface="Verdana"/>
                        <a:ea typeface="Verdana"/>
                        <a:cs typeface="Verdana"/>
                        <a:sym typeface="Verdana"/>
                      </a:endParaRPr>
                    </a:p>
                  </a:txBody>
                  <a:tcPr marT="444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44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445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90"/>
          <p:cNvSpPr txBox="1"/>
          <p:nvPr>
            <p:ph type="title"/>
          </p:nvPr>
        </p:nvSpPr>
        <p:spPr>
          <a:xfrm>
            <a:off x="1190722" y="918725"/>
            <a:ext cx="91983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latin typeface="Cambria"/>
                <a:ea typeface="Cambria"/>
                <a:cs typeface="Cambria"/>
                <a:sym typeface="Cambria"/>
              </a:rPr>
              <a:t>Let’s See what the transitions are..</a:t>
            </a:r>
            <a:endParaRPr/>
          </a:p>
        </p:txBody>
      </p:sp>
      <p:sp>
        <p:nvSpPr>
          <p:cNvPr id="473" name="Google Shape;473;p90"/>
          <p:cNvSpPr txBox="1"/>
          <p:nvPr/>
        </p:nvSpPr>
        <p:spPr>
          <a:xfrm>
            <a:off x="831291" y="1909953"/>
            <a:ext cx="5372735" cy="3023870"/>
          </a:xfrm>
          <a:prstGeom prst="rect">
            <a:avLst/>
          </a:prstGeom>
          <a:noFill/>
          <a:ln>
            <a:noFill/>
          </a:ln>
        </p:spPr>
        <p:txBody>
          <a:bodyPr anchorCtr="0" anchor="t" bIns="0" lIns="0" spcFirstLastPara="1" rIns="0" wrap="square" tIns="195575">
            <a:spAutoFit/>
          </a:bodyPr>
          <a:lstStyle/>
          <a:p>
            <a:pPr indent="-228600" lvl="0" marL="279400" marR="0" rtl="0" algn="l">
              <a:lnSpc>
                <a:spcPct val="100000"/>
              </a:lnSpc>
              <a:spcBef>
                <a:spcPts val="0"/>
              </a:spcBef>
              <a:spcAft>
                <a:spcPts val="0"/>
              </a:spcAft>
              <a:buClr>
                <a:srgbClr val="006FC0"/>
              </a:buClr>
              <a:buSzPts val="2400"/>
              <a:buFont typeface="Arial"/>
              <a:buChar char="•"/>
            </a:pPr>
            <a:r>
              <a:rPr lang="en-US" sz="2400">
                <a:solidFill>
                  <a:srgbClr val="006FC0"/>
                </a:solidFill>
                <a:latin typeface="Cambria"/>
                <a:ea typeface="Cambria"/>
                <a:cs typeface="Cambria"/>
                <a:sym typeface="Cambria"/>
              </a:rPr>
              <a:t>U</a:t>
            </a:r>
            <a:r>
              <a:rPr baseline="-25000" lang="en-US" sz="2400">
                <a:solidFill>
                  <a:srgbClr val="006FC0"/>
                </a:solidFill>
                <a:latin typeface="Cambria"/>
                <a:ea typeface="Cambria"/>
                <a:cs typeface="Cambria"/>
                <a:sym typeface="Cambria"/>
              </a:rPr>
              <a:t>1</a:t>
            </a:r>
            <a:r>
              <a:rPr lang="en-US" sz="2400">
                <a:solidFill>
                  <a:srgbClr val="006FC0"/>
                </a:solidFill>
                <a:latin typeface="Cambria"/>
                <a:ea typeface="Cambria"/>
                <a:cs typeface="Cambria"/>
                <a:sym typeface="Cambria"/>
              </a:rPr>
              <a:t>. John drives a Ferrari.</a:t>
            </a:r>
            <a:endParaRPr sz="2400">
              <a:latin typeface="Cambria"/>
              <a:ea typeface="Cambria"/>
              <a:cs typeface="Cambria"/>
              <a:sym typeface="Cambria"/>
            </a:endParaRPr>
          </a:p>
          <a:p>
            <a:pPr indent="0" lvl="0" marL="279400" marR="0" rtl="0" algn="l">
              <a:lnSpc>
                <a:spcPct val="100000"/>
              </a:lnSpc>
              <a:spcBef>
                <a:spcPts val="1440"/>
              </a:spcBef>
              <a:spcAft>
                <a:spcPts val="0"/>
              </a:spcAft>
              <a:buNone/>
            </a:pPr>
            <a:r>
              <a:rPr lang="en-US" sz="2400">
                <a:latin typeface="Cambria"/>
                <a:ea typeface="Cambria"/>
                <a:cs typeface="Cambria"/>
                <a:sym typeface="Cambria"/>
              </a:rPr>
              <a:t>C</a:t>
            </a:r>
            <a:r>
              <a:rPr baseline="-25000" lang="en-US" sz="2400">
                <a:latin typeface="Cambria"/>
                <a:ea typeface="Cambria"/>
                <a:cs typeface="Cambria"/>
                <a:sym typeface="Cambria"/>
              </a:rPr>
              <a:t>b</a:t>
            </a:r>
            <a:r>
              <a:rPr lang="en-US" sz="2400">
                <a:latin typeface="Cambria"/>
                <a:ea typeface="Cambria"/>
                <a:cs typeface="Cambria"/>
                <a:sym typeface="Cambria"/>
              </a:rPr>
              <a:t>(U</a:t>
            </a:r>
            <a:r>
              <a:rPr baseline="-25000" lang="en-US" sz="2400">
                <a:latin typeface="Cambria"/>
                <a:ea typeface="Cambria"/>
                <a:cs typeface="Cambria"/>
                <a:sym typeface="Cambria"/>
              </a:rPr>
              <a:t>1</a:t>
            </a:r>
            <a:r>
              <a:rPr lang="en-US" sz="2400">
                <a:latin typeface="Cambria"/>
                <a:ea typeface="Cambria"/>
                <a:cs typeface="Cambria"/>
                <a:sym typeface="Cambria"/>
              </a:rPr>
              <a:t>) = John. C</a:t>
            </a:r>
            <a:r>
              <a:rPr baseline="-25000" lang="en-US" sz="2400">
                <a:latin typeface="Cambria"/>
                <a:ea typeface="Cambria"/>
                <a:cs typeface="Cambria"/>
                <a:sym typeface="Cambria"/>
              </a:rPr>
              <a:t>f</a:t>
            </a:r>
            <a:r>
              <a:rPr lang="en-US" sz="2400">
                <a:latin typeface="Cambria"/>
                <a:ea typeface="Cambria"/>
                <a:cs typeface="Cambria"/>
                <a:sym typeface="Cambria"/>
              </a:rPr>
              <a:t>(U</a:t>
            </a:r>
            <a:r>
              <a:rPr baseline="-25000" lang="en-US" sz="2400">
                <a:latin typeface="Cambria"/>
                <a:ea typeface="Cambria"/>
                <a:cs typeface="Cambria"/>
                <a:sym typeface="Cambria"/>
              </a:rPr>
              <a:t>1</a:t>
            </a:r>
            <a:r>
              <a:rPr lang="en-US" sz="2400">
                <a:latin typeface="Cambria"/>
                <a:ea typeface="Cambria"/>
                <a:cs typeface="Cambria"/>
                <a:sym typeface="Cambria"/>
              </a:rPr>
              <a:t>) = (John, Ferrari)</a:t>
            </a:r>
            <a:endParaRPr sz="2400">
              <a:latin typeface="Cambria"/>
              <a:ea typeface="Cambria"/>
              <a:cs typeface="Cambria"/>
              <a:sym typeface="Cambria"/>
            </a:endParaRPr>
          </a:p>
          <a:p>
            <a:pPr indent="0" lvl="0" marL="0" marR="0" rtl="0" algn="l">
              <a:lnSpc>
                <a:spcPct val="100000"/>
              </a:lnSpc>
              <a:spcBef>
                <a:spcPts val="0"/>
              </a:spcBef>
              <a:spcAft>
                <a:spcPts val="0"/>
              </a:spcAft>
              <a:buNone/>
            </a:pPr>
            <a:r>
              <a:t/>
            </a:r>
            <a:endParaRPr sz="3200">
              <a:latin typeface="Cambria"/>
              <a:ea typeface="Cambria"/>
              <a:cs typeface="Cambria"/>
              <a:sym typeface="Cambria"/>
            </a:endParaRPr>
          </a:p>
          <a:p>
            <a:pPr indent="0" lvl="0" marL="0" marR="0" rtl="0" algn="l">
              <a:lnSpc>
                <a:spcPct val="100000"/>
              </a:lnSpc>
              <a:spcBef>
                <a:spcPts val="25"/>
              </a:spcBef>
              <a:spcAft>
                <a:spcPts val="0"/>
              </a:spcAft>
              <a:buNone/>
            </a:pPr>
            <a:r>
              <a:t/>
            </a:r>
            <a:endParaRPr sz="3400">
              <a:latin typeface="Cambria"/>
              <a:ea typeface="Cambria"/>
              <a:cs typeface="Cambria"/>
              <a:sym typeface="Cambria"/>
            </a:endParaRPr>
          </a:p>
          <a:p>
            <a:pPr indent="-228600" lvl="0" marL="279400" marR="0" rtl="0" algn="l">
              <a:lnSpc>
                <a:spcPct val="100000"/>
              </a:lnSpc>
              <a:spcBef>
                <a:spcPts val="5"/>
              </a:spcBef>
              <a:spcAft>
                <a:spcPts val="0"/>
              </a:spcAft>
              <a:buClr>
                <a:srgbClr val="006FC0"/>
              </a:buClr>
              <a:buSzPts val="2400"/>
              <a:buFont typeface="Arial"/>
              <a:buChar char="•"/>
            </a:pPr>
            <a:r>
              <a:rPr lang="en-US" sz="2400">
                <a:solidFill>
                  <a:srgbClr val="006FC0"/>
                </a:solidFill>
                <a:latin typeface="Cambria"/>
                <a:ea typeface="Cambria"/>
                <a:cs typeface="Cambria"/>
                <a:sym typeface="Cambria"/>
              </a:rPr>
              <a:t>U</a:t>
            </a:r>
            <a:r>
              <a:rPr baseline="-25000" lang="en-US" sz="2400">
                <a:solidFill>
                  <a:srgbClr val="006FC0"/>
                </a:solidFill>
                <a:latin typeface="Cambria"/>
                <a:ea typeface="Cambria"/>
                <a:cs typeface="Cambria"/>
                <a:sym typeface="Cambria"/>
              </a:rPr>
              <a:t>2</a:t>
            </a:r>
            <a:r>
              <a:rPr lang="en-US" sz="2400">
                <a:solidFill>
                  <a:srgbClr val="006FC0"/>
                </a:solidFill>
                <a:latin typeface="Cambria"/>
                <a:ea typeface="Cambria"/>
                <a:cs typeface="Cambria"/>
                <a:sym typeface="Cambria"/>
              </a:rPr>
              <a:t>. He drives too fast.</a:t>
            </a:r>
            <a:endParaRPr sz="2400">
              <a:latin typeface="Cambria"/>
              <a:ea typeface="Cambria"/>
              <a:cs typeface="Cambria"/>
              <a:sym typeface="Cambria"/>
            </a:endParaRPr>
          </a:p>
          <a:p>
            <a:pPr indent="0" lvl="0" marL="279400" marR="0" rtl="0" algn="l">
              <a:lnSpc>
                <a:spcPct val="100000"/>
              </a:lnSpc>
              <a:spcBef>
                <a:spcPts val="1440"/>
              </a:spcBef>
              <a:spcAft>
                <a:spcPts val="0"/>
              </a:spcAft>
              <a:buNone/>
            </a:pPr>
            <a:r>
              <a:rPr lang="en-US" sz="2400">
                <a:latin typeface="Cambria"/>
                <a:ea typeface="Cambria"/>
                <a:cs typeface="Cambria"/>
                <a:sym typeface="Cambria"/>
              </a:rPr>
              <a:t>C</a:t>
            </a:r>
            <a:r>
              <a:rPr baseline="-25000" lang="en-US" sz="2400">
                <a:latin typeface="Cambria"/>
                <a:ea typeface="Cambria"/>
                <a:cs typeface="Cambria"/>
                <a:sym typeface="Cambria"/>
              </a:rPr>
              <a:t>b</a:t>
            </a:r>
            <a:r>
              <a:rPr lang="en-US" sz="2400">
                <a:latin typeface="Cambria"/>
                <a:ea typeface="Cambria"/>
                <a:cs typeface="Cambria"/>
                <a:sym typeface="Cambria"/>
              </a:rPr>
              <a:t>(U</a:t>
            </a:r>
            <a:r>
              <a:rPr baseline="-25000" lang="en-US" sz="2400">
                <a:latin typeface="Cambria"/>
                <a:ea typeface="Cambria"/>
                <a:cs typeface="Cambria"/>
                <a:sym typeface="Cambria"/>
              </a:rPr>
              <a:t>2</a:t>
            </a:r>
            <a:r>
              <a:rPr lang="en-US" sz="2400">
                <a:latin typeface="Cambria"/>
                <a:ea typeface="Cambria"/>
                <a:cs typeface="Cambria"/>
                <a:sym typeface="Cambria"/>
              </a:rPr>
              <a:t>) = John. C</a:t>
            </a:r>
            <a:r>
              <a:rPr baseline="-25000" lang="en-US" sz="2400">
                <a:latin typeface="Cambria"/>
                <a:ea typeface="Cambria"/>
                <a:cs typeface="Cambria"/>
                <a:sym typeface="Cambria"/>
              </a:rPr>
              <a:t>f</a:t>
            </a:r>
            <a:r>
              <a:rPr lang="en-US" sz="2400">
                <a:latin typeface="Cambria"/>
                <a:ea typeface="Cambria"/>
                <a:cs typeface="Cambria"/>
                <a:sym typeface="Cambria"/>
              </a:rPr>
              <a:t>(U</a:t>
            </a:r>
            <a:r>
              <a:rPr baseline="-25000" lang="en-US" sz="2400">
                <a:latin typeface="Cambria"/>
                <a:ea typeface="Cambria"/>
                <a:cs typeface="Cambria"/>
                <a:sym typeface="Cambria"/>
              </a:rPr>
              <a:t>2</a:t>
            </a:r>
            <a:r>
              <a:rPr lang="en-US" sz="2400">
                <a:latin typeface="Cambria"/>
                <a:ea typeface="Cambria"/>
                <a:cs typeface="Cambria"/>
                <a:sym typeface="Cambria"/>
              </a:rPr>
              <a:t>) = (John)</a:t>
            </a:r>
            <a:endParaRPr sz="2400">
              <a:latin typeface="Cambria"/>
              <a:ea typeface="Cambria"/>
              <a:cs typeface="Cambria"/>
              <a:sym typeface="Cambria"/>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91"/>
          <p:cNvSpPr txBox="1"/>
          <p:nvPr>
            <p:ph type="title"/>
          </p:nvPr>
        </p:nvSpPr>
        <p:spPr>
          <a:xfrm>
            <a:off x="2411592" y="828300"/>
            <a:ext cx="95301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Type of Transitions</a:t>
            </a:r>
            <a:endParaRPr/>
          </a:p>
        </p:txBody>
      </p:sp>
      <p:graphicFrame>
        <p:nvGraphicFramePr>
          <p:cNvPr id="479" name="Google Shape;479;p91"/>
          <p:cNvGraphicFramePr/>
          <p:nvPr/>
        </p:nvGraphicFramePr>
        <p:xfrm>
          <a:off x="1966912" y="1776920"/>
          <a:ext cx="3000000" cy="3000000"/>
        </p:xfrm>
        <a:graphic>
          <a:graphicData uri="http://schemas.openxmlformats.org/drawingml/2006/table">
            <a:tbl>
              <a:tblPr bandRow="1" firstRow="1">
                <a:noFill/>
                <a:tableStyleId>{ABC005FF-2629-4804-8651-31E566D96194}</a:tableStyleId>
              </a:tblPr>
              <a:tblGrid>
                <a:gridCol w="2743200"/>
                <a:gridCol w="2743200"/>
                <a:gridCol w="2743200"/>
              </a:tblGrid>
              <a:tr h="860425">
                <a:tc>
                  <a:txBody>
                    <a:bodyPr/>
                    <a:lstStyle/>
                    <a:p>
                      <a:pPr indent="0" lvl="0" marL="91440" marR="537210" rtl="0" algn="l">
                        <a:lnSpc>
                          <a:spcPct val="100000"/>
                        </a:lnSpc>
                        <a:spcBef>
                          <a:spcPts val="0"/>
                        </a:spcBef>
                        <a:spcAft>
                          <a:spcPts val="0"/>
                        </a:spcAft>
                        <a:buNone/>
                      </a:pPr>
                      <a:r>
                        <a:rPr lang="en-US" sz="2200" u="none" cap="none" strike="noStrike">
                          <a:latin typeface="Verdana"/>
                          <a:ea typeface="Verdana"/>
                          <a:cs typeface="Verdana"/>
                          <a:sym typeface="Verdana"/>
                        </a:rPr>
                        <a:t>Transition Type  from U</a:t>
                      </a:r>
                      <a:r>
                        <a:rPr baseline="-25000" lang="en-US" sz="2175" u="none" cap="none" strike="noStrike">
                          <a:latin typeface="Verdana"/>
                          <a:ea typeface="Verdana"/>
                          <a:cs typeface="Verdana"/>
                          <a:sym typeface="Verdana"/>
                        </a:rPr>
                        <a:t>n-1 </a:t>
                      </a:r>
                      <a:r>
                        <a:rPr lang="en-US" sz="2200" u="none" cap="none" strike="noStrike">
                          <a:latin typeface="Verdana"/>
                          <a:ea typeface="Verdana"/>
                          <a:cs typeface="Verdana"/>
                          <a:sym typeface="Verdana"/>
                        </a:rPr>
                        <a:t>to U</a:t>
                      </a:r>
                      <a:r>
                        <a:rPr baseline="-25000" lang="en-US" sz="2175" u="none" cap="none" strike="noStrike">
                          <a:latin typeface="Verdana"/>
                          <a:ea typeface="Verdana"/>
                          <a:cs typeface="Verdana"/>
                          <a:sym typeface="Verdana"/>
                        </a:rPr>
                        <a:t>n</a:t>
                      </a:r>
                      <a:endParaRPr baseline="-25000" sz="2175" u="none" cap="none" strike="noStrike">
                        <a:latin typeface="Verdana"/>
                        <a:ea typeface="Verdana"/>
                        <a:cs typeface="Verdana"/>
                        <a:sym typeface="Verdana"/>
                      </a:endParaRPr>
                    </a:p>
                  </a:txBody>
                  <a:tcPr marT="438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2200" u="none" cap="none" strike="noStrike">
                          <a:latin typeface="Verdana"/>
                          <a:ea typeface="Verdana"/>
                          <a:cs typeface="Verdana"/>
                          <a:sym typeface="Verdana"/>
                        </a:rPr>
                        <a:t>C</a:t>
                      </a:r>
                      <a:r>
                        <a:rPr baseline="-25000" lang="en-US" sz="2175" u="none" cap="none" strike="noStrike">
                          <a:latin typeface="Verdana"/>
                          <a:ea typeface="Verdana"/>
                          <a:cs typeface="Verdana"/>
                          <a:sym typeface="Verdana"/>
                        </a:rPr>
                        <a:t>b</a:t>
                      </a:r>
                      <a:r>
                        <a:rPr lang="en-US" sz="2200" u="none" cap="none" strike="noStrike">
                          <a:latin typeface="Verdana"/>
                          <a:ea typeface="Verdana"/>
                          <a:cs typeface="Verdana"/>
                          <a:sym typeface="Verdana"/>
                        </a:rPr>
                        <a:t>(U</a:t>
                      </a:r>
                      <a:r>
                        <a:rPr baseline="-25000" lang="en-US" sz="2175" u="none" cap="none" strike="noStrike">
                          <a:latin typeface="Verdana"/>
                          <a:ea typeface="Verdana"/>
                          <a:cs typeface="Verdana"/>
                          <a:sym typeface="Verdana"/>
                        </a:rPr>
                        <a:t>n</a:t>
                      </a:r>
                      <a:r>
                        <a:rPr lang="en-US" sz="2200" u="none" cap="none" strike="noStrike">
                          <a:latin typeface="Verdana"/>
                          <a:ea typeface="Verdana"/>
                          <a:cs typeface="Verdana"/>
                          <a:sym typeface="Verdana"/>
                        </a:rPr>
                        <a:t>) = C</a:t>
                      </a:r>
                      <a:r>
                        <a:rPr baseline="-25000" lang="en-US" sz="2175" u="none" cap="none" strike="noStrike">
                          <a:latin typeface="Verdana"/>
                          <a:ea typeface="Verdana"/>
                          <a:cs typeface="Verdana"/>
                          <a:sym typeface="Verdana"/>
                        </a:rPr>
                        <a:t>b</a:t>
                      </a:r>
                      <a:r>
                        <a:rPr lang="en-US" sz="2200" u="none" cap="none" strike="noStrike">
                          <a:latin typeface="Verdana"/>
                          <a:ea typeface="Verdana"/>
                          <a:cs typeface="Verdana"/>
                          <a:sym typeface="Verdana"/>
                        </a:rPr>
                        <a:t>(U</a:t>
                      </a:r>
                      <a:r>
                        <a:rPr baseline="-25000" lang="en-US" sz="2175" u="none" cap="none" strike="noStrike">
                          <a:latin typeface="Verdana"/>
                          <a:ea typeface="Verdana"/>
                          <a:cs typeface="Verdana"/>
                          <a:sym typeface="Verdana"/>
                        </a:rPr>
                        <a:t>n-1</a:t>
                      </a:r>
                      <a:r>
                        <a:rPr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3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2200" u="none" cap="none" strike="noStrike">
                          <a:latin typeface="Verdana"/>
                          <a:ea typeface="Verdana"/>
                          <a:cs typeface="Verdana"/>
                          <a:sym typeface="Verdana"/>
                        </a:rPr>
                        <a:t>C</a:t>
                      </a:r>
                      <a:r>
                        <a:rPr baseline="-25000" lang="en-US" sz="2175" u="none" cap="none" strike="noStrike">
                          <a:latin typeface="Verdana"/>
                          <a:ea typeface="Verdana"/>
                          <a:cs typeface="Verdana"/>
                          <a:sym typeface="Verdana"/>
                        </a:rPr>
                        <a:t>b</a:t>
                      </a:r>
                      <a:r>
                        <a:rPr lang="en-US" sz="2200" u="none" cap="none" strike="noStrike">
                          <a:latin typeface="Verdana"/>
                          <a:ea typeface="Verdana"/>
                          <a:cs typeface="Verdana"/>
                          <a:sym typeface="Verdana"/>
                        </a:rPr>
                        <a:t>(U</a:t>
                      </a:r>
                      <a:r>
                        <a:rPr baseline="-25000" lang="en-US" sz="2175" u="none" cap="none" strike="noStrike">
                          <a:latin typeface="Verdana"/>
                          <a:ea typeface="Verdana"/>
                          <a:cs typeface="Verdana"/>
                          <a:sym typeface="Verdana"/>
                        </a:rPr>
                        <a:t>n</a:t>
                      </a:r>
                      <a:r>
                        <a:rPr lang="en-US" sz="2200" u="none" cap="none" strike="noStrike">
                          <a:latin typeface="Verdana"/>
                          <a:ea typeface="Verdana"/>
                          <a:cs typeface="Verdana"/>
                          <a:sym typeface="Verdana"/>
                        </a:rPr>
                        <a:t>) = C</a:t>
                      </a:r>
                      <a:r>
                        <a:rPr baseline="-25000" lang="en-US" sz="2175" u="none" cap="none" strike="noStrike">
                          <a:latin typeface="Verdana"/>
                          <a:ea typeface="Verdana"/>
                          <a:cs typeface="Verdana"/>
                          <a:sym typeface="Verdana"/>
                        </a:rPr>
                        <a:t>p</a:t>
                      </a:r>
                      <a:r>
                        <a:rPr lang="en-US" sz="2200" u="none" cap="none" strike="noStrike">
                          <a:latin typeface="Verdana"/>
                          <a:ea typeface="Verdana"/>
                          <a:cs typeface="Verdana"/>
                          <a:sym typeface="Verdana"/>
                        </a:rPr>
                        <a:t>(U</a:t>
                      </a:r>
                      <a:r>
                        <a:rPr baseline="-25000" lang="en-US" sz="2175" u="none" cap="none" strike="noStrike">
                          <a:latin typeface="Verdana"/>
                          <a:ea typeface="Verdana"/>
                          <a:cs typeface="Verdana"/>
                          <a:sym typeface="Verdana"/>
                        </a:rPr>
                        <a:t>n</a:t>
                      </a:r>
                      <a:r>
                        <a:rPr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3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60425">
                <a:tc>
                  <a:txBody>
                    <a:bodyPr/>
                    <a:lstStyle/>
                    <a:p>
                      <a:pPr indent="0" lvl="0" marL="91440" marR="0" rtl="0" algn="l">
                        <a:lnSpc>
                          <a:spcPct val="100000"/>
                        </a:lnSpc>
                        <a:spcBef>
                          <a:spcPts val="0"/>
                        </a:spcBef>
                        <a:spcAft>
                          <a:spcPts val="0"/>
                        </a:spcAft>
                        <a:buNone/>
                      </a:pPr>
                      <a:r>
                        <a:rPr lang="en-US" sz="2200" u="none" cap="none" strike="noStrike">
                          <a:solidFill>
                            <a:srgbClr val="006FC0"/>
                          </a:solidFill>
                          <a:latin typeface="Verdana"/>
                          <a:ea typeface="Verdana"/>
                          <a:cs typeface="Verdana"/>
                          <a:sym typeface="Verdana"/>
                        </a:rPr>
                        <a:t>Center</a:t>
                      </a:r>
                      <a:endParaRPr sz="2200" u="none" cap="none" strike="noStrike">
                        <a:latin typeface="Verdana"/>
                        <a:ea typeface="Verdana"/>
                        <a:cs typeface="Verdana"/>
                        <a:sym typeface="Verdana"/>
                      </a:endParaRPr>
                    </a:p>
                    <a:p>
                      <a:pPr indent="0" lvl="0" marL="91440" marR="0" rtl="0" algn="l">
                        <a:lnSpc>
                          <a:spcPct val="100000"/>
                        </a:lnSpc>
                        <a:spcBef>
                          <a:spcPts val="5"/>
                        </a:spcBef>
                        <a:spcAft>
                          <a:spcPts val="0"/>
                        </a:spcAft>
                        <a:buNone/>
                      </a:pPr>
                      <a:r>
                        <a:rPr lang="en-US" sz="2200" u="none" cap="none" strike="noStrike">
                          <a:solidFill>
                            <a:srgbClr val="006FC0"/>
                          </a:solidFill>
                          <a:latin typeface="Verdana"/>
                          <a:ea typeface="Verdana"/>
                          <a:cs typeface="Verdana"/>
                          <a:sym typeface="Verdana"/>
                        </a:rPr>
                        <a:t>Continuation</a:t>
                      </a:r>
                      <a:endParaRPr sz="2200" u="none" cap="none" strike="noStrike">
                        <a:latin typeface="Verdana"/>
                        <a:ea typeface="Verdana"/>
                        <a:cs typeface="Verdana"/>
                        <a:sym typeface="Verdana"/>
                      </a:endParaRPr>
                    </a:p>
                  </a:txBody>
                  <a:tcPr marT="438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b="1" lang="en-US" sz="2200" u="none" cap="none" strike="noStrike">
                          <a:solidFill>
                            <a:srgbClr val="006FC0"/>
                          </a:solidFill>
                          <a:latin typeface="Verdana"/>
                          <a:ea typeface="Verdana"/>
                          <a:cs typeface="Verdana"/>
                          <a:sym typeface="Verdana"/>
                        </a:rPr>
                        <a:t>+</a:t>
                      </a:r>
                      <a:endParaRPr sz="2200" u="none" cap="none" strike="noStrike">
                        <a:latin typeface="Verdana"/>
                        <a:ea typeface="Verdana"/>
                        <a:cs typeface="Verdana"/>
                        <a:sym typeface="Verdana"/>
                      </a:endParaRPr>
                    </a:p>
                  </a:txBody>
                  <a:tcPr marT="43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b="1" lang="en-US" sz="2200" u="none" cap="none" strike="noStrike">
                          <a:solidFill>
                            <a:srgbClr val="006FC0"/>
                          </a:solidFill>
                          <a:latin typeface="Verdana"/>
                          <a:ea typeface="Verdana"/>
                          <a:cs typeface="Verdana"/>
                          <a:sym typeface="Verdana"/>
                        </a:rPr>
                        <a:t>+</a:t>
                      </a:r>
                      <a:endParaRPr sz="2200" u="none" cap="none" strike="noStrike">
                        <a:latin typeface="Verdana"/>
                        <a:ea typeface="Verdana"/>
                        <a:cs typeface="Verdana"/>
                        <a:sym typeface="Verdana"/>
                      </a:endParaRPr>
                    </a:p>
                  </a:txBody>
                  <a:tcPr marT="43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60425">
                <a:tc>
                  <a:txBody>
                    <a:bodyPr/>
                    <a:lstStyle/>
                    <a:p>
                      <a:pPr indent="0" lvl="0" marL="91440" marR="0" rtl="0" algn="l">
                        <a:lnSpc>
                          <a:spcPct val="100000"/>
                        </a:lnSpc>
                        <a:spcBef>
                          <a:spcPts val="0"/>
                        </a:spcBef>
                        <a:spcAft>
                          <a:spcPts val="0"/>
                        </a:spcAft>
                        <a:buNone/>
                      </a:pPr>
                      <a:r>
                        <a:rPr lang="en-US" sz="2200" u="none" cap="none" strike="noStrike">
                          <a:latin typeface="Verdana"/>
                          <a:ea typeface="Verdana"/>
                          <a:cs typeface="Verdana"/>
                          <a:sym typeface="Verdana"/>
                        </a:rPr>
                        <a:t>Center Retaining</a:t>
                      </a:r>
                      <a:endParaRPr sz="2200" u="none" cap="none" strike="noStrike">
                        <a:latin typeface="Verdana"/>
                        <a:ea typeface="Verdana"/>
                        <a:cs typeface="Verdana"/>
                        <a:sym typeface="Verdana"/>
                      </a:endParaRPr>
                    </a:p>
                  </a:txBody>
                  <a:tcPr marT="444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 marR="0" rtl="0" algn="ctr">
                        <a:lnSpc>
                          <a:spcPct val="100000"/>
                        </a:lnSpc>
                        <a:spcBef>
                          <a:spcPts val="0"/>
                        </a:spcBef>
                        <a:spcAft>
                          <a:spcPts val="0"/>
                        </a:spcAft>
                        <a:buNone/>
                      </a:pPr>
                      <a:r>
                        <a:rPr b="1"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44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445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60425">
                <a:tc>
                  <a:txBody>
                    <a:bodyPr/>
                    <a:lstStyle/>
                    <a:p>
                      <a:pPr indent="0" lvl="0" marL="91440" marR="0" rtl="0" algn="l">
                        <a:lnSpc>
                          <a:spcPct val="100000"/>
                        </a:lnSpc>
                        <a:spcBef>
                          <a:spcPts val="0"/>
                        </a:spcBef>
                        <a:spcAft>
                          <a:spcPts val="0"/>
                        </a:spcAft>
                        <a:buNone/>
                      </a:pPr>
                      <a:r>
                        <a:rPr lang="en-US" sz="2200" u="none" cap="none" strike="noStrike">
                          <a:latin typeface="Verdana"/>
                          <a:ea typeface="Verdana"/>
                          <a:cs typeface="Verdana"/>
                          <a:sym typeface="Verdana"/>
                        </a:rPr>
                        <a:t>Center Shifting-1</a:t>
                      </a:r>
                      <a:endParaRPr sz="2200" u="none" cap="none" strike="noStrike">
                        <a:latin typeface="Verdana"/>
                        <a:ea typeface="Verdana"/>
                        <a:cs typeface="Verdana"/>
                        <a:sym typeface="Verdana"/>
                      </a:endParaRPr>
                    </a:p>
                  </a:txBody>
                  <a:tcPr marT="444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44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b="1"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445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60400">
                <a:tc>
                  <a:txBody>
                    <a:bodyPr/>
                    <a:lstStyle/>
                    <a:p>
                      <a:pPr indent="0" lvl="0" marL="91440" marR="0" rtl="0" algn="l">
                        <a:lnSpc>
                          <a:spcPct val="100000"/>
                        </a:lnSpc>
                        <a:spcBef>
                          <a:spcPts val="0"/>
                        </a:spcBef>
                        <a:spcAft>
                          <a:spcPts val="0"/>
                        </a:spcAft>
                        <a:buNone/>
                      </a:pPr>
                      <a:r>
                        <a:rPr lang="en-US" sz="2200" u="none" cap="none" strike="noStrike">
                          <a:latin typeface="Verdana"/>
                          <a:ea typeface="Verdana"/>
                          <a:cs typeface="Verdana"/>
                          <a:sym typeface="Verdana"/>
                        </a:rPr>
                        <a:t>Center Shifting</a:t>
                      </a:r>
                      <a:endParaRPr sz="2200" u="none" cap="none" strike="noStrike">
                        <a:latin typeface="Verdana"/>
                        <a:ea typeface="Verdana"/>
                        <a:cs typeface="Verdana"/>
                        <a:sym typeface="Verdana"/>
                      </a:endParaRPr>
                    </a:p>
                  </a:txBody>
                  <a:tcPr marT="444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44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445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92"/>
          <p:cNvSpPr txBox="1"/>
          <p:nvPr>
            <p:ph type="title"/>
          </p:nvPr>
        </p:nvSpPr>
        <p:spPr>
          <a:xfrm>
            <a:off x="2155371" y="828300"/>
            <a:ext cx="97860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latin typeface="Cambria"/>
                <a:ea typeface="Cambria"/>
                <a:cs typeface="Cambria"/>
                <a:sym typeface="Cambria"/>
              </a:rPr>
              <a:t>Let’s See what the transitions are..</a:t>
            </a:r>
            <a:endParaRPr/>
          </a:p>
        </p:txBody>
      </p:sp>
      <p:sp>
        <p:nvSpPr>
          <p:cNvPr id="485" name="Google Shape;485;p92"/>
          <p:cNvSpPr txBox="1"/>
          <p:nvPr/>
        </p:nvSpPr>
        <p:spPr>
          <a:xfrm>
            <a:off x="843991" y="1909953"/>
            <a:ext cx="5401310" cy="3572510"/>
          </a:xfrm>
          <a:prstGeom prst="rect">
            <a:avLst/>
          </a:prstGeom>
          <a:noFill/>
          <a:ln>
            <a:noFill/>
          </a:ln>
        </p:spPr>
        <p:txBody>
          <a:bodyPr anchorCtr="0" anchor="t" bIns="0" lIns="0" spcFirstLastPara="1" rIns="0" wrap="square" tIns="195575">
            <a:spAutoFit/>
          </a:bodyPr>
          <a:lstStyle/>
          <a:p>
            <a:pPr indent="-228600" lvl="0" marL="266700" marR="0" rtl="0" algn="l">
              <a:lnSpc>
                <a:spcPct val="100000"/>
              </a:lnSpc>
              <a:spcBef>
                <a:spcPts val="0"/>
              </a:spcBef>
              <a:spcAft>
                <a:spcPts val="0"/>
              </a:spcAft>
              <a:buClr>
                <a:srgbClr val="006FC0"/>
              </a:buClr>
              <a:buSzPts val="2400"/>
              <a:buFont typeface="Arial"/>
              <a:buChar char="•"/>
            </a:pPr>
            <a:r>
              <a:rPr lang="en-US" sz="2400">
                <a:solidFill>
                  <a:srgbClr val="006FC0"/>
                </a:solidFill>
                <a:latin typeface="Cambria"/>
                <a:ea typeface="Cambria"/>
                <a:cs typeface="Cambria"/>
                <a:sym typeface="Cambria"/>
              </a:rPr>
              <a:t>U</a:t>
            </a:r>
            <a:r>
              <a:rPr baseline="-25000" lang="en-US" sz="2400">
                <a:solidFill>
                  <a:srgbClr val="006FC0"/>
                </a:solidFill>
                <a:latin typeface="Cambria"/>
                <a:ea typeface="Cambria"/>
                <a:cs typeface="Cambria"/>
                <a:sym typeface="Cambria"/>
              </a:rPr>
              <a:t>1</a:t>
            </a:r>
            <a:r>
              <a:rPr lang="en-US" sz="2400">
                <a:solidFill>
                  <a:srgbClr val="006FC0"/>
                </a:solidFill>
                <a:latin typeface="Cambria"/>
                <a:ea typeface="Cambria"/>
                <a:cs typeface="Cambria"/>
                <a:sym typeface="Cambria"/>
              </a:rPr>
              <a:t>. John drives a Ferrari.</a:t>
            </a:r>
            <a:endParaRPr sz="2400">
              <a:latin typeface="Cambria"/>
              <a:ea typeface="Cambria"/>
              <a:cs typeface="Cambria"/>
              <a:sym typeface="Cambria"/>
            </a:endParaRPr>
          </a:p>
          <a:p>
            <a:pPr indent="0" lvl="0" marL="266700" marR="0" rtl="0" algn="l">
              <a:lnSpc>
                <a:spcPct val="100000"/>
              </a:lnSpc>
              <a:spcBef>
                <a:spcPts val="1440"/>
              </a:spcBef>
              <a:spcAft>
                <a:spcPts val="0"/>
              </a:spcAft>
              <a:buNone/>
            </a:pPr>
            <a:r>
              <a:rPr lang="en-US" sz="2400">
                <a:latin typeface="Cambria"/>
                <a:ea typeface="Cambria"/>
                <a:cs typeface="Cambria"/>
                <a:sym typeface="Cambria"/>
              </a:rPr>
              <a:t>C</a:t>
            </a:r>
            <a:r>
              <a:rPr baseline="-25000" lang="en-US" sz="2400">
                <a:latin typeface="Cambria"/>
                <a:ea typeface="Cambria"/>
                <a:cs typeface="Cambria"/>
                <a:sym typeface="Cambria"/>
              </a:rPr>
              <a:t>b</a:t>
            </a:r>
            <a:r>
              <a:rPr lang="en-US" sz="2400">
                <a:latin typeface="Cambria"/>
                <a:ea typeface="Cambria"/>
                <a:cs typeface="Cambria"/>
                <a:sym typeface="Cambria"/>
              </a:rPr>
              <a:t>(U</a:t>
            </a:r>
            <a:r>
              <a:rPr baseline="-25000" lang="en-US" sz="2400">
                <a:latin typeface="Cambria"/>
                <a:ea typeface="Cambria"/>
                <a:cs typeface="Cambria"/>
                <a:sym typeface="Cambria"/>
              </a:rPr>
              <a:t>1</a:t>
            </a:r>
            <a:r>
              <a:rPr lang="en-US" sz="2400">
                <a:latin typeface="Cambria"/>
                <a:ea typeface="Cambria"/>
                <a:cs typeface="Cambria"/>
                <a:sym typeface="Cambria"/>
              </a:rPr>
              <a:t>) = John. C</a:t>
            </a:r>
            <a:r>
              <a:rPr baseline="-25000" lang="en-US" sz="2400">
                <a:latin typeface="Cambria"/>
                <a:ea typeface="Cambria"/>
                <a:cs typeface="Cambria"/>
                <a:sym typeface="Cambria"/>
              </a:rPr>
              <a:t>f</a:t>
            </a:r>
            <a:r>
              <a:rPr lang="en-US" sz="2400">
                <a:latin typeface="Cambria"/>
                <a:ea typeface="Cambria"/>
                <a:cs typeface="Cambria"/>
                <a:sym typeface="Cambria"/>
              </a:rPr>
              <a:t>(U</a:t>
            </a:r>
            <a:r>
              <a:rPr baseline="-25000" lang="en-US" sz="2400">
                <a:latin typeface="Cambria"/>
                <a:ea typeface="Cambria"/>
                <a:cs typeface="Cambria"/>
                <a:sym typeface="Cambria"/>
              </a:rPr>
              <a:t>1</a:t>
            </a:r>
            <a:r>
              <a:rPr lang="en-US" sz="2400">
                <a:latin typeface="Cambria"/>
                <a:ea typeface="Cambria"/>
                <a:cs typeface="Cambria"/>
                <a:sym typeface="Cambria"/>
              </a:rPr>
              <a:t>) = (John, Ferrari)</a:t>
            </a:r>
            <a:endParaRPr sz="2400">
              <a:latin typeface="Cambria"/>
              <a:ea typeface="Cambria"/>
              <a:cs typeface="Cambria"/>
              <a:sym typeface="Cambria"/>
            </a:endParaRPr>
          </a:p>
          <a:p>
            <a:pPr indent="-228600" lvl="0" marL="266700" marR="30480" rtl="0" algn="l">
              <a:lnSpc>
                <a:spcPct val="150000"/>
              </a:lnSpc>
              <a:spcBef>
                <a:spcPts val="994"/>
              </a:spcBef>
              <a:spcAft>
                <a:spcPts val="0"/>
              </a:spcAft>
              <a:buClr>
                <a:srgbClr val="006FC0"/>
              </a:buClr>
              <a:buSzPts val="2400"/>
              <a:buFont typeface="Arial"/>
              <a:buChar char="•"/>
            </a:pPr>
            <a:r>
              <a:rPr lang="en-US" sz="2400">
                <a:solidFill>
                  <a:srgbClr val="006FC0"/>
                </a:solidFill>
                <a:latin typeface="Cambria"/>
                <a:ea typeface="Cambria"/>
                <a:cs typeface="Cambria"/>
                <a:sym typeface="Cambria"/>
              </a:rPr>
              <a:t>U</a:t>
            </a:r>
            <a:r>
              <a:rPr baseline="-25000" lang="en-US" sz="2400">
                <a:solidFill>
                  <a:srgbClr val="006FC0"/>
                </a:solidFill>
                <a:latin typeface="Cambria"/>
                <a:ea typeface="Cambria"/>
                <a:cs typeface="Cambria"/>
                <a:sym typeface="Cambria"/>
              </a:rPr>
              <a:t>2</a:t>
            </a:r>
            <a:r>
              <a:rPr lang="en-US" sz="2400">
                <a:solidFill>
                  <a:srgbClr val="006FC0"/>
                </a:solidFill>
                <a:latin typeface="Cambria"/>
                <a:ea typeface="Cambria"/>
                <a:cs typeface="Cambria"/>
                <a:sym typeface="Cambria"/>
              </a:rPr>
              <a:t>. He drives too fast</a:t>
            </a:r>
            <a:r>
              <a:rPr lang="en-US" sz="2400">
                <a:solidFill>
                  <a:srgbClr val="00AF50"/>
                </a:solidFill>
                <a:latin typeface="Cambria"/>
                <a:ea typeface="Cambria"/>
                <a:cs typeface="Cambria"/>
                <a:sym typeface="Cambria"/>
              </a:rPr>
              <a:t>. (</a:t>
            </a:r>
            <a:r>
              <a:rPr b="1" lang="en-US" sz="2400">
                <a:solidFill>
                  <a:srgbClr val="00AF50"/>
                </a:solidFill>
                <a:latin typeface="Palatino Linotype"/>
                <a:ea typeface="Palatino Linotype"/>
                <a:cs typeface="Palatino Linotype"/>
                <a:sym typeface="Palatino Linotype"/>
              </a:rPr>
              <a:t>Continuation</a:t>
            </a:r>
            <a:r>
              <a:rPr lang="en-US" sz="2400">
                <a:solidFill>
                  <a:srgbClr val="00AF50"/>
                </a:solidFill>
                <a:latin typeface="Cambria"/>
                <a:ea typeface="Cambria"/>
                <a:cs typeface="Cambria"/>
                <a:sym typeface="Cambria"/>
              </a:rPr>
              <a:t>)  </a:t>
            </a:r>
            <a:r>
              <a:rPr lang="en-US" sz="2400">
                <a:latin typeface="Cambria"/>
                <a:ea typeface="Cambria"/>
                <a:cs typeface="Cambria"/>
                <a:sym typeface="Cambria"/>
              </a:rPr>
              <a:t>C</a:t>
            </a:r>
            <a:r>
              <a:rPr baseline="-25000" lang="en-US" sz="2400">
                <a:latin typeface="Cambria"/>
                <a:ea typeface="Cambria"/>
                <a:cs typeface="Cambria"/>
                <a:sym typeface="Cambria"/>
              </a:rPr>
              <a:t>b</a:t>
            </a:r>
            <a:r>
              <a:rPr lang="en-US" sz="2400">
                <a:latin typeface="Cambria"/>
                <a:ea typeface="Cambria"/>
                <a:cs typeface="Cambria"/>
                <a:sym typeface="Cambria"/>
              </a:rPr>
              <a:t>(U</a:t>
            </a:r>
            <a:r>
              <a:rPr baseline="-25000" lang="en-US" sz="2400">
                <a:latin typeface="Cambria"/>
                <a:ea typeface="Cambria"/>
                <a:cs typeface="Cambria"/>
                <a:sym typeface="Cambria"/>
              </a:rPr>
              <a:t>2</a:t>
            </a:r>
            <a:r>
              <a:rPr lang="en-US" sz="2400">
                <a:latin typeface="Cambria"/>
                <a:ea typeface="Cambria"/>
                <a:cs typeface="Cambria"/>
                <a:sym typeface="Cambria"/>
              </a:rPr>
              <a:t>) = John. C</a:t>
            </a:r>
            <a:r>
              <a:rPr baseline="-25000" lang="en-US" sz="2400">
                <a:latin typeface="Cambria"/>
                <a:ea typeface="Cambria"/>
                <a:cs typeface="Cambria"/>
                <a:sym typeface="Cambria"/>
              </a:rPr>
              <a:t>f</a:t>
            </a:r>
            <a:r>
              <a:rPr lang="en-US" sz="2400">
                <a:latin typeface="Cambria"/>
                <a:ea typeface="Cambria"/>
                <a:cs typeface="Cambria"/>
                <a:sym typeface="Cambria"/>
              </a:rPr>
              <a:t>(U</a:t>
            </a:r>
            <a:r>
              <a:rPr baseline="-25000" lang="en-US" sz="2400">
                <a:latin typeface="Cambria"/>
                <a:ea typeface="Cambria"/>
                <a:cs typeface="Cambria"/>
                <a:sym typeface="Cambria"/>
              </a:rPr>
              <a:t>2</a:t>
            </a:r>
            <a:r>
              <a:rPr lang="en-US" sz="2400">
                <a:latin typeface="Cambria"/>
                <a:ea typeface="Cambria"/>
                <a:cs typeface="Cambria"/>
                <a:sym typeface="Cambria"/>
              </a:rPr>
              <a:t>) = (John)</a:t>
            </a:r>
            <a:endParaRPr sz="2400">
              <a:latin typeface="Cambria"/>
              <a:ea typeface="Cambria"/>
              <a:cs typeface="Cambria"/>
              <a:sym typeface="Cambria"/>
            </a:endParaRPr>
          </a:p>
          <a:p>
            <a:pPr indent="-228600" lvl="0" marL="266700" marR="0" rtl="0" algn="l">
              <a:lnSpc>
                <a:spcPct val="100000"/>
              </a:lnSpc>
              <a:spcBef>
                <a:spcPts val="2450"/>
              </a:spcBef>
              <a:spcAft>
                <a:spcPts val="0"/>
              </a:spcAft>
              <a:buClr>
                <a:srgbClr val="006FC0"/>
              </a:buClr>
              <a:buSzPts val="2400"/>
              <a:buFont typeface="Arial"/>
              <a:buChar char="•"/>
            </a:pPr>
            <a:r>
              <a:rPr lang="en-US" sz="2400">
                <a:solidFill>
                  <a:srgbClr val="006FC0"/>
                </a:solidFill>
                <a:latin typeface="Cambria"/>
                <a:ea typeface="Cambria"/>
                <a:cs typeface="Cambria"/>
                <a:sym typeface="Cambria"/>
              </a:rPr>
              <a:t>U</a:t>
            </a:r>
            <a:r>
              <a:rPr baseline="-25000" lang="en-US" sz="2400">
                <a:solidFill>
                  <a:srgbClr val="006FC0"/>
                </a:solidFill>
                <a:latin typeface="Cambria"/>
                <a:ea typeface="Cambria"/>
                <a:cs typeface="Cambria"/>
                <a:sym typeface="Cambria"/>
              </a:rPr>
              <a:t>3</a:t>
            </a:r>
            <a:r>
              <a:rPr lang="en-US" sz="2400">
                <a:solidFill>
                  <a:srgbClr val="006FC0"/>
                </a:solidFill>
                <a:latin typeface="Cambria"/>
                <a:ea typeface="Cambria"/>
                <a:cs typeface="Cambria"/>
                <a:sym typeface="Cambria"/>
              </a:rPr>
              <a:t>. Mike races him often.</a:t>
            </a:r>
            <a:endParaRPr sz="2400">
              <a:latin typeface="Cambria"/>
              <a:ea typeface="Cambria"/>
              <a:cs typeface="Cambria"/>
              <a:sym typeface="Cambria"/>
            </a:endParaRPr>
          </a:p>
          <a:p>
            <a:pPr indent="0" lvl="0" marL="266700" marR="0" rtl="0" algn="l">
              <a:lnSpc>
                <a:spcPct val="100000"/>
              </a:lnSpc>
              <a:spcBef>
                <a:spcPts val="1440"/>
              </a:spcBef>
              <a:spcAft>
                <a:spcPts val="0"/>
              </a:spcAft>
              <a:buNone/>
            </a:pPr>
            <a:r>
              <a:rPr lang="en-US" sz="2400">
                <a:latin typeface="Cambria"/>
                <a:ea typeface="Cambria"/>
                <a:cs typeface="Cambria"/>
                <a:sym typeface="Cambria"/>
              </a:rPr>
              <a:t>C</a:t>
            </a:r>
            <a:r>
              <a:rPr baseline="-25000" lang="en-US" sz="2400">
                <a:latin typeface="Cambria"/>
                <a:ea typeface="Cambria"/>
                <a:cs typeface="Cambria"/>
                <a:sym typeface="Cambria"/>
              </a:rPr>
              <a:t>b</a:t>
            </a:r>
            <a:r>
              <a:rPr lang="en-US" sz="2400">
                <a:latin typeface="Cambria"/>
                <a:ea typeface="Cambria"/>
                <a:cs typeface="Cambria"/>
                <a:sym typeface="Cambria"/>
              </a:rPr>
              <a:t>(U</a:t>
            </a:r>
            <a:r>
              <a:rPr baseline="-25000" lang="en-US" sz="2400">
                <a:latin typeface="Cambria"/>
                <a:ea typeface="Cambria"/>
                <a:cs typeface="Cambria"/>
                <a:sym typeface="Cambria"/>
              </a:rPr>
              <a:t>3</a:t>
            </a:r>
            <a:r>
              <a:rPr lang="en-US" sz="2400">
                <a:latin typeface="Cambria"/>
                <a:ea typeface="Cambria"/>
                <a:cs typeface="Cambria"/>
                <a:sym typeface="Cambria"/>
              </a:rPr>
              <a:t>) = John. C</a:t>
            </a:r>
            <a:r>
              <a:rPr baseline="-25000" lang="en-US" sz="2400">
                <a:latin typeface="Cambria"/>
                <a:ea typeface="Cambria"/>
                <a:cs typeface="Cambria"/>
                <a:sym typeface="Cambria"/>
              </a:rPr>
              <a:t>f</a:t>
            </a:r>
            <a:r>
              <a:rPr lang="en-US" sz="2400">
                <a:latin typeface="Cambria"/>
                <a:ea typeface="Cambria"/>
                <a:cs typeface="Cambria"/>
                <a:sym typeface="Cambria"/>
              </a:rPr>
              <a:t>(U</a:t>
            </a:r>
            <a:r>
              <a:rPr baseline="-25000" lang="en-US" sz="2400">
                <a:latin typeface="Cambria"/>
                <a:ea typeface="Cambria"/>
                <a:cs typeface="Cambria"/>
                <a:sym typeface="Cambria"/>
              </a:rPr>
              <a:t>3</a:t>
            </a:r>
            <a:r>
              <a:rPr lang="en-US" sz="2400">
                <a:latin typeface="Cambria"/>
                <a:ea typeface="Cambria"/>
                <a:cs typeface="Cambria"/>
                <a:sym typeface="Cambria"/>
              </a:rPr>
              <a:t>) = (Mike, John)</a:t>
            </a:r>
            <a:endParaRPr sz="2400">
              <a:latin typeface="Cambria"/>
              <a:ea typeface="Cambria"/>
              <a:cs typeface="Cambria"/>
              <a:sym typeface="Cambria"/>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93"/>
          <p:cNvSpPr txBox="1"/>
          <p:nvPr>
            <p:ph type="title"/>
          </p:nvPr>
        </p:nvSpPr>
        <p:spPr>
          <a:xfrm>
            <a:off x="2411592" y="828300"/>
            <a:ext cx="95301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Type of Transitions</a:t>
            </a:r>
            <a:endParaRPr/>
          </a:p>
        </p:txBody>
      </p:sp>
      <p:graphicFrame>
        <p:nvGraphicFramePr>
          <p:cNvPr id="491" name="Google Shape;491;p93"/>
          <p:cNvGraphicFramePr/>
          <p:nvPr/>
        </p:nvGraphicFramePr>
        <p:xfrm>
          <a:off x="1966912" y="1776920"/>
          <a:ext cx="3000000" cy="3000000"/>
        </p:xfrm>
        <a:graphic>
          <a:graphicData uri="http://schemas.openxmlformats.org/drawingml/2006/table">
            <a:tbl>
              <a:tblPr bandRow="1" firstRow="1">
                <a:noFill/>
                <a:tableStyleId>{ABC005FF-2629-4804-8651-31E566D96194}</a:tableStyleId>
              </a:tblPr>
              <a:tblGrid>
                <a:gridCol w="2743200"/>
                <a:gridCol w="2743200"/>
                <a:gridCol w="2743200"/>
              </a:tblGrid>
              <a:tr h="860425">
                <a:tc>
                  <a:txBody>
                    <a:bodyPr/>
                    <a:lstStyle/>
                    <a:p>
                      <a:pPr indent="0" lvl="0" marL="91440" marR="537210" rtl="0" algn="l">
                        <a:lnSpc>
                          <a:spcPct val="100000"/>
                        </a:lnSpc>
                        <a:spcBef>
                          <a:spcPts val="0"/>
                        </a:spcBef>
                        <a:spcAft>
                          <a:spcPts val="0"/>
                        </a:spcAft>
                        <a:buNone/>
                      </a:pPr>
                      <a:r>
                        <a:rPr lang="en-US" sz="2200" u="none" cap="none" strike="noStrike">
                          <a:latin typeface="Verdana"/>
                          <a:ea typeface="Verdana"/>
                          <a:cs typeface="Verdana"/>
                          <a:sym typeface="Verdana"/>
                        </a:rPr>
                        <a:t>Transition Type  from U</a:t>
                      </a:r>
                      <a:r>
                        <a:rPr baseline="-25000" lang="en-US" sz="2175" u="none" cap="none" strike="noStrike">
                          <a:latin typeface="Verdana"/>
                          <a:ea typeface="Verdana"/>
                          <a:cs typeface="Verdana"/>
                          <a:sym typeface="Verdana"/>
                        </a:rPr>
                        <a:t>n-1 </a:t>
                      </a:r>
                      <a:r>
                        <a:rPr lang="en-US" sz="2200" u="none" cap="none" strike="noStrike">
                          <a:latin typeface="Verdana"/>
                          <a:ea typeface="Verdana"/>
                          <a:cs typeface="Verdana"/>
                          <a:sym typeface="Verdana"/>
                        </a:rPr>
                        <a:t>to U</a:t>
                      </a:r>
                      <a:r>
                        <a:rPr baseline="-25000" lang="en-US" sz="2175" u="none" cap="none" strike="noStrike">
                          <a:latin typeface="Verdana"/>
                          <a:ea typeface="Verdana"/>
                          <a:cs typeface="Verdana"/>
                          <a:sym typeface="Verdana"/>
                        </a:rPr>
                        <a:t>n</a:t>
                      </a:r>
                      <a:endParaRPr baseline="-25000" sz="2175" u="none" cap="none" strike="noStrike">
                        <a:latin typeface="Verdana"/>
                        <a:ea typeface="Verdana"/>
                        <a:cs typeface="Verdana"/>
                        <a:sym typeface="Verdana"/>
                      </a:endParaRPr>
                    </a:p>
                  </a:txBody>
                  <a:tcPr marT="438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2200" u="none" cap="none" strike="noStrike">
                          <a:latin typeface="Verdana"/>
                          <a:ea typeface="Verdana"/>
                          <a:cs typeface="Verdana"/>
                          <a:sym typeface="Verdana"/>
                        </a:rPr>
                        <a:t>C</a:t>
                      </a:r>
                      <a:r>
                        <a:rPr baseline="-25000" lang="en-US" sz="2175" u="none" cap="none" strike="noStrike">
                          <a:latin typeface="Verdana"/>
                          <a:ea typeface="Verdana"/>
                          <a:cs typeface="Verdana"/>
                          <a:sym typeface="Verdana"/>
                        </a:rPr>
                        <a:t>b</a:t>
                      </a:r>
                      <a:r>
                        <a:rPr lang="en-US" sz="2200" u="none" cap="none" strike="noStrike">
                          <a:latin typeface="Verdana"/>
                          <a:ea typeface="Verdana"/>
                          <a:cs typeface="Verdana"/>
                          <a:sym typeface="Verdana"/>
                        </a:rPr>
                        <a:t>(U</a:t>
                      </a:r>
                      <a:r>
                        <a:rPr baseline="-25000" lang="en-US" sz="2175" u="none" cap="none" strike="noStrike">
                          <a:latin typeface="Verdana"/>
                          <a:ea typeface="Verdana"/>
                          <a:cs typeface="Verdana"/>
                          <a:sym typeface="Verdana"/>
                        </a:rPr>
                        <a:t>n</a:t>
                      </a:r>
                      <a:r>
                        <a:rPr lang="en-US" sz="2200" u="none" cap="none" strike="noStrike">
                          <a:latin typeface="Verdana"/>
                          <a:ea typeface="Verdana"/>
                          <a:cs typeface="Verdana"/>
                          <a:sym typeface="Verdana"/>
                        </a:rPr>
                        <a:t>) = C</a:t>
                      </a:r>
                      <a:r>
                        <a:rPr baseline="-25000" lang="en-US" sz="2175" u="none" cap="none" strike="noStrike">
                          <a:latin typeface="Verdana"/>
                          <a:ea typeface="Verdana"/>
                          <a:cs typeface="Verdana"/>
                          <a:sym typeface="Verdana"/>
                        </a:rPr>
                        <a:t>b</a:t>
                      </a:r>
                      <a:r>
                        <a:rPr lang="en-US" sz="2200" u="none" cap="none" strike="noStrike">
                          <a:latin typeface="Verdana"/>
                          <a:ea typeface="Verdana"/>
                          <a:cs typeface="Verdana"/>
                          <a:sym typeface="Verdana"/>
                        </a:rPr>
                        <a:t>(U</a:t>
                      </a:r>
                      <a:r>
                        <a:rPr baseline="-25000" lang="en-US" sz="2175" u="none" cap="none" strike="noStrike">
                          <a:latin typeface="Verdana"/>
                          <a:ea typeface="Verdana"/>
                          <a:cs typeface="Verdana"/>
                          <a:sym typeface="Verdana"/>
                        </a:rPr>
                        <a:t>n-1</a:t>
                      </a:r>
                      <a:r>
                        <a:rPr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3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2200" u="none" cap="none" strike="noStrike">
                          <a:latin typeface="Verdana"/>
                          <a:ea typeface="Verdana"/>
                          <a:cs typeface="Verdana"/>
                          <a:sym typeface="Verdana"/>
                        </a:rPr>
                        <a:t>C</a:t>
                      </a:r>
                      <a:r>
                        <a:rPr baseline="-25000" lang="en-US" sz="2175" u="none" cap="none" strike="noStrike">
                          <a:latin typeface="Verdana"/>
                          <a:ea typeface="Verdana"/>
                          <a:cs typeface="Verdana"/>
                          <a:sym typeface="Verdana"/>
                        </a:rPr>
                        <a:t>b</a:t>
                      </a:r>
                      <a:r>
                        <a:rPr lang="en-US" sz="2200" u="none" cap="none" strike="noStrike">
                          <a:latin typeface="Verdana"/>
                          <a:ea typeface="Verdana"/>
                          <a:cs typeface="Verdana"/>
                          <a:sym typeface="Verdana"/>
                        </a:rPr>
                        <a:t>(U</a:t>
                      </a:r>
                      <a:r>
                        <a:rPr baseline="-25000" lang="en-US" sz="2175" u="none" cap="none" strike="noStrike">
                          <a:latin typeface="Verdana"/>
                          <a:ea typeface="Verdana"/>
                          <a:cs typeface="Verdana"/>
                          <a:sym typeface="Verdana"/>
                        </a:rPr>
                        <a:t>n</a:t>
                      </a:r>
                      <a:r>
                        <a:rPr lang="en-US" sz="2200" u="none" cap="none" strike="noStrike">
                          <a:latin typeface="Verdana"/>
                          <a:ea typeface="Verdana"/>
                          <a:cs typeface="Verdana"/>
                          <a:sym typeface="Verdana"/>
                        </a:rPr>
                        <a:t>) = C</a:t>
                      </a:r>
                      <a:r>
                        <a:rPr baseline="-25000" lang="en-US" sz="2175" u="none" cap="none" strike="noStrike">
                          <a:latin typeface="Verdana"/>
                          <a:ea typeface="Verdana"/>
                          <a:cs typeface="Verdana"/>
                          <a:sym typeface="Verdana"/>
                        </a:rPr>
                        <a:t>p</a:t>
                      </a:r>
                      <a:r>
                        <a:rPr lang="en-US" sz="2200" u="none" cap="none" strike="noStrike">
                          <a:latin typeface="Verdana"/>
                          <a:ea typeface="Verdana"/>
                          <a:cs typeface="Verdana"/>
                          <a:sym typeface="Verdana"/>
                        </a:rPr>
                        <a:t>(U</a:t>
                      </a:r>
                      <a:r>
                        <a:rPr baseline="-25000" lang="en-US" sz="2175" u="none" cap="none" strike="noStrike">
                          <a:latin typeface="Verdana"/>
                          <a:ea typeface="Verdana"/>
                          <a:cs typeface="Verdana"/>
                          <a:sym typeface="Verdana"/>
                        </a:rPr>
                        <a:t>n</a:t>
                      </a:r>
                      <a:r>
                        <a:rPr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3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60425">
                <a:tc>
                  <a:txBody>
                    <a:bodyPr/>
                    <a:lstStyle/>
                    <a:p>
                      <a:pPr indent="0" lvl="0" marL="91440" marR="0" rtl="0" algn="l">
                        <a:lnSpc>
                          <a:spcPct val="100000"/>
                        </a:lnSpc>
                        <a:spcBef>
                          <a:spcPts val="0"/>
                        </a:spcBef>
                        <a:spcAft>
                          <a:spcPts val="0"/>
                        </a:spcAft>
                        <a:buNone/>
                      </a:pPr>
                      <a:r>
                        <a:rPr lang="en-US" sz="2200" u="none" cap="none" strike="noStrike">
                          <a:latin typeface="Verdana"/>
                          <a:ea typeface="Verdana"/>
                          <a:cs typeface="Verdana"/>
                          <a:sym typeface="Verdana"/>
                        </a:rPr>
                        <a:t>Center</a:t>
                      </a:r>
                      <a:endParaRPr sz="2200" u="none" cap="none" strike="noStrike">
                        <a:latin typeface="Verdana"/>
                        <a:ea typeface="Verdana"/>
                        <a:cs typeface="Verdana"/>
                        <a:sym typeface="Verdana"/>
                      </a:endParaRPr>
                    </a:p>
                    <a:p>
                      <a:pPr indent="0" lvl="0" marL="91440" marR="0" rtl="0" algn="l">
                        <a:lnSpc>
                          <a:spcPct val="100000"/>
                        </a:lnSpc>
                        <a:spcBef>
                          <a:spcPts val="5"/>
                        </a:spcBef>
                        <a:spcAft>
                          <a:spcPts val="0"/>
                        </a:spcAft>
                        <a:buNone/>
                      </a:pPr>
                      <a:r>
                        <a:rPr lang="en-US" sz="2200" u="none" cap="none" strike="noStrike">
                          <a:latin typeface="Verdana"/>
                          <a:ea typeface="Verdana"/>
                          <a:cs typeface="Verdana"/>
                          <a:sym typeface="Verdana"/>
                        </a:rPr>
                        <a:t>Continuation</a:t>
                      </a:r>
                      <a:endParaRPr sz="2200" u="none" cap="none" strike="noStrike">
                        <a:latin typeface="Verdana"/>
                        <a:ea typeface="Verdana"/>
                        <a:cs typeface="Verdana"/>
                        <a:sym typeface="Verdana"/>
                      </a:endParaRPr>
                    </a:p>
                  </a:txBody>
                  <a:tcPr marT="438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b="1"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3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b="1"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3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60425">
                <a:tc>
                  <a:txBody>
                    <a:bodyPr/>
                    <a:lstStyle/>
                    <a:p>
                      <a:pPr indent="0" lvl="0" marL="91440" marR="0" rtl="0" algn="l">
                        <a:lnSpc>
                          <a:spcPct val="100000"/>
                        </a:lnSpc>
                        <a:spcBef>
                          <a:spcPts val="0"/>
                        </a:spcBef>
                        <a:spcAft>
                          <a:spcPts val="0"/>
                        </a:spcAft>
                        <a:buNone/>
                      </a:pPr>
                      <a:r>
                        <a:rPr lang="en-US" sz="2200" u="none" cap="none" strike="noStrike">
                          <a:solidFill>
                            <a:srgbClr val="006FC0"/>
                          </a:solidFill>
                          <a:latin typeface="Verdana"/>
                          <a:ea typeface="Verdana"/>
                          <a:cs typeface="Verdana"/>
                          <a:sym typeface="Verdana"/>
                        </a:rPr>
                        <a:t>Center Retaining</a:t>
                      </a:r>
                      <a:endParaRPr sz="2200" u="none" cap="none" strike="noStrike">
                        <a:latin typeface="Verdana"/>
                        <a:ea typeface="Verdana"/>
                        <a:cs typeface="Verdana"/>
                        <a:sym typeface="Verdana"/>
                      </a:endParaRPr>
                    </a:p>
                  </a:txBody>
                  <a:tcPr marT="444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 marR="0" rtl="0" algn="ctr">
                        <a:lnSpc>
                          <a:spcPct val="100000"/>
                        </a:lnSpc>
                        <a:spcBef>
                          <a:spcPts val="0"/>
                        </a:spcBef>
                        <a:spcAft>
                          <a:spcPts val="0"/>
                        </a:spcAft>
                        <a:buNone/>
                      </a:pPr>
                      <a:r>
                        <a:rPr b="1" lang="en-US" sz="2200" u="none" cap="none" strike="noStrike">
                          <a:solidFill>
                            <a:srgbClr val="006FC0"/>
                          </a:solidFill>
                          <a:latin typeface="Verdana"/>
                          <a:ea typeface="Verdana"/>
                          <a:cs typeface="Verdana"/>
                          <a:sym typeface="Verdana"/>
                        </a:rPr>
                        <a:t>+</a:t>
                      </a:r>
                      <a:endParaRPr sz="2200" u="none" cap="none" strike="noStrike">
                        <a:latin typeface="Verdana"/>
                        <a:ea typeface="Verdana"/>
                        <a:cs typeface="Verdana"/>
                        <a:sym typeface="Verdana"/>
                      </a:endParaRPr>
                    </a:p>
                  </a:txBody>
                  <a:tcPr marT="444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2200" u="none" cap="none" strike="noStrike">
                          <a:solidFill>
                            <a:srgbClr val="006FC0"/>
                          </a:solidFill>
                          <a:latin typeface="Verdana"/>
                          <a:ea typeface="Verdana"/>
                          <a:cs typeface="Verdana"/>
                          <a:sym typeface="Verdana"/>
                        </a:rPr>
                        <a:t>-</a:t>
                      </a:r>
                      <a:endParaRPr sz="2200" u="none" cap="none" strike="noStrike">
                        <a:latin typeface="Verdana"/>
                        <a:ea typeface="Verdana"/>
                        <a:cs typeface="Verdana"/>
                        <a:sym typeface="Verdana"/>
                      </a:endParaRPr>
                    </a:p>
                  </a:txBody>
                  <a:tcPr marT="4445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60425">
                <a:tc>
                  <a:txBody>
                    <a:bodyPr/>
                    <a:lstStyle/>
                    <a:p>
                      <a:pPr indent="0" lvl="0" marL="91440" marR="0" rtl="0" algn="l">
                        <a:lnSpc>
                          <a:spcPct val="100000"/>
                        </a:lnSpc>
                        <a:spcBef>
                          <a:spcPts val="0"/>
                        </a:spcBef>
                        <a:spcAft>
                          <a:spcPts val="0"/>
                        </a:spcAft>
                        <a:buNone/>
                      </a:pPr>
                      <a:r>
                        <a:rPr lang="en-US" sz="2200" u="none" cap="none" strike="noStrike">
                          <a:latin typeface="Verdana"/>
                          <a:ea typeface="Verdana"/>
                          <a:cs typeface="Verdana"/>
                          <a:sym typeface="Verdana"/>
                        </a:rPr>
                        <a:t>Center Shifting-1</a:t>
                      </a:r>
                      <a:endParaRPr sz="2200" u="none" cap="none" strike="noStrike">
                        <a:latin typeface="Verdana"/>
                        <a:ea typeface="Verdana"/>
                        <a:cs typeface="Verdana"/>
                        <a:sym typeface="Verdana"/>
                      </a:endParaRPr>
                    </a:p>
                  </a:txBody>
                  <a:tcPr marT="444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44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b="1"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445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60400">
                <a:tc>
                  <a:txBody>
                    <a:bodyPr/>
                    <a:lstStyle/>
                    <a:p>
                      <a:pPr indent="0" lvl="0" marL="91440" marR="0" rtl="0" algn="l">
                        <a:lnSpc>
                          <a:spcPct val="100000"/>
                        </a:lnSpc>
                        <a:spcBef>
                          <a:spcPts val="0"/>
                        </a:spcBef>
                        <a:spcAft>
                          <a:spcPts val="0"/>
                        </a:spcAft>
                        <a:buNone/>
                      </a:pPr>
                      <a:r>
                        <a:rPr lang="en-US" sz="2200" u="none" cap="none" strike="noStrike">
                          <a:latin typeface="Verdana"/>
                          <a:ea typeface="Verdana"/>
                          <a:cs typeface="Verdana"/>
                          <a:sym typeface="Verdana"/>
                        </a:rPr>
                        <a:t>Center Shifting</a:t>
                      </a:r>
                      <a:endParaRPr sz="2200" u="none" cap="none" strike="noStrike">
                        <a:latin typeface="Verdana"/>
                        <a:ea typeface="Verdana"/>
                        <a:cs typeface="Verdana"/>
                        <a:sym typeface="Verdana"/>
                      </a:endParaRPr>
                    </a:p>
                  </a:txBody>
                  <a:tcPr marT="444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44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445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94"/>
          <p:cNvSpPr txBox="1"/>
          <p:nvPr>
            <p:ph type="title"/>
          </p:nvPr>
        </p:nvSpPr>
        <p:spPr>
          <a:xfrm>
            <a:off x="2803497" y="828300"/>
            <a:ext cx="91380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latin typeface="Cambria"/>
                <a:ea typeface="Cambria"/>
                <a:cs typeface="Cambria"/>
                <a:sym typeface="Cambria"/>
              </a:rPr>
              <a:t>Let’s See what the transitions are..</a:t>
            </a:r>
            <a:endParaRPr/>
          </a:p>
        </p:txBody>
      </p:sp>
      <p:sp>
        <p:nvSpPr>
          <p:cNvPr id="497" name="Google Shape;497;p94"/>
          <p:cNvSpPr txBox="1"/>
          <p:nvPr/>
        </p:nvSpPr>
        <p:spPr>
          <a:xfrm>
            <a:off x="805891" y="1538478"/>
            <a:ext cx="5401310" cy="4796790"/>
          </a:xfrm>
          <a:prstGeom prst="rect">
            <a:avLst/>
          </a:prstGeom>
          <a:noFill/>
          <a:ln>
            <a:noFill/>
          </a:ln>
        </p:spPr>
        <p:txBody>
          <a:bodyPr anchorCtr="0" anchor="t" bIns="0" lIns="0" spcFirstLastPara="1" rIns="0" wrap="square" tIns="195575">
            <a:spAutoFit/>
          </a:bodyPr>
          <a:lstStyle/>
          <a:p>
            <a:pPr indent="-228600" lvl="0" marL="266700" marR="0" rtl="0" algn="l">
              <a:lnSpc>
                <a:spcPct val="100000"/>
              </a:lnSpc>
              <a:spcBef>
                <a:spcPts val="0"/>
              </a:spcBef>
              <a:spcAft>
                <a:spcPts val="0"/>
              </a:spcAft>
              <a:buClr>
                <a:srgbClr val="006FC0"/>
              </a:buClr>
              <a:buSzPts val="2400"/>
              <a:buFont typeface="Arial"/>
              <a:buChar char="•"/>
            </a:pPr>
            <a:r>
              <a:rPr lang="en-US" sz="2400">
                <a:solidFill>
                  <a:srgbClr val="006FC0"/>
                </a:solidFill>
                <a:latin typeface="Cambria"/>
                <a:ea typeface="Cambria"/>
                <a:cs typeface="Cambria"/>
                <a:sym typeface="Cambria"/>
              </a:rPr>
              <a:t>U</a:t>
            </a:r>
            <a:r>
              <a:rPr baseline="-25000" lang="en-US" sz="2400">
                <a:solidFill>
                  <a:srgbClr val="006FC0"/>
                </a:solidFill>
                <a:latin typeface="Cambria"/>
                <a:ea typeface="Cambria"/>
                <a:cs typeface="Cambria"/>
                <a:sym typeface="Cambria"/>
              </a:rPr>
              <a:t>1</a:t>
            </a:r>
            <a:r>
              <a:rPr lang="en-US" sz="2400">
                <a:solidFill>
                  <a:srgbClr val="006FC0"/>
                </a:solidFill>
                <a:latin typeface="Cambria"/>
                <a:ea typeface="Cambria"/>
                <a:cs typeface="Cambria"/>
                <a:sym typeface="Cambria"/>
              </a:rPr>
              <a:t>. John drives a Ferrari.</a:t>
            </a:r>
            <a:endParaRPr sz="2400">
              <a:latin typeface="Cambria"/>
              <a:ea typeface="Cambria"/>
              <a:cs typeface="Cambria"/>
              <a:sym typeface="Cambria"/>
            </a:endParaRPr>
          </a:p>
          <a:p>
            <a:pPr indent="0" lvl="0" marL="266700" marR="0" rtl="0" algn="l">
              <a:lnSpc>
                <a:spcPct val="100000"/>
              </a:lnSpc>
              <a:spcBef>
                <a:spcPts val="1440"/>
              </a:spcBef>
              <a:spcAft>
                <a:spcPts val="0"/>
              </a:spcAft>
              <a:buNone/>
            </a:pPr>
            <a:r>
              <a:rPr lang="en-US" sz="2400">
                <a:latin typeface="Cambria"/>
                <a:ea typeface="Cambria"/>
                <a:cs typeface="Cambria"/>
                <a:sym typeface="Cambria"/>
              </a:rPr>
              <a:t>C</a:t>
            </a:r>
            <a:r>
              <a:rPr baseline="-25000" lang="en-US" sz="2400">
                <a:latin typeface="Cambria"/>
                <a:ea typeface="Cambria"/>
                <a:cs typeface="Cambria"/>
                <a:sym typeface="Cambria"/>
              </a:rPr>
              <a:t>b</a:t>
            </a:r>
            <a:r>
              <a:rPr lang="en-US" sz="2400">
                <a:latin typeface="Cambria"/>
                <a:ea typeface="Cambria"/>
                <a:cs typeface="Cambria"/>
                <a:sym typeface="Cambria"/>
              </a:rPr>
              <a:t>(U</a:t>
            </a:r>
            <a:r>
              <a:rPr baseline="-25000" lang="en-US" sz="2400">
                <a:latin typeface="Cambria"/>
                <a:ea typeface="Cambria"/>
                <a:cs typeface="Cambria"/>
                <a:sym typeface="Cambria"/>
              </a:rPr>
              <a:t>1</a:t>
            </a:r>
            <a:r>
              <a:rPr lang="en-US" sz="2400">
                <a:latin typeface="Cambria"/>
                <a:ea typeface="Cambria"/>
                <a:cs typeface="Cambria"/>
                <a:sym typeface="Cambria"/>
              </a:rPr>
              <a:t>) = John. C</a:t>
            </a:r>
            <a:r>
              <a:rPr baseline="-25000" lang="en-US" sz="2400">
                <a:latin typeface="Cambria"/>
                <a:ea typeface="Cambria"/>
                <a:cs typeface="Cambria"/>
                <a:sym typeface="Cambria"/>
              </a:rPr>
              <a:t>f</a:t>
            </a:r>
            <a:r>
              <a:rPr lang="en-US" sz="2400">
                <a:latin typeface="Cambria"/>
                <a:ea typeface="Cambria"/>
                <a:cs typeface="Cambria"/>
                <a:sym typeface="Cambria"/>
              </a:rPr>
              <a:t>(U</a:t>
            </a:r>
            <a:r>
              <a:rPr baseline="-25000" lang="en-US" sz="2400">
                <a:latin typeface="Cambria"/>
                <a:ea typeface="Cambria"/>
                <a:cs typeface="Cambria"/>
                <a:sym typeface="Cambria"/>
              </a:rPr>
              <a:t>1</a:t>
            </a:r>
            <a:r>
              <a:rPr lang="en-US" sz="2400">
                <a:latin typeface="Cambria"/>
                <a:ea typeface="Cambria"/>
                <a:cs typeface="Cambria"/>
                <a:sym typeface="Cambria"/>
              </a:rPr>
              <a:t>) = (John, Ferrari)</a:t>
            </a:r>
            <a:endParaRPr sz="2400">
              <a:latin typeface="Cambria"/>
              <a:ea typeface="Cambria"/>
              <a:cs typeface="Cambria"/>
              <a:sym typeface="Cambria"/>
            </a:endParaRPr>
          </a:p>
          <a:p>
            <a:pPr indent="-228600" lvl="0" marL="266700" marR="30480" rtl="0" algn="l">
              <a:lnSpc>
                <a:spcPct val="150000"/>
              </a:lnSpc>
              <a:spcBef>
                <a:spcPts val="994"/>
              </a:spcBef>
              <a:spcAft>
                <a:spcPts val="0"/>
              </a:spcAft>
              <a:buClr>
                <a:srgbClr val="006FC0"/>
              </a:buClr>
              <a:buSzPts val="2400"/>
              <a:buFont typeface="Arial"/>
              <a:buChar char="•"/>
            </a:pPr>
            <a:r>
              <a:rPr lang="en-US" sz="2400">
                <a:solidFill>
                  <a:srgbClr val="006FC0"/>
                </a:solidFill>
                <a:latin typeface="Cambria"/>
                <a:ea typeface="Cambria"/>
                <a:cs typeface="Cambria"/>
                <a:sym typeface="Cambria"/>
              </a:rPr>
              <a:t>U</a:t>
            </a:r>
            <a:r>
              <a:rPr baseline="-25000" lang="en-US" sz="2400">
                <a:solidFill>
                  <a:srgbClr val="006FC0"/>
                </a:solidFill>
                <a:latin typeface="Cambria"/>
                <a:ea typeface="Cambria"/>
                <a:cs typeface="Cambria"/>
                <a:sym typeface="Cambria"/>
              </a:rPr>
              <a:t>2</a:t>
            </a:r>
            <a:r>
              <a:rPr lang="en-US" sz="2400">
                <a:solidFill>
                  <a:srgbClr val="006FC0"/>
                </a:solidFill>
                <a:latin typeface="Cambria"/>
                <a:ea typeface="Cambria"/>
                <a:cs typeface="Cambria"/>
                <a:sym typeface="Cambria"/>
              </a:rPr>
              <a:t>. He drives too fast</a:t>
            </a:r>
            <a:r>
              <a:rPr lang="en-US" sz="2400">
                <a:solidFill>
                  <a:srgbClr val="00AF50"/>
                </a:solidFill>
                <a:latin typeface="Cambria"/>
                <a:ea typeface="Cambria"/>
                <a:cs typeface="Cambria"/>
                <a:sym typeface="Cambria"/>
              </a:rPr>
              <a:t>. (</a:t>
            </a:r>
            <a:r>
              <a:rPr b="1" lang="en-US" sz="2400">
                <a:solidFill>
                  <a:srgbClr val="00AF50"/>
                </a:solidFill>
                <a:latin typeface="Palatino Linotype"/>
                <a:ea typeface="Palatino Linotype"/>
                <a:cs typeface="Palatino Linotype"/>
                <a:sym typeface="Palatino Linotype"/>
              </a:rPr>
              <a:t>Continuation</a:t>
            </a:r>
            <a:r>
              <a:rPr lang="en-US" sz="2400">
                <a:solidFill>
                  <a:srgbClr val="00AF50"/>
                </a:solidFill>
                <a:latin typeface="Cambria"/>
                <a:ea typeface="Cambria"/>
                <a:cs typeface="Cambria"/>
                <a:sym typeface="Cambria"/>
              </a:rPr>
              <a:t>)  </a:t>
            </a:r>
            <a:r>
              <a:rPr lang="en-US" sz="2400">
                <a:latin typeface="Cambria"/>
                <a:ea typeface="Cambria"/>
                <a:cs typeface="Cambria"/>
                <a:sym typeface="Cambria"/>
              </a:rPr>
              <a:t>C</a:t>
            </a:r>
            <a:r>
              <a:rPr baseline="-25000" lang="en-US" sz="2400">
                <a:latin typeface="Cambria"/>
                <a:ea typeface="Cambria"/>
                <a:cs typeface="Cambria"/>
                <a:sym typeface="Cambria"/>
              </a:rPr>
              <a:t>b</a:t>
            </a:r>
            <a:r>
              <a:rPr lang="en-US" sz="2400">
                <a:latin typeface="Cambria"/>
                <a:ea typeface="Cambria"/>
                <a:cs typeface="Cambria"/>
                <a:sym typeface="Cambria"/>
              </a:rPr>
              <a:t>(U</a:t>
            </a:r>
            <a:r>
              <a:rPr baseline="-25000" lang="en-US" sz="2400">
                <a:latin typeface="Cambria"/>
                <a:ea typeface="Cambria"/>
                <a:cs typeface="Cambria"/>
                <a:sym typeface="Cambria"/>
              </a:rPr>
              <a:t>2</a:t>
            </a:r>
            <a:r>
              <a:rPr lang="en-US" sz="2400">
                <a:latin typeface="Cambria"/>
                <a:ea typeface="Cambria"/>
                <a:cs typeface="Cambria"/>
                <a:sym typeface="Cambria"/>
              </a:rPr>
              <a:t>) = John. C</a:t>
            </a:r>
            <a:r>
              <a:rPr baseline="-25000" lang="en-US" sz="2400">
                <a:latin typeface="Cambria"/>
                <a:ea typeface="Cambria"/>
                <a:cs typeface="Cambria"/>
                <a:sym typeface="Cambria"/>
              </a:rPr>
              <a:t>f</a:t>
            </a:r>
            <a:r>
              <a:rPr lang="en-US" sz="2400">
                <a:latin typeface="Cambria"/>
                <a:ea typeface="Cambria"/>
                <a:cs typeface="Cambria"/>
                <a:sym typeface="Cambria"/>
              </a:rPr>
              <a:t>(U</a:t>
            </a:r>
            <a:r>
              <a:rPr baseline="-25000" lang="en-US" sz="2400">
                <a:latin typeface="Cambria"/>
                <a:ea typeface="Cambria"/>
                <a:cs typeface="Cambria"/>
                <a:sym typeface="Cambria"/>
              </a:rPr>
              <a:t>2</a:t>
            </a:r>
            <a:r>
              <a:rPr lang="en-US" sz="2400">
                <a:latin typeface="Cambria"/>
                <a:ea typeface="Cambria"/>
                <a:cs typeface="Cambria"/>
                <a:sym typeface="Cambria"/>
              </a:rPr>
              <a:t>) = (John)</a:t>
            </a:r>
            <a:endParaRPr sz="2400">
              <a:latin typeface="Cambria"/>
              <a:ea typeface="Cambria"/>
              <a:cs typeface="Cambria"/>
              <a:sym typeface="Cambria"/>
            </a:endParaRPr>
          </a:p>
          <a:p>
            <a:pPr indent="-228600" lvl="0" marL="266700" marR="0" rtl="0" algn="l">
              <a:lnSpc>
                <a:spcPct val="100000"/>
              </a:lnSpc>
              <a:spcBef>
                <a:spcPts val="2450"/>
              </a:spcBef>
              <a:spcAft>
                <a:spcPts val="0"/>
              </a:spcAft>
              <a:buClr>
                <a:srgbClr val="006FC0"/>
              </a:buClr>
              <a:buSzPts val="2400"/>
              <a:buFont typeface="Arial"/>
              <a:buChar char="•"/>
            </a:pPr>
            <a:r>
              <a:rPr lang="en-US" sz="2400">
                <a:solidFill>
                  <a:srgbClr val="006FC0"/>
                </a:solidFill>
                <a:latin typeface="Cambria"/>
                <a:ea typeface="Cambria"/>
                <a:cs typeface="Cambria"/>
                <a:sym typeface="Cambria"/>
              </a:rPr>
              <a:t>U</a:t>
            </a:r>
            <a:r>
              <a:rPr baseline="-25000" lang="en-US" sz="2400">
                <a:solidFill>
                  <a:srgbClr val="006FC0"/>
                </a:solidFill>
                <a:latin typeface="Cambria"/>
                <a:ea typeface="Cambria"/>
                <a:cs typeface="Cambria"/>
                <a:sym typeface="Cambria"/>
              </a:rPr>
              <a:t>3</a:t>
            </a:r>
            <a:r>
              <a:rPr lang="en-US" sz="2400">
                <a:solidFill>
                  <a:srgbClr val="006FC0"/>
                </a:solidFill>
                <a:latin typeface="Cambria"/>
                <a:ea typeface="Cambria"/>
                <a:cs typeface="Cambria"/>
                <a:sym typeface="Cambria"/>
              </a:rPr>
              <a:t>. Mike races him often. </a:t>
            </a:r>
            <a:r>
              <a:rPr lang="en-US" sz="2400">
                <a:solidFill>
                  <a:srgbClr val="00AF50"/>
                </a:solidFill>
                <a:latin typeface="Cambria"/>
                <a:ea typeface="Cambria"/>
                <a:cs typeface="Cambria"/>
                <a:sym typeface="Cambria"/>
              </a:rPr>
              <a:t>(</a:t>
            </a:r>
            <a:r>
              <a:rPr b="1" lang="en-US" sz="2400">
                <a:solidFill>
                  <a:srgbClr val="00AF50"/>
                </a:solidFill>
                <a:latin typeface="Palatino Linotype"/>
                <a:ea typeface="Palatino Linotype"/>
                <a:cs typeface="Palatino Linotype"/>
                <a:sym typeface="Palatino Linotype"/>
              </a:rPr>
              <a:t>Retaining</a:t>
            </a:r>
            <a:r>
              <a:rPr lang="en-US" sz="2400">
                <a:solidFill>
                  <a:srgbClr val="00AF50"/>
                </a:solidFill>
                <a:latin typeface="Cambria"/>
                <a:ea typeface="Cambria"/>
                <a:cs typeface="Cambria"/>
                <a:sym typeface="Cambria"/>
              </a:rPr>
              <a:t>)</a:t>
            </a:r>
            <a:endParaRPr sz="2400">
              <a:latin typeface="Cambria"/>
              <a:ea typeface="Cambria"/>
              <a:cs typeface="Cambria"/>
              <a:sym typeface="Cambria"/>
            </a:endParaRPr>
          </a:p>
          <a:p>
            <a:pPr indent="0" lvl="0" marL="266700" marR="0" rtl="0" algn="l">
              <a:lnSpc>
                <a:spcPct val="100000"/>
              </a:lnSpc>
              <a:spcBef>
                <a:spcPts val="1440"/>
              </a:spcBef>
              <a:spcAft>
                <a:spcPts val="0"/>
              </a:spcAft>
              <a:buNone/>
            </a:pPr>
            <a:r>
              <a:rPr lang="en-US" sz="2400">
                <a:latin typeface="Cambria"/>
                <a:ea typeface="Cambria"/>
                <a:cs typeface="Cambria"/>
                <a:sym typeface="Cambria"/>
              </a:rPr>
              <a:t>C</a:t>
            </a:r>
            <a:r>
              <a:rPr baseline="-25000" lang="en-US" sz="2400">
                <a:latin typeface="Cambria"/>
                <a:ea typeface="Cambria"/>
                <a:cs typeface="Cambria"/>
                <a:sym typeface="Cambria"/>
              </a:rPr>
              <a:t>b</a:t>
            </a:r>
            <a:r>
              <a:rPr lang="en-US" sz="2400">
                <a:latin typeface="Cambria"/>
                <a:ea typeface="Cambria"/>
                <a:cs typeface="Cambria"/>
                <a:sym typeface="Cambria"/>
              </a:rPr>
              <a:t>(U</a:t>
            </a:r>
            <a:r>
              <a:rPr baseline="-25000" lang="en-US" sz="2400">
                <a:latin typeface="Cambria"/>
                <a:ea typeface="Cambria"/>
                <a:cs typeface="Cambria"/>
                <a:sym typeface="Cambria"/>
              </a:rPr>
              <a:t>3</a:t>
            </a:r>
            <a:r>
              <a:rPr lang="en-US" sz="2400">
                <a:latin typeface="Cambria"/>
                <a:ea typeface="Cambria"/>
                <a:cs typeface="Cambria"/>
                <a:sym typeface="Cambria"/>
              </a:rPr>
              <a:t>) = John. C</a:t>
            </a:r>
            <a:r>
              <a:rPr baseline="-25000" lang="en-US" sz="2400">
                <a:latin typeface="Cambria"/>
                <a:ea typeface="Cambria"/>
                <a:cs typeface="Cambria"/>
                <a:sym typeface="Cambria"/>
              </a:rPr>
              <a:t>f</a:t>
            </a:r>
            <a:r>
              <a:rPr lang="en-US" sz="2400">
                <a:latin typeface="Cambria"/>
                <a:ea typeface="Cambria"/>
                <a:cs typeface="Cambria"/>
                <a:sym typeface="Cambria"/>
              </a:rPr>
              <a:t>(U</a:t>
            </a:r>
            <a:r>
              <a:rPr baseline="-25000" lang="en-US" sz="2400">
                <a:latin typeface="Cambria"/>
                <a:ea typeface="Cambria"/>
                <a:cs typeface="Cambria"/>
                <a:sym typeface="Cambria"/>
              </a:rPr>
              <a:t>3</a:t>
            </a:r>
            <a:r>
              <a:rPr lang="en-US" sz="2400">
                <a:latin typeface="Cambria"/>
                <a:ea typeface="Cambria"/>
                <a:cs typeface="Cambria"/>
                <a:sym typeface="Cambria"/>
              </a:rPr>
              <a:t>) = (Mike, John)</a:t>
            </a:r>
            <a:endParaRPr sz="2400">
              <a:latin typeface="Cambria"/>
              <a:ea typeface="Cambria"/>
              <a:cs typeface="Cambria"/>
              <a:sym typeface="Cambria"/>
            </a:endParaRPr>
          </a:p>
          <a:p>
            <a:pPr indent="-228600" lvl="0" marL="266700" marR="0" rtl="0" algn="l">
              <a:lnSpc>
                <a:spcPct val="100000"/>
              </a:lnSpc>
              <a:spcBef>
                <a:spcPts val="2440"/>
              </a:spcBef>
              <a:spcAft>
                <a:spcPts val="0"/>
              </a:spcAft>
              <a:buClr>
                <a:srgbClr val="006FC0"/>
              </a:buClr>
              <a:buSzPts val="2400"/>
              <a:buFont typeface="Arial"/>
              <a:buChar char="•"/>
            </a:pPr>
            <a:r>
              <a:rPr lang="en-US" sz="2400">
                <a:solidFill>
                  <a:srgbClr val="006FC0"/>
                </a:solidFill>
                <a:latin typeface="Cambria"/>
                <a:ea typeface="Cambria"/>
                <a:cs typeface="Cambria"/>
                <a:sym typeface="Cambria"/>
              </a:rPr>
              <a:t>U</a:t>
            </a:r>
            <a:r>
              <a:rPr baseline="-25000" lang="en-US" sz="2400">
                <a:solidFill>
                  <a:srgbClr val="006FC0"/>
                </a:solidFill>
                <a:latin typeface="Cambria"/>
                <a:ea typeface="Cambria"/>
                <a:cs typeface="Cambria"/>
                <a:sym typeface="Cambria"/>
              </a:rPr>
              <a:t>4</a:t>
            </a:r>
            <a:r>
              <a:rPr lang="en-US" sz="2400">
                <a:solidFill>
                  <a:srgbClr val="006FC0"/>
                </a:solidFill>
                <a:latin typeface="Cambria"/>
                <a:ea typeface="Cambria"/>
                <a:cs typeface="Cambria"/>
                <a:sym typeface="Cambria"/>
              </a:rPr>
              <a:t>. He sometimes beats him.</a:t>
            </a:r>
            <a:endParaRPr sz="2400">
              <a:latin typeface="Cambria"/>
              <a:ea typeface="Cambria"/>
              <a:cs typeface="Cambria"/>
              <a:sym typeface="Cambria"/>
            </a:endParaRPr>
          </a:p>
          <a:p>
            <a:pPr indent="0" lvl="0" marL="266700" marR="0" rtl="0" algn="l">
              <a:lnSpc>
                <a:spcPct val="100000"/>
              </a:lnSpc>
              <a:spcBef>
                <a:spcPts val="1440"/>
              </a:spcBef>
              <a:spcAft>
                <a:spcPts val="0"/>
              </a:spcAft>
              <a:buNone/>
            </a:pPr>
            <a:r>
              <a:rPr lang="en-US" sz="2400">
                <a:latin typeface="Cambria"/>
                <a:ea typeface="Cambria"/>
                <a:cs typeface="Cambria"/>
                <a:sym typeface="Cambria"/>
              </a:rPr>
              <a:t>C</a:t>
            </a:r>
            <a:r>
              <a:rPr baseline="-25000" lang="en-US" sz="2400">
                <a:latin typeface="Cambria"/>
                <a:ea typeface="Cambria"/>
                <a:cs typeface="Cambria"/>
                <a:sym typeface="Cambria"/>
              </a:rPr>
              <a:t>b</a:t>
            </a:r>
            <a:r>
              <a:rPr lang="en-US" sz="2400">
                <a:latin typeface="Cambria"/>
                <a:ea typeface="Cambria"/>
                <a:cs typeface="Cambria"/>
                <a:sym typeface="Cambria"/>
              </a:rPr>
              <a:t>(U</a:t>
            </a:r>
            <a:r>
              <a:rPr baseline="-25000" lang="en-US" sz="2400">
                <a:latin typeface="Cambria"/>
                <a:ea typeface="Cambria"/>
                <a:cs typeface="Cambria"/>
                <a:sym typeface="Cambria"/>
              </a:rPr>
              <a:t>4</a:t>
            </a:r>
            <a:r>
              <a:rPr lang="en-US" sz="2400">
                <a:latin typeface="Cambria"/>
                <a:ea typeface="Cambria"/>
                <a:cs typeface="Cambria"/>
                <a:sym typeface="Cambria"/>
              </a:rPr>
              <a:t>) = Mike. C</a:t>
            </a:r>
            <a:r>
              <a:rPr baseline="-25000" lang="en-US" sz="2400">
                <a:latin typeface="Cambria"/>
                <a:ea typeface="Cambria"/>
                <a:cs typeface="Cambria"/>
                <a:sym typeface="Cambria"/>
              </a:rPr>
              <a:t>f</a:t>
            </a:r>
            <a:r>
              <a:rPr lang="en-US" sz="2400">
                <a:latin typeface="Cambria"/>
                <a:ea typeface="Cambria"/>
                <a:cs typeface="Cambria"/>
                <a:sym typeface="Cambria"/>
              </a:rPr>
              <a:t>(U</a:t>
            </a:r>
            <a:r>
              <a:rPr baseline="-25000" lang="en-US" sz="2400">
                <a:latin typeface="Cambria"/>
                <a:ea typeface="Cambria"/>
                <a:cs typeface="Cambria"/>
                <a:sym typeface="Cambria"/>
              </a:rPr>
              <a:t>4</a:t>
            </a:r>
            <a:r>
              <a:rPr lang="en-US" sz="2400">
                <a:latin typeface="Cambria"/>
                <a:ea typeface="Cambria"/>
                <a:cs typeface="Cambria"/>
                <a:sym typeface="Cambria"/>
              </a:rPr>
              <a:t>) = (Mike, John)</a:t>
            </a:r>
            <a:endParaRPr sz="2400">
              <a:latin typeface="Cambria"/>
              <a:ea typeface="Cambria"/>
              <a:cs typeface="Cambria"/>
              <a:sym typeface="Cambria"/>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95"/>
          <p:cNvSpPr txBox="1"/>
          <p:nvPr>
            <p:ph type="title"/>
          </p:nvPr>
        </p:nvSpPr>
        <p:spPr>
          <a:xfrm>
            <a:off x="7803006" y="828294"/>
            <a:ext cx="4138800" cy="1244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Type of Transitions</a:t>
            </a:r>
            <a:endParaRPr/>
          </a:p>
        </p:txBody>
      </p:sp>
      <p:graphicFrame>
        <p:nvGraphicFramePr>
          <p:cNvPr id="503" name="Google Shape;503;p95"/>
          <p:cNvGraphicFramePr/>
          <p:nvPr/>
        </p:nvGraphicFramePr>
        <p:xfrm>
          <a:off x="1966912" y="1776920"/>
          <a:ext cx="3000000" cy="3000000"/>
        </p:xfrm>
        <a:graphic>
          <a:graphicData uri="http://schemas.openxmlformats.org/drawingml/2006/table">
            <a:tbl>
              <a:tblPr bandRow="1" firstRow="1">
                <a:noFill/>
                <a:tableStyleId>{ABC005FF-2629-4804-8651-31E566D96194}</a:tableStyleId>
              </a:tblPr>
              <a:tblGrid>
                <a:gridCol w="2743200"/>
                <a:gridCol w="2743200"/>
                <a:gridCol w="2743200"/>
              </a:tblGrid>
              <a:tr h="860425">
                <a:tc>
                  <a:txBody>
                    <a:bodyPr/>
                    <a:lstStyle/>
                    <a:p>
                      <a:pPr indent="0" lvl="0" marL="91440" marR="537210" rtl="0" algn="l">
                        <a:lnSpc>
                          <a:spcPct val="100000"/>
                        </a:lnSpc>
                        <a:spcBef>
                          <a:spcPts val="0"/>
                        </a:spcBef>
                        <a:spcAft>
                          <a:spcPts val="0"/>
                        </a:spcAft>
                        <a:buNone/>
                      </a:pPr>
                      <a:r>
                        <a:rPr lang="en-US" sz="2200" u="none" cap="none" strike="noStrike">
                          <a:latin typeface="Verdana"/>
                          <a:ea typeface="Verdana"/>
                          <a:cs typeface="Verdana"/>
                          <a:sym typeface="Verdana"/>
                        </a:rPr>
                        <a:t>Transition Type  from U</a:t>
                      </a:r>
                      <a:r>
                        <a:rPr baseline="-25000" lang="en-US" sz="2175" u="none" cap="none" strike="noStrike">
                          <a:latin typeface="Verdana"/>
                          <a:ea typeface="Verdana"/>
                          <a:cs typeface="Verdana"/>
                          <a:sym typeface="Verdana"/>
                        </a:rPr>
                        <a:t>n-1 </a:t>
                      </a:r>
                      <a:r>
                        <a:rPr lang="en-US" sz="2200" u="none" cap="none" strike="noStrike">
                          <a:latin typeface="Verdana"/>
                          <a:ea typeface="Verdana"/>
                          <a:cs typeface="Verdana"/>
                          <a:sym typeface="Verdana"/>
                        </a:rPr>
                        <a:t>to U</a:t>
                      </a:r>
                      <a:r>
                        <a:rPr baseline="-25000" lang="en-US" sz="2175" u="none" cap="none" strike="noStrike">
                          <a:latin typeface="Verdana"/>
                          <a:ea typeface="Verdana"/>
                          <a:cs typeface="Verdana"/>
                          <a:sym typeface="Verdana"/>
                        </a:rPr>
                        <a:t>n</a:t>
                      </a:r>
                      <a:endParaRPr baseline="-25000" sz="2175" u="none" cap="none" strike="noStrike">
                        <a:latin typeface="Verdana"/>
                        <a:ea typeface="Verdana"/>
                        <a:cs typeface="Verdana"/>
                        <a:sym typeface="Verdana"/>
                      </a:endParaRPr>
                    </a:p>
                  </a:txBody>
                  <a:tcPr marT="438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2200" u="none" cap="none" strike="noStrike">
                          <a:latin typeface="Verdana"/>
                          <a:ea typeface="Verdana"/>
                          <a:cs typeface="Verdana"/>
                          <a:sym typeface="Verdana"/>
                        </a:rPr>
                        <a:t>C</a:t>
                      </a:r>
                      <a:r>
                        <a:rPr baseline="-25000" lang="en-US" sz="2175" u="none" cap="none" strike="noStrike">
                          <a:latin typeface="Verdana"/>
                          <a:ea typeface="Verdana"/>
                          <a:cs typeface="Verdana"/>
                          <a:sym typeface="Verdana"/>
                        </a:rPr>
                        <a:t>b</a:t>
                      </a:r>
                      <a:r>
                        <a:rPr lang="en-US" sz="2200" u="none" cap="none" strike="noStrike">
                          <a:latin typeface="Verdana"/>
                          <a:ea typeface="Verdana"/>
                          <a:cs typeface="Verdana"/>
                          <a:sym typeface="Verdana"/>
                        </a:rPr>
                        <a:t>(U</a:t>
                      </a:r>
                      <a:r>
                        <a:rPr baseline="-25000" lang="en-US" sz="2175" u="none" cap="none" strike="noStrike">
                          <a:latin typeface="Verdana"/>
                          <a:ea typeface="Verdana"/>
                          <a:cs typeface="Verdana"/>
                          <a:sym typeface="Verdana"/>
                        </a:rPr>
                        <a:t>n</a:t>
                      </a:r>
                      <a:r>
                        <a:rPr lang="en-US" sz="2200" u="none" cap="none" strike="noStrike">
                          <a:latin typeface="Verdana"/>
                          <a:ea typeface="Verdana"/>
                          <a:cs typeface="Verdana"/>
                          <a:sym typeface="Verdana"/>
                        </a:rPr>
                        <a:t>) = C</a:t>
                      </a:r>
                      <a:r>
                        <a:rPr baseline="-25000" lang="en-US" sz="2175" u="none" cap="none" strike="noStrike">
                          <a:latin typeface="Verdana"/>
                          <a:ea typeface="Verdana"/>
                          <a:cs typeface="Verdana"/>
                          <a:sym typeface="Verdana"/>
                        </a:rPr>
                        <a:t>b</a:t>
                      </a:r>
                      <a:r>
                        <a:rPr lang="en-US" sz="2200" u="none" cap="none" strike="noStrike">
                          <a:latin typeface="Verdana"/>
                          <a:ea typeface="Verdana"/>
                          <a:cs typeface="Verdana"/>
                          <a:sym typeface="Verdana"/>
                        </a:rPr>
                        <a:t>(U</a:t>
                      </a:r>
                      <a:r>
                        <a:rPr baseline="-25000" lang="en-US" sz="2175" u="none" cap="none" strike="noStrike">
                          <a:latin typeface="Verdana"/>
                          <a:ea typeface="Verdana"/>
                          <a:cs typeface="Verdana"/>
                          <a:sym typeface="Verdana"/>
                        </a:rPr>
                        <a:t>n-1</a:t>
                      </a:r>
                      <a:r>
                        <a:rPr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3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2200" u="none" cap="none" strike="noStrike">
                          <a:latin typeface="Verdana"/>
                          <a:ea typeface="Verdana"/>
                          <a:cs typeface="Verdana"/>
                          <a:sym typeface="Verdana"/>
                        </a:rPr>
                        <a:t>C</a:t>
                      </a:r>
                      <a:r>
                        <a:rPr baseline="-25000" lang="en-US" sz="2175" u="none" cap="none" strike="noStrike">
                          <a:latin typeface="Verdana"/>
                          <a:ea typeface="Verdana"/>
                          <a:cs typeface="Verdana"/>
                          <a:sym typeface="Verdana"/>
                        </a:rPr>
                        <a:t>b</a:t>
                      </a:r>
                      <a:r>
                        <a:rPr lang="en-US" sz="2200" u="none" cap="none" strike="noStrike">
                          <a:latin typeface="Verdana"/>
                          <a:ea typeface="Verdana"/>
                          <a:cs typeface="Verdana"/>
                          <a:sym typeface="Verdana"/>
                        </a:rPr>
                        <a:t>(U</a:t>
                      </a:r>
                      <a:r>
                        <a:rPr baseline="-25000" lang="en-US" sz="2175" u="none" cap="none" strike="noStrike">
                          <a:latin typeface="Verdana"/>
                          <a:ea typeface="Verdana"/>
                          <a:cs typeface="Verdana"/>
                          <a:sym typeface="Verdana"/>
                        </a:rPr>
                        <a:t>n</a:t>
                      </a:r>
                      <a:r>
                        <a:rPr lang="en-US" sz="2200" u="none" cap="none" strike="noStrike">
                          <a:latin typeface="Verdana"/>
                          <a:ea typeface="Verdana"/>
                          <a:cs typeface="Verdana"/>
                          <a:sym typeface="Verdana"/>
                        </a:rPr>
                        <a:t>) = C</a:t>
                      </a:r>
                      <a:r>
                        <a:rPr baseline="-25000" lang="en-US" sz="2175" u="none" cap="none" strike="noStrike">
                          <a:latin typeface="Verdana"/>
                          <a:ea typeface="Verdana"/>
                          <a:cs typeface="Verdana"/>
                          <a:sym typeface="Verdana"/>
                        </a:rPr>
                        <a:t>p</a:t>
                      </a:r>
                      <a:r>
                        <a:rPr lang="en-US" sz="2200" u="none" cap="none" strike="noStrike">
                          <a:latin typeface="Verdana"/>
                          <a:ea typeface="Verdana"/>
                          <a:cs typeface="Verdana"/>
                          <a:sym typeface="Verdana"/>
                        </a:rPr>
                        <a:t>(U</a:t>
                      </a:r>
                      <a:r>
                        <a:rPr baseline="-25000" lang="en-US" sz="2175" u="none" cap="none" strike="noStrike">
                          <a:latin typeface="Verdana"/>
                          <a:ea typeface="Verdana"/>
                          <a:cs typeface="Verdana"/>
                          <a:sym typeface="Verdana"/>
                        </a:rPr>
                        <a:t>n</a:t>
                      </a:r>
                      <a:r>
                        <a:rPr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3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60425">
                <a:tc>
                  <a:txBody>
                    <a:bodyPr/>
                    <a:lstStyle/>
                    <a:p>
                      <a:pPr indent="0" lvl="0" marL="91440" marR="0" rtl="0" algn="l">
                        <a:lnSpc>
                          <a:spcPct val="100000"/>
                        </a:lnSpc>
                        <a:spcBef>
                          <a:spcPts val="0"/>
                        </a:spcBef>
                        <a:spcAft>
                          <a:spcPts val="0"/>
                        </a:spcAft>
                        <a:buNone/>
                      </a:pPr>
                      <a:r>
                        <a:rPr lang="en-US" sz="2200" u="none" cap="none" strike="noStrike">
                          <a:latin typeface="Verdana"/>
                          <a:ea typeface="Verdana"/>
                          <a:cs typeface="Verdana"/>
                          <a:sym typeface="Verdana"/>
                        </a:rPr>
                        <a:t>Center</a:t>
                      </a:r>
                      <a:endParaRPr sz="2200" u="none" cap="none" strike="noStrike">
                        <a:latin typeface="Verdana"/>
                        <a:ea typeface="Verdana"/>
                        <a:cs typeface="Verdana"/>
                        <a:sym typeface="Verdana"/>
                      </a:endParaRPr>
                    </a:p>
                    <a:p>
                      <a:pPr indent="0" lvl="0" marL="91440" marR="0" rtl="0" algn="l">
                        <a:lnSpc>
                          <a:spcPct val="100000"/>
                        </a:lnSpc>
                        <a:spcBef>
                          <a:spcPts val="5"/>
                        </a:spcBef>
                        <a:spcAft>
                          <a:spcPts val="0"/>
                        </a:spcAft>
                        <a:buNone/>
                      </a:pPr>
                      <a:r>
                        <a:rPr lang="en-US" sz="2200" u="none" cap="none" strike="noStrike">
                          <a:latin typeface="Verdana"/>
                          <a:ea typeface="Verdana"/>
                          <a:cs typeface="Verdana"/>
                          <a:sym typeface="Verdana"/>
                        </a:rPr>
                        <a:t>Continuation</a:t>
                      </a:r>
                      <a:endParaRPr sz="2200" u="none" cap="none" strike="noStrike">
                        <a:latin typeface="Verdana"/>
                        <a:ea typeface="Verdana"/>
                        <a:cs typeface="Verdana"/>
                        <a:sym typeface="Verdana"/>
                      </a:endParaRPr>
                    </a:p>
                  </a:txBody>
                  <a:tcPr marT="438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b="1"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3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b="1"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3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60425">
                <a:tc>
                  <a:txBody>
                    <a:bodyPr/>
                    <a:lstStyle/>
                    <a:p>
                      <a:pPr indent="0" lvl="0" marL="91440" marR="0" rtl="0" algn="l">
                        <a:lnSpc>
                          <a:spcPct val="100000"/>
                        </a:lnSpc>
                        <a:spcBef>
                          <a:spcPts val="0"/>
                        </a:spcBef>
                        <a:spcAft>
                          <a:spcPts val="0"/>
                        </a:spcAft>
                        <a:buNone/>
                      </a:pPr>
                      <a:r>
                        <a:rPr lang="en-US" sz="2200" u="none" cap="none" strike="noStrike">
                          <a:latin typeface="Verdana"/>
                          <a:ea typeface="Verdana"/>
                          <a:cs typeface="Verdana"/>
                          <a:sym typeface="Verdana"/>
                        </a:rPr>
                        <a:t>Center Retaining</a:t>
                      </a:r>
                      <a:endParaRPr sz="2200" u="none" cap="none" strike="noStrike">
                        <a:latin typeface="Verdana"/>
                        <a:ea typeface="Verdana"/>
                        <a:cs typeface="Verdana"/>
                        <a:sym typeface="Verdana"/>
                      </a:endParaRPr>
                    </a:p>
                  </a:txBody>
                  <a:tcPr marT="444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 marR="0" rtl="0" algn="ctr">
                        <a:lnSpc>
                          <a:spcPct val="100000"/>
                        </a:lnSpc>
                        <a:spcBef>
                          <a:spcPts val="0"/>
                        </a:spcBef>
                        <a:spcAft>
                          <a:spcPts val="0"/>
                        </a:spcAft>
                        <a:buNone/>
                      </a:pPr>
                      <a:r>
                        <a:rPr b="1"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44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445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60425">
                <a:tc>
                  <a:txBody>
                    <a:bodyPr/>
                    <a:lstStyle/>
                    <a:p>
                      <a:pPr indent="0" lvl="0" marL="91440" marR="0" rtl="0" algn="l">
                        <a:lnSpc>
                          <a:spcPct val="100000"/>
                        </a:lnSpc>
                        <a:spcBef>
                          <a:spcPts val="0"/>
                        </a:spcBef>
                        <a:spcAft>
                          <a:spcPts val="0"/>
                        </a:spcAft>
                        <a:buNone/>
                      </a:pPr>
                      <a:r>
                        <a:rPr lang="en-US" sz="2200" u="none" cap="none" strike="noStrike">
                          <a:solidFill>
                            <a:srgbClr val="006FC0"/>
                          </a:solidFill>
                          <a:latin typeface="Verdana"/>
                          <a:ea typeface="Verdana"/>
                          <a:cs typeface="Verdana"/>
                          <a:sym typeface="Verdana"/>
                        </a:rPr>
                        <a:t>Center Shifting-1</a:t>
                      </a:r>
                      <a:endParaRPr sz="2200" u="none" cap="none" strike="noStrike">
                        <a:latin typeface="Verdana"/>
                        <a:ea typeface="Verdana"/>
                        <a:cs typeface="Verdana"/>
                        <a:sym typeface="Verdana"/>
                      </a:endParaRPr>
                    </a:p>
                  </a:txBody>
                  <a:tcPr marT="444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2200" u="none" cap="none" strike="noStrike">
                          <a:solidFill>
                            <a:srgbClr val="006FC0"/>
                          </a:solidFill>
                          <a:latin typeface="Verdana"/>
                          <a:ea typeface="Verdana"/>
                          <a:cs typeface="Verdana"/>
                          <a:sym typeface="Verdana"/>
                        </a:rPr>
                        <a:t>-</a:t>
                      </a:r>
                      <a:endParaRPr sz="2200" u="none" cap="none" strike="noStrike">
                        <a:latin typeface="Verdana"/>
                        <a:ea typeface="Verdana"/>
                        <a:cs typeface="Verdana"/>
                        <a:sym typeface="Verdana"/>
                      </a:endParaRPr>
                    </a:p>
                  </a:txBody>
                  <a:tcPr marT="444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b="1" lang="en-US" sz="2200" u="none" cap="none" strike="noStrike">
                          <a:solidFill>
                            <a:srgbClr val="006FC0"/>
                          </a:solidFill>
                          <a:latin typeface="Verdana"/>
                          <a:ea typeface="Verdana"/>
                          <a:cs typeface="Verdana"/>
                          <a:sym typeface="Verdana"/>
                        </a:rPr>
                        <a:t>+</a:t>
                      </a:r>
                      <a:endParaRPr sz="2200" u="none" cap="none" strike="noStrike">
                        <a:latin typeface="Verdana"/>
                        <a:ea typeface="Verdana"/>
                        <a:cs typeface="Verdana"/>
                        <a:sym typeface="Verdana"/>
                      </a:endParaRPr>
                    </a:p>
                  </a:txBody>
                  <a:tcPr marT="4445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60400">
                <a:tc>
                  <a:txBody>
                    <a:bodyPr/>
                    <a:lstStyle/>
                    <a:p>
                      <a:pPr indent="0" lvl="0" marL="91440" marR="0" rtl="0" algn="l">
                        <a:lnSpc>
                          <a:spcPct val="100000"/>
                        </a:lnSpc>
                        <a:spcBef>
                          <a:spcPts val="0"/>
                        </a:spcBef>
                        <a:spcAft>
                          <a:spcPts val="0"/>
                        </a:spcAft>
                        <a:buNone/>
                      </a:pPr>
                      <a:r>
                        <a:rPr lang="en-US" sz="2200" u="none" cap="none" strike="noStrike">
                          <a:latin typeface="Verdana"/>
                          <a:ea typeface="Verdana"/>
                          <a:cs typeface="Verdana"/>
                          <a:sym typeface="Verdana"/>
                        </a:rPr>
                        <a:t>Center Shifting</a:t>
                      </a:r>
                      <a:endParaRPr sz="2200" u="none" cap="none" strike="noStrike">
                        <a:latin typeface="Verdana"/>
                        <a:ea typeface="Verdana"/>
                        <a:cs typeface="Verdana"/>
                        <a:sym typeface="Verdana"/>
                      </a:endParaRPr>
                    </a:p>
                  </a:txBody>
                  <a:tcPr marT="444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44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2200" u="none" cap="none" strike="noStrike">
                          <a:latin typeface="Verdana"/>
                          <a:ea typeface="Verdana"/>
                          <a:cs typeface="Verdana"/>
                          <a:sym typeface="Verdana"/>
                        </a:rPr>
                        <a:t>-</a:t>
                      </a:r>
                      <a:endParaRPr sz="2200" u="none" cap="none" strike="noStrike">
                        <a:latin typeface="Verdana"/>
                        <a:ea typeface="Verdana"/>
                        <a:cs typeface="Verdana"/>
                        <a:sym typeface="Verdana"/>
                      </a:endParaRPr>
                    </a:p>
                  </a:txBody>
                  <a:tcPr marT="4445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96"/>
          <p:cNvSpPr txBox="1"/>
          <p:nvPr>
            <p:ph type="title"/>
          </p:nvPr>
        </p:nvSpPr>
        <p:spPr>
          <a:xfrm>
            <a:off x="4815585" y="828294"/>
            <a:ext cx="7125900" cy="1244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latin typeface="Cambria"/>
                <a:ea typeface="Cambria"/>
                <a:cs typeface="Cambria"/>
                <a:sym typeface="Cambria"/>
              </a:rPr>
              <a:t>Let’s See what the transitions are..</a:t>
            </a:r>
            <a:endParaRPr/>
          </a:p>
        </p:txBody>
      </p:sp>
      <p:sp>
        <p:nvSpPr>
          <p:cNvPr id="509" name="Google Shape;509;p96"/>
          <p:cNvSpPr txBox="1"/>
          <p:nvPr/>
        </p:nvSpPr>
        <p:spPr>
          <a:xfrm>
            <a:off x="805891" y="1538478"/>
            <a:ext cx="5981065" cy="4796790"/>
          </a:xfrm>
          <a:prstGeom prst="rect">
            <a:avLst/>
          </a:prstGeom>
          <a:noFill/>
          <a:ln>
            <a:noFill/>
          </a:ln>
        </p:spPr>
        <p:txBody>
          <a:bodyPr anchorCtr="0" anchor="t" bIns="0" lIns="0" spcFirstLastPara="1" rIns="0" wrap="square" tIns="195575">
            <a:spAutoFit/>
          </a:bodyPr>
          <a:lstStyle/>
          <a:p>
            <a:pPr indent="-228600" lvl="0" marL="266700" marR="0" rtl="0" algn="l">
              <a:lnSpc>
                <a:spcPct val="100000"/>
              </a:lnSpc>
              <a:spcBef>
                <a:spcPts val="0"/>
              </a:spcBef>
              <a:spcAft>
                <a:spcPts val="0"/>
              </a:spcAft>
              <a:buClr>
                <a:srgbClr val="006FC0"/>
              </a:buClr>
              <a:buSzPts val="2400"/>
              <a:buFont typeface="Arial"/>
              <a:buChar char="•"/>
            </a:pPr>
            <a:r>
              <a:rPr lang="en-US" sz="2400">
                <a:solidFill>
                  <a:srgbClr val="006FC0"/>
                </a:solidFill>
                <a:latin typeface="Cambria"/>
                <a:ea typeface="Cambria"/>
                <a:cs typeface="Cambria"/>
                <a:sym typeface="Cambria"/>
              </a:rPr>
              <a:t>U</a:t>
            </a:r>
            <a:r>
              <a:rPr baseline="-25000" lang="en-US" sz="2400">
                <a:solidFill>
                  <a:srgbClr val="006FC0"/>
                </a:solidFill>
                <a:latin typeface="Cambria"/>
                <a:ea typeface="Cambria"/>
                <a:cs typeface="Cambria"/>
                <a:sym typeface="Cambria"/>
              </a:rPr>
              <a:t>1</a:t>
            </a:r>
            <a:r>
              <a:rPr lang="en-US" sz="2400">
                <a:solidFill>
                  <a:srgbClr val="006FC0"/>
                </a:solidFill>
                <a:latin typeface="Cambria"/>
                <a:ea typeface="Cambria"/>
                <a:cs typeface="Cambria"/>
                <a:sym typeface="Cambria"/>
              </a:rPr>
              <a:t>. John drives a Ferrari.</a:t>
            </a:r>
            <a:endParaRPr sz="2400">
              <a:latin typeface="Cambria"/>
              <a:ea typeface="Cambria"/>
              <a:cs typeface="Cambria"/>
              <a:sym typeface="Cambria"/>
            </a:endParaRPr>
          </a:p>
          <a:p>
            <a:pPr indent="0" lvl="0" marL="266700" marR="0" rtl="0" algn="l">
              <a:lnSpc>
                <a:spcPct val="100000"/>
              </a:lnSpc>
              <a:spcBef>
                <a:spcPts val="1440"/>
              </a:spcBef>
              <a:spcAft>
                <a:spcPts val="0"/>
              </a:spcAft>
              <a:buNone/>
            </a:pPr>
            <a:r>
              <a:rPr lang="en-US" sz="2400">
                <a:latin typeface="Cambria"/>
                <a:ea typeface="Cambria"/>
                <a:cs typeface="Cambria"/>
                <a:sym typeface="Cambria"/>
              </a:rPr>
              <a:t>C</a:t>
            </a:r>
            <a:r>
              <a:rPr baseline="-25000" lang="en-US" sz="2400">
                <a:latin typeface="Cambria"/>
                <a:ea typeface="Cambria"/>
                <a:cs typeface="Cambria"/>
                <a:sym typeface="Cambria"/>
              </a:rPr>
              <a:t>b</a:t>
            </a:r>
            <a:r>
              <a:rPr lang="en-US" sz="2400">
                <a:latin typeface="Cambria"/>
                <a:ea typeface="Cambria"/>
                <a:cs typeface="Cambria"/>
                <a:sym typeface="Cambria"/>
              </a:rPr>
              <a:t>(U</a:t>
            </a:r>
            <a:r>
              <a:rPr baseline="-25000" lang="en-US" sz="2400">
                <a:latin typeface="Cambria"/>
                <a:ea typeface="Cambria"/>
                <a:cs typeface="Cambria"/>
                <a:sym typeface="Cambria"/>
              </a:rPr>
              <a:t>1</a:t>
            </a:r>
            <a:r>
              <a:rPr lang="en-US" sz="2400">
                <a:latin typeface="Cambria"/>
                <a:ea typeface="Cambria"/>
                <a:cs typeface="Cambria"/>
                <a:sym typeface="Cambria"/>
              </a:rPr>
              <a:t>) = John. C</a:t>
            </a:r>
            <a:r>
              <a:rPr baseline="-25000" lang="en-US" sz="2400">
                <a:latin typeface="Cambria"/>
                <a:ea typeface="Cambria"/>
                <a:cs typeface="Cambria"/>
                <a:sym typeface="Cambria"/>
              </a:rPr>
              <a:t>f</a:t>
            </a:r>
            <a:r>
              <a:rPr lang="en-US" sz="2400">
                <a:latin typeface="Cambria"/>
                <a:ea typeface="Cambria"/>
                <a:cs typeface="Cambria"/>
                <a:sym typeface="Cambria"/>
              </a:rPr>
              <a:t>(U</a:t>
            </a:r>
            <a:r>
              <a:rPr baseline="-25000" lang="en-US" sz="2400">
                <a:latin typeface="Cambria"/>
                <a:ea typeface="Cambria"/>
                <a:cs typeface="Cambria"/>
                <a:sym typeface="Cambria"/>
              </a:rPr>
              <a:t>1</a:t>
            </a:r>
            <a:r>
              <a:rPr lang="en-US" sz="2400">
                <a:latin typeface="Cambria"/>
                <a:ea typeface="Cambria"/>
                <a:cs typeface="Cambria"/>
                <a:sym typeface="Cambria"/>
              </a:rPr>
              <a:t>) = (John, Ferrari)</a:t>
            </a:r>
            <a:endParaRPr sz="2400">
              <a:latin typeface="Cambria"/>
              <a:ea typeface="Cambria"/>
              <a:cs typeface="Cambria"/>
              <a:sym typeface="Cambria"/>
            </a:endParaRPr>
          </a:p>
          <a:p>
            <a:pPr indent="-228600" lvl="0" marL="266700" marR="609600" rtl="0" algn="l">
              <a:lnSpc>
                <a:spcPct val="150000"/>
              </a:lnSpc>
              <a:spcBef>
                <a:spcPts val="994"/>
              </a:spcBef>
              <a:spcAft>
                <a:spcPts val="0"/>
              </a:spcAft>
              <a:buClr>
                <a:srgbClr val="006FC0"/>
              </a:buClr>
              <a:buSzPts val="2400"/>
              <a:buFont typeface="Arial"/>
              <a:buChar char="•"/>
            </a:pPr>
            <a:r>
              <a:rPr lang="en-US" sz="2400">
                <a:solidFill>
                  <a:srgbClr val="006FC0"/>
                </a:solidFill>
                <a:latin typeface="Cambria"/>
                <a:ea typeface="Cambria"/>
                <a:cs typeface="Cambria"/>
                <a:sym typeface="Cambria"/>
              </a:rPr>
              <a:t>U</a:t>
            </a:r>
            <a:r>
              <a:rPr baseline="-25000" lang="en-US" sz="2400">
                <a:solidFill>
                  <a:srgbClr val="006FC0"/>
                </a:solidFill>
                <a:latin typeface="Cambria"/>
                <a:ea typeface="Cambria"/>
                <a:cs typeface="Cambria"/>
                <a:sym typeface="Cambria"/>
              </a:rPr>
              <a:t>2</a:t>
            </a:r>
            <a:r>
              <a:rPr lang="en-US" sz="2400">
                <a:solidFill>
                  <a:srgbClr val="006FC0"/>
                </a:solidFill>
                <a:latin typeface="Cambria"/>
                <a:ea typeface="Cambria"/>
                <a:cs typeface="Cambria"/>
                <a:sym typeface="Cambria"/>
              </a:rPr>
              <a:t>. He drives too fast</a:t>
            </a:r>
            <a:r>
              <a:rPr lang="en-US" sz="2400">
                <a:solidFill>
                  <a:srgbClr val="00AF50"/>
                </a:solidFill>
                <a:latin typeface="Cambria"/>
                <a:ea typeface="Cambria"/>
                <a:cs typeface="Cambria"/>
                <a:sym typeface="Cambria"/>
              </a:rPr>
              <a:t>. (</a:t>
            </a:r>
            <a:r>
              <a:rPr b="1" lang="en-US" sz="2400">
                <a:solidFill>
                  <a:srgbClr val="00AF50"/>
                </a:solidFill>
                <a:latin typeface="Palatino Linotype"/>
                <a:ea typeface="Palatino Linotype"/>
                <a:cs typeface="Palatino Linotype"/>
                <a:sym typeface="Palatino Linotype"/>
              </a:rPr>
              <a:t>Continuation</a:t>
            </a:r>
            <a:r>
              <a:rPr lang="en-US" sz="2400">
                <a:solidFill>
                  <a:srgbClr val="00AF50"/>
                </a:solidFill>
                <a:latin typeface="Cambria"/>
                <a:ea typeface="Cambria"/>
                <a:cs typeface="Cambria"/>
                <a:sym typeface="Cambria"/>
              </a:rPr>
              <a:t>)  </a:t>
            </a:r>
            <a:r>
              <a:rPr lang="en-US" sz="2400">
                <a:latin typeface="Cambria"/>
                <a:ea typeface="Cambria"/>
                <a:cs typeface="Cambria"/>
                <a:sym typeface="Cambria"/>
              </a:rPr>
              <a:t>C</a:t>
            </a:r>
            <a:r>
              <a:rPr baseline="-25000" lang="en-US" sz="2400">
                <a:latin typeface="Cambria"/>
                <a:ea typeface="Cambria"/>
                <a:cs typeface="Cambria"/>
                <a:sym typeface="Cambria"/>
              </a:rPr>
              <a:t>b</a:t>
            </a:r>
            <a:r>
              <a:rPr lang="en-US" sz="2400">
                <a:latin typeface="Cambria"/>
                <a:ea typeface="Cambria"/>
                <a:cs typeface="Cambria"/>
                <a:sym typeface="Cambria"/>
              </a:rPr>
              <a:t>(U</a:t>
            </a:r>
            <a:r>
              <a:rPr baseline="-25000" lang="en-US" sz="2400">
                <a:latin typeface="Cambria"/>
                <a:ea typeface="Cambria"/>
                <a:cs typeface="Cambria"/>
                <a:sym typeface="Cambria"/>
              </a:rPr>
              <a:t>2</a:t>
            </a:r>
            <a:r>
              <a:rPr lang="en-US" sz="2400">
                <a:latin typeface="Cambria"/>
                <a:ea typeface="Cambria"/>
                <a:cs typeface="Cambria"/>
                <a:sym typeface="Cambria"/>
              </a:rPr>
              <a:t>) = John. C</a:t>
            </a:r>
            <a:r>
              <a:rPr baseline="-25000" lang="en-US" sz="2400">
                <a:latin typeface="Cambria"/>
                <a:ea typeface="Cambria"/>
                <a:cs typeface="Cambria"/>
                <a:sym typeface="Cambria"/>
              </a:rPr>
              <a:t>f</a:t>
            </a:r>
            <a:r>
              <a:rPr lang="en-US" sz="2400">
                <a:latin typeface="Cambria"/>
                <a:ea typeface="Cambria"/>
                <a:cs typeface="Cambria"/>
                <a:sym typeface="Cambria"/>
              </a:rPr>
              <a:t>(U</a:t>
            </a:r>
            <a:r>
              <a:rPr baseline="-25000" lang="en-US" sz="2400">
                <a:latin typeface="Cambria"/>
                <a:ea typeface="Cambria"/>
                <a:cs typeface="Cambria"/>
                <a:sym typeface="Cambria"/>
              </a:rPr>
              <a:t>2</a:t>
            </a:r>
            <a:r>
              <a:rPr lang="en-US" sz="2400">
                <a:latin typeface="Cambria"/>
                <a:ea typeface="Cambria"/>
                <a:cs typeface="Cambria"/>
                <a:sym typeface="Cambria"/>
              </a:rPr>
              <a:t>) = (John)</a:t>
            </a:r>
            <a:endParaRPr sz="2400">
              <a:latin typeface="Cambria"/>
              <a:ea typeface="Cambria"/>
              <a:cs typeface="Cambria"/>
              <a:sym typeface="Cambria"/>
            </a:endParaRPr>
          </a:p>
          <a:p>
            <a:pPr indent="-228600" lvl="0" marL="266700" marR="0" rtl="0" algn="l">
              <a:lnSpc>
                <a:spcPct val="100000"/>
              </a:lnSpc>
              <a:spcBef>
                <a:spcPts val="2450"/>
              </a:spcBef>
              <a:spcAft>
                <a:spcPts val="0"/>
              </a:spcAft>
              <a:buClr>
                <a:srgbClr val="006FC0"/>
              </a:buClr>
              <a:buSzPts val="2400"/>
              <a:buFont typeface="Arial"/>
              <a:buChar char="•"/>
            </a:pPr>
            <a:r>
              <a:rPr lang="en-US" sz="2400">
                <a:solidFill>
                  <a:srgbClr val="006FC0"/>
                </a:solidFill>
                <a:latin typeface="Cambria"/>
                <a:ea typeface="Cambria"/>
                <a:cs typeface="Cambria"/>
                <a:sym typeface="Cambria"/>
              </a:rPr>
              <a:t>U</a:t>
            </a:r>
            <a:r>
              <a:rPr baseline="-25000" lang="en-US" sz="2400">
                <a:solidFill>
                  <a:srgbClr val="006FC0"/>
                </a:solidFill>
                <a:latin typeface="Cambria"/>
                <a:ea typeface="Cambria"/>
                <a:cs typeface="Cambria"/>
                <a:sym typeface="Cambria"/>
              </a:rPr>
              <a:t>3</a:t>
            </a:r>
            <a:r>
              <a:rPr lang="en-US" sz="2400">
                <a:solidFill>
                  <a:srgbClr val="006FC0"/>
                </a:solidFill>
                <a:latin typeface="Cambria"/>
                <a:ea typeface="Cambria"/>
                <a:cs typeface="Cambria"/>
                <a:sym typeface="Cambria"/>
              </a:rPr>
              <a:t>. Mike races him often. </a:t>
            </a:r>
            <a:r>
              <a:rPr lang="en-US" sz="2400">
                <a:solidFill>
                  <a:srgbClr val="00AF50"/>
                </a:solidFill>
                <a:latin typeface="Cambria"/>
                <a:ea typeface="Cambria"/>
                <a:cs typeface="Cambria"/>
                <a:sym typeface="Cambria"/>
              </a:rPr>
              <a:t>(</a:t>
            </a:r>
            <a:r>
              <a:rPr b="1" lang="en-US" sz="2400">
                <a:solidFill>
                  <a:srgbClr val="00AF50"/>
                </a:solidFill>
                <a:latin typeface="Palatino Linotype"/>
                <a:ea typeface="Palatino Linotype"/>
                <a:cs typeface="Palatino Linotype"/>
                <a:sym typeface="Palatino Linotype"/>
              </a:rPr>
              <a:t>Retaining</a:t>
            </a:r>
            <a:r>
              <a:rPr lang="en-US" sz="2400">
                <a:solidFill>
                  <a:srgbClr val="00AF50"/>
                </a:solidFill>
                <a:latin typeface="Cambria"/>
                <a:ea typeface="Cambria"/>
                <a:cs typeface="Cambria"/>
                <a:sym typeface="Cambria"/>
              </a:rPr>
              <a:t>)</a:t>
            </a:r>
            <a:endParaRPr sz="2400">
              <a:latin typeface="Cambria"/>
              <a:ea typeface="Cambria"/>
              <a:cs typeface="Cambria"/>
              <a:sym typeface="Cambria"/>
            </a:endParaRPr>
          </a:p>
          <a:p>
            <a:pPr indent="0" lvl="0" marL="266700" marR="0" rtl="0" algn="l">
              <a:lnSpc>
                <a:spcPct val="100000"/>
              </a:lnSpc>
              <a:spcBef>
                <a:spcPts val="1440"/>
              </a:spcBef>
              <a:spcAft>
                <a:spcPts val="0"/>
              </a:spcAft>
              <a:buNone/>
            </a:pPr>
            <a:r>
              <a:rPr lang="en-US" sz="2400">
                <a:latin typeface="Cambria"/>
                <a:ea typeface="Cambria"/>
                <a:cs typeface="Cambria"/>
                <a:sym typeface="Cambria"/>
              </a:rPr>
              <a:t>C</a:t>
            </a:r>
            <a:r>
              <a:rPr baseline="-25000" lang="en-US" sz="2400">
                <a:latin typeface="Cambria"/>
                <a:ea typeface="Cambria"/>
                <a:cs typeface="Cambria"/>
                <a:sym typeface="Cambria"/>
              </a:rPr>
              <a:t>b</a:t>
            </a:r>
            <a:r>
              <a:rPr lang="en-US" sz="2400">
                <a:latin typeface="Cambria"/>
                <a:ea typeface="Cambria"/>
                <a:cs typeface="Cambria"/>
                <a:sym typeface="Cambria"/>
              </a:rPr>
              <a:t>(U</a:t>
            </a:r>
            <a:r>
              <a:rPr baseline="-25000" lang="en-US" sz="2400">
                <a:latin typeface="Cambria"/>
                <a:ea typeface="Cambria"/>
                <a:cs typeface="Cambria"/>
                <a:sym typeface="Cambria"/>
              </a:rPr>
              <a:t>3</a:t>
            </a:r>
            <a:r>
              <a:rPr lang="en-US" sz="2400">
                <a:latin typeface="Cambria"/>
                <a:ea typeface="Cambria"/>
                <a:cs typeface="Cambria"/>
                <a:sym typeface="Cambria"/>
              </a:rPr>
              <a:t>) = John. C</a:t>
            </a:r>
            <a:r>
              <a:rPr baseline="-25000" lang="en-US" sz="2400">
                <a:latin typeface="Cambria"/>
                <a:ea typeface="Cambria"/>
                <a:cs typeface="Cambria"/>
                <a:sym typeface="Cambria"/>
              </a:rPr>
              <a:t>f</a:t>
            </a:r>
            <a:r>
              <a:rPr lang="en-US" sz="2400">
                <a:latin typeface="Cambria"/>
                <a:ea typeface="Cambria"/>
                <a:cs typeface="Cambria"/>
                <a:sym typeface="Cambria"/>
              </a:rPr>
              <a:t>(U</a:t>
            </a:r>
            <a:r>
              <a:rPr baseline="-25000" lang="en-US" sz="2400">
                <a:latin typeface="Cambria"/>
                <a:ea typeface="Cambria"/>
                <a:cs typeface="Cambria"/>
                <a:sym typeface="Cambria"/>
              </a:rPr>
              <a:t>3</a:t>
            </a:r>
            <a:r>
              <a:rPr lang="en-US" sz="2400">
                <a:latin typeface="Cambria"/>
                <a:ea typeface="Cambria"/>
                <a:cs typeface="Cambria"/>
                <a:sym typeface="Cambria"/>
              </a:rPr>
              <a:t>) = (Mike, John)</a:t>
            </a:r>
            <a:endParaRPr sz="2400">
              <a:latin typeface="Cambria"/>
              <a:ea typeface="Cambria"/>
              <a:cs typeface="Cambria"/>
              <a:sym typeface="Cambria"/>
            </a:endParaRPr>
          </a:p>
          <a:p>
            <a:pPr indent="-228600" lvl="0" marL="266700" marR="30480" rtl="0" algn="l">
              <a:lnSpc>
                <a:spcPct val="150100"/>
              </a:lnSpc>
              <a:spcBef>
                <a:spcPts val="994"/>
              </a:spcBef>
              <a:spcAft>
                <a:spcPts val="0"/>
              </a:spcAft>
              <a:buClr>
                <a:srgbClr val="006FC0"/>
              </a:buClr>
              <a:buSzPts val="2400"/>
              <a:buFont typeface="Arial"/>
              <a:buChar char="•"/>
            </a:pPr>
            <a:r>
              <a:rPr lang="en-US" sz="2400">
                <a:solidFill>
                  <a:srgbClr val="006FC0"/>
                </a:solidFill>
                <a:latin typeface="Cambria"/>
                <a:ea typeface="Cambria"/>
                <a:cs typeface="Cambria"/>
                <a:sym typeface="Cambria"/>
              </a:rPr>
              <a:t>U</a:t>
            </a:r>
            <a:r>
              <a:rPr baseline="-25000" lang="en-US" sz="2400">
                <a:solidFill>
                  <a:srgbClr val="006FC0"/>
                </a:solidFill>
                <a:latin typeface="Cambria"/>
                <a:ea typeface="Cambria"/>
                <a:cs typeface="Cambria"/>
                <a:sym typeface="Cambria"/>
              </a:rPr>
              <a:t>4</a:t>
            </a:r>
            <a:r>
              <a:rPr lang="en-US" sz="2400">
                <a:solidFill>
                  <a:srgbClr val="006FC0"/>
                </a:solidFill>
                <a:latin typeface="Cambria"/>
                <a:ea typeface="Cambria"/>
                <a:cs typeface="Cambria"/>
                <a:sym typeface="Cambria"/>
              </a:rPr>
              <a:t>. He sometimes beats him. </a:t>
            </a:r>
            <a:r>
              <a:rPr lang="en-US" sz="2400">
                <a:solidFill>
                  <a:srgbClr val="00AF50"/>
                </a:solidFill>
                <a:latin typeface="Cambria"/>
                <a:ea typeface="Cambria"/>
                <a:cs typeface="Cambria"/>
                <a:sym typeface="Cambria"/>
              </a:rPr>
              <a:t>(</a:t>
            </a:r>
            <a:r>
              <a:rPr b="1" lang="en-US" sz="2400">
                <a:solidFill>
                  <a:srgbClr val="00AF50"/>
                </a:solidFill>
                <a:latin typeface="Palatino Linotype"/>
                <a:ea typeface="Palatino Linotype"/>
                <a:cs typeface="Palatino Linotype"/>
                <a:sym typeface="Palatino Linotype"/>
              </a:rPr>
              <a:t>Shifting - I</a:t>
            </a:r>
            <a:r>
              <a:rPr lang="en-US" sz="2400">
                <a:solidFill>
                  <a:srgbClr val="00AF50"/>
                </a:solidFill>
                <a:latin typeface="Cambria"/>
                <a:ea typeface="Cambria"/>
                <a:cs typeface="Cambria"/>
                <a:sym typeface="Cambria"/>
              </a:rPr>
              <a:t>)  </a:t>
            </a:r>
            <a:r>
              <a:rPr lang="en-US" sz="2400">
                <a:latin typeface="Cambria"/>
                <a:ea typeface="Cambria"/>
                <a:cs typeface="Cambria"/>
                <a:sym typeface="Cambria"/>
              </a:rPr>
              <a:t>C</a:t>
            </a:r>
            <a:r>
              <a:rPr baseline="-25000" lang="en-US" sz="2400">
                <a:latin typeface="Cambria"/>
                <a:ea typeface="Cambria"/>
                <a:cs typeface="Cambria"/>
                <a:sym typeface="Cambria"/>
              </a:rPr>
              <a:t>b</a:t>
            </a:r>
            <a:r>
              <a:rPr lang="en-US" sz="2400">
                <a:latin typeface="Cambria"/>
                <a:ea typeface="Cambria"/>
                <a:cs typeface="Cambria"/>
                <a:sym typeface="Cambria"/>
              </a:rPr>
              <a:t>(U</a:t>
            </a:r>
            <a:r>
              <a:rPr baseline="-25000" lang="en-US" sz="2400">
                <a:latin typeface="Cambria"/>
                <a:ea typeface="Cambria"/>
                <a:cs typeface="Cambria"/>
                <a:sym typeface="Cambria"/>
              </a:rPr>
              <a:t>4</a:t>
            </a:r>
            <a:r>
              <a:rPr lang="en-US" sz="2400">
                <a:latin typeface="Cambria"/>
                <a:ea typeface="Cambria"/>
                <a:cs typeface="Cambria"/>
                <a:sym typeface="Cambria"/>
              </a:rPr>
              <a:t>) = Mike. C</a:t>
            </a:r>
            <a:r>
              <a:rPr baseline="-25000" lang="en-US" sz="2400">
                <a:latin typeface="Cambria"/>
                <a:ea typeface="Cambria"/>
                <a:cs typeface="Cambria"/>
                <a:sym typeface="Cambria"/>
              </a:rPr>
              <a:t>f</a:t>
            </a:r>
            <a:r>
              <a:rPr lang="en-US" sz="2400">
                <a:latin typeface="Cambria"/>
                <a:ea typeface="Cambria"/>
                <a:cs typeface="Cambria"/>
                <a:sym typeface="Cambria"/>
              </a:rPr>
              <a:t>(U</a:t>
            </a:r>
            <a:r>
              <a:rPr baseline="-25000" lang="en-US" sz="2400">
                <a:latin typeface="Cambria"/>
                <a:ea typeface="Cambria"/>
                <a:cs typeface="Cambria"/>
                <a:sym typeface="Cambria"/>
              </a:rPr>
              <a:t>4</a:t>
            </a:r>
            <a:r>
              <a:rPr lang="en-US" sz="2400">
                <a:latin typeface="Cambria"/>
                <a:ea typeface="Cambria"/>
                <a:cs typeface="Cambria"/>
                <a:sym typeface="Cambria"/>
              </a:rPr>
              <a:t>) = (Mike, John)</a:t>
            </a:r>
            <a:endParaRPr sz="2400">
              <a:latin typeface="Cambria"/>
              <a:ea typeface="Cambria"/>
              <a:cs typeface="Cambria"/>
              <a:sym typeface="Cambria"/>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97"/>
          <p:cNvSpPr txBox="1"/>
          <p:nvPr>
            <p:ph type="title"/>
          </p:nvPr>
        </p:nvSpPr>
        <p:spPr>
          <a:xfrm>
            <a:off x="5783326" y="828294"/>
            <a:ext cx="6156300" cy="1244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Centering Rules in Discourse</a:t>
            </a:r>
            <a:endParaRPr/>
          </a:p>
        </p:txBody>
      </p:sp>
      <p:sp>
        <p:nvSpPr>
          <p:cNvPr id="515" name="Google Shape;515;p97"/>
          <p:cNvSpPr txBox="1"/>
          <p:nvPr/>
        </p:nvSpPr>
        <p:spPr>
          <a:xfrm>
            <a:off x="840739" y="2029692"/>
            <a:ext cx="10963910" cy="3481704"/>
          </a:xfrm>
          <a:prstGeom prst="rect">
            <a:avLst/>
          </a:prstGeom>
          <a:noFill/>
          <a:ln>
            <a:noFill/>
          </a:ln>
        </p:spPr>
        <p:txBody>
          <a:bodyPr anchorCtr="0" anchor="t" bIns="0" lIns="0" spcFirstLastPara="1" rIns="0" wrap="square" tIns="12700">
            <a:spAutoFit/>
          </a:bodyPr>
          <a:lstStyle/>
          <a:p>
            <a:pPr indent="-610235" lvl="0" marL="660400" marR="56514" rtl="0" algn="l">
              <a:lnSpc>
                <a:spcPct val="150100"/>
              </a:lnSpc>
              <a:spcBef>
                <a:spcPts val="0"/>
              </a:spcBef>
              <a:spcAft>
                <a:spcPts val="0"/>
              </a:spcAft>
              <a:buSzPts val="2800"/>
              <a:buFont typeface="Cambria"/>
              <a:buAutoNum type="arabicPeriod"/>
            </a:pPr>
            <a:r>
              <a:rPr lang="en-US" sz="2800">
                <a:latin typeface="Cambria"/>
                <a:ea typeface="Cambria"/>
                <a:cs typeface="Cambria"/>
                <a:sym typeface="Cambria"/>
              </a:rPr>
              <a:t>If some element of C</a:t>
            </a:r>
            <a:r>
              <a:rPr baseline="-25000" lang="en-US" sz="2775">
                <a:latin typeface="Cambria"/>
                <a:ea typeface="Cambria"/>
                <a:cs typeface="Cambria"/>
                <a:sym typeface="Cambria"/>
              </a:rPr>
              <a:t>f</a:t>
            </a:r>
            <a:r>
              <a:rPr lang="en-US" sz="2800">
                <a:latin typeface="Cambria"/>
                <a:ea typeface="Cambria"/>
                <a:cs typeface="Cambria"/>
                <a:sym typeface="Cambria"/>
              </a:rPr>
              <a:t>(U</a:t>
            </a:r>
            <a:r>
              <a:rPr baseline="-25000" lang="en-US" sz="2775">
                <a:latin typeface="Cambria"/>
                <a:ea typeface="Cambria"/>
                <a:cs typeface="Cambria"/>
                <a:sym typeface="Cambria"/>
              </a:rPr>
              <a:t>n-1</a:t>
            </a:r>
            <a:r>
              <a:rPr lang="en-US" sz="2800">
                <a:latin typeface="Cambria"/>
                <a:ea typeface="Cambria"/>
                <a:cs typeface="Cambria"/>
                <a:sym typeface="Cambria"/>
              </a:rPr>
              <a:t>) is realized as a pronoun in U</a:t>
            </a:r>
            <a:r>
              <a:rPr baseline="-25000" lang="en-US" sz="2775">
                <a:latin typeface="Cambria"/>
                <a:ea typeface="Cambria"/>
                <a:cs typeface="Cambria"/>
                <a:sym typeface="Cambria"/>
              </a:rPr>
              <a:t>n</a:t>
            </a:r>
            <a:r>
              <a:rPr lang="en-US" sz="2800">
                <a:latin typeface="Cambria"/>
                <a:ea typeface="Cambria"/>
                <a:cs typeface="Cambria"/>
                <a:sym typeface="Cambria"/>
              </a:rPr>
              <a:t>, then so  is C</a:t>
            </a:r>
            <a:r>
              <a:rPr baseline="-25000" lang="en-US" sz="2775">
                <a:latin typeface="Cambria"/>
                <a:ea typeface="Cambria"/>
                <a:cs typeface="Cambria"/>
                <a:sym typeface="Cambria"/>
              </a:rPr>
              <a:t>b</a:t>
            </a:r>
            <a:r>
              <a:rPr lang="en-US" sz="2800">
                <a:latin typeface="Cambria"/>
                <a:ea typeface="Cambria"/>
                <a:cs typeface="Cambria"/>
                <a:sym typeface="Cambria"/>
              </a:rPr>
              <a:t>(U</a:t>
            </a:r>
            <a:r>
              <a:rPr baseline="-25000" lang="en-US" sz="2775">
                <a:latin typeface="Cambria"/>
                <a:ea typeface="Cambria"/>
                <a:cs typeface="Cambria"/>
                <a:sym typeface="Cambria"/>
              </a:rPr>
              <a:t>n</a:t>
            </a:r>
            <a:r>
              <a:rPr lang="en-US" sz="2800">
                <a:latin typeface="Cambria"/>
                <a:ea typeface="Cambria"/>
                <a:cs typeface="Cambria"/>
                <a:sym typeface="Cambria"/>
              </a:rPr>
              <a:t>).</a:t>
            </a:r>
            <a:endParaRPr sz="2800">
              <a:latin typeface="Cambria"/>
              <a:ea typeface="Cambria"/>
              <a:cs typeface="Cambria"/>
              <a:sym typeface="Cambria"/>
            </a:endParaRPr>
          </a:p>
          <a:p>
            <a:pPr indent="-610235" lvl="0" marL="660400" marR="55880" rtl="0" algn="l">
              <a:lnSpc>
                <a:spcPct val="150100"/>
              </a:lnSpc>
              <a:spcBef>
                <a:spcPts val="994"/>
              </a:spcBef>
              <a:spcAft>
                <a:spcPts val="0"/>
              </a:spcAft>
              <a:buSzPts val="2800"/>
              <a:buFont typeface="Cambria"/>
              <a:buAutoNum type="arabicPeriod"/>
            </a:pPr>
            <a:r>
              <a:rPr lang="en-US" sz="2800">
                <a:latin typeface="Cambria"/>
                <a:ea typeface="Cambria"/>
                <a:cs typeface="Cambria"/>
                <a:sym typeface="Cambria"/>
              </a:rPr>
              <a:t>Continuation is preferred over retaining, which is preferred over  shifting-1, which is preferred over shifting:</a:t>
            </a:r>
            <a:endParaRPr sz="2800">
              <a:latin typeface="Cambria"/>
              <a:ea typeface="Cambria"/>
              <a:cs typeface="Cambria"/>
              <a:sym typeface="Cambria"/>
            </a:endParaRPr>
          </a:p>
          <a:p>
            <a:pPr indent="0" lvl="0" marL="660400" marR="0" rtl="0" algn="l">
              <a:lnSpc>
                <a:spcPct val="100000"/>
              </a:lnSpc>
              <a:spcBef>
                <a:spcPts val="2685"/>
              </a:spcBef>
              <a:spcAft>
                <a:spcPts val="0"/>
              </a:spcAft>
              <a:buNone/>
            </a:pPr>
            <a:r>
              <a:rPr lang="en-US" sz="2800">
                <a:solidFill>
                  <a:srgbClr val="FF5050"/>
                </a:solidFill>
                <a:latin typeface="Cambria"/>
                <a:ea typeface="Cambria"/>
                <a:cs typeface="Cambria"/>
                <a:sym typeface="Cambria"/>
              </a:rPr>
              <a:t>Continuation &gt;&gt; Retain &gt;&gt; Shift-1 &gt;&gt; Shift</a:t>
            </a:r>
            <a:endParaRPr sz="2800">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6"/>
          <p:cNvSpPr txBox="1"/>
          <p:nvPr>
            <p:ph type="title"/>
          </p:nvPr>
        </p:nvSpPr>
        <p:spPr>
          <a:xfrm>
            <a:off x="1198033" y="833796"/>
            <a:ext cx="6262500" cy="506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200"/>
              <a:t>Functional Definition - Discourse</a:t>
            </a:r>
            <a:endParaRPr sz="3200"/>
          </a:p>
        </p:txBody>
      </p:sp>
      <p:sp>
        <p:nvSpPr>
          <p:cNvPr id="188" name="Google Shape;188;p6"/>
          <p:cNvSpPr txBox="1"/>
          <p:nvPr/>
        </p:nvSpPr>
        <p:spPr>
          <a:xfrm>
            <a:off x="712114" y="1422781"/>
            <a:ext cx="10935300" cy="4515300"/>
          </a:xfrm>
          <a:prstGeom prst="rect">
            <a:avLst/>
          </a:prstGeom>
          <a:noFill/>
          <a:ln>
            <a:noFill/>
          </a:ln>
        </p:spPr>
        <p:txBody>
          <a:bodyPr anchorCtr="0" anchor="t" bIns="0" lIns="0" spcFirstLastPara="1" rIns="0" wrap="square" tIns="104125">
            <a:spAutoFit/>
          </a:bodyPr>
          <a:lstStyle/>
          <a:p>
            <a:pPr indent="-210184" lvl="0" marL="241300" marR="0" rtl="0" algn="just">
              <a:lnSpc>
                <a:spcPct val="100000"/>
              </a:lnSpc>
              <a:spcBef>
                <a:spcPts val="0"/>
              </a:spcBef>
              <a:spcAft>
                <a:spcPts val="0"/>
              </a:spcAft>
              <a:buClr>
                <a:srgbClr val="FF5050"/>
              </a:buClr>
              <a:buSzPts val="2100"/>
              <a:buFont typeface="Arial"/>
              <a:buChar char="•"/>
            </a:pPr>
            <a:r>
              <a:rPr lang="en-US" sz="2100">
                <a:solidFill>
                  <a:srgbClr val="FF5050"/>
                </a:solidFill>
                <a:latin typeface="Verdana"/>
                <a:ea typeface="Verdana"/>
                <a:cs typeface="Verdana"/>
                <a:sym typeface="Verdana"/>
              </a:rPr>
              <a:t>Functional </a:t>
            </a:r>
            <a:r>
              <a:rPr lang="en-US" sz="2100">
                <a:latin typeface="Verdana"/>
                <a:ea typeface="Verdana"/>
                <a:cs typeface="Verdana"/>
                <a:sym typeface="Verdana"/>
              </a:rPr>
              <a:t>- Discourse is a particular focus of language use.</a:t>
            </a:r>
            <a:endParaRPr sz="2100">
              <a:latin typeface="Verdana"/>
              <a:ea typeface="Verdana"/>
              <a:cs typeface="Verdana"/>
              <a:sym typeface="Verdana"/>
            </a:endParaRPr>
          </a:p>
          <a:p>
            <a:pPr indent="-210184" lvl="0" marL="241300" marR="0" rtl="0" algn="just">
              <a:lnSpc>
                <a:spcPct val="100000"/>
              </a:lnSpc>
              <a:spcBef>
                <a:spcPts val="725"/>
              </a:spcBef>
              <a:spcAft>
                <a:spcPts val="0"/>
              </a:spcAft>
              <a:buClr>
                <a:srgbClr val="006FC0"/>
              </a:buClr>
              <a:buSzPts val="2100"/>
              <a:buFont typeface="Arial"/>
              <a:buChar char="•"/>
            </a:pPr>
            <a:r>
              <a:rPr b="1" lang="en-US" sz="2100">
                <a:solidFill>
                  <a:srgbClr val="006FC0"/>
                </a:solidFill>
                <a:latin typeface="Tahoma"/>
                <a:ea typeface="Tahoma"/>
                <a:cs typeface="Tahoma"/>
                <a:sym typeface="Tahoma"/>
              </a:rPr>
              <a:t>Roman Jakobson: language performs six functions:</a:t>
            </a:r>
            <a:endParaRPr sz="2100">
              <a:latin typeface="Tahoma"/>
              <a:ea typeface="Tahoma"/>
              <a:cs typeface="Tahoma"/>
              <a:sym typeface="Tahoma"/>
            </a:endParaRPr>
          </a:p>
          <a:p>
            <a:pPr indent="-221614" lvl="1" marL="709930" marR="0" rtl="0" algn="l">
              <a:lnSpc>
                <a:spcPct val="100000"/>
              </a:lnSpc>
              <a:spcBef>
                <a:spcPts val="204"/>
              </a:spcBef>
              <a:spcAft>
                <a:spcPts val="0"/>
              </a:spcAft>
              <a:buClr>
                <a:srgbClr val="00AFEF"/>
              </a:buClr>
              <a:buSzPts val="2000"/>
              <a:buFont typeface="Noto Sans Symbols"/>
              <a:buChar char="✔"/>
            </a:pPr>
            <a:r>
              <a:rPr b="0" i="0" lang="en-US" sz="2100" u="none" cap="none" strike="noStrike">
                <a:solidFill>
                  <a:srgbClr val="00AFEF"/>
                </a:solidFill>
                <a:latin typeface="Verdana"/>
                <a:ea typeface="Verdana"/>
                <a:cs typeface="Verdana"/>
                <a:sym typeface="Verdana"/>
              </a:rPr>
              <a:t>Addressor(emotive);</a:t>
            </a:r>
            <a:endParaRPr b="0" i="0" sz="2100" u="none" cap="none" strike="noStrike">
              <a:latin typeface="Verdana"/>
              <a:ea typeface="Verdana"/>
              <a:cs typeface="Verdana"/>
              <a:sym typeface="Verdana"/>
            </a:endParaRPr>
          </a:p>
          <a:p>
            <a:pPr indent="-221614" lvl="1" marL="709930" marR="0" rtl="0" algn="l">
              <a:lnSpc>
                <a:spcPct val="100000"/>
              </a:lnSpc>
              <a:spcBef>
                <a:spcPts val="200"/>
              </a:spcBef>
              <a:spcAft>
                <a:spcPts val="0"/>
              </a:spcAft>
              <a:buClr>
                <a:srgbClr val="00AFEF"/>
              </a:buClr>
              <a:buSzPts val="2000"/>
              <a:buFont typeface="Noto Sans Symbols"/>
              <a:buChar char="✔"/>
            </a:pPr>
            <a:r>
              <a:rPr b="0" i="0" lang="en-US" sz="2100" u="none" cap="none" strike="noStrike">
                <a:solidFill>
                  <a:srgbClr val="00AFEF"/>
                </a:solidFill>
                <a:latin typeface="Verdana"/>
                <a:ea typeface="Verdana"/>
                <a:cs typeface="Verdana"/>
                <a:sym typeface="Verdana"/>
              </a:rPr>
              <a:t>Context (referential)</a:t>
            </a:r>
            <a:endParaRPr b="0" i="0" sz="2100" u="none" cap="none" strike="noStrike">
              <a:latin typeface="Verdana"/>
              <a:ea typeface="Verdana"/>
              <a:cs typeface="Verdana"/>
              <a:sym typeface="Verdana"/>
            </a:endParaRPr>
          </a:p>
          <a:p>
            <a:pPr indent="-221614" lvl="1" marL="709930" marR="0" rtl="0" algn="l">
              <a:lnSpc>
                <a:spcPct val="100000"/>
              </a:lnSpc>
              <a:spcBef>
                <a:spcPts val="219"/>
              </a:spcBef>
              <a:spcAft>
                <a:spcPts val="0"/>
              </a:spcAft>
              <a:buClr>
                <a:srgbClr val="00AFEF"/>
              </a:buClr>
              <a:buSzPts val="2000"/>
              <a:buFont typeface="Noto Sans Symbols"/>
              <a:buChar char="✔"/>
            </a:pPr>
            <a:r>
              <a:rPr b="0" i="0" lang="en-US" sz="2100" u="none" cap="none" strike="noStrike">
                <a:solidFill>
                  <a:srgbClr val="00AFEF"/>
                </a:solidFill>
                <a:latin typeface="Verdana"/>
                <a:ea typeface="Verdana"/>
                <a:cs typeface="Verdana"/>
                <a:sym typeface="Verdana"/>
              </a:rPr>
              <a:t>Addressee (conative);</a:t>
            </a:r>
            <a:endParaRPr b="0" i="0" sz="2100" u="none" cap="none" strike="noStrike">
              <a:latin typeface="Verdana"/>
              <a:ea typeface="Verdana"/>
              <a:cs typeface="Verdana"/>
              <a:sym typeface="Verdana"/>
            </a:endParaRPr>
          </a:p>
          <a:p>
            <a:pPr indent="-221614" lvl="1" marL="709930" marR="0" rtl="0" algn="l">
              <a:lnSpc>
                <a:spcPct val="100000"/>
              </a:lnSpc>
              <a:spcBef>
                <a:spcPts val="215"/>
              </a:spcBef>
              <a:spcAft>
                <a:spcPts val="0"/>
              </a:spcAft>
              <a:buClr>
                <a:srgbClr val="00AFEF"/>
              </a:buClr>
              <a:buSzPts val="2000"/>
              <a:buFont typeface="Noto Sans Symbols"/>
              <a:buChar char="✔"/>
            </a:pPr>
            <a:r>
              <a:rPr b="0" i="0" lang="en-US" sz="2100" u="none" cap="none" strike="noStrike">
                <a:solidFill>
                  <a:srgbClr val="00AFEF"/>
                </a:solidFill>
                <a:latin typeface="Verdana"/>
                <a:ea typeface="Verdana"/>
                <a:cs typeface="Verdana"/>
                <a:sym typeface="Verdana"/>
              </a:rPr>
              <a:t>Contact (phatic);</a:t>
            </a:r>
            <a:endParaRPr b="0" i="0" sz="2100" u="none" cap="none" strike="noStrike">
              <a:latin typeface="Verdana"/>
              <a:ea typeface="Verdana"/>
              <a:cs typeface="Verdana"/>
              <a:sym typeface="Verdana"/>
            </a:endParaRPr>
          </a:p>
          <a:p>
            <a:pPr indent="-221614" lvl="1" marL="709930" marR="0" rtl="0" algn="l">
              <a:lnSpc>
                <a:spcPct val="100000"/>
              </a:lnSpc>
              <a:spcBef>
                <a:spcPts val="204"/>
              </a:spcBef>
              <a:spcAft>
                <a:spcPts val="0"/>
              </a:spcAft>
              <a:buClr>
                <a:srgbClr val="00AFEF"/>
              </a:buClr>
              <a:buSzPts val="2000"/>
              <a:buFont typeface="Noto Sans Symbols"/>
              <a:buChar char="✔"/>
            </a:pPr>
            <a:r>
              <a:rPr b="0" i="0" lang="en-US" sz="2100" u="none" cap="none" strike="noStrike">
                <a:solidFill>
                  <a:srgbClr val="00AFEF"/>
                </a:solidFill>
                <a:latin typeface="Verdana"/>
                <a:ea typeface="Verdana"/>
                <a:cs typeface="Verdana"/>
                <a:sym typeface="Verdana"/>
              </a:rPr>
              <a:t>Message (poetic);</a:t>
            </a:r>
            <a:endParaRPr b="0" i="0" sz="2100" u="none" cap="none" strike="noStrike">
              <a:latin typeface="Verdana"/>
              <a:ea typeface="Verdana"/>
              <a:cs typeface="Verdana"/>
              <a:sym typeface="Verdana"/>
            </a:endParaRPr>
          </a:p>
          <a:p>
            <a:pPr indent="-221614" lvl="1" marL="709930" marR="0" rtl="0" algn="l">
              <a:lnSpc>
                <a:spcPct val="100000"/>
              </a:lnSpc>
              <a:spcBef>
                <a:spcPts val="215"/>
              </a:spcBef>
              <a:spcAft>
                <a:spcPts val="0"/>
              </a:spcAft>
              <a:buClr>
                <a:srgbClr val="00AFEF"/>
              </a:buClr>
              <a:buSzPts val="2000"/>
              <a:buFont typeface="Noto Sans Symbols"/>
              <a:buChar char="✔"/>
            </a:pPr>
            <a:r>
              <a:rPr b="0" i="0" lang="en-US" sz="2100" u="none" cap="none" strike="noStrike">
                <a:solidFill>
                  <a:srgbClr val="00AFEF"/>
                </a:solidFill>
                <a:latin typeface="Verdana"/>
                <a:ea typeface="Verdana"/>
                <a:cs typeface="Verdana"/>
                <a:sym typeface="Verdana"/>
              </a:rPr>
              <a:t>Code (metalinguistic).</a:t>
            </a:r>
            <a:endParaRPr b="0" i="0" sz="2100" u="none" cap="none" strike="noStrike">
              <a:latin typeface="Verdana"/>
              <a:ea typeface="Verdana"/>
              <a:cs typeface="Verdana"/>
              <a:sym typeface="Verdana"/>
            </a:endParaRPr>
          </a:p>
          <a:p>
            <a:pPr indent="-210184" lvl="0" marL="241300" marR="0" rtl="0" algn="just">
              <a:lnSpc>
                <a:spcPct val="100000"/>
              </a:lnSpc>
              <a:spcBef>
                <a:spcPts val="710"/>
              </a:spcBef>
              <a:spcAft>
                <a:spcPts val="0"/>
              </a:spcAft>
              <a:buSzPts val="2100"/>
              <a:buFont typeface="Arial"/>
              <a:buChar char="•"/>
            </a:pPr>
            <a:r>
              <a:rPr lang="en-US" sz="2100">
                <a:latin typeface="Verdana"/>
                <a:ea typeface="Verdana"/>
                <a:cs typeface="Verdana"/>
                <a:sym typeface="Verdana"/>
              </a:rPr>
              <a:t>Utterances may have multiple functions;</a:t>
            </a:r>
            <a:endParaRPr sz="2100">
              <a:latin typeface="Verdana"/>
              <a:ea typeface="Verdana"/>
              <a:cs typeface="Verdana"/>
              <a:sym typeface="Verdana"/>
            </a:endParaRPr>
          </a:p>
          <a:p>
            <a:pPr indent="-210184" lvl="0" marL="241300" marR="5080" rtl="0" algn="just">
              <a:lnSpc>
                <a:spcPct val="107916"/>
              </a:lnSpc>
              <a:spcBef>
                <a:spcPts val="1050"/>
              </a:spcBef>
              <a:spcAft>
                <a:spcPts val="0"/>
              </a:spcAft>
              <a:buClr>
                <a:srgbClr val="FF5050"/>
              </a:buClr>
              <a:buSzPts val="2100"/>
              <a:buFont typeface="Arial"/>
              <a:buChar char="•"/>
            </a:pPr>
            <a:r>
              <a:rPr b="1" lang="en-US" sz="2100">
                <a:solidFill>
                  <a:srgbClr val="FF5050"/>
                </a:solidFill>
                <a:latin typeface="Tahoma"/>
                <a:ea typeface="Tahoma"/>
                <a:cs typeface="Tahoma"/>
                <a:sym typeface="Tahoma"/>
              </a:rPr>
              <a:t>The major concern: </a:t>
            </a:r>
            <a:r>
              <a:rPr lang="en-US" sz="2100">
                <a:latin typeface="Verdana"/>
                <a:ea typeface="Verdana"/>
                <a:cs typeface="Verdana"/>
                <a:sym typeface="Verdana"/>
              </a:rPr>
              <a:t>discourse analysis can turn out into a more general  and broader analysis of language functions. Or it will fail to make a  special place for the analysis of relationships between utterances.</a:t>
            </a:r>
            <a:endParaRPr sz="2100">
              <a:latin typeface="Verdana"/>
              <a:ea typeface="Verdana"/>
              <a:cs typeface="Verdana"/>
              <a:sym typeface="Verdana"/>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98"/>
          <p:cNvSpPr txBox="1"/>
          <p:nvPr>
            <p:ph type="title"/>
          </p:nvPr>
        </p:nvSpPr>
        <p:spPr>
          <a:xfrm>
            <a:off x="7941691" y="828294"/>
            <a:ext cx="4001100" cy="1244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Violation of Rule 1</a:t>
            </a:r>
            <a:endParaRPr/>
          </a:p>
        </p:txBody>
      </p:sp>
      <p:sp>
        <p:nvSpPr>
          <p:cNvPr id="521" name="Google Shape;521;p98"/>
          <p:cNvSpPr txBox="1"/>
          <p:nvPr/>
        </p:nvSpPr>
        <p:spPr>
          <a:xfrm>
            <a:off x="786993" y="1930145"/>
            <a:ext cx="7334884" cy="2753360"/>
          </a:xfrm>
          <a:prstGeom prst="rect">
            <a:avLst/>
          </a:prstGeom>
          <a:noFill/>
          <a:ln>
            <a:noFill/>
          </a:ln>
        </p:spPr>
        <p:txBody>
          <a:bodyPr anchorCtr="0" anchor="t" bIns="0" lIns="0" spcFirstLastPara="1" rIns="0" wrap="square" tIns="12050">
            <a:spAutoFit/>
          </a:bodyPr>
          <a:lstStyle/>
          <a:p>
            <a:pPr indent="-228600" lvl="0" marL="266700" marR="0" rtl="0" algn="l">
              <a:lnSpc>
                <a:spcPct val="100000"/>
              </a:lnSpc>
              <a:spcBef>
                <a:spcPts val="0"/>
              </a:spcBef>
              <a:spcAft>
                <a:spcPts val="0"/>
              </a:spcAft>
              <a:buSzPts val="2800"/>
              <a:buFont typeface="Arial"/>
              <a:buChar char="•"/>
            </a:pPr>
            <a:r>
              <a:rPr lang="en-US" sz="2800">
                <a:latin typeface="Cambria"/>
                <a:ea typeface="Cambria"/>
                <a:cs typeface="Cambria"/>
                <a:sym typeface="Cambria"/>
              </a:rPr>
              <a:t>Assuming </a:t>
            </a:r>
            <a:r>
              <a:rPr i="1" lang="en-US" sz="2800">
                <a:solidFill>
                  <a:srgbClr val="FF5050"/>
                </a:solidFill>
                <a:latin typeface="Palatino Linotype"/>
                <a:ea typeface="Palatino Linotype"/>
                <a:cs typeface="Palatino Linotype"/>
                <a:sym typeface="Palatino Linotype"/>
              </a:rPr>
              <a:t>He </a:t>
            </a:r>
            <a:r>
              <a:rPr lang="en-US" sz="2800">
                <a:solidFill>
                  <a:srgbClr val="FF5050"/>
                </a:solidFill>
                <a:latin typeface="Cambria"/>
                <a:ea typeface="Cambria"/>
                <a:cs typeface="Cambria"/>
                <a:sym typeface="Cambria"/>
              </a:rPr>
              <a:t>in utterance U</a:t>
            </a:r>
            <a:r>
              <a:rPr baseline="-25000" lang="en-US" sz="2775">
                <a:solidFill>
                  <a:srgbClr val="FF5050"/>
                </a:solidFill>
                <a:latin typeface="Cambria"/>
                <a:ea typeface="Cambria"/>
                <a:cs typeface="Cambria"/>
                <a:sym typeface="Cambria"/>
              </a:rPr>
              <a:t>1 </a:t>
            </a:r>
            <a:r>
              <a:rPr lang="en-US" sz="2800">
                <a:solidFill>
                  <a:srgbClr val="FF5050"/>
                </a:solidFill>
                <a:latin typeface="Cambria"/>
                <a:ea typeface="Cambria"/>
                <a:cs typeface="Cambria"/>
                <a:sym typeface="Cambria"/>
              </a:rPr>
              <a:t>refers to </a:t>
            </a:r>
            <a:r>
              <a:rPr i="1" lang="en-US" sz="2800">
                <a:solidFill>
                  <a:srgbClr val="FF5050"/>
                </a:solidFill>
                <a:latin typeface="Palatino Linotype"/>
                <a:ea typeface="Palatino Linotype"/>
                <a:cs typeface="Palatino Linotype"/>
                <a:sym typeface="Palatino Linotype"/>
              </a:rPr>
              <a:t>John</a:t>
            </a:r>
            <a:r>
              <a:rPr lang="en-US" sz="2800">
                <a:latin typeface="Cambria"/>
                <a:ea typeface="Cambria"/>
                <a:cs typeface="Cambria"/>
                <a:sym typeface="Cambria"/>
              </a:rPr>
              <a:t>…</a:t>
            </a:r>
            <a:endParaRPr sz="2800">
              <a:latin typeface="Cambria"/>
              <a:ea typeface="Cambria"/>
              <a:cs typeface="Cambria"/>
              <a:sym typeface="Cambria"/>
            </a:endParaRPr>
          </a:p>
          <a:p>
            <a:pPr indent="-228600" lvl="0" marL="266700" marR="0" rtl="0" algn="l">
              <a:lnSpc>
                <a:spcPct val="100000"/>
              </a:lnSpc>
              <a:spcBef>
                <a:spcPts val="2680"/>
              </a:spcBef>
              <a:spcAft>
                <a:spcPts val="0"/>
              </a:spcAft>
              <a:buSzPts val="2800"/>
              <a:buFont typeface="Arial"/>
              <a:buChar char="•"/>
            </a:pPr>
            <a:r>
              <a:rPr lang="en-US" sz="2800">
                <a:latin typeface="Cambria"/>
                <a:ea typeface="Cambria"/>
                <a:cs typeface="Cambria"/>
                <a:sym typeface="Cambria"/>
              </a:rPr>
              <a:t>U</a:t>
            </a:r>
            <a:r>
              <a:rPr baseline="-25000" lang="en-US" sz="2775">
                <a:latin typeface="Cambria"/>
                <a:ea typeface="Cambria"/>
                <a:cs typeface="Cambria"/>
                <a:sym typeface="Cambria"/>
              </a:rPr>
              <a:t>1</a:t>
            </a:r>
            <a:r>
              <a:rPr lang="en-US" sz="2800">
                <a:latin typeface="Cambria"/>
                <a:ea typeface="Cambria"/>
                <a:cs typeface="Cambria"/>
                <a:sym typeface="Cambria"/>
              </a:rPr>
              <a:t>. He has been acting quite odd.</a:t>
            </a:r>
            <a:endParaRPr sz="2800">
              <a:latin typeface="Cambria"/>
              <a:ea typeface="Cambria"/>
              <a:cs typeface="Cambria"/>
              <a:sym typeface="Cambria"/>
            </a:endParaRPr>
          </a:p>
          <a:p>
            <a:pPr indent="-228600" lvl="0" marL="266700" marR="0" rtl="0" algn="l">
              <a:lnSpc>
                <a:spcPct val="100000"/>
              </a:lnSpc>
              <a:spcBef>
                <a:spcPts val="2685"/>
              </a:spcBef>
              <a:spcAft>
                <a:spcPts val="0"/>
              </a:spcAft>
              <a:buSzPts val="2800"/>
              <a:buFont typeface="Arial"/>
              <a:buChar char="•"/>
            </a:pPr>
            <a:r>
              <a:rPr lang="en-US" sz="2800">
                <a:latin typeface="Cambria"/>
                <a:ea typeface="Cambria"/>
                <a:cs typeface="Cambria"/>
                <a:sym typeface="Cambria"/>
              </a:rPr>
              <a:t>U</a:t>
            </a:r>
            <a:r>
              <a:rPr baseline="-25000" lang="en-US" sz="2775">
                <a:latin typeface="Cambria"/>
                <a:ea typeface="Cambria"/>
                <a:cs typeface="Cambria"/>
                <a:sym typeface="Cambria"/>
              </a:rPr>
              <a:t>2</a:t>
            </a:r>
            <a:r>
              <a:rPr lang="en-US" sz="2800">
                <a:latin typeface="Cambria"/>
                <a:ea typeface="Cambria"/>
                <a:cs typeface="Cambria"/>
                <a:sym typeface="Cambria"/>
              </a:rPr>
              <a:t>. He called up Mike Yesterday.</a:t>
            </a:r>
            <a:endParaRPr sz="2800">
              <a:latin typeface="Cambria"/>
              <a:ea typeface="Cambria"/>
              <a:cs typeface="Cambria"/>
              <a:sym typeface="Cambria"/>
            </a:endParaRPr>
          </a:p>
          <a:p>
            <a:pPr indent="-228600" lvl="0" marL="266700" marR="0" rtl="0" algn="l">
              <a:lnSpc>
                <a:spcPct val="100000"/>
              </a:lnSpc>
              <a:spcBef>
                <a:spcPts val="2675"/>
              </a:spcBef>
              <a:spcAft>
                <a:spcPts val="0"/>
              </a:spcAft>
              <a:buSzPts val="2800"/>
              <a:buFont typeface="Arial"/>
              <a:buChar char="•"/>
            </a:pPr>
            <a:r>
              <a:rPr lang="en-US" sz="2800">
                <a:latin typeface="Cambria"/>
                <a:ea typeface="Cambria"/>
                <a:cs typeface="Cambria"/>
                <a:sym typeface="Cambria"/>
              </a:rPr>
              <a:t>U</a:t>
            </a:r>
            <a:r>
              <a:rPr baseline="-25000" lang="en-US" sz="2775">
                <a:latin typeface="Cambria"/>
                <a:ea typeface="Cambria"/>
                <a:cs typeface="Cambria"/>
                <a:sym typeface="Cambria"/>
              </a:rPr>
              <a:t>3</a:t>
            </a:r>
            <a:r>
              <a:rPr lang="en-US" sz="2800">
                <a:latin typeface="Cambria"/>
                <a:ea typeface="Cambria"/>
                <a:cs typeface="Cambria"/>
                <a:sym typeface="Cambria"/>
              </a:rPr>
              <a:t>. </a:t>
            </a:r>
            <a:r>
              <a:rPr lang="en-US" sz="2800">
                <a:solidFill>
                  <a:srgbClr val="EB7712"/>
                </a:solidFill>
                <a:latin typeface="Cambria"/>
                <a:ea typeface="Cambria"/>
                <a:cs typeface="Cambria"/>
                <a:sym typeface="Cambria"/>
              </a:rPr>
              <a:t>John </a:t>
            </a:r>
            <a:r>
              <a:rPr lang="en-US" sz="2800">
                <a:latin typeface="Cambria"/>
                <a:ea typeface="Cambria"/>
                <a:cs typeface="Cambria"/>
                <a:sym typeface="Cambria"/>
              </a:rPr>
              <a:t>wanted to meet </a:t>
            </a:r>
            <a:r>
              <a:rPr lang="en-US" sz="2800">
                <a:solidFill>
                  <a:srgbClr val="EB7712"/>
                </a:solidFill>
                <a:latin typeface="Cambria"/>
                <a:ea typeface="Cambria"/>
                <a:cs typeface="Cambria"/>
                <a:sym typeface="Cambria"/>
              </a:rPr>
              <a:t>him </a:t>
            </a:r>
            <a:r>
              <a:rPr lang="en-US" sz="2800">
                <a:latin typeface="Cambria"/>
                <a:ea typeface="Cambria"/>
                <a:cs typeface="Cambria"/>
                <a:sym typeface="Cambria"/>
              </a:rPr>
              <a:t>urgently.</a:t>
            </a:r>
            <a:endParaRPr sz="2800">
              <a:latin typeface="Cambria"/>
              <a:ea typeface="Cambria"/>
              <a:cs typeface="Cambria"/>
              <a:sym typeface="Cambria"/>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99"/>
          <p:cNvSpPr txBox="1"/>
          <p:nvPr>
            <p:ph type="title"/>
          </p:nvPr>
        </p:nvSpPr>
        <p:spPr>
          <a:xfrm>
            <a:off x="4448302" y="828294"/>
            <a:ext cx="7493100" cy="1244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latin typeface="Cambria"/>
                <a:ea typeface="Cambria"/>
                <a:cs typeface="Cambria"/>
                <a:sym typeface="Cambria"/>
              </a:rPr>
              <a:t>Violation of Rule 1 in more detail…</a:t>
            </a:r>
            <a:endParaRPr/>
          </a:p>
        </p:txBody>
      </p:sp>
      <p:sp>
        <p:nvSpPr>
          <p:cNvPr id="527" name="Google Shape;527;p99"/>
          <p:cNvSpPr txBox="1"/>
          <p:nvPr/>
        </p:nvSpPr>
        <p:spPr>
          <a:xfrm>
            <a:off x="786993" y="1729465"/>
            <a:ext cx="8954135" cy="3571875"/>
          </a:xfrm>
          <a:prstGeom prst="rect">
            <a:avLst/>
          </a:prstGeom>
          <a:noFill/>
          <a:ln>
            <a:noFill/>
          </a:ln>
        </p:spPr>
        <p:txBody>
          <a:bodyPr anchorCtr="0" anchor="t" bIns="0" lIns="0" spcFirstLastPara="1" rIns="0" wrap="square" tIns="12050">
            <a:spAutoFit/>
          </a:bodyPr>
          <a:lstStyle/>
          <a:p>
            <a:pPr indent="-228600" lvl="0" marL="266700" marR="4183379" rtl="0" algn="l">
              <a:lnSpc>
                <a:spcPct val="150000"/>
              </a:lnSpc>
              <a:spcBef>
                <a:spcPts val="0"/>
              </a:spcBef>
              <a:spcAft>
                <a:spcPts val="0"/>
              </a:spcAft>
              <a:buSzPts val="2400"/>
              <a:buFont typeface="Arial"/>
              <a:buChar char="•"/>
            </a:pPr>
            <a:r>
              <a:rPr lang="en-US" sz="2400">
                <a:latin typeface="Cambria"/>
                <a:ea typeface="Cambria"/>
                <a:cs typeface="Cambria"/>
                <a:sym typeface="Cambria"/>
              </a:rPr>
              <a:t>U</a:t>
            </a:r>
            <a:r>
              <a:rPr baseline="-25000" lang="en-US" sz="2400">
                <a:latin typeface="Cambria"/>
                <a:ea typeface="Cambria"/>
                <a:cs typeface="Cambria"/>
                <a:sym typeface="Cambria"/>
              </a:rPr>
              <a:t>1</a:t>
            </a:r>
            <a:r>
              <a:rPr lang="en-US" sz="2400">
                <a:latin typeface="Cambria"/>
                <a:ea typeface="Cambria"/>
                <a:cs typeface="Cambria"/>
                <a:sym typeface="Cambria"/>
              </a:rPr>
              <a:t>. He has been acting quite odd.  C</a:t>
            </a:r>
            <a:r>
              <a:rPr baseline="-25000" lang="en-US" sz="2400">
                <a:latin typeface="Cambria"/>
                <a:ea typeface="Cambria"/>
                <a:cs typeface="Cambria"/>
                <a:sym typeface="Cambria"/>
              </a:rPr>
              <a:t>b</a:t>
            </a:r>
            <a:r>
              <a:rPr lang="en-US" sz="2400">
                <a:latin typeface="Cambria"/>
                <a:ea typeface="Cambria"/>
                <a:cs typeface="Cambria"/>
                <a:sym typeface="Cambria"/>
              </a:rPr>
              <a:t>(U</a:t>
            </a:r>
            <a:r>
              <a:rPr baseline="-25000" lang="en-US" sz="2400">
                <a:latin typeface="Cambria"/>
                <a:ea typeface="Cambria"/>
                <a:cs typeface="Cambria"/>
                <a:sym typeface="Cambria"/>
              </a:rPr>
              <a:t>1</a:t>
            </a:r>
            <a:r>
              <a:rPr lang="en-US" sz="2400">
                <a:latin typeface="Cambria"/>
                <a:ea typeface="Cambria"/>
                <a:cs typeface="Cambria"/>
                <a:sym typeface="Cambria"/>
              </a:rPr>
              <a:t>) = John. C</a:t>
            </a:r>
            <a:r>
              <a:rPr baseline="-25000" lang="en-US" sz="2400">
                <a:latin typeface="Cambria"/>
                <a:ea typeface="Cambria"/>
                <a:cs typeface="Cambria"/>
                <a:sym typeface="Cambria"/>
              </a:rPr>
              <a:t>f</a:t>
            </a:r>
            <a:r>
              <a:rPr lang="en-US" sz="2400">
                <a:latin typeface="Cambria"/>
                <a:ea typeface="Cambria"/>
                <a:cs typeface="Cambria"/>
                <a:sym typeface="Cambria"/>
              </a:rPr>
              <a:t>(U</a:t>
            </a:r>
            <a:r>
              <a:rPr baseline="-25000" lang="en-US" sz="2400">
                <a:latin typeface="Cambria"/>
                <a:ea typeface="Cambria"/>
                <a:cs typeface="Cambria"/>
                <a:sym typeface="Cambria"/>
              </a:rPr>
              <a:t>1</a:t>
            </a:r>
            <a:r>
              <a:rPr lang="en-US" sz="2400">
                <a:latin typeface="Cambria"/>
                <a:ea typeface="Cambria"/>
                <a:cs typeface="Cambria"/>
                <a:sym typeface="Cambria"/>
              </a:rPr>
              <a:t>) = (John)</a:t>
            </a:r>
            <a:endParaRPr sz="2400">
              <a:latin typeface="Cambria"/>
              <a:ea typeface="Cambria"/>
              <a:cs typeface="Cambria"/>
              <a:sym typeface="Cambria"/>
            </a:endParaRPr>
          </a:p>
          <a:p>
            <a:pPr indent="-228600" lvl="0" marL="266700" marR="3862704" rtl="0" algn="l">
              <a:lnSpc>
                <a:spcPct val="150000"/>
              </a:lnSpc>
              <a:spcBef>
                <a:spcPts val="1000"/>
              </a:spcBef>
              <a:spcAft>
                <a:spcPts val="0"/>
              </a:spcAft>
              <a:buSzPts val="2400"/>
              <a:buFont typeface="Arial"/>
              <a:buChar char="•"/>
            </a:pPr>
            <a:r>
              <a:rPr lang="en-US" sz="2400">
                <a:latin typeface="Cambria"/>
                <a:ea typeface="Cambria"/>
                <a:cs typeface="Cambria"/>
                <a:sym typeface="Cambria"/>
              </a:rPr>
              <a:t>U</a:t>
            </a:r>
            <a:r>
              <a:rPr baseline="-25000" lang="en-US" sz="2400">
                <a:latin typeface="Cambria"/>
                <a:ea typeface="Cambria"/>
                <a:cs typeface="Cambria"/>
                <a:sym typeface="Cambria"/>
              </a:rPr>
              <a:t>2</a:t>
            </a:r>
            <a:r>
              <a:rPr lang="en-US" sz="2400">
                <a:latin typeface="Cambria"/>
                <a:ea typeface="Cambria"/>
                <a:cs typeface="Cambria"/>
                <a:sym typeface="Cambria"/>
              </a:rPr>
              <a:t>. He called up Mike Yesterday.  C</a:t>
            </a:r>
            <a:r>
              <a:rPr baseline="-25000" lang="en-US" sz="2400">
                <a:latin typeface="Cambria"/>
                <a:ea typeface="Cambria"/>
                <a:cs typeface="Cambria"/>
                <a:sym typeface="Cambria"/>
              </a:rPr>
              <a:t>b</a:t>
            </a:r>
            <a:r>
              <a:rPr lang="en-US" sz="2400">
                <a:latin typeface="Cambria"/>
                <a:ea typeface="Cambria"/>
                <a:cs typeface="Cambria"/>
                <a:sym typeface="Cambria"/>
              </a:rPr>
              <a:t>(U</a:t>
            </a:r>
            <a:r>
              <a:rPr baseline="-25000" lang="en-US" sz="2400">
                <a:latin typeface="Cambria"/>
                <a:ea typeface="Cambria"/>
                <a:cs typeface="Cambria"/>
                <a:sym typeface="Cambria"/>
              </a:rPr>
              <a:t>2</a:t>
            </a:r>
            <a:r>
              <a:rPr lang="en-US" sz="2400">
                <a:latin typeface="Cambria"/>
                <a:ea typeface="Cambria"/>
                <a:cs typeface="Cambria"/>
                <a:sym typeface="Cambria"/>
              </a:rPr>
              <a:t>) = John. C</a:t>
            </a:r>
            <a:r>
              <a:rPr baseline="-25000" lang="en-US" sz="2400">
                <a:latin typeface="Cambria"/>
                <a:ea typeface="Cambria"/>
                <a:cs typeface="Cambria"/>
                <a:sym typeface="Cambria"/>
              </a:rPr>
              <a:t>f</a:t>
            </a:r>
            <a:r>
              <a:rPr lang="en-US" sz="2400">
                <a:latin typeface="Cambria"/>
                <a:ea typeface="Cambria"/>
                <a:cs typeface="Cambria"/>
                <a:sym typeface="Cambria"/>
              </a:rPr>
              <a:t>(U</a:t>
            </a:r>
            <a:r>
              <a:rPr baseline="-25000" lang="en-US" sz="2400">
                <a:latin typeface="Cambria"/>
                <a:ea typeface="Cambria"/>
                <a:cs typeface="Cambria"/>
                <a:sym typeface="Cambria"/>
              </a:rPr>
              <a:t>2</a:t>
            </a:r>
            <a:r>
              <a:rPr lang="en-US" sz="2400">
                <a:latin typeface="Cambria"/>
                <a:ea typeface="Cambria"/>
                <a:cs typeface="Cambria"/>
                <a:sym typeface="Cambria"/>
              </a:rPr>
              <a:t>) = (John, Mike)</a:t>
            </a:r>
            <a:endParaRPr sz="2400">
              <a:latin typeface="Cambria"/>
              <a:ea typeface="Cambria"/>
              <a:cs typeface="Cambria"/>
              <a:sym typeface="Cambria"/>
            </a:endParaRPr>
          </a:p>
          <a:p>
            <a:pPr indent="-228600" lvl="0" marL="266700" marR="30480" rtl="0" algn="l">
              <a:lnSpc>
                <a:spcPct val="150000"/>
              </a:lnSpc>
              <a:spcBef>
                <a:spcPts val="1010"/>
              </a:spcBef>
              <a:spcAft>
                <a:spcPts val="0"/>
              </a:spcAft>
              <a:buSzPts val="2400"/>
              <a:buFont typeface="Arial"/>
              <a:buChar char="•"/>
            </a:pPr>
            <a:r>
              <a:rPr lang="en-US" sz="2400">
                <a:latin typeface="Cambria"/>
                <a:ea typeface="Cambria"/>
                <a:cs typeface="Cambria"/>
                <a:sym typeface="Cambria"/>
              </a:rPr>
              <a:t>U</a:t>
            </a:r>
            <a:r>
              <a:rPr baseline="-25000" lang="en-US" sz="2400">
                <a:latin typeface="Cambria"/>
                <a:ea typeface="Cambria"/>
                <a:cs typeface="Cambria"/>
                <a:sym typeface="Cambria"/>
              </a:rPr>
              <a:t>3</a:t>
            </a:r>
            <a:r>
              <a:rPr lang="en-US" sz="2400">
                <a:latin typeface="Cambria"/>
                <a:ea typeface="Cambria"/>
                <a:cs typeface="Cambria"/>
                <a:sym typeface="Cambria"/>
              </a:rPr>
              <a:t>. </a:t>
            </a:r>
            <a:r>
              <a:rPr lang="en-US" sz="2400">
                <a:solidFill>
                  <a:srgbClr val="EB7712"/>
                </a:solidFill>
                <a:latin typeface="Cambria"/>
                <a:ea typeface="Cambria"/>
                <a:cs typeface="Cambria"/>
                <a:sym typeface="Cambria"/>
              </a:rPr>
              <a:t>John </a:t>
            </a:r>
            <a:r>
              <a:rPr lang="en-US" sz="2400">
                <a:solidFill>
                  <a:srgbClr val="006FC0"/>
                </a:solidFill>
                <a:latin typeface="Cambria"/>
                <a:ea typeface="Cambria"/>
                <a:cs typeface="Cambria"/>
                <a:sym typeface="Cambria"/>
              </a:rPr>
              <a:t>(Proper Noun) </a:t>
            </a:r>
            <a:r>
              <a:rPr lang="en-US" sz="2400">
                <a:latin typeface="Cambria"/>
                <a:ea typeface="Cambria"/>
                <a:cs typeface="Cambria"/>
                <a:sym typeface="Cambria"/>
              </a:rPr>
              <a:t>wanted to meet </a:t>
            </a:r>
            <a:r>
              <a:rPr lang="en-US" sz="2400">
                <a:solidFill>
                  <a:srgbClr val="EB7712"/>
                </a:solidFill>
                <a:latin typeface="Cambria"/>
                <a:ea typeface="Cambria"/>
                <a:cs typeface="Cambria"/>
                <a:sym typeface="Cambria"/>
              </a:rPr>
              <a:t>him</a:t>
            </a:r>
            <a:r>
              <a:rPr lang="en-US" sz="2400">
                <a:solidFill>
                  <a:srgbClr val="006FC0"/>
                </a:solidFill>
                <a:latin typeface="Cambria"/>
                <a:ea typeface="Cambria"/>
                <a:cs typeface="Cambria"/>
                <a:sym typeface="Cambria"/>
              </a:rPr>
              <a:t>(Pronoun) </a:t>
            </a:r>
            <a:r>
              <a:rPr lang="en-US" sz="2400">
                <a:latin typeface="Cambria"/>
                <a:ea typeface="Cambria"/>
                <a:cs typeface="Cambria"/>
                <a:sym typeface="Cambria"/>
              </a:rPr>
              <a:t>urgently.  </a:t>
            </a:r>
            <a:r>
              <a:rPr lang="en-US" sz="2400">
                <a:solidFill>
                  <a:srgbClr val="EB7712"/>
                </a:solidFill>
                <a:latin typeface="Cambria"/>
                <a:ea typeface="Cambria"/>
                <a:cs typeface="Cambria"/>
                <a:sym typeface="Cambria"/>
              </a:rPr>
              <a:t>C</a:t>
            </a:r>
            <a:r>
              <a:rPr baseline="-25000" lang="en-US" sz="2400">
                <a:solidFill>
                  <a:srgbClr val="EB7712"/>
                </a:solidFill>
                <a:latin typeface="Cambria"/>
                <a:ea typeface="Cambria"/>
                <a:cs typeface="Cambria"/>
                <a:sym typeface="Cambria"/>
              </a:rPr>
              <a:t>b</a:t>
            </a:r>
            <a:r>
              <a:rPr lang="en-US" sz="2400">
                <a:solidFill>
                  <a:srgbClr val="EB7712"/>
                </a:solidFill>
                <a:latin typeface="Cambria"/>
                <a:ea typeface="Cambria"/>
                <a:cs typeface="Cambria"/>
                <a:sym typeface="Cambria"/>
              </a:rPr>
              <a:t>(U</a:t>
            </a:r>
            <a:r>
              <a:rPr baseline="-25000" lang="en-US" sz="2400">
                <a:solidFill>
                  <a:srgbClr val="EB7712"/>
                </a:solidFill>
                <a:latin typeface="Cambria"/>
                <a:ea typeface="Cambria"/>
                <a:cs typeface="Cambria"/>
                <a:sym typeface="Cambria"/>
              </a:rPr>
              <a:t>3</a:t>
            </a:r>
            <a:r>
              <a:rPr lang="en-US" sz="2400">
                <a:solidFill>
                  <a:srgbClr val="EB7712"/>
                </a:solidFill>
                <a:latin typeface="Cambria"/>
                <a:ea typeface="Cambria"/>
                <a:cs typeface="Cambria"/>
                <a:sym typeface="Cambria"/>
              </a:rPr>
              <a:t>) = John</a:t>
            </a:r>
            <a:r>
              <a:rPr lang="en-US" sz="2400">
                <a:latin typeface="Cambria"/>
                <a:ea typeface="Cambria"/>
                <a:cs typeface="Cambria"/>
                <a:sym typeface="Cambria"/>
              </a:rPr>
              <a:t>. C</a:t>
            </a:r>
            <a:r>
              <a:rPr baseline="-25000" lang="en-US" sz="2400">
                <a:latin typeface="Cambria"/>
                <a:ea typeface="Cambria"/>
                <a:cs typeface="Cambria"/>
                <a:sym typeface="Cambria"/>
              </a:rPr>
              <a:t>f</a:t>
            </a:r>
            <a:r>
              <a:rPr lang="en-US" sz="2400">
                <a:latin typeface="Cambria"/>
                <a:ea typeface="Cambria"/>
                <a:cs typeface="Cambria"/>
                <a:sym typeface="Cambria"/>
              </a:rPr>
              <a:t>(U</a:t>
            </a:r>
            <a:r>
              <a:rPr baseline="-25000" lang="en-US" sz="2400">
                <a:latin typeface="Cambria"/>
                <a:ea typeface="Cambria"/>
                <a:cs typeface="Cambria"/>
                <a:sym typeface="Cambria"/>
              </a:rPr>
              <a:t>3</a:t>
            </a:r>
            <a:r>
              <a:rPr lang="en-US" sz="2400">
                <a:latin typeface="Cambria"/>
                <a:ea typeface="Cambria"/>
                <a:cs typeface="Cambria"/>
                <a:sym typeface="Cambria"/>
              </a:rPr>
              <a:t>) = (John, </a:t>
            </a:r>
            <a:r>
              <a:rPr lang="en-US" sz="2400">
                <a:solidFill>
                  <a:srgbClr val="EB7712"/>
                </a:solidFill>
                <a:latin typeface="Cambria"/>
                <a:ea typeface="Cambria"/>
                <a:cs typeface="Cambria"/>
                <a:sym typeface="Cambria"/>
              </a:rPr>
              <a:t>Mike</a:t>
            </a:r>
            <a:r>
              <a:rPr lang="en-US" sz="2400">
                <a:latin typeface="Cambria"/>
                <a:ea typeface="Cambria"/>
                <a:cs typeface="Cambria"/>
                <a:sym typeface="Cambria"/>
              </a:rPr>
              <a:t>)</a:t>
            </a:r>
            <a:endParaRPr sz="2400">
              <a:latin typeface="Cambria"/>
              <a:ea typeface="Cambria"/>
              <a:cs typeface="Cambria"/>
              <a:sym typeface="Cambria"/>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100"/>
          <p:cNvSpPr txBox="1"/>
          <p:nvPr>
            <p:ph type="title"/>
          </p:nvPr>
        </p:nvSpPr>
        <p:spPr>
          <a:xfrm>
            <a:off x="7531989" y="448436"/>
            <a:ext cx="4458300" cy="1244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latin typeface="Cambria"/>
                <a:ea typeface="Cambria"/>
                <a:cs typeface="Cambria"/>
                <a:sym typeface="Cambria"/>
              </a:rPr>
              <a:t>Violation of Rule 2…</a:t>
            </a:r>
            <a:endParaRPr/>
          </a:p>
        </p:txBody>
      </p:sp>
      <p:sp>
        <p:nvSpPr>
          <p:cNvPr id="533" name="Google Shape;533;p100"/>
          <p:cNvSpPr txBox="1"/>
          <p:nvPr/>
        </p:nvSpPr>
        <p:spPr>
          <a:xfrm>
            <a:off x="872642" y="1341501"/>
            <a:ext cx="6563359" cy="5079365"/>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2400">
                <a:solidFill>
                  <a:srgbClr val="FF5050"/>
                </a:solidFill>
                <a:latin typeface="Cambria"/>
                <a:ea typeface="Cambria"/>
                <a:cs typeface="Cambria"/>
                <a:sym typeface="Cambria"/>
              </a:rPr>
              <a:t>Compare the two discourses we started with:</a:t>
            </a:r>
            <a:endParaRPr sz="2400">
              <a:latin typeface="Cambria"/>
              <a:ea typeface="Cambria"/>
              <a:cs typeface="Cambria"/>
              <a:sym typeface="Cambria"/>
            </a:endParaRPr>
          </a:p>
          <a:p>
            <a:pPr indent="-228600" lvl="0" marL="266700" marR="0" rtl="0" algn="l">
              <a:lnSpc>
                <a:spcPct val="100000"/>
              </a:lnSpc>
              <a:spcBef>
                <a:spcPts val="2295"/>
              </a:spcBef>
              <a:spcAft>
                <a:spcPts val="0"/>
              </a:spcAft>
              <a:buClr>
                <a:srgbClr val="006FC0"/>
              </a:buClr>
              <a:buSzPts val="2000"/>
              <a:buFont typeface="Arial"/>
              <a:buChar char="•"/>
            </a:pPr>
            <a:r>
              <a:rPr lang="en-US" sz="2000">
                <a:solidFill>
                  <a:srgbClr val="006FC0"/>
                </a:solidFill>
                <a:latin typeface="Cambria"/>
                <a:ea typeface="Cambria"/>
                <a:cs typeface="Cambria"/>
                <a:sym typeface="Cambria"/>
              </a:rPr>
              <a:t>U</a:t>
            </a:r>
            <a:r>
              <a:rPr baseline="-25000" lang="en-US" sz="1950">
                <a:solidFill>
                  <a:srgbClr val="006FC0"/>
                </a:solidFill>
                <a:latin typeface="Cambria"/>
                <a:ea typeface="Cambria"/>
                <a:cs typeface="Cambria"/>
                <a:sym typeface="Cambria"/>
              </a:rPr>
              <a:t>1</a:t>
            </a:r>
            <a:r>
              <a:rPr lang="en-US" sz="2000">
                <a:solidFill>
                  <a:srgbClr val="006FC0"/>
                </a:solidFill>
                <a:latin typeface="Cambria"/>
                <a:ea typeface="Cambria"/>
                <a:cs typeface="Cambria"/>
                <a:sym typeface="Cambria"/>
              </a:rPr>
              <a:t>. John went to his favorite music store to buy a piano.</a:t>
            </a:r>
            <a:endParaRPr sz="2000">
              <a:latin typeface="Cambria"/>
              <a:ea typeface="Cambria"/>
              <a:cs typeface="Cambria"/>
              <a:sym typeface="Cambria"/>
            </a:endParaRPr>
          </a:p>
          <a:p>
            <a:pPr indent="-228600" lvl="0" marL="266700" marR="0" rtl="0" algn="l">
              <a:lnSpc>
                <a:spcPct val="100000"/>
              </a:lnSpc>
              <a:spcBef>
                <a:spcPts val="2210"/>
              </a:spcBef>
              <a:spcAft>
                <a:spcPts val="0"/>
              </a:spcAft>
              <a:buClr>
                <a:srgbClr val="006FC0"/>
              </a:buClr>
              <a:buSzPts val="2000"/>
              <a:buFont typeface="Arial"/>
              <a:buChar char="•"/>
            </a:pPr>
            <a:r>
              <a:rPr lang="en-US" sz="2000">
                <a:solidFill>
                  <a:srgbClr val="006FC0"/>
                </a:solidFill>
                <a:latin typeface="Cambria"/>
                <a:ea typeface="Cambria"/>
                <a:cs typeface="Cambria"/>
                <a:sym typeface="Cambria"/>
              </a:rPr>
              <a:t>U</a:t>
            </a:r>
            <a:r>
              <a:rPr baseline="-25000" lang="en-US" sz="1950">
                <a:solidFill>
                  <a:srgbClr val="006FC0"/>
                </a:solidFill>
                <a:latin typeface="Cambria"/>
                <a:ea typeface="Cambria"/>
                <a:cs typeface="Cambria"/>
                <a:sym typeface="Cambria"/>
              </a:rPr>
              <a:t>2</a:t>
            </a:r>
            <a:r>
              <a:rPr lang="en-US" sz="2000">
                <a:solidFill>
                  <a:srgbClr val="006FC0"/>
                </a:solidFill>
                <a:latin typeface="Cambria"/>
                <a:ea typeface="Cambria"/>
                <a:cs typeface="Cambria"/>
                <a:sym typeface="Cambria"/>
              </a:rPr>
              <a:t>. He had frequented the store for many years.</a:t>
            </a:r>
            <a:endParaRPr sz="2000">
              <a:latin typeface="Cambria"/>
              <a:ea typeface="Cambria"/>
              <a:cs typeface="Cambria"/>
              <a:sym typeface="Cambria"/>
            </a:endParaRPr>
          </a:p>
          <a:p>
            <a:pPr indent="-228600" lvl="0" marL="266700" marR="0" rtl="0" algn="l">
              <a:lnSpc>
                <a:spcPct val="100000"/>
              </a:lnSpc>
              <a:spcBef>
                <a:spcPts val="2195"/>
              </a:spcBef>
              <a:spcAft>
                <a:spcPts val="0"/>
              </a:spcAft>
              <a:buClr>
                <a:srgbClr val="006FC0"/>
              </a:buClr>
              <a:buSzPts val="2000"/>
              <a:buFont typeface="Arial"/>
              <a:buChar char="•"/>
            </a:pPr>
            <a:r>
              <a:rPr lang="en-US" sz="2000">
                <a:solidFill>
                  <a:srgbClr val="006FC0"/>
                </a:solidFill>
                <a:latin typeface="Cambria"/>
                <a:ea typeface="Cambria"/>
                <a:cs typeface="Cambria"/>
                <a:sym typeface="Cambria"/>
              </a:rPr>
              <a:t>U</a:t>
            </a:r>
            <a:r>
              <a:rPr baseline="-25000" lang="en-US" sz="1950">
                <a:solidFill>
                  <a:srgbClr val="006FC0"/>
                </a:solidFill>
                <a:latin typeface="Cambria"/>
                <a:ea typeface="Cambria"/>
                <a:cs typeface="Cambria"/>
                <a:sym typeface="Cambria"/>
              </a:rPr>
              <a:t>3</a:t>
            </a:r>
            <a:r>
              <a:rPr lang="en-US" sz="2000">
                <a:solidFill>
                  <a:srgbClr val="006FC0"/>
                </a:solidFill>
                <a:latin typeface="Cambria"/>
                <a:ea typeface="Cambria"/>
                <a:cs typeface="Cambria"/>
                <a:sym typeface="Cambria"/>
              </a:rPr>
              <a:t>. He was excited that he could finally buy a piano.</a:t>
            </a:r>
            <a:endParaRPr sz="2000">
              <a:latin typeface="Cambria"/>
              <a:ea typeface="Cambria"/>
              <a:cs typeface="Cambria"/>
              <a:sym typeface="Cambria"/>
            </a:endParaRPr>
          </a:p>
          <a:p>
            <a:pPr indent="-228600" lvl="0" marL="266700" marR="0" rtl="0" algn="l">
              <a:lnSpc>
                <a:spcPct val="100000"/>
              </a:lnSpc>
              <a:spcBef>
                <a:spcPts val="2200"/>
              </a:spcBef>
              <a:spcAft>
                <a:spcPts val="0"/>
              </a:spcAft>
              <a:buClr>
                <a:srgbClr val="006FC0"/>
              </a:buClr>
              <a:buSzPts val="2000"/>
              <a:buFont typeface="Arial"/>
              <a:buChar char="•"/>
            </a:pPr>
            <a:r>
              <a:rPr lang="en-US" sz="2000">
                <a:solidFill>
                  <a:srgbClr val="006FC0"/>
                </a:solidFill>
                <a:latin typeface="Cambria"/>
                <a:ea typeface="Cambria"/>
                <a:cs typeface="Cambria"/>
                <a:sym typeface="Cambria"/>
              </a:rPr>
              <a:t>U</a:t>
            </a:r>
            <a:r>
              <a:rPr baseline="-25000" lang="en-US" sz="1950">
                <a:solidFill>
                  <a:srgbClr val="006FC0"/>
                </a:solidFill>
                <a:latin typeface="Cambria"/>
                <a:ea typeface="Cambria"/>
                <a:cs typeface="Cambria"/>
                <a:sym typeface="Cambria"/>
              </a:rPr>
              <a:t>4</a:t>
            </a:r>
            <a:r>
              <a:rPr lang="en-US" sz="2000">
                <a:solidFill>
                  <a:srgbClr val="006FC0"/>
                </a:solidFill>
                <a:latin typeface="Cambria"/>
                <a:ea typeface="Cambria"/>
                <a:cs typeface="Cambria"/>
                <a:sym typeface="Cambria"/>
              </a:rPr>
              <a:t>. He arrived just as the store was closing for the day.</a:t>
            </a:r>
            <a:endParaRPr sz="2000">
              <a:latin typeface="Cambria"/>
              <a:ea typeface="Cambria"/>
              <a:cs typeface="Cambria"/>
              <a:sym typeface="Cambria"/>
            </a:endParaRPr>
          </a:p>
          <a:p>
            <a:pPr indent="-228600" lvl="0" marL="266700" marR="0" rtl="0" algn="l">
              <a:lnSpc>
                <a:spcPct val="100000"/>
              </a:lnSpc>
              <a:spcBef>
                <a:spcPts val="2205"/>
              </a:spcBef>
              <a:spcAft>
                <a:spcPts val="0"/>
              </a:spcAft>
              <a:buClr>
                <a:srgbClr val="00AF50"/>
              </a:buClr>
              <a:buSzPts val="2000"/>
              <a:buFont typeface="Arial"/>
              <a:buChar char="•"/>
            </a:pPr>
            <a:r>
              <a:rPr lang="en-US" sz="2000">
                <a:solidFill>
                  <a:srgbClr val="00AF50"/>
                </a:solidFill>
                <a:latin typeface="Cambria"/>
                <a:ea typeface="Cambria"/>
                <a:cs typeface="Cambria"/>
                <a:sym typeface="Cambria"/>
              </a:rPr>
              <a:t>U</a:t>
            </a:r>
            <a:r>
              <a:rPr baseline="-25000" lang="en-US" sz="1950">
                <a:solidFill>
                  <a:srgbClr val="00AF50"/>
                </a:solidFill>
                <a:latin typeface="Cambria"/>
                <a:ea typeface="Cambria"/>
                <a:cs typeface="Cambria"/>
                <a:sym typeface="Cambria"/>
              </a:rPr>
              <a:t>1</a:t>
            </a:r>
            <a:r>
              <a:rPr lang="en-US" sz="2000">
                <a:solidFill>
                  <a:srgbClr val="00AF50"/>
                </a:solidFill>
                <a:latin typeface="Cambria"/>
                <a:ea typeface="Cambria"/>
                <a:cs typeface="Cambria"/>
                <a:sym typeface="Cambria"/>
              </a:rPr>
              <a:t>. John went to his favorite music store to buy a piano.</a:t>
            </a:r>
            <a:endParaRPr sz="2000">
              <a:latin typeface="Cambria"/>
              <a:ea typeface="Cambria"/>
              <a:cs typeface="Cambria"/>
              <a:sym typeface="Cambria"/>
            </a:endParaRPr>
          </a:p>
          <a:p>
            <a:pPr indent="-228600" lvl="0" marL="266700" marR="0" rtl="0" algn="l">
              <a:lnSpc>
                <a:spcPct val="100000"/>
              </a:lnSpc>
              <a:spcBef>
                <a:spcPts val="2200"/>
              </a:spcBef>
              <a:spcAft>
                <a:spcPts val="0"/>
              </a:spcAft>
              <a:buClr>
                <a:srgbClr val="00AF50"/>
              </a:buClr>
              <a:buSzPts val="2000"/>
              <a:buFont typeface="Arial"/>
              <a:buChar char="•"/>
            </a:pPr>
            <a:r>
              <a:rPr lang="en-US" sz="2000">
                <a:solidFill>
                  <a:srgbClr val="00AF50"/>
                </a:solidFill>
                <a:latin typeface="Cambria"/>
                <a:ea typeface="Cambria"/>
                <a:cs typeface="Cambria"/>
                <a:sym typeface="Cambria"/>
              </a:rPr>
              <a:t>U</a:t>
            </a:r>
            <a:r>
              <a:rPr baseline="-25000" lang="en-US" sz="1950">
                <a:solidFill>
                  <a:srgbClr val="00AF50"/>
                </a:solidFill>
                <a:latin typeface="Cambria"/>
                <a:ea typeface="Cambria"/>
                <a:cs typeface="Cambria"/>
                <a:sym typeface="Cambria"/>
              </a:rPr>
              <a:t>2</a:t>
            </a:r>
            <a:r>
              <a:rPr lang="en-US" sz="2000">
                <a:solidFill>
                  <a:srgbClr val="00AF50"/>
                </a:solidFill>
                <a:latin typeface="Cambria"/>
                <a:ea typeface="Cambria"/>
                <a:cs typeface="Cambria"/>
                <a:sym typeface="Cambria"/>
              </a:rPr>
              <a:t>. It was a store John had frequented for many years.</a:t>
            </a:r>
            <a:endParaRPr sz="2000">
              <a:latin typeface="Cambria"/>
              <a:ea typeface="Cambria"/>
              <a:cs typeface="Cambria"/>
              <a:sym typeface="Cambria"/>
            </a:endParaRPr>
          </a:p>
          <a:p>
            <a:pPr indent="-228600" lvl="0" marL="266700" marR="0" rtl="0" algn="l">
              <a:lnSpc>
                <a:spcPct val="100000"/>
              </a:lnSpc>
              <a:spcBef>
                <a:spcPts val="2195"/>
              </a:spcBef>
              <a:spcAft>
                <a:spcPts val="0"/>
              </a:spcAft>
              <a:buClr>
                <a:srgbClr val="00AF50"/>
              </a:buClr>
              <a:buSzPts val="2000"/>
              <a:buFont typeface="Arial"/>
              <a:buChar char="•"/>
            </a:pPr>
            <a:r>
              <a:rPr lang="en-US" sz="2000">
                <a:solidFill>
                  <a:srgbClr val="00AF50"/>
                </a:solidFill>
                <a:latin typeface="Cambria"/>
                <a:ea typeface="Cambria"/>
                <a:cs typeface="Cambria"/>
                <a:sym typeface="Cambria"/>
              </a:rPr>
              <a:t>U</a:t>
            </a:r>
            <a:r>
              <a:rPr baseline="-25000" lang="en-US" sz="1950">
                <a:solidFill>
                  <a:srgbClr val="00AF50"/>
                </a:solidFill>
                <a:latin typeface="Cambria"/>
                <a:ea typeface="Cambria"/>
                <a:cs typeface="Cambria"/>
                <a:sym typeface="Cambria"/>
              </a:rPr>
              <a:t>3</a:t>
            </a:r>
            <a:r>
              <a:rPr lang="en-US" sz="2000">
                <a:solidFill>
                  <a:srgbClr val="00AF50"/>
                </a:solidFill>
                <a:latin typeface="Cambria"/>
                <a:ea typeface="Cambria"/>
                <a:cs typeface="Cambria"/>
                <a:sym typeface="Cambria"/>
              </a:rPr>
              <a:t>. He was excited that he could finally buy a piano.</a:t>
            </a:r>
            <a:endParaRPr sz="2000">
              <a:latin typeface="Cambria"/>
              <a:ea typeface="Cambria"/>
              <a:cs typeface="Cambria"/>
              <a:sym typeface="Cambria"/>
            </a:endParaRPr>
          </a:p>
          <a:p>
            <a:pPr indent="-228600" lvl="0" marL="266700" marR="0" rtl="0" algn="l">
              <a:lnSpc>
                <a:spcPct val="100000"/>
              </a:lnSpc>
              <a:spcBef>
                <a:spcPts val="2210"/>
              </a:spcBef>
              <a:spcAft>
                <a:spcPts val="0"/>
              </a:spcAft>
              <a:buClr>
                <a:srgbClr val="00AF50"/>
              </a:buClr>
              <a:buSzPts val="2000"/>
              <a:buFont typeface="Arial"/>
              <a:buChar char="•"/>
            </a:pPr>
            <a:r>
              <a:rPr lang="en-US" sz="2000">
                <a:solidFill>
                  <a:srgbClr val="00AF50"/>
                </a:solidFill>
                <a:latin typeface="Cambria"/>
                <a:ea typeface="Cambria"/>
                <a:cs typeface="Cambria"/>
                <a:sym typeface="Cambria"/>
              </a:rPr>
              <a:t>U</a:t>
            </a:r>
            <a:r>
              <a:rPr baseline="-25000" lang="en-US" sz="1950">
                <a:solidFill>
                  <a:srgbClr val="00AF50"/>
                </a:solidFill>
                <a:latin typeface="Cambria"/>
                <a:ea typeface="Cambria"/>
                <a:cs typeface="Cambria"/>
                <a:sym typeface="Cambria"/>
              </a:rPr>
              <a:t>4</a:t>
            </a:r>
            <a:r>
              <a:rPr lang="en-US" sz="2000">
                <a:solidFill>
                  <a:srgbClr val="00AF50"/>
                </a:solidFill>
                <a:latin typeface="Cambria"/>
                <a:ea typeface="Cambria"/>
                <a:cs typeface="Cambria"/>
                <a:sym typeface="Cambria"/>
              </a:rPr>
              <a:t>. It was closing just as John arrived.</a:t>
            </a:r>
            <a:endParaRPr sz="2000">
              <a:latin typeface="Cambria"/>
              <a:ea typeface="Cambria"/>
              <a:cs typeface="Cambria"/>
              <a:sym typeface="Cambria"/>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101"/>
          <p:cNvSpPr txBox="1"/>
          <p:nvPr>
            <p:ph type="title"/>
          </p:nvPr>
        </p:nvSpPr>
        <p:spPr>
          <a:xfrm>
            <a:off x="5250815" y="448436"/>
            <a:ext cx="6764700" cy="1182600"/>
          </a:xfrm>
          <a:prstGeom prst="rect">
            <a:avLst/>
          </a:prstGeom>
          <a:noFill/>
          <a:ln>
            <a:noFill/>
          </a:ln>
        </p:spPr>
        <p:txBody>
          <a:bodyPr anchorCtr="0" anchor="t" bIns="0" lIns="0" spcFirstLastPara="1" rIns="0" wrap="square" tIns="12700">
            <a:spAutoFit/>
          </a:bodyPr>
          <a:lstStyle/>
          <a:p>
            <a:pPr indent="0" lvl="0" marL="38100" rtl="0" algn="l">
              <a:lnSpc>
                <a:spcPct val="100000"/>
              </a:lnSpc>
              <a:spcBef>
                <a:spcPts val="0"/>
              </a:spcBef>
              <a:spcAft>
                <a:spcPts val="0"/>
              </a:spcAft>
              <a:buNone/>
            </a:pPr>
            <a:r>
              <a:rPr lang="en-US"/>
              <a:t>Transition for the 1</a:t>
            </a:r>
            <a:r>
              <a:rPr baseline="30000" lang="en-US" sz="3600"/>
              <a:t>st </a:t>
            </a:r>
            <a:r>
              <a:rPr lang="en-US" sz="3600"/>
              <a:t>Discourse..</a:t>
            </a:r>
            <a:endParaRPr sz="3600"/>
          </a:p>
        </p:txBody>
      </p:sp>
      <p:sp>
        <p:nvSpPr>
          <p:cNvPr id="539" name="Google Shape;539;p101"/>
          <p:cNvSpPr txBox="1"/>
          <p:nvPr/>
        </p:nvSpPr>
        <p:spPr>
          <a:xfrm>
            <a:off x="967739" y="1439626"/>
            <a:ext cx="7820659" cy="4797425"/>
          </a:xfrm>
          <a:prstGeom prst="rect">
            <a:avLst/>
          </a:prstGeom>
          <a:noFill/>
          <a:ln>
            <a:noFill/>
          </a:ln>
        </p:spPr>
        <p:txBody>
          <a:bodyPr anchorCtr="0" anchor="t" bIns="0" lIns="0" spcFirstLastPara="1" rIns="0" wrap="square" tIns="196200">
            <a:spAutoFit/>
          </a:bodyPr>
          <a:lstStyle/>
          <a:p>
            <a:pPr indent="-229234" lvl="0" marL="266700" marR="0" rtl="0" algn="l">
              <a:lnSpc>
                <a:spcPct val="100000"/>
              </a:lnSpc>
              <a:spcBef>
                <a:spcPts val="0"/>
              </a:spcBef>
              <a:spcAft>
                <a:spcPts val="0"/>
              </a:spcAft>
              <a:buClr>
                <a:srgbClr val="006FC0"/>
              </a:buClr>
              <a:buSzPts val="2400"/>
              <a:buFont typeface="Arial"/>
              <a:buChar char="•"/>
            </a:pPr>
            <a:r>
              <a:rPr lang="en-US" sz="2400">
                <a:solidFill>
                  <a:srgbClr val="006FC0"/>
                </a:solidFill>
                <a:latin typeface="Cambria"/>
                <a:ea typeface="Cambria"/>
                <a:cs typeface="Cambria"/>
                <a:sym typeface="Cambria"/>
              </a:rPr>
              <a:t>U</a:t>
            </a:r>
            <a:r>
              <a:rPr baseline="-25000" lang="en-US" sz="2400">
                <a:solidFill>
                  <a:srgbClr val="006FC0"/>
                </a:solidFill>
                <a:latin typeface="Cambria"/>
                <a:ea typeface="Cambria"/>
                <a:cs typeface="Cambria"/>
                <a:sym typeface="Cambria"/>
              </a:rPr>
              <a:t>1</a:t>
            </a:r>
            <a:r>
              <a:rPr lang="en-US" sz="2400">
                <a:solidFill>
                  <a:srgbClr val="006FC0"/>
                </a:solidFill>
                <a:latin typeface="Cambria"/>
                <a:ea typeface="Cambria"/>
                <a:cs typeface="Cambria"/>
                <a:sym typeface="Cambria"/>
              </a:rPr>
              <a:t>. John went to his favorite music store to buy a piano.</a:t>
            </a:r>
            <a:endParaRPr sz="2400">
              <a:latin typeface="Cambria"/>
              <a:ea typeface="Cambria"/>
              <a:cs typeface="Cambria"/>
              <a:sym typeface="Cambria"/>
            </a:endParaRPr>
          </a:p>
          <a:p>
            <a:pPr indent="0" lvl="0" marL="266700" marR="0" rtl="0" algn="l">
              <a:lnSpc>
                <a:spcPct val="100000"/>
              </a:lnSpc>
              <a:spcBef>
                <a:spcPts val="1440"/>
              </a:spcBef>
              <a:spcAft>
                <a:spcPts val="0"/>
              </a:spcAft>
              <a:buNone/>
            </a:pPr>
            <a:r>
              <a:rPr lang="en-US" sz="2400">
                <a:latin typeface="Cambria"/>
                <a:ea typeface="Cambria"/>
                <a:cs typeface="Cambria"/>
                <a:sym typeface="Cambria"/>
              </a:rPr>
              <a:t>C</a:t>
            </a:r>
            <a:r>
              <a:rPr baseline="-25000" lang="en-US" sz="2400">
                <a:latin typeface="Cambria"/>
                <a:ea typeface="Cambria"/>
                <a:cs typeface="Cambria"/>
                <a:sym typeface="Cambria"/>
              </a:rPr>
              <a:t>b</a:t>
            </a:r>
            <a:r>
              <a:rPr lang="en-US" sz="2400">
                <a:latin typeface="Cambria"/>
                <a:ea typeface="Cambria"/>
                <a:cs typeface="Cambria"/>
                <a:sym typeface="Cambria"/>
              </a:rPr>
              <a:t>(U</a:t>
            </a:r>
            <a:r>
              <a:rPr baseline="-25000" lang="en-US" sz="2400">
                <a:latin typeface="Cambria"/>
                <a:ea typeface="Cambria"/>
                <a:cs typeface="Cambria"/>
                <a:sym typeface="Cambria"/>
              </a:rPr>
              <a:t>1</a:t>
            </a:r>
            <a:r>
              <a:rPr lang="en-US" sz="2400">
                <a:latin typeface="Cambria"/>
                <a:ea typeface="Cambria"/>
                <a:cs typeface="Cambria"/>
                <a:sym typeface="Cambria"/>
              </a:rPr>
              <a:t>) = John. C</a:t>
            </a:r>
            <a:r>
              <a:rPr baseline="-25000" lang="en-US" sz="2400">
                <a:latin typeface="Cambria"/>
                <a:ea typeface="Cambria"/>
                <a:cs typeface="Cambria"/>
                <a:sym typeface="Cambria"/>
              </a:rPr>
              <a:t>f</a:t>
            </a:r>
            <a:r>
              <a:rPr lang="en-US" sz="2400">
                <a:latin typeface="Cambria"/>
                <a:ea typeface="Cambria"/>
                <a:cs typeface="Cambria"/>
                <a:sym typeface="Cambria"/>
              </a:rPr>
              <a:t>(U</a:t>
            </a:r>
            <a:r>
              <a:rPr baseline="-25000" lang="en-US" sz="2400">
                <a:latin typeface="Cambria"/>
                <a:ea typeface="Cambria"/>
                <a:cs typeface="Cambria"/>
                <a:sym typeface="Cambria"/>
              </a:rPr>
              <a:t>1</a:t>
            </a:r>
            <a:r>
              <a:rPr lang="en-US" sz="2400">
                <a:latin typeface="Cambria"/>
                <a:ea typeface="Cambria"/>
                <a:cs typeface="Cambria"/>
                <a:sym typeface="Cambria"/>
              </a:rPr>
              <a:t>) = (John, store, piano).</a:t>
            </a:r>
            <a:endParaRPr sz="2400">
              <a:latin typeface="Cambria"/>
              <a:ea typeface="Cambria"/>
              <a:cs typeface="Cambria"/>
              <a:sym typeface="Cambria"/>
            </a:endParaRPr>
          </a:p>
          <a:p>
            <a:pPr indent="-229234" lvl="0" marL="266700" marR="1088390" rtl="0" algn="l">
              <a:lnSpc>
                <a:spcPct val="150100"/>
              </a:lnSpc>
              <a:spcBef>
                <a:spcPts val="994"/>
              </a:spcBef>
              <a:spcAft>
                <a:spcPts val="0"/>
              </a:spcAft>
              <a:buClr>
                <a:srgbClr val="006FC0"/>
              </a:buClr>
              <a:buSzPts val="2400"/>
              <a:buFont typeface="Arial"/>
              <a:buChar char="•"/>
            </a:pPr>
            <a:r>
              <a:rPr lang="en-US" sz="2400">
                <a:solidFill>
                  <a:srgbClr val="006FC0"/>
                </a:solidFill>
                <a:latin typeface="Cambria"/>
                <a:ea typeface="Cambria"/>
                <a:cs typeface="Cambria"/>
                <a:sym typeface="Cambria"/>
              </a:rPr>
              <a:t>U</a:t>
            </a:r>
            <a:r>
              <a:rPr baseline="-25000" lang="en-US" sz="2400">
                <a:solidFill>
                  <a:srgbClr val="006FC0"/>
                </a:solidFill>
                <a:latin typeface="Cambria"/>
                <a:ea typeface="Cambria"/>
                <a:cs typeface="Cambria"/>
                <a:sym typeface="Cambria"/>
              </a:rPr>
              <a:t>2</a:t>
            </a:r>
            <a:r>
              <a:rPr lang="en-US" sz="2400">
                <a:solidFill>
                  <a:srgbClr val="006FC0"/>
                </a:solidFill>
                <a:latin typeface="Cambria"/>
                <a:ea typeface="Cambria"/>
                <a:cs typeface="Cambria"/>
                <a:sym typeface="Cambria"/>
              </a:rPr>
              <a:t>. He had frequented the store for many years.  </a:t>
            </a:r>
            <a:r>
              <a:rPr lang="en-US" sz="2400">
                <a:latin typeface="Cambria"/>
                <a:ea typeface="Cambria"/>
                <a:cs typeface="Cambria"/>
                <a:sym typeface="Cambria"/>
              </a:rPr>
              <a:t>C</a:t>
            </a:r>
            <a:r>
              <a:rPr baseline="-25000" lang="en-US" sz="2400">
                <a:latin typeface="Cambria"/>
                <a:ea typeface="Cambria"/>
                <a:cs typeface="Cambria"/>
                <a:sym typeface="Cambria"/>
              </a:rPr>
              <a:t>b</a:t>
            </a:r>
            <a:r>
              <a:rPr lang="en-US" sz="2400">
                <a:latin typeface="Cambria"/>
                <a:ea typeface="Cambria"/>
                <a:cs typeface="Cambria"/>
                <a:sym typeface="Cambria"/>
              </a:rPr>
              <a:t>(U</a:t>
            </a:r>
            <a:r>
              <a:rPr baseline="-25000" lang="en-US" sz="2400">
                <a:latin typeface="Cambria"/>
                <a:ea typeface="Cambria"/>
                <a:cs typeface="Cambria"/>
                <a:sym typeface="Cambria"/>
              </a:rPr>
              <a:t>2</a:t>
            </a:r>
            <a:r>
              <a:rPr lang="en-US" sz="2400">
                <a:latin typeface="Cambria"/>
                <a:ea typeface="Cambria"/>
                <a:cs typeface="Cambria"/>
                <a:sym typeface="Cambria"/>
              </a:rPr>
              <a:t>) = John. C</a:t>
            </a:r>
            <a:r>
              <a:rPr baseline="-25000" lang="en-US" sz="2400">
                <a:latin typeface="Cambria"/>
                <a:ea typeface="Cambria"/>
                <a:cs typeface="Cambria"/>
                <a:sym typeface="Cambria"/>
              </a:rPr>
              <a:t>f</a:t>
            </a:r>
            <a:r>
              <a:rPr lang="en-US" sz="2400">
                <a:latin typeface="Cambria"/>
                <a:ea typeface="Cambria"/>
                <a:cs typeface="Cambria"/>
                <a:sym typeface="Cambria"/>
              </a:rPr>
              <a:t>(U</a:t>
            </a:r>
            <a:r>
              <a:rPr baseline="-25000" lang="en-US" sz="2400">
                <a:latin typeface="Cambria"/>
                <a:ea typeface="Cambria"/>
                <a:cs typeface="Cambria"/>
                <a:sym typeface="Cambria"/>
              </a:rPr>
              <a:t>2</a:t>
            </a:r>
            <a:r>
              <a:rPr lang="en-US" sz="2400">
                <a:latin typeface="Cambria"/>
                <a:ea typeface="Cambria"/>
                <a:cs typeface="Cambria"/>
                <a:sym typeface="Cambria"/>
              </a:rPr>
              <a:t>) = (John, store). </a:t>
            </a:r>
            <a:r>
              <a:rPr b="1" lang="en-US" sz="2400">
                <a:solidFill>
                  <a:srgbClr val="EB7712"/>
                </a:solidFill>
                <a:latin typeface="Palatino Linotype"/>
                <a:ea typeface="Palatino Linotype"/>
                <a:cs typeface="Palatino Linotype"/>
                <a:sym typeface="Palatino Linotype"/>
              </a:rPr>
              <a:t>CONT</a:t>
            </a:r>
            <a:endParaRPr sz="2400">
              <a:latin typeface="Palatino Linotype"/>
              <a:ea typeface="Palatino Linotype"/>
              <a:cs typeface="Palatino Linotype"/>
              <a:sym typeface="Palatino Linotype"/>
            </a:endParaRPr>
          </a:p>
          <a:p>
            <a:pPr indent="-229234" lvl="0" marL="266700" marR="476250" rtl="0" algn="l">
              <a:lnSpc>
                <a:spcPct val="150000"/>
              </a:lnSpc>
              <a:spcBef>
                <a:spcPts val="1005"/>
              </a:spcBef>
              <a:spcAft>
                <a:spcPts val="0"/>
              </a:spcAft>
              <a:buClr>
                <a:srgbClr val="006FC0"/>
              </a:buClr>
              <a:buSzPts val="2400"/>
              <a:buFont typeface="Arial"/>
              <a:buChar char="•"/>
            </a:pPr>
            <a:r>
              <a:rPr lang="en-US" sz="2400">
                <a:solidFill>
                  <a:srgbClr val="006FC0"/>
                </a:solidFill>
                <a:latin typeface="Cambria"/>
                <a:ea typeface="Cambria"/>
                <a:cs typeface="Cambria"/>
                <a:sym typeface="Cambria"/>
              </a:rPr>
              <a:t>U</a:t>
            </a:r>
            <a:r>
              <a:rPr baseline="-25000" lang="en-US" sz="2400">
                <a:solidFill>
                  <a:srgbClr val="006FC0"/>
                </a:solidFill>
                <a:latin typeface="Cambria"/>
                <a:ea typeface="Cambria"/>
                <a:cs typeface="Cambria"/>
                <a:sym typeface="Cambria"/>
              </a:rPr>
              <a:t>3</a:t>
            </a:r>
            <a:r>
              <a:rPr lang="en-US" sz="2400">
                <a:solidFill>
                  <a:srgbClr val="006FC0"/>
                </a:solidFill>
                <a:latin typeface="Cambria"/>
                <a:ea typeface="Cambria"/>
                <a:cs typeface="Cambria"/>
                <a:sym typeface="Cambria"/>
              </a:rPr>
              <a:t>. He was excited that he could finally buy a piano.  </a:t>
            </a:r>
            <a:r>
              <a:rPr lang="en-US" sz="2400">
                <a:latin typeface="Cambria"/>
                <a:ea typeface="Cambria"/>
                <a:cs typeface="Cambria"/>
                <a:sym typeface="Cambria"/>
              </a:rPr>
              <a:t>C</a:t>
            </a:r>
            <a:r>
              <a:rPr baseline="-25000" lang="en-US" sz="2400">
                <a:latin typeface="Cambria"/>
                <a:ea typeface="Cambria"/>
                <a:cs typeface="Cambria"/>
                <a:sym typeface="Cambria"/>
              </a:rPr>
              <a:t>b</a:t>
            </a:r>
            <a:r>
              <a:rPr lang="en-US" sz="2400">
                <a:latin typeface="Cambria"/>
                <a:ea typeface="Cambria"/>
                <a:cs typeface="Cambria"/>
                <a:sym typeface="Cambria"/>
              </a:rPr>
              <a:t>(U</a:t>
            </a:r>
            <a:r>
              <a:rPr baseline="-25000" lang="en-US" sz="2400">
                <a:latin typeface="Cambria"/>
                <a:ea typeface="Cambria"/>
                <a:cs typeface="Cambria"/>
                <a:sym typeface="Cambria"/>
              </a:rPr>
              <a:t>3</a:t>
            </a:r>
            <a:r>
              <a:rPr lang="en-US" sz="2400">
                <a:latin typeface="Cambria"/>
                <a:ea typeface="Cambria"/>
                <a:cs typeface="Cambria"/>
                <a:sym typeface="Cambria"/>
              </a:rPr>
              <a:t>) = John. C</a:t>
            </a:r>
            <a:r>
              <a:rPr baseline="-25000" lang="en-US" sz="2400">
                <a:latin typeface="Cambria"/>
                <a:ea typeface="Cambria"/>
                <a:cs typeface="Cambria"/>
                <a:sym typeface="Cambria"/>
              </a:rPr>
              <a:t>f</a:t>
            </a:r>
            <a:r>
              <a:rPr lang="en-US" sz="2400">
                <a:latin typeface="Cambria"/>
                <a:ea typeface="Cambria"/>
                <a:cs typeface="Cambria"/>
                <a:sym typeface="Cambria"/>
              </a:rPr>
              <a:t>(U</a:t>
            </a:r>
            <a:r>
              <a:rPr baseline="-25000" lang="en-US" sz="2400">
                <a:latin typeface="Cambria"/>
                <a:ea typeface="Cambria"/>
                <a:cs typeface="Cambria"/>
                <a:sym typeface="Cambria"/>
              </a:rPr>
              <a:t>3</a:t>
            </a:r>
            <a:r>
              <a:rPr lang="en-US" sz="2400">
                <a:latin typeface="Cambria"/>
                <a:ea typeface="Cambria"/>
                <a:cs typeface="Cambria"/>
                <a:sym typeface="Cambria"/>
              </a:rPr>
              <a:t>) = (John, piano). </a:t>
            </a:r>
            <a:r>
              <a:rPr b="1" lang="en-US" sz="2400">
                <a:solidFill>
                  <a:srgbClr val="EB7712"/>
                </a:solidFill>
                <a:latin typeface="Palatino Linotype"/>
                <a:ea typeface="Palatino Linotype"/>
                <a:cs typeface="Palatino Linotype"/>
                <a:sym typeface="Palatino Linotype"/>
              </a:rPr>
              <a:t>CONT</a:t>
            </a:r>
            <a:endParaRPr sz="2400">
              <a:latin typeface="Palatino Linotype"/>
              <a:ea typeface="Palatino Linotype"/>
              <a:cs typeface="Palatino Linotype"/>
              <a:sym typeface="Palatino Linotype"/>
            </a:endParaRPr>
          </a:p>
          <a:p>
            <a:pPr indent="-229234" lvl="0" marL="266700" marR="169545" rtl="0" algn="l">
              <a:lnSpc>
                <a:spcPct val="150000"/>
              </a:lnSpc>
              <a:spcBef>
                <a:spcPts val="1000"/>
              </a:spcBef>
              <a:spcAft>
                <a:spcPts val="0"/>
              </a:spcAft>
              <a:buClr>
                <a:srgbClr val="006FC0"/>
              </a:buClr>
              <a:buSzPts val="2400"/>
              <a:buFont typeface="Arial"/>
              <a:buChar char="•"/>
            </a:pPr>
            <a:r>
              <a:rPr lang="en-US" sz="2400">
                <a:solidFill>
                  <a:srgbClr val="006FC0"/>
                </a:solidFill>
                <a:latin typeface="Cambria"/>
                <a:ea typeface="Cambria"/>
                <a:cs typeface="Cambria"/>
                <a:sym typeface="Cambria"/>
              </a:rPr>
              <a:t>U</a:t>
            </a:r>
            <a:r>
              <a:rPr baseline="-25000" lang="en-US" sz="2400">
                <a:solidFill>
                  <a:srgbClr val="006FC0"/>
                </a:solidFill>
                <a:latin typeface="Cambria"/>
                <a:ea typeface="Cambria"/>
                <a:cs typeface="Cambria"/>
                <a:sym typeface="Cambria"/>
              </a:rPr>
              <a:t>4</a:t>
            </a:r>
            <a:r>
              <a:rPr lang="en-US" sz="2400">
                <a:solidFill>
                  <a:srgbClr val="006FC0"/>
                </a:solidFill>
                <a:latin typeface="Cambria"/>
                <a:ea typeface="Cambria"/>
                <a:cs typeface="Cambria"/>
                <a:sym typeface="Cambria"/>
              </a:rPr>
              <a:t>. He arrived just as the store was closing for the day.  </a:t>
            </a:r>
            <a:r>
              <a:rPr lang="en-US" sz="2400">
                <a:latin typeface="Cambria"/>
                <a:ea typeface="Cambria"/>
                <a:cs typeface="Cambria"/>
                <a:sym typeface="Cambria"/>
              </a:rPr>
              <a:t>C</a:t>
            </a:r>
            <a:r>
              <a:rPr baseline="-25000" lang="en-US" sz="2400">
                <a:latin typeface="Cambria"/>
                <a:ea typeface="Cambria"/>
                <a:cs typeface="Cambria"/>
                <a:sym typeface="Cambria"/>
              </a:rPr>
              <a:t>b</a:t>
            </a:r>
            <a:r>
              <a:rPr lang="en-US" sz="2400">
                <a:latin typeface="Cambria"/>
                <a:ea typeface="Cambria"/>
                <a:cs typeface="Cambria"/>
                <a:sym typeface="Cambria"/>
              </a:rPr>
              <a:t>(U</a:t>
            </a:r>
            <a:r>
              <a:rPr baseline="-25000" lang="en-US" sz="2400">
                <a:latin typeface="Cambria"/>
                <a:ea typeface="Cambria"/>
                <a:cs typeface="Cambria"/>
                <a:sym typeface="Cambria"/>
              </a:rPr>
              <a:t>4</a:t>
            </a:r>
            <a:r>
              <a:rPr lang="en-US" sz="2400">
                <a:latin typeface="Cambria"/>
                <a:ea typeface="Cambria"/>
                <a:cs typeface="Cambria"/>
                <a:sym typeface="Cambria"/>
              </a:rPr>
              <a:t>) = John. C</a:t>
            </a:r>
            <a:r>
              <a:rPr baseline="-25000" lang="en-US" sz="2400">
                <a:latin typeface="Cambria"/>
                <a:ea typeface="Cambria"/>
                <a:cs typeface="Cambria"/>
                <a:sym typeface="Cambria"/>
              </a:rPr>
              <a:t>f</a:t>
            </a:r>
            <a:r>
              <a:rPr lang="en-US" sz="2400">
                <a:latin typeface="Cambria"/>
                <a:ea typeface="Cambria"/>
                <a:cs typeface="Cambria"/>
                <a:sym typeface="Cambria"/>
              </a:rPr>
              <a:t>(U</a:t>
            </a:r>
            <a:r>
              <a:rPr baseline="-25000" lang="en-US" sz="2400">
                <a:latin typeface="Cambria"/>
                <a:ea typeface="Cambria"/>
                <a:cs typeface="Cambria"/>
                <a:sym typeface="Cambria"/>
              </a:rPr>
              <a:t>4</a:t>
            </a:r>
            <a:r>
              <a:rPr lang="en-US" sz="2400">
                <a:latin typeface="Cambria"/>
                <a:ea typeface="Cambria"/>
                <a:cs typeface="Cambria"/>
                <a:sym typeface="Cambria"/>
              </a:rPr>
              <a:t>) = (John, store). </a:t>
            </a:r>
            <a:r>
              <a:rPr b="1" lang="en-US" sz="2400">
                <a:solidFill>
                  <a:srgbClr val="EB7712"/>
                </a:solidFill>
                <a:latin typeface="Palatino Linotype"/>
                <a:ea typeface="Palatino Linotype"/>
                <a:cs typeface="Palatino Linotype"/>
                <a:sym typeface="Palatino Linotype"/>
              </a:rPr>
              <a:t>CONT</a:t>
            </a:r>
            <a:endParaRPr sz="2400">
              <a:latin typeface="Palatino Linotype"/>
              <a:ea typeface="Palatino Linotype"/>
              <a:cs typeface="Palatino Linotype"/>
              <a:sym typeface="Palatino Linotype"/>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102"/>
          <p:cNvSpPr txBox="1"/>
          <p:nvPr>
            <p:ph type="title"/>
          </p:nvPr>
        </p:nvSpPr>
        <p:spPr>
          <a:xfrm>
            <a:off x="5116703" y="448436"/>
            <a:ext cx="6898500" cy="1182600"/>
          </a:xfrm>
          <a:prstGeom prst="rect">
            <a:avLst/>
          </a:prstGeom>
          <a:noFill/>
          <a:ln>
            <a:noFill/>
          </a:ln>
        </p:spPr>
        <p:txBody>
          <a:bodyPr anchorCtr="0" anchor="t" bIns="0" lIns="0" spcFirstLastPara="1" rIns="0" wrap="square" tIns="12700">
            <a:spAutoFit/>
          </a:bodyPr>
          <a:lstStyle/>
          <a:p>
            <a:pPr indent="0" lvl="0" marL="38100" rtl="0" algn="l">
              <a:lnSpc>
                <a:spcPct val="100000"/>
              </a:lnSpc>
              <a:spcBef>
                <a:spcPts val="0"/>
              </a:spcBef>
              <a:spcAft>
                <a:spcPts val="0"/>
              </a:spcAft>
              <a:buNone/>
            </a:pPr>
            <a:r>
              <a:rPr lang="en-US"/>
              <a:t>Transition for the 2</a:t>
            </a:r>
            <a:r>
              <a:rPr baseline="30000" lang="en-US" sz="3600"/>
              <a:t>nd </a:t>
            </a:r>
            <a:r>
              <a:rPr lang="en-US" sz="3600"/>
              <a:t>Discourse..</a:t>
            </a:r>
            <a:endParaRPr sz="3600"/>
          </a:p>
        </p:txBody>
      </p:sp>
      <p:sp>
        <p:nvSpPr>
          <p:cNvPr id="545" name="Google Shape;545;p102"/>
          <p:cNvSpPr txBox="1"/>
          <p:nvPr/>
        </p:nvSpPr>
        <p:spPr>
          <a:xfrm>
            <a:off x="967739" y="1622882"/>
            <a:ext cx="7820659" cy="4740910"/>
          </a:xfrm>
          <a:prstGeom prst="rect">
            <a:avLst/>
          </a:prstGeom>
          <a:noFill/>
          <a:ln>
            <a:noFill/>
          </a:ln>
        </p:spPr>
        <p:txBody>
          <a:bodyPr anchorCtr="0" anchor="t" bIns="0" lIns="0" spcFirstLastPara="1" rIns="0" wrap="square" tIns="12700">
            <a:spAutoFit/>
          </a:bodyPr>
          <a:lstStyle/>
          <a:p>
            <a:pPr indent="-229234" lvl="0" marL="266700" marR="0" rtl="0" algn="l">
              <a:lnSpc>
                <a:spcPct val="100000"/>
              </a:lnSpc>
              <a:spcBef>
                <a:spcPts val="0"/>
              </a:spcBef>
              <a:spcAft>
                <a:spcPts val="0"/>
              </a:spcAft>
              <a:buClr>
                <a:srgbClr val="006FC0"/>
              </a:buClr>
              <a:buSzPts val="2400"/>
              <a:buFont typeface="Arial"/>
              <a:buChar char="•"/>
            </a:pPr>
            <a:r>
              <a:rPr lang="en-US" sz="2400">
                <a:solidFill>
                  <a:srgbClr val="006FC0"/>
                </a:solidFill>
                <a:latin typeface="Cambria"/>
                <a:ea typeface="Cambria"/>
                <a:cs typeface="Cambria"/>
                <a:sym typeface="Cambria"/>
              </a:rPr>
              <a:t>U</a:t>
            </a:r>
            <a:r>
              <a:rPr baseline="-25000" lang="en-US" sz="2400">
                <a:solidFill>
                  <a:srgbClr val="006FC0"/>
                </a:solidFill>
                <a:latin typeface="Cambria"/>
                <a:ea typeface="Cambria"/>
                <a:cs typeface="Cambria"/>
                <a:sym typeface="Cambria"/>
              </a:rPr>
              <a:t>1</a:t>
            </a:r>
            <a:r>
              <a:rPr lang="en-US" sz="2400">
                <a:solidFill>
                  <a:srgbClr val="006FC0"/>
                </a:solidFill>
                <a:latin typeface="Cambria"/>
                <a:ea typeface="Cambria"/>
                <a:cs typeface="Cambria"/>
                <a:sym typeface="Cambria"/>
              </a:rPr>
              <a:t>. John went to his favorite music store to buy a piano.</a:t>
            </a:r>
            <a:endParaRPr sz="2400">
              <a:latin typeface="Cambria"/>
              <a:ea typeface="Cambria"/>
              <a:cs typeface="Cambria"/>
              <a:sym typeface="Cambria"/>
            </a:endParaRPr>
          </a:p>
          <a:p>
            <a:pPr indent="0" lvl="0" marL="266700" marR="0" rtl="0" algn="l">
              <a:lnSpc>
                <a:spcPct val="100000"/>
              </a:lnSpc>
              <a:spcBef>
                <a:spcPts val="2440"/>
              </a:spcBef>
              <a:spcAft>
                <a:spcPts val="0"/>
              </a:spcAft>
              <a:buNone/>
            </a:pPr>
            <a:r>
              <a:rPr lang="en-US" sz="2400">
                <a:latin typeface="Cambria"/>
                <a:ea typeface="Cambria"/>
                <a:cs typeface="Cambria"/>
                <a:sym typeface="Cambria"/>
              </a:rPr>
              <a:t>C</a:t>
            </a:r>
            <a:r>
              <a:rPr baseline="-25000" lang="en-US" sz="2400">
                <a:latin typeface="Cambria"/>
                <a:ea typeface="Cambria"/>
                <a:cs typeface="Cambria"/>
                <a:sym typeface="Cambria"/>
              </a:rPr>
              <a:t>b</a:t>
            </a:r>
            <a:r>
              <a:rPr lang="en-US" sz="2400">
                <a:latin typeface="Cambria"/>
                <a:ea typeface="Cambria"/>
                <a:cs typeface="Cambria"/>
                <a:sym typeface="Cambria"/>
              </a:rPr>
              <a:t>(U</a:t>
            </a:r>
            <a:r>
              <a:rPr baseline="-25000" lang="en-US" sz="2400">
                <a:latin typeface="Cambria"/>
                <a:ea typeface="Cambria"/>
                <a:cs typeface="Cambria"/>
                <a:sym typeface="Cambria"/>
              </a:rPr>
              <a:t>1</a:t>
            </a:r>
            <a:r>
              <a:rPr lang="en-US" sz="2400">
                <a:latin typeface="Cambria"/>
                <a:ea typeface="Cambria"/>
                <a:cs typeface="Cambria"/>
                <a:sym typeface="Cambria"/>
              </a:rPr>
              <a:t>) = John. C</a:t>
            </a:r>
            <a:r>
              <a:rPr baseline="-25000" lang="en-US" sz="2400">
                <a:latin typeface="Cambria"/>
                <a:ea typeface="Cambria"/>
                <a:cs typeface="Cambria"/>
                <a:sym typeface="Cambria"/>
              </a:rPr>
              <a:t>f</a:t>
            </a:r>
            <a:r>
              <a:rPr lang="en-US" sz="2400">
                <a:latin typeface="Cambria"/>
                <a:ea typeface="Cambria"/>
                <a:cs typeface="Cambria"/>
                <a:sym typeface="Cambria"/>
              </a:rPr>
              <a:t>(U</a:t>
            </a:r>
            <a:r>
              <a:rPr baseline="-25000" lang="en-US" sz="2400">
                <a:latin typeface="Cambria"/>
                <a:ea typeface="Cambria"/>
                <a:cs typeface="Cambria"/>
                <a:sym typeface="Cambria"/>
              </a:rPr>
              <a:t>1</a:t>
            </a:r>
            <a:r>
              <a:rPr lang="en-US" sz="2400">
                <a:latin typeface="Cambria"/>
                <a:ea typeface="Cambria"/>
                <a:cs typeface="Cambria"/>
                <a:sym typeface="Cambria"/>
              </a:rPr>
              <a:t>) = (John, store, piano).</a:t>
            </a:r>
            <a:endParaRPr sz="2400">
              <a:latin typeface="Cambria"/>
              <a:ea typeface="Cambria"/>
              <a:cs typeface="Cambria"/>
              <a:sym typeface="Cambria"/>
            </a:endParaRPr>
          </a:p>
          <a:p>
            <a:pPr indent="-229234" lvl="0" marL="266700" marR="0" rtl="0" algn="l">
              <a:lnSpc>
                <a:spcPct val="100000"/>
              </a:lnSpc>
              <a:spcBef>
                <a:spcPts val="2445"/>
              </a:spcBef>
              <a:spcAft>
                <a:spcPts val="0"/>
              </a:spcAft>
              <a:buClr>
                <a:srgbClr val="006FC0"/>
              </a:buClr>
              <a:buSzPts val="2400"/>
              <a:buFont typeface="Arial"/>
              <a:buChar char="•"/>
            </a:pPr>
            <a:r>
              <a:rPr lang="en-US" sz="2400">
                <a:solidFill>
                  <a:srgbClr val="006FC0"/>
                </a:solidFill>
                <a:latin typeface="Cambria"/>
                <a:ea typeface="Cambria"/>
                <a:cs typeface="Cambria"/>
                <a:sym typeface="Cambria"/>
              </a:rPr>
              <a:t>U</a:t>
            </a:r>
            <a:r>
              <a:rPr baseline="-25000" lang="en-US" sz="2400">
                <a:solidFill>
                  <a:srgbClr val="006FC0"/>
                </a:solidFill>
                <a:latin typeface="Cambria"/>
                <a:ea typeface="Cambria"/>
                <a:cs typeface="Cambria"/>
                <a:sym typeface="Cambria"/>
              </a:rPr>
              <a:t>2</a:t>
            </a:r>
            <a:r>
              <a:rPr lang="en-US" sz="2400">
                <a:solidFill>
                  <a:srgbClr val="006FC0"/>
                </a:solidFill>
                <a:latin typeface="Cambria"/>
                <a:ea typeface="Cambria"/>
                <a:cs typeface="Cambria"/>
                <a:sym typeface="Cambria"/>
              </a:rPr>
              <a:t>. It was a store John had frequented for many years.</a:t>
            </a:r>
            <a:endParaRPr sz="2400">
              <a:latin typeface="Cambria"/>
              <a:ea typeface="Cambria"/>
              <a:cs typeface="Cambria"/>
              <a:sym typeface="Cambria"/>
            </a:endParaRPr>
          </a:p>
          <a:p>
            <a:pPr indent="0" lvl="0" marL="266700" marR="0" rtl="0" algn="l">
              <a:lnSpc>
                <a:spcPct val="100000"/>
              </a:lnSpc>
              <a:spcBef>
                <a:spcPts val="1445"/>
              </a:spcBef>
              <a:spcAft>
                <a:spcPts val="0"/>
              </a:spcAft>
              <a:buNone/>
            </a:pPr>
            <a:r>
              <a:rPr lang="en-US" sz="2400">
                <a:latin typeface="Cambria"/>
                <a:ea typeface="Cambria"/>
                <a:cs typeface="Cambria"/>
                <a:sym typeface="Cambria"/>
              </a:rPr>
              <a:t>C</a:t>
            </a:r>
            <a:r>
              <a:rPr baseline="-25000" lang="en-US" sz="2400">
                <a:latin typeface="Cambria"/>
                <a:ea typeface="Cambria"/>
                <a:cs typeface="Cambria"/>
                <a:sym typeface="Cambria"/>
              </a:rPr>
              <a:t>b</a:t>
            </a:r>
            <a:r>
              <a:rPr lang="en-US" sz="2400">
                <a:latin typeface="Cambria"/>
                <a:ea typeface="Cambria"/>
                <a:cs typeface="Cambria"/>
                <a:sym typeface="Cambria"/>
              </a:rPr>
              <a:t>(U</a:t>
            </a:r>
            <a:r>
              <a:rPr baseline="-25000" lang="en-US" sz="2400">
                <a:latin typeface="Cambria"/>
                <a:ea typeface="Cambria"/>
                <a:cs typeface="Cambria"/>
                <a:sym typeface="Cambria"/>
              </a:rPr>
              <a:t>2</a:t>
            </a:r>
            <a:r>
              <a:rPr lang="en-US" sz="2400">
                <a:latin typeface="Cambria"/>
                <a:ea typeface="Cambria"/>
                <a:cs typeface="Cambria"/>
                <a:sym typeface="Cambria"/>
              </a:rPr>
              <a:t>) = John. C</a:t>
            </a:r>
            <a:r>
              <a:rPr baseline="-25000" lang="en-US" sz="2400">
                <a:latin typeface="Cambria"/>
                <a:ea typeface="Cambria"/>
                <a:cs typeface="Cambria"/>
                <a:sym typeface="Cambria"/>
              </a:rPr>
              <a:t>f</a:t>
            </a:r>
            <a:r>
              <a:rPr lang="en-US" sz="2400">
                <a:latin typeface="Cambria"/>
                <a:ea typeface="Cambria"/>
                <a:cs typeface="Cambria"/>
                <a:sym typeface="Cambria"/>
              </a:rPr>
              <a:t>(U</a:t>
            </a:r>
            <a:r>
              <a:rPr baseline="-25000" lang="en-US" sz="2400">
                <a:latin typeface="Cambria"/>
                <a:ea typeface="Cambria"/>
                <a:cs typeface="Cambria"/>
                <a:sym typeface="Cambria"/>
              </a:rPr>
              <a:t>2</a:t>
            </a:r>
            <a:r>
              <a:rPr lang="en-US" sz="2400">
                <a:latin typeface="Cambria"/>
                <a:ea typeface="Cambria"/>
                <a:cs typeface="Cambria"/>
                <a:sym typeface="Cambria"/>
              </a:rPr>
              <a:t>) = (store, John). </a:t>
            </a:r>
            <a:r>
              <a:rPr b="1" lang="en-US" sz="2400">
                <a:solidFill>
                  <a:srgbClr val="EB7712"/>
                </a:solidFill>
                <a:latin typeface="Palatino Linotype"/>
                <a:ea typeface="Palatino Linotype"/>
                <a:cs typeface="Palatino Linotype"/>
                <a:sym typeface="Palatino Linotype"/>
              </a:rPr>
              <a:t>RETAIN</a:t>
            </a:r>
            <a:endParaRPr sz="2400">
              <a:latin typeface="Palatino Linotype"/>
              <a:ea typeface="Palatino Linotype"/>
              <a:cs typeface="Palatino Linotype"/>
              <a:sym typeface="Palatino Linotype"/>
            </a:endParaRPr>
          </a:p>
          <a:p>
            <a:pPr indent="-229234" lvl="0" marL="266700" marR="476250" rtl="0" algn="l">
              <a:lnSpc>
                <a:spcPct val="150000"/>
              </a:lnSpc>
              <a:spcBef>
                <a:spcPts val="994"/>
              </a:spcBef>
              <a:spcAft>
                <a:spcPts val="0"/>
              </a:spcAft>
              <a:buClr>
                <a:srgbClr val="006FC0"/>
              </a:buClr>
              <a:buSzPts val="2400"/>
              <a:buFont typeface="Arial"/>
              <a:buChar char="•"/>
            </a:pPr>
            <a:r>
              <a:rPr lang="en-US" sz="2400">
                <a:solidFill>
                  <a:srgbClr val="006FC0"/>
                </a:solidFill>
                <a:latin typeface="Cambria"/>
                <a:ea typeface="Cambria"/>
                <a:cs typeface="Cambria"/>
                <a:sym typeface="Cambria"/>
              </a:rPr>
              <a:t>U</a:t>
            </a:r>
            <a:r>
              <a:rPr baseline="-25000" lang="en-US" sz="2400">
                <a:solidFill>
                  <a:srgbClr val="006FC0"/>
                </a:solidFill>
                <a:latin typeface="Cambria"/>
                <a:ea typeface="Cambria"/>
                <a:cs typeface="Cambria"/>
                <a:sym typeface="Cambria"/>
              </a:rPr>
              <a:t>3</a:t>
            </a:r>
            <a:r>
              <a:rPr lang="en-US" sz="2400">
                <a:solidFill>
                  <a:srgbClr val="006FC0"/>
                </a:solidFill>
                <a:latin typeface="Cambria"/>
                <a:ea typeface="Cambria"/>
                <a:cs typeface="Cambria"/>
                <a:sym typeface="Cambria"/>
              </a:rPr>
              <a:t>. He was excited that he could finally buy a piano.  </a:t>
            </a:r>
            <a:r>
              <a:rPr lang="en-US" sz="2400">
                <a:latin typeface="Cambria"/>
                <a:ea typeface="Cambria"/>
                <a:cs typeface="Cambria"/>
                <a:sym typeface="Cambria"/>
              </a:rPr>
              <a:t>C</a:t>
            </a:r>
            <a:r>
              <a:rPr baseline="-25000" lang="en-US" sz="2400">
                <a:latin typeface="Cambria"/>
                <a:ea typeface="Cambria"/>
                <a:cs typeface="Cambria"/>
                <a:sym typeface="Cambria"/>
              </a:rPr>
              <a:t>b</a:t>
            </a:r>
            <a:r>
              <a:rPr lang="en-US" sz="2400">
                <a:latin typeface="Cambria"/>
                <a:ea typeface="Cambria"/>
                <a:cs typeface="Cambria"/>
                <a:sym typeface="Cambria"/>
              </a:rPr>
              <a:t>(U</a:t>
            </a:r>
            <a:r>
              <a:rPr baseline="-25000" lang="en-US" sz="2400">
                <a:latin typeface="Cambria"/>
                <a:ea typeface="Cambria"/>
                <a:cs typeface="Cambria"/>
                <a:sym typeface="Cambria"/>
              </a:rPr>
              <a:t>3</a:t>
            </a:r>
            <a:r>
              <a:rPr lang="en-US" sz="2400">
                <a:latin typeface="Cambria"/>
                <a:ea typeface="Cambria"/>
                <a:cs typeface="Cambria"/>
                <a:sym typeface="Cambria"/>
              </a:rPr>
              <a:t>) = John. C</a:t>
            </a:r>
            <a:r>
              <a:rPr baseline="-25000" lang="en-US" sz="2400">
                <a:latin typeface="Cambria"/>
                <a:ea typeface="Cambria"/>
                <a:cs typeface="Cambria"/>
                <a:sym typeface="Cambria"/>
              </a:rPr>
              <a:t>f</a:t>
            </a:r>
            <a:r>
              <a:rPr lang="en-US" sz="2400">
                <a:latin typeface="Cambria"/>
                <a:ea typeface="Cambria"/>
                <a:cs typeface="Cambria"/>
                <a:sym typeface="Cambria"/>
              </a:rPr>
              <a:t>(U</a:t>
            </a:r>
            <a:r>
              <a:rPr baseline="-25000" lang="en-US" sz="2400">
                <a:latin typeface="Cambria"/>
                <a:ea typeface="Cambria"/>
                <a:cs typeface="Cambria"/>
                <a:sym typeface="Cambria"/>
              </a:rPr>
              <a:t>3</a:t>
            </a:r>
            <a:r>
              <a:rPr lang="en-US" sz="2400">
                <a:latin typeface="Cambria"/>
                <a:ea typeface="Cambria"/>
                <a:cs typeface="Cambria"/>
                <a:sym typeface="Cambria"/>
              </a:rPr>
              <a:t>) = (John, piano). </a:t>
            </a:r>
            <a:r>
              <a:rPr b="1" lang="en-US" sz="2400">
                <a:solidFill>
                  <a:srgbClr val="EB7712"/>
                </a:solidFill>
                <a:latin typeface="Palatino Linotype"/>
                <a:ea typeface="Palatino Linotype"/>
                <a:cs typeface="Palatino Linotype"/>
                <a:sym typeface="Palatino Linotype"/>
              </a:rPr>
              <a:t>CONT</a:t>
            </a:r>
            <a:endParaRPr sz="2400">
              <a:latin typeface="Palatino Linotype"/>
              <a:ea typeface="Palatino Linotype"/>
              <a:cs typeface="Palatino Linotype"/>
              <a:sym typeface="Palatino Linotype"/>
            </a:endParaRPr>
          </a:p>
          <a:p>
            <a:pPr indent="-229234" lvl="0" marL="266700" marR="0" rtl="0" algn="l">
              <a:lnSpc>
                <a:spcPct val="100000"/>
              </a:lnSpc>
              <a:spcBef>
                <a:spcPts val="2440"/>
              </a:spcBef>
              <a:spcAft>
                <a:spcPts val="0"/>
              </a:spcAft>
              <a:buClr>
                <a:srgbClr val="006FC0"/>
              </a:buClr>
              <a:buSzPts val="2400"/>
              <a:buFont typeface="Arial"/>
              <a:buChar char="•"/>
            </a:pPr>
            <a:r>
              <a:rPr lang="en-US" sz="2400">
                <a:solidFill>
                  <a:srgbClr val="006FC0"/>
                </a:solidFill>
                <a:latin typeface="Cambria"/>
                <a:ea typeface="Cambria"/>
                <a:cs typeface="Cambria"/>
                <a:sym typeface="Cambria"/>
              </a:rPr>
              <a:t>U</a:t>
            </a:r>
            <a:r>
              <a:rPr baseline="-25000" lang="en-US" sz="2400">
                <a:solidFill>
                  <a:srgbClr val="006FC0"/>
                </a:solidFill>
                <a:latin typeface="Cambria"/>
                <a:ea typeface="Cambria"/>
                <a:cs typeface="Cambria"/>
                <a:sym typeface="Cambria"/>
              </a:rPr>
              <a:t>4</a:t>
            </a:r>
            <a:r>
              <a:rPr lang="en-US" sz="2400">
                <a:solidFill>
                  <a:srgbClr val="006FC0"/>
                </a:solidFill>
                <a:latin typeface="Cambria"/>
                <a:ea typeface="Cambria"/>
                <a:cs typeface="Cambria"/>
                <a:sym typeface="Cambria"/>
              </a:rPr>
              <a:t>. It was closing just as John arrived.</a:t>
            </a:r>
            <a:endParaRPr sz="2400">
              <a:latin typeface="Cambria"/>
              <a:ea typeface="Cambria"/>
              <a:cs typeface="Cambria"/>
              <a:sym typeface="Cambria"/>
            </a:endParaRPr>
          </a:p>
          <a:p>
            <a:pPr indent="0" lvl="0" marL="266700" marR="0" rtl="0" algn="l">
              <a:lnSpc>
                <a:spcPct val="100000"/>
              </a:lnSpc>
              <a:spcBef>
                <a:spcPts val="1440"/>
              </a:spcBef>
              <a:spcAft>
                <a:spcPts val="0"/>
              </a:spcAft>
              <a:buNone/>
            </a:pPr>
            <a:r>
              <a:rPr lang="en-US" sz="2400">
                <a:latin typeface="Cambria"/>
                <a:ea typeface="Cambria"/>
                <a:cs typeface="Cambria"/>
                <a:sym typeface="Cambria"/>
              </a:rPr>
              <a:t>C</a:t>
            </a:r>
            <a:r>
              <a:rPr baseline="-25000" lang="en-US" sz="2400">
                <a:latin typeface="Cambria"/>
                <a:ea typeface="Cambria"/>
                <a:cs typeface="Cambria"/>
                <a:sym typeface="Cambria"/>
              </a:rPr>
              <a:t>b</a:t>
            </a:r>
            <a:r>
              <a:rPr lang="en-US" sz="2400">
                <a:latin typeface="Cambria"/>
                <a:ea typeface="Cambria"/>
                <a:cs typeface="Cambria"/>
                <a:sym typeface="Cambria"/>
              </a:rPr>
              <a:t>(U</a:t>
            </a:r>
            <a:r>
              <a:rPr baseline="-25000" lang="en-US" sz="2400">
                <a:latin typeface="Cambria"/>
                <a:ea typeface="Cambria"/>
                <a:cs typeface="Cambria"/>
                <a:sym typeface="Cambria"/>
              </a:rPr>
              <a:t>4</a:t>
            </a:r>
            <a:r>
              <a:rPr lang="en-US" sz="2400">
                <a:latin typeface="Cambria"/>
                <a:ea typeface="Cambria"/>
                <a:cs typeface="Cambria"/>
                <a:sym typeface="Cambria"/>
              </a:rPr>
              <a:t>) = John. C</a:t>
            </a:r>
            <a:r>
              <a:rPr baseline="-25000" lang="en-US" sz="2400">
                <a:latin typeface="Cambria"/>
                <a:ea typeface="Cambria"/>
                <a:cs typeface="Cambria"/>
                <a:sym typeface="Cambria"/>
              </a:rPr>
              <a:t>f</a:t>
            </a:r>
            <a:r>
              <a:rPr lang="en-US" sz="2400">
                <a:latin typeface="Cambria"/>
                <a:ea typeface="Cambria"/>
                <a:cs typeface="Cambria"/>
                <a:sym typeface="Cambria"/>
              </a:rPr>
              <a:t>(U</a:t>
            </a:r>
            <a:r>
              <a:rPr baseline="-25000" lang="en-US" sz="2400">
                <a:latin typeface="Cambria"/>
                <a:ea typeface="Cambria"/>
                <a:cs typeface="Cambria"/>
                <a:sym typeface="Cambria"/>
              </a:rPr>
              <a:t>4</a:t>
            </a:r>
            <a:r>
              <a:rPr lang="en-US" sz="2400">
                <a:latin typeface="Cambria"/>
                <a:ea typeface="Cambria"/>
                <a:cs typeface="Cambria"/>
                <a:sym typeface="Cambria"/>
              </a:rPr>
              <a:t>) = (store, John). </a:t>
            </a:r>
            <a:r>
              <a:rPr b="1" lang="en-US" sz="2400">
                <a:solidFill>
                  <a:srgbClr val="EB7712"/>
                </a:solidFill>
                <a:latin typeface="Palatino Linotype"/>
                <a:ea typeface="Palatino Linotype"/>
                <a:cs typeface="Palatino Linotype"/>
                <a:sym typeface="Palatino Linotype"/>
              </a:rPr>
              <a:t>RETAIN</a:t>
            </a:r>
            <a:endParaRPr sz="2400">
              <a:latin typeface="Palatino Linotype"/>
              <a:ea typeface="Palatino Linotype"/>
              <a:cs typeface="Palatino Linotype"/>
              <a:sym typeface="Palatino Linotype"/>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103"/>
          <p:cNvSpPr txBox="1"/>
          <p:nvPr>
            <p:ph type="title"/>
          </p:nvPr>
        </p:nvSpPr>
        <p:spPr>
          <a:xfrm>
            <a:off x="7989189" y="448436"/>
            <a:ext cx="4002900" cy="1244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Previous Example..</a:t>
            </a:r>
            <a:endParaRPr/>
          </a:p>
        </p:txBody>
      </p:sp>
      <p:sp>
        <p:nvSpPr>
          <p:cNvPr id="551" name="Google Shape;551;p103"/>
          <p:cNvSpPr txBox="1"/>
          <p:nvPr/>
        </p:nvSpPr>
        <p:spPr>
          <a:xfrm>
            <a:off x="942339" y="1368091"/>
            <a:ext cx="9265920" cy="4588510"/>
          </a:xfrm>
          <a:prstGeom prst="rect">
            <a:avLst/>
          </a:prstGeom>
          <a:noFill/>
          <a:ln>
            <a:noFill/>
          </a:ln>
        </p:spPr>
        <p:txBody>
          <a:bodyPr anchorCtr="0" anchor="t" bIns="0" lIns="0" spcFirstLastPara="1" rIns="0" wrap="square" tIns="102850">
            <a:spAutoFit/>
          </a:bodyPr>
          <a:lstStyle/>
          <a:p>
            <a:pPr indent="-229234" lvl="0" marL="229234" marR="1371600" rtl="0" algn="r">
              <a:lnSpc>
                <a:spcPct val="100000"/>
              </a:lnSpc>
              <a:spcBef>
                <a:spcPts val="0"/>
              </a:spcBef>
              <a:spcAft>
                <a:spcPts val="0"/>
              </a:spcAft>
              <a:buClr>
                <a:srgbClr val="006FC0"/>
              </a:buClr>
              <a:buSzPts val="2400"/>
              <a:buFont typeface="Arial"/>
              <a:buChar char="•"/>
            </a:pPr>
            <a:r>
              <a:rPr lang="en-US" sz="2400">
                <a:solidFill>
                  <a:srgbClr val="006FC0"/>
                </a:solidFill>
                <a:latin typeface="Cambria"/>
                <a:ea typeface="Cambria"/>
                <a:cs typeface="Cambria"/>
                <a:sym typeface="Cambria"/>
              </a:rPr>
              <a:t>U</a:t>
            </a:r>
            <a:r>
              <a:rPr baseline="-25000" lang="en-US" sz="2400">
                <a:solidFill>
                  <a:srgbClr val="006FC0"/>
                </a:solidFill>
                <a:latin typeface="Cambria"/>
                <a:ea typeface="Cambria"/>
                <a:cs typeface="Cambria"/>
                <a:sym typeface="Cambria"/>
              </a:rPr>
              <a:t>1</a:t>
            </a:r>
            <a:r>
              <a:rPr lang="en-US" sz="2400">
                <a:solidFill>
                  <a:srgbClr val="006FC0"/>
                </a:solidFill>
                <a:latin typeface="Cambria"/>
                <a:ea typeface="Cambria"/>
                <a:cs typeface="Cambria"/>
                <a:sym typeface="Cambria"/>
              </a:rPr>
              <a:t>: John saw a beautiful Acura Integra at the dealership.</a:t>
            </a:r>
            <a:endParaRPr sz="2400">
              <a:latin typeface="Cambria"/>
              <a:ea typeface="Cambria"/>
              <a:cs typeface="Cambria"/>
              <a:sym typeface="Cambria"/>
            </a:endParaRPr>
          </a:p>
          <a:p>
            <a:pPr indent="0" lvl="0" marL="0" marR="1346200" rtl="0" algn="r">
              <a:lnSpc>
                <a:spcPct val="100000"/>
              </a:lnSpc>
              <a:spcBef>
                <a:spcPts val="710"/>
              </a:spcBef>
              <a:spcAft>
                <a:spcPts val="0"/>
              </a:spcAft>
              <a:buNone/>
            </a:pPr>
            <a:r>
              <a:rPr lang="en-US" sz="2400">
                <a:latin typeface="Cambria"/>
                <a:ea typeface="Cambria"/>
                <a:cs typeface="Cambria"/>
                <a:sym typeface="Cambria"/>
              </a:rPr>
              <a:t>C</a:t>
            </a:r>
            <a:r>
              <a:rPr baseline="-25000" lang="en-US" sz="2400">
                <a:latin typeface="Cambria"/>
                <a:ea typeface="Cambria"/>
                <a:cs typeface="Cambria"/>
                <a:sym typeface="Cambria"/>
              </a:rPr>
              <a:t>b</a:t>
            </a:r>
            <a:r>
              <a:rPr lang="en-US" sz="2400">
                <a:latin typeface="Cambria"/>
                <a:ea typeface="Cambria"/>
                <a:cs typeface="Cambria"/>
                <a:sym typeface="Cambria"/>
              </a:rPr>
              <a:t>(U</a:t>
            </a:r>
            <a:r>
              <a:rPr baseline="-25000" lang="en-US" sz="2400">
                <a:latin typeface="Cambria"/>
                <a:ea typeface="Cambria"/>
                <a:cs typeface="Cambria"/>
                <a:sym typeface="Cambria"/>
              </a:rPr>
              <a:t>1</a:t>
            </a:r>
            <a:r>
              <a:rPr lang="en-US" sz="2400">
                <a:latin typeface="Cambria"/>
                <a:ea typeface="Cambria"/>
                <a:cs typeface="Cambria"/>
                <a:sym typeface="Cambria"/>
              </a:rPr>
              <a:t>) = John / NIL. C</a:t>
            </a:r>
            <a:r>
              <a:rPr baseline="-25000" lang="en-US" sz="2400">
                <a:latin typeface="Cambria"/>
                <a:ea typeface="Cambria"/>
                <a:cs typeface="Cambria"/>
                <a:sym typeface="Cambria"/>
              </a:rPr>
              <a:t>f</a:t>
            </a:r>
            <a:r>
              <a:rPr lang="en-US" sz="2400">
                <a:latin typeface="Cambria"/>
                <a:ea typeface="Cambria"/>
                <a:cs typeface="Cambria"/>
                <a:sym typeface="Cambria"/>
              </a:rPr>
              <a:t>(U</a:t>
            </a:r>
            <a:r>
              <a:rPr baseline="-25000" lang="en-US" sz="2400">
                <a:latin typeface="Cambria"/>
                <a:ea typeface="Cambria"/>
                <a:cs typeface="Cambria"/>
                <a:sym typeface="Cambria"/>
              </a:rPr>
              <a:t>1</a:t>
            </a:r>
            <a:r>
              <a:rPr lang="en-US" sz="2400">
                <a:latin typeface="Cambria"/>
                <a:ea typeface="Cambria"/>
                <a:cs typeface="Cambria"/>
                <a:sym typeface="Cambria"/>
              </a:rPr>
              <a:t>) = (John, Integra, dealership).</a:t>
            </a:r>
            <a:endParaRPr sz="2400">
              <a:latin typeface="Cambria"/>
              <a:ea typeface="Cambria"/>
              <a:cs typeface="Cambria"/>
              <a:sym typeface="Cambria"/>
            </a:endParaRPr>
          </a:p>
          <a:p>
            <a:pPr indent="0" lvl="0" marL="0" marR="0" rtl="0" algn="l">
              <a:lnSpc>
                <a:spcPct val="100000"/>
              </a:lnSpc>
              <a:spcBef>
                <a:spcPts val="30"/>
              </a:spcBef>
              <a:spcAft>
                <a:spcPts val="0"/>
              </a:spcAft>
              <a:buNone/>
            </a:pPr>
            <a:r>
              <a:t/>
            </a:r>
            <a:endParaRPr sz="3650">
              <a:latin typeface="Cambria"/>
              <a:ea typeface="Cambria"/>
              <a:cs typeface="Cambria"/>
              <a:sym typeface="Cambria"/>
            </a:endParaRPr>
          </a:p>
          <a:p>
            <a:pPr indent="-229234" lvl="0" marL="292100" marR="0" rtl="0" algn="l">
              <a:lnSpc>
                <a:spcPct val="100000"/>
              </a:lnSpc>
              <a:spcBef>
                <a:spcPts val="0"/>
              </a:spcBef>
              <a:spcAft>
                <a:spcPts val="0"/>
              </a:spcAft>
              <a:buClr>
                <a:srgbClr val="006FC0"/>
              </a:buClr>
              <a:buSzPts val="2400"/>
              <a:buFont typeface="Arial"/>
              <a:buChar char="•"/>
            </a:pPr>
            <a:r>
              <a:rPr lang="en-US" sz="2400">
                <a:solidFill>
                  <a:srgbClr val="006FC0"/>
                </a:solidFill>
                <a:latin typeface="Cambria"/>
                <a:ea typeface="Cambria"/>
                <a:cs typeface="Cambria"/>
                <a:sym typeface="Cambria"/>
              </a:rPr>
              <a:t>U</a:t>
            </a:r>
            <a:r>
              <a:rPr baseline="-25000" lang="en-US" sz="2400">
                <a:solidFill>
                  <a:srgbClr val="006FC0"/>
                </a:solidFill>
                <a:latin typeface="Cambria"/>
                <a:ea typeface="Cambria"/>
                <a:cs typeface="Cambria"/>
                <a:sym typeface="Cambria"/>
              </a:rPr>
              <a:t>2</a:t>
            </a:r>
            <a:r>
              <a:rPr lang="en-US" sz="2400">
                <a:solidFill>
                  <a:srgbClr val="006FC0"/>
                </a:solidFill>
                <a:latin typeface="Cambria"/>
                <a:ea typeface="Cambria"/>
                <a:cs typeface="Cambria"/>
                <a:sym typeface="Cambria"/>
              </a:rPr>
              <a:t>: He showed it to Bob.</a:t>
            </a:r>
            <a:endParaRPr sz="2400">
              <a:latin typeface="Cambria"/>
              <a:ea typeface="Cambria"/>
              <a:cs typeface="Cambria"/>
              <a:sym typeface="Cambria"/>
            </a:endParaRPr>
          </a:p>
          <a:p>
            <a:pPr indent="0" lvl="0" marL="292100" marR="0" rtl="0" algn="l">
              <a:lnSpc>
                <a:spcPct val="100000"/>
              </a:lnSpc>
              <a:spcBef>
                <a:spcPts val="710"/>
              </a:spcBef>
              <a:spcAft>
                <a:spcPts val="0"/>
              </a:spcAft>
              <a:buNone/>
            </a:pPr>
            <a:r>
              <a:rPr lang="en-US" sz="2400">
                <a:latin typeface="Cambria"/>
                <a:ea typeface="Cambria"/>
                <a:cs typeface="Cambria"/>
                <a:sym typeface="Cambria"/>
              </a:rPr>
              <a:t>C</a:t>
            </a:r>
            <a:r>
              <a:rPr baseline="-25000" lang="en-US" sz="2400">
                <a:latin typeface="Cambria"/>
                <a:ea typeface="Cambria"/>
                <a:cs typeface="Cambria"/>
                <a:sym typeface="Cambria"/>
              </a:rPr>
              <a:t>b</a:t>
            </a:r>
            <a:r>
              <a:rPr lang="en-US" sz="2400">
                <a:latin typeface="Cambria"/>
                <a:ea typeface="Cambria"/>
                <a:cs typeface="Cambria"/>
                <a:sym typeface="Cambria"/>
              </a:rPr>
              <a:t>(U</a:t>
            </a:r>
            <a:r>
              <a:rPr baseline="-25000" lang="en-US" sz="2400">
                <a:latin typeface="Cambria"/>
                <a:ea typeface="Cambria"/>
                <a:cs typeface="Cambria"/>
                <a:sym typeface="Cambria"/>
              </a:rPr>
              <a:t>2</a:t>
            </a:r>
            <a:r>
              <a:rPr lang="en-US" sz="2400">
                <a:latin typeface="Cambria"/>
                <a:ea typeface="Cambria"/>
                <a:cs typeface="Cambria"/>
                <a:sym typeface="Cambria"/>
              </a:rPr>
              <a:t>) = John.	C</a:t>
            </a:r>
            <a:r>
              <a:rPr baseline="-25000" lang="en-US" sz="2400">
                <a:latin typeface="Cambria"/>
                <a:ea typeface="Cambria"/>
                <a:cs typeface="Cambria"/>
                <a:sym typeface="Cambria"/>
              </a:rPr>
              <a:t>f</a:t>
            </a:r>
            <a:r>
              <a:rPr lang="en-US" sz="2400">
                <a:latin typeface="Cambria"/>
                <a:ea typeface="Cambria"/>
                <a:cs typeface="Cambria"/>
                <a:sym typeface="Cambria"/>
              </a:rPr>
              <a:t>(U</a:t>
            </a:r>
            <a:r>
              <a:rPr baseline="-25000" lang="en-US" sz="2400">
                <a:latin typeface="Cambria"/>
                <a:ea typeface="Cambria"/>
                <a:cs typeface="Cambria"/>
                <a:sym typeface="Cambria"/>
              </a:rPr>
              <a:t>2</a:t>
            </a:r>
            <a:r>
              <a:rPr lang="en-US" sz="2400">
                <a:latin typeface="Cambria"/>
                <a:ea typeface="Cambria"/>
                <a:cs typeface="Cambria"/>
                <a:sym typeface="Cambria"/>
              </a:rPr>
              <a:t>) = (John, </a:t>
            </a:r>
            <a:r>
              <a:rPr lang="en-US" sz="2400">
                <a:solidFill>
                  <a:srgbClr val="00AF50"/>
                </a:solidFill>
                <a:latin typeface="Cambria"/>
                <a:ea typeface="Cambria"/>
                <a:cs typeface="Cambria"/>
                <a:sym typeface="Cambria"/>
              </a:rPr>
              <a:t>Integra</a:t>
            </a:r>
            <a:r>
              <a:rPr lang="en-US" sz="2400">
                <a:latin typeface="Cambria"/>
                <a:ea typeface="Cambria"/>
                <a:cs typeface="Cambria"/>
                <a:sym typeface="Cambria"/>
              </a:rPr>
              <a:t>, Bob) </a:t>
            </a:r>
            <a:r>
              <a:rPr b="1" lang="en-US" sz="2400">
                <a:solidFill>
                  <a:srgbClr val="EB7712"/>
                </a:solidFill>
                <a:latin typeface="Palatino Linotype"/>
                <a:ea typeface="Palatino Linotype"/>
                <a:cs typeface="Palatino Linotype"/>
                <a:sym typeface="Palatino Linotype"/>
              </a:rPr>
              <a:t>CONT </a:t>
            </a:r>
            <a:r>
              <a:rPr b="1" lang="en-US" sz="2400">
                <a:solidFill>
                  <a:srgbClr val="00AF50"/>
                </a:solidFill>
                <a:latin typeface="Cambria"/>
                <a:ea typeface="Cambria"/>
                <a:cs typeface="Cambria"/>
                <a:sym typeface="Cambria"/>
              </a:rPr>
              <a:t>– </a:t>
            </a:r>
            <a:r>
              <a:rPr b="1" lang="en-US" sz="2400">
                <a:solidFill>
                  <a:srgbClr val="00AF50"/>
                </a:solidFill>
                <a:latin typeface="Palatino Linotype"/>
                <a:ea typeface="Palatino Linotype"/>
                <a:cs typeface="Palatino Linotype"/>
                <a:sym typeface="Palatino Linotype"/>
              </a:rPr>
              <a:t>highest rank</a:t>
            </a:r>
            <a:endParaRPr sz="2400">
              <a:latin typeface="Palatino Linotype"/>
              <a:ea typeface="Palatino Linotype"/>
              <a:cs typeface="Palatino Linotype"/>
              <a:sym typeface="Palatino Linotype"/>
            </a:endParaRPr>
          </a:p>
          <a:p>
            <a:pPr indent="0" lvl="0" marL="292100" marR="0" rtl="0" algn="l">
              <a:lnSpc>
                <a:spcPct val="100000"/>
              </a:lnSpc>
              <a:spcBef>
                <a:spcPts val="720"/>
              </a:spcBef>
              <a:spcAft>
                <a:spcPts val="0"/>
              </a:spcAft>
              <a:buNone/>
            </a:pPr>
            <a:r>
              <a:rPr lang="en-US" sz="2400">
                <a:latin typeface="Cambria"/>
                <a:ea typeface="Cambria"/>
                <a:cs typeface="Cambria"/>
                <a:sym typeface="Cambria"/>
              </a:rPr>
              <a:t>But: C</a:t>
            </a:r>
            <a:r>
              <a:rPr baseline="-25000" lang="en-US" sz="2400">
                <a:latin typeface="Cambria"/>
                <a:ea typeface="Cambria"/>
                <a:cs typeface="Cambria"/>
                <a:sym typeface="Cambria"/>
              </a:rPr>
              <a:t>b</a:t>
            </a:r>
            <a:r>
              <a:rPr lang="en-US" sz="2400">
                <a:latin typeface="Cambria"/>
                <a:ea typeface="Cambria"/>
                <a:cs typeface="Cambria"/>
                <a:sym typeface="Cambria"/>
              </a:rPr>
              <a:t>(U</a:t>
            </a:r>
            <a:r>
              <a:rPr baseline="-25000" lang="en-US" sz="2400">
                <a:latin typeface="Cambria"/>
                <a:ea typeface="Cambria"/>
                <a:cs typeface="Cambria"/>
                <a:sym typeface="Cambria"/>
              </a:rPr>
              <a:t>2</a:t>
            </a:r>
            <a:r>
              <a:rPr lang="en-US" sz="2400">
                <a:latin typeface="Cambria"/>
                <a:ea typeface="Cambria"/>
                <a:cs typeface="Cambria"/>
                <a:sym typeface="Cambria"/>
              </a:rPr>
              <a:t>) = John.	C</a:t>
            </a:r>
            <a:r>
              <a:rPr baseline="-25000" lang="en-US" sz="2400">
                <a:latin typeface="Cambria"/>
                <a:ea typeface="Cambria"/>
                <a:cs typeface="Cambria"/>
                <a:sym typeface="Cambria"/>
              </a:rPr>
              <a:t>f</a:t>
            </a:r>
            <a:r>
              <a:rPr lang="en-US" sz="2400">
                <a:latin typeface="Cambria"/>
                <a:ea typeface="Cambria"/>
                <a:cs typeface="Cambria"/>
                <a:sym typeface="Cambria"/>
              </a:rPr>
              <a:t>(U</a:t>
            </a:r>
            <a:r>
              <a:rPr baseline="-25000" lang="en-US" sz="2400">
                <a:latin typeface="Cambria"/>
                <a:ea typeface="Cambria"/>
                <a:cs typeface="Cambria"/>
                <a:sym typeface="Cambria"/>
              </a:rPr>
              <a:t>2</a:t>
            </a:r>
            <a:r>
              <a:rPr lang="en-US" sz="2400">
                <a:latin typeface="Cambria"/>
                <a:ea typeface="Cambria"/>
                <a:cs typeface="Cambria"/>
                <a:sym typeface="Cambria"/>
              </a:rPr>
              <a:t>) = (John, dealership, Bob) </a:t>
            </a:r>
            <a:r>
              <a:rPr b="1" lang="en-US" sz="2400">
                <a:solidFill>
                  <a:srgbClr val="EB7712"/>
                </a:solidFill>
                <a:latin typeface="Palatino Linotype"/>
                <a:ea typeface="Palatino Linotype"/>
                <a:cs typeface="Palatino Linotype"/>
                <a:sym typeface="Palatino Linotype"/>
              </a:rPr>
              <a:t>CONT</a:t>
            </a:r>
            <a:endParaRPr sz="2400">
              <a:latin typeface="Palatino Linotype"/>
              <a:ea typeface="Palatino Linotype"/>
              <a:cs typeface="Palatino Linotype"/>
              <a:sym typeface="Palatino Linotype"/>
            </a:endParaRPr>
          </a:p>
          <a:p>
            <a:pPr indent="0" lvl="0" marL="0" marR="0" rtl="0" algn="l">
              <a:lnSpc>
                <a:spcPct val="100000"/>
              </a:lnSpc>
              <a:spcBef>
                <a:spcPts val="45"/>
              </a:spcBef>
              <a:spcAft>
                <a:spcPts val="0"/>
              </a:spcAft>
              <a:buNone/>
            </a:pPr>
            <a:r>
              <a:t/>
            </a:r>
            <a:endParaRPr sz="3150">
              <a:latin typeface="Palatino Linotype"/>
              <a:ea typeface="Palatino Linotype"/>
              <a:cs typeface="Palatino Linotype"/>
              <a:sym typeface="Palatino Linotype"/>
            </a:endParaRPr>
          </a:p>
          <a:p>
            <a:pPr indent="-229234" lvl="0" marL="292100" marR="0" rtl="0" algn="l">
              <a:lnSpc>
                <a:spcPct val="100000"/>
              </a:lnSpc>
              <a:spcBef>
                <a:spcPts val="0"/>
              </a:spcBef>
              <a:spcAft>
                <a:spcPts val="0"/>
              </a:spcAft>
              <a:buClr>
                <a:srgbClr val="006FC0"/>
              </a:buClr>
              <a:buSzPts val="2400"/>
              <a:buFont typeface="Arial"/>
              <a:buChar char="•"/>
            </a:pPr>
            <a:r>
              <a:rPr lang="en-US" sz="2400">
                <a:solidFill>
                  <a:srgbClr val="006FC0"/>
                </a:solidFill>
                <a:latin typeface="Cambria"/>
                <a:ea typeface="Cambria"/>
                <a:cs typeface="Cambria"/>
                <a:sym typeface="Cambria"/>
              </a:rPr>
              <a:t>U</a:t>
            </a:r>
            <a:r>
              <a:rPr baseline="-25000" lang="en-US" sz="2400">
                <a:solidFill>
                  <a:srgbClr val="006FC0"/>
                </a:solidFill>
                <a:latin typeface="Cambria"/>
                <a:ea typeface="Cambria"/>
                <a:cs typeface="Cambria"/>
                <a:sym typeface="Cambria"/>
              </a:rPr>
              <a:t>3</a:t>
            </a:r>
            <a:r>
              <a:rPr lang="en-US" sz="2400">
                <a:solidFill>
                  <a:srgbClr val="006FC0"/>
                </a:solidFill>
                <a:latin typeface="Cambria"/>
                <a:ea typeface="Cambria"/>
                <a:cs typeface="Cambria"/>
                <a:sym typeface="Cambria"/>
              </a:rPr>
              <a:t>: He bought it.</a:t>
            </a:r>
            <a:endParaRPr sz="2400">
              <a:latin typeface="Cambria"/>
              <a:ea typeface="Cambria"/>
              <a:cs typeface="Cambria"/>
              <a:sym typeface="Cambria"/>
            </a:endParaRPr>
          </a:p>
          <a:p>
            <a:pPr indent="0" lvl="0" marL="292100" marR="0" rtl="0" algn="l">
              <a:lnSpc>
                <a:spcPct val="100000"/>
              </a:lnSpc>
              <a:spcBef>
                <a:spcPts val="725"/>
              </a:spcBef>
              <a:spcAft>
                <a:spcPts val="0"/>
              </a:spcAft>
              <a:buNone/>
            </a:pPr>
            <a:r>
              <a:rPr lang="en-US" sz="2400">
                <a:latin typeface="Cambria"/>
                <a:ea typeface="Cambria"/>
                <a:cs typeface="Cambria"/>
                <a:sym typeface="Cambria"/>
              </a:rPr>
              <a:t>C</a:t>
            </a:r>
            <a:r>
              <a:rPr baseline="-25000" lang="en-US" sz="2400">
                <a:latin typeface="Cambria"/>
                <a:ea typeface="Cambria"/>
                <a:cs typeface="Cambria"/>
                <a:sym typeface="Cambria"/>
              </a:rPr>
              <a:t>b</a:t>
            </a:r>
            <a:r>
              <a:rPr lang="en-US" sz="2400">
                <a:latin typeface="Cambria"/>
                <a:ea typeface="Cambria"/>
                <a:cs typeface="Cambria"/>
                <a:sym typeface="Cambria"/>
              </a:rPr>
              <a:t>(U</a:t>
            </a:r>
            <a:r>
              <a:rPr baseline="-25000" lang="en-US" sz="2400">
                <a:latin typeface="Cambria"/>
                <a:ea typeface="Cambria"/>
                <a:cs typeface="Cambria"/>
                <a:sym typeface="Cambria"/>
              </a:rPr>
              <a:t>3</a:t>
            </a:r>
            <a:r>
              <a:rPr lang="en-US" sz="2400">
                <a:latin typeface="Cambria"/>
                <a:ea typeface="Cambria"/>
                <a:cs typeface="Cambria"/>
                <a:sym typeface="Cambria"/>
              </a:rPr>
              <a:t>) = John.	C</a:t>
            </a:r>
            <a:r>
              <a:rPr baseline="-25000" lang="en-US" sz="2400">
                <a:latin typeface="Cambria"/>
                <a:ea typeface="Cambria"/>
                <a:cs typeface="Cambria"/>
                <a:sym typeface="Cambria"/>
              </a:rPr>
              <a:t>f</a:t>
            </a:r>
            <a:r>
              <a:rPr lang="en-US" sz="2400">
                <a:latin typeface="Cambria"/>
                <a:ea typeface="Cambria"/>
                <a:cs typeface="Cambria"/>
                <a:sym typeface="Cambria"/>
              </a:rPr>
              <a:t>(U</a:t>
            </a:r>
            <a:r>
              <a:rPr baseline="-25000" lang="en-US" sz="2400">
                <a:latin typeface="Cambria"/>
                <a:ea typeface="Cambria"/>
                <a:cs typeface="Cambria"/>
                <a:sym typeface="Cambria"/>
              </a:rPr>
              <a:t>3</a:t>
            </a:r>
            <a:r>
              <a:rPr lang="en-US" sz="2400">
                <a:latin typeface="Cambria"/>
                <a:ea typeface="Cambria"/>
                <a:cs typeface="Cambria"/>
                <a:sym typeface="Cambria"/>
              </a:rPr>
              <a:t>) = (John, </a:t>
            </a:r>
            <a:r>
              <a:rPr lang="en-US" sz="2400">
                <a:solidFill>
                  <a:srgbClr val="00AF50"/>
                </a:solidFill>
                <a:latin typeface="Cambria"/>
                <a:ea typeface="Cambria"/>
                <a:cs typeface="Cambria"/>
                <a:sym typeface="Cambria"/>
              </a:rPr>
              <a:t>Integra</a:t>
            </a:r>
            <a:r>
              <a:rPr lang="en-US" sz="2400">
                <a:latin typeface="Cambria"/>
                <a:ea typeface="Cambria"/>
                <a:cs typeface="Cambria"/>
                <a:sym typeface="Cambria"/>
              </a:rPr>
              <a:t>) </a:t>
            </a:r>
            <a:r>
              <a:rPr b="1" lang="en-US" sz="2400">
                <a:solidFill>
                  <a:srgbClr val="EB7712"/>
                </a:solidFill>
                <a:latin typeface="Cambria"/>
                <a:ea typeface="Cambria"/>
                <a:cs typeface="Cambria"/>
                <a:sym typeface="Cambria"/>
              </a:rPr>
              <a:t>CONT √ </a:t>
            </a:r>
            <a:r>
              <a:rPr b="1" lang="en-US" sz="2400">
                <a:solidFill>
                  <a:srgbClr val="00AF50"/>
                </a:solidFill>
                <a:latin typeface="Palatino Linotype"/>
                <a:ea typeface="Palatino Linotype"/>
                <a:cs typeface="Palatino Linotype"/>
                <a:sym typeface="Palatino Linotype"/>
              </a:rPr>
              <a:t>(as per Rule 2)</a:t>
            </a:r>
            <a:endParaRPr sz="2400">
              <a:latin typeface="Palatino Linotype"/>
              <a:ea typeface="Palatino Linotype"/>
              <a:cs typeface="Palatino Linotype"/>
              <a:sym typeface="Palatino Linotype"/>
            </a:endParaRPr>
          </a:p>
          <a:p>
            <a:pPr indent="0" lvl="0" marL="292100" marR="0" rtl="0" algn="l">
              <a:lnSpc>
                <a:spcPct val="100000"/>
              </a:lnSpc>
              <a:spcBef>
                <a:spcPts val="705"/>
              </a:spcBef>
              <a:spcAft>
                <a:spcPts val="0"/>
              </a:spcAft>
              <a:buNone/>
            </a:pPr>
            <a:r>
              <a:rPr lang="en-US" sz="2400">
                <a:latin typeface="Cambria"/>
                <a:ea typeface="Cambria"/>
                <a:cs typeface="Cambria"/>
                <a:sym typeface="Cambria"/>
              </a:rPr>
              <a:t>C</a:t>
            </a:r>
            <a:r>
              <a:rPr baseline="-25000" lang="en-US" sz="2400">
                <a:latin typeface="Cambria"/>
                <a:ea typeface="Cambria"/>
                <a:cs typeface="Cambria"/>
                <a:sym typeface="Cambria"/>
              </a:rPr>
              <a:t>b</a:t>
            </a:r>
            <a:r>
              <a:rPr lang="en-US" sz="2400">
                <a:latin typeface="Cambria"/>
                <a:ea typeface="Cambria"/>
                <a:cs typeface="Cambria"/>
                <a:sym typeface="Cambria"/>
              </a:rPr>
              <a:t>(U</a:t>
            </a:r>
            <a:r>
              <a:rPr baseline="-25000" lang="en-US" sz="2400">
                <a:latin typeface="Cambria"/>
                <a:ea typeface="Cambria"/>
                <a:cs typeface="Cambria"/>
                <a:sym typeface="Cambria"/>
              </a:rPr>
              <a:t>3</a:t>
            </a:r>
            <a:r>
              <a:rPr lang="en-US" sz="2400">
                <a:latin typeface="Cambria"/>
                <a:ea typeface="Cambria"/>
                <a:cs typeface="Cambria"/>
                <a:sym typeface="Cambria"/>
              </a:rPr>
              <a:t>) = Integra.	C</a:t>
            </a:r>
            <a:r>
              <a:rPr baseline="-25000" lang="en-US" sz="2400">
                <a:latin typeface="Cambria"/>
                <a:ea typeface="Cambria"/>
                <a:cs typeface="Cambria"/>
                <a:sym typeface="Cambria"/>
              </a:rPr>
              <a:t>f</a:t>
            </a:r>
            <a:r>
              <a:rPr lang="en-US" sz="2400">
                <a:latin typeface="Cambria"/>
                <a:ea typeface="Cambria"/>
                <a:cs typeface="Cambria"/>
                <a:sym typeface="Cambria"/>
              </a:rPr>
              <a:t>(U</a:t>
            </a:r>
            <a:r>
              <a:rPr baseline="-25000" lang="en-US" sz="2400">
                <a:latin typeface="Cambria"/>
                <a:ea typeface="Cambria"/>
                <a:cs typeface="Cambria"/>
                <a:sym typeface="Cambria"/>
              </a:rPr>
              <a:t>3</a:t>
            </a:r>
            <a:r>
              <a:rPr lang="en-US" sz="2400">
                <a:latin typeface="Cambria"/>
                <a:ea typeface="Cambria"/>
                <a:cs typeface="Cambria"/>
                <a:sym typeface="Cambria"/>
              </a:rPr>
              <a:t>) = (Bob, Integra) </a:t>
            </a:r>
            <a:r>
              <a:rPr b="1" lang="en-US" sz="2400">
                <a:solidFill>
                  <a:srgbClr val="EB7712"/>
                </a:solidFill>
                <a:latin typeface="Palatino Linotype"/>
                <a:ea typeface="Palatino Linotype"/>
                <a:cs typeface="Palatino Linotype"/>
                <a:sym typeface="Palatino Linotype"/>
              </a:rPr>
              <a:t>SHIFT (Smooth-Shift)</a:t>
            </a:r>
            <a:endParaRPr sz="2400">
              <a:latin typeface="Palatino Linotype"/>
              <a:ea typeface="Palatino Linotype"/>
              <a:cs typeface="Palatino Linotype"/>
              <a:sym typeface="Palatino Linotype"/>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104"/>
          <p:cNvSpPr txBox="1"/>
          <p:nvPr>
            <p:ph type="title"/>
          </p:nvPr>
        </p:nvSpPr>
        <p:spPr>
          <a:xfrm>
            <a:off x="4177410" y="485013"/>
            <a:ext cx="7812300" cy="9987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200"/>
              <a:t>General Structure of Centering Algorithm</a:t>
            </a:r>
            <a:endParaRPr sz="3200"/>
          </a:p>
        </p:txBody>
      </p:sp>
      <p:sp>
        <p:nvSpPr>
          <p:cNvPr id="557" name="Google Shape;557;p104"/>
          <p:cNvSpPr txBox="1"/>
          <p:nvPr/>
        </p:nvSpPr>
        <p:spPr>
          <a:xfrm>
            <a:off x="993139" y="1458290"/>
            <a:ext cx="6566534" cy="391795"/>
          </a:xfrm>
          <a:prstGeom prst="rect">
            <a:avLst/>
          </a:prstGeom>
          <a:noFill/>
          <a:ln>
            <a:noFill/>
          </a:ln>
        </p:spPr>
        <p:txBody>
          <a:bodyPr anchorCtr="0" anchor="t" bIns="0" lIns="0" spcFirstLastPara="1" rIns="0" wrap="square" tIns="12700">
            <a:spAutoFit/>
          </a:bodyPr>
          <a:lstStyle/>
          <a:p>
            <a:pPr indent="-229234" lvl="0" marL="241300" marR="0" rtl="0" algn="l">
              <a:lnSpc>
                <a:spcPct val="100000"/>
              </a:lnSpc>
              <a:spcBef>
                <a:spcPts val="0"/>
              </a:spcBef>
              <a:spcAft>
                <a:spcPts val="0"/>
              </a:spcAft>
              <a:buSzPts val="2400"/>
              <a:buFont typeface="Arial"/>
              <a:buChar char="•"/>
            </a:pPr>
            <a:r>
              <a:rPr lang="en-US" sz="2400">
                <a:latin typeface="Cambria"/>
                <a:ea typeface="Cambria"/>
                <a:cs typeface="Cambria"/>
                <a:sym typeface="Cambria"/>
              </a:rPr>
              <a:t>For each utterance perform the following steps</a:t>
            </a:r>
            <a:endParaRPr sz="2400">
              <a:latin typeface="Cambria"/>
              <a:ea typeface="Cambria"/>
              <a:cs typeface="Cambria"/>
              <a:sym typeface="Cambria"/>
            </a:endParaRPr>
          </a:p>
        </p:txBody>
      </p:sp>
      <p:grpSp>
        <p:nvGrpSpPr>
          <p:cNvPr id="558" name="Google Shape;558;p104"/>
          <p:cNvGrpSpPr/>
          <p:nvPr/>
        </p:nvGrpSpPr>
        <p:grpSpPr>
          <a:xfrm>
            <a:off x="7170419" y="3012948"/>
            <a:ext cx="399415" cy="814069"/>
            <a:chOff x="7170419" y="3012948"/>
            <a:chExt cx="399415" cy="814069"/>
          </a:xfrm>
        </p:grpSpPr>
        <p:sp>
          <p:nvSpPr>
            <p:cNvPr id="559" name="Google Shape;559;p104"/>
            <p:cNvSpPr/>
            <p:nvPr/>
          </p:nvSpPr>
          <p:spPr>
            <a:xfrm>
              <a:off x="7170419" y="3012948"/>
              <a:ext cx="399415" cy="814069"/>
            </a:xfrm>
            <a:custGeom>
              <a:rect b="b" l="l" r="r" t="t"/>
              <a:pathLst>
                <a:path extrusionOk="0" h="814070" w="399415">
                  <a:moveTo>
                    <a:pt x="299465" y="0"/>
                  </a:moveTo>
                  <a:lnTo>
                    <a:pt x="99822" y="0"/>
                  </a:lnTo>
                  <a:lnTo>
                    <a:pt x="99822" y="614171"/>
                  </a:lnTo>
                  <a:lnTo>
                    <a:pt x="0" y="614171"/>
                  </a:lnTo>
                  <a:lnTo>
                    <a:pt x="199644" y="813815"/>
                  </a:lnTo>
                  <a:lnTo>
                    <a:pt x="399287" y="614171"/>
                  </a:lnTo>
                  <a:lnTo>
                    <a:pt x="299465" y="614171"/>
                  </a:lnTo>
                  <a:lnTo>
                    <a:pt x="299465" y="0"/>
                  </a:lnTo>
                  <a:close/>
                </a:path>
              </a:pathLst>
            </a:custGeom>
            <a:solidFill>
              <a:srgbClr val="C4210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60" name="Google Shape;560;p104"/>
            <p:cNvSpPr/>
            <p:nvPr/>
          </p:nvSpPr>
          <p:spPr>
            <a:xfrm>
              <a:off x="7170419" y="3012948"/>
              <a:ext cx="399415" cy="814069"/>
            </a:xfrm>
            <a:custGeom>
              <a:rect b="b" l="l" r="r" t="t"/>
              <a:pathLst>
                <a:path extrusionOk="0" h="814070" w="399415">
                  <a:moveTo>
                    <a:pt x="0" y="614171"/>
                  </a:moveTo>
                  <a:lnTo>
                    <a:pt x="99822" y="614171"/>
                  </a:lnTo>
                  <a:lnTo>
                    <a:pt x="99822" y="0"/>
                  </a:lnTo>
                  <a:lnTo>
                    <a:pt x="299465" y="0"/>
                  </a:lnTo>
                  <a:lnTo>
                    <a:pt x="299465" y="614171"/>
                  </a:lnTo>
                  <a:lnTo>
                    <a:pt x="399287" y="614171"/>
                  </a:lnTo>
                  <a:lnTo>
                    <a:pt x="199644" y="813815"/>
                  </a:lnTo>
                  <a:lnTo>
                    <a:pt x="0" y="614171"/>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561" name="Google Shape;561;p104"/>
          <p:cNvGrpSpPr/>
          <p:nvPr/>
        </p:nvGrpSpPr>
        <p:grpSpPr>
          <a:xfrm>
            <a:off x="7170419" y="4620767"/>
            <a:ext cx="399415" cy="814069"/>
            <a:chOff x="7170419" y="4620767"/>
            <a:chExt cx="399415" cy="814069"/>
          </a:xfrm>
        </p:grpSpPr>
        <p:sp>
          <p:nvSpPr>
            <p:cNvPr id="562" name="Google Shape;562;p104"/>
            <p:cNvSpPr/>
            <p:nvPr/>
          </p:nvSpPr>
          <p:spPr>
            <a:xfrm>
              <a:off x="7170419" y="4620767"/>
              <a:ext cx="399415" cy="814069"/>
            </a:xfrm>
            <a:custGeom>
              <a:rect b="b" l="l" r="r" t="t"/>
              <a:pathLst>
                <a:path extrusionOk="0" h="814070" w="399415">
                  <a:moveTo>
                    <a:pt x="299465" y="0"/>
                  </a:moveTo>
                  <a:lnTo>
                    <a:pt x="99822" y="0"/>
                  </a:lnTo>
                  <a:lnTo>
                    <a:pt x="99822" y="614171"/>
                  </a:lnTo>
                  <a:lnTo>
                    <a:pt x="0" y="614171"/>
                  </a:lnTo>
                  <a:lnTo>
                    <a:pt x="199644" y="813815"/>
                  </a:lnTo>
                  <a:lnTo>
                    <a:pt x="399287" y="614171"/>
                  </a:lnTo>
                  <a:lnTo>
                    <a:pt x="299465" y="614171"/>
                  </a:lnTo>
                  <a:lnTo>
                    <a:pt x="299465" y="0"/>
                  </a:lnTo>
                  <a:close/>
                </a:path>
              </a:pathLst>
            </a:custGeom>
            <a:solidFill>
              <a:srgbClr val="C4210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63" name="Google Shape;563;p104"/>
            <p:cNvSpPr/>
            <p:nvPr/>
          </p:nvSpPr>
          <p:spPr>
            <a:xfrm>
              <a:off x="7170419" y="4620767"/>
              <a:ext cx="399415" cy="814069"/>
            </a:xfrm>
            <a:custGeom>
              <a:rect b="b" l="l" r="r" t="t"/>
              <a:pathLst>
                <a:path extrusionOk="0" h="814070" w="399415">
                  <a:moveTo>
                    <a:pt x="0" y="614171"/>
                  </a:moveTo>
                  <a:lnTo>
                    <a:pt x="99822" y="614171"/>
                  </a:lnTo>
                  <a:lnTo>
                    <a:pt x="99822" y="0"/>
                  </a:lnTo>
                  <a:lnTo>
                    <a:pt x="299465" y="0"/>
                  </a:lnTo>
                  <a:lnTo>
                    <a:pt x="299465" y="614171"/>
                  </a:lnTo>
                  <a:lnTo>
                    <a:pt x="399287" y="614171"/>
                  </a:lnTo>
                  <a:lnTo>
                    <a:pt x="199644" y="813815"/>
                  </a:lnTo>
                  <a:lnTo>
                    <a:pt x="0" y="614171"/>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64" name="Google Shape;564;p104"/>
          <p:cNvSpPr txBox="1"/>
          <p:nvPr/>
        </p:nvSpPr>
        <p:spPr>
          <a:xfrm>
            <a:off x="4853178" y="2250185"/>
            <a:ext cx="5035550" cy="769620"/>
          </a:xfrm>
          <a:prstGeom prst="rect">
            <a:avLst/>
          </a:prstGeom>
          <a:solidFill>
            <a:srgbClr val="009900"/>
          </a:solidFill>
          <a:ln cap="flat" cmpd="sng" w="19050">
            <a:solidFill>
              <a:srgbClr val="000000"/>
            </a:solidFill>
            <a:prstDash val="solid"/>
            <a:round/>
            <a:headEnd len="sm" w="sm" type="none"/>
            <a:tailEnd len="sm" w="sm" type="none"/>
          </a:ln>
        </p:spPr>
        <p:txBody>
          <a:bodyPr anchorCtr="0" anchor="t" bIns="0" lIns="0" spcFirstLastPara="1" rIns="0" wrap="square" tIns="36825">
            <a:spAutoFit/>
          </a:bodyPr>
          <a:lstStyle/>
          <a:p>
            <a:pPr indent="-651510" lvl="0" marL="912494" marR="257809" rtl="0" algn="l">
              <a:lnSpc>
                <a:spcPct val="100000"/>
              </a:lnSpc>
              <a:spcBef>
                <a:spcPts val="0"/>
              </a:spcBef>
              <a:spcAft>
                <a:spcPts val="0"/>
              </a:spcAft>
              <a:buNone/>
            </a:pPr>
            <a:r>
              <a:rPr lang="en-US" sz="2000">
                <a:solidFill>
                  <a:srgbClr val="FFFFFF"/>
                </a:solidFill>
                <a:latin typeface="Times New Roman"/>
                <a:ea typeface="Times New Roman"/>
                <a:cs typeface="Times New Roman"/>
                <a:sym typeface="Times New Roman"/>
              </a:rPr>
              <a:t>Create all possible anchors (pairs of forward  centers and a backward center).</a:t>
            </a:r>
            <a:endParaRPr sz="2000">
              <a:latin typeface="Times New Roman"/>
              <a:ea typeface="Times New Roman"/>
              <a:cs typeface="Times New Roman"/>
              <a:sym typeface="Times New Roman"/>
            </a:endParaRPr>
          </a:p>
        </p:txBody>
      </p:sp>
      <p:sp>
        <p:nvSpPr>
          <p:cNvPr id="565" name="Google Shape;565;p104"/>
          <p:cNvSpPr txBox="1"/>
          <p:nvPr/>
        </p:nvSpPr>
        <p:spPr>
          <a:xfrm>
            <a:off x="2343150" y="2302255"/>
            <a:ext cx="235013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latin typeface="Arial"/>
                <a:ea typeface="Arial"/>
                <a:cs typeface="Arial"/>
                <a:sym typeface="Arial"/>
              </a:rPr>
              <a:t>Anchor construction:</a:t>
            </a:r>
            <a:endParaRPr sz="1800">
              <a:latin typeface="Arial"/>
              <a:ea typeface="Arial"/>
              <a:cs typeface="Arial"/>
              <a:sym typeface="Arial"/>
            </a:endParaRPr>
          </a:p>
        </p:txBody>
      </p:sp>
      <p:sp>
        <p:nvSpPr>
          <p:cNvPr id="566" name="Google Shape;566;p104"/>
          <p:cNvSpPr txBox="1"/>
          <p:nvPr/>
        </p:nvSpPr>
        <p:spPr>
          <a:xfrm>
            <a:off x="4853178" y="3845814"/>
            <a:ext cx="5035550" cy="769620"/>
          </a:xfrm>
          <a:prstGeom prst="rect">
            <a:avLst/>
          </a:prstGeom>
          <a:solidFill>
            <a:srgbClr val="009900"/>
          </a:solidFill>
          <a:ln cap="flat" cmpd="sng" w="19050">
            <a:solidFill>
              <a:srgbClr val="000000"/>
            </a:solidFill>
            <a:prstDash val="solid"/>
            <a:round/>
            <a:headEnd len="sm" w="sm" type="none"/>
            <a:tailEnd len="sm" w="sm" type="none"/>
          </a:ln>
        </p:spPr>
        <p:txBody>
          <a:bodyPr anchorCtr="0" anchor="t" bIns="0" lIns="0" spcFirstLastPara="1" rIns="0" wrap="square" tIns="37450">
            <a:spAutoFit/>
          </a:bodyPr>
          <a:lstStyle/>
          <a:p>
            <a:pPr indent="-2036445" lvl="0" marL="2188210" marR="147955" rtl="0" algn="l">
              <a:lnSpc>
                <a:spcPct val="100000"/>
              </a:lnSpc>
              <a:spcBef>
                <a:spcPts val="0"/>
              </a:spcBef>
              <a:spcAft>
                <a:spcPts val="0"/>
              </a:spcAft>
              <a:buNone/>
            </a:pPr>
            <a:r>
              <a:rPr lang="en-US" sz="2000">
                <a:solidFill>
                  <a:srgbClr val="FFFFFF"/>
                </a:solidFill>
                <a:latin typeface="Times New Roman"/>
                <a:ea typeface="Times New Roman"/>
                <a:cs typeface="Times New Roman"/>
                <a:sym typeface="Times New Roman"/>
              </a:rPr>
              <a:t>Filter out the bad anchors according to various  filters.</a:t>
            </a:r>
            <a:endParaRPr sz="2000">
              <a:latin typeface="Times New Roman"/>
              <a:ea typeface="Times New Roman"/>
              <a:cs typeface="Times New Roman"/>
              <a:sym typeface="Times New Roman"/>
            </a:endParaRPr>
          </a:p>
        </p:txBody>
      </p:sp>
      <p:sp>
        <p:nvSpPr>
          <p:cNvPr id="567" name="Google Shape;567;p104"/>
          <p:cNvSpPr txBox="1"/>
          <p:nvPr/>
        </p:nvSpPr>
        <p:spPr>
          <a:xfrm>
            <a:off x="2887726" y="3940809"/>
            <a:ext cx="180403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latin typeface="Arial"/>
                <a:ea typeface="Arial"/>
                <a:cs typeface="Arial"/>
                <a:sym typeface="Arial"/>
              </a:rPr>
              <a:t>Anchor filtering:</a:t>
            </a:r>
            <a:endParaRPr sz="1800">
              <a:latin typeface="Arial"/>
              <a:ea typeface="Arial"/>
              <a:cs typeface="Arial"/>
              <a:sym typeface="Arial"/>
            </a:endParaRPr>
          </a:p>
        </p:txBody>
      </p:sp>
      <p:sp>
        <p:nvSpPr>
          <p:cNvPr id="568" name="Google Shape;568;p104"/>
          <p:cNvSpPr txBox="1"/>
          <p:nvPr/>
        </p:nvSpPr>
        <p:spPr>
          <a:xfrm>
            <a:off x="4853178" y="5450585"/>
            <a:ext cx="5035550" cy="769620"/>
          </a:xfrm>
          <a:prstGeom prst="rect">
            <a:avLst/>
          </a:prstGeom>
          <a:solidFill>
            <a:srgbClr val="009900"/>
          </a:solidFill>
          <a:ln cap="flat" cmpd="sng" w="19050">
            <a:solidFill>
              <a:srgbClr val="000000"/>
            </a:solidFill>
            <a:prstDash val="solid"/>
            <a:round/>
            <a:headEnd len="sm" w="sm" type="none"/>
            <a:tailEnd len="sm" w="sm" type="none"/>
          </a:ln>
        </p:spPr>
        <p:txBody>
          <a:bodyPr anchorCtr="0" anchor="t" bIns="0" lIns="0" spcFirstLastPara="1" rIns="0" wrap="square" tIns="37450">
            <a:spAutoFit/>
          </a:bodyPr>
          <a:lstStyle/>
          <a:p>
            <a:pPr indent="-1593215" lvl="0" marL="1757045" marR="158115" rtl="0" algn="l">
              <a:lnSpc>
                <a:spcPct val="100000"/>
              </a:lnSpc>
              <a:spcBef>
                <a:spcPts val="0"/>
              </a:spcBef>
              <a:spcAft>
                <a:spcPts val="0"/>
              </a:spcAft>
              <a:buNone/>
            </a:pPr>
            <a:r>
              <a:rPr lang="en-US" sz="2000">
                <a:solidFill>
                  <a:srgbClr val="FFFFFF"/>
                </a:solidFill>
                <a:latin typeface="Times New Roman"/>
                <a:ea typeface="Times New Roman"/>
                <a:cs typeface="Times New Roman"/>
                <a:sym typeface="Times New Roman"/>
              </a:rPr>
              <a:t>Rank the remaining anchors according to their  transition type.</a:t>
            </a:r>
            <a:endParaRPr sz="2000">
              <a:latin typeface="Times New Roman"/>
              <a:ea typeface="Times New Roman"/>
              <a:cs typeface="Times New Roman"/>
              <a:sym typeface="Times New Roman"/>
            </a:endParaRPr>
          </a:p>
        </p:txBody>
      </p:sp>
      <p:sp>
        <p:nvSpPr>
          <p:cNvPr id="569" name="Google Shape;569;p104"/>
          <p:cNvSpPr txBox="1"/>
          <p:nvPr/>
        </p:nvSpPr>
        <p:spPr>
          <a:xfrm>
            <a:off x="2902076" y="5482539"/>
            <a:ext cx="179133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latin typeface="Arial"/>
                <a:ea typeface="Arial"/>
                <a:cs typeface="Arial"/>
                <a:sym typeface="Arial"/>
              </a:rPr>
              <a:t>Anchor ranking:</a:t>
            </a:r>
            <a:endParaRPr sz="1800">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105"/>
          <p:cNvSpPr txBox="1"/>
          <p:nvPr>
            <p:ph type="title"/>
          </p:nvPr>
        </p:nvSpPr>
        <p:spPr>
          <a:xfrm>
            <a:off x="4177410" y="485013"/>
            <a:ext cx="7812300" cy="9987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200"/>
              <a:t>General Structure of Centering Algorithm</a:t>
            </a:r>
            <a:endParaRPr sz="3200"/>
          </a:p>
        </p:txBody>
      </p:sp>
      <p:sp>
        <p:nvSpPr>
          <p:cNvPr id="575" name="Google Shape;575;p105"/>
          <p:cNvSpPr txBox="1"/>
          <p:nvPr/>
        </p:nvSpPr>
        <p:spPr>
          <a:xfrm>
            <a:off x="993139" y="1427759"/>
            <a:ext cx="10360025" cy="2757170"/>
          </a:xfrm>
          <a:prstGeom prst="rect">
            <a:avLst/>
          </a:prstGeom>
          <a:noFill/>
          <a:ln>
            <a:noFill/>
          </a:ln>
        </p:spPr>
        <p:txBody>
          <a:bodyPr anchorCtr="0" anchor="t" bIns="0" lIns="0" spcFirstLastPara="1" rIns="0" wrap="square" tIns="12700">
            <a:spAutoFit/>
          </a:bodyPr>
          <a:lstStyle/>
          <a:p>
            <a:pPr indent="-229234" lvl="0" marL="241300" marR="5080" rtl="0" algn="l">
              <a:lnSpc>
                <a:spcPct val="150000"/>
              </a:lnSpc>
              <a:spcBef>
                <a:spcPts val="0"/>
              </a:spcBef>
              <a:spcAft>
                <a:spcPts val="0"/>
              </a:spcAft>
              <a:buClr>
                <a:srgbClr val="EB7712"/>
              </a:buClr>
              <a:buSzPts val="2800"/>
              <a:buFont typeface="Arial"/>
              <a:buChar char="•"/>
            </a:pPr>
            <a:r>
              <a:rPr lang="en-US" sz="2800">
                <a:latin typeface="Cambria"/>
                <a:ea typeface="Cambria"/>
                <a:cs typeface="Cambria"/>
                <a:sym typeface="Cambria"/>
              </a:rPr>
              <a:t>This is </a:t>
            </a:r>
            <a:r>
              <a:rPr lang="en-US" sz="2800">
                <a:solidFill>
                  <a:srgbClr val="FF5050"/>
                </a:solidFill>
                <a:latin typeface="Cambria"/>
                <a:ea typeface="Cambria"/>
                <a:cs typeface="Cambria"/>
                <a:sym typeface="Cambria"/>
              </a:rPr>
              <a:t>very similar to the general architecture of the algorithm  in Lappin &amp; Leass </a:t>
            </a:r>
            <a:r>
              <a:rPr lang="en-US" sz="2800">
                <a:latin typeface="Cambria"/>
                <a:ea typeface="Cambria"/>
                <a:cs typeface="Cambria"/>
                <a:sym typeface="Cambria"/>
              </a:rPr>
              <a:t>1994:</a:t>
            </a:r>
            <a:endParaRPr sz="2800">
              <a:latin typeface="Cambria"/>
              <a:ea typeface="Cambria"/>
              <a:cs typeface="Cambria"/>
              <a:sym typeface="Cambria"/>
            </a:endParaRPr>
          </a:p>
          <a:p>
            <a:pPr indent="-229234" lvl="0" marL="241300" marR="0" rtl="0" algn="l">
              <a:lnSpc>
                <a:spcPct val="100000"/>
              </a:lnSpc>
              <a:spcBef>
                <a:spcPts val="2350"/>
              </a:spcBef>
              <a:spcAft>
                <a:spcPts val="0"/>
              </a:spcAft>
              <a:buClr>
                <a:srgbClr val="EB7712"/>
              </a:buClr>
              <a:buSzPts val="2800"/>
              <a:buFont typeface="Arial"/>
              <a:buChar char="•"/>
            </a:pPr>
            <a:r>
              <a:rPr lang="en-US" sz="2800">
                <a:solidFill>
                  <a:srgbClr val="006FC0"/>
                </a:solidFill>
                <a:latin typeface="Cambria"/>
                <a:ea typeface="Cambria"/>
                <a:cs typeface="Cambria"/>
                <a:sym typeface="Cambria"/>
              </a:rPr>
              <a:t>First: </a:t>
            </a:r>
            <a:r>
              <a:rPr lang="en-US" sz="2800">
                <a:latin typeface="Cambria"/>
                <a:ea typeface="Cambria"/>
                <a:cs typeface="Cambria"/>
                <a:sym typeface="Cambria"/>
              </a:rPr>
              <a:t>filtering based on hard constraints</a:t>
            </a:r>
            <a:endParaRPr sz="2800">
              <a:latin typeface="Cambria"/>
              <a:ea typeface="Cambria"/>
              <a:cs typeface="Cambria"/>
              <a:sym typeface="Cambria"/>
            </a:endParaRPr>
          </a:p>
          <a:p>
            <a:pPr indent="-229234" lvl="0" marL="241300" marR="0" rtl="0" algn="l">
              <a:lnSpc>
                <a:spcPct val="100000"/>
              </a:lnSpc>
              <a:spcBef>
                <a:spcPts val="2355"/>
              </a:spcBef>
              <a:spcAft>
                <a:spcPts val="0"/>
              </a:spcAft>
              <a:buClr>
                <a:srgbClr val="EB7712"/>
              </a:buClr>
              <a:buSzPts val="2800"/>
              <a:buFont typeface="Arial"/>
              <a:buChar char="•"/>
            </a:pPr>
            <a:r>
              <a:rPr lang="en-US" sz="2800">
                <a:solidFill>
                  <a:srgbClr val="006FC0"/>
                </a:solidFill>
                <a:latin typeface="Cambria"/>
                <a:ea typeface="Cambria"/>
                <a:cs typeface="Cambria"/>
                <a:sym typeface="Cambria"/>
              </a:rPr>
              <a:t>Then: </a:t>
            </a:r>
            <a:r>
              <a:rPr lang="en-US" sz="2800">
                <a:latin typeface="Cambria"/>
                <a:ea typeface="Cambria"/>
                <a:cs typeface="Cambria"/>
                <a:sym typeface="Cambria"/>
              </a:rPr>
              <a:t>ranking based on some soft constraints</a:t>
            </a:r>
            <a:endParaRPr sz="2800">
              <a:latin typeface="Cambria"/>
              <a:ea typeface="Cambria"/>
              <a:cs typeface="Cambria"/>
              <a:sym typeface="Cambria"/>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106"/>
          <p:cNvSpPr txBox="1"/>
          <p:nvPr>
            <p:ph type="title"/>
          </p:nvPr>
        </p:nvSpPr>
        <p:spPr>
          <a:xfrm>
            <a:off x="1517723" y="937183"/>
            <a:ext cx="7043400" cy="506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200"/>
              <a:t>Centering Algorithm Vs Hobbs</a:t>
            </a:r>
            <a:endParaRPr sz="3200"/>
          </a:p>
        </p:txBody>
      </p:sp>
      <p:sp>
        <p:nvSpPr>
          <p:cNvPr id="581" name="Google Shape;581;p106"/>
          <p:cNvSpPr txBox="1"/>
          <p:nvPr/>
        </p:nvSpPr>
        <p:spPr>
          <a:xfrm>
            <a:off x="1012342" y="1745360"/>
            <a:ext cx="10358120" cy="3023870"/>
          </a:xfrm>
          <a:prstGeom prst="rect">
            <a:avLst/>
          </a:prstGeom>
          <a:noFill/>
          <a:ln>
            <a:noFill/>
          </a:ln>
        </p:spPr>
        <p:txBody>
          <a:bodyPr anchorCtr="0" anchor="t" bIns="0" lIns="0" spcFirstLastPara="1" rIns="0" wrap="square" tIns="12700">
            <a:spAutoFit/>
          </a:bodyPr>
          <a:lstStyle/>
          <a:p>
            <a:pPr indent="-228600" lvl="0" marL="241300" marR="5080" rtl="0" algn="l">
              <a:lnSpc>
                <a:spcPct val="150000"/>
              </a:lnSpc>
              <a:spcBef>
                <a:spcPts val="0"/>
              </a:spcBef>
              <a:spcAft>
                <a:spcPts val="0"/>
              </a:spcAft>
              <a:buSzPts val="2400"/>
              <a:buFont typeface="Arial"/>
              <a:buChar char="•"/>
            </a:pPr>
            <a:r>
              <a:rPr lang="en-US" sz="2400">
                <a:latin typeface="Cambria"/>
                <a:ea typeface="Cambria"/>
                <a:cs typeface="Cambria"/>
                <a:sym typeface="Cambria"/>
              </a:rPr>
              <a:t>Marilyn A. Walker. 1989, Evaluating discourse processing algorithms. In  Proceedings of ACL	27, Vancouver, British Columbia, 251-261.</a:t>
            </a:r>
            <a:endParaRPr sz="2400">
              <a:latin typeface="Cambria"/>
              <a:ea typeface="Cambria"/>
              <a:cs typeface="Cambria"/>
              <a:sym typeface="Cambria"/>
            </a:endParaRPr>
          </a:p>
          <a:p>
            <a:pPr indent="-228600" lvl="0" marL="241300" marR="0" rtl="0" algn="l">
              <a:lnSpc>
                <a:spcPct val="100000"/>
              </a:lnSpc>
              <a:spcBef>
                <a:spcPts val="2435"/>
              </a:spcBef>
              <a:spcAft>
                <a:spcPts val="0"/>
              </a:spcAft>
              <a:buSzPts val="2400"/>
              <a:buFont typeface="Arial"/>
              <a:buChar char="•"/>
            </a:pPr>
            <a:r>
              <a:rPr lang="en-US" sz="2400">
                <a:latin typeface="Cambria"/>
                <a:ea typeface="Cambria"/>
                <a:cs typeface="Cambria"/>
                <a:sym typeface="Cambria"/>
              </a:rPr>
              <a:t>Walker 1989 manually compared a version of centering to Hobbs on </a:t>
            </a:r>
            <a:r>
              <a:rPr lang="en-US" sz="2400">
                <a:solidFill>
                  <a:srgbClr val="006FC0"/>
                </a:solidFill>
                <a:latin typeface="Cambria"/>
                <a:ea typeface="Cambria"/>
                <a:cs typeface="Cambria"/>
                <a:sym typeface="Cambria"/>
              </a:rPr>
              <a:t>281</a:t>
            </a:r>
            <a:endParaRPr sz="2400">
              <a:latin typeface="Cambria"/>
              <a:ea typeface="Cambria"/>
              <a:cs typeface="Cambria"/>
              <a:sym typeface="Cambria"/>
            </a:endParaRPr>
          </a:p>
          <a:p>
            <a:pPr indent="0" lvl="0" marL="241300" marR="0" rtl="0" algn="l">
              <a:lnSpc>
                <a:spcPct val="100000"/>
              </a:lnSpc>
              <a:spcBef>
                <a:spcPts val="1445"/>
              </a:spcBef>
              <a:spcAft>
                <a:spcPts val="0"/>
              </a:spcAft>
              <a:buNone/>
            </a:pPr>
            <a:r>
              <a:rPr lang="en-US" sz="2400">
                <a:solidFill>
                  <a:srgbClr val="006FC0"/>
                </a:solidFill>
                <a:latin typeface="Cambria"/>
                <a:ea typeface="Cambria"/>
                <a:cs typeface="Cambria"/>
                <a:sym typeface="Cambria"/>
              </a:rPr>
              <a:t>examples </a:t>
            </a:r>
            <a:r>
              <a:rPr lang="en-US" sz="2400">
                <a:latin typeface="Cambria"/>
                <a:ea typeface="Cambria"/>
                <a:cs typeface="Cambria"/>
                <a:sym typeface="Cambria"/>
              </a:rPr>
              <a:t>from three genres of text.</a:t>
            </a:r>
            <a:endParaRPr sz="2400">
              <a:latin typeface="Cambria"/>
              <a:ea typeface="Cambria"/>
              <a:cs typeface="Cambria"/>
              <a:sym typeface="Cambria"/>
            </a:endParaRPr>
          </a:p>
          <a:p>
            <a:pPr indent="-228600" lvl="0" marL="241300" marR="0" rtl="0" algn="l">
              <a:lnSpc>
                <a:spcPct val="100000"/>
              </a:lnSpc>
              <a:spcBef>
                <a:spcPts val="2445"/>
              </a:spcBef>
              <a:spcAft>
                <a:spcPts val="0"/>
              </a:spcAft>
              <a:buSzPts val="2400"/>
              <a:buFont typeface="Arial"/>
              <a:buChar char="•"/>
            </a:pPr>
            <a:r>
              <a:rPr lang="en-US" sz="2400">
                <a:latin typeface="Cambria"/>
                <a:ea typeface="Cambria"/>
                <a:cs typeface="Cambria"/>
                <a:sym typeface="Cambria"/>
              </a:rPr>
              <a:t>Reported </a:t>
            </a:r>
            <a:r>
              <a:rPr lang="en-US" sz="2400">
                <a:solidFill>
                  <a:srgbClr val="FF5050"/>
                </a:solidFill>
                <a:latin typeface="Cambria"/>
                <a:ea typeface="Cambria"/>
                <a:cs typeface="Cambria"/>
                <a:sym typeface="Cambria"/>
              </a:rPr>
              <a:t>81.8% for Hobbs, 77.6% centering</a:t>
            </a:r>
            <a:endParaRPr sz="2400">
              <a:latin typeface="Cambria"/>
              <a:ea typeface="Cambria"/>
              <a:cs typeface="Cambria"/>
              <a:sym typeface="Cambria"/>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107"/>
          <p:cNvSpPr txBox="1"/>
          <p:nvPr>
            <p:ph type="title"/>
          </p:nvPr>
        </p:nvSpPr>
        <p:spPr>
          <a:xfrm>
            <a:off x="1396954" y="696038"/>
            <a:ext cx="5737800" cy="506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200"/>
              <a:t>Centering Algorithm : Exercise</a:t>
            </a:r>
            <a:endParaRPr sz="3200"/>
          </a:p>
        </p:txBody>
      </p:sp>
      <p:sp>
        <p:nvSpPr>
          <p:cNvPr id="587" name="Google Shape;587;p107"/>
          <p:cNvSpPr txBox="1"/>
          <p:nvPr/>
        </p:nvSpPr>
        <p:spPr>
          <a:xfrm>
            <a:off x="1012342" y="1946529"/>
            <a:ext cx="7059930" cy="1986914"/>
          </a:xfrm>
          <a:prstGeom prst="rect">
            <a:avLst/>
          </a:prstGeom>
          <a:noFill/>
          <a:ln>
            <a:noFill/>
          </a:ln>
        </p:spPr>
        <p:txBody>
          <a:bodyPr anchorCtr="0" anchor="t" bIns="0" lIns="0" spcFirstLastPara="1" rIns="0" wrap="square" tIns="12050">
            <a:spAutoFit/>
          </a:bodyPr>
          <a:lstStyle/>
          <a:p>
            <a:pPr indent="-228600" lvl="0" marL="241300" marR="0" rtl="0" algn="l">
              <a:lnSpc>
                <a:spcPct val="100000"/>
              </a:lnSpc>
              <a:spcBef>
                <a:spcPts val="0"/>
              </a:spcBef>
              <a:spcAft>
                <a:spcPts val="0"/>
              </a:spcAft>
              <a:buClr>
                <a:srgbClr val="006FC0"/>
              </a:buClr>
              <a:buSzPts val="2800"/>
              <a:buFont typeface="Arial"/>
              <a:buChar char="•"/>
            </a:pPr>
            <a:r>
              <a:rPr lang="en-US" sz="2800">
                <a:solidFill>
                  <a:srgbClr val="006FC0"/>
                </a:solidFill>
                <a:latin typeface="Cambria"/>
                <a:ea typeface="Cambria"/>
                <a:cs typeface="Cambria"/>
                <a:sym typeface="Cambria"/>
              </a:rPr>
              <a:t>Bob opened up a new dealership last week.</a:t>
            </a:r>
            <a:endParaRPr sz="2800">
              <a:latin typeface="Cambria"/>
              <a:ea typeface="Cambria"/>
              <a:cs typeface="Cambria"/>
              <a:sym typeface="Cambria"/>
            </a:endParaRPr>
          </a:p>
          <a:p>
            <a:pPr indent="-228600" lvl="0" marL="241300" marR="0" rtl="0" algn="l">
              <a:lnSpc>
                <a:spcPct val="100000"/>
              </a:lnSpc>
              <a:spcBef>
                <a:spcPts val="2675"/>
              </a:spcBef>
              <a:spcAft>
                <a:spcPts val="0"/>
              </a:spcAft>
              <a:buClr>
                <a:srgbClr val="006FC0"/>
              </a:buClr>
              <a:buSzPts val="2800"/>
              <a:buFont typeface="Arial"/>
              <a:buChar char="•"/>
            </a:pPr>
            <a:r>
              <a:rPr lang="en-US" sz="2800">
                <a:solidFill>
                  <a:srgbClr val="006FC0"/>
                </a:solidFill>
                <a:latin typeface="Cambria"/>
                <a:ea typeface="Cambria"/>
                <a:cs typeface="Cambria"/>
                <a:sym typeface="Cambria"/>
              </a:rPr>
              <a:t>John took a look at the Acuras in his lot.</a:t>
            </a:r>
            <a:endParaRPr sz="2800">
              <a:latin typeface="Cambria"/>
              <a:ea typeface="Cambria"/>
              <a:cs typeface="Cambria"/>
              <a:sym typeface="Cambria"/>
            </a:endParaRPr>
          </a:p>
          <a:p>
            <a:pPr indent="-228600" lvl="0" marL="241300" marR="0" rtl="0" algn="l">
              <a:lnSpc>
                <a:spcPct val="100000"/>
              </a:lnSpc>
              <a:spcBef>
                <a:spcPts val="2690"/>
              </a:spcBef>
              <a:spcAft>
                <a:spcPts val="0"/>
              </a:spcAft>
              <a:buClr>
                <a:srgbClr val="006FC0"/>
              </a:buClr>
              <a:buSzPts val="2800"/>
              <a:buFont typeface="Arial"/>
              <a:buChar char="•"/>
            </a:pPr>
            <a:r>
              <a:rPr lang="en-US" sz="2800">
                <a:solidFill>
                  <a:srgbClr val="006FC0"/>
                </a:solidFill>
                <a:latin typeface="Cambria"/>
                <a:ea typeface="Cambria"/>
                <a:cs typeface="Cambria"/>
                <a:sym typeface="Cambria"/>
              </a:rPr>
              <a:t>He ended up buying one.</a:t>
            </a:r>
            <a:endParaRPr sz="2800">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7"/>
          <p:cNvSpPr txBox="1"/>
          <p:nvPr>
            <p:ph type="title"/>
          </p:nvPr>
        </p:nvSpPr>
        <p:spPr>
          <a:xfrm>
            <a:off x="1671385" y="545025"/>
            <a:ext cx="104427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Discourse</a:t>
            </a:r>
            <a:endParaRPr/>
          </a:p>
        </p:txBody>
      </p:sp>
      <p:sp>
        <p:nvSpPr>
          <p:cNvPr id="194" name="Google Shape;194;p7"/>
          <p:cNvSpPr txBox="1"/>
          <p:nvPr/>
        </p:nvSpPr>
        <p:spPr>
          <a:xfrm>
            <a:off x="707542" y="1434973"/>
            <a:ext cx="10693500" cy="4650300"/>
          </a:xfrm>
          <a:prstGeom prst="rect">
            <a:avLst/>
          </a:prstGeom>
          <a:noFill/>
          <a:ln>
            <a:noFill/>
          </a:ln>
        </p:spPr>
        <p:txBody>
          <a:bodyPr anchorCtr="0" anchor="t" bIns="0" lIns="0" spcFirstLastPara="1" rIns="0" wrap="square" tIns="186675">
            <a:spAutoFit/>
          </a:bodyPr>
          <a:lstStyle/>
          <a:p>
            <a:pPr indent="-222250" lvl="0" marL="241300" marR="0" rtl="0" algn="l">
              <a:lnSpc>
                <a:spcPct val="100000"/>
              </a:lnSpc>
              <a:spcBef>
                <a:spcPts val="0"/>
              </a:spcBef>
              <a:spcAft>
                <a:spcPts val="0"/>
              </a:spcAft>
              <a:buSzPts val="2300"/>
              <a:buFont typeface="Arial"/>
              <a:buChar char="•"/>
            </a:pPr>
            <a:r>
              <a:rPr lang="en-US" sz="2300">
                <a:latin typeface="Verdana"/>
                <a:ea typeface="Verdana"/>
                <a:cs typeface="Verdana"/>
                <a:sym typeface="Verdana"/>
              </a:rPr>
              <a:t>There are </a:t>
            </a:r>
            <a:r>
              <a:rPr lang="en-US" sz="2300">
                <a:solidFill>
                  <a:srgbClr val="FF5050"/>
                </a:solidFill>
                <a:latin typeface="Verdana"/>
                <a:ea typeface="Verdana"/>
                <a:cs typeface="Verdana"/>
                <a:sym typeface="Verdana"/>
              </a:rPr>
              <a:t>two basic forms </a:t>
            </a:r>
            <a:r>
              <a:rPr lang="en-US" sz="2300">
                <a:latin typeface="Verdana"/>
                <a:ea typeface="Verdana"/>
                <a:cs typeface="Verdana"/>
                <a:sym typeface="Verdana"/>
              </a:rPr>
              <a:t>of discourse:</a:t>
            </a:r>
            <a:endParaRPr sz="2300">
              <a:latin typeface="Verdana"/>
              <a:ea typeface="Verdana"/>
              <a:cs typeface="Verdana"/>
              <a:sym typeface="Verdana"/>
            </a:endParaRPr>
          </a:p>
          <a:p>
            <a:pPr indent="-222250" lvl="1" marL="697865" marR="0" rtl="0" algn="l">
              <a:lnSpc>
                <a:spcPct val="100000"/>
              </a:lnSpc>
              <a:spcBef>
                <a:spcPts val="1370"/>
              </a:spcBef>
              <a:spcAft>
                <a:spcPts val="0"/>
              </a:spcAft>
              <a:buClr>
                <a:srgbClr val="006FC0"/>
              </a:buClr>
              <a:buSzPts val="2300"/>
              <a:buFont typeface="Arial"/>
              <a:buChar char="•"/>
            </a:pPr>
            <a:r>
              <a:rPr b="0" i="0" lang="en-US" sz="2300" u="none" cap="none" strike="noStrike">
                <a:solidFill>
                  <a:srgbClr val="006FC0"/>
                </a:solidFill>
                <a:latin typeface="Verdana"/>
                <a:ea typeface="Verdana"/>
                <a:cs typeface="Verdana"/>
                <a:sym typeface="Verdana"/>
              </a:rPr>
              <a:t>Monologue;</a:t>
            </a:r>
            <a:endParaRPr b="0" i="0" sz="2300" u="none" cap="none" strike="noStrike">
              <a:latin typeface="Verdana"/>
              <a:ea typeface="Verdana"/>
              <a:cs typeface="Verdana"/>
              <a:sym typeface="Verdana"/>
            </a:endParaRPr>
          </a:p>
          <a:p>
            <a:pPr indent="-222250" lvl="1" marL="697865" marR="0" rtl="0" algn="l">
              <a:lnSpc>
                <a:spcPct val="100000"/>
              </a:lnSpc>
              <a:spcBef>
                <a:spcPts val="1355"/>
              </a:spcBef>
              <a:spcAft>
                <a:spcPts val="0"/>
              </a:spcAft>
              <a:buClr>
                <a:srgbClr val="006FC0"/>
              </a:buClr>
              <a:buSzPts val="2300"/>
              <a:buFont typeface="Arial"/>
              <a:buChar char="•"/>
            </a:pPr>
            <a:r>
              <a:rPr b="0" i="0" lang="en-US" sz="2300" u="none" cap="none" strike="noStrike">
                <a:solidFill>
                  <a:srgbClr val="006FC0"/>
                </a:solidFill>
                <a:latin typeface="Verdana"/>
                <a:ea typeface="Verdana"/>
                <a:cs typeface="Verdana"/>
                <a:sym typeface="Verdana"/>
              </a:rPr>
              <a:t>Dialogue;</a:t>
            </a:r>
            <a:endParaRPr b="0" i="0" sz="1900" u="none" cap="none" strike="noStrike">
              <a:latin typeface="Verdana"/>
              <a:ea typeface="Verdana"/>
              <a:cs typeface="Verdana"/>
              <a:sym typeface="Verdana"/>
            </a:endParaRPr>
          </a:p>
          <a:p>
            <a:pPr indent="-222250" lvl="0" marL="241300" marR="0" rtl="0" algn="l">
              <a:lnSpc>
                <a:spcPct val="100000"/>
              </a:lnSpc>
              <a:spcBef>
                <a:spcPts val="1875"/>
              </a:spcBef>
              <a:spcAft>
                <a:spcPts val="0"/>
              </a:spcAft>
              <a:buSzPts val="2300"/>
              <a:buFont typeface="Arial"/>
              <a:buChar char="•"/>
            </a:pPr>
            <a:r>
              <a:rPr lang="en-US" sz="2300">
                <a:latin typeface="Verdana"/>
                <a:ea typeface="Verdana"/>
                <a:cs typeface="Verdana"/>
                <a:sym typeface="Verdana"/>
              </a:rPr>
              <a:t>We will focus on techniques commonly applied to the interpretation of</a:t>
            </a:r>
            <a:endParaRPr sz="2300">
              <a:latin typeface="Verdana"/>
              <a:ea typeface="Verdana"/>
              <a:cs typeface="Verdana"/>
              <a:sym typeface="Verdana"/>
            </a:endParaRPr>
          </a:p>
          <a:p>
            <a:pPr indent="0" lvl="0" marL="241300" marR="0" rtl="0" algn="l">
              <a:lnSpc>
                <a:spcPct val="100000"/>
              </a:lnSpc>
              <a:spcBef>
                <a:spcPts val="865"/>
              </a:spcBef>
              <a:spcAft>
                <a:spcPts val="0"/>
              </a:spcAft>
              <a:buNone/>
            </a:pPr>
            <a:r>
              <a:rPr b="1" lang="en-US" sz="2300">
                <a:latin typeface="Tahoma"/>
                <a:ea typeface="Tahoma"/>
                <a:cs typeface="Tahoma"/>
                <a:sym typeface="Tahoma"/>
              </a:rPr>
              <a:t>monologues</a:t>
            </a:r>
            <a:r>
              <a:rPr lang="en-US" sz="2300">
                <a:latin typeface="Verdana"/>
                <a:ea typeface="Verdana"/>
                <a:cs typeface="Verdana"/>
                <a:sym typeface="Verdana"/>
              </a:rPr>
              <a:t>.</a:t>
            </a:r>
            <a:endParaRPr sz="2300">
              <a:latin typeface="Verdana"/>
              <a:ea typeface="Verdana"/>
              <a:cs typeface="Verdana"/>
              <a:sym typeface="Verdana"/>
            </a:endParaRPr>
          </a:p>
          <a:p>
            <a:pPr indent="-222250" lvl="0" marL="241300" marR="5715" rtl="0" algn="l">
              <a:lnSpc>
                <a:spcPct val="130000"/>
              </a:lnSpc>
              <a:spcBef>
                <a:spcPts val="994"/>
              </a:spcBef>
              <a:spcAft>
                <a:spcPts val="0"/>
              </a:spcAft>
              <a:buClr>
                <a:srgbClr val="FF5050"/>
              </a:buClr>
              <a:buSzPts val="2300"/>
              <a:buFont typeface="Arial"/>
              <a:buChar char="•"/>
            </a:pPr>
            <a:r>
              <a:rPr lang="en-US" sz="2300">
                <a:solidFill>
                  <a:srgbClr val="FF5050"/>
                </a:solidFill>
                <a:latin typeface="Verdana"/>
                <a:ea typeface="Verdana"/>
                <a:cs typeface="Verdana"/>
                <a:sym typeface="Verdana"/>
              </a:rPr>
              <a:t>Monologue	:	</a:t>
            </a:r>
            <a:r>
              <a:rPr lang="en-US" sz="2300">
                <a:latin typeface="Verdana"/>
                <a:ea typeface="Verdana"/>
                <a:cs typeface="Verdana"/>
                <a:sym typeface="Verdana"/>
              </a:rPr>
              <a:t>The	communication	flows	in	only	one	direction	in	a  monologue, i.e., from the speaker to the hearer.</a:t>
            </a:r>
            <a:endParaRPr sz="2300">
              <a:latin typeface="Verdana"/>
              <a:ea typeface="Verdana"/>
              <a:cs typeface="Verdana"/>
              <a:sym typeface="Verdana"/>
            </a:endParaRPr>
          </a:p>
          <a:p>
            <a:pPr indent="-222250" lvl="0" marL="241300" marR="5080" rtl="0" algn="l">
              <a:lnSpc>
                <a:spcPct val="130000"/>
              </a:lnSpc>
              <a:spcBef>
                <a:spcPts val="1000"/>
              </a:spcBef>
              <a:spcAft>
                <a:spcPts val="0"/>
              </a:spcAft>
              <a:buClr>
                <a:srgbClr val="FF5050"/>
              </a:buClr>
              <a:buSzPts val="2300"/>
              <a:buFont typeface="Arial"/>
              <a:buChar char="•"/>
            </a:pPr>
            <a:r>
              <a:rPr lang="en-US" sz="2300">
                <a:solidFill>
                  <a:srgbClr val="FF5050"/>
                </a:solidFill>
                <a:latin typeface="Verdana"/>
                <a:ea typeface="Verdana"/>
                <a:cs typeface="Verdana"/>
                <a:sym typeface="Verdana"/>
              </a:rPr>
              <a:t>Dialogue	: </a:t>
            </a:r>
            <a:r>
              <a:rPr lang="en-US" sz="2300">
                <a:latin typeface="Verdana"/>
                <a:ea typeface="Verdana"/>
                <a:cs typeface="Verdana"/>
                <a:sym typeface="Verdana"/>
              </a:rPr>
              <a:t>consist of a	much freer interchange. In	this	case, each  participant periodically takes turns being a speaker and hearer.</a:t>
            </a:r>
            <a:endParaRPr sz="2300">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8"/>
          <p:cNvSpPr txBox="1"/>
          <p:nvPr>
            <p:ph type="title"/>
          </p:nvPr>
        </p:nvSpPr>
        <p:spPr>
          <a:xfrm>
            <a:off x="1624117" y="545025"/>
            <a:ext cx="104895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Reference Resolution</a:t>
            </a:r>
            <a:endParaRPr/>
          </a:p>
        </p:txBody>
      </p:sp>
      <p:sp>
        <p:nvSpPr>
          <p:cNvPr id="200" name="Google Shape;200;p8"/>
          <p:cNvSpPr txBox="1"/>
          <p:nvPr/>
        </p:nvSpPr>
        <p:spPr>
          <a:xfrm>
            <a:off x="707551" y="1504475"/>
            <a:ext cx="11406000" cy="4266600"/>
          </a:xfrm>
          <a:prstGeom prst="rect">
            <a:avLst/>
          </a:prstGeom>
          <a:noFill/>
          <a:ln>
            <a:noFill/>
          </a:ln>
        </p:spPr>
        <p:txBody>
          <a:bodyPr anchorCtr="0" anchor="t" bIns="0" lIns="0" spcFirstLastPara="1" rIns="0" wrap="square" tIns="12700">
            <a:spAutoFit/>
          </a:bodyPr>
          <a:lstStyle/>
          <a:p>
            <a:pPr indent="-228600" lvl="0" marL="241300" marR="6350" rtl="0" algn="just">
              <a:lnSpc>
                <a:spcPct val="130100"/>
              </a:lnSpc>
              <a:spcBef>
                <a:spcPts val="0"/>
              </a:spcBef>
              <a:spcAft>
                <a:spcPts val="0"/>
              </a:spcAft>
              <a:buClr>
                <a:srgbClr val="006FC0"/>
              </a:buClr>
              <a:buSzPts val="2200"/>
              <a:buFont typeface="Arial"/>
              <a:buChar char="•"/>
            </a:pPr>
            <a:r>
              <a:rPr b="1" lang="en-US" sz="2200">
                <a:solidFill>
                  <a:srgbClr val="006FC0"/>
                </a:solidFill>
                <a:latin typeface="Tahoma"/>
                <a:ea typeface="Tahoma"/>
                <a:cs typeface="Tahoma"/>
                <a:sym typeface="Tahoma"/>
              </a:rPr>
              <a:t>Reference</a:t>
            </a:r>
            <a:r>
              <a:rPr lang="en-US" sz="2200">
                <a:solidFill>
                  <a:srgbClr val="006FC0"/>
                </a:solidFill>
                <a:latin typeface="Verdana"/>
                <a:ea typeface="Verdana"/>
                <a:cs typeface="Verdana"/>
                <a:sym typeface="Verdana"/>
              </a:rPr>
              <a:t>: </a:t>
            </a:r>
            <a:r>
              <a:rPr lang="en-US" sz="2200">
                <a:latin typeface="Verdana"/>
                <a:ea typeface="Verdana"/>
                <a:cs typeface="Verdana"/>
                <a:sym typeface="Verdana"/>
              </a:rPr>
              <a:t>the process by which speakers use expressions to denote an  entity. </a:t>
            </a:r>
            <a:r>
              <a:rPr lang="en-US" sz="2200">
                <a:solidFill>
                  <a:srgbClr val="FF5050"/>
                </a:solidFill>
                <a:latin typeface="Verdana"/>
                <a:ea typeface="Verdana"/>
                <a:cs typeface="Verdana"/>
                <a:sym typeface="Verdana"/>
              </a:rPr>
              <a:t>(E.g. Ram and he – denotes a person named Ram)</a:t>
            </a:r>
            <a:endParaRPr sz="2200">
              <a:latin typeface="Verdana"/>
              <a:ea typeface="Verdana"/>
              <a:cs typeface="Verdana"/>
              <a:sym typeface="Verdana"/>
            </a:endParaRPr>
          </a:p>
          <a:p>
            <a:pPr indent="-228600" lvl="0" marL="241300" marR="0" rtl="0" algn="l">
              <a:lnSpc>
                <a:spcPct val="100000"/>
              </a:lnSpc>
              <a:spcBef>
                <a:spcPts val="1790"/>
              </a:spcBef>
              <a:spcAft>
                <a:spcPts val="0"/>
              </a:spcAft>
              <a:buClr>
                <a:srgbClr val="006FC0"/>
              </a:buClr>
              <a:buSzPts val="2200"/>
              <a:buFont typeface="Arial"/>
              <a:buChar char="•"/>
            </a:pPr>
            <a:r>
              <a:rPr b="1" lang="en-US" sz="2200">
                <a:solidFill>
                  <a:srgbClr val="006FC0"/>
                </a:solidFill>
                <a:latin typeface="Tahoma"/>
                <a:ea typeface="Tahoma"/>
                <a:cs typeface="Tahoma"/>
                <a:sym typeface="Tahoma"/>
              </a:rPr>
              <a:t>Referring expression</a:t>
            </a:r>
            <a:r>
              <a:rPr lang="en-US" sz="2200">
                <a:solidFill>
                  <a:srgbClr val="006FC0"/>
                </a:solidFill>
                <a:latin typeface="Verdana"/>
                <a:ea typeface="Verdana"/>
                <a:cs typeface="Verdana"/>
                <a:sym typeface="Verdana"/>
              </a:rPr>
              <a:t>: </a:t>
            </a:r>
            <a:r>
              <a:rPr lang="en-US" sz="2200">
                <a:latin typeface="Verdana"/>
                <a:ea typeface="Verdana"/>
                <a:cs typeface="Verdana"/>
                <a:sym typeface="Verdana"/>
              </a:rPr>
              <a:t>natural language expression used to perform reference</a:t>
            </a:r>
            <a:endParaRPr sz="2200">
              <a:latin typeface="Verdana"/>
              <a:ea typeface="Verdana"/>
              <a:cs typeface="Verdana"/>
              <a:sym typeface="Verdana"/>
            </a:endParaRPr>
          </a:p>
          <a:p>
            <a:pPr indent="-228600" lvl="0" marL="241300" marR="5080" rtl="0" algn="just">
              <a:lnSpc>
                <a:spcPct val="129000"/>
              </a:lnSpc>
              <a:spcBef>
                <a:spcPts val="1019"/>
              </a:spcBef>
              <a:spcAft>
                <a:spcPts val="0"/>
              </a:spcAft>
              <a:buClr>
                <a:srgbClr val="006FC0"/>
              </a:buClr>
              <a:buSzPts val="2200"/>
              <a:buFont typeface="Arial"/>
              <a:buChar char="•"/>
            </a:pPr>
            <a:r>
              <a:rPr b="1" lang="en-US" sz="2200">
                <a:solidFill>
                  <a:srgbClr val="006FC0"/>
                </a:solidFill>
                <a:latin typeface="Tahoma"/>
                <a:ea typeface="Tahoma"/>
                <a:cs typeface="Tahoma"/>
                <a:sym typeface="Tahoma"/>
              </a:rPr>
              <a:t>Referent</a:t>
            </a:r>
            <a:r>
              <a:rPr lang="en-US" sz="2200">
                <a:solidFill>
                  <a:srgbClr val="006FC0"/>
                </a:solidFill>
                <a:latin typeface="Verdana"/>
                <a:ea typeface="Verdana"/>
                <a:cs typeface="Verdana"/>
                <a:sym typeface="Verdana"/>
              </a:rPr>
              <a:t>: </a:t>
            </a:r>
            <a:r>
              <a:rPr lang="en-US" sz="2200">
                <a:latin typeface="Verdana"/>
                <a:ea typeface="Verdana"/>
                <a:cs typeface="Verdana"/>
                <a:sym typeface="Verdana"/>
              </a:rPr>
              <a:t>the entity that is referred to </a:t>
            </a:r>
            <a:r>
              <a:rPr lang="en-US" sz="2000">
                <a:solidFill>
                  <a:srgbClr val="FF5050"/>
                </a:solidFill>
                <a:latin typeface="Verdana"/>
                <a:ea typeface="Verdana"/>
                <a:cs typeface="Verdana"/>
                <a:sym typeface="Verdana"/>
              </a:rPr>
              <a:t>(Ram and he - are referring expressions, and  Ram is their referent)</a:t>
            </a:r>
            <a:endParaRPr sz="2000">
              <a:latin typeface="Verdana"/>
              <a:ea typeface="Verdana"/>
              <a:cs typeface="Verdana"/>
              <a:sym typeface="Verdana"/>
            </a:endParaRPr>
          </a:p>
          <a:p>
            <a:pPr indent="-228600" lvl="0" marL="241300" marR="0" rtl="0" algn="l">
              <a:lnSpc>
                <a:spcPct val="100000"/>
              </a:lnSpc>
              <a:spcBef>
                <a:spcPts val="1755"/>
              </a:spcBef>
              <a:spcAft>
                <a:spcPts val="0"/>
              </a:spcAft>
              <a:buClr>
                <a:srgbClr val="006FC0"/>
              </a:buClr>
              <a:buSzPts val="2200"/>
              <a:buFont typeface="Arial"/>
              <a:buChar char="•"/>
            </a:pPr>
            <a:r>
              <a:rPr b="1" lang="en-US" sz="2200">
                <a:solidFill>
                  <a:srgbClr val="006FC0"/>
                </a:solidFill>
                <a:latin typeface="Tahoma"/>
                <a:ea typeface="Tahoma"/>
                <a:cs typeface="Tahoma"/>
                <a:sym typeface="Tahoma"/>
              </a:rPr>
              <a:t>Coreference</a:t>
            </a:r>
            <a:r>
              <a:rPr lang="en-US" sz="2200">
                <a:solidFill>
                  <a:srgbClr val="006FC0"/>
                </a:solidFill>
                <a:latin typeface="Verdana"/>
                <a:ea typeface="Verdana"/>
                <a:cs typeface="Verdana"/>
                <a:sym typeface="Verdana"/>
              </a:rPr>
              <a:t>: </a:t>
            </a:r>
            <a:r>
              <a:rPr lang="en-US" sz="2200">
                <a:latin typeface="Verdana"/>
                <a:ea typeface="Verdana"/>
                <a:cs typeface="Verdana"/>
                <a:sym typeface="Verdana"/>
              </a:rPr>
              <a:t>referring expressions that are used to refer to the same entity.</a:t>
            </a:r>
            <a:endParaRPr sz="2200">
              <a:latin typeface="Verdana"/>
              <a:ea typeface="Verdana"/>
              <a:cs typeface="Verdana"/>
              <a:sym typeface="Verdana"/>
            </a:endParaRPr>
          </a:p>
          <a:p>
            <a:pPr indent="0" lvl="0" marL="241300" marR="0" rtl="0" algn="l">
              <a:lnSpc>
                <a:spcPct val="100000"/>
              </a:lnSpc>
              <a:spcBef>
                <a:spcPts val="755"/>
              </a:spcBef>
              <a:spcAft>
                <a:spcPts val="0"/>
              </a:spcAft>
              <a:buNone/>
            </a:pPr>
            <a:r>
              <a:rPr lang="en-US" sz="2000">
                <a:solidFill>
                  <a:srgbClr val="FF5050"/>
                </a:solidFill>
                <a:latin typeface="Verdana"/>
                <a:ea typeface="Verdana"/>
                <a:cs typeface="Verdana"/>
                <a:sym typeface="Verdana"/>
              </a:rPr>
              <a:t>(Ram and he are co-refer &amp; </a:t>
            </a:r>
            <a:r>
              <a:rPr b="1" lang="en-US" sz="2000">
                <a:solidFill>
                  <a:srgbClr val="006FC0"/>
                </a:solidFill>
                <a:latin typeface="Tahoma"/>
                <a:ea typeface="Tahoma"/>
                <a:cs typeface="Tahoma"/>
                <a:sym typeface="Tahoma"/>
              </a:rPr>
              <a:t>Ram is the antecedent of he</a:t>
            </a:r>
            <a:r>
              <a:rPr lang="en-US" sz="2000">
                <a:solidFill>
                  <a:srgbClr val="FF5050"/>
                </a:solidFill>
                <a:latin typeface="Verdana"/>
                <a:ea typeface="Verdana"/>
                <a:cs typeface="Verdana"/>
                <a:sym typeface="Verdana"/>
              </a:rPr>
              <a:t>)</a:t>
            </a:r>
            <a:endParaRPr sz="2000">
              <a:latin typeface="Verdana"/>
              <a:ea typeface="Verdana"/>
              <a:cs typeface="Verdana"/>
              <a:sym typeface="Verdana"/>
            </a:endParaRPr>
          </a:p>
          <a:p>
            <a:pPr indent="-228600" lvl="0" marL="241300" marR="6350" rtl="0" algn="just">
              <a:lnSpc>
                <a:spcPct val="129298"/>
              </a:lnSpc>
              <a:spcBef>
                <a:spcPts val="980"/>
              </a:spcBef>
              <a:spcAft>
                <a:spcPts val="0"/>
              </a:spcAft>
              <a:buClr>
                <a:srgbClr val="006FC0"/>
              </a:buClr>
              <a:buSzPts val="2200"/>
              <a:buFont typeface="Arial"/>
              <a:buChar char="•"/>
            </a:pPr>
            <a:r>
              <a:rPr b="1" lang="en-US" sz="2200">
                <a:solidFill>
                  <a:srgbClr val="006FC0"/>
                </a:solidFill>
                <a:latin typeface="Tahoma"/>
                <a:ea typeface="Tahoma"/>
                <a:cs typeface="Tahoma"/>
                <a:sym typeface="Tahoma"/>
              </a:rPr>
              <a:t>Anaphora</a:t>
            </a:r>
            <a:r>
              <a:rPr lang="en-US" sz="2200">
                <a:solidFill>
                  <a:srgbClr val="006FC0"/>
                </a:solidFill>
                <a:latin typeface="Verdana"/>
                <a:ea typeface="Verdana"/>
                <a:cs typeface="Verdana"/>
                <a:sym typeface="Verdana"/>
              </a:rPr>
              <a:t>: </a:t>
            </a:r>
            <a:r>
              <a:rPr lang="en-US" sz="2200">
                <a:latin typeface="Verdana"/>
                <a:ea typeface="Verdana"/>
                <a:cs typeface="Verdana"/>
                <a:sym typeface="Verdana"/>
              </a:rPr>
              <a:t>reference to a previously introduced entity </a:t>
            </a:r>
            <a:r>
              <a:rPr lang="en-US" sz="1900">
                <a:latin typeface="Verdana"/>
                <a:ea typeface="Verdana"/>
                <a:cs typeface="Verdana"/>
                <a:sym typeface="Verdana"/>
              </a:rPr>
              <a:t>and </a:t>
            </a:r>
            <a:r>
              <a:rPr lang="en-US" sz="2000">
                <a:latin typeface="Verdana"/>
                <a:ea typeface="Verdana"/>
                <a:cs typeface="Verdana"/>
                <a:sym typeface="Verdana"/>
              </a:rPr>
              <a:t>the referring  expression used is said to be </a:t>
            </a:r>
            <a:r>
              <a:rPr b="1" lang="en-US" sz="2000">
                <a:solidFill>
                  <a:srgbClr val="006FC0"/>
                </a:solidFill>
                <a:latin typeface="Tahoma"/>
                <a:ea typeface="Tahoma"/>
                <a:cs typeface="Tahoma"/>
                <a:sym typeface="Tahoma"/>
              </a:rPr>
              <a:t>anaphoric. (</a:t>
            </a:r>
            <a:r>
              <a:rPr lang="en-US" sz="2000">
                <a:solidFill>
                  <a:srgbClr val="FF5050"/>
                </a:solidFill>
                <a:latin typeface="Verdana"/>
                <a:ea typeface="Verdana"/>
                <a:cs typeface="Verdana"/>
                <a:sym typeface="Verdana"/>
              </a:rPr>
              <a:t>pronouns he and it are therefore  anaphoric</a:t>
            </a:r>
            <a:r>
              <a:rPr b="1" lang="en-US" sz="2000">
                <a:solidFill>
                  <a:srgbClr val="006FC0"/>
                </a:solidFill>
                <a:latin typeface="Tahoma"/>
                <a:ea typeface="Tahoma"/>
                <a:cs typeface="Tahoma"/>
                <a:sym typeface="Tahoma"/>
              </a:rPr>
              <a:t>)</a:t>
            </a:r>
            <a:endParaRPr sz="2000">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167473b198b_0_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a:t>
            </a:r>
            <a:endParaRPr/>
          </a:p>
        </p:txBody>
      </p:sp>
      <p:pic>
        <p:nvPicPr>
          <p:cNvPr id="206" name="Google Shape;206;g167473b198b_0_6"/>
          <p:cNvPicPr preferRelativeResize="0"/>
          <p:nvPr/>
        </p:nvPicPr>
        <p:blipFill rotWithShape="1">
          <a:blip r:embed="rId3">
            <a:alphaModFix/>
          </a:blip>
          <a:srcRect b="0" l="0" r="0" t="0"/>
          <a:stretch/>
        </p:blipFill>
        <p:spPr>
          <a:xfrm>
            <a:off x="1151650" y="1225900"/>
            <a:ext cx="9655350" cy="5332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1D6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2022-10-02T15:03:21Z</dcterms:created>
  <dc:creator>Priya123</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2021-04-07T00:00:00Z</vt:filetime>
  </property>
  <property fmtid="{D5CDD505-2E9C-101B-9397-08002B2CF9AE}" pid="3" name="Creator">
    <vt:lpwstr>Microsoft® PowerPoint® 2019</vt:lpwstr>
  </property>
  <property fmtid="{D5CDD505-2E9C-101B-9397-08002B2CF9AE}" pid="4" name="LastSaved">
    <vt:filetime>2022-10-02T00:00:00Z</vt:filetime>
  </property>
</Properties>
</file>